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embeddedFontLst>
    <p:embeddedFont>
      <p:font typeface="Economica" panose="020B0604020202020204" charset="0"/>
      <p:regular r:id="rId22"/>
      <p:bold r:id="rId23"/>
      <p:italic r:id="rId24"/>
      <p:boldItalic r:id="rId25"/>
    </p:embeddedFont>
    <p:embeddedFont>
      <p:font typeface="Open Sans" panose="020B0604020202020204" charset="0"/>
      <p:regular r:id="rId26"/>
      <p:bold r:id="rId27"/>
      <p:italic r:id="rId28"/>
      <p:boldItalic r:id="rId29"/>
    </p:embeddedFont>
    <p:embeddedFont>
      <p:font typeface="Georgia" panose="02040502050405020303" pitchFamily="18"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57" d="100"/>
          <a:sy n="157" d="100"/>
        </p:scale>
        <p:origin x="-294" y="-2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65508514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a:t>Tina.</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Hannah.</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Hannah.</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Clara.</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Clara.</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Clara.</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Clara.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Clara.</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Clara.</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Hannah.</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2" name="Shape 2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Hannah.</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Hannah.</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Hannah.</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Emily.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Laura.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Nick.</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Hannah.</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David.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Hannah.</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2744012" y="756700"/>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1" name="Shape 11"/>
          <p:cNvSpPr/>
          <p:nvPr/>
        </p:nvSpPr>
        <p:spPr>
          <a:xfrm rot="10800000">
            <a:off x="5318350" y="32667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2" name="Shape 12"/>
          <p:cNvSpPr txBox="1">
            <a:spLocks noGrp="1"/>
          </p:cNvSpPr>
          <p:nvPr>
            <p:ph type="ctrTitle"/>
          </p:nvPr>
        </p:nvSpPr>
        <p:spPr>
          <a:xfrm>
            <a:off x="3044700" y="1444255"/>
            <a:ext cx="3054600" cy="1537199"/>
          </a:xfrm>
          <a:prstGeom prst="rect">
            <a:avLst/>
          </a:prstGeom>
        </p:spPr>
        <p:txBody>
          <a:bodyPr lIns="91425" tIns="91425" rIns="91425" bIns="91425" anchor="b"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3" name="Shape 13"/>
          <p:cNvSpPr txBox="1">
            <a:spLocks noGrp="1"/>
          </p:cNvSpPr>
          <p:nvPr>
            <p:ph type="subTitle" idx="1"/>
          </p:nvPr>
        </p:nvSpPr>
        <p:spPr>
          <a:xfrm>
            <a:off x="3044700" y="3116580"/>
            <a:ext cx="3054600" cy="7014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3" name="Shape 53"/>
          <p:cNvSpPr txBox="1">
            <a:spLocks noGrp="1"/>
          </p:cNvSpPr>
          <p:nvPr>
            <p:ph type="title"/>
          </p:nvPr>
        </p:nvSpPr>
        <p:spPr>
          <a:xfrm>
            <a:off x="311700" y="957125"/>
            <a:ext cx="8520600" cy="2128800"/>
          </a:xfrm>
          <a:prstGeom prst="rect">
            <a:avLst/>
          </a:prstGeom>
        </p:spPr>
        <p:txBody>
          <a:bodyPr lIns="91425" tIns="91425" rIns="91425" bIns="91425" anchor="ctr" anchorCtr="0"/>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a:endParaRPr/>
          </a:p>
        </p:txBody>
      </p:sp>
      <p:sp>
        <p:nvSpPr>
          <p:cNvPr id="54" name="Shape 54"/>
          <p:cNvSpPr txBox="1">
            <a:spLocks noGrp="1"/>
          </p:cNvSpPr>
          <p:nvPr>
            <p:ph type="body" idx="1"/>
          </p:nvPr>
        </p:nvSpPr>
        <p:spPr>
          <a:xfrm>
            <a:off x="311700" y="316200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7" name="Shape 17"/>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8" name="Shape 18"/>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2" name="Shape 22"/>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5225"/>
            <a:ext cx="8520600" cy="3354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35" name="Shape 35"/>
          <p:cNvSpPr txBox="1">
            <a:spLocks noGrp="1"/>
          </p:cNvSpPr>
          <p:nvPr>
            <p:ph type="body" idx="1"/>
          </p:nvPr>
        </p:nvSpPr>
        <p:spPr>
          <a:xfrm>
            <a:off x="311700" y="1399399"/>
            <a:ext cx="2808000" cy="27849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6" name="Shape 3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490250" y="450150"/>
            <a:ext cx="5878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1"/>
        <p:cNvGrpSpPr/>
        <p:nvPr/>
      </p:nvGrpSpPr>
      <p:grpSpPr>
        <a:xfrm>
          <a:off x="0" y="0"/>
          <a:ext cx="0" cy="0"/>
          <a:chOff x="0" y="0"/>
          <a:chExt cx="0" cy="0"/>
        </a:xfrm>
      </p:grpSpPr>
      <p:sp>
        <p:nvSpPr>
          <p:cNvPr id="42" name="Shape 42"/>
          <p:cNvSpPr/>
          <p:nvPr/>
        </p:nvSpPr>
        <p:spPr>
          <a:xfrm>
            <a:off x="4572000" y="-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4" name="Shape 44"/>
          <p:cNvSpPr txBox="1">
            <a:spLocks noGrp="1"/>
          </p:cNvSpPr>
          <p:nvPr>
            <p:ph type="title"/>
          </p:nvPr>
        </p:nvSpPr>
        <p:spPr>
          <a:xfrm>
            <a:off x="265500" y="929275"/>
            <a:ext cx="4045200" cy="1786200"/>
          </a:xfrm>
          <a:prstGeom prst="rect">
            <a:avLst/>
          </a:prstGeom>
        </p:spPr>
        <p:txBody>
          <a:bodyPr lIns="91425" tIns="91425" rIns="91425" bIns="91425" anchor="b" anchorCtr="0"/>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a:endParaRPr/>
          </a:p>
        </p:txBody>
      </p:sp>
      <p:sp>
        <p:nvSpPr>
          <p:cNvPr id="45" name="Shape 45"/>
          <p:cNvSpPr txBox="1">
            <a:spLocks noGrp="1"/>
          </p:cNvSpPr>
          <p:nvPr>
            <p:ph type="subTitle" idx="1"/>
          </p:nvPr>
        </p:nvSpPr>
        <p:spPr>
          <a:xfrm>
            <a:off x="265500" y="2769000"/>
            <a:ext cx="4045200" cy="15741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9500" y="42189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15925"/>
            <a:ext cx="8520600" cy="831300"/>
          </a:xfrm>
          <a:prstGeom prst="rect">
            <a:avLst/>
          </a:prstGeom>
          <a:noFill/>
          <a:ln>
            <a:noFill/>
          </a:ln>
        </p:spPr>
        <p:txBody>
          <a:bodyPr lIns="91425" tIns="91425" rIns="91425" bIns="91425" anchor="b" anchorCtr="0"/>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7" name="Shape 7"/>
          <p:cNvSpPr txBox="1">
            <a:spLocks noGrp="1"/>
          </p:cNvSpPr>
          <p:nvPr>
            <p:ph type="body" idx="1"/>
          </p:nvPr>
        </p:nvSpPr>
        <p:spPr>
          <a:xfrm>
            <a:off x="311700" y="1225225"/>
            <a:ext cx="8520600" cy="3354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endParaRPr lang="en"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jp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9.png"/><Relationship Id="rId4" Type="http://schemas.openxmlformats.org/officeDocument/2006/relationships/image" Target="../media/image24.pn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3044700" y="1014050"/>
            <a:ext cx="3366900" cy="1967400"/>
          </a:xfrm>
          <a:prstGeom prst="rect">
            <a:avLst/>
          </a:prstGeom>
        </p:spPr>
        <p:txBody>
          <a:bodyPr lIns="91425" tIns="91425" rIns="91425" bIns="91425" anchor="b" anchorCtr="0">
            <a:noAutofit/>
          </a:bodyPr>
          <a:lstStyle/>
          <a:p>
            <a:pPr lvl="0">
              <a:spcBef>
                <a:spcPts val="0"/>
              </a:spcBef>
              <a:buNone/>
            </a:pPr>
            <a:r>
              <a:rPr lang="en" sz="4300"/>
              <a:t>“A Nursery for Militant Suffragists”</a:t>
            </a:r>
          </a:p>
        </p:txBody>
      </p:sp>
      <p:sp>
        <p:nvSpPr>
          <p:cNvPr id="63" name="Shape 63"/>
          <p:cNvSpPr txBox="1">
            <a:spLocks noGrp="1"/>
          </p:cNvSpPr>
          <p:nvPr>
            <p:ph type="subTitle" idx="1"/>
          </p:nvPr>
        </p:nvSpPr>
        <p:spPr>
          <a:xfrm>
            <a:off x="3044700" y="2981574"/>
            <a:ext cx="3099000" cy="1306799"/>
          </a:xfrm>
          <a:prstGeom prst="rect">
            <a:avLst/>
          </a:prstGeom>
        </p:spPr>
        <p:txBody>
          <a:bodyPr lIns="91425" tIns="91425" rIns="91425" bIns="91425" anchor="t" anchorCtr="0">
            <a:noAutofit/>
          </a:bodyPr>
          <a:lstStyle/>
          <a:p>
            <a:pPr lvl="0">
              <a:spcBef>
                <a:spcPts val="0"/>
              </a:spcBef>
              <a:buNone/>
            </a:pPr>
            <a:r>
              <a:rPr lang="en" sz="2500"/>
              <a:t>The History of the Women’s Suffrage Movement at Goucher College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Shape 131"/>
          <p:cNvPicPr preferRelativeResize="0"/>
          <p:nvPr/>
        </p:nvPicPr>
        <p:blipFill>
          <a:blip r:embed="rId3">
            <a:alphaModFix/>
          </a:blip>
          <a:stretch>
            <a:fillRect/>
          </a:stretch>
        </p:blipFill>
        <p:spPr>
          <a:xfrm>
            <a:off x="152400" y="996262"/>
            <a:ext cx="5259875" cy="3399824"/>
          </a:xfrm>
          <a:prstGeom prst="rect">
            <a:avLst/>
          </a:prstGeom>
          <a:noFill/>
          <a:ln>
            <a:noFill/>
          </a:ln>
        </p:spPr>
      </p:pic>
      <p:sp>
        <p:nvSpPr>
          <p:cNvPr id="132" name="Shape 132"/>
          <p:cNvSpPr txBox="1"/>
          <p:nvPr/>
        </p:nvSpPr>
        <p:spPr>
          <a:xfrm>
            <a:off x="4521500" y="894025"/>
            <a:ext cx="4114800" cy="22248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None/>
            </a:pPr>
            <a:r>
              <a:rPr lang="en" sz="2400" b="1" i="1">
                <a:solidFill>
                  <a:srgbClr val="45818E"/>
                </a:solidFill>
                <a:highlight>
                  <a:srgbClr val="FFFFFF"/>
                </a:highlight>
                <a:latin typeface="Georgia"/>
                <a:ea typeface="Georgia"/>
                <a:cs typeface="Georgia"/>
                <a:sym typeface="Georgia"/>
              </a:rPr>
              <a:t>“‘Is there a woman opposed to suffrage here? And if there is will she say so?’ </a:t>
            </a:r>
          </a:p>
        </p:txBody>
      </p:sp>
      <p:sp>
        <p:nvSpPr>
          <p:cNvPr id="133" name="Shape 133"/>
          <p:cNvSpPr txBox="1"/>
          <p:nvPr/>
        </p:nvSpPr>
        <p:spPr>
          <a:xfrm>
            <a:off x="3669100" y="2743650"/>
            <a:ext cx="4871400" cy="17049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None/>
            </a:pPr>
            <a:r>
              <a:rPr lang="en" sz="2100" b="1" i="1">
                <a:solidFill>
                  <a:srgbClr val="45818E"/>
                </a:solidFill>
                <a:highlight>
                  <a:srgbClr val="FFFFFF"/>
                </a:highlight>
                <a:latin typeface="Georgia"/>
                <a:ea typeface="Georgia"/>
                <a:cs typeface="Georgia"/>
                <a:sym typeface="Georgia"/>
              </a:rPr>
              <a:t>Not one feeble sound resembling a dissent broke the silence.” </a:t>
            </a:r>
          </a:p>
        </p:txBody>
      </p:sp>
      <p:sp>
        <p:nvSpPr>
          <p:cNvPr id="134" name="Shape 134"/>
          <p:cNvSpPr txBox="1">
            <a:spLocks noGrp="1"/>
          </p:cNvSpPr>
          <p:nvPr>
            <p:ph type="title" idx="4294967295"/>
          </p:nvPr>
        </p:nvSpPr>
        <p:spPr>
          <a:xfrm>
            <a:off x="250625" y="132675"/>
            <a:ext cx="5430300" cy="831300"/>
          </a:xfrm>
          <a:prstGeom prst="rect">
            <a:avLst/>
          </a:prstGeom>
        </p:spPr>
        <p:txBody>
          <a:bodyPr lIns="91425" tIns="91425" rIns="91425" bIns="91425" anchor="b" anchorCtr="0">
            <a:noAutofit/>
          </a:bodyPr>
          <a:lstStyle/>
          <a:p>
            <a:pPr lvl="0" rtl="0">
              <a:spcBef>
                <a:spcPts val="0"/>
              </a:spcBef>
              <a:buNone/>
            </a:pPr>
            <a:r>
              <a:rPr lang="en"/>
              <a:t>Suffrage Visits on Campus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Student Activism + The Militant Suffrage Era</a:t>
            </a:r>
          </a:p>
        </p:txBody>
      </p:sp>
      <p:pic>
        <p:nvPicPr>
          <p:cNvPr id="140" name="Shape 140"/>
          <p:cNvPicPr preferRelativeResize="0"/>
          <p:nvPr/>
        </p:nvPicPr>
        <p:blipFill>
          <a:blip r:embed="rId3">
            <a:alphaModFix/>
          </a:blip>
          <a:stretch>
            <a:fillRect/>
          </a:stretch>
        </p:blipFill>
        <p:spPr>
          <a:xfrm>
            <a:off x="311702" y="1147225"/>
            <a:ext cx="2499300" cy="3691500"/>
          </a:xfrm>
          <a:prstGeom prst="round1Rect">
            <a:avLst>
              <a:gd name="adj" fmla="val 9324"/>
            </a:avLst>
          </a:prstGeom>
          <a:noFill/>
          <a:ln>
            <a:noFill/>
          </a:ln>
        </p:spPr>
      </p:pic>
      <p:sp>
        <p:nvSpPr>
          <p:cNvPr id="141" name="Shape 141"/>
          <p:cNvSpPr txBox="1"/>
          <p:nvPr/>
        </p:nvSpPr>
        <p:spPr>
          <a:xfrm>
            <a:off x="1417550" y="3103800"/>
            <a:ext cx="3170100" cy="17349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None/>
            </a:pPr>
            <a:r>
              <a:rPr lang="en" sz="2800" b="1" i="1">
                <a:solidFill>
                  <a:srgbClr val="D25F5F"/>
                </a:solidFill>
                <a:highlight>
                  <a:srgbClr val="FFFFFF"/>
                </a:highlight>
                <a:latin typeface="Economica"/>
                <a:ea typeface="Economica"/>
                <a:cs typeface="Economica"/>
                <a:sym typeface="Economica"/>
              </a:rPr>
              <a:t>“Prepare for the democracy that is coming.”</a:t>
            </a:r>
          </a:p>
        </p:txBody>
      </p:sp>
      <p:pic>
        <p:nvPicPr>
          <p:cNvPr id="142" name="Shape 142"/>
          <p:cNvPicPr preferRelativeResize="0"/>
          <p:nvPr/>
        </p:nvPicPr>
        <p:blipFill>
          <a:blip r:embed="rId4">
            <a:alphaModFix/>
          </a:blip>
          <a:stretch>
            <a:fillRect/>
          </a:stretch>
        </p:blipFill>
        <p:spPr>
          <a:xfrm>
            <a:off x="5687474" y="1278124"/>
            <a:ext cx="2821375" cy="3560575"/>
          </a:xfrm>
          <a:prstGeom prst="rect">
            <a:avLst/>
          </a:prstGeom>
          <a:noFill/>
          <a:ln>
            <a:noFill/>
          </a:ln>
        </p:spPr>
      </p:pic>
      <p:sp>
        <p:nvSpPr>
          <p:cNvPr id="143" name="Shape 143"/>
          <p:cNvSpPr txBox="1"/>
          <p:nvPr/>
        </p:nvSpPr>
        <p:spPr>
          <a:xfrm>
            <a:off x="4062575" y="1278125"/>
            <a:ext cx="2643300" cy="26829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None/>
            </a:pPr>
            <a:r>
              <a:rPr lang="en" sz="2400" b="1" i="1">
                <a:solidFill>
                  <a:srgbClr val="980000"/>
                </a:solidFill>
                <a:highlight>
                  <a:srgbClr val="FFFFFF"/>
                </a:highlight>
                <a:latin typeface="Georgia"/>
                <a:ea typeface="Georgia"/>
                <a:cs typeface="Georgia"/>
                <a:sym typeface="Georgia"/>
              </a:rPr>
              <a:t>“Mr. President, How Long Must Women Wait for Liberty?”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body" idx="1"/>
          </p:nvPr>
        </p:nvSpPr>
        <p:spPr>
          <a:xfrm>
            <a:off x="319500" y="4218925"/>
            <a:ext cx="5237100" cy="598800"/>
          </a:xfrm>
          <a:prstGeom prst="rect">
            <a:avLst/>
          </a:prstGeom>
        </p:spPr>
        <p:txBody>
          <a:bodyPr lIns="91425" tIns="91425" rIns="91425" bIns="91425" anchor="ctr" anchorCtr="0">
            <a:noAutofit/>
          </a:bodyPr>
          <a:lstStyle/>
          <a:p>
            <a:pPr lvl="0">
              <a:spcBef>
                <a:spcPts val="0"/>
              </a:spcBef>
              <a:buNone/>
            </a:pPr>
            <a:r>
              <a:rPr lang="en" b="1"/>
              <a:t>Ida Glatt</a:t>
            </a:r>
            <a:r>
              <a:rPr lang="en"/>
              <a:t>’s correspondence with the NWP</a:t>
            </a:r>
          </a:p>
        </p:txBody>
      </p:sp>
      <p:pic>
        <p:nvPicPr>
          <p:cNvPr id="149" name="Shape 149"/>
          <p:cNvPicPr preferRelativeResize="0"/>
          <p:nvPr/>
        </p:nvPicPr>
        <p:blipFill rotWithShape="1">
          <a:blip r:embed="rId3">
            <a:alphaModFix/>
          </a:blip>
          <a:srcRect l="9033" b="16128"/>
          <a:stretch/>
        </p:blipFill>
        <p:spPr>
          <a:xfrm>
            <a:off x="5370025" y="226525"/>
            <a:ext cx="3621200" cy="4502200"/>
          </a:xfrm>
          <a:prstGeom prst="rect">
            <a:avLst/>
          </a:prstGeom>
          <a:noFill/>
          <a:ln>
            <a:noFill/>
          </a:ln>
        </p:spPr>
      </p:pic>
      <p:sp>
        <p:nvSpPr>
          <p:cNvPr id="150" name="Shape 150"/>
          <p:cNvSpPr txBox="1"/>
          <p:nvPr/>
        </p:nvSpPr>
        <p:spPr>
          <a:xfrm>
            <a:off x="1688550" y="1572375"/>
            <a:ext cx="5769600" cy="24117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None/>
            </a:pPr>
            <a:r>
              <a:rPr lang="en" sz="2200" b="1">
                <a:solidFill>
                  <a:srgbClr val="674EA7"/>
                </a:solidFill>
                <a:highlight>
                  <a:srgbClr val="FFFFFF"/>
                </a:highlight>
                <a:latin typeface="Georgia"/>
                <a:ea typeface="Georgia"/>
                <a:cs typeface="Georgia"/>
                <a:sym typeface="Georgia"/>
              </a:rPr>
              <a:t>"We are watching your unceasing efforts for the passage of the Federal Amendment with bated breath and shall be only too glad to take part."</a:t>
            </a:r>
          </a:p>
          <a:p>
            <a:pPr lvl="0" rtl="0">
              <a:lnSpc>
                <a:spcPct val="115000"/>
              </a:lnSpc>
              <a:spcBef>
                <a:spcPts val="0"/>
              </a:spcBef>
              <a:buNone/>
            </a:pPr>
            <a:endParaRPr sz="1350" b="1">
              <a:solidFill>
                <a:srgbClr val="202020"/>
              </a:solidFill>
              <a:highlight>
                <a:srgbClr val="FFFFFF"/>
              </a:highlight>
              <a:latin typeface="Georgia"/>
              <a:ea typeface="Georgia"/>
              <a:cs typeface="Georgia"/>
              <a:sym typeface="Georgia"/>
            </a:endParaRPr>
          </a:p>
        </p:txBody>
      </p:sp>
      <p:sp>
        <p:nvSpPr>
          <p:cNvPr id="151" name="Shape 151"/>
          <p:cNvSpPr txBox="1"/>
          <p:nvPr/>
        </p:nvSpPr>
        <p:spPr>
          <a:xfrm>
            <a:off x="6329425" y="2611725"/>
            <a:ext cx="7675200" cy="895500"/>
          </a:xfrm>
          <a:prstGeom prst="rect">
            <a:avLst/>
          </a:prstGeom>
          <a:noFill/>
          <a:ln>
            <a:noFill/>
          </a:ln>
        </p:spPr>
        <p:txBody>
          <a:bodyPr lIns="91425" tIns="91425" rIns="91425" bIns="91425" anchor="t" anchorCtr="0">
            <a:noAutofit/>
          </a:bodyPr>
          <a:lstStyle/>
          <a:p>
            <a:pPr lvl="0">
              <a:spcBef>
                <a:spcPts val="0"/>
              </a:spcBef>
              <a:buNone/>
            </a:pPr>
            <a:endParaRPr/>
          </a:p>
        </p:txBody>
      </p:sp>
      <p:pic>
        <p:nvPicPr>
          <p:cNvPr id="152" name="Shape 152"/>
          <p:cNvPicPr preferRelativeResize="0"/>
          <p:nvPr/>
        </p:nvPicPr>
        <p:blipFill>
          <a:blip r:embed="rId4">
            <a:alphaModFix/>
          </a:blip>
          <a:stretch>
            <a:fillRect/>
          </a:stretch>
        </p:blipFill>
        <p:spPr>
          <a:xfrm>
            <a:off x="186150" y="1741600"/>
            <a:ext cx="1253400" cy="2063400"/>
          </a:xfrm>
          <a:prstGeom prst="round2DiagRect">
            <a:avLst>
              <a:gd name="adj1" fmla="val 23713"/>
              <a:gd name="adj2" fmla="val 0"/>
            </a:avLst>
          </a:prstGeom>
          <a:noFill/>
          <a:ln>
            <a:noFill/>
          </a:ln>
        </p:spPr>
      </p:pic>
      <p:sp>
        <p:nvSpPr>
          <p:cNvPr id="153" name="Shape 153"/>
          <p:cNvSpPr txBox="1">
            <a:spLocks noGrp="1"/>
          </p:cNvSpPr>
          <p:nvPr>
            <p:ph type="title" idx="4294967295"/>
          </p:nvPr>
        </p:nvSpPr>
        <p:spPr>
          <a:xfrm>
            <a:off x="311700" y="315925"/>
            <a:ext cx="8520600" cy="831300"/>
          </a:xfrm>
          <a:prstGeom prst="rect">
            <a:avLst/>
          </a:prstGeom>
        </p:spPr>
        <p:txBody>
          <a:bodyPr lIns="91425" tIns="91425" rIns="91425" bIns="91425" anchor="b" anchorCtr="0">
            <a:noAutofit/>
          </a:bodyPr>
          <a:lstStyle/>
          <a:p>
            <a:pPr lvl="0" rtl="0">
              <a:spcBef>
                <a:spcPts val="0"/>
              </a:spcBef>
              <a:buNone/>
            </a:pPr>
            <a:r>
              <a:rPr lang="en"/>
              <a:t>1917 Pickets on the White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body" idx="1"/>
          </p:nvPr>
        </p:nvSpPr>
        <p:spPr>
          <a:xfrm>
            <a:off x="2759400" y="4218925"/>
            <a:ext cx="5998800" cy="598800"/>
          </a:xfrm>
          <a:prstGeom prst="rect">
            <a:avLst/>
          </a:prstGeom>
        </p:spPr>
        <p:txBody>
          <a:bodyPr lIns="91425" tIns="91425" rIns="91425" bIns="91425" anchor="ctr" anchorCtr="0">
            <a:noAutofit/>
          </a:bodyPr>
          <a:lstStyle/>
          <a:p>
            <a:pPr lvl="0" algn="r" rtl="0">
              <a:spcBef>
                <a:spcPts val="0"/>
              </a:spcBef>
              <a:buNone/>
            </a:pPr>
            <a:r>
              <a:rPr lang="en"/>
              <a:t>“Time to Call Them Down,” </a:t>
            </a:r>
            <a:r>
              <a:rPr lang="en" i="1"/>
              <a:t>Sun</a:t>
            </a:r>
            <a:r>
              <a:rPr lang="en"/>
              <a:t>, Jan. 29, 1917</a:t>
            </a:r>
          </a:p>
        </p:txBody>
      </p:sp>
      <p:sp>
        <p:nvSpPr>
          <p:cNvPr id="159" name="Shape 159"/>
          <p:cNvSpPr txBox="1"/>
          <p:nvPr/>
        </p:nvSpPr>
        <p:spPr>
          <a:xfrm>
            <a:off x="352650" y="1270750"/>
            <a:ext cx="8438700" cy="2948100"/>
          </a:xfrm>
          <a:prstGeom prst="rect">
            <a:avLst/>
          </a:prstGeom>
          <a:noFill/>
          <a:ln>
            <a:noFill/>
          </a:ln>
        </p:spPr>
        <p:txBody>
          <a:bodyPr lIns="91425" tIns="91425" rIns="91425" bIns="91425" anchor="ctr" anchorCtr="0">
            <a:noAutofit/>
          </a:bodyPr>
          <a:lstStyle/>
          <a:p>
            <a:pPr lvl="0" rtl="0">
              <a:spcBef>
                <a:spcPts val="0"/>
              </a:spcBef>
              <a:buNone/>
            </a:pPr>
            <a:r>
              <a:rPr lang="en" sz="3800">
                <a:solidFill>
                  <a:srgbClr val="660000"/>
                </a:solidFill>
                <a:latin typeface="Georgia"/>
                <a:ea typeface="Georgia"/>
                <a:cs typeface="Georgia"/>
                <a:sym typeface="Georgia"/>
              </a:rPr>
              <a:t>“If Goucher is to be considered merely </a:t>
            </a:r>
            <a:r>
              <a:rPr lang="en" sz="4000" b="1">
                <a:solidFill>
                  <a:srgbClr val="660000"/>
                </a:solidFill>
                <a:latin typeface="Georgia"/>
                <a:ea typeface="Georgia"/>
                <a:cs typeface="Georgia"/>
                <a:sym typeface="Georgia"/>
              </a:rPr>
              <a:t>a nursery for militant suffragists</a:t>
            </a:r>
            <a:r>
              <a:rPr lang="en" sz="3800">
                <a:solidFill>
                  <a:srgbClr val="660000"/>
                </a:solidFill>
                <a:latin typeface="Georgia"/>
                <a:ea typeface="Georgia"/>
                <a:cs typeface="Georgia"/>
                <a:sym typeface="Georgia"/>
              </a:rPr>
              <a:t>, it will be apt to suffer and its expanding usefulness might be greatly checked.”</a:t>
            </a:r>
          </a:p>
        </p:txBody>
      </p:sp>
      <p:sp>
        <p:nvSpPr>
          <p:cNvPr id="160" name="Shape 160"/>
          <p:cNvSpPr txBox="1">
            <a:spLocks noGrp="1"/>
          </p:cNvSpPr>
          <p:nvPr>
            <p:ph type="title" idx="4294967295"/>
          </p:nvPr>
        </p:nvSpPr>
        <p:spPr>
          <a:xfrm>
            <a:off x="311700" y="315925"/>
            <a:ext cx="8520600" cy="831300"/>
          </a:xfrm>
          <a:prstGeom prst="rect">
            <a:avLst/>
          </a:prstGeom>
        </p:spPr>
        <p:txBody>
          <a:bodyPr lIns="91425" tIns="91425" rIns="91425" bIns="91425" anchor="b" anchorCtr="0">
            <a:noAutofit/>
          </a:bodyPr>
          <a:lstStyle/>
          <a:p>
            <a:pPr lvl="0" rtl="0">
              <a:spcBef>
                <a:spcPts val="0"/>
              </a:spcBef>
              <a:buNone/>
            </a:pPr>
            <a:r>
              <a:rPr lang="en"/>
              <a:t>Administration Disapproval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319500" y="4218925"/>
            <a:ext cx="8666400" cy="598800"/>
          </a:xfrm>
          <a:prstGeom prst="rect">
            <a:avLst/>
          </a:prstGeom>
        </p:spPr>
        <p:txBody>
          <a:bodyPr lIns="91425" tIns="91425" rIns="91425" bIns="91425" anchor="ctr" anchorCtr="0">
            <a:noAutofit/>
          </a:bodyPr>
          <a:lstStyle/>
          <a:p>
            <a:pPr lvl="0" algn="r">
              <a:spcBef>
                <a:spcPts val="0"/>
              </a:spcBef>
              <a:buNone/>
            </a:pPr>
            <a:r>
              <a:rPr lang="en" sz="3600"/>
              <a:t>February 3, 1917: “College Day”</a:t>
            </a:r>
          </a:p>
        </p:txBody>
      </p:sp>
      <p:pic>
        <p:nvPicPr>
          <p:cNvPr id="166" name="Shape 166" descr="The first picket line - College day in the picket line"/>
          <p:cNvPicPr preferRelativeResize="0"/>
          <p:nvPr/>
        </p:nvPicPr>
        <p:blipFill rotWithShape="1">
          <a:blip r:embed="rId3">
            <a:alphaModFix/>
          </a:blip>
          <a:srcRect t="10059" r="3016" b="16513"/>
          <a:stretch/>
        </p:blipFill>
        <p:spPr>
          <a:xfrm>
            <a:off x="3563800" y="552125"/>
            <a:ext cx="5422249" cy="3290475"/>
          </a:xfrm>
          <a:prstGeom prst="rect">
            <a:avLst/>
          </a:prstGeom>
          <a:noFill/>
          <a:ln>
            <a:noFill/>
          </a:ln>
        </p:spPr>
      </p:pic>
      <p:sp>
        <p:nvSpPr>
          <p:cNvPr id="167" name="Shape 167"/>
          <p:cNvSpPr txBox="1"/>
          <p:nvPr/>
        </p:nvSpPr>
        <p:spPr>
          <a:xfrm>
            <a:off x="227200" y="172050"/>
            <a:ext cx="3336600" cy="49518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Clr>
                <a:srgbClr val="000000"/>
              </a:buClr>
              <a:buSzPct val="42307"/>
              <a:buFont typeface="Arial"/>
              <a:buNone/>
            </a:pPr>
            <a:r>
              <a:rPr lang="en" sz="2600">
                <a:solidFill>
                  <a:srgbClr val="BF9000"/>
                </a:solidFill>
                <a:highlight>
                  <a:srgbClr val="FFFFFF"/>
                </a:highlight>
                <a:latin typeface="Economica"/>
                <a:ea typeface="Economica"/>
                <a:cs typeface="Economica"/>
                <a:sym typeface="Economica"/>
              </a:rPr>
              <a:t>"The long line was a splendid and impressive one….The largest number of pickets from one college were a group of about thirty undergraduates from Goucher College, Baltimore, whose fire of young enthusiasm was much appreciated at Head-quarters.”</a:t>
            </a:r>
          </a:p>
          <a:p>
            <a:pPr lvl="0" rtl="0">
              <a:lnSpc>
                <a:spcPct val="115000"/>
              </a:lnSpc>
              <a:spcBef>
                <a:spcPts val="0"/>
              </a:spcBef>
              <a:buNone/>
            </a:pPr>
            <a:endParaRPr sz="1350" b="1">
              <a:solidFill>
                <a:srgbClr val="202020"/>
              </a:solidFill>
              <a:highlight>
                <a:srgbClr val="FFFFFF"/>
              </a:highlight>
              <a:latin typeface="Georgia"/>
              <a:ea typeface="Georgia"/>
              <a:cs typeface="Georgia"/>
              <a:sym typeface="Georgi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body" idx="1"/>
          </p:nvPr>
        </p:nvSpPr>
        <p:spPr>
          <a:xfrm>
            <a:off x="319500" y="4218925"/>
            <a:ext cx="4692300" cy="598800"/>
          </a:xfrm>
          <a:prstGeom prst="rect">
            <a:avLst/>
          </a:prstGeom>
        </p:spPr>
        <p:txBody>
          <a:bodyPr lIns="91425" tIns="91425" rIns="91425" bIns="91425" anchor="ctr" anchorCtr="0">
            <a:noAutofit/>
          </a:bodyPr>
          <a:lstStyle/>
          <a:p>
            <a:pPr lvl="0">
              <a:spcBef>
                <a:spcPts val="0"/>
              </a:spcBef>
              <a:buNone/>
            </a:pPr>
            <a:r>
              <a:rPr lang="en" i="1"/>
              <a:t>Baltimore Sun, </a:t>
            </a:r>
            <a:r>
              <a:rPr lang="en"/>
              <a:t>Feb. 3, 1917</a:t>
            </a:r>
          </a:p>
        </p:txBody>
      </p:sp>
      <p:pic>
        <p:nvPicPr>
          <p:cNvPr id="173" name="Shape 173"/>
          <p:cNvPicPr preferRelativeResize="0"/>
          <p:nvPr/>
        </p:nvPicPr>
        <p:blipFill rotWithShape="1">
          <a:blip r:embed="rId3">
            <a:alphaModFix/>
          </a:blip>
          <a:srcRect/>
          <a:stretch/>
        </p:blipFill>
        <p:spPr>
          <a:xfrm>
            <a:off x="319500" y="230324"/>
            <a:ext cx="4489949" cy="3988599"/>
          </a:xfrm>
          <a:prstGeom prst="rect">
            <a:avLst/>
          </a:prstGeom>
          <a:noFill/>
          <a:ln>
            <a:noFill/>
          </a:ln>
        </p:spPr>
      </p:pic>
      <p:sp>
        <p:nvSpPr>
          <p:cNvPr id="174" name="Shape 174"/>
          <p:cNvSpPr txBox="1"/>
          <p:nvPr/>
        </p:nvSpPr>
        <p:spPr>
          <a:xfrm>
            <a:off x="5188900" y="586450"/>
            <a:ext cx="3767700" cy="3442500"/>
          </a:xfrm>
          <a:prstGeom prst="rect">
            <a:avLst/>
          </a:prstGeom>
          <a:noFill/>
          <a:ln>
            <a:noFill/>
          </a:ln>
        </p:spPr>
        <p:txBody>
          <a:bodyPr lIns="91425" tIns="91425" rIns="91425" bIns="91425" anchor="ctr" anchorCtr="0">
            <a:noAutofit/>
          </a:bodyPr>
          <a:lstStyle/>
          <a:p>
            <a:pPr lvl="0" rtl="0">
              <a:spcBef>
                <a:spcPts val="0"/>
              </a:spcBef>
              <a:buNone/>
            </a:pPr>
            <a:r>
              <a:rPr lang="en" sz="2500" b="1">
                <a:solidFill>
                  <a:srgbClr val="5B2489"/>
                </a:solidFill>
                <a:latin typeface="Georgia"/>
                <a:ea typeface="Georgia"/>
                <a:cs typeface="Georgia"/>
                <a:sym typeface="Georgia"/>
              </a:rPr>
              <a:t>“Five brave Goucher suffragists left for Washington this morning to picket the White House ‘for the cause,’ this being ‘College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President Guth’s Rebuke</a:t>
            </a:r>
          </a:p>
        </p:txBody>
      </p:sp>
      <p:pic>
        <p:nvPicPr>
          <p:cNvPr id="180" name="Shape 180"/>
          <p:cNvPicPr preferRelativeResize="0"/>
          <p:nvPr/>
        </p:nvPicPr>
        <p:blipFill rotWithShape="1">
          <a:blip r:embed="rId3">
            <a:alphaModFix amt="93000"/>
          </a:blip>
          <a:srcRect l="823"/>
          <a:stretch/>
        </p:blipFill>
        <p:spPr>
          <a:xfrm rot="-650017">
            <a:off x="300972" y="1966517"/>
            <a:ext cx="4287929" cy="1386589"/>
          </a:xfrm>
          <a:prstGeom prst="rect">
            <a:avLst/>
          </a:prstGeom>
          <a:noFill/>
          <a:ln>
            <a:noFill/>
          </a:ln>
        </p:spPr>
      </p:pic>
      <p:sp>
        <p:nvSpPr>
          <p:cNvPr id="181" name="Shape 181"/>
          <p:cNvSpPr txBox="1"/>
          <p:nvPr/>
        </p:nvSpPr>
        <p:spPr>
          <a:xfrm>
            <a:off x="5009100" y="916300"/>
            <a:ext cx="3873000" cy="3848400"/>
          </a:xfrm>
          <a:prstGeom prst="rect">
            <a:avLst/>
          </a:prstGeom>
          <a:noFill/>
          <a:ln>
            <a:noFill/>
          </a:ln>
        </p:spPr>
        <p:txBody>
          <a:bodyPr lIns="91425" tIns="91425" rIns="91425" bIns="91425" anchor="t" anchorCtr="0">
            <a:noAutofit/>
          </a:bodyPr>
          <a:lstStyle/>
          <a:p>
            <a:pPr lvl="0">
              <a:spcBef>
                <a:spcPts val="0"/>
              </a:spcBef>
              <a:buNone/>
            </a:pPr>
            <a:r>
              <a:rPr lang="en" sz="2700" i="1">
                <a:solidFill>
                  <a:srgbClr val="E06666"/>
                </a:solidFill>
                <a:latin typeface="Economica"/>
                <a:ea typeface="Economica"/>
                <a:cs typeface="Economica"/>
                <a:sym typeface="Economica"/>
              </a:rPr>
              <a:t>“When a danger as alarming as our country has ever faced was imminent, when the President was carrying a burden as great as ever was pressed upon the shoulders and soul of any ruler, </a:t>
            </a:r>
            <a:r>
              <a:rPr lang="en" sz="2800" b="1" i="1">
                <a:solidFill>
                  <a:srgbClr val="D25F5F"/>
                </a:solidFill>
                <a:latin typeface="Economica"/>
                <a:ea typeface="Economica"/>
                <a:cs typeface="Economica"/>
                <a:sym typeface="Economica"/>
              </a:rPr>
              <a:t>a few misguided women stood ready to flaunt banners in his face </a:t>
            </a:r>
            <a:r>
              <a:rPr lang="en" sz="2700" i="1">
                <a:solidFill>
                  <a:srgbClr val="E06666"/>
                </a:solidFill>
                <a:latin typeface="Economica"/>
                <a:ea typeface="Economica"/>
                <a:cs typeface="Economica"/>
                <a:sym typeface="Economica"/>
              </a:rPr>
              <a:t>and annoy him by their presence.”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body" idx="1"/>
          </p:nvPr>
        </p:nvSpPr>
        <p:spPr>
          <a:xfrm>
            <a:off x="319500" y="4218925"/>
            <a:ext cx="8604600" cy="598800"/>
          </a:xfrm>
          <a:prstGeom prst="rect">
            <a:avLst/>
          </a:prstGeom>
        </p:spPr>
        <p:txBody>
          <a:bodyPr lIns="91425" tIns="91425" rIns="91425" bIns="91425" anchor="ctr" anchorCtr="0">
            <a:noAutofit/>
          </a:bodyPr>
          <a:lstStyle/>
          <a:p>
            <a:pPr lvl="0" algn="ctr">
              <a:spcBef>
                <a:spcPts val="0"/>
              </a:spcBef>
              <a:buNone/>
            </a:pPr>
            <a:r>
              <a:rPr lang="en" sz="3000"/>
              <a:t>Ida Glatt + Lucy Graves + Hilda Bergner + Christina Flint</a:t>
            </a:r>
          </a:p>
        </p:txBody>
      </p:sp>
      <p:pic>
        <p:nvPicPr>
          <p:cNvPr id="187" name="Shape 187"/>
          <p:cNvPicPr preferRelativeResize="0"/>
          <p:nvPr/>
        </p:nvPicPr>
        <p:blipFill rotWithShape="1">
          <a:blip r:embed="rId3">
            <a:alphaModFix/>
          </a:blip>
          <a:srcRect l="7347" r="4663"/>
          <a:stretch/>
        </p:blipFill>
        <p:spPr>
          <a:xfrm>
            <a:off x="2464824" y="400000"/>
            <a:ext cx="2193575" cy="3611374"/>
          </a:xfrm>
          <a:prstGeom prst="rect">
            <a:avLst/>
          </a:prstGeom>
          <a:noFill/>
          <a:ln>
            <a:noFill/>
          </a:ln>
        </p:spPr>
      </p:pic>
      <p:pic>
        <p:nvPicPr>
          <p:cNvPr id="188" name="Shape 188"/>
          <p:cNvPicPr preferRelativeResize="0"/>
          <p:nvPr/>
        </p:nvPicPr>
        <p:blipFill rotWithShape="1">
          <a:blip r:embed="rId4">
            <a:alphaModFix/>
          </a:blip>
          <a:srcRect l="10606" r="5809"/>
          <a:stretch/>
        </p:blipFill>
        <p:spPr>
          <a:xfrm>
            <a:off x="271250" y="433250"/>
            <a:ext cx="2193574" cy="3578124"/>
          </a:xfrm>
          <a:prstGeom prst="rect">
            <a:avLst/>
          </a:prstGeom>
          <a:noFill/>
          <a:ln>
            <a:noFill/>
          </a:ln>
        </p:spPr>
      </p:pic>
      <p:pic>
        <p:nvPicPr>
          <p:cNvPr id="189" name="Shape 189"/>
          <p:cNvPicPr preferRelativeResize="0"/>
          <p:nvPr/>
        </p:nvPicPr>
        <p:blipFill rotWithShape="1">
          <a:blip r:embed="rId5">
            <a:alphaModFix/>
          </a:blip>
          <a:srcRect l="3520" t="2901" r="2609" b="4685"/>
          <a:stretch/>
        </p:blipFill>
        <p:spPr>
          <a:xfrm>
            <a:off x="104775" y="178875"/>
            <a:ext cx="762000" cy="1236000"/>
          </a:xfrm>
          <a:prstGeom prst="ellipse">
            <a:avLst/>
          </a:prstGeom>
          <a:noFill/>
          <a:ln>
            <a:noFill/>
          </a:ln>
        </p:spPr>
      </p:pic>
      <p:pic>
        <p:nvPicPr>
          <p:cNvPr id="190" name="Shape 190"/>
          <p:cNvPicPr preferRelativeResize="0"/>
          <p:nvPr/>
        </p:nvPicPr>
        <p:blipFill rotWithShape="1">
          <a:blip r:embed="rId6">
            <a:alphaModFix/>
          </a:blip>
          <a:srcRect l="2830" t="2095" r="4653"/>
          <a:stretch/>
        </p:blipFill>
        <p:spPr>
          <a:xfrm>
            <a:off x="2271725" y="169275"/>
            <a:ext cx="711600" cy="1255200"/>
          </a:xfrm>
          <a:prstGeom prst="ellipse">
            <a:avLst/>
          </a:prstGeom>
          <a:noFill/>
          <a:ln>
            <a:noFill/>
          </a:ln>
        </p:spPr>
      </p:pic>
      <p:pic>
        <p:nvPicPr>
          <p:cNvPr id="191" name="Shape 191" descr="00001.jpg"/>
          <p:cNvPicPr preferRelativeResize="0"/>
          <p:nvPr/>
        </p:nvPicPr>
        <p:blipFill rotWithShape="1">
          <a:blip r:embed="rId7">
            <a:alphaModFix/>
          </a:blip>
          <a:srcRect l="52582" t="16400" r="29787" b="61173"/>
          <a:stretch/>
        </p:blipFill>
        <p:spPr>
          <a:xfrm>
            <a:off x="6651900" y="433250"/>
            <a:ext cx="2193573" cy="3578124"/>
          </a:xfrm>
          <a:prstGeom prst="rect">
            <a:avLst/>
          </a:prstGeom>
          <a:noFill/>
          <a:ln>
            <a:noFill/>
          </a:ln>
        </p:spPr>
      </p:pic>
      <p:pic>
        <p:nvPicPr>
          <p:cNvPr id="192" name="Shape 192"/>
          <p:cNvPicPr preferRelativeResize="0"/>
          <p:nvPr/>
        </p:nvPicPr>
        <p:blipFill>
          <a:blip r:embed="rId8">
            <a:alphaModFix/>
          </a:blip>
          <a:stretch>
            <a:fillRect/>
          </a:stretch>
        </p:blipFill>
        <p:spPr>
          <a:xfrm>
            <a:off x="4548600" y="401250"/>
            <a:ext cx="2193574" cy="3610124"/>
          </a:xfrm>
          <a:prstGeom prst="rect">
            <a:avLst/>
          </a:prstGeom>
          <a:noFill/>
          <a:ln>
            <a:noFill/>
          </a:ln>
        </p:spPr>
      </p:pic>
      <p:pic>
        <p:nvPicPr>
          <p:cNvPr id="193" name="Shape 193"/>
          <p:cNvPicPr preferRelativeResize="0"/>
          <p:nvPr/>
        </p:nvPicPr>
        <p:blipFill>
          <a:blip r:embed="rId9">
            <a:alphaModFix/>
          </a:blip>
          <a:stretch>
            <a:fillRect/>
          </a:stretch>
        </p:blipFill>
        <p:spPr>
          <a:xfrm>
            <a:off x="4296525" y="169275"/>
            <a:ext cx="741600" cy="1255200"/>
          </a:xfrm>
          <a:prstGeom prst="ellipse">
            <a:avLst/>
          </a:prstGeom>
          <a:noFill/>
          <a:ln>
            <a:noFill/>
          </a:ln>
        </p:spPr>
      </p:pic>
      <p:pic>
        <p:nvPicPr>
          <p:cNvPr id="194" name="Shape 194"/>
          <p:cNvPicPr preferRelativeResize="0"/>
          <p:nvPr/>
        </p:nvPicPr>
        <p:blipFill>
          <a:blip r:embed="rId10">
            <a:alphaModFix/>
          </a:blip>
          <a:stretch>
            <a:fillRect/>
          </a:stretch>
        </p:blipFill>
        <p:spPr>
          <a:xfrm>
            <a:off x="6381624" y="171400"/>
            <a:ext cx="844799" cy="1255200"/>
          </a:xfrm>
          <a:prstGeom prst="ellipse">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773700" y="972400"/>
            <a:ext cx="7596600" cy="3313800"/>
          </a:xfrm>
          <a:prstGeom prst="rect">
            <a:avLst/>
          </a:prstGeom>
        </p:spPr>
        <p:txBody>
          <a:bodyPr lIns="91425" tIns="91425" rIns="91425" bIns="91425" anchor="ctr" anchorCtr="0">
            <a:noAutofit/>
          </a:bodyPr>
          <a:lstStyle/>
          <a:p>
            <a:pPr lvl="0">
              <a:spcBef>
                <a:spcPts val="0"/>
              </a:spcBef>
              <a:buNone/>
            </a:pPr>
            <a:r>
              <a:rPr lang="en"/>
              <a:t>Suffrage during the Great War</a:t>
            </a:r>
          </a:p>
          <a:p>
            <a:pPr lvl="0">
              <a:spcBef>
                <a:spcPts val="0"/>
              </a:spcBef>
              <a:buNone/>
            </a:pPr>
            <a:r>
              <a:rPr lang="en" sz="4600" b="1"/>
              <a:t>+</a:t>
            </a:r>
          </a:p>
          <a:p>
            <a:pPr lvl="0" rtl="0">
              <a:spcBef>
                <a:spcPts val="0"/>
              </a:spcBef>
              <a:buNone/>
            </a:pPr>
            <a:r>
              <a:rPr lang="en"/>
              <a:t> The Passage of the 19th Amendment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490250" y="450150"/>
            <a:ext cx="6143700" cy="4090800"/>
          </a:xfrm>
          <a:prstGeom prst="rect">
            <a:avLst/>
          </a:prstGeom>
        </p:spPr>
        <p:txBody>
          <a:bodyPr lIns="91425" tIns="91425" rIns="91425" bIns="91425" anchor="ctr" anchorCtr="0">
            <a:noAutofit/>
          </a:bodyPr>
          <a:lstStyle/>
          <a:p>
            <a:pPr lvl="0" rtl="0">
              <a:spcBef>
                <a:spcPts val="0"/>
              </a:spcBef>
              <a:buNone/>
            </a:pPr>
            <a:r>
              <a:rPr lang="en" sz="7500"/>
              <a:t>What will happen to this history?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The Beginning </a:t>
            </a:r>
          </a:p>
        </p:txBody>
      </p:sp>
      <p:pic>
        <p:nvPicPr>
          <p:cNvPr id="69" name="Shape 69"/>
          <p:cNvPicPr preferRelativeResize="0"/>
          <p:nvPr/>
        </p:nvPicPr>
        <p:blipFill>
          <a:blip r:embed="rId3">
            <a:alphaModFix/>
          </a:blip>
          <a:stretch>
            <a:fillRect/>
          </a:stretch>
        </p:blipFill>
        <p:spPr>
          <a:xfrm rot="-791935">
            <a:off x="522724" y="1518924"/>
            <a:ext cx="4256480" cy="2694453"/>
          </a:xfrm>
          <a:prstGeom prst="rect">
            <a:avLst/>
          </a:prstGeom>
          <a:noFill/>
          <a:ln>
            <a:noFill/>
          </a:ln>
        </p:spPr>
      </p:pic>
      <p:sp>
        <p:nvSpPr>
          <p:cNvPr id="70" name="Shape 70"/>
          <p:cNvSpPr txBox="1"/>
          <p:nvPr/>
        </p:nvSpPr>
        <p:spPr>
          <a:xfrm>
            <a:off x="3291800" y="2397175"/>
            <a:ext cx="5467200" cy="2510400"/>
          </a:xfrm>
          <a:prstGeom prst="rect">
            <a:avLst/>
          </a:prstGeom>
          <a:noFill/>
          <a:ln>
            <a:noFill/>
          </a:ln>
        </p:spPr>
        <p:txBody>
          <a:bodyPr lIns="91425" tIns="91425" rIns="91425" bIns="91425" anchor="ctr" anchorCtr="0">
            <a:noAutofit/>
          </a:bodyPr>
          <a:lstStyle/>
          <a:p>
            <a:pPr lvl="0" algn="r" rtl="0">
              <a:lnSpc>
                <a:spcPct val="133333"/>
              </a:lnSpc>
              <a:spcBef>
                <a:spcPts val="0"/>
              </a:spcBef>
              <a:spcAft>
                <a:spcPts val="900"/>
              </a:spcAft>
              <a:buNone/>
            </a:pPr>
            <a:r>
              <a:rPr lang="en" sz="3000" b="1" i="1">
                <a:solidFill>
                  <a:srgbClr val="0B5394"/>
                </a:solidFill>
                <a:highlight>
                  <a:srgbClr val="FFFFFF"/>
                </a:highlight>
                <a:latin typeface="Economica"/>
                <a:ea typeface="Economica"/>
                <a:cs typeface="Economica"/>
                <a:sym typeface="Economica"/>
              </a:rPr>
              <a:t>“This was to  be a college to break down the prejudice against higher education for women among women of Baltimore.” </a:t>
            </a:r>
          </a:p>
        </p:txBody>
      </p:sp>
      <p:pic>
        <p:nvPicPr>
          <p:cNvPr id="71" name="Shape 71"/>
          <p:cNvPicPr preferRelativeResize="0"/>
          <p:nvPr/>
        </p:nvPicPr>
        <p:blipFill rotWithShape="1">
          <a:blip r:embed="rId4">
            <a:alphaModFix/>
          </a:blip>
          <a:srcRect l="1661"/>
          <a:stretch/>
        </p:blipFill>
        <p:spPr>
          <a:xfrm>
            <a:off x="5106850" y="321000"/>
            <a:ext cx="3725449" cy="196707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body" idx="1"/>
          </p:nvPr>
        </p:nvSpPr>
        <p:spPr>
          <a:xfrm>
            <a:off x="319500" y="4218925"/>
            <a:ext cx="5998800" cy="598800"/>
          </a:xfrm>
          <a:prstGeom prst="rect">
            <a:avLst/>
          </a:prstGeom>
        </p:spPr>
        <p:txBody>
          <a:bodyPr lIns="91425" tIns="91425" rIns="91425" bIns="91425" anchor="ctr" anchorCtr="0">
            <a:noAutofit/>
          </a:bodyPr>
          <a:lstStyle/>
          <a:p>
            <a:pPr lvl="0">
              <a:spcBef>
                <a:spcPts val="0"/>
              </a:spcBef>
              <a:buNone/>
            </a:pPr>
            <a:r>
              <a:rPr lang="en" sz="3600"/>
              <a:t>Thaddeus Thomas + The Suffrage Debate</a:t>
            </a:r>
          </a:p>
        </p:txBody>
      </p:sp>
      <p:pic>
        <p:nvPicPr>
          <p:cNvPr id="77" name="Shape 77"/>
          <p:cNvPicPr preferRelativeResize="0"/>
          <p:nvPr/>
        </p:nvPicPr>
        <p:blipFill>
          <a:blip r:embed="rId3">
            <a:alphaModFix/>
          </a:blip>
          <a:stretch>
            <a:fillRect/>
          </a:stretch>
        </p:blipFill>
        <p:spPr>
          <a:xfrm>
            <a:off x="7247450" y="107400"/>
            <a:ext cx="1337174" cy="2026025"/>
          </a:xfrm>
          <a:prstGeom prst="rect">
            <a:avLst/>
          </a:prstGeom>
          <a:noFill/>
          <a:ln>
            <a:noFill/>
          </a:ln>
        </p:spPr>
      </p:pic>
      <p:pic>
        <p:nvPicPr>
          <p:cNvPr id="78" name="Shape 78"/>
          <p:cNvPicPr preferRelativeResize="0"/>
          <p:nvPr/>
        </p:nvPicPr>
        <p:blipFill rotWithShape="1">
          <a:blip r:embed="rId4">
            <a:alphaModFix amt="84000"/>
          </a:blip>
          <a:srcRect l="9885" t="8708" r="48701" b="7074"/>
          <a:stretch/>
        </p:blipFill>
        <p:spPr>
          <a:xfrm>
            <a:off x="90899" y="252975"/>
            <a:ext cx="2950500" cy="3730200"/>
          </a:xfrm>
          <a:prstGeom prst="roundRect">
            <a:avLst>
              <a:gd name="adj" fmla="val 16667"/>
            </a:avLst>
          </a:prstGeom>
          <a:noFill/>
          <a:ln>
            <a:noFill/>
          </a:ln>
        </p:spPr>
      </p:pic>
      <p:sp>
        <p:nvSpPr>
          <p:cNvPr id="79" name="Shape 79"/>
          <p:cNvSpPr txBox="1"/>
          <p:nvPr/>
        </p:nvSpPr>
        <p:spPr>
          <a:xfrm>
            <a:off x="1998300" y="1155875"/>
            <a:ext cx="4537800" cy="31392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None/>
            </a:pPr>
            <a:r>
              <a:rPr lang="en" sz="1900" b="1" i="1">
                <a:solidFill>
                  <a:srgbClr val="A64D79"/>
                </a:solidFill>
                <a:highlight>
                  <a:srgbClr val="FFFFFF"/>
                </a:highlight>
                <a:latin typeface="Georgia"/>
                <a:ea typeface="Georgia"/>
                <a:cs typeface="Georgia"/>
                <a:sym typeface="Georgia"/>
              </a:rPr>
              <a:t>“‘The proper sphere of a woman is in doing what is right. When you say that women are not fit to vote and that men are, you admit that we are inferior...a visit to the polls will not be anymore an interruption of duties there than it is to the business men.’”</a:t>
            </a:r>
          </a:p>
        </p:txBody>
      </p:sp>
      <p:sp>
        <p:nvSpPr>
          <p:cNvPr id="80" name="Shape 80"/>
          <p:cNvSpPr txBox="1"/>
          <p:nvPr/>
        </p:nvSpPr>
        <p:spPr>
          <a:xfrm>
            <a:off x="6536100" y="1153175"/>
            <a:ext cx="2360700" cy="39075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None/>
            </a:pPr>
            <a:r>
              <a:rPr lang="en" sz="2400" b="1" i="1">
                <a:solidFill>
                  <a:srgbClr val="351C75"/>
                </a:solidFill>
                <a:highlight>
                  <a:srgbClr val="FFFFFF"/>
                </a:highlight>
                <a:latin typeface="Economica"/>
                <a:ea typeface="Economica"/>
                <a:cs typeface="Economica"/>
                <a:sym typeface="Economica"/>
              </a:rPr>
              <a:t>“Suffrage diminish[es] man’s respect for her and [will] degrade her moral nature...women [will lose] their good looks by engaging in political life.”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319500" y="4004750"/>
            <a:ext cx="4883700" cy="813000"/>
          </a:xfrm>
          <a:prstGeom prst="rect">
            <a:avLst/>
          </a:prstGeom>
        </p:spPr>
        <p:txBody>
          <a:bodyPr lIns="91425" tIns="91425" rIns="91425" bIns="91425" anchor="ctr" anchorCtr="0">
            <a:noAutofit/>
          </a:bodyPr>
          <a:lstStyle/>
          <a:p>
            <a:pPr lvl="0">
              <a:spcBef>
                <a:spcPts val="0"/>
              </a:spcBef>
              <a:buNone/>
            </a:pPr>
            <a:r>
              <a:rPr lang="en" sz="3600"/>
              <a:t>Lilian Welsh</a:t>
            </a:r>
            <a:r>
              <a:rPr lang="en"/>
              <a:t>, Professor Emeritus of Physiology and Hygiene (1894-1925)</a:t>
            </a:r>
          </a:p>
        </p:txBody>
      </p:sp>
      <p:pic>
        <p:nvPicPr>
          <p:cNvPr id="86" name="Shape 86"/>
          <p:cNvPicPr preferRelativeResize="0"/>
          <p:nvPr/>
        </p:nvPicPr>
        <p:blipFill>
          <a:blip r:embed="rId3">
            <a:alphaModFix/>
          </a:blip>
          <a:stretch>
            <a:fillRect/>
          </a:stretch>
        </p:blipFill>
        <p:spPr>
          <a:xfrm>
            <a:off x="5920999" y="143575"/>
            <a:ext cx="2945600" cy="4075350"/>
          </a:xfrm>
          <a:prstGeom prst="rect">
            <a:avLst/>
          </a:prstGeom>
          <a:noFill/>
          <a:ln>
            <a:noFill/>
          </a:ln>
        </p:spPr>
      </p:pic>
      <p:sp>
        <p:nvSpPr>
          <p:cNvPr id="87" name="Shape 87"/>
          <p:cNvSpPr txBox="1"/>
          <p:nvPr/>
        </p:nvSpPr>
        <p:spPr>
          <a:xfrm>
            <a:off x="657425" y="1004750"/>
            <a:ext cx="6172200" cy="30000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None/>
            </a:pPr>
            <a:r>
              <a:rPr lang="en" sz="2900" b="1">
                <a:solidFill>
                  <a:srgbClr val="59868F"/>
                </a:solidFill>
                <a:highlight>
                  <a:srgbClr val="FFFFFF"/>
                </a:highlight>
                <a:latin typeface="Georgia"/>
                <a:ea typeface="Georgia"/>
                <a:cs typeface="Georgia"/>
                <a:sym typeface="Georgia"/>
              </a:rPr>
              <a:t>"It was a rude awakening when I found that ‘we, the people,’ did not include women."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Role of African American Women</a:t>
            </a:r>
          </a:p>
        </p:txBody>
      </p:sp>
      <p:pic>
        <p:nvPicPr>
          <p:cNvPr id="93" name="Shape 93"/>
          <p:cNvPicPr preferRelativeResize="0"/>
          <p:nvPr/>
        </p:nvPicPr>
        <p:blipFill>
          <a:blip r:embed="rId3">
            <a:alphaModFix/>
          </a:blip>
          <a:stretch>
            <a:fillRect/>
          </a:stretch>
        </p:blipFill>
        <p:spPr>
          <a:xfrm>
            <a:off x="451699" y="1188475"/>
            <a:ext cx="2772574" cy="3574025"/>
          </a:xfrm>
          <a:prstGeom prst="rect">
            <a:avLst/>
          </a:prstGeom>
          <a:noFill/>
          <a:ln>
            <a:noFill/>
          </a:ln>
        </p:spPr>
      </p:pic>
      <p:pic>
        <p:nvPicPr>
          <p:cNvPr id="94" name="Shape 94"/>
          <p:cNvPicPr preferRelativeResize="0"/>
          <p:nvPr/>
        </p:nvPicPr>
        <p:blipFill>
          <a:blip r:embed="rId4">
            <a:alphaModFix/>
          </a:blip>
          <a:stretch>
            <a:fillRect/>
          </a:stretch>
        </p:blipFill>
        <p:spPr>
          <a:xfrm>
            <a:off x="6415715" y="315925"/>
            <a:ext cx="2360099" cy="3691500"/>
          </a:xfrm>
          <a:prstGeom prst="round2SameRect">
            <a:avLst>
              <a:gd name="adj1" fmla="val 16667"/>
              <a:gd name="adj2" fmla="val 0"/>
            </a:avLst>
          </a:prstGeom>
          <a:noFill/>
          <a:ln>
            <a:noFill/>
          </a:ln>
        </p:spPr>
      </p:pic>
      <p:sp>
        <p:nvSpPr>
          <p:cNvPr id="95" name="Shape 95"/>
          <p:cNvSpPr txBox="1"/>
          <p:nvPr/>
        </p:nvSpPr>
        <p:spPr>
          <a:xfrm>
            <a:off x="3263325" y="1147225"/>
            <a:ext cx="3735600" cy="3573900"/>
          </a:xfrm>
          <a:prstGeom prst="rect">
            <a:avLst/>
          </a:prstGeom>
          <a:noFill/>
          <a:ln>
            <a:noFill/>
          </a:ln>
        </p:spPr>
        <p:txBody>
          <a:bodyPr lIns="91425" tIns="91425" rIns="91425" bIns="91425" anchor="ctr" anchorCtr="0">
            <a:noAutofit/>
          </a:bodyPr>
          <a:lstStyle/>
          <a:p>
            <a:pPr lvl="0" rtl="0">
              <a:spcBef>
                <a:spcPts val="0"/>
              </a:spcBef>
              <a:buNone/>
            </a:pPr>
            <a:r>
              <a:rPr lang="en" sz="3600" b="1">
                <a:solidFill>
                  <a:srgbClr val="38761D"/>
                </a:solidFill>
                <a:highlight>
                  <a:srgbClr val="FFFFFF"/>
                </a:highlight>
                <a:latin typeface="Georgia"/>
                <a:ea typeface="Georgia"/>
                <a:cs typeface="Georgia"/>
                <a:sym typeface="Georgia"/>
              </a:rPr>
              <a:t>“Much as white women need the ballot, colored women need it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1906 NAWSA Convention </a:t>
            </a:r>
          </a:p>
        </p:txBody>
      </p:sp>
      <p:sp>
        <p:nvSpPr>
          <p:cNvPr id="101" name="Shape 101"/>
          <p:cNvSpPr txBox="1">
            <a:spLocks noGrp="1"/>
          </p:cNvSpPr>
          <p:nvPr>
            <p:ph type="body" idx="1"/>
          </p:nvPr>
        </p:nvSpPr>
        <p:spPr>
          <a:xfrm>
            <a:off x="311700" y="1225225"/>
            <a:ext cx="5141700" cy="3564000"/>
          </a:xfrm>
          <a:prstGeom prst="rect">
            <a:avLst/>
          </a:prstGeom>
        </p:spPr>
        <p:txBody>
          <a:bodyPr lIns="91425" tIns="91425" rIns="91425" bIns="91425" anchor="t" anchorCtr="0">
            <a:noAutofit/>
          </a:bodyPr>
          <a:lstStyle/>
          <a:p>
            <a:pPr lvl="0">
              <a:spcBef>
                <a:spcPts val="0"/>
              </a:spcBef>
              <a:buClr>
                <a:schemeClr val="dk1"/>
              </a:buClr>
              <a:buSzPct val="25000"/>
              <a:buFont typeface="Arial"/>
              <a:buNone/>
            </a:pPr>
            <a:r>
              <a:rPr lang="en" sz="4800" b="1" i="1">
                <a:solidFill>
                  <a:srgbClr val="674EA7"/>
                </a:solidFill>
                <a:latin typeface="Economica"/>
                <a:ea typeface="Economica"/>
                <a:cs typeface="Economica"/>
                <a:sym typeface="Economica"/>
              </a:rPr>
              <a:t>“The fight must not cease; you must see that it does not. </a:t>
            </a:r>
            <a:r>
              <a:rPr lang="en" sz="5800" b="1">
                <a:solidFill>
                  <a:srgbClr val="674EA7"/>
                </a:solidFill>
                <a:latin typeface="Economica"/>
                <a:ea typeface="Economica"/>
                <a:cs typeface="Economica"/>
                <a:sym typeface="Economica"/>
              </a:rPr>
              <a:t>Failure is impossible</a:t>
            </a:r>
            <a:r>
              <a:rPr lang="en" sz="5600" b="1" i="1">
                <a:solidFill>
                  <a:srgbClr val="674EA7"/>
                </a:solidFill>
                <a:latin typeface="Economica"/>
                <a:ea typeface="Economica"/>
                <a:cs typeface="Economica"/>
                <a:sym typeface="Economica"/>
              </a:rPr>
              <a:t>.</a:t>
            </a:r>
            <a:r>
              <a:rPr lang="en" sz="4800" b="1" i="1">
                <a:solidFill>
                  <a:srgbClr val="674EA7"/>
                </a:solidFill>
                <a:latin typeface="Economica"/>
                <a:ea typeface="Economica"/>
                <a:cs typeface="Economica"/>
                <a:sym typeface="Economica"/>
              </a:rPr>
              <a:t>”</a:t>
            </a:r>
          </a:p>
          <a:p>
            <a:pPr lvl="0">
              <a:spcBef>
                <a:spcPts val="0"/>
              </a:spcBef>
              <a:buClr>
                <a:schemeClr val="dk1"/>
              </a:buClr>
              <a:buSzPct val="100000"/>
              <a:buFont typeface="Arial"/>
              <a:buNone/>
            </a:pPr>
            <a:endParaRPr sz="1100">
              <a:latin typeface="Times New Roman"/>
              <a:ea typeface="Times New Roman"/>
              <a:cs typeface="Times New Roman"/>
              <a:sym typeface="Times New Roman"/>
            </a:endParaRPr>
          </a:p>
          <a:p>
            <a:pPr lvl="0">
              <a:spcBef>
                <a:spcPts val="0"/>
              </a:spcBef>
              <a:buNone/>
            </a:pPr>
            <a:endParaRPr sz="3400" b="1">
              <a:solidFill>
                <a:srgbClr val="674EA7"/>
              </a:solidFill>
              <a:highlight>
                <a:srgbClr val="FFFFFF"/>
              </a:highlight>
              <a:latin typeface="Georgia"/>
              <a:ea typeface="Georgia"/>
              <a:cs typeface="Georgia"/>
              <a:sym typeface="Georgia"/>
            </a:endParaRPr>
          </a:p>
          <a:p>
            <a:pPr lvl="0">
              <a:spcBef>
                <a:spcPts val="0"/>
              </a:spcBef>
              <a:buClr>
                <a:schemeClr val="dk1"/>
              </a:buClr>
              <a:buSzPct val="91666"/>
              <a:buFont typeface="Arial"/>
              <a:buNone/>
            </a:pPr>
            <a:endParaRPr sz="1200">
              <a:latin typeface="Times New Roman"/>
              <a:ea typeface="Times New Roman"/>
              <a:cs typeface="Times New Roman"/>
              <a:sym typeface="Times New Roman"/>
            </a:endParaRPr>
          </a:p>
          <a:p>
            <a:pPr lvl="0">
              <a:spcBef>
                <a:spcPts val="0"/>
              </a:spcBef>
              <a:buClr>
                <a:schemeClr val="dk1"/>
              </a:buClr>
              <a:buSzPct val="91666"/>
              <a:buFont typeface="Arial"/>
              <a:buNone/>
            </a:pPr>
            <a:endParaRPr sz="1200">
              <a:latin typeface="Times New Roman"/>
              <a:ea typeface="Times New Roman"/>
              <a:cs typeface="Times New Roman"/>
              <a:sym typeface="Times New Roman"/>
            </a:endParaRPr>
          </a:p>
          <a:p>
            <a:pPr lvl="0">
              <a:spcBef>
                <a:spcPts val="0"/>
              </a:spcBef>
              <a:buNone/>
            </a:pPr>
            <a:endParaRPr/>
          </a:p>
        </p:txBody>
      </p:sp>
      <p:pic>
        <p:nvPicPr>
          <p:cNvPr id="102" name="Shape 102"/>
          <p:cNvPicPr preferRelativeResize="0"/>
          <p:nvPr/>
        </p:nvPicPr>
        <p:blipFill>
          <a:blip r:embed="rId3">
            <a:alphaModFix/>
          </a:blip>
          <a:stretch>
            <a:fillRect/>
          </a:stretch>
        </p:blipFill>
        <p:spPr>
          <a:xfrm>
            <a:off x="5884375" y="356850"/>
            <a:ext cx="2922900" cy="4429800"/>
          </a:xfrm>
          <a:prstGeom prst="foldedCorner">
            <a:avLst>
              <a:gd name="adj" fmla="val 16667"/>
            </a:avLst>
          </a:prstGeom>
          <a:noFill/>
          <a:ln>
            <a:noFill/>
          </a:ln>
        </p:spPr>
      </p:pic>
      <p:pic>
        <p:nvPicPr>
          <p:cNvPr id="103" name="Shape 103"/>
          <p:cNvPicPr preferRelativeResize="0"/>
          <p:nvPr/>
        </p:nvPicPr>
        <p:blipFill rotWithShape="1">
          <a:blip r:embed="rId4">
            <a:alphaModFix/>
          </a:blip>
          <a:srcRect l="28402" r="21423"/>
          <a:stretch/>
        </p:blipFill>
        <p:spPr>
          <a:xfrm>
            <a:off x="4051900" y="3045150"/>
            <a:ext cx="1547400" cy="1741500"/>
          </a:xfrm>
          <a:prstGeom prst="ellipse">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319500" y="4218925"/>
            <a:ext cx="6626700" cy="598800"/>
          </a:xfrm>
          <a:prstGeom prst="rect">
            <a:avLst/>
          </a:prstGeom>
        </p:spPr>
        <p:txBody>
          <a:bodyPr lIns="91425" tIns="91425" rIns="91425" bIns="91425" anchor="ctr" anchorCtr="0">
            <a:noAutofit/>
          </a:bodyPr>
          <a:lstStyle/>
          <a:p>
            <a:pPr lvl="0">
              <a:spcBef>
                <a:spcPts val="0"/>
              </a:spcBef>
              <a:buNone/>
            </a:pPr>
            <a:r>
              <a:rPr lang="en" sz="3600"/>
              <a:t>Baltimore Suffrage Parades of 1912 + 1913</a:t>
            </a:r>
          </a:p>
        </p:txBody>
      </p:sp>
      <p:pic>
        <p:nvPicPr>
          <p:cNvPr id="109" name="Shape 109"/>
          <p:cNvPicPr preferRelativeResize="0"/>
          <p:nvPr/>
        </p:nvPicPr>
        <p:blipFill>
          <a:blip r:embed="rId3">
            <a:alphaModFix/>
          </a:blip>
          <a:stretch>
            <a:fillRect/>
          </a:stretch>
        </p:blipFill>
        <p:spPr>
          <a:xfrm>
            <a:off x="319500" y="152400"/>
            <a:ext cx="4647450" cy="3914125"/>
          </a:xfrm>
          <a:prstGeom prst="rect">
            <a:avLst/>
          </a:prstGeom>
          <a:noFill/>
          <a:ln>
            <a:noFill/>
          </a:ln>
        </p:spPr>
      </p:pic>
      <p:sp>
        <p:nvSpPr>
          <p:cNvPr id="110" name="Shape 110"/>
          <p:cNvSpPr txBox="1"/>
          <p:nvPr/>
        </p:nvSpPr>
        <p:spPr>
          <a:xfrm>
            <a:off x="4167775" y="1107850"/>
            <a:ext cx="4360500" cy="1831200"/>
          </a:xfrm>
          <a:prstGeom prst="rect">
            <a:avLst/>
          </a:prstGeom>
          <a:noFill/>
          <a:ln>
            <a:noFill/>
          </a:ln>
        </p:spPr>
        <p:txBody>
          <a:bodyPr lIns="91425" tIns="91425" rIns="91425" bIns="91425" anchor="ctr" anchorCtr="0">
            <a:noAutofit/>
          </a:bodyPr>
          <a:lstStyle/>
          <a:p>
            <a:pPr lvl="0" rtl="0">
              <a:lnSpc>
                <a:spcPct val="133333"/>
              </a:lnSpc>
              <a:spcBef>
                <a:spcPts val="0"/>
              </a:spcBef>
              <a:spcAft>
                <a:spcPts val="900"/>
              </a:spcAft>
              <a:buNone/>
            </a:pPr>
            <a:r>
              <a:rPr lang="en" sz="3000" b="1">
                <a:solidFill>
                  <a:srgbClr val="A64D79"/>
                </a:solidFill>
                <a:latin typeface="Georgia"/>
                <a:ea typeface="Georgia"/>
                <a:cs typeface="Georgia"/>
                <a:sym typeface="Georgia"/>
              </a:rPr>
              <a:t>"The most spectacular feature of convention week.”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p:nvPr/>
        </p:nvSpPr>
        <p:spPr>
          <a:xfrm>
            <a:off x="311700" y="1792550"/>
            <a:ext cx="5848200" cy="2917200"/>
          </a:xfrm>
          <a:prstGeom prst="rect">
            <a:avLst/>
          </a:prstGeom>
          <a:noFill/>
          <a:ln>
            <a:noFill/>
          </a:ln>
        </p:spPr>
        <p:txBody>
          <a:bodyPr lIns="91425" tIns="91425" rIns="91425" bIns="91425" anchor="t" anchorCtr="0">
            <a:noAutofit/>
          </a:bodyPr>
          <a:lstStyle/>
          <a:p>
            <a:pPr lvl="0" algn="just" rtl="0">
              <a:lnSpc>
                <a:spcPct val="115000"/>
              </a:lnSpc>
              <a:spcBef>
                <a:spcPts val="0"/>
              </a:spcBef>
              <a:buClr>
                <a:schemeClr val="dk1"/>
              </a:buClr>
              <a:buSzPct val="42307"/>
              <a:buFont typeface="Arial"/>
              <a:buNone/>
            </a:pPr>
            <a:r>
              <a:rPr lang="en" sz="2600" b="1" i="1">
                <a:solidFill>
                  <a:srgbClr val="674EA7"/>
                </a:solidFill>
                <a:latin typeface="Economica"/>
                <a:ea typeface="Economica"/>
                <a:cs typeface="Economica"/>
                <a:sym typeface="Economica"/>
              </a:rPr>
              <a:t>“</a:t>
            </a:r>
            <a:r>
              <a:rPr lang="en" sz="2800" b="1">
                <a:solidFill>
                  <a:srgbClr val="351C75"/>
                </a:solidFill>
                <a:highlight>
                  <a:srgbClr val="FFFFFF"/>
                </a:highlight>
                <a:latin typeface="Economica"/>
                <a:ea typeface="Economica"/>
                <a:cs typeface="Economica"/>
                <a:sym typeface="Economica"/>
              </a:rPr>
              <a:t>I hope, if any of the rest of you have a chance to run for public office, that you won't be scared, but will jump right in.</a:t>
            </a:r>
            <a:r>
              <a:rPr lang="en" sz="2800" b="1">
                <a:solidFill>
                  <a:srgbClr val="674EA7"/>
                </a:solidFill>
                <a:highlight>
                  <a:srgbClr val="FFFFFF"/>
                </a:highlight>
                <a:latin typeface="Economica"/>
                <a:ea typeface="Economica"/>
                <a:cs typeface="Economica"/>
                <a:sym typeface="Economica"/>
              </a:rPr>
              <a:t> </a:t>
            </a:r>
            <a:r>
              <a:rPr lang="en" sz="2600" b="1" i="1">
                <a:solidFill>
                  <a:srgbClr val="674EA7"/>
                </a:solidFill>
                <a:highlight>
                  <a:srgbClr val="FFFFFF"/>
                </a:highlight>
                <a:latin typeface="Economica"/>
                <a:ea typeface="Economica"/>
                <a:cs typeface="Economica"/>
                <a:sym typeface="Economica"/>
              </a:rPr>
              <a:t>Women are needed in politics, and college women in that respect have bigger responsibilities than others. And whatever the outcome, the experience is worth­while.”</a:t>
            </a:r>
          </a:p>
          <a:p>
            <a:pPr lvl="0" rtl="0">
              <a:lnSpc>
                <a:spcPct val="115000"/>
              </a:lnSpc>
              <a:spcBef>
                <a:spcPts val="0"/>
              </a:spcBef>
              <a:buClr>
                <a:schemeClr val="dk1"/>
              </a:buClr>
              <a:buFont typeface="Arial"/>
              <a:buNone/>
            </a:pPr>
            <a:endParaRPr sz="1200">
              <a:solidFill>
                <a:schemeClr val="dk1"/>
              </a:solidFill>
              <a:latin typeface="Times New Roman"/>
              <a:ea typeface="Times New Roman"/>
              <a:cs typeface="Times New Roman"/>
              <a:sym typeface="Times New Roman"/>
            </a:endParaRPr>
          </a:p>
          <a:p>
            <a:pPr lvl="0" rtl="0">
              <a:lnSpc>
                <a:spcPct val="115000"/>
              </a:lnSpc>
              <a:spcBef>
                <a:spcPts val="0"/>
              </a:spcBef>
              <a:buNone/>
            </a:pPr>
            <a:endParaRPr sz="1200"/>
          </a:p>
        </p:txBody>
      </p:sp>
      <p:sp>
        <p:nvSpPr>
          <p:cNvPr id="116" name="Shape 116"/>
          <p:cNvSpPr txBox="1">
            <a:spLocks noGrp="1"/>
          </p:cNvSpPr>
          <p:nvPr>
            <p:ph type="title"/>
          </p:nvPr>
        </p:nvSpPr>
        <p:spPr>
          <a:xfrm>
            <a:off x="311700" y="315925"/>
            <a:ext cx="6443100" cy="1192200"/>
          </a:xfrm>
          <a:prstGeom prst="rect">
            <a:avLst/>
          </a:prstGeom>
        </p:spPr>
        <p:txBody>
          <a:bodyPr lIns="91425" tIns="91425" rIns="91425" bIns="91425" anchor="b" anchorCtr="0">
            <a:noAutofit/>
          </a:bodyPr>
          <a:lstStyle/>
          <a:p>
            <a:pPr lvl="0">
              <a:spcBef>
                <a:spcPts val="0"/>
              </a:spcBef>
              <a:buNone/>
            </a:pPr>
            <a:r>
              <a:rPr lang="en"/>
              <a:t>Emilie Doetsch + </a:t>
            </a:r>
          </a:p>
          <a:p>
            <a:pPr lvl="0">
              <a:spcBef>
                <a:spcPts val="0"/>
              </a:spcBef>
              <a:buNone/>
            </a:pPr>
            <a:r>
              <a:rPr lang="en"/>
              <a:t>The Suffrage Army March </a:t>
            </a:r>
          </a:p>
        </p:txBody>
      </p:sp>
      <p:pic>
        <p:nvPicPr>
          <p:cNvPr id="117" name="Shape 117"/>
          <p:cNvPicPr preferRelativeResize="0"/>
          <p:nvPr/>
        </p:nvPicPr>
        <p:blipFill rotWithShape="1">
          <a:blip r:embed="rId3">
            <a:alphaModFix/>
          </a:blip>
          <a:srcRect b="17952"/>
          <a:stretch/>
        </p:blipFill>
        <p:spPr>
          <a:xfrm rot="362906">
            <a:off x="6638824" y="378000"/>
            <a:ext cx="1942150" cy="4220151"/>
          </a:xfrm>
          <a:prstGeom prst="rect">
            <a:avLst/>
          </a:prstGeom>
          <a:noFill/>
          <a:ln>
            <a:noFill/>
          </a:ln>
        </p:spPr>
      </p:pic>
      <p:pic>
        <p:nvPicPr>
          <p:cNvPr id="118" name="Shape 118"/>
          <p:cNvPicPr preferRelativeResize="0"/>
          <p:nvPr/>
        </p:nvPicPr>
        <p:blipFill>
          <a:blip r:embed="rId4">
            <a:alphaModFix/>
          </a:blip>
          <a:stretch>
            <a:fillRect/>
          </a:stretch>
        </p:blipFill>
        <p:spPr>
          <a:xfrm>
            <a:off x="4790725" y="129262"/>
            <a:ext cx="1728600" cy="1565400"/>
          </a:xfrm>
          <a:prstGeom prst="ellipse">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319500" y="4167800"/>
            <a:ext cx="4908300" cy="649800"/>
          </a:xfrm>
          <a:prstGeom prst="rect">
            <a:avLst/>
          </a:prstGeom>
        </p:spPr>
        <p:txBody>
          <a:bodyPr lIns="91425" tIns="91425" rIns="91425" bIns="91425" anchor="ctr" anchorCtr="0">
            <a:noAutofit/>
          </a:bodyPr>
          <a:lstStyle/>
          <a:p>
            <a:pPr lvl="0">
              <a:spcBef>
                <a:spcPts val="0"/>
              </a:spcBef>
              <a:buNone/>
            </a:pPr>
            <a:r>
              <a:rPr lang="en" sz="3600"/>
              <a:t>Inauguration Suffrage Parade</a:t>
            </a:r>
          </a:p>
        </p:txBody>
      </p:sp>
      <p:pic>
        <p:nvPicPr>
          <p:cNvPr id="124" name="Shape 124"/>
          <p:cNvPicPr preferRelativeResize="0"/>
          <p:nvPr/>
        </p:nvPicPr>
        <p:blipFill rotWithShape="1">
          <a:blip r:embed="rId3">
            <a:alphaModFix/>
          </a:blip>
          <a:srcRect b="50007"/>
          <a:stretch/>
        </p:blipFill>
        <p:spPr>
          <a:xfrm>
            <a:off x="5432700" y="176500"/>
            <a:ext cx="3473300" cy="2248274"/>
          </a:xfrm>
          <a:prstGeom prst="rect">
            <a:avLst/>
          </a:prstGeom>
          <a:noFill/>
          <a:ln>
            <a:noFill/>
          </a:ln>
        </p:spPr>
      </p:pic>
      <p:pic>
        <p:nvPicPr>
          <p:cNvPr id="125" name="Shape 125"/>
          <p:cNvPicPr preferRelativeResize="0"/>
          <p:nvPr/>
        </p:nvPicPr>
        <p:blipFill>
          <a:blip r:embed="rId4">
            <a:alphaModFix/>
          </a:blip>
          <a:stretch>
            <a:fillRect/>
          </a:stretch>
        </p:blipFill>
        <p:spPr>
          <a:xfrm>
            <a:off x="270549" y="457200"/>
            <a:ext cx="5009750" cy="3714250"/>
          </a:xfrm>
          <a:prstGeom prst="rect">
            <a:avLst/>
          </a:prstGeom>
          <a:noFill/>
          <a:ln>
            <a:noFill/>
          </a:ln>
        </p:spPr>
      </p:pic>
      <p:pic>
        <p:nvPicPr>
          <p:cNvPr id="126" name="Shape 126"/>
          <p:cNvPicPr preferRelativeResize="0"/>
          <p:nvPr/>
        </p:nvPicPr>
        <p:blipFill rotWithShape="1">
          <a:blip r:embed="rId3">
            <a:alphaModFix/>
          </a:blip>
          <a:srcRect t="50007"/>
          <a:stretch/>
        </p:blipFill>
        <p:spPr>
          <a:xfrm>
            <a:off x="5432700" y="2569325"/>
            <a:ext cx="3473300" cy="2248274"/>
          </a:xfrm>
          <a:prstGeom prst="rect">
            <a:avLst/>
          </a:prstGeom>
          <a:noFill/>
          <a:ln>
            <a:noFill/>
          </a:ln>
        </p:spPr>
      </p:pic>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658</Words>
  <Application>Microsoft Office PowerPoint</Application>
  <PresentationFormat>On-screen Show (16:9)</PresentationFormat>
  <Paragraphs>64</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Economica</vt:lpstr>
      <vt:lpstr>Times New Roman</vt:lpstr>
      <vt:lpstr>Open Sans</vt:lpstr>
      <vt:lpstr>Georgia</vt:lpstr>
      <vt:lpstr>luxe</vt:lpstr>
      <vt:lpstr>“A Nursery for Militant Suffragists”</vt:lpstr>
      <vt:lpstr>The Beginning </vt:lpstr>
      <vt:lpstr>PowerPoint Presentation</vt:lpstr>
      <vt:lpstr>PowerPoint Presentation</vt:lpstr>
      <vt:lpstr>Role of African American Women</vt:lpstr>
      <vt:lpstr>1906 NAWSA Convention </vt:lpstr>
      <vt:lpstr>PowerPoint Presentation</vt:lpstr>
      <vt:lpstr>Emilie Doetsch +  The Suffrage Army March </vt:lpstr>
      <vt:lpstr>PowerPoint Presentation</vt:lpstr>
      <vt:lpstr>Suffrage Visits on Campus </vt:lpstr>
      <vt:lpstr>Student Activism + The Militant Suffrage Era</vt:lpstr>
      <vt:lpstr>1917 Pickets on the White House</vt:lpstr>
      <vt:lpstr>Administration Disapproval</vt:lpstr>
      <vt:lpstr>PowerPoint Presentation</vt:lpstr>
      <vt:lpstr>PowerPoint Presentation</vt:lpstr>
      <vt:lpstr>President Guth’s Rebuke</vt:lpstr>
      <vt:lpstr>PowerPoint Presentation</vt:lpstr>
      <vt:lpstr>Suffrage during the Great War +  The Passage of the 19th Amendment  </vt:lpstr>
      <vt:lpstr>What will happen to this history?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Nursery for Militant Suffragists”</dc:title>
  <dc:creator>Welzenbach, Kristen</dc:creator>
  <cp:lastModifiedBy>Welzenbach, Kristen</cp:lastModifiedBy>
  <cp:revision>1</cp:revision>
  <dcterms:modified xsi:type="dcterms:W3CDTF">2017-02-09T15:55:21Z</dcterms:modified>
</cp:coreProperties>
</file>