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5143500" type="screen16x9"/>
  <p:notesSz cx="6858000" cy="9144000"/>
  <p:embeddedFontLst>
    <p:embeddedFont>
      <p:font typeface="Archivo Narrow" panose="020B0604020202020204" charset="0"/>
      <p:regular r:id="rId14"/>
      <p:bold r:id="rId15"/>
      <p:italic r:id="rId16"/>
      <p:boldItalic r:id="rId1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2249" autoAdjust="0"/>
  </p:normalViewPr>
  <p:slideViewPr>
    <p:cSldViewPr snapToGrid="0">
      <p:cViewPr varScale="1">
        <p:scale>
          <a:sx n="80" d="100"/>
          <a:sy n="80" d="100"/>
        </p:scale>
        <p:origin x="154"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2.fntdata"/><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4112671871"/>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umbc.pastperfectonline.com/" TargetMode="External"/><Relationship Id="rId7" Type="http://schemas.openxmlformats.org/officeDocument/2006/relationships/hyperlink" Target="http://library.umbc.edu/speccoll/findingaids/index.php" TargetMode="External"/><Relationship Id="rId2" Type="http://schemas.openxmlformats.org/officeDocument/2006/relationships/slide" Target="../slides/slide10.xml"/><Relationship Id="rId1" Type="http://schemas.openxmlformats.org/officeDocument/2006/relationships/notesMaster" Target="../notesMasters/notesMaster1.xml"/><Relationship Id="rId6" Type="http://schemas.openxmlformats.org/officeDocument/2006/relationships/hyperlink" Target="http://library.umbc.edu/speccoll/findingaids/ead/" TargetMode="External"/><Relationship Id="rId5" Type="http://schemas.openxmlformats.org/officeDocument/2006/relationships/hyperlink" Target="http://search.ebscohost.com/login.aspx?authtype=cookie,ip,guest&amp;custid=baltcnty&amp;groupid=main&amp;profile=onesearch" TargetMode="External"/><Relationship Id="rId4" Type="http://schemas.openxmlformats.org/officeDocument/2006/relationships/hyperlink" Target="http://catalog.umd.edu/search=advanced&amp;base=bc"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5521424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7" name="Shape 11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marL="457200" lvl="0" indent="-298450" rtl="0">
              <a:lnSpc>
                <a:spcPct val="138000"/>
              </a:lnSpc>
              <a:spcBef>
                <a:spcPts val="0"/>
              </a:spcBef>
              <a:buClr>
                <a:schemeClr val="dk1"/>
              </a:buClr>
              <a:buSzPct val="100000"/>
              <a:buAutoNum type="arabicPeriod"/>
            </a:pPr>
            <a:r>
              <a:rPr lang="en">
                <a:solidFill>
                  <a:schemeClr val="dk1"/>
                </a:solidFill>
              </a:rPr>
              <a:t>Results in multiple access points</a:t>
            </a:r>
          </a:p>
          <a:p>
            <a:pPr marL="914400" lvl="1" indent="-298450" rtl="0">
              <a:lnSpc>
                <a:spcPct val="138000"/>
              </a:lnSpc>
              <a:spcBef>
                <a:spcPts val="0"/>
              </a:spcBef>
              <a:buClr>
                <a:schemeClr val="dk1"/>
              </a:buClr>
              <a:buSzPct val="100000"/>
              <a:buAutoNum type="alphaLcPeriod"/>
            </a:pPr>
            <a:r>
              <a:rPr lang="en">
                <a:solidFill>
                  <a:schemeClr val="dk1"/>
                </a:solidFill>
              </a:rPr>
              <a:t>Single level, collection level records</a:t>
            </a:r>
          </a:p>
          <a:p>
            <a:pPr marL="1371600" lvl="2" indent="-298450" rtl="0">
              <a:lnSpc>
                <a:spcPct val="138000"/>
              </a:lnSpc>
              <a:spcBef>
                <a:spcPts val="0"/>
              </a:spcBef>
              <a:buClr>
                <a:schemeClr val="dk1"/>
              </a:buClr>
              <a:buSzPct val="100000"/>
              <a:buAutoNum type="romanLcPeriod"/>
            </a:pPr>
            <a:r>
              <a:rPr lang="en">
                <a:solidFill>
                  <a:schemeClr val="dk1"/>
                </a:solidFill>
              </a:rPr>
              <a:t>PastPerfect Online</a:t>
            </a:r>
            <a:r>
              <a:rPr lang="en">
                <a:solidFill>
                  <a:schemeClr val="dk1"/>
                </a:solidFill>
                <a:hlinkClick r:id="rId3"/>
              </a:rPr>
              <a:t> </a:t>
            </a:r>
            <a:r>
              <a:rPr lang="en" u="sng">
                <a:solidFill>
                  <a:schemeClr val="dk1"/>
                </a:solidFill>
                <a:hlinkClick r:id="rId3"/>
              </a:rPr>
              <a:t>http://umbc.pastperfectonline.com/</a:t>
            </a:r>
          </a:p>
          <a:p>
            <a:pPr marL="1828800" lvl="3" indent="-298450" rtl="0">
              <a:lnSpc>
                <a:spcPct val="138000"/>
              </a:lnSpc>
              <a:spcBef>
                <a:spcPts val="0"/>
              </a:spcBef>
              <a:buClr>
                <a:schemeClr val="dk1"/>
              </a:buClr>
              <a:buSzPct val="100000"/>
              <a:buAutoNum type="arabicPeriod"/>
            </a:pPr>
            <a:r>
              <a:rPr lang="en"/>
              <a:t>Also in online search engines </a:t>
            </a:r>
          </a:p>
          <a:p>
            <a:pPr marL="1371600" lvl="2" indent="-298450" rtl="0">
              <a:lnSpc>
                <a:spcPct val="138000"/>
              </a:lnSpc>
              <a:spcBef>
                <a:spcPts val="0"/>
              </a:spcBef>
              <a:buClr>
                <a:schemeClr val="dk1"/>
              </a:buClr>
              <a:buSzPct val="100000"/>
              <a:buAutoNum type="romanLcPeriod"/>
            </a:pPr>
            <a:r>
              <a:rPr lang="en">
                <a:solidFill>
                  <a:schemeClr val="dk1"/>
                </a:solidFill>
              </a:rPr>
              <a:t>As MARC records through the University System’s ILS</a:t>
            </a:r>
            <a:r>
              <a:rPr lang="en">
                <a:solidFill>
                  <a:schemeClr val="dk1"/>
                </a:solidFill>
                <a:hlinkClick r:id="rId4"/>
              </a:rPr>
              <a:t> </a:t>
            </a:r>
            <a:r>
              <a:rPr lang="en" u="sng">
                <a:solidFill>
                  <a:srgbClr val="1155CC"/>
                </a:solidFill>
                <a:hlinkClick r:id="rId4"/>
              </a:rPr>
              <a:t>http://catalog.umd.edu/search=advanced&amp;base=bc</a:t>
            </a:r>
          </a:p>
          <a:p>
            <a:pPr marL="1371600" lvl="2" indent="-298450" rtl="0">
              <a:lnSpc>
                <a:spcPct val="138000"/>
              </a:lnSpc>
              <a:spcBef>
                <a:spcPts val="0"/>
              </a:spcBef>
              <a:buClr>
                <a:schemeClr val="dk1"/>
              </a:buClr>
              <a:buSzPct val="100000"/>
              <a:buAutoNum type="romanLcPeriod"/>
            </a:pPr>
            <a:r>
              <a:rPr lang="en">
                <a:solidFill>
                  <a:schemeClr val="dk1"/>
                </a:solidFill>
              </a:rPr>
              <a:t>As MARC records through the University’s discovery layer</a:t>
            </a:r>
            <a:r>
              <a:rPr lang="en">
                <a:solidFill>
                  <a:schemeClr val="dk1"/>
                </a:solidFill>
                <a:hlinkClick r:id="rId5"/>
              </a:rPr>
              <a:t> </a:t>
            </a:r>
            <a:r>
              <a:rPr lang="en" u="sng">
                <a:solidFill>
                  <a:srgbClr val="1155CC"/>
                </a:solidFill>
                <a:hlinkClick r:id="rId5"/>
              </a:rPr>
              <a:t>http://search.ebscohost.com/login.aspx?authtype=cookie,ip,guest&amp;custid=baltcnty&amp;groupid=main&amp;profile=onesearch</a:t>
            </a:r>
          </a:p>
          <a:p>
            <a:pPr marL="1371600" lvl="2" indent="-298450" rtl="0">
              <a:lnSpc>
                <a:spcPct val="138000"/>
              </a:lnSpc>
              <a:spcBef>
                <a:spcPts val="0"/>
              </a:spcBef>
              <a:buClr>
                <a:schemeClr val="dk1"/>
              </a:buClr>
              <a:buSzPct val="100000"/>
              <a:buAutoNum type="romanLcPeriod"/>
            </a:pPr>
            <a:r>
              <a:rPr lang="en">
                <a:solidFill>
                  <a:schemeClr val="dk1"/>
                </a:solidFill>
              </a:rPr>
              <a:t>As MARC records through WorldCat and ArchiveGrid</a:t>
            </a:r>
          </a:p>
          <a:p>
            <a:pPr marL="914400" lvl="1" indent="-298450" rtl="0">
              <a:lnSpc>
                <a:spcPct val="165600"/>
              </a:lnSpc>
              <a:spcBef>
                <a:spcPts val="0"/>
              </a:spcBef>
              <a:buClr>
                <a:schemeClr val="dk1"/>
              </a:buClr>
              <a:buSzPct val="100000"/>
              <a:buAutoNum type="alphaLcPeriod"/>
            </a:pPr>
            <a:r>
              <a:rPr lang="en">
                <a:solidFill>
                  <a:schemeClr val="dk1"/>
                </a:solidFill>
              </a:rPr>
              <a:t>Multi-level records (unprocessed and processed collections)</a:t>
            </a:r>
          </a:p>
          <a:p>
            <a:pPr marL="1371600" lvl="2" indent="-298450" rtl="0">
              <a:lnSpc>
                <a:spcPct val="165600"/>
              </a:lnSpc>
              <a:spcBef>
                <a:spcPts val="0"/>
              </a:spcBef>
              <a:buClr>
                <a:schemeClr val="dk1"/>
              </a:buClr>
              <a:buSzPct val="100000"/>
              <a:buAutoNum type="romanLcPeriod"/>
            </a:pPr>
            <a:r>
              <a:rPr lang="en">
                <a:solidFill>
                  <a:schemeClr val="dk1"/>
                </a:solidFill>
              </a:rPr>
              <a:t>EAD-XML files</a:t>
            </a:r>
            <a:r>
              <a:rPr lang="en">
                <a:solidFill>
                  <a:schemeClr val="dk1"/>
                </a:solidFill>
                <a:hlinkClick r:id="rId6"/>
              </a:rPr>
              <a:t> </a:t>
            </a:r>
            <a:r>
              <a:rPr lang="en" u="sng">
                <a:solidFill>
                  <a:schemeClr val="dk1"/>
                </a:solidFill>
                <a:hlinkClick r:id="rId6"/>
              </a:rPr>
              <a:t>http://library.umbc.edu/speccoll/findingaids/ead/</a:t>
            </a:r>
          </a:p>
          <a:p>
            <a:pPr marL="1828800" lvl="3" indent="-298450" rtl="0">
              <a:lnSpc>
                <a:spcPct val="165600"/>
              </a:lnSpc>
              <a:spcBef>
                <a:spcPts val="0"/>
              </a:spcBef>
              <a:buClr>
                <a:schemeClr val="dk1"/>
              </a:buClr>
              <a:buSzPct val="100000"/>
              <a:buAutoNum type="arabicPeriod"/>
            </a:pPr>
            <a:r>
              <a:rPr lang="en">
                <a:solidFill>
                  <a:schemeClr val="dk1"/>
                </a:solidFill>
              </a:rPr>
              <a:t>EAD crawled by NLM for medical history consortium</a:t>
            </a:r>
          </a:p>
          <a:p>
            <a:pPr marL="1371600" lvl="2" indent="-298450" rtl="0">
              <a:lnSpc>
                <a:spcPct val="165600"/>
              </a:lnSpc>
              <a:spcBef>
                <a:spcPts val="0"/>
              </a:spcBef>
              <a:buClr>
                <a:schemeClr val="dk1"/>
              </a:buClr>
              <a:buSzPct val="100000"/>
              <a:buAutoNum type="romanLcPeriod"/>
            </a:pPr>
            <a:r>
              <a:rPr lang="en">
                <a:solidFill>
                  <a:schemeClr val="dk1"/>
                </a:solidFill>
              </a:rPr>
              <a:t>PHP files</a:t>
            </a:r>
            <a:r>
              <a:rPr lang="en">
                <a:solidFill>
                  <a:schemeClr val="dk1"/>
                </a:solidFill>
                <a:hlinkClick r:id="rId7"/>
              </a:rPr>
              <a:t> </a:t>
            </a:r>
            <a:r>
              <a:rPr lang="en" u="sng">
                <a:solidFill>
                  <a:schemeClr val="dk1"/>
                </a:solidFill>
                <a:hlinkClick r:id="rId7"/>
              </a:rPr>
              <a:t>http://library.umbc.edu/speccoll/findingaids/index.php</a:t>
            </a:r>
          </a:p>
          <a:p>
            <a:pPr marL="1828800" lvl="3" indent="-298450" rtl="0">
              <a:lnSpc>
                <a:spcPct val="165600"/>
              </a:lnSpc>
              <a:spcBef>
                <a:spcPts val="0"/>
              </a:spcBef>
              <a:buClr>
                <a:schemeClr val="dk1"/>
              </a:buClr>
              <a:buSzPct val="100000"/>
              <a:buAutoNum type="arabicPeriod"/>
            </a:pPr>
            <a:r>
              <a:rPr lang="en">
                <a:solidFill>
                  <a:schemeClr val="dk1"/>
                </a:solidFill>
              </a:rPr>
              <a:t>PHP linked from all single level records listed above</a:t>
            </a:r>
          </a:p>
          <a:p>
            <a:pPr marL="1828800" lvl="3" indent="-298450" rtl="0">
              <a:lnSpc>
                <a:spcPct val="165600"/>
              </a:lnSpc>
              <a:spcBef>
                <a:spcPts val="0"/>
              </a:spcBef>
              <a:buClr>
                <a:schemeClr val="dk1"/>
              </a:buClr>
              <a:buSzPct val="100000"/>
              <a:buAutoNum type="arabicPeriod"/>
            </a:pPr>
            <a:r>
              <a:rPr lang="en">
                <a:solidFill>
                  <a:schemeClr val="dk1"/>
                </a:solidFill>
              </a:rPr>
              <a:t>Also in online search engines </a:t>
            </a:r>
          </a:p>
          <a:p>
            <a:pPr marL="1371600" lvl="2" indent="-298450" rtl="0">
              <a:lnSpc>
                <a:spcPct val="165600"/>
              </a:lnSpc>
              <a:spcBef>
                <a:spcPts val="0"/>
              </a:spcBef>
              <a:buClr>
                <a:schemeClr val="dk1"/>
              </a:buClr>
              <a:buSzPct val="100000"/>
              <a:buAutoNum type="romanLcPeriod"/>
            </a:pPr>
            <a:r>
              <a:rPr lang="en">
                <a:solidFill>
                  <a:schemeClr val="dk1"/>
                </a:solidFill>
              </a:rPr>
              <a:t>And PDF files for printing (linked from the PHP file)</a:t>
            </a:r>
          </a:p>
          <a:p>
            <a:pPr lvl="0" rtl="0">
              <a:lnSpc>
                <a:spcPct val="115000"/>
              </a:lnSpc>
              <a:spcBef>
                <a:spcPts val="0"/>
              </a:spcBef>
              <a:spcAft>
                <a:spcPts val="1600"/>
              </a:spcAft>
              <a:buClr>
                <a:schemeClr val="dk1"/>
              </a:buClr>
              <a:buSzPct val="61111"/>
              <a:buFont typeface="Arial"/>
              <a:buNone/>
            </a:pPr>
            <a:endParaRPr sz="1800">
              <a:solidFill>
                <a:schemeClr val="dk2"/>
              </a:solidFill>
            </a:endParaRPr>
          </a:p>
          <a:p>
            <a:pPr lvl="0">
              <a:spcBef>
                <a:spcPts val="0"/>
              </a:spcBef>
              <a:buNone/>
            </a:pPr>
            <a:endParaRPr/>
          </a:p>
        </p:txBody>
      </p:sp>
    </p:spTree>
    <p:extLst>
      <p:ext uri="{BB962C8B-B14F-4D97-AF65-F5344CB8AC3E}">
        <p14:creationId xmlns:p14="http://schemas.microsoft.com/office/powerpoint/2010/main" val="10083578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Shape 12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5" name="Shape 12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marL="457200" lvl="0" indent="-298450" rtl="0">
              <a:lnSpc>
                <a:spcPct val="165600"/>
              </a:lnSpc>
              <a:spcBef>
                <a:spcPts val="0"/>
              </a:spcBef>
              <a:buClr>
                <a:schemeClr val="dk1"/>
              </a:buClr>
              <a:buSzPct val="100000"/>
              <a:buAutoNum type="arabicPeriod"/>
            </a:pPr>
            <a:r>
              <a:rPr lang="en">
                <a:solidFill>
                  <a:schemeClr val="dk1"/>
                </a:solidFill>
              </a:rPr>
              <a:t>Sharing resources: on website and on Github. And contact info.</a:t>
            </a:r>
          </a:p>
          <a:p>
            <a:pPr lvl="0">
              <a:spcBef>
                <a:spcPts val="0"/>
              </a:spcBef>
              <a:buNone/>
            </a:pPr>
            <a:endParaRPr/>
          </a:p>
        </p:txBody>
      </p:sp>
    </p:spTree>
    <p:extLst>
      <p:ext uri="{BB962C8B-B14F-4D97-AF65-F5344CB8AC3E}">
        <p14:creationId xmlns:p14="http://schemas.microsoft.com/office/powerpoint/2010/main" val="34366578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Shape 6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1" name="Shape 6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lnSpc>
                <a:spcPct val="138000"/>
              </a:lnSpc>
              <a:spcBef>
                <a:spcPts val="0"/>
              </a:spcBef>
              <a:buNone/>
            </a:pPr>
            <a:r>
              <a:rPr lang="en">
                <a:solidFill>
                  <a:schemeClr val="dk1"/>
                </a:solidFill>
              </a:rPr>
              <a:t>NHPRC Access to Collections grant to create collection level records for all archival collections; also implement EAD.</a:t>
            </a:r>
          </a:p>
          <a:p>
            <a:pPr lvl="0" rtl="0">
              <a:lnSpc>
                <a:spcPct val="138000"/>
              </a:lnSpc>
              <a:spcBef>
                <a:spcPts val="0"/>
              </a:spcBef>
              <a:buNone/>
            </a:pPr>
            <a:r>
              <a:rPr lang="en">
                <a:solidFill>
                  <a:schemeClr val="dk1"/>
                </a:solidFill>
              </a:rPr>
              <a:t>“Significant” - ~30 that were completely undescribed; number has doubled.</a:t>
            </a:r>
          </a:p>
          <a:p>
            <a:pPr lvl="0" rtl="0">
              <a:lnSpc>
                <a:spcPct val="138000"/>
              </a:lnSpc>
              <a:spcBef>
                <a:spcPts val="0"/>
              </a:spcBef>
              <a:buNone/>
            </a:pPr>
            <a:r>
              <a:rPr lang="en">
                <a:solidFill>
                  <a:schemeClr val="dk1"/>
                </a:solidFill>
              </a:rPr>
              <a:t>Applied and awarded NHPRC grant, project period 2014-2016 - happy to share any documentation on grant application and process </a:t>
            </a:r>
          </a:p>
          <a:p>
            <a:pPr lvl="0" rtl="0">
              <a:lnSpc>
                <a:spcPct val="138000"/>
              </a:lnSpc>
              <a:spcBef>
                <a:spcPts val="0"/>
              </a:spcBef>
              <a:buNone/>
            </a:pPr>
            <a:endParaRPr>
              <a:solidFill>
                <a:schemeClr val="dk1"/>
              </a:solidFill>
            </a:endParaRPr>
          </a:p>
          <a:p>
            <a:pPr lvl="0">
              <a:spcBef>
                <a:spcPts val="0"/>
              </a:spcBef>
              <a:buNone/>
            </a:pPr>
            <a:endParaRPr/>
          </a:p>
        </p:txBody>
      </p:sp>
    </p:spTree>
    <p:extLst>
      <p:ext uri="{BB962C8B-B14F-4D97-AF65-F5344CB8AC3E}">
        <p14:creationId xmlns:p14="http://schemas.microsoft.com/office/powerpoint/2010/main" val="25223248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Shape 6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8" name="Shape 6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marL="457200" lvl="0" indent="-298450" rtl="0">
              <a:lnSpc>
                <a:spcPct val="138000"/>
              </a:lnSpc>
              <a:spcBef>
                <a:spcPts val="0"/>
              </a:spcBef>
              <a:buClr>
                <a:schemeClr val="dk1"/>
              </a:buClr>
              <a:buSzPct val="100000"/>
              <a:buAutoNum type="arabicPeriod"/>
            </a:pPr>
            <a:r>
              <a:rPr lang="en">
                <a:solidFill>
                  <a:schemeClr val="dk1"/>
                </a:solidFill>
              </a:rPr>
              <a:t>Goals for the workflow:</a:t>
            </a:r>
          </a:p>
          <a:p>
            <a:pPr marL="914400" lvl="1" indent="-298450" rtl="0">
              <a:lnSpc>
                <a:spcPct val="138000"/>
              </a:lnSpc>
              <a:spcBef>
                <a:spcPts val="0"/>
              </a:spcBef>
              <a:buClr>
                <a:schemeClr val="dk1"/>
              </a:buClr>
              <a:buSzPct val="100000"/>
              <a:buAutoNum type="alphaLcPeriod"/>
            </a:pPr>
            <a:r>
              <a:rPr lang="en">
                <a:solidFill>
                  <a:schemeClr val="dk1"/>
                </a:solidFill>
              </a:rPr>
              <a:t>Repurpose data across platforms</a:t>
            </a:r>
          </a:p>
          <a:p>
            <a:pPr marL="914400" lvl="1" indent="-298450" rtl="0">
              <a:lnSpc>
                <a:spcPct val="138000"/>
              </a:lnSpc>
              <a:spcBef>
                <a:spcPts val="0"/>
              </a:spcBef>
              <a:buClr>
                <a:schemeClr val="dk1"/>
              </a:buClr>
              <a:buSzPct val="100000"/>
              <a:buAutoNum type="alphaLcPeriod"/>
            </a:pPr>
            <a:r>
              <a:rPr lang="en">
                <a:solidFill>
                  <a:schemeClr val="dk1"/>
                </a:solidFill>
              </a:rPr>
              <a:t>Include creation of MARC records</a:t>
            </a:r>
          </a:p>
          <a:p>
            <a:pPr marL="914400" lvl="1" indent="-298450" rtl="0">
              <a:lnSpc>
                <a:spcPct val="138000"/>
              </a:lnSpc>
              <a:spcBef>
                <a:spcPts val="0"/>
              </a:spcBef>
              <a:buClr>
                <a:schemeClr val="dk1"/>
              </a:buClr>
              <a:buSzPct val="100000"/>
              <a:buAutoNum type="alphaLcPeriod"/>
            </a:pPr>
            <a:r>
              <a:rPr lang="en">
                <a:solidFill>
                  <a:schemeClr val="dk1"/>
                </a:solidFill>
              </a:rPr>
              <a:t>Minimize potential for future backlogs</a:t>
            </a:r>
          </a:p>
          <a:p>
            <a:pPr marL="914400" lvl="1" indent="-298450" rtl="0">
              <a:lnSpc>
                <a:spcPct val="138000"/>
              </a:lnSpc>
              <a:spcBef>
                <a:spcPts val="0"/>
              </a:spcBef>
              <a:buClr>
                <a:schemeClr val="dk1"/>
              </a:buClr>
              <a:buSzPct val="100000"/>
              <a:buAutoNum type="alphaLcPeriod"/>
            </a:pPr>
            <a:r>
              <a:rPr lang="en">
                <a:solidFill>
                  <a:schemeClr val="dk1"/>
                </a:solidFill>
              </a:rPr>
              <a:t>Make our work accessible and adaptable (for ourselves and other orgs)</a:t>
            </a:r>
          </a:p>
          <a:p>
            <a:pPr lvl="0">
              <a:spcBef>
                <a:spcPts val="0"/>
              </a:spcBef>
              <a:buNone/>
            </a:pPr>
            <a:endParaRPr/>
          </a:p>
        </p:txBody>
      </p:sp>
    </p:spTree>
    <p:extLst>
      <p:ext uri="{BB962C8B-B14F-4D97-AF65-F5344CB8AC3E}">
        <p14:creationId xmlns:p14="http://schemas.microsoft.com/office/powerpoint/2010/main" val="40592260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Shape 7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4" name="Shape 7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lnSpc>
                <a:spcPct val="138000"/>
              </a:lnSpc>
              <a:spcBef>
                <a:spcPts val="0"/>
              </a:spcBef>
              <a:buNone/>
            </a:pPr>
            <a:r>
              <a:rPr lang="en">
                <a:solidFill>
                  <a:schemeClr val="dk1"/>
                </a:solidFill>
              </a:rPr>
              <a:t>Archival description at UMBC before.</a:t>
            </a:r>
          </a:p>
          <a:p>
            <a:pPr lvl="0" rtl="0">
              <a:lnSpc>
                <a:spcPct val="138000"/>
              </a:lnSpc>
              <a:spcBef>
                <a:spcPts val="0"/>
              </a:spcBef>
              <a:buNone/>
            </a:pPr>
            <a:r>
              <a:rPr lang="en">
                <a:solidFill>
                  <a:schemeClr val="dk1"/>
                </a:solidFill>
              </a:rPr>
              <a:t>Access points: Had focused on increasing access points for discoverability. Increased from web finding aids for processed collections only to add MARC, PastPerfect, including some unprocessed collections. </a:t>
            </a:r>
          </a:p>
          <a:p>
            <a:pPr lvl="0" rtl="0">
              <a:lnSpc>
                <a:spcPct val="138000"/>
              </a:lnSpc>
              <a:spcBef>
                <a:spcPts val="0"/>
              </a:spcBef>
              <a:buNone/>
            </a:pPr>
            <a:endParaRPr>
              <a:solidFill>
                <a:schemeClr val="dk1"/>
              </a:solidFill>
            </a:endParaRPr>
          </a:p>
          <a:p>
            <a:pPr lvl="0" rtl="0">
              <a:spcBef>
                <a:spcPts val="0"/>
              </a:spcBef>
              <a:buClr>
                <a:schemeClr val="dk1"/>
              </a:buClr>
              <a:buSzPct val="61111"/>
              <a:buFont typeface="Arial"/>
              <a:buNone/>
            </a:pPr>
            <a:r>
              <a:rPr lang="en" sz="1800">
                <a:solidFill>
                  <a:schemeClr val="dk1"/>
                </a:solidFill>
              </a:rPr>
              <a:t>All entered by hand - or copy/paste</a:t>
            </a:r>
          </a:p>
          <a:p>
            <a:pPr lvl="0" rtl="0">
              <a:spcBef>
                <a:spcPts val="0"/>
              </a:spcBef>
              <a:buClr>
                <a:schemeClr val="dk1"/>
              </a:buClr>
              <a:buSzPct val="61111"/>
              <a:buFont typeface="Arial"/>
              <a:buNone/>
            </a:pPr>
            <a:r>
              <a:rPr lang="en" sz="1800">
                <a:solidFill>
                  <a:schemeClr val="dk1"/>
                </a:solidFill>
              </a:rPr>
              <a:t>Each step requires careful QC by archivist</a:t>
            </a:r>
          </a:p>
          <a:p>
            <a:pPr lvl="0" rtl="0">
              <a:spcBef>
                <a:spcPts val="0"/>
              </a:spcBef>
              <a:buClr>
                <a:schemeClr val="dk1"/>
              </a:buClr>
              <a:buSzPct val="61111"/>
              <a:buFont typeface="Arial"/>
              <a:buNone/>
            </a:pPr>
            <a:r>
              <a:rPr lang="en" sz="1800">
                <a:solidFill>
                  <a:schemeClr val="dk1"/>
                </a:solidFill>
              </a:rPr>
              <a:t>Very time consuming</a:t>
            </a:r>
          </a:p>
          <a:p>
            <a:pPr lvl="0" rtl="0">
              <a:lnSpc>
                <a:spcPct val="138000"/>
              </a:lnSpc>
              <a:spcBef>
                <a:spcPts val="0"/>
              </a:spcBef>
              <a:buNone/>
            </a:pPr>
            <a:r>
              <a:rPr lang="en">
                <a:solidFill>
                  <a:schemeClr val="dk1"/>
                </a:solidFill>
              </a:rPr>
              <a:t>Had skills on staff to develop and create each step but did not have staff time to maintain; any updates required archivist to update at each level, even student assistance needed to be reviewed at each step. Everything done by hand! Copy/paste from one platform or format to the next. Lots of places to make mistakes! </a:t>
            </a:r>
          </a:p>
          <a:p>
            <a:pPr lvl="0">
              <a:lnSpc>
                <a:spcPct val="138000"/>
              </a:lnSpc>
              <a:spcBef>
                <a:spcPts val="0"/>
              </a:spcBef>
              <a:buNone/>
            </a:pPr>
            <a:r>
              <a:rPr lang="en">
                <a:solidFill>
                  <a:schemeClr val="dk1"/>
                </a:solidFill>
              </a:rPr>
              <a:t>Also, because it is time consuming, led to secondary backlog after processing </a:t>
            </a:r>
          </a:p>
        </p:txBody>
      </p:sp>
    </p:spTree>
    <p:extLst>
      <p:ext uri="{BB962C8B-B14F-4D97-AF65-F5344CB8AC3E}">
        <p14:creationId xmlns:p14="http://schemas.microsoft.com/office/powerpoint/2010/main" val="12899884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Shape 8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3" name="Shape 8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lnSpc>
                <a:spcPct val="138000"/>
              </a:lnSpc>
              <a:spcBef>
                <a:spcPts val="0"/>
              </a:spcBef>
              <a:buNone/>
            </a:pPr>
            <a:r>
              <a:rPr lang="en">
                <a:solidFill>
                  <a:schemeClr val="dk1"/>
                </a:solidFill>
              </a:rPr>
              <a:t>Another barrier: </a:t>
            </a:r>
          </a:p>
          <a:p>
            <a:pPr lvl="0" rtl="0">
              <a:lnSpc>
                <a:spcPct val="138000"/>
              </a:lnSpc>
              <a:spcBef>
                <a:spcPts val="0"/>
              </a:spcBef>
              <a:buNone/>
            </a:pPr>
            <a:endParaRPr>
              <a:solidFill>
                <a:schemeClr val="dk1"/>
              </a:solidFill>
            </a:endParaRPr>
          </a:p>
          <a:p>
            <a:pPr lvl="0" rtl="0">
              <a:lnSpc>
                <a:spcPct val="138000"/>
              </a:lnSpc>
              <a:spcBef>
                <a:spcPts val="0"/>
              </a:spcBef>
              <a:buNone/>
            </a:pPr>
            <a:r>
              <a:rPr lang="en">
                <a:solidFill>
                  <a:schemeClr val="dk1"/>
                </a:solidFill>
              </a:rPr>
              <a:t>Data starts in PastPerfect; explain why, and reasons for keeping.</a:t>
            </a:r>
          </a:p>
          <a:p>
            <a:pPr lvl="0" rtl="0">
              <a:lnSpc>
                <a:spcPct val="138000"/>
              </a:lnSpc>
              <a:spcBef>
                <a:spcPts val="0"/>
              </a:spcBef>
              <a:buNone/>
            </a:pPr>
            <a:endParaRPr>
              <a:solidFill>
                <a:schemeClr val="dk1"/>
              </a:solidFill>
            </a:endParaRPr>
          </a:p>
          <a:p>
            <a:pPr lvl="0" rtl="0">
              <a:lnSpc>
                <a:spcPct val="138000"/>
              </a:lnSpc>
              <a:spcBef>
                <a:spcPts val="0"/>
              </a:spcBef>
              <a:buNone/>
            </a:pPr>
            <a:r>
              <a:rPr lang="en">
                <a:solidFill>
                  <a:schemeClr val="dk1"/>
                </a:solidFill>
              </a:rPr>
              <a:t>Part of the larger Library infrastructure. One goal of the project is to be adaptable - not just for people at other institutions, but also for ourselves! Migration is not out of the question. </a:t>
            </a:r>
          </a:p>
          <a:p>
            <a:pPr lvl="0" rtl="0">
              <a:spcBef>
                <a:spcPts val="0"/>
              </a:spcBef>
              <a:buNone/>
            </a:pPr>
            <a:endParaRPr/>
          </a:p>
          <a:p>
            <a:pPr lvl="0">
              <a:spcBef>
                <a:spcPts val="0"/>
              </a:spcBef>
              <a:buNone/>
            </a:pPr>
            <a:r>
              <a:rPr lang="en"/>
              <a:t>No silo! </a:t>
            </a:r>
          </a:p>
        </p:txBody>
      </p:sp>
    </p:spTree>
    <p:extLst>
      <p:ext uri="{BB962C8B-B14F-4D97-AF65-F5344CB8AC3E}">
        <p14:creationId xmlns:p14="http://schemas.microsoft.com/office/powerpoint/2010/main" val="8890652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Shape 9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2" name="Shape 9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lnSpc>
                <a:spcPct val="138000"/>
              </a:lnSpc>
              <a:spcBef>
                <a:spcPts val="0"/>
              </a:spcBef>
              <a:buNone/>
            </a:pPr>
            <a:r>
              <a:rPr lang="en">
                <a:solidFill>
                  <a:schemeClr val="dk1"/>
                </a:solidFill>
              </a:rPr>
              <a:t>Created field descriptions for each - PP, EAD, MARC mapping, DACS citation, required at what levels, examples, and general guidelines. Part of larger description manual.</a:t>
            </a:r>
          </a:p>
          <a:p>
            <a:pPr lvl="0">
              <a:spcBef>
                <a:spcPts val="0"/>
              </a:spcBef>
              <a:buNone/>
            </a:pPr>
            <a:endParaRPr/>
          </a:p>
        </p:txBody>
      </p:sp>
    </p:spTree>
    <p:extLst>
      <p:ext uri="{BB962C8B-B14F-4D97-AF65-F5344CB8AC3E}">
        <p14:creationId xmlns:p14="http://schemas.microsoft.com/office/powerpoint/2010/main" val="25281778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Shape 9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8" name="Shape 9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marL="457200" lvl="0" indent="-298450" rtl="0">
              <a:lnSpc>
                <a:spcPct val="138000"/>
              </a:lnSpc>
              <a:spcBef>
                <a:spcPts val="0"/>
              </a:spcBef>
              <a:buClr>
                <a:schemeClr val="dk1"/>
              </a:buClr>
              <a:buSzPct val="100000"/>
              <a:buAutoNum type="arabicPeriod"/>
            </a:pPr>
            <a:r>
              <a:rPr lang="en">
                <a:solidFill>
                  <a:schemeClr val="dk1"/>
                </a:solidFill>
              </a:rPr>
              <a:t>Export and use of XSLT. No cut and paste! </a:t>
            </a:r>
          </a:p>
          <a:p>
            <a:pPr marL="914400" lvl="1" indent="-298450" rtl="0">
              <a:lnSpc>
                <a:spcPct val="138000"/>
              </a:lnSpc>
              <a:spcBef>
                <a:spcPts val="0"/>
              </a:spcBef>
              <a:buClr>
                <a:schemeClr val="dk1"/>
              </a:buClr>
              <a:buSzPct val="100000"/>
              <a:buAutoNum type="alphaLcPeriod"/>
            </a:pPr>
            <a:r>
              <a:rPr lang="en">
                <a:solidFill>
                  <a:schemeClr val="dk1"/>
                </a:solidFill>
              </a:rPr>
              <a:t>PP to PP-XML</a:t>
            </a:r>
          </a:p>
          <a:p>
            <a:pPr marL="914400" lvl="1" indent="-298450" rtl="0">
              <a:lnSpc>
                <a:spcPct val="138000"/>
              </a:lnSpc>
              <a:spcBef>
                <a:spcPts val="0"/>
              </a:spcBef>
              <a:buClr>
                <a:schemeClr val="dk1"/>
              </a:buClr>
              <a:buSzPct val="100000"/>
              <a:buAutoNum type="alphaLcPeriod"/>
            </a:pPr>
            <a:r>
              <a:rPr lang="en">
                <a:solidFill>
                  <a:schemeClr val="dk1"/>
                </a:solidFill>
              </a:rPr>
              <a:t>PP-XML to EAD-XML</a:t>
            </a:r>
          </a:p>
          <a:p>
            <a:pPr marL="914400" lvl="1" indent="-298450" rtl="0">
              <a:lnSpc>
                <a:spcPct val="138000"/>
              </a:lnSpc>
              <a:spcBef>
                <a:spcPts val="0"/>
              </a:spcBef>
              <a:buClr>
                <a:schemeClr val="dk1"/>
              </a:buClr>
              <a:buSzPct val="100000"/>
              <a:buAutoNum type="alphaLcPeriod"/>
            </a:pPr>
            <a:r>
              <a:rPr lang="en">
                <a:solidFill>
                  <a:schemeClr val="dk1"/>
                </a:solidFill>
              </a:rPr>
              <a:t>EAD to PHP</a:t>
            </a:r>
          </a:p>
          <a:p>
            <a:pPr marL="914400" lvl="1" indent="-298450" rtl="0">
              <a:lnSpc>
                <a:spcPct val="138000"/>
              </a:lnSpc>
              <a:spcBef>
                <a:spcPts val="0"/>
              </a:spcBef>
              <a:buClr>
                <a:schemeClr val="dk1"/>
              </a:buClr>
              <a:buSzPct val="100000"/>
              <a:buAutoNum type="alphaLcPeriod"/>
            </a:pPr>
            <a:r>
              <a:rPr lang="en">
                <a:solidFill>
                  <a:schemeClr val="dk1"/>
                </a:solidFill>
              </a:rPr>
              <a:t>PHP to PDF</a:t>
            </a:r>
          </a:p>
          <a:p>
            <a:pPr marL="914400" lvl="1" indent="-298450" rtl="0">
              <a:lnSpc>
                <a:spcPct val="138000"/>
              </a:lnSpc>
              <a:spcBef>
                <a:spcPts val="0"/>
              </a:spcBef>
              <a:buClr>
                <a:schemeClr val="dk1"/>
              </a:buClr>
              <a:buSzPct val="100000"/>
              <a:buAutoNum type="alphaLcPeriod"/>
            </a:pPr>
            <a:r>
              <a:rPr lang="en">
                <a:solidFill>
                  <a:schemeClr val="dk1"/>
                </a:solidFill>
              </a:rPr>
              <a:t>Also PP-XML to MARC XML to MARC</a:t>
            </a:r>
          </a:p>
          <a:p>
            <a:pPr lvl="0">
              <a:spcBef>
                <a:spcPts val="0"/>
              </a:spcBef>
              <a:buNone/>
            </a:pPr>
            <a:endParaRPr/>
          </a:p>
        </p:txBody>
      </p:sp>
    </p:spTree>
    <p:extLst>
      <p:ext uri="{BB962C8B-B14F-4D97-AF65-F5344CB8AC3E}">
        <p14:creationId xmlns:p14="http://schemas.microsoft.com/office/powerpoint/2010/main" val="17276665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Shape 10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5" name="Shape 10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solidFill>
                  <a:schemeClr val="dk1"/>
                </a:solidFill>
              </a:rPr>
              <a:t>XSLT </a:t>
            </a:r>
          </a:p>
        </p:txBody>
      </p:sp>
    </p:spTree>
    <p:extLst>
      <p:ext uri="{BB962C8B-B14F-4D97-AF65-F5344CB8AC3E}">
        <p14:creationId xmlns:p14="http://schemas.microsoft.com/office/powerpoint/2010/main" val="19184765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Shape 11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1" name="Shape 11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marL="457200" lvl="0" indent="-298450" rtl="0">
              <a:lnSpc>
                <a:spcPct val="138000"/>
              </a:lnSpc>
              <a:spcBef>
                <a:spcPts val="0"/>
              </a:spcBef>
              <a:buClr>
                <a:schemeClr val="dk1"/>
              </a:buClr>
              <a:buSzPct val="100000"/>
              <a:buAutoNum type="arabicPeriod"/>
            </a:pPr>
            <a:r>
              <a:rPr lang="en">
                <a:solidFill>
                  <a:schemeClr val="dk1"/>
                </a:solidFill>
              </a:rPr>
              <a:t>Hands-on work still required, especially for subjects. This is the bulk of the work done by the catalog librarian. Due to PastPerfect not distinguishing between types of subjects or theasauri. XSLT can help a bit.</a:t>
            </a:r>
          </a:p>
          <a:p>
            <a:pPr lvl="0" rtl="0">
              <a:spcBef>
                <a:spcPts val="0"/>
              </a:spcBef>
              <a:buNone/>
            </a:pPr>
            <a:r>
              <a:rPr lang="en"/>
              <a:t>We will continue to look at ways to streamline this moving forward. May adapt workflow to PP&gt;EAD&gt;MARC-XML (after grant) </a:t>
            </a:r>
          </a:p>
          <a:p>
            <a:pPr lvl="0" rtl="0">
              <a:spcBef>
                <a:spcPts val="0"/>
              </a:spcBef>
              <a:buNone/>
            </a:pPr>
            <a:endParaRPr/>
          </a:p>
          <a:p>
            <a:pPr marL="457200" lvl="0" indent="-298450" rtl="0">
              <a:lnSpc>
                <a:spcPct val="138000"/>
              </a:lnSpc>
              <a:spcBef>
                <a:spcPts val="0"/>
              </a:spcBef>
              <a:buClr>
                <a:schemeClr val="dk1"/>
              </a:buClr>
              <a:buSzPct val="100000"/>
              <a:buAutoNum type="arabicPeriod"/>
            </a:pPr>
            <a:r>
              <a:rPr lang="en">
                <a:solidFill>
                  <a:schemeClr val="dk1"/>
                </a:solidFill>
              </a:rPr>
              <a:t>Also by hand: Multi level records are expanded in the EAD to include longer scope and content notes, biographical notes, and container lists. PP and MARC are single level only, more concise.</a:t>
            </a:r>
          </a:p>
          <a:p>
            <a:pPr marL="457200" lvl="0" indent="-298450">
              <a:lnSpc>
                <a:spcPct val="138000"/>
              </a:lnSpc>
              <a:spcBef>
                <a:spcPts val="0"/>
              </a:spcBef>
              <a:buClr>
                <a:schemeClr val="dk1"/>
              </a:buClr>
              <a:buSzPct val="100000"/>
              <a:buAutoNum type="arabicPeriod"/>
            </a:pPr>
            <a:r>
              <a:rPr lang="en">
                <a:solidFill>
                  <a:schemeClr val="dk1"/>
                </a:solidFill>
              </a:rPr>
              <a:t>Container lists are added using a workflow adapted from the Naval Academy </a:t>
            </a:r>
          </a:p>
        </p:txBody>
      </p:sp>
    </p:spTree>
    <p:extLst>
      <p:ext uri="{BB962C8B-B14F-4D97-AF65-F5344CB8AC3E}">
        <p14:creationId xmlns:p14="http://schemas.microsoft.com/office/powerpoint/2010/main" val="42061473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744575"/>
            <a:ext cx="8520600" cy="2052600"/>
          </a:xfrm>
          <a:prstGeom prst="rect">
            <a:avLst/>
          </a:prstGeom>
        </p:spPr>
        <p:txBody>
          <a:bodyPr lIns="91425" tIns="91425" rIns="91425" bIns="91425" anchor="b" anchorCtr="0"/>
          <a:lstStyle>
            <a:lvl1pPr lvl="0" algn="ctr">
              <a:spcBef>
                <a:spcPts val="0"/>
              </a:spcBef>
              <a:buSzPct val="100000"/>
              <a:defRPr sz="5200"/>
            </a:lvl1pPr>
            <a:lvl2pPr lvl="1" algn="ctr">
              <a:spcBef>
                <a:spcPts val="0"/>
              </a:spcBef>
              <a:buSzPct val="100000"/>
              <a:defRPr sz="5200"/>
            </a:lvl2pPr>
            <a:lvl3pPr lvl="2" algn="ctr">
              <a:spcBef>
                <a:spcPts val="0"/>
              </a:spcBef>
              <a:buSzPct val="100000"/>
              <a:defRPr sz="5200"/>
            </a:lvl3pPr>
            <a:lvl4pPr lvl="3" algn="ctr">
              <a:spcBef>
                <a:spcPts val="0"/>
              </a:spcBef>
              <a:buSzPct val="100000"/>
              <a:defRPr sz="5200"/>
            </a:lvl4pPr>
            <a:lvl5pPr lvl="4" algn="ctr">
              <a:spcBef>
                <a:spcPts val="0"/>
              </a:spcBef>
              <a:buSzPct val="100000"/>
              <a:defRPr sz="5200"/>
            </a:lvl5pPr>
            <a:lvl6pPr lvl="5" algn="ctr">
              <a:spcBef>
                <a:spcPts val="0"/>
              </a:spcBef>
              <a:buSzPct val="100000"/>
              <a:defRPr sz="5200"/>
            </a:lvl6pPr>
            <a:lvl7pPr lvl="6" algn="ctr">
              <a:spcBef>
                <a:spcPts val="0"/>
              </a:spcBef>
              <a:buSzPct val="100000"/>
              <a:defRPr sz="5200"/>
            </a:lvl7pPr>
            <a:lvl8pPr lvl="7" algn="ctr">
              <a:spcBef>
                <a:spcPts val="0"/>
              </a:spcBef>
              <a:buSzPct val="100000"/>
              <a:defRPr sz="5200"/>
            </a:lvl8pPr>
            <a:lvl9pPr lvl="8" algn="ctr">
              <a:spcBef>
                <a:spcPts val="0"/>
              </a:spcBef>
              <a:buSzPct val="100000"/>
              <a:defRPr sz="5200"/>
            </a:lvl9pPr>
          </a:lstStyle>
          <a:p>
            <a:endParaRPr/>
          </a:p>
        </p:txBody>
      </p:sp>
      <p:sp>
        <p:nvSpPr>
          <p:cNvPr id="11" name="Shape 11"/>
          <p:cNvSpPr txBox="1">
            <a:spLocks noGrp="1"/>
          </p:cNvSpPr>
          <p:nvPr>
            <p:ph type="subTitle" idx="1"/>
          </p:nvPr>
        </p:nvSpPr>
        <p:spPr>
          <a:xfrm>
            <a:off x="311700" y="2834125"/>
            <a:ext cx="8520600" cy="7926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800"/>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a:endParaRPr/>
          </a:p>
        </p:txBody>
      </p:sp>
      <p:sp>
        <p:nvSpPr>
          <p:cNvPr id="12" name="Shape 12"/>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311700" y="1106125"/>
            <a:ext cx="8520600" cy="1963500"/>
          </a:xfrm>
          <a:prstGeom prst="rect">
            <a:avLst/>
          </a:prstGeom>
        </p:spPr>
        <p:txBody>
          <a:bodyPr lIns="91425" tIns="91425" rIns="91425" bIns="91425" anchor="b" anchorCtr="0"/>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a:endParaRPr/>
          </a:p>
        </p:txBody>
      </p:sp>
      <p:sp>
        <p:nvSpPr>
          <p:cNvPr id="46" name="Shape 46"/>
          <p:cNvSpPr txBox="1">
            <a:spLocks noGrp="1"/>
          </p:cNvSpPr>
          <p:nvPr>
            <p:ph type="body" idx="1"/>
          </p:nvPr>
        </p:nvSpPr>
        <p:spPr>
          <a:xfrm>
            <a:off x="311700" y="3152225"/>
            <a:ext cx="8520600" cy="1300800"/>
          </a:xfrm>
          <a:prstGeom prst="rect">
            <a:avLst/>
          </a:prstGeom>
        </p:spPr>
        <p:txBody>
          <a:bodyPr lIns="91425" tIns="91425" rIns="91425" bIns="9142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47" name="Shape 4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8"/>
        <p:cNvGrpSpPr/>
        <p:nvPr/>
      </p:nvGrpSpPr>
      <p:grpSpPr>
        <a:xfrm>
          <a:off x="0" y="0"/>
          <a:ext cx="0" cy="0"/>
          <a:chOff x="0" y="0"/>
          <a:chExt cx="0" cy="0"/>
        </a:xfrm>
      </p:grpSpPr>
      <p:sp>
        <p:nvSpPr>
          <p:cNvPr id="49" name="Shape 49"/>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311700" y="2150850"/>
            <a:ext cx="8520600" cy="841800"/>
          </a:xfrm>
          <a:prstGeom prst="rect">
            <a:avLst/>
          </a:prstGeom>
        </p:spPr>
        <p:txBody>
          <a:bodyPr lIns="91425" tIns="91425" rIns="91425" bIns="91425" anchor="ctr" anchorCtr="0"/>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a:endParaRPr/>
          </a:p>
        </p:txBody>
      </p:sp>
      <p:sp>
        <p:nvSpPr>
          <p:cNvPr id="15" name="Shape 15"/>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8" name="Shape 18"/>
          <p:cNvSpPr txBox="1">
            <a:spLocks noGrp="1"/>
          </p:cNvSpPr>
          <p:nvPr>
            <p:ph type="body" idx="1"/>
          </p:nvPr>
        </p:nvSpPr>
        <p:spPr>
          <a:xfrm>
            <a:off x="311700" y="1152475"/>
            <a:ext cx="8520600" cy="34164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9" name="Shape 19"/>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311700" y="1152475"/>
            <a:ext cx="3999900" cy="34164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3" name="Shape 23"/>
          <p:cNvSpPr txBox="1">
            <a:spLocks noGrp="1"/>
          </p:cNvSpPr>
          <p:nvPr>
            <p:ph type="body" idx="2"/>
          </p:nvPr>
        </p:nvSpPr>
        <p:spPr>
          <a:xfrm>
            <a:off x="4832400" y="1152475"/>
            <a:ext cx="3999900" cy="34164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4" name="Shape 2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7" name="Shape 2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311700" y="555600"/>
            <a:ext cx="2808000" cy="755700"/>
          </a:xfrm>
          <a:prstGeom prst="rect">
            <a:avLst/>
          </a:prstGeom>
        </p:spPr>
        <p:txBody>
          <a:bodyPr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30" name="Shape 30"/>
          <p:cNvSpPr txBox="1">
            <a:spLocks noGrp="1"/>
          </p:cNvSpPr>
          <p:nvPr>
            <p:ph type="body" idx="1"/>
          </p:nvPr>
        </p:nvSpPr>
        <p:spPr>
          <a:xfrm>
            <a:off x="311700" y="1389600"/>
            <a:ext cx="2808000" cy="3179400"/>
          </a:xfrm>
          <a:prstGeom prst="rect">
            <a:avLst/>
          </a:prstGeom>
        </p:spPr>
        <p:txBody>
          <a:bodyPr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1" name="Shape 31"/>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490250" y="450150"/>
            <a:ext cx="6367800" cy="4090800"/>
          </a:xfrm>
          <a:prstGeom prst="rect">
            <a:avLst/>
          </a:prstGeom>
        </p:spPr>
        <p:txBody>
          <a:bodyPr lIns="91425" tIns="91425" rIns="91425" bIns="91425" anchor="ctr" anchorCtr="0"/>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a:endParaRPr/>
          </a:p>
        </p:txBody>
      </p:sp>
      <p:sp>
        <p:nvSpPr>
          <p:cNvPr id="34" name="Shape 3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sp>
        <p:nvSpPr>
          <p:cNvPr id="37" name="Shape 37"/>
          <p:cNvSpPr txBox="1">
            <a:spLocks noGrp="1"/>
          </p:cNvSpPr>
          <p:nvPr>
            <p:ph type="title"/>
          </p:nvPr>
        </p:nvSpPr>
        <p:spPr>
          <a:xfrm>
            <a:off x="265500" y="1233175"/>
            <a:ext cx="4045200" cy="1482300"/>
          </a:xfrm>
          <a:prstGeom prst="rect">
            <a:avLst/>
          </a:prstGeom>
        </p:spPr>
        <p:txBody>
          <a:bodyPr lIns="91425" tIns="91425" rIns="91425" bIns="91425" anchor="b" anchorCtr="0"/>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a:endParaRPr/>
          </a:p>
        </p:txBody>
      </p:sp>
      <p:sp>
        <p:nvSpPr>
          <p:cNvPr id="38" name="Shape 38"/>
          <p:cNvSpPr txBox="1">
            <a:spLocks noGrp="1"/>
          </p:cNvSpPr>
          <p:nvPr>
            <p:ph type="subTitle" idx="1"/>
          </p:nvPr>
        </p:nvSpPr>
        <p:spPr>
          <a:xfrm>
            <a:off x="265500" y="2803075"/>
            <a:ext cx="4045200" cy="12351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a:endParaRPr/>
          </a:p>
        </p:txBody>
      </p:sp>
      <p:sp>
        <p:nvSpPr>
          <p:cNvPr id="39" name="Shape 39"/>
          <p:cNvSpPr txBox="1">
            <a:spLocks noGrp="1"/>
          </p:cNvSpPr>
          <p:nvPr>
            <p:ph type="body" idx="2"/>
          </p:nvPr>
        </p:nvSpPr>
        <p:spPr>
          <a:xfrm>
            <a:off x="4939500" y="724075"/>
            <a:ext cx="3837000" cy="3695100"/>
          </a:xfrm>
          <a:prstGeom prst="rect">
            <a:avLst/>
          </a:prstGeom>
        </p:spPr>
        <p:txBody>
          <a:bodyPr lIns="91425" tIns="91425" rIns="91425" bIns="91425" anchor="ctr"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0" name="Shape 40"/>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1"/>
        <p:cNvGrpSpPr/>
        <p:nvPr/>
      </p:nvGrpSpPr>
      <p:grpSpPr>
        <a:xfrm>
          <a:off x="0" y="0"/>
          <a:ext cx="0" cy="0"/>
          <a:chOff x="0" y="0"/>
          <a:chExt cx="0" cy="0"/>
        </a:xfrm>
      </p:grpSpPr>
      <p:sp>
        <p:nvSpPr>
          <p:cNvPr id="42" name="Shape 42"/>
          <p:cNvSpPr txBox="1">
            <a:spLocks noGrp="1"/>
          </p:cNvSpPr>
          <p:nvPr>
            <p:ph type="body" idx="1"/>
          </p:nvPr>
        </p:nvSpPr>
        <p:spPr>
          <a:xfrm>
            <a:off x="311700" y="4230575"/>
            <a:ext cx="5998800" cy="605100"/>
          </a:xfrm>
          <a:prstGeom prst="rect">
            <a:avLst/>
          </a:prstGeom>
        </p:spPr>
        <p:txBody>
          <a:bodyPr lIns="91425" tIns="91425" rIns="91425" bIns="91425" anchor="ctr" anchorCtr="0"/>
          <a:lstStyle>
            <a:lvl1pPr lvl="0">
              <a:lnSpc>
                <a:spcPct val="100000"/>
              </a:lnSpc>
              <a:spcBef>
                <a:spcPts val="0"/>
              </a:spcBef>
              <a:spcAft>
                <a:spcPts val="0"/>
              </a:spcAft>
              <a:buNone/>
              <a:defRPr/>
            </a:lvl1pPr>
          </a:lstStyle>
          <a:p>
            <a:endParaRPr/>
          </a:p>
        </p:txBody>
      </p:sp>
      <p:sp>
        <p:nvSpPr>
          <p:cNvPr id="43" name="Shape 43"/>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600" cy="572700"/>
          </a:xfrm>
          <a:prstGeom prst="rect">
            <a:avLst/>
          </a:prstGeom>
          <a:noFill/>
          <a:ln>
            <a:noFill/>
          </a:ln>
        </p:spPr>
        <p:txBody>
          <a:bodyPr lIns="91425" tIns="91425" rIns="91425" bIns="91425" anchor="t" anchorCtr="0"/>
          <a:lstStyle>
            <a:lvl1pPr lvl="0">
              <a:spcBef>
                <a:spcPts val="0"/>
              </a:spcBef>
              <a:buClr>
                <a:schemeClr val="dk1"/>
              </a:buClr>
              <a:buSzPct val="100000"/>
              <a:buNone/>
              <a:defRPr sz="2800">
                <a:solidFill>
                  <a:schemeClr val="dk1"/>
                </a:solidFil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a:endParaRPr/>
          </a:p>
        </p:txBody>
      </p:sp>
      <p:sp>
        <p:nvSpPr>
          <p:cNvPr id="7" name="Shape 7"/>
          <p:cNvSpPr txBox="1">
            <a:spLocks noGrp="1"/>
          </p:cNvSpPr>
          <p:nvPr>
            <p:ph type="body" idx="1"/>
          </p:nvPr>
        </p:nvSpPr>
        <p:spPr>
          <a:xfrm>
            <a:off x="311700" y="1152475"/>
            <a:ext cx="8520600" cy="3416400"/>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dk2"/>
              </a:buClr>
              <a:buSzPct val="100000"/>
              <a:defRPr sz="1800">
                <a:solidFill>
                  <a:schemeClr val="dk2"/>
                </a:solidFill>
              </a:defRPr>
            </a:lvl1pPr>
            <a:lvl2pPr lvl="1">
              <a:lnSpc>
                <a:spcPct val="115000"/>
              </a:lnSpc>
              <a:spcBef>
                <a:spcPts val="0"/>
              </a:spcBef>
              <a:spcAft>
                <a:spcPts val="1600"/>
              </a:spcAft>
              <a:buClr>
                <a:schemeClr val="dk2"/>
              </a:buClr>
              <a:defRPr>
                <a:solidFill>
                  <a:schemeClr val="dk2"/>
                </a:solidFill>
              </a:defRPr>
            </a:lvl2pPr>
            <a:lvl3pPr lvl="2">
              <a:lnSpc>
                <a:spcPct val="115000"/>
              </a:lnSpc>
              <a:spcBef>
                <a:spcPts val="0"/>
              </a:spcBef>
              <a:spcAft>
                <a:spcPts val="1600"/>
              </a:spcAft>
              <a:buClr>
                <a:schemeClr val="dk2"/>
              </a:buClr>
              <a:defRPr>
                <a:solidFill>
                  <a:schemeClr val="dk2"/>
                </a:solidFill>
              </a:defRPr>
            </a:lvl3pPr>
            <a:lvl4pPr lvl="3">
              <a:lnSpc>
                <a:spcPct val="115000"/>
              </a:lnSpc>
              <a:spcBef>
                <a:spcPts val="0"/>
              </a:spcBef>
              <a:spcAft>
                <a:spcPts val="1600"/>
              </a:spcAft>
              <a:buClr>
                <a:schemeClr val="dk2"/>
              </a:buClr>
              <a:defRPr>
                <a:solidFill>
                  <a:schemeClr val="dk2"/>
                </a:solidFill>
              </a:defRPr>
            </a:lvl4pPr>
            <a:lvl5pPr lvl="4">
              <a:lnSpc>
                <a:spcPct val="115000"/>
              </a:lnSpc>
              <a:spcBef>
                <a:spcPts val="0"/>
              </a:spcBef>
              <a:spcAft>
                <a:spcPts val="1600"/>
              </a:spcAft>
              <a:buClr>
                <a:schemeClr val="dk2"/>
              </a:buClr>
              <a:defRPr>
                <a:solidFill>
                  <a:schemeClr val="dk2"/>
                </a:solidFill>
              </a:defRPr>
            </a:lvl5pPr>
            <a:lvl6pPr lvl="5">
              <a:lnSpc>
                <a:spcPct val="115000"/>
              </a:lnSpc>
              <a:spcBef>
                <a:spcPts val="0"/>
              </a:spcBef>
              <a:spcAft>
                <a:spcPts val="1600"/>
              </a:spcAft>
              <a:buClr>
                <a:schemeClr val="dk2"/>
              </a:buClr>
              <a:defRPr>
                <a:solidFill>
                  <a:schemeClr val="dk2"/>
                </a:solidFill>
              </a:defRPr>
            </a:lvl6pPr>
            <a:lvl7pPr lvl="6">
              <a:lnSpc>
                <a:spcPct val="115000"/>
              </a:lnSpc>
              <a:spcBef>
                <a:spcPts val="0"/>
              </a:spcBef>
              <a:spcAft>
                <a:spcPts val="1600"/>
              </a:spcAft>
              <a:buClr>
                <a:schemeClr val="dk2"/>
              </a:buClr>
              <a:defRPr>
                <a:solidFill>
                  <a:schemeClr val="dk2"/>
                </a:solidFill>
              </a:defRPr>
            </a:lvl7pPr>
            <a:lvl8pPr lvl="7">
              <a:lnSpc>
                <a:spcPct val="115000"/>
              </a:lnSpc>
              <a:spcBef>
                <a:spcPts val="0"/>
              </a:spcBef>
              <a:spcAft>
                <a:spcPts val="1600"/>
              </a:spcAft>
              <a:buClr>
                <a:schemeClr val="dk2"/>
              </a:buClr>
              <a:defRPr>
                <a:solidFill>
                  <a:schemeClr val="dk2"/>
                </a:solidFill>
              </a:defRPr>
            </a:lvl8pPr>
            <a:lvl9pPr lvl="8">
              <a:lnSpc>
                <a:spcPct val="115000"/>
              </a:lnSpc>
              <a:spcBef>
                <a:spcPts val="0"/>
              </a:spcBef>
              <a:spcAft>
                <a:spcPts val="1600"/>
              </a:spcAft>
              <a:buClr>
                <a:schemeClr val="dk2"/>
              </a:buClr>
              <a:defRPr>
                <a:solidFill>
                  <a:schemeClr val="dk2"/>
                </a:solidFill>
              </a:defRPr>
            </a:lvl9pPr>
          </a:lstStyle>
          <a:p>
            <a:endParaRPr/>
          </a:p>
        </p:txBody>
      </p:sp>
      <p:sp>
        <p:nvSpPr>
          <p:cNvPr id="8" name="Shape 8"/>
          <p:cNvSpPr txBox="1">
            <a:spLocks noGrp="1"/>
          </p:cNvSpPr>
          <p:nvPr>
            <p:ph type="sldNum" idx="12"/>
          </p:nvPr>
        </p:nvSpPr>
        <p:spPr>
          <a:xfrm>
            <a:off x="8472457" y="4663216"/>
            <a:ext cx="548700" cy="3936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000">
                <a:solidFill>
                  <a:schemeClr val="dk2"/>
                </a:solidFill>
              </a:rPr>
              <a:t>‹#›</a:t>
            </a:fld>
            <a:endParaRPr lang="en" sz="1000">
              <a:solidFill>
                <a:schemeClr val="dk2"/>
              </a:solidFil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Shape 54"/>
          <p:cNvSpPr/>
          <p:nvPr/>
        </p:nvSpPr>
        <p:spPr>
          <a:xfrm>
            <a:off x="314850" y="1639200"/>
            <a:ext cx="8517600" cy="746100"/>
          </a:xfrm>
          <a:prstGeom prst="rect">
            <a:avLst/>
          </a:prstGeom>
          <a:solidFill>
            <a:srgbClr val="FFD966"/>
          </a:solidFill>
          <a:ln>
            <a:noFill/>
          </a:ln>
        </p:spPr>
        <p:txBody>
          <a:bodyPr lIns="91425" tIns="91425" rIns="91425" bIns="91425" anchor="ctr" anchorCtr="0">
            <a:noAutofit/>
          </a:bodyPr>
          <a:lstStyle/>
          <a:p>
            <a:pPr lvl="0">
              <a:spcBef>
                <a:spcPts val="0"/>
              </a:spcBef>
              <a:buNone/>
            </a:pPr>
            <a:endParaRPr/>
          </a:p>
        </p:txBody>
      </p:sp>
      <p:sp>
        <p:nvSpPr>
          <p:cNvPr id="55" name="Shape 55"/>
          <p:cNvSpPr txBox="1">
            <a:spLocks noGrp="1"/>
          </p:cNvSpPr>
          <p:nvPr>
            <p:ph type="ctrTitle"/>
          </p:nvPr>
        </p:nvSpPr>
        <p:spPr>
          <a:xfrm>
            <a:off x="311700" y="636375"/>
            <a:ext cx="8520600" cy="1885500"/>
          </a:xfrm>
          <a:prstGeom prst="rect">
            <a:avLst/>
          </a:prstGeom>
        </p:spPr>
        <p:txBody>
          <a:bodyPr lIns="91425" tIns="91425" rIns="91425" bIns="91425" anchor="b" anchorCtr="0">
            <a:noAutofit/>
          </a:bodyPr>
          <a:lstStyle/>
          <a:p>
            <a:pPr lvl="0">
              <a:spcBef>
                <a:spcPts val="0"/>
              </a:spcBef>
              <a:buNone/>
            </a:pPr>
            <a:r>
              <a:rPr lang="en" sz="6000">
                <a:latin typeface="Archivo Narrow"/>
                <a:ea typeface="Archivo Narrow"/>
                <a:cs typeface="Archivo Narrow"/>
                <a:sym typeface="Archivo Narrow"/>
              </a:rPr>
              <a:t>Repurposing descriptive data: PastPerfect, EAD3, &amp; PHP</a:t>
            </a:r>
            <a:r>
              <a:rPr lang="en">
                <a:latin typeface="Archivo Narrow"/>
                <a:ea typeface="Archivo Narrow"/>
                <a:cs typeface="Archivo Narrow"/>
                <a:sym typeface="Archivo Narrow"/>
              </a:rPr>
              <a:t> </a:t>
            </a:r>
          </a:p>
        </p:txBody>
      </p:sp>
      <p:sp>
        <p:nvSpPr>
          <p:cNvPr id="56" name="Shape 56"/>
          <p:cNvSpPr txBox="1">
            <a:spLocks noGrp="1"/>
          </p:cNvSpPr>
          <p:nvPr>
            <p:ph type="subTitle" idx="1"/>
          </p:nvPr>
        </p:nvSpPr>
        <p:spPr>
          <a:xfrm>
            <a:off x="925900" y="2955150"/>
            <a:ext cx="4001100" cy="920400"/>
          </a:xfrm>
          <a:prstGeom prst="rect">
            <a:avLst/>
          </a:prstGeom>
        </p:spPr>
        <p:txBody>
          <a:bodyPr lIns="91425" tIns="91425" rIns="91425" bIns="91425" anchor="t" anchorCtr="0">
            <a:noAutofit/>
          </a:bodyPr>
          <a:lstStyle/>
          <a:p>
            <a:pPr lvl="0" rtl="0">
              <a:spcBef>
                <a:spcPts val="0"/>
              </a:spcBef>
              <a:buNone/>
            </a:pPr>
            <a:r>
              <a:rPr lang="en" sz="3000">
                <a:solidFill>
                  <a:srgbClr val="000000"/>
                </a:solidFill>
              </a:rPr>
              <a:t>Lindsey Loeper</a:t>
            </a:r>
          </a:p>
          <a:p>
            <a:pPr lvl="0" rtl="0">
              <a:spcBef>
                <a:spcPts val="0"/>
              </a:spcBef>
              <a:buNone/>
            </a:pPr>
            <a:r>
              <a:rPr lang="en" sz="1800">
                <a:solidFill>
                  <a:srgbClr val="000000"/>
                </a:solidFill>
              </a:rPr>
              <a:t>@lindseyloeper </a:t>
            </a:r>
          </a:p>
        </p:txBody>
      </p:sp>
      <p:pic>
        <p:nvPicPr>
          <p:cNvPr id="57" name="Shape 57"/>
          <p:cNvPicPr preferRelativeResize="0"/>
          <p:nvPr/>
        </p:nvPicPr>
        <p:blipFill>
          <a:blip r:embed="rId3">
            <a:alphaModFix/>
          </a:blip>
          <a:stretch>
            <a:fillRect/>
          </a:stretch>
        </p:blipFill>
        <p:spPr>
          <a:xfrm>
            <a:off x="4926987" y="3129325"/>
            <a:ext cx="2842225" cy="746225"/>
          </a:xfrm>
          <a:prstGeom prst="rect">
            <a:avLst/>
          </a:prstGeom>
          <a:noFill/>
          <a:ln>
            <a:noFill/>
          </a:ln>
        </p:spPr>
      </p:pic>
      <p:sp>
        <p:nvSpPr>
          <p:cNvPr id="58" name="Shape 58"/>
          <p:cNvSpPr txBox="1"/>
          <p:nvPr/>
        </p:nvSpPr>
        <p:spPr>
          <a:xfrm>
            <a:off x="314700" y="4571475"/>
            <a:ext cx="8517600" cy="300300"/>
          </a:xfrm>
          <a:prstGeom prst="rect">
            <a:avLst/>
          </a:prstGeom>
          <a:solidFill>
            <a:srgbClr val="FFF2CC"/>
          </a:solidFill>
          <a:ln>
            <a:noFill/>
          </a:ln>
        </p:spPr>
        <p:txBody>
          <a:bodyPr lIns="91425" tIns="91425" rIns="91425" bIns="91425" anchor="t" anchorCtr="0">
            <a:noAutofit/>
          </a:bodyPr>
          <a:lstStyle/>
          <a:p>
            <a:pPr lvl="0" algn="r">
              <a:spcBef>
                <a:spcPts val="0"/>
              </a:spcBef>
              <a:buNone/>
            </a:pPr>
            <a:r>
              <a:rPr lang="en">
                <a:latin typeface="Archivo Narrow"/>
                <a:ea typeface="Archivo Narrow"/>
                <a:cs typeface="Archivo Narrow"/>
                <a:sym typeface="Archivo Narrow"/>
              </a:rPr>
              <a:t>Mid-Atlantic Regional Archives Conference, April 16, 2016</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Shape 119"/>
          <p:cNvSpPr txBox="1">
            <a:spLocks noGrp="1"/>
          </p:cNvSpPr>
          <p:nvPr>
            <p:ph type="title"/>
          </p:nvPr>
        </p:nvSpPr>
        <p:spPr>
          <a:xfrm>
            <a:off x="265900" y="236125"/>
            <a:ext cx="4262700" cy="572700"/>
          </a:xfrm>
          <a:prstGeom prst="rect">
            <a:avLst/>
          </a:prstGeom>
          <a:solidFill>
            <a:srgbClr val="FFD966"/>
          </a:solidFill>
        </p:spPr>
        <p:txBody>
          <a:bodyPr lIns="91425" tIns="91425" rIns="91425" bIns="91425" anchor="t" anchorCtr="0">
            <a:noAutofit/>
          </a:bodyPr>
          <a:lstStyle/>
          <a:p>
            <a:pPr lvl="0" algn="ctr">
              <a:spcBef>
                <a:spcPts val="0"/>
              </a:spcBef>
              <a:buNone/>
            </a:pPr>
            <a:r>
              <a:rPr lang="en" sz="2400">
                <a:latin typeface="Archivo Narrow"/>
                <a:ea typeface="Archivo Narrow"/>
                <a:cs typeface="Archivo Narrow"/>
                <a:sym typeface="Archivo Narrow"/>
              </a:rPr>
              <a:t>Single level / collection level records </a:t>
            </a:r>
          </a:p>
        </p:txBody>
      </p:sp>
      <p:sp>
        <p:nvSpPr>
          <p:cNvPr id="120" name="Shape 120"/>
          <p:cNvSpPr txBox="1">
            <a:spLocks noGrp="1"/>
          </p:cNvSpPr>
          <p:nvPr>
            <p:ph type="title"/>
          </p:nvPr>
        </p:nvSpPr>
        <p:spPr>
          <a:xfrm>
            <a:off x="4638425" y="236125"/>
            <a:ext cx="4262700" cy="572700"/>
          </a:xfrm>
          <a:prstGeom prst="rect">
            <a:avLst/>
          </a:prstGeom>
          <a:solidFill>
            <a:srgbClr val="FFD966"/>
          </a:solidFill>
        </p:spPr>
        <p:txBody>
          <a:bodyPr lIns="91425" tIns="91425" rIns="91425" bIns="91425" anchor="t" anchorCtr="0">
            <a:noAutofit/>
          </a:bodyPr>
          <a:lstStyle/>
          <a:p>
            <a:pPr lvl="0" algn="ctr" rtl="0">
              <a:spcBef>
                <a:spcPts val="0"/>
              </a:spcBef>
              <a:buNone/>
            </a:pPr>
            <a:r>
              <a:rPr lang="en" sz="2400">
                <a:latin typeface="Archivo Narrow"/>
                <a:ea typeface="Archivo Narrow"/>
                <a:cs typeface="Archivo Narrow"/>
                <a:sym typeface="Archivo Narrow"/>
              </a:rPr>
              <a:t>Multi level records / finding aids </a:t>
            </a:r>
          </a:p>
        </p:txBody>
      </p:sp>
      <p:sp>
        <p:nvSpPr>
          <p:cNvPr id="121" name="Shape 121"/>
          <p:cNvSpPr txBox="1"/>
          <p:nvPr/>
        </p:nvSpPr>
        <p:spPr>
          <a:xfrm>
            <a:off x="273275" y="888150"/>
            <a:ext cx="4262700" cy="4011300"/>
          </a:xfrm>
          <a:prstGeom prst="rect">
            <a:avLst/>
          </a:prstGeom>
          <a:noFill/>
          <a:ln w="9525" cap="flat" cmpd="sng">
            <a:solidFill>
              <a:srgbClr val="F1C232"/>
            </a:solidFill>
            <a:prstDash val="solid"/>
            <a:round/>
            <a:headEnd type="none" w="med" len="med"/>
            <a:tailEnd type="none" w="med" len="med"/>
          </a:ln>
        </p:spPr>
        <p:txBody>
          <a:bodyPr lIns="91425" tIns="91425" rIns="91425" bIns="91425" anchor="t" anchorCtr="0">
            <a:noAutofit/>
          </a:bodyPr>
          <a:lstStyle/>
          <a:p>
            <a:pPr marL="457200" lvl="0" indent="-355600" rtl="0">
              <a:spcBef>
                <a:spcPts val="0"/>
              </a:spcBef>
              <a:buSzPct val="100000"/>
              <a:buAutoNum type="arabicPeriod"/>
            </a:pPr>
            <a:r>
              <a:rPr lang="en" sz="2000"/>
              <a:t>PastPerfect Online (+ search engines)</a:t>
            </a:r>
          </a:p>
          <a:p>
            <a:pPr marL="457200" lvl="0" indent="-355600" rtl="0">
              <a:spcBef>
                <a:spcPts val="0"/>
              </a:spcBef>
              <a:buSzPct val="100000"/>
              <a:buAutoNum type="arabicPeriod"/>
            </a:pPr>
            <a:r>
              <a:rPr lang="en" sz="2000"/>
              <a:t>MARC records in USM ILS</a:t>
            </a:r>
          </a:p>
          <a:p>
            <a:pPr marL="457200" lvl="0" indent="-355600" rtl="0">
              <a:spcBef>
                <a:spcPts val="0"/>
              </a:spcBef>
              <a:buSzPct val="100000"/>
              <a:buAutoNum type="arabicPeriod"/>
            </a:pPr>
            <a:r>
              <a:rPr lang="en" sz="2000"/>
              <a:t>MARC records in UMBC discovery layer</a:t>
            </a:r>
          </a:p>
          <a:p>
            <a:pPr marL="457200" lvl="0" indent="-355600" rtl="0">
              <a:spcBef>
                <a:spcPts val="0"/>
              </a:spcBef>
              <a:buSzPct val="100000"/>
              <a:buAutoNum type="arabicPeriod"/>
            </a:pPr>
            <a:r>
              <a:rPr lang="en" sz="2000"/>
              <a:t>MARC records in WorldCat</a:t>
            </a:r>
          </a:p>
          <a:p>
            <a:pPr marL="457200" lvl="0" indent="-355600">
              <a:spcBef>
                <a:spcPts val="0"/>
              </a:spcBef>
              <a:buSzPct val="100000"/>
              <a:buAutoNum type="arabicPeriod"/>
            </a:pPr>
            <a:r>
              <a:rPr lang="en" sz="2000"/>
              <a:t>MARC records in ArchiveGrid</a:t>
            </a:r>
          </a:p>
        </p:txBody>
      </p:sp>
      <p:sp>
        <p:nvSpPr>
          <p:cNvPr id="122" name="Shape 122"/>
          <p:cNvSpPr txBox="1"/>
          <p:nvPr/>
        </p:nvSpPr>
        <p:spPr>
          <a:xfrm>
            <a:off x="4638500" y="888150"/>
            <a:ext cx="4262700" cy="4011300"/>
          </a:xfrm>
          <a:prstGeom prst="rect">
            <a:avLst/>
          </a:prstGeom>
          <a:noFill/>
          <a:ln w="9525" cap="flat" cmpd="sng">
            <a:solidFill>
              <a:srgbClr val="F1C232"/>
            </a:solidFill>
            <a:prstDash val="solid"/>
            <a:round/>
            <a:headEnd type="none" w="med" len="med"/>
            <a:tailEnd type="none" w="med" len="med"/>
          </a:ln>
        </p:spPr>
        <p:txBody>
          <a:bodyPr lIns="91425" tIns="91425" rIns="91425" bIns="91425" anchor="t" anchorCtr="0">
            <a:noAutofit/>
          </a:bodyPr>
          <a:lstStyle/>
          <a:p>
            <a:pPr marL="457200" lvl="0" indent="-355600" rtl="0">
              <a:spcBef>
                <a:spcPts val="0"/>
              </a:spcBef>
              <a:buSzPct val="100000"/>
              <a:buAutoNum type="arabicPeriod"/>
            </a:pPr>
            <a:r>
              <a:rPr lang="en" sz="2000"/>
              <a:t>EAD-XML files</a:t>
            </a:r>
          </a:p>
          <a:p>
            <a:pPr marL="457200" lvl="0" indent="-355600" rtl="0">
              <a:spcBef>
                <a:spcPts val="0"/>
              </a:spcBef>
              <a:buSzPct val="100000"/>
              <a:buAutoNum type="arabicPeriod"/>
            </a:pPr>
            <a:r>
              <a:rPr lang="en" sz="2000"/>
              <a:t>EAD-XML files in ArchiveGrid</a:t>
            </a:r>
          </a:p>
          <a:p>
            <a:pPr marL="457200" lvl="0" indent="-355600" rtl="0">
              <a:spcBef>
                <a:spcPts val="0"/>
              </a:spcBef>
              <a:buSzPct val="100000"/>
              <a:buAutoNum type="arabicPeriod"/>
            </a:pPr>
            <a:r>
              <a:rPr lang="en" sz="2000"/>
              <a:t>EAD-XML files in NLM consortium</a:t>
            </a:r>
          </a:p>
          <a:p>
            <a:pPr marL="457200" lvl="0" indent="-355600" rtl="0">
              <a:spcBef>
                <a:spcPts val="0"/>
              </a:spcBef>
              <a:buSzPct val="100000"/>
              <a:buAutoNum type="arabicPeriod"/>
            </a:pPr>
            <a:r>
              <a:rPr lang="en" sz="2000"/>
              <a:t>PHP files (+ search engines)</a:t>
            </a:r>
          </a:p>
          <a:p>
            <a:pPr marL="457200" lvl="0" indent="-355600" rtl="0">
              <a:spcBef>
                <a:spcPts val="0"/>
              </a:spcBef>
              <a:buSzPct val="100000"/>
              <a:buAutoNum type="arabicPeriod"/>
            </a:pPr>
            <a:r>
              <a:rPr lang="en" sz="2000"/>
              <a:t>PHP files linked from all single level records</a:t>
            </a:r>
          </a:p>
          <a:p>
            <a:pPr marL="457200" lvl="0" indent="-355600" rtl="0">
              <a:spcBef>
                <a:spcPts val="0"/>
              </a:spcBef>
              <a:buSzPct val="100000"/>
              <a:buAutoNum type="arabicPeriod"/>
            </a:pPr>
            <a:r>
              <a:rPr lang="en" sz="2000"/>
              <a:t>PDF files for printing </a:t>
            </a: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Shape 127"/>
          <p:cNvSpPr txBox="1">
            <a:spLocks noGrp="1"/>
          </p:cNvSpPr>
          <p:nvPr>
            <p:ph type="title"/>
          </p:nvPr>
        </p:nvSpPr>
        <p:spPr>
          <a:xfrm>
            <a:off x="311700" y="445025"/>
            <a:ext cx="8520600" cy="746100"/>
          </a:xfrm>
          <a:prstGeom prst="rect">
            <a:avLst/>
          </a:prstGeom>
          <a:solidFill>
            <a:srgbClr val="FFD966"/>
          </a:solidFill>
        </p:spPr>
        <p:txBody>
          <a:bodyPr lIns="91425" tIns="91425" rIns="91425" bIns="91425" anchor="t" anchorCtr="0">
            <a:noAutofit/>
          </a:bodyPr>
          <a:lstStyle/>
          <a:p>
            <a:pPr lvl="0">
              <a:spcBef>
                <a:spcPts val="0"/>
              </a:spcBef>
              <a:buNone/>
            </a:pPr>
            <a:r>
              <a:rPr lang="en" sz="4000">
                <a:latin typeface="Archivo Narrow"/>
                <a:ea typeface="Archivo Narrow"/>
                <a:cs typeface="Archivo Narrow"/>
                <a:sym typeface="Archivo Narrow"/>
              </a:rPr>
              <a:t>For more information… </a:t>
            </a:r>
          </a:p>
        </p:txBody>
      </p:sp>
      <p:sp>
        <p:nvSpPr>
          <p:cNvPr id="128" name="Shape 128"/>
          <p:cNvSpPr txBox="1">
            <a:spLocks noGrp="1"/>
          </p:cNvSpPr>
          <p:nvPr>
            <p:ph type="body" idx="1"/>
          </p:nvPr>
        </p:nvSpPr>
        <p:spPr>
          <a:xfrm>
            <a:off x="311700" y="1363800"/>
            <a:ext cx="8520600" cy="2980800"/>
          </a:xfrm>
          <a:prstGeom prst="rect">
            <a:avLst/>
          </a:prstGeom>
        </p:spPr>
        <p:txBody>
          <a:bodyPr lIns="91425" tIns="91425" rIns="91425" bIns="91425" anchor="t" anchorCtr="0">
            <a:noAutofit/>
          </a:bodyPr>
          <a:lstStyle/>
          <a:p>
            <a:pPr lvl="0" algn="ctr" rtl="0">
              <a:lnSpc>
                <a:spcPct val="100000"/>
              </a:lnSpc>
              <a:spcBef>
                <a:spcPts val="0"/>
              </a:spcBef>
              <a:spcAft>
                <a:spcPts val="0"/>
              </a:spcAft>
              <a:buNone/>
            </a:pPr>
            <a:r>
              <a:rPr lang="en" sz="3600">
                <a:solidFill>
                  <a:srgbClr val="000000"/>
                </a:solidFill>
                <a:latin typeface="Archivo Narrow"/>
                <a:ea typeface="Archivo Narrow"/>
                <a:cs typeface="Archivo Narrow"/>
                <a:sym typeface="Archivo Narrow"/>
              </a:rPr>
              <a:t>GitHub: /UMBC-Library/EAD-XML</a:t>
            </a:r>
          </a:p>
          <a:p>
            <a:pPr lvl="0" algn="ctr" rtl="0">
              <a:lnSpc>
                <a:spcPct val="100000"/>
              </a:lnSpc>
              <a:spcBef>
                <a:spcPts val="0"/>
              </a:spcBef>
              <a:spcAft>
                <a:spcPts val="0"/>
              </a:spcAft>
              <a:buNone/>
            </a:pPr>
            <a:r>
              <a:rPr lang="en" sz="3600">
                <a:solidFill>
                  <a:srgbClr val="000000"/>
                </a:solidFill>
                <a:latin typeface="Archivo Narrow"/>
                <a:ea typeface="Archivo Narrow"/>
                <a:cs typeface="Archivo Narrow"/>
                <a:sym typeface="Archivo Narrow"/>
              </a:rPr>
              <a:t>bit.ly/umbcead</a:t>
            </a:r>
          </a:p>
          <a:p>
            <a:pPr lvl="0" algn="ctr" rtl="0">
              <a:lnSpc>
                <a:spcPct val="100000"/>
              </a:lnSpc>
              <a:spcBef>
                <a:spcPts val="0"/>
              </a:spcBef>
              <a:spcAft>
                <a:spcPts val="0"/>
              </a:spcAft>
              <a:buNone/>
            </a:pPr>
            <a:endParaRPr sz="3000">
              <a:solidFill>
                <a:srgbClr val="000000"/>
              </a:solidFill>
              <a:latin typeface="Archivo Narrow"/>
              <a:ea typeface="Archivo Narrow"/>
              <a:cs typeface="Archivo Narrow"/>
              <a:sym typeface="Archivo Narrow"/>
            </a:endParaRPr>
          </a:p>
          <a:p>
            <a:pPr lvl="0" algn="ctr" rtl="0">
              <a:lnSpc>
                <a:spcPct val="100000"/>
              </a:lnSpc>
              <a:spcBef>
                <a:spcPts val="0"/>
              </a:spcBef>
              <a:spcAft>
                <a:spcPts val="0"/>
              </a:spcAft>
              <a:buNone/>
            </a:pPr>
            <a:r>
              <a:rPr lang="en" sz="3000">
                <a:solidFill>
                  <a:srgbClr val="000000"/>
                </a:solidFill>
                <a:latin typeface="Archivo Narrow"/>
                <a:ea typeface="Archivo Narrow"/>
                <a:cs typeface="Archivo Narrow"/>
                <a:sym typeface="Archivo Narrow"/>
              </a:rPr>
              <a:t>Lindsey Loeper </a:t>
            </a:r>
          </a:p>
          <a:p>
            <a:pPr lvl="0" algn="ctr" rtl="0">
              <a:lnSpc>
                <a:spcPct val="100000"/>
              </a:lnSpc>
              <a:spcBef>
                <a:spcPts val="0"/>
              </a:spcBef>
              <a:spcAft>
                <a:spcPts val="0"/>
              </a:spcAft>
              <a:buNone/>
            </a:pPr>
            <a:r>
              <a:rPr lang="en" sz="3000">
                <a:solidFill>
                  <a:srgbClr val="000000"/>
                </a:solidFill>
                <a:latin typeface="Archivo Narrow"/>
                <a:ea typeface="Archivo Narrow"/>
                <a:cs typeface="Archivo Narrow"/>
                <a:sym typeface="Archivo Narrow"/>
              </a:rPr>
              <a:t>lindseyloeper@umbc.edu</a:t>
            </a:r>
          </a:p>
          <a:p>
            <a:pPr lvl="0" algn="ctr">
              <a:lnSpc>
                <a:spcPct val="100000"/>
              </a:lnSpc>
              <a:spcBef>
                <a:spcPts val="0"/>
              </a:spcBef>
              <a:spcAft>
                <a:spcPts val="0"/>
              </a:spcAft>
              <a:buNone/>
            </a:pPr>
            <a:r>
              <a:rPr lang="en" sz="3000">
                <a:solidFill>
                  <a:srgbClr val="000000"/>
                </a:solidFill>
                <a:latin typeface="Archivo Narrow"/>
                <a:ea typeface="Archivo Narrow"/>
                <a:cs typeface="Archivo Narrow"/>
                <a:sym typeface="Archivo Narrow"/>
              </a:rPr>
              <a:t>@lindseyloeper</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Shape 63"/>
          <p:cNvSpPr txBox="1">
            <a:spLocks noGrp="1"/>
          </p:cNvSpPr>
          <p:nvPr>
            <p:ph type="body" idx="1"/>
          </p:nvPr>
        </p:nvSpPr>
        <p:spPr>
          <a:xfrm>
            <a:off x="311700" y="368850"/>
            <a:ext cx="8520600" cy="669300"/>
          </a:xfrm>
          <a:prstGeom prst="rect">
            <a:avLst/>
          </a:prstGeom>
          <a:solidFill>
            <a:srgbClr val="FFD966"/>
          </a:solidFill>
        </p:spPr>
        <p:txBody>
          <a:bodyPr lIns="91425" tIns="91425" rIns="91425" bIns="91425" anchor="t" anchorCtr="0">
            <a:noAutofit/>
          </a:bodyPr>
          <a:lstStyle/>
          <a:p>
            <a:pPr lvl="0" rtl="0">
              <a:lnSpc>
                <a:spcPct val="138000"/>
              </a:lnSpc>
              <a:spcBef>
                <a:spcPts val="0"/>
              </a:spcBef>
              <a:spcAft>
                <a:spcPts val="0"/>
              </a:spcAft>
              <a:buClr>
                <a:srgbClr val="000000"/>
              </a:buClr>
              <a:buSzPct val="30555"/>
              <a:buFont typeface="Arial"/>
              <a:buNone/>
            </a:pPr>
            <a:r>
              <a:rPr lang="en" sz="3600">
                <a:solidFill>
                  <a:srgbClr val="000000"/>
                </a:solidFill>
                <a:latin typeface="Archivo Narrow"/>
                <a:ea typeface="Archivo Narrow"/>
                <a:cs typeface="Archivo Narrow"/>
                <a:sym typeface="Archivo Narrow"/>
              </a:rPr>
              <a:t>NHPRC Access to Historical Records grant</a:t>
            </a:r>
          </a:p>
        </p:txBody>
      </p:sp>
      <p:pic>
        <p:nvPicPr>
          <p:cNvPr id="64" name="Shape 64"/>
          <p:cNvPicPr preferRelativeResize="0"/>
          <p:nvPr/>
        </p:nvPicPr>
        <p:blipFill>
          <a:blip r:embed="rId3">
            <a:alphaModFix/>
          </a:blip>
          <a:stretch>
            <a:fillRect/>
          </a:stretch>
        </p:blipFill>
        <p:spPr>
          <a:xfrm>
            <a:off x="311700" y="1300150"/>
            <a:ext cx="2718275" cy="3411425"/>
          </a:xfrm>
          <a:prstGeom prst="rect">
            <a:avLst/>
          </a:prstGeom>
          <a:noFill/>
          <a:ln>
            <a:noFill/>
          </a:ln>
        </p:spPr>
      </p:pic>
      <p:sp>
        <p:nvSpPr>
          <p:cNvPr id="65" name="Shape 65"/>
          <p:cNvSpPr txBox="1"/>
          <p:nvPr/>
        </p:nvSpPr>
        <p:spPr>
          <a:xfrm>
            <a:off x="3331250" y="1119612"/>
            <a:ext cx="5323500" cy="3772500"/>
          </a:xfrm>
          <a:prstGeom prst="rect">
            <a:avLst/>
          </a:prstGeom>
          <a:noFill/>
          <a:ln>
            <a:noFill/>
          </a:ln>
        </p:spPr>
        <p:txBody>
          <a:bodyPr lIns="91425" tIns="91425" rIns="91425" bIns="91425" anchor="t" anchorCtr="0">
            <a:noAutofit/>
          </a:bodyPr>
          <a:lstStyle/>
          <a:p>
            <a:pPr lvl="0" rtl="0">
              <a:spcBef>
                <a:spcPts val="0"/>
              </a:spcBef>
              <a:buNone/>
            </a:pPr>
            <a:r>
              <a:rPr lang="en" sz="2400"/>
              <a:t>“Implementing an EAD-XML compliant workflow at the University of Maryland, Baltimore County (UMBC)”</a:t>
            </a:r>
          </a:p>
          <a:p>
            <a:pPr lvl="0" rtl="0">
              <a:spcBef>
                <a:spcPts val="0"/>
              </a:spcBef>
              <a:buNone/>
            </a:pPr>
            <a:endParaRPr sz="2400"/>
          </a:p>
          <a:p>
            <a:pPr lvl="0" rtl="0">
              <a:spcBef>
                <a:spcPts val="0"/>
              </a:spcBef>
              <a:buNone/>
            </a:pPr>
            <a:r>
              <a:rPr lang="en" sz="2400"/>
              <a:t>Describing unprocessed collections and implementing a description workflow that limits future backlogs</a:t>
            </a:r>
          </a:p>
          <a:p>
            <a:pPr lvl="0" rtl="0">
              <a:spcBef>
                <a:spcPts val="0"/>
              </a:spcBef>
              <a:buNone/>
            </a:pPr>
            <a:endParaRPr sz="2400"/>
          </a:p>
          <a:p>
            <a:pPr lvl="0">
              <a:spcBef>
                <a:spcPts val="0"/>
              </a:spcBef>
              <a:buNone/>
            </a:pPr>
            <a:r>
              <a:rPr lang="en" sz="2400"/>
              <a:t>Project work ends May 31</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sp>
        <p:nvSpPr>
          <p:cNvPr id="70" name="Shape 70"/>
          <p:cNvSpPr txBox="1">
            <a:spLocks noGrp="1"/>
          </p:cNvSpPr>
          <p:nvPr>
            <p:ph type="title"/>
          </p:nvPr>
        </p:nvSpPr>
        <p:spPr>
          <a:xfrm>
            <a:off x="311700" y="445025"/>
            <a:ext cx="8520600" cy="707400"/>
          </a:xfrm>
          <a:prstGeom prst="rect">
            <a:avLst/>
          </a:prstGeom>
          <a:solidFill>
            <a:srgbClr val="FFD966"/>
          </a:solidFill>
        </p:spPr>
        <p:txBody>
          <a:bodyPr lIns="91425" tIns="91425" rIns="91425" bIns="91425" anchor="t" anchorCtr="0">
            <a:noAutofit/>
          </a:bodyPr>
          <a:lstStyle/>
          <a:p>
            <a:pPr lvl="0">
              <a:spcBef>
                <a:spcPts val="0"/>
              </a:spcBef>
              <a:buNone/>
            </a:pPr>
            <a:r>
              <a:rPr lang="en" sz="3600">
                <a:latin typeface="Archivo Narrow"/>
                <a:ea typeface="Archivo Narrow"/>
                <a:cs typeface="Archivo Narrow"/>
                <a:sym typeface="Archivo Narrow"/>
              </a:rPr>
              <a:t>Goals for the new workflow</a:t>
            </a:r>
          </a:p>
        </p:txBody>
      </p:sp>
      <p:sp>
        <p:nvSpPr>
          <p:cNvPr id="71" name="Shape 71"/>
          <p:cNvSpPr txBox="1">
            <a:spLocks noGrp="1"/>
          </p:cNvSpPr>
          <p:nvPr>
            <p:ph type="body" idx="1"/>
          </p:nvPr>
        </p:nvSpPr>
        <p:spPr>
          <a:xfrm>
            <a:off x="311700" y="1433550"/>
            <a:ext cx="8520600" cy="3244200"/>
          </a:xfrm>
          <a:prstGeom prst="rect">
            <a:avLst/>
          </a:prstGeom>
        </p:spPr>
        <p:txBody>
          <a:bodyPr lIns="91425" tIns="91425" rIns="91425" bIns="91425" anchor="t" anchorCtr="0">
            <a:noAutofit/>
          </a:bodyPr>
          <a:lstStyle/>
          <a:p>
            <a:pPr marL="457200" lvl="0" indent="-381000" rtl="0">
              <a:lnSpc>
                <a:spcPct val="138000"/>
              </a:lnSpc>
              <a:spcBef>
                <a:spcPts val="0"/>
              </a:spcBef>
              <a:spcAft>
                <a:spcPts val="0"/>
              </a:spcAft>
              <a:buClr>
                <a:schemeClr val="dk1"/>
              </a:buClr>
              <a:buSzPct val="100000"/>
              <a:buChar char="➔"/>
            </a:pPr>
            <a:r>
              <a:rPr lang="en" sz="2400">
                <a:solidFill>
                  <a:schemeClr val="dk1"/>
                </a:solidFill>
              </a:rPr>
              <a:t>Repurpose data across platforms</a:t>
            </a:r>
          </a:p>
          <a:p>
            <a:pPr marL="457200" lvl="0" indent="-381000" rtl="0">
              <a:lnSpc>
                <a:spcPct val="138000"/>
              </a:lnSpc>
              <a:spcBef>
                <a:spcPts val="0"/>
              </a:spcBef>
              <a:spcAft>
                <a:spcPts val="0"/>
              </a:spcAft>
              <a:buClr>
                <a:schemeClr val="dk1"/>
              </a:buClr>
              <a:buSzPct val="100000"/>
              <a:buChar char="➔"/>
            </a:pPr>
            <a:r>
              <a:rPr lang="en" sz="2400">
                <a:solidFill>
                  <a:schemeClr val="dk1"/>
                </a:solidFill>
              </a:rPr>
              <a:t>Include creation of MARC records</a:t>
            </a:r>
          </a:p>
          <a:p>
            <a:pPr marL="457200" lvl="0" indent="-381000" rtl="0">
              <a:lnSpc>
                <a:spcPct val="138000"/>
              </a:lnSpc>
              <a:spcBef>
                <a:spcPts val="0"/>
              </a:spcBef>
              <a:spcAft>
                <a:spcPts val="0"/>
              </a:spcAft>
              <a:buClr>
                <a:schemeClr val="dk1"/>
              </a:buClr>
              <a:buSzPct val="100000"/>
              <a:buChar char="➔"/>
            </a:pPr>
            <a:r>
              <a:rPr lang="en" sz="2400">
                <a:solidFill>
                  <a:schemeClr val="dk1"/>
                </a:solidFill>
              </a:rPr>
              <a:t>Minimize potential for future backlogs</a:t>
            </a:r>
          </a:p>
          <a:p>
            <a:pPr marL="457200" lvl="0" indent="-381000" rtl="0">
              <a:lnSpc>
                <a:spcPct val="138000"/>
              </a:lnSpc>
              <a:spcBef>
                <a:spcPts val="0"/>
              </a:spcBef>
              <a:spcAft>
                <a:spcPts val="0"/>
              </a:spcAft>
              <a:buClr>
                <a:schemeClr val="dk1"/>
              </a:buClr>
              <a:buSzPct val="100000"/>
              <a:buChar char="➔"/>
            </a:pPr>
            <a:r>
              <a:rPr lang="en" sz="2400">
                <a:solidFill>
                  <a:schemeClr val="dk1"/>
                </a:solidFill>
              </a:rPr>
              <a:t>Make our work accessible and adaptable</a:t>
            </a:r>
          </a:p>
          <a:p>
            <a:pPr marL="914400" lvl="1" indent="-381000" rtl="0">
              <a:lnSpc>
                <a:spcPct val="138000"/>
              </a:lnSpc>
              <a:spcBef>
                <a:spcPts val="0"/>
              </a:spcBef>
              <a:spcAft>
                <a:spcPts val="0"/>
              </a:spcAft>
              <a:buClr>
                <a:schemeClr val="dk1"/>
              </a:buClr>
              <a:buSzPct val="100000"/>
              <a:buChar char="◆"/>
            </a:pPr>
            <a:r>
              <a:rPr lang="en" sz="2400">
                <a:solidFill>
                  <a:schemeClr val="dk1"/>
                </a:solidFill>
              </a:rPr>
              <a:t>GitHub: /UMBC-Library/EAD-XML</a:t>
            </a:r>
          </a:p>
          <a:p>
            <a:pPr marL="914400" lvl="1" indent="-381000" rtl="0">
              <a:lnSpc>
                <a:spcPct val="100000"/>
              </a:lnSpc>
              <a:spcBef>
                <a:spcPts val="0"/>
              </a:spcBef>
              <a:spcAft>
                <a:spcPts val="0"/>
              </a:spcAft>
              <a:buClr>
                <a:schemeClr val="dk1"/>
              </a:buClr>
              <a:buSzPct val="100000"/>
              <a:buChar char="◆"/>
            </a:pPr>
            <a:r>
              <a:rPr lang="en" sz="2400">
                <a:solidFill>
                  <a:schemeClr val="dk1"/>
                </a:solidFill>
              </a:rPr>
              <a:t>bit.ly/umbcead</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Shape 76"/>
          <p:cNvSpPr txBox="1">
            <a:spLocks noGrp="1"/>
          </p:cNvSpPr>
          <p:nvPr>
            <p:ph type="body" idx="1"/>
          </p:nvPr>
        </p:nvSpPr>
        <p:spPr>
          <a:xfrm>
            <a:off x="263700" y="417075"/>
            <a:ext cx="8520600" cy="669300"/>
          </a:xfrm>
          <a:prstGeom prst="rect">
            <a:avLst/>
          </a:prstGeom>
          <a:solidFill>
            <a:srgbClr val="FFD966"/>
          </a:solidFill>
        </p:spPr>
        <p:txBody>
          <a:bodyPr lIns="91425" tIns="91425" rIns="91425" bIns="91425" anchor="t" anchorCtr="0">
            <a:noAutofit/>
          </a:bodyPr>
          <a:lstStyle/>
          <a:p>
            <a:pPr lvl="0">
              <a:lnSpc>
                <a:spcPct val="138000"/>
              </a:lnSpc>
              <a:spcBef>
                <a:spcPts val="0"/>
              </a:spcBef>
              <a:spcAft>
                <a:spcPts val="0"/>
              </a:spcAft>
              <a:buNone/>
            </a:pPr>
            <a:r>
              <a:rPr lang="en" sz="3600">
                <a:solidFill>
                  <a:schemeClr val="dk1"/>
                </a:solidFill>
                <a:latin typeface="Archivo Narrow"/>
                <a:ea typeface="Archivo Narrow"/>
                <a:cs typeface="Archivo Narrow"/>
                <a:sym typeface="Archivo Narrow"/>
              </a:rPr>
              <a:t>Pro: Lots of access points </a:t>
            </a:r>
          </a:p>
        </p:txBody>
      </p:sp>
      <p:sp>
        <p:nvSpPr>
          <p:cNvPr id="77" name="Shape 77"/>
          <p:cNvSpPr txBox="1">
            <a:spLocks noGrp="1"/>
          </p:cNvSpPr>
          <p:nvPr>
            <p:ph type="body" idx="1"/>
          </p:nvPr>
        </p:nvSpPr>
        <p:spPr>
          <a:xfrm>
            <a:off x="263700" y="2412825"/>
            <a:ext cx="8616600" cy="669300"/>
          </a:xfrm>
          <a:prstGeom prst="rect">
            <a:avLst/>
          </a:prstGeom>
          <a:solidFill>
            <a:srgbClr val="FFD966"/>
          </a:solidFill>
        </p:spPr>
        <p:txBody>
          <a:bodyPr lIns="91425" tIns="91425" rIns="91425" bIns="91425" anchor="t" anchorCtr="0">
            <a:noAutofit/>
          </a:bodyPr>
          <a:lstStyle/>
          <a:p>
            <a:pPr lvl="0" rtl="0">
              <a:lnSpc>
                <a:spcPct val="138000"/>
              </a:lnSpc>
              <a:spcBef>
                <a:spcPts val="0"/>
              </a:spcBef>
              <a:spcAft>
                <a:spcPts val="0"/>
              </a:spcAft>
              <a:buNone/>
            </a:pPr>
            <a:r>
              <a:rPr lang="en" sz="3600">
                <a:solidFill>
                  <a:schemeClr val="dk1"/>
                </a:solidFill>
                <a:latin typeface="Archivo Narrow"/>
                <a:ea typeface="Archivo Narrow"/>
                <a:cs typeface="Archivo Narrow"/>
                <a:sym typeface="Archivo Narrow"/>
              </a:rPr>
              <a:t>Pro: Existing relationships</a:t>
            </a:r>
          </a:p>
        </p:txBody>
      </p:sp>
      <p:sp>
        <p:nvSpPr>
          <p:cNvPr id="78" name="Shape 78"/>
          <p:cNvSpPr txBox="1"/>
          <p:nvPr/>
        </p:nvSpPr>
        <p:spPr>
          <a:xfrm>
            <a:off x="843625" y="1086375"/>
            <a:ext cx="7679100" cy="1622400"/>
          </a:xfrm>
          <a:prstGeom prst="rect">
            <a:avLst/>
          </a:prstGeom>
          <a:noFill/>
          <a:ln>
            <a:noFill/>
          </a:ln>
        </p:spPr>
        <p:txBody>
          <a:bodyPr lIns="91425" tIns="91425" rIns="91425" bIns="91425" anchor="t" anchorCtr="0">
            <a:noAutofit/>
          </a:bodyPr>
          <a:lstStyle/>
          <a:p>
            <a:pPr lvl="0" rtl="0">
              <a:spcBef>
                <a:spcPts val="0"/>
              </a:spcBef>
              <a:buNone/>
            </a:pPr>
            <a:r>
              <a:rPr lang="en" sz="1800"/>
              <a:t>Collection level record in PastPerfect and PastPerfect Online</a:t>
            </a:r>
          </a:p>
          <a:p>
            <a:pPr lvl="0" rtl="0">
              <a:spcBef>
                <a:spcPts val="0"/>
              </a:spcBef>
              <a:buNone/>
            </a:pPr>
            <a:r>
              <a:rPr lang="en" sz="1800"/>
              <a:t>Collection level record in MARC - University catalog and Worldcat</a:t>
            </a:r>
          </a:p>
          <a:p>
            <a:pPr lvl="0" rtl="0">
              <a:spcBef>
                <a:spcPts val="0"/>
              </a:spcBef>
              <a:buNone/>
            </a:pPr>
            <a:r>
              <a:rPr lang="en" sz="1800"/>
              <a:t>Multi level finding aid in Word and PDF</a:t>
            </a:r>
          </a:p>
          <a:p>
            <a:pPr lvl="0">
              <a:spcBef>
                <a:spcPts val="0"/>
              </a:spcBef>
              <a:buNone/>
            </a:pPr>
            <a:r>
              <a:rPr lang="en" sz="1800"/>
              <a:t>Multi level finding aid in PHP</a:t>
            </a:r>
          </a:p>
        </p:txBody>
      </p:sp>
      <p:sp>
        <p:nvSpPr>
          <p:cNvPr id="79" name="Shape 79"/>
          <p:cNvSpPr txBox="1"/>
          <p:nvPr/>
        </p:nvSpPr>
        <p:spPr>
          <a:xfrm>
            <a:off x="843625" y="3144925"/>
            <a:ext cx="7833000" cy="1622400"/>
          </a:xfrm>
          <a:prstGeom prst="rect">
            <a:avLst/>
          </a:prstGeom>
          <a:noFill/>
          <a:ln>
            <a:noFill/>
          </a:ln>
        </p:spPr>
        <p:txBody>
          <a:bodyPr lIns="91425" tIns="91425" rIns="91425" bIns="91425" anchor="t" anchorCtr="0">
            <a:noAutofit/>
          </a:bodyPr>
          <a:lstStyle/>
          <a:p>
            <a:pPr lvl="0" rtl="0">
              <a:spcBef>
                <a:spcPts val="0"/>
              </a:spcBef>
              <a:buNone/>
            </a:pPr>
            <a:r>
              <a:rPr lang="en" sz="1800"/>
              <a:t>Special Collections and Bibliographic and Metadata Services</a:t>
            </a:r>
          </a:p>
          <a:p>
            <a:pPr lvl="0" indent="457200" rtl="0">
              <a:spcBef>
                <a:spcPts val="0"/>
              </a:spcBef>
              <a:buNone/>
            </a:pPr>
            <a:r>
              <a:rPr lang="en" sz="1800"/>
              <a:t>Including the analysis and review of metadata creation and procedures</a:t>
            </a:r>
          </a:p>
          <a:p>
            <a:pPr lvl="0">
              <a:spcBef>
                <a:spcPts val="0"/>
              </a:spcBef>
              <a:buClr>
                <a:schemeClr val="dk1"/>
              </a:buClr>
              <a:buSzPct val="61111"/>
              <a:buFont typeface="Arial"/>
              <a:buNone/>
            </a:pPr>
            <a:r>
              <a:rPr lang="en" sz="1800">
                <a:solidFill>
                  <a:schemeClr val="dk1"/>
                </a:solidFill>
              </a:rPr>
              <a:t>Supervision of undergraduate and graduate students</a:t>
            </a:r>
          </a:p>
        </p:txBody>
      </p:sp>
      <p:sp>
        <p:nvSpPr>
          <p:cNvPr id="80" name="Shape 80"/>
          <p:cNvSpPr txBox="1">
            <a:spLocks noGrp="1"/>
          </p:cNvSpPr>
          <p:nvPr>
            <p:ph type="body" idx="1"/>
          </p:nvPr>
        </p:nvSpPr>
        <p:spPr>
          <a:xfrm>
            <a:off x="263700" y="4224425"/>
            <a:ext cx="8616600" cy="669300"/>
          </a:xfrm>
          <a:prstGeom prst="rect">
            <a:avLst/>
          </a:prstGeom>
          <a:solidFill>
            <a:srgbClr val="FFD966"/>
          </a:solidFill>
        </p:spPr>
        <p:txBody>
          <a:bodyPr lIns="91425" tIns="91425" rIns="91425" bIns="91425" anchor="t" anchorCtr="0">
            <a:noAutofit/>
          </a:bodyPr>
          <a:lstStyle/>
          <a:p>
            <a:pPr lvl="0" rtl="0">
              <a:lnSpc>
                <a:spcPct val="138000"/>
              </a:lnSpc>
              <a:spcBef>
                <a:spcPts val="0"/>
              </a:spcBef>
              <a:spcAft>
                <a:spcPts val="0"/>
              </a:spcAft>
              <a:buNone/>
            </a:pPr>
            <a:r>
              <a:rPr lang="en" sz="3600">
                <a:solidFill>
                  <a:srgbClr val="000000"/>
                </a:solidFill>
                <a:latin typeface="Archivo Narrow"/>
                <a:ea typeface="Archivo Narrow"/>
                <a:cs typeface="Archivo Narrow"/>
                <a:sym typeface="Archivo Narrow"/>
              </a:rPr>
              <a:t>Overcome barrier of archivist QC time suck! </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Shape 85"/>
          <p:cNvSpPr txBox="1">
            <a:spLocks noGrp="1"/>
          </p:cNvSpPr>
          <p:nvPr>
            <p:ph type="title"/>
          </p:nvPr>
        </p:nvSpPr>
        <p:spPr>
          <a:xfrm>
            <a:off x="311700" y="445025"/>
            <a:ext cx="8520600" cy="707400"/>
          </a:xfrm>
          <a:prstGeom prst="rect">
            <a:avLst/>
          </a:prstGeom>
          <a:solidFill>
            <a:srgbClr val="FFD966"/>
          </a:solidFill>
        </p:spPr>
        <p:txBody>
          <a:bodyPr lIns="91425" tIns="91425" rIns="91425" bIns="91425" anchor="t" anchorCtr="0">
            <a:noAutofit/>
          </a:bodyPr>
          <a:lstStyle/>
          <a:p>
            <a:pPr lvl="0">
              <a:spcBef>
                <a:spcPts val="0"/>
              </a:spcBef>
              <a:buNone/>
            </a:pPr>
            <a:r>
              <a:rPr lang="en" sz="3600">
                <a:latin typeface="Archivo Narrow"/>
                <a:ea typeface="Archivo Narrow"/>
                <a:cs typeface="Archivo Narrow"/>
                <a:sym typeface="Archivo Narrow"/>
              </a:rPr>
              <a:t>Why PastPerfect? </a:t>
            </a:r>
          </a:p>
        </p:txBody>
      </p:sp>
      <p:sp>
        <p:nvSpPr>
          <p:cNvPr id="86" name="Shape 86"/>
          <p:cNvSpPr txBox="1">
            <a:spLocks noGrp="1"/>
          </p:cNvSpPr>
          <p:nvPr>
            <p:ph type="body" idx="1"/>
          </p:nvPr>
        </p:nvSpPr>
        <p:spPr>
          <a:xfrm>
            <a:off x="464100" y="1456300"/>
            <a:ext cx="2211300" cy="3253800"/>
          </a:xfrm>
          <a:prstGeom prst="rect">
            <a:avLst/>
          </a:prstGeom>
          <a:ln w="9525" cap="flat" cmpd="sng">
            <a:solidFill>
              <a:srgbClr val="666666"/>
            </a:solidFill>
            <a:prstDash val="solid"/>
            <a:round/>
            <a:headEnd type="none" w="med" len="med"/>
            <a:tailEnd type="none" w="med" len="med"/>
          </a:ln>
        </p:spPr>
        <p:txBody>
          <a:bodyPr lIns="91425" tIns="91425" rIns="91425" bIns="91425" anchor="t" anchorCtr="0">
            <a:noAutofit/>
          </a:bodyPr>
          <a:lstStyle/>
          <a:p>
            <a:pPr lvl="0" rtl="0">
              <a:lnSpc>
                <a:spcPct val="100000"/>
              </a:lnSpc>
              <a:spcBef>
                <a:spcPts val="0"/>
              </a:spcBef>
              <a:spcAft>
                <a:spcPts val="0"/>
              </a:spcAft>
              <a:buNone/>
            </a:pPr>
            <a:r>
              <a:rPr lang="en" sz="2200">
                <a:solidFill>
                  <a:schemeClr val="dk1"/>
                </a:solidFill>
                <a:latin typeface="Archivo Narrow"/>
                <a:ea typeface="Archivo Narrow"/>
                <a:cs typeface="Archivo Narrow"/>
                <a:sym typeface="Archivo Narrow"/>
              </a:rPr>
              <a:t>Library Administration</a:t>
            </a:r>
          </a:p>
          <a:p>
            <a:pPr lvl="0" rtl="0">
              <a:lnSpc>
                <a:spcPct val="100000"/>
              </a:lnSpc>
              <a:spcBef>
                <a:spcPts val="0"/>
              </a:spcBef>
              <a:spcAft>
                <a:spcPts val="0"/>
              </a:spcAft>
              <a:buNone/>
            </a:pPr>
            <a:endParaRPr sz="2200">
              <a:solidFill>
                <a:schemeClr val="dk1"/>
              </a:solidFill>
              <a:latin typeface="Archivo Narrow"/>
              <a:ea typeface="Archivo Narrow"/>
              <a:cs typeface="Archivo Narrow"/>
              <a:sym typeface="Archivo Narrow"/>
            </a:endParaRPr>
          </a:p>
          <a:p>
            <a:pPr lvl="0" rtl="0">
              <a:lnSpc>
                <a:spcPct val="100000"/>
              </a:lnSpc>
              <a:spcBef>
                <a:spcPts val="0"/>
              </a:spcBef>
              <a:spcAft>
                <a:spcPts val="0"/>
              </a:spcAft>
              <a:buNone/>
            </a:pPr>
            <a:r>
              <a:rPr lang="en" sz="2200">
                <a:solidFill>
                  <a:schemeClr val="dk1"/>
                </a:solidFill>
                <a:latin typeface="Archivo Narrow"/>
                <a:ea typeface="Archivo Narrow"/>
                <a:cs typeface="Archivo Narrow"/>
                <a:sym typeface="Archivo Narrow"/>
              </a:rPr>
              <a:t>Collection Management</a:t>
            </a:r>
          </a:p>
          <a:p>
            <a:pPr lvl="0" rtl="0">
              <a:lnSpc>
                <a:spcPct val="100000"/>
              </a:lnSpc>
              <a:spcBef>
                <a:spcPts val="0"/>
              </a:spcBef>
              <a:spcAft>
                <a:spcPts val="0"/>
              </a:spcAft>
              <a:buNone/>
            </a:pPr>
            <a:endParaRPr sz="2200">
              <a:solidFill>
                <a:schemeClr val="dk1"/>
              </a:solidFill>
              <a:latin typeface="Archivo Narrow"/>
              <a:ea typeface="Archivo Narrow"/>
              <a:cs typeface="Archivo Narrow"/>
              <a:sym typeface="Archivo Narrow"/>
            </a:endParaRPr>
          </a:p>
          <a:p>
            <a:pPr lvl="0" rtl="0">
              <a:lnSpc>
                <a:spcPct val="100000"/>
              </a:lnSpc>
              <a:spcBef>
                <a:spcPts val="0"/>
              </a:spcBef>
              <a:spcAft>
                <a:spcPts val="0"/>
              </a:spcAft>
              <a:buNone/>
            </a:pPr>
            <a:r>
              <a:rPr lang="en" sz="2200">
                <a:solidFill>
                  <a:schemeClr val="dk1"/>
                </a:solidFill>
                <a:latin typeface="Archivo Narrow"/>
                <a:ea typeface="Archivo Narrow"/>
                <a:cs typeface="Archivo Narrow"/>
                <a:sym typeface="Archivo Narrow"/>
              </a:rPr>
              <a:t>Gallery </a:t>
            </a:r>
          </a:p>
          <a:p>
            <a:pPr lvl="0" rtl="0">
              <a:lnSpc>
                <a:spcPct val="100000"/>
              </a:lnSpc>
              <a:spcBef>
                <a:spcPts val="0"/>
              </a:spcBef>
              <a:spcAft>
                <a:spcPts val="0"/>
              </a:spcAft>
              <a:buNone/>
            </a:pPr>
            <a:endParaRPr sz="2200">
              <a:solidFill>
                <a:schemeClr val="dk1"/>
              </a:solidFill>
              <a:latin typeface="Archivo Narrow"/>
              <a:ea typeface="Archivo Narrow"/>
              <a:cs typeface="Archivo Narrow"/>
              <a:sym typeface="Archivo Narrow"/>
            </a:endParaRPr>
          </a:p>
          <a:p>
            <a:pPr lvl="0" rtl="0">
              <a:lnSpc>
                <a:spcPct val="100000"/>
              </a:lnSpc>
              <a:spcBef>
                <a:spcPts val="0"/>
              </a:spcBef>
              <a:spcAft>
                <a:spcPts val="0"/>
              </a:spcAft>
              <a:buNone/>
            </a:pPr>
            <a:r>
              <a:rPr lang="en" sz="2200">
                <a:solidFill>
                  <a:schemeClr val="dk1"/>
                </a:solidFill>
                <a:latin typeface="Archivo Narrow"/>
                <a:ea typeface="Archivo Narrow"/>
                <a:cs typeface="Archivo Narrow"/>
                <a:sym typeface="Archivo Narrow"/>
              </a:rPr>
              <a:t>Special Collections</a:t>
            </a:r>
          </a:p>
          <a:p>
            <a:pPr lvl="0">
              <a:spcBef>
                <a:spcPts val="0"/>
              </a:spcBef>
              <a:buNone/>
            </a:pPr>
            <a:endParaRPr/>
          </a:p>
        </p:txBody>
      </p:sp>
      <p:sp>
        <p:nvSpPr>
          <p:cNvPr id="87" name="Shape 87"/>
          <p:cNvSpPr txBox="1">
            <a:spLocks noGrp="1"/>
          </p:cNvSpPr>
          <p:nvPr>
            <p:ph type="body" idx="1"/>
          </p:nvPr>
        </p:nvSpPr>
        <p:spPr>
          <a:xfrm>
            <a:off x="2786450" y="1456300"/>
            <a:ext cx="3792900" cy="3253800"/>
          </a:xfrm>
          <a:prstGeom prst="rect">
            <a:avLst/>
          </a:prstGeom>
          <a:ln w="9525" cap="flat" cmpd="sng">
            <a:solidFill>
              <a:srgbClr val="666666"/>
            </a:solidFill>
            <a:prstDash val="solid"/>
            <a:round/>
            <a:headEnd type="none" w="med" len="med"/>
            <a:tailEnd type="none" w="med" len="med"/>
          </a:ln>
        </p:spPr>
        <p:txBody>
          <a:bodyPr lIns="91425" tIns="91425" rIns="91425" bIns="91425" anchor="t" anchorCtr="0">
            <a:noAutofit/>
          </a:bodyPr>
          <a:lstStyle/>
          <a:p>
            <a:pPr lvl="0" rtl="0">
              <a:lnSpc>
                <a:spcPct val="100000"/>
              </a:lnSpc>
              <a:spcBef>
                <a:spcPts val="0"/>
              </a:spcBef>
              <a:spcAft>
                <a:spcPts val="0"/>
              </a:spcAft>
              <a:buNone/>
            </a:pPr>
            <a:r>
              <a:rPr lang="en" sz="2000">
                <a:solidFill>
                  <a:schemeClr val="dk1"/>
                </a:solidFill>
                <a:latin typeface="Archivo Narrow"/>
                <a:ea typeface="Archivo Narrow"/>
                <a:cs typeface="Archivo Narrow"/>
                <a:sym typeface="Archivo Narrow"/>
              </a:rPr>
              <a:t>Researcher registration</a:t>
            </a:r>
          </a:p>
          <a:p>
            <a:pPr lvl="0" rtl="0">
              <a:lnSpc>
                <a:spcPct val="100000"/>
              </a:lnSpc>
              <a:spcBef>
                <a:spcPts val="0"/>
              </a:spcBef>
              <a:spcAft>
                <a:spcPts val="0"/>
              </a:spcAft>
              <a:buNone/>
            </a:pPr>
            <a:r>
              <a:rPr lang="en" sz="2000">
                <a:solidFill>
                  <a:schemeClr val="dk1"/>
                </a:solidFill>
                <a:latin typeface="Archivo Narrow"/>
                <a:ea typeface="Archivo Narrow"/>
                <a:cs typeface="Archivo Narrow"/>
                <a:sym typeface="Archivo Narrow"/>
              </a:rPr>
              <a:t>Contacts and mailing lists</a:t>
            </a:r>
          </a:p>
          <a:p>
            <a:pPr lvl="0" rtl="0">
              <a:lnSpc>
                <a:spcPct val="100000"/>
              </a:lnSpc>
              <a:spcBef>
                <a:spcPts val="0"/>
              </a:spcBef>
              <a:spcAft>
                <a:spcPts val="0"/>
              </a:spcAft>
              <a:buNone/>
            </a:pPr>
            <a:r>
              <a:rPr lang="en" sz="2000">
                <a:solidFill>
                  <a:schemeClr val="dk1"/>
                </a:solidFill>
                <a:latin typeface="Archivo Narrow"/>
                <a:ea typeface="Archivo Narrow"/>
                <a:cs typeface="Archivo Narrow"/>
                <a:sym typeface="Archivo Narrow"/>
              </a:rPr>
              <a:t>In-kind donations</a:t>
            </a:r>
          </a:p>
          <a:p>
            <a:pPr lvl="0" rtl="0">
              <a:lnSpc>
                <a:spcPct val="100000"/>
              </a:lnSpc>
              <a:spcBef>
                <a:spcPts val="0"/>
              </a:spcBef>
              <a:spcAft>
                <a:spcPts val="0"/>
              </a:spcAft>
              <a:buNone/>
            </a:pPr>
            <a:r>
              <a:rPr lang="en" sz="2000">
                <a:solidFill>
                  <a:schemeClr val="dk1"/>
                </a:solidFill>
                <a:latin typeface="Archivo Narrow"/>
                <a:ea typeface="Archivo Narrow"/>
                <a:cs typeface="Archivo Narrow"/>
                <a:sym typeface="Archivo Narrow"/>
              </a:rPr>
              <a:t>Monetary and collections funds</a:t>
            </a:r>
          </a:p>
          <a:p>
            <a:pPr lvl="0" rtl="0">
              <a:lnSpc>
                <a:spcPct val="100000"/>
              </a:lnSpc>
              <a:spcBef>
                <a:spcPts val="0"/>
              </a:spcBef>
              <a:spcAft>
                <a:spcPts val="0"/>
              </a:spcAft>
              <a:buNone/>
            </a:pPr>
            <a:r>
              <a:rPr lang="en" sz="2000">
                <a:solidFill>
                  <a:schemeClr val="dk1"/>
                </a:solidFill>
                <a:latin typeface="Archivo Narrow"/>
                <a:ea typeface="Archivo Narrow"/>
                <a:cs typeface="Archivo Narrow"/>
                <a:sym typeface="Archivo Narrow"/>
              </a:rPr>
              <a:t>Photo, book, and archives donations</a:t>
            </a:r>
          </a:p>
          <a:p>
            <a:pPr lvl="0" rtl="0">
              <a:lnSpc>
                <a:spcPct val="100000"/>
              </a:lnSpc>
              <a:spcBef>
                <a:spcPts val="0"/>
              </a:spcBef>
              <a:spcAft>
                <a:spcPts val="0"/>
              </a:spcAft>
              <a:buNone/>
            </a:pPr>
            <a:r>
              <a:rPr lang="en" sz="2000">
                <a:solidFill>
                  <a:schemeClr val="dk1"/>
                </a:solidFill>
                <a:latin typeface="Archivo Narrow"/>
                <a:ea typeface="Archivo Narrow"/>
                <a:cs typeface="Archivo Narrow"/>
                <a:sym typeface="Archivo Narrow"/>
              </a:rPr>
              <a:t>Temporary loan tracking </a:t>
            </a:r>
          </a:p>
          <a:p>
            <a:pPr lvl="0" rtl="0">
              <a:lnSpc>
                <a:spcPct val="100000"/>
              </a:lnSpc>
              <a:spcBef>
                <a:spcPts val="0"/>
              </a:spcBef>
              <a:spcAft>
                <a:spcPts val="0"/>
              </a:spcAft>
              <a:buNone/>
            </a:pPr>
            <a:r>
              <a:rPr lang="en" sz="2000">
                <a:solidFill>
                  <a:schemeClr val="dk1"/>
                </a:solidFill>
                <a:latin typeface="Archivo Narrow"/>
                <a:ea typeface="Archivo Narrow"/>
                <a:cs typeface="Archivo Narrow"/>
                <a:sym typeface="Archivo Narrow"/>
              </a:rPr>
              <a:t>Accessioning and giftwork </a:t>
            </a:r>
          </a:p>
          <a:p>
            <a:pPr lvl="0" rtl="0">
              <a:lnSpc>
                <a:spcPct val="100000"/>
              </a:lnSpc>
              <a:spcBef>
                <a:spcPts val="0"/>
              </a:spcBef>
              <a:spcAft>
                <a:spcPts val="0"/>
              </a:spcAft>
              <a:buNone/>
            </a:pPr>
            <a:r>
              <a:rPr lang="en" sz="2000">
                <a:solidFill>
                  <a:schemeClr val="dk1"/>
                </a:solidFill>
                <a:latin typeface="Archivo Narrow"/>
                <a:ea typeface="Archivo Narrow"/>
                <a:cs typeface="Archivo Narrow"/>
                <a:sym typeface="Archivo Narrow"/>
              </a:rPr>
              <a:t>Item and collection description</a:t>
            </a:r>
          </a:p>
          <a:p>
            <a:pPr lvl="0" rtl="0">
              <a:lnSpc>
                <a:spcPct val="100000"/>
              </a:lnSpc>
              <a:spcBef>
                <a:spcPts val="0"/>
              </a:spcBef>
              <a:spcAft>
                <a:spcPts val="0"/>
              </a:spcAft>
              <a:buNone/>
            </a:pPr>
            <a:r>
              <a:rPr lang="en" sz="2000">
                <a:solidFill>
                  <a:schemeClr val="dk1"/>
                </a:solidFill>
                <a:latin typeface="Archivo Narrow"/>
                <a:ea typeface="Archivo Narrow"/>
                <a:cs typeface="Archivo Narrow"/>
                <a:sym typeface="Archivo Narrow"/>
              </a:rPr>
              <a:t>Location tracking for non-book items </a:t>
            </a:r>
          </a:p>
          <a:p>
            <a:pPr lvl="0" rtl="0">
              <a:lnSpc>
                <a:spcPct val="100000"/>
              </a:lnSpc>
              <a:spcBef>
                <a:spcPts val="0"/>
              </a:spcBef>
              <a:spcAft>
                <a:spcPts val="0"/>
              </a:spcAft>
              <a:buNone/>
            </a:pPr>
            <a:r>
              <a:rPr lang="en" sz="2000">
                <a:solidFill>
                  <a:schemeClr val="dk1"/>
                </a:solidFill>
                <a:latin typeface="Archivo Narrow"/>
                <a:ea typeface="Archivo Narrow"/>
                <a:cs typeface="Archivo Narrow"/>
                <a:sym typeface="Archivo Narrow"/>
              </a:rPr>
              <a:t>Online catalog</a:t>
            </a:r>
          </a:p>
        </p:txBody>
      </p:sp>
      <p:pic>
        <p:nvPicPr>
          <p:cNvPr id="88" name="Shape 88"/>
          <p:cNvPicPr preferRelativeResize="0"/>
          <p:nvPr/>
        </p:nvPicPr>
        <p:blipFill>
          <a:blip r:embed="rId3">
            <a:alphaModFix/>
          </a:blip>
          <a:stretch>
            <a:fillRect/>
          </a:stretch>
        </p:blipFill>
        <p:spPr>
          <a:xfrm>
            <a:off x="7091885" y="1705099"/>
            <a:ext cx="1405000" cy="2756199"/>
          </a:xfrm>
          <a:prstGeom prst="rect">
            <a:avLst/>
          </a:prstGeom>
          <a:noFill/>
          <a:ln>
            <a:noFill/>
          </a:ln>
        </p:spPr>
      </p:pic>
      <p:sp>
        <p:nvSpPr>
          <p:cNvPr id="89" name="Shape 89"/>
          <p:cNvSpPr/>
          <p:nvPr/>
        </p:nvSpPr>
        <p:spPr>
          <a:xfrm>
            <a:off x="6816537" y="2391425"/>
            <a:ext cx="1955700" cy="1928700"/>
          </a:xfrm>
          <a:prstGeom prst="noSmoking">
            <a:avLst>
              <a:gd name="adj" fmla="val 8458"/>
            </a:avLst>
          </a:prstGeom>
          <a:solidFill>
            <a:srgbClr val="E06666"/>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sz="1000"/>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Shape 94"/>
          <p:cNvSpPr txBox="1">
            <a:spLocks noGrp="1"/>
          </p:cNvSpPr>
          <p:nvPr>
            <p:ph type="title"/>
          </p:nvPr>
        </p:nvSpPr>
        <p:spPr>
          <a:xfrm>
            <a:off x="311700" y="191725"/>
            <a:ext cx="8520600" cy="792300"/>
          </a:xfrm>
          <a:prstGeom prst="rect">
            <a:avLst/>
          </a:prstGeom>
          <a:solidFill>
            <a:srgbClr val="FFD966"/>
          </a:solidFill>
        </p:spPr>
        <p:txBody>
          <a:bodyPr lIns="91425" tIns="91425" rIns="91425" bIns="91425" anchor="t" anchorCtr="0">
            <a:noAutofit/>
          </a:bodyPr>
          <a:lstStyle/>
          <a:p>
            <a:pPr lvl="0">
              <a:spcBef>
                <a:spcPts val="0"/>
              </a:spcBef>
              <a:buNone/>
            </a:pPr>
            <a:r>
              <a:rPr lang="en" sz="3600">
                <a:latin typeface="Archivo Narrow"/>
                <a:ea typeface="Archivo Narrow"/>
                <a:cs typeface="Archivo Narrow"/>
                <a:sym typeface="Archivo Narrow"/>
              </a:rPr>
              <a:t>Data guidelines and clean-up </a:t>
            </a:r>
          </a:p>
        </p:txBody>
      </p:sp>
      <p:pic>
        <p:nvPicPr>
          <p:cNvPr id="95" name="Shape 95"/>
          <p:cNvPicPr preferRelativeResize="0"/>
          <p:nvPr/>
        </p:nvPicPr>
        <p:blipFill>
          <a:blip r:embed="rId3">
            <a:alphaModFix/>
          </a:blip>
          <a:stretch>
            <a:fillRect/>
          </a:stretch>
        </p:blipFill>
        <p:spPr>
          <a:xfrm>
            <a:off x="631725" y="1155299"/>
            <a:ext cx="7880548" cy="3792899"/>
          </a:xfrm>
          <a:prstGeom prst="rect">
            <a:avLst/>
          </a:prstGeom>
          <a:noFill/>
          <a:ln>
            <a:noFill/>
          </a:ln>
        </p:spPr>
      </p:pic>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Shape 100"/>
          <p:cNvSpPr txBox="1"/>
          <p:nvPr/>
        </p:nvSpPr>
        <p:spPr>
          <a:xfrm>
            <a:off x="184800" y="1259024"/>
            <a:ext cx="8774400" cy="2361900"/>
          </a:xfrm>
          <a:prstGeom prst="rect">
            <a:avLst/>
          </a:prstGeom>
          <a:solidFill>
            <a:srgbClr val="FFF2CC"/>
          </a:solidFill>
          <a:ln w="9525" cap="flat" cmpd="sng">
            <a:solidFill>
              <a:srgbClr val="666666"/>
            </a:solidFill>
            <a:prstDash val="solid"/>
            <a:round/>
            <a:headEnd type="none" w="med" len="med"/>
            <a:tailEnd type="none" w="med" len="med"/>
          </a:ln>
        </p:spPr>
        <p:txBody>
          <a:bodyPr lIns="91425" tIns="91425" rIns="91425" bIns="91425" anchor="t" anchorCtr="0">
            <a:noAutofit/>
          </a:bodyPr>
          <a:lstStyle/>
          <a:p>
            <a:pPr lvl="0" rtl="0">
              <a:spcBef>
                <a:spcPts val="0"/>
              </a:spcBef>
              <a:buClr>
                <a:schemeClr val="dk1"/>
              </a:buClr>
              <a:buSzPct val="61111"/>
              <a:buFont typeface="Arial"/>
              <a:buNone/>
            </a:pPr>
            <a:r>
              <a:rPr lang="en" sz="1800">
                <a:solidFill>
                  <a:srgbClr val="222222"/>
                </a:solidFill>
                <a:latin typeface="Courier New"/>
                <a:ea typeface="Courier New"/>
                <a:cs typeface="Courier New"/>
                <a:sym typeface="Courier New"/>
              </a:rPr>
              <a:t>&lt;unitdate unitdatetype="inclusive"&gt;1839-1995&lt;/unitdate&gt;</a:t>
            </a:r>
          </a:p>
          <a:p>
            <a:pPr lvl="0" rtl="0">
              <a:spcBef>
                <a:spcPts val="0"/>
              </a:spcBef>
              <a:buClr>
                <a:schemeClr val="dk1"/>
              </a:buClr>
              <a:buSzPct val="61111"/>
              <a:buFont typeface="Arial"/>
              <a:buNone/>
            </a:pPr>
            <a:r>
              <a:rPr lang="en" sz="1800">
                <a:solidFill>
                  <a:srgbClr val="222222"/>
                </a:solidFill>
                <a:latin typeface="Courier New"/>
                <a:ea typeface="Courier New"/>
                <a:cs typeface="Courier New"/>
                <a:sym typeface="Courier New"/>
              </a:rPr>
              <a:t>&lt;unitdate unitdatetype="bulk"&gt;bulk 1942-1989&lt;/unitdate&gt;</a:t>
            </a:r>
          </a:p>
          <a:p>
            <a:pPr lvl="0" rtl="0">
              <a:spcBef>
                <a:spcPts val="0"/>
              </a:spcBef>
              <a:buClr>
                <a:schemeClr val="dk1"/>
              </a:buClr>
              <a:buSzPct val="61111"/>
              <a:buFont typeface="Arial"/>
              <a:buNone/>
            </a:pPr>
            <a:r>
              <a:rPr lang="en" sz="1800">
                <a:solidFill>
                  <a:srgbClr val="222222"/>
                </a:solidFill>
                <a:latin typeface="Courier New"/>
                <a:ea typeface="Courier New"/>
                <a:cs typeface="Courier New"/>
                <a:sym typeface="Courier New"/>
              </a:rPr>
              <a:t>&lt;unitdatestructured unitdatetype="inclusive"&gt;</a:t>
            </a:r>
          </a:p>
          <a:p>
            <a:pPr lvl="0" rtl="0">
              <a:spcBef>
                <a:spcPts val="0"/>
              </a:spcBef>
              <a:buClr>
                <a:schemeClr val="dk1"/>
              </a:buClr>
              <a:buSzPct val="61111"/>
              <a:buFont typeface="Arial"/>
              <a:buNone/>
            </a:pPr>
            <a:r>
              <a:rPr lang="en" sz="1800">
                <a:solidFill>
                  <a:srgbClr val="222222"/>
                </a:solidFill>
                <a:latin typeface="Courier New"/>
                <a:ea typeface="Courier New"/>
                <a:cs typeface="Courier New"/>
                <a:sym typeface="Courier New"/>
              </a:rPr>
              <a:t>	&lt;daterange&gt;</a:t>
            </a:r>
          </a:p>
          <a:p>
            <a:pPr lvl="0" rtl="0">
              <a:spcBef>
                <a:spcPts val="0"/>
              </a:spcBef>
              <a:buClr>
                <a:schemeClr val="dk1"/>
              </a:buClr>
              <a:buSzPct val="61111"/>
              <a:buFont typeface="Arial"/>
              <a:buNone/>
            </a:pPr>
            <a:r>
              <a:rPr lang="en" sz="1800">
                <a:solidFill>
                  <a:srgbClr val="222222"/>
                </a:solidFill>
                <a:latin typeface="Courier New"/>
                <a:ea typeface="Courier New"/>
                <a:cs typeface="Courier New"/>
                <a:sym typeface="Courier New"/>
              </a:rPr>
              <a:t>		&lt;fromdate&gt;1839&lt;/fromdate&gt;</a:t>
            </a:r>
          </a:p>
          <a:p>
            <a:pPr lvl="0" rtl="0">
              <a:spcBef>
                <a:spcPts val="0"/>
              </a:spcBef>
              <a:buClr>
                <a:schemeClr val="dk1"/>
              </a:buClr>
              <a:buSzPct val="61111"/>
              <a:buFont typeface="Arial"/>
              <a:buNone/>
            </a:pPr>
            <a:r>
              <a:rPr lang="en" sz="1800">
                <a:solidFill>
                  <a:srgbClr val="222222"/>
                </a:solidFill>
                <a:latin typeface="Courier New"/>
                <a:ea typeface="Courier New"/>
                <a:cs typeface="Courier New"/>
                <a:sym typeface="Courier New"/>
              </a:rPr>
              <a:t>		&lt;todate&gt;1995&lt;/todate&gt;</a:t>
            </a:r>
          </a:p>
          <a:p>
            <a:pPr lvl="0" rtl="0">
              <a:spcBef>
                <a:spcPts val="0"/>
              </a:spcBef>
              <a:buClr>
                <a:schemeClr val="dk1"/>
              </a:buClr>
              <a:buSzPct val="61111"/>
              <a:buFont typeface="Arial"/>
              <a:buNone/>
            </a:pPr>
            <a:r>
              <a:rPr lang="en" sz="1800">
                <a:solidFill>
                  <a:srgbClr val="222222"/>
                </a:solidFill>
                <a:latin typeface="Courier New"/>
                <a:ea typeface="Courier New"/>
                <a:cs typeface="Courier New"/>
                <a:sym typeface="Courier New"/>
              </a:rPr>
              <a:t>	&lt;/daterange&gt;</a:t>
            </a:r>
          </a:p>
          <a:p>
            <a:pPr lvl="0" rtl="0">
              <a:spcBef>
                <a:spcPts val="0"/>
              </a:spcBef>
              <a:buClr>
                <a:schemeClr val="dk1"/>
              </a:buClr>
              <a:buSzPct val="61111"/>
              <a:buFont typeface="Arial"/>
              <a:buNone/>
            </a:pPr>
            <a:r>
              <a:rPr lang="en" sz="1800">
                <a:solidFill>
                  <a:srgbClr val="222222"/>
                </a:solidFill>
                <a:latin typeface="Courier New"/>
                <a:ea typeface="Courier New"/>
                <a:cs typeface="Courier New"/>
                <a:sym typeface="Courier New"/>
              </a:rPr>
              <a:t>&lt;/unitdatestructured&gt;</a:t>
            </a:r>
          </a:p>
          <a:p>
            <a:pPr lvl="0" rtl="0">
              <a:spcBef>
                <a:spcPts val="0"/>
              </a:spcBef>
              <a:buNone/>
            </a:pPr>
            <a:endParaRPr/>
          </a:p>
        </p:txBody>
      </p:sp>
      <p:sp>
        <p:nvSpPr>
          <p:cNvPr id="101" name="Shape 101"/>
          <p:cNvSpPr txBox="1"/>
          <p:nvPr/>
        </p:nvSpPr>
        <p:spPr>
          <a:xfrm>
            <a:off x="184800" y="3693200"/>
            <a:ext cx="8774400" cy="1323300"/>
          </a:xfrm>
          <a:prstGeom prst="rect">
            <a:avLst/>
          </a:prstGeom>
          <a:noFill/>
          <a:ln w="28575" cap="flat" cmpd="sng">
            <a:solidFill>
              <a:schemeClr val="accent1"/>
            </a:solidFill>
            <a:prstDash val="solid"/>
            <a:round/>
            <a:headEnd type="none" w="med" len="med"/>
            <a:tailEnd type="none" w="med" len="med"/>
          </a:ln>
        </p:spPr>
        <p:txBody>
          <a:bodyPr lIns="91425" tIns="91425" rIns="91425" bIns="91425" anchor="t" anchorCtr="0">
            <a:noAutofit/>
          </a:bodyPr>
          <a:lstStyle/>
          <a:p>
            <a:pPr lvl="0" rtl="0">
              <a:spcBef>
                <a:spcPts val="0"/>
              </a:spcBef>
              <a:buNone/>
            </a:pPr>
            <a:r>
              <a:rPr lang="en" sz="1800">
                <a:solidFill>
                  <a:srgbClr val="222222"/>
                </a:solidFill>
                <a:latin typeface="Courier New"/>
                <a:ea typeface="Courier New"/>
                <a:cs typeface="Courier New"/>
                <a:sym typeface="Courier New"/>
              </a:rPr>
              <a:t>&lt;table&gt; </a:t>
            </a:r>
          </a:p>
          <a:p>
            <a:pPr marL="457200" lvl="0" indent="-69850" rtl="0">
              <a:spcBef>
                <a:spcPts val="0"/>
              </a:spcBef>
              <a:buClr>
                <a:schemeClr val="dk1"/>
              </a:buClr>
              <a:buSzPct val="61111"/>
              <a:buFont typeface="Arial"/>
              <a:buNone/>
            </a:pPr>
            <a:r>
              <a:rPr lang="en" sz="1800">
                <a:solidFill>
                  <a:srgbClr val="222222"/>
                </a:solidFill>
                <a:latin typeface="Courier New"/>
                <a:ea typeface="Courier New"/>
                <a:cs typeface="Courier New"/>
                <a:sym typeface="Courier New"/>
              </a:rPr>
              <a:t>&lt;tr&gt;&lt;td&gt;Dates:&lt;/td&gt;</a:t>
            </a:r>
          </a:p>
          <a:p>
            <a:pPr marL="457200" lvl="0" indent="-69850" rtl="0">
              <a:spcBef>
                <a:spcPts val="0"/>
              </a:spcBef>
              <a:buClr>
                <a:schemeClr val="dk1"/>
              </a:buClr>
              <a:buSzPct val="61111"/>
              <a:buFont typeface="Arial"/>
              <a:buNone/>
            </a:pPr>
            <a:r>
              <a:rPr lang="en" sz="1800">
                <a:solidFill>
                  <a:srgbClr val="222222"/>
                </a:solidFill>
                <a:latin typeface="Courier New"/>
                <a:ea typeface="Courier New"/>
                <a:cs typeface="Courier New"/>
                <a:sym typeface="Courier New"/>
              </a:rPr>
              <a:t>&lt;td&gt;1839-1995; bulk 1942-1989&lt;/td&gt;&lt;/tr&gt;</a:t>
            </a:r>
          </a:p>
          <a:p>
            <a:pPr lvl="0" rtl="0">
              <a:spcBef>
                <a:spcPts val="0"/>
              </a:spcBef>
              <a:buClr>
                <a:schemeClr val="dk1"/>
              </a:buClr>
              <a:buSzPct val="61111"/>
              <a:buFont typeface="Arial"/>
              <a:buNone/>
            </a:pPr>
            <a:r>
              <a:rPr lang="en" sz="1800">
                <a:solidFill>
                  <a:srgbClr val="222222"/>
                </a:solidFill>
                <a:latin typeface="Courier New"/>
                <a:ea typeface="Courier New"/>
                <a:cs typeface="Courier New"/>
                <a:sym typeface="Courier New"/>
              </a:rPr>
              <a:t>&lt;/table&gt;</a:t>
            </a:r>
          </a:p>
          <a:p>
            <a:pPr lvl="0" rtl="0">
              <a:spcBef>
                <a:spcPts val="0"/>
              </a:spcBef>
              <a:buNone/>
            </a:pPr>
            <a:endParaRPr/>
          </a:p>
        </p:txBody>
      </p:sp>
      <p:sp>
        <p:nvSpPr>
          <p:cNvPr id="102" name="Shape 102"/>
          <p:cNvSpPr txBox="1"/>
          <p:nvPr/>
        </p:nvSpPr>
        <p:spPr>
          <a:xfrm>
            <a:off x="184800" y="173950"/>
            <a:ext cx="8774400" cy="1012800"/>
          </a:xfrm>
          <a:prstGeom prst="rect">
            <a:avLst/>
          </a:prstGeom>
          <a:solidFill>
            <a:srgbClr val="FFE599"/>
          </a:solidFill>
          <a:ln w="9525" cap="flat" cmpd="sng">
            <a:solidFill>
              <a:srgbClr val="666666"/>
            </a:solidFill>
            <a:prstDash val="solid"/>
            <a:round/>
            <a:headEnd type="none" w="med" len="med"/>
            <a:tailEnd type="none" w="med" len="med"/>
          </a:ln>
        </p:spPr>
        <p:txBody>
          <a:bodyPr lIns="91425" tIns="91425" rIns="91425" bIns="91425" anchor="t" anchorCtr="0">
            <a:noAutofit/>
          </a:bodyPr>
          <a:lstStyle/>
          <a:p>
            <a:pPr lvl="0" rtl="0">
              <a:spcBef>
                <a:spcPts val="0"/>
              </a:spcBef>
              <a:buNone/>
            </a:pPr>
            <a:r>
              <a:rPr lang="en" sz="1800">
                <a:solidFill>
                  <a:srgbClr val="222222"/>
                </a:solidFill>
                <a:latin typeface="Courier New"/>
                <a:ea typeface="Courier New"/>
                <a:cs typeface="Courier New"/>
                <a:sym typeface="Courier New"/>
              </a:rPr>
              <a:t>&lt;date&gt;1839-1995; bulk 1942-1989&lt;/date&gt;</a:t>
            </a:r>
          </a:p>
          <a:p>
            <a:pPr lvl="0" rtl="0">
              <a:spcBef>
                <a:spcPts val="0"/>
              </a:spcBef>
              <a:buNone/>
            </a:pPr>
            <a:r>
              <a:rPr lang="en" sz="1800">
                <a:solidFill>
                  <a:srgbClr val="222222"/>
                </a:solidFill>
                <a:latin typeface="Courier New"/>
                <a:ea typeface="Courier New"/>
                <a:cs typeface="Courier New"/>
                <a:sym typeface="Courier New"/>
              </a:rPr>
              <a:t>&lt;earlydate&gt;1839&lt;/earlydate&gt;</a:t>
            </a:r>
          </a:p>
          <a:p>
            <a:pPr lvl="0" rtl="0">
              <a:spcBef>
                <a:spcPts val="0"/>
              </a:spcBef>
              <a:buNone/>
            </a:pPr>
            <a:r>
              <a:rPr lang="en" sz="1800">
                <a:solidFill>
                  <a:srgbClr val="222222"/>
                </a:solidFill>
                <a:latin typeface="Courier New"/>
                <a:ea typeface="Courier New"/>
                <a:cs typeface="Courier New"/>
                <a:sym typeface="Courier New"/>
              </a:rPr>
              <a:t>&lt;latedate&gt;1995&lt;/latedate&gt;</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Shape 107"/>
          <p:cNvSpPr txBox="1">
            <a:spLocks noGrp="1"/>
          </p:cNvSpPr>
          <p:nvPr>
            <p:ph type="title"/>
          </p:nvPr>
        </p:nvSpPr>
        <p:spPr>
          <a:xfrm>
            <a:off x="101850" y="162800"/>
            <a:ext cx="8940300" cy="530100"/>
          </a:xfrm>
          <a:prstGeom prst="rect">
            <a:avLst/>
          </a:prstGeom>
          <a:solidFill>
            <a:srgbClr val="FFD966"/>
          </a:solidFill>
        </p:spPr>
        <p:txBody>
          <a:bodyPr lIns="91425" tIns="91425" rIns="91425" bIns="91425" anchor="t" anchorCtr="0">
            <a:noAutofit/>
          </a:bodyPr>
          <a:lstStyle/>
          <a:p>
            <a:pPr lvl="0">
              <a:spcBef>
                <a:spcPts val="0"/>
              </a:spcBef>
              <a:buNone/>
            </a:pPr>
            <a:r>
              <a:rPr lang="en" sz="2400">
                <a:latin typeface="Archivo Narrow"/>
                <a:ea typeface="Archivo Narrow"/>
                <a:cs typeface="Archivo Narrow"/>
                <a:sym typeface="Archivo Narrow"/>
              </a:rPr>
              <a:t>XSLT</a:t>
            </a:r>
          </a:p>
        </p:txBody>
      </p:sp>
      <p:sp>
        <p:nvSpPr>
          <p:cNvPr id="108" name="Shape 108"/>
          <p:cNvSpPr txBox="1"/>
          <p:nvPr/>
        </p:nvSpPr>
        <p:spPr>
          <a:xfrm>
            <a:off x="101850" y="761275"/>
            <a:ext cx="8940300" cy="4216200"/>
          </a:xfrm>
          <a:prstGeom prst="rect">
            <a:avLst/>
          </a:prstGeom>
          <a:noFill/>
          <a:ln>
            <a:noFill/>
          </a:ln>
        </p:spPr>
        <p:txBody>
          <a:bodyPr lIns="91425" tIns="91425" rIns="91425" bIns="91425" anchor="t" anchorCtr="0">
            <a:noAutofit/>
          </a:bodyPr>
          <a:lstStyle/>
          <a:p>
            <a:pPr lvl="0" rtl="0">
              <a:spcBef>
                <a:spcPts val="0"/>
              </a:spcBef>
              <a:buClr>
                <a:schemeClr val="dk1"/>
              </a:buClr>
              <a:buFont typeface="Arial"/>
              <a:buNone/>
            </a:pPr>
            <a:r>
              <a:rPr lang="en">
                <a:solidFill>
                  <a:srgbClr val="222222"/>
                </a:solidFill>
                <a:latin typeface="Courier New"/>
                <a:ea typeface="Courier New"/>
                <a:cs typeface="Courier New"/>
                <a:sym typeface="Courier New"/>
              </a:rPr>
              <a:t>&lt;!-- Separation of Bulk and Inclusive Dates --&gt;</a:t>
            </a:r>
          </a:p>
          <a:p>
            <a:pPr lvl="0" rtl="0">
              <a:spcBef>
                <a:spcPts val="0"/>
              </a:spcBef>
              <a:buClr>
                <a:schemeClr val="dk1"/>
              </a:buClr>
              <a:buFont typeface="Arial"/>
              <a:buNone/>
            </a:pPr>
            <a:r>
              <a:rPr lang="en">
                <a:solidFill>
                  <a:srgbClr val="222222"/>
                </a:solidFill>
                <a:latin typeface="Courier New"/>
                <a:ea typeface="Courier New"/>
                <a:cs typeface="Courier New"/>
                <a:sym typeface="Courier New"/>
              </a:rPr>
              <a:t>&lt;xsl:choose&gt;</a:t>
            </a:r>
          </a:p>
          <a:p>
            <a:pPr lvl="0" rtl="0">
              <a:spcBef>
                <a:spcPts val="0"/>
              </a:spcBef>
              <a:buClr>
                <a:schemeClr val="dk1"/>
              </a:buClr>
              <a:buFont typeface="Arial"/>
              <a:buNone/>
            </a:pPr>
            <a:r>
              <a:rPr lang="en">
                <a:solidFill>
                  <a:srgbClr val="222222"/>
                </a:solidFill>
                <a:latin typeface="Courier New"/>
                <a:ea typeface="Courier New"/>
                <a:cs typeface="Courier New"/>
                <a:sym typeface="Courier New"/>
              </a:rPr>
              <a:t>	&lt;!-- If bulk date delimiter (;) exists --&gt;</a:t>
            </a:r>
          </a:p>
          <a:p>
            <a:pPr lvl="0" rtl="0">
              <a:spcBef>
                <a:spcPts val="0"/>
              </a:spcBef>
              <a:buClr>
                <a:schemeClr val="dk1"/>
              </a:buClr>
              <a:buFont typeface="Arial"/>
              <a:buNone/>
            </a:pPr>
            <a:r>
              <a:rPr lang="en">
                <a:solidFill>
                  <a:srgbClr val="222222"/>
                </a:solidFill>
                <a:latin typeface="Courier New"/>
                <a:ea typeface="Courier New"/>
                <a:cs typeface="Courier New"/>
                <a:sym typeface="Courier New"/>
              </a:rPr>
              <a:t>	&lt;xsl:when test="contains(date,';')"&gt;</a:t>
            </a:r>
          </a:p>
          <a:p>
            <a:pPr lvl="0" rtl="0">
              <a:spcBef>
                <a:spcPts val="0"/>
              </a:spcBef>
              <a:buClr>
                <a:schemeClr val="dk1"/>
              </a:buClr>
              <a:buFont typeface="Arial"/>
              <a:buNone/>
            </a:pPr>
            <a:r>
              <a:rPr lang="en">
                <a:solidFill>
                  <a:srgbClr val="222222"/>
                </a:solidFill>
                <a:latin typeface="Courier New"/>
                <a:ea typeface="Courier New"/>
                <a:cs typeface="Courier New"/>
                <a:sym typeface="Courier New"/>
              </a:rPr>
              <a:t>		&lt;unitdate unitdatetype="inclusive" encodinganalog="245$f"&gt;</a:t>
            </a:r>
          </a:p>
          <a:p>
            <a:pPr lvl="0" rtl="0">
              <a:spcBef>
                <a:spcPts val="0"/>
              </a:spcBef>
              <a:buClr>
                <a:schemeClr val="dk1"/>
              </a:buClr>
              <a:buFont typeface="Arial"/>
              <a:buNone/>
            </a:pPr>
            <a:r>
              <a:rPr lang="en">
                <a:solidFill>
                  <a:srgbClr val="222222"/>
                </a:solidFill>
                <a:latin typeface="Courier New"/>
                <a:ea typeface="Courier New"/>
                <a:cs typeface="Courier New"/>
                <a:sym typeface="Courier New"/>
              </a:rPr>
              <a:t>			&lt;xsl:value-of select="normalize-space(substring-before(date, ';'))"/&gt;</a:t>
            </a:r>
          </a:p>
          <a:p>
            <a:pPr lvl="0" rtl="0">
              <a:spcBef>
                <a:spcPts val="0"/>
              </a:spcBef>
              <a:buClr>
                <a:schemeClr val="dk1"/>
              </a:buClr>
              <a:buFont typeface="Arial"/>
              <a:buNone/>
            </a:pPr>
            <a:r>
              <a:rPr lang="en">
                <a:solidFill>
                  <a:srgbClr val="222222"/>
                </a:solidFill>
                <a:latin typeface="Courier New"/>
                <a:ea typeface="Courier New"/>
                <a:cs typeface="Courier New"/>
                <a:sym typeface="Courier New"/>
              </a:rPr>
              <a:t>		&lt;/unitdate&gt;</a:t>
            </a:r>
          </a:p>
          <a:p>
            <a:pPr lvl="0" rtl="0">
              <a:spcBef>
                <a:spcPts val="0"/>
              </a:spcBef>
              <a:buClr>
                <a:schemeClr val="dk1"/>
              </a:buClr>
              <a:buFont typeface="Arial"/>
              <a:buNone/>
            </a:pPr>
            <a:r>
              <a:rPr lang="en">
                <a:solidFill>
                  <a:srgbClr val="222222"/>
                </a:solidFill>
                <a:latin typeface="Courier New"/>
                <a:ea typeface="Courier New"/>
                <a:cs typeface="Courier New"/>
                <a:sym typeface="Courier New"/>
              </a:rPr>
              <a:t>		&lt;unitdate unitdatetype="bulk" encodinganalog="245$g"&gt;</a:t>
            </a:r>
          </a:p>
          <a:p>
            <a:pPr lvl="0" rtl="0">
              <a:spcBef>
                <a:spcPts val="0"/>
              </a:spcBef>
              <a:buClr>
                <a:schemeClr val="dk1"/>
              </a:buClr>
              <a:buFont typeface="Arial"/>
              <a:buNone/>
            </a:pPr>
            <a:r>
              <a:rPr lang="en">
                <a:solidFill>
                  <a:srgbClr val="222222"/>
                </a:solidFill>
                <a:latin typeface="Courier New"/>
                <a:ea typeface="Courier New"/>
                <a:cs typeface="Courier New"/>
                <a:sym typeface="Courier New"/>
              </a:rPr>
              <a:t>			&lt;xsl:value-of select="normalize-space(substring-after(date, ';'))"/&gt;</a:t>
            </a:r>
          </a:p>
          <a:p>
            <a:pPr lvl="0" rtl="0">
              <a:spcBef>
                <a:spcPts val="0"/>
              </a:spcBef>
              <a:buClr>
                <a:schemeClr val="dk1"/>
              </a:buClr>
              <a:buFont typeface="Arial"/>
              <a:buNone/>
            </a:pPr>
            <a:r>
              <a:rPr lang="en">
                <a:solidFill>
                  <a:srgbClr val="222222"/>
                </a:solidFill>
                <a:latin typeface="Courier New"/>
                <a:ea typeface="Courier New"/>
                <a:cs typeface="Courier New"/>
                <a:sym typeface="Courier New"/>
              </a:rPr>
              <a:t>		&lt;/unitdate&gt;</a:t>
            </a:r>
          </a:p>
          <a:p>
            <a:pPr lvl="0" rtl="0">
              <a:spcBef>
                <a:spcPts val="0"/>
              </a:spcBef>
              <a:buClr>
                <a:schemeClr val="dk1"/>
              </a:buClr>
              <a:buFont typeface="Arial"/>
              <a:buNone/>
            </a:pPr>
            <a:r>
              <a:rPr lang="en">
                <a:solidFill>
                  <a:srgbClr val="222222"/>
                </a:solidFill>
                <a:latin typeface="Courier New"/>
                <a:ea typeface="Courier New"/>
                <a:cs typeface="Courier New"/>
                <a:sym typeface="Courier New"/>
              </a:rPr>
              <a:t>	&lt;/xsl:when&gt;</a:t>
            </a:r>
          </a:p>
          <a:p>
            <a:pPr lvl="0" rtl="0">
              <a:spcBef>
                <a:spcPts val="0"/>
              </a:spcBef>
              <a:buClr>
                <a:schemeClr val="dk1"/>
              </a:buClr>
              <a:buFont typeface="Arial"/>
              <a:buNone/>
            </a:pPr>
            <a:r>
              <a:rPr lang="en">
                <a:solidFill>
                  <a:srgbClr val="222222"/>
                </a:solidFill>
                <a:latin typeface="Courier New"/>
                <a:ea typeface="Courier New"/>
                <a:cs typeface="Courier New"/>
                <a:sym typeface="Courier New"/>
              </a:rPr>
              <a:t>&lt;!-- If only inclusive dates exist --&gt;</a:t>
            </a:r>
          </a:p>
          <a:p>
            <a:pPr lvl="0" rtl="0">
              <a:spcBef>
                <a:spcPts val="0"/>
              </a:spcBef>
              <a:buClr>
                <a:schemeClr val="dk1"/>
              </a:buClr>
              <a:buFont typeface="Arial"/>
              <a:buNone/>
            </a:pPr>
            <a:r>
              <a:rPr lang="en">
                <a:solidFill>
                  <a:srgbClr val="222222"/>
                </a:solidFill>
                <a:latin typeface="Courier New"/>
                <a:ea typeface="Courier New"/>
                <a:cs typeface="Courier New"/>
                <a:sym typeface="Courier New"/>
              </a:rPr>
              <a:t>	&lt;xsl:otherwise&gt;</a:t>
            </a:r>
          </a:p>
          <a:p>
            <a:pPr lvl="0" rtl="0">
              <a:spcBef>
                <a:spcPts val="0"/>
              </a:spcBef>
              <a:buClr>
                <a:schemeClr val="dk1"/>
              </a:buClr>
              <a:buFont typeface="Arial"/>
              <a:buNone/>
            </a:pPr>
            <a:r>
              <a:rPr lang="en">
                <a:solidFill>
                  <a:srgbClr val="222222"/>
                </a:solidFill>
                <a:latin typeface="Courier New"/>
                <a:ea typeface="Courier New"/>
                <a:cs typeface="Courier New"/>
                <a:sym typeface="Courier New"/>
              </a:rPr>
              <a:t>		&lt;unitdate unitdatetype="inclusive" encodinganalog="245$f"&gt;</a:t>
            </a:r>
          </a:p>
          <a:p>
            <a:pPr lvl="0" rtl="0">
              <a:spcBef>
                <a:spcPts val="0"/>
              </a:spcBef>
              <a:buClr>
                <a:schemeClr val="dk1"/>
              </a:buClr>
              <a:buFont typeface="Arial"/>
              <a:buNone/>
            </a:pPr>
            <a:r>
              <a:rPr lang="en">
                <a:solidFill>
                  <a:srgbClr val="222222"/>
                </a:solidFill>
                <a:latin typeface="Courier New"/>
                <a:ea typeface="Courier New"/>
                <a:cs typeface="Courier New"/>
                <a:sym typeface="Courier New"/>
              </a:rPr>
              <a:t>			&lt;xsl:value-of select="date"/&gt;</a:t>
            </a:r>
          </a:p>
          <a:p>
            <a:pPr lvl="0" rtl="0">
              <a:spcBef>
                <a:spcPts val="0"/>
              </a:spcBef>
              <a:buClr>
                <a:schemeClr val="dk1"/>
              </a:buClr>
              <a:buFont typeface="Arial"/>
              <a:buNone/>
            </a:pPr>
            <a:r>
              <a:rPr lang="en">
                <a:solidFill>
                  <a:srgbClr val="222222"/>
                </a:solidFill>
                <a:latin typeface="Courier New"/>
                <a:ea typeface="Courier New"/>
                <a:cs typeface="Courier New"/>
                <a:sym typeface="Courier New"/>
              </a:rPr>
              <a:t>		&lt;/unitdate&gt;</a:t>
            </a:r>
          </a:p>
          <a:p>
            <a:pPr lvl="0" rtl="0">
              <a:spcBef>
                <a:spcPts val="0"/>
              </a:spcBef>
              <a:buClr>
                <a:schemeClr val="dk1"/>
              </a:buClr>
              <a:buFont typeface="Arial"/>
              <a:buNone/>
            </a:pPr>
            <a:r>
              <a:rPr lang="en">
                <a:solidFill>
                  <a:srgbClr val="222222"/>
                </a:solidFill>
                <a:latin typeface="Courier New"/>
                <a:ea typeface="Courier New"/>
                <a:cs typeface="Courier New"/>
                <a:sym typeface="Courier New"/>
              </a:rPr>
              <a:t>	&lt;/xsl:otherwise&gt;</a:t>
            </a:r>
          </a:p>
          <a:p>
            <a:pPr lvl="0" rtl="0">
              <a:spcBef>
                <a:spcPts val="0"/>
              </a:spcBef>
              <a:buClr>
                <a:schemeClr val="dk1"/>
              </a:buClr>
              <a:buFont typeface="Arial"/>
              <a:buNone/>
            </a:pPr>
            <a:r>
              <a:rPr lang="en">
                <a:solidFill>
                  <a:srgbClr val="222222"/>
                </a:solidFill>
                <a:latin typeface="Courier New"/>
                <a:ea typeface="Courier New"/>
                <a:cs typeface="Courier New"/>
                <a:sym typeface="Courier New"/>
              </a:rPr>
              <a:t>&lt;/xsl:choose&gt;</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Shape 113"/>
          <p:cNvSpPr txBox="1">
            <a:spLocks noGrp="1"/>
          </p:cNvSpPr>
          <p:nvPr>
            <p:ph type="title"/>
          </p:nvPr>
        </p:nvSpPr>
        <p:spPr>
          <a:xfrm>
            <a:off x="311700" y="250200"/>
            <a:ext cx="8520600" cy="707400"/>
          </a:xfrm>
          <a:prstGeom prst="rect">
            <a:avLst/>
          </a:prstGeom>
          <a:solidFill>
            <a:srgbClr val="FFD966"/>
          </a:solidFill>
        </p:spPr>
        <p:txBody>
          <a:bodyPr lIns="91425" tIns="91425" rIns="91425" bIns="91425" anchor="t" anchorCtr="0">
            <a:noAutofit/>
          </a:bodyPr>
          <a:lstStyle/>
          <a:p>
            <a:pPr lvl="0">
              <a:spcBef>
                <a:spcPts val="0"/>
              </a:spcBef>
              <a:buNone/>
            </a:pPr>
            <a:r>
              <a:rPr lang="en" sz="3600">
                <a:latin typeface="Archivo Narrow"/>
                <a:ea typeface="Archivo Narrow"/>
                <a:cs typeface="Archivo Narrow"/>
                <a:sym typeface="Archivo Narrow"/>
              </a:rPr>
              <a:t>Room for improvement: Subjects </a:t>
            </a:r>
          </a:p>
        </p:txBody>
      </p:sp>
      <p:sp>
        <p:nvSpPr>
          <p:cNvPr id="114" name="Shape 114"/>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rtl="0">
              <a:lnSpc>
                <a:spcPct val="138000"/>
              </a:lnSpc>
              <a:spcBef>
                <a:spcPts val="0"/>
              </a:spcBef>
              <a:spcAft>
                <a:spcPts val="0"/>
              </a:spcAft>
              <a:buNone/>
            </a:pPr>
            <a:endParaRPr sz="1100">
              <a:solidFill>
                <a:schemeClr val="dk1"/>
              </a:solidFill>
            </a:endParaRPr>
          </a:p>
          <a:p>
            <a:pPr lvl="0" rtl="0">
              <a:lnSpc>
                <a:spcPct val="115909"/>
              </a:lnSpc>
              <a:spcBef>
                <a:spcPts val="0"/>
              </a:spcBef>
              <a:spcAft>
                <a:spcPts val="0"/>
              </a:spcAft>
              <a:buClr>
                <a:schemeClr val="dk1"/>
              </a:buClr>
              <a:buSzPct val="61111"/>
              <a:buFont typeface="Arial"/>
              <a:buNone/>
            </a:pPr>
            <a:r>
              <a:rPr lang="en" b="1">
                <a:solidFill>
                  <a:schemeClr val="dk1"/>
                </a:solidFill>
                <a:highlight>
                  <a:srgbClr val="FFFFFF"/>
                </a:highlight>
              </a:rPr>
              <a:t>&lt;subjects&gt;</a:t>
            </a:r>
            <a:r>
              <a:rPr lang="en">
                <a:solidFill>
                  <a:schemeClr val="dk1"/>
                </a:solidFill>
                <a:highlight>
                  <a:srgbClr val="FFFFFF"/>
                </a:highlight>
              </a:rPr>
              <a:t>Universities and colleges -- History; </a:t>
            </a:r>
          </a:p>
          <a:p>
            <a:pPr lvl="0" rtl="0">
              <a:lnSpc>
                <a:spcPct val="115909"/>
              </a:lnSpc>
              <a:spcBef>
                <a:spcPts val="0"/>
              </a:spcBef>
              <a:spcAft>
                <a:spcPts val="0"/>
              </a:spcAft>
              <a:buClr>
                <a:schemeClr val="dk1"/>
              </a:buClr>
              <a:buSzPct val="61111"/>
              <a:buFont typeface="Arial"/>
              <a:buNone/>
            </a:pPr>
            <a:r>
              <a:rPr lang="en">
                <a:solidFill>
                  <a:schemeClr val="dk1"/>
                </a:solidFill>
                <a:highlight>
                  <a:srgbClr val="FFFFFF"/>
                </a:highlight>
              </a:rPr>
              <a:t>Universities and colleges -- Planning; </a:t>
            </a:r>
          </a:p>
          <a:p>
            <a:pPr lvl="0" rtl="0">
              <a:lnSpc>
                <a:spcPct val="115909"/>
              </a:lnSpc>
              <a:spcBef>
                <a:spcPts val="0"/>
              </a:spcBef>
              <a:spcAft>
                <a:spcPts val="0"/>
              </a:spcAft>
              <a:buClr>
                <a:schemeClr val="dk1"/>
              </a:buClr>
              <a:buSzPct val="61111"/>
              <a:buFont typeface="Arial"/>
              <a:buNone/>
            </a:pPr>
            <a:r>
              <a:rPr lang="en">
                <a:solidFill>
                  <a:schemeClr val="dk1"/>
                </a:solidFill>
                <a:highlight>
                  <a:srgbClr val="FFFFFF"/>
                </a:highlight>
              </a:rPr>
              <a:t>Schamp, H. W. (Homer Ward), 1923-; </a:t>
            </a:r>
          </a:p>
          <a:p>
            <a:pPr lvl="0" rtl="0">
              <a:lnSpc>
                <a:spcPct val="115909"/>
              </a:lnSpc>
              <a:spcBef>
                <a:spcPts val="0"/>
              </a:spcBef>
              <a:spcAft>
                <a:spcPts val="0"/>
              </a:spcAft>
              <a:buClr>
                <a:schemeClr val="dk1"/>
              </a:buClr>
              <a:buSzPct val="61111"/>
              <a:buFont typeface="Arial"/>
              <a:buNone/>
            </a:pPr>
            <a:r>
              <a:rPr lang="en">
                <a:solidFill>
                  <a:schemeClr val="dk1"/>
                </a:solidFill>
                <a:highlight>
                  <a:srgbClr val="FFFFFF"/>
                </a:highlight>
              </a:rPr>
              <a:t>Dorsey, John W., 1936-; </a:t>
            </a:r>
          </a:p>
          <a:p>
            <a:pPr lvl="0" rtl="0">
              <a:lnSpc>
                <a:spcPct val="115909"/>
              </a:lnSpc>
              <a:spcBef>
                <a:spcPts val="0"/>
              </a:spcBef>
              <a:spcAft>
                <a:spcPts val="0"/>
              </a:spcAft>
              <a:buClr>
                <a:schemeClr val="dk1"/>
              </a:buClr>
              <a:buSzPct val="61111"/>
              <a:buFont typeface="Arial"/>
              <a:buNone/>
            </a:pPr>
            <a:r>
              <a:rPr lang="en">
                <a:solidFill>
                  <a:schemeClr val="dk1"/>
                </a:solidFill>
                <a:highlight>
                  <a:srgbClr val="FFFFFF"/>
                </a:highlight>
              </a:rPr>
              <a:t>University of Maryland, Baltimore County; </a:t>
            </a:r>
          </a:p>
          <a:p>
            <a:pPr lvl="0" rtl="0">
              <a:spcBef>
                <a:spcPts val="0"/>
              </a:spcBef>
              <a:buNone/>
            </a:pPr>
            <a:r>
              <a:rPr lang="en">
                <a:solidFill>
                  <a:schemeClr val="dk1"/>
                </a:solidFill>
                <a:highlight>
                  <a:srgbClr val="FFFFFF"/>
                </a:highlight>
              </a:rPr>
              <a:t>Lee, Calvin B. T.;</a:t>
            </a:r>
            <a:r>
              <a:rPr lang="en" b="1">
                <a:solidFill>
                  <a:schemeClr val="dk1"/>
                </a:solidFill>
                <a:highlight>
                  <a:srgbClr val="FFFFFF"/>
                </a:highlight>
              </a:rPr>
              <a:t>&lt;/subjects&gt; </a:t>
            </a:r>
          </a:p>
          <a:p>
            <a:pPr lvl="0">
              <a:spcBef>
                <a:spcPts val="0"/>
              </a:spcBef>
              <a:buNone/>
            </a:pPr>
            <a:r>
              <a:rPr lang="en">
                <a:solidFill>
                  <a:schemeClr val="dk1"/>
                </a:solidFill>
                <a:highlight>
                  <a:srgbClr val="FFFFFF"/>
                </a:highlight>
              </a:rPr>
              <a:t>Thesauri information and XML tags not exported from PastPerfect. Requires hands-on clean up post export and careful review by the Catalog Librarian. </a:t>
            </a:r>
          </a:p>
        </p:txBody>
      </p:sp>
    </p:spTree>
  </p:cSld>
  <p:clrMapOvr>
    <a:masterClrMapping/>
  </p:clrMapOvr>
  <p:transition spd="slow">
    <p:cut/>
  </p:transition>
</p:sld>
</file>

<file path=ppt/theme/theme1.xml><?xml version="1.0" encoding="utf-8"?>
<a:theme xmlns:a="http://schemas.openxmlformats.org/drawingml/2006/main"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1020</Words>
  <Application>Microsoft Office PowerPoint</Application>
  <PresentationFormat>On-screen Show (16:9)</PresentationFormat>
  <Paragraphs>160</Paragraphs>
  <Slides>11</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Archivo Narrow</vt:lpstr>
      <vt:lpstr>Courier New</vt:lpstr>
      <vt:lpstr>simple-light-2</vt:lpstr>
      <vt:lpstr>Repurposing descriptive data: PastPerfect, EAD3, &amp; PHP </vt:lpstr>
      <vt:lpstr>PowerPoint Presentation</vt:lpstr>
      <vt:lpstr>Goals for the new workflow</vt:lpstr>
      <vt:lpstr>PowerPoint Presentation</vt:lpstr>
      <vt:lpstr>Why PastPerfect? </vt:lpstr>
      <vt:lpstr>Data guidelines and clean-up </vt:lpstr>
      <vt:lpstr>PowerPoint Presentation</vt:lpstr>
      <vt:lpstr>XSLT</vt:lpstr>
      <vt:lpstr>Room for improvement: Subjects </vt:lpstr>
      <vt:lpstr>Single level / collection level records </vt:lpstr>
      <vt:lpstr>For more information…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Repurposing descriptive data: PastPerfect, EAD3, &amp; PHP </dc:title>
  <dc:creator>Lindsey Loeper</dc:creator>
  <cp:lastModifiedBy>Lindsey Loeper</cp:lastModifiedBy>
  <cp:revision>1</cp:revision>
  <dcterms:modified xsi:type="dcterms:W3CDTF">2016-05-26T13:03:56Z</dcterms:modified>
</cp:coreProperties>
</file>