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56" r:id="rId2"/>
    <p:sldId id="257" r:id="rId3"/>
    <p:sldId id="328" r:id="rId4"/>
    <p:sldId id="266" r:id="rId5"/>
    <p:sldId id="331" r:id="rId6"/>
    <p:sldId id="332" r:id="rId7"/>
    <p:sldId id="333" r:id="rId8"/>
    <p:sldId id="337" r:id="rId9"/>
    <p:sldId id="303" r:id="rId10"/>
    <p:sldId id="302" r:id="rId11"/>
    <p:sldId id="301" r:id="rId12"/>
    <p:sldId id="335" r:id="rId13"/>
    <p:sldId id="310" r:id="rId14"/>
    <p:sldId id="312" r:id="rId15"/>
    <p:sldId id="311" r:id="rId16"/>
    <p:sldId id="313" r:id="rId17"/>
    <p:sldId id="339" r:id="rId18"/>
    <p:sldId id="271" r:id="rId19"/>
    <p:sldId id="272" r:id="rId20"/>
    <p:sldId id="273" r:id="rId21"/>
    <p:sldId id="274" r:id="rId22"/>
    <p:sldId id="276" r:id="rId23"/>
    <p:sldId id="278" r:id="rId24"/>
    <p:sldId id="279" r:id="rId25"/>
    <p:sldId id="281" r:id="rId26"/>
    <p:sldId id="338" r:id="rId27"/>
    <p:sldId id="304" r:id="rId28"/>
    <p:sldId id="341" r:id="rId29"/>
    <p:sldId id="340" r:id="rId30"/>
    <p:sldId id="342" r:id="rId31"/>
    <p:sldId id="343" r:id="rId32"/>
    <p:sldId id="344" r:id="rId33"/>
    <p:sldId id="345" r:id="rId34"/>
    <p:sldId id="326" r:id="rId35"/>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235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30DA75-A40C-8042-ADFB-C568EF8A0121}" type="datetimeFigureOut">
              <a:rPr lang="en-US" smtClean="0"/>
              <a:t>9/15/15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1E94928-650A-0D48-AB2C-A44F77DB08B1}" type="slidenum">
              <a:rPr lang="en-US" smtClean="0"/>
              <a:t>‹#›</a:t>
            </a:fld>
            <a:endParaRPr lang="en-US"/>
          </a:p>
        </p:txBody>
      </p:sp>
    </p:spTree>
    <p:extLst>
      <p:ext uri="{BB962C8B-B14F-4D97-AF65-F5344CB8AC3E}">
        <p14:creationId xmlns:p14="http://schemas.microsoft.com/office/powerpoint/2010/main" val="8650424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F5B61D-124F-4545-9585-75DFEB8E4BC8}" type="datetimeFigureOut">
              <a:rPr lang="en-US" smtClean="0"/>
              <a:t>9/15/15</a:t>
            </a:fld>
            <a:endParaRPr lang="en-US"/>
          </a:p>
        </p:txBody>
      </p:sp>
      <p:sp>
        <p:nvSpPr>
          <p:cNvPr id="4" name="Slide Image Placeholder 3"/>
          <p:cNvSpPr>
            <a:spLocks noGrp="1" noRot="1" noChangeAspect="1"/>
          </p:cNvSpPr>
          <p:nvPr>
            <p:ph type="sldImg" idx="2"/>
          </p:nvPr>
        </p:nvSpPr>
        <p:spPr>
          <a:xfrm>
            <a:off x="1209675" y="685800"/>
            <a:ext cx="4438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BB1329-A1E3-5E42-9302-3D731C8EE058}" type="slidenum">
              <a:rPr lang="en-US" smtClean="0"/>
              <a:t>‹#›</a:t>
            </a:fld>
            <a:endParaRPr lang="en-US"/>
          </a:p>
        </p:txBody>
      </p:sp>
    </p:spTree>
    <p:extLst>
      <p:ext uri="{BB962C8B-B14F-4D97-AF65-F5344CB8AC3E}">
        <p14:creationId xmlns:p14="http://schemas.microsoft.com/office/powerpoint/2010/main" val="234038121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Welcome and thank you for attending this webinar.</a:t>
            </a:r>
            <a:endParaRPr lang="en-US" dirty="0" smtClean="0"/>
          </a:p>
          <a:p>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a:t>
            </a:fld>
            <a:endParaRPr lang="en-US"/>
          </a:p>
        </p:txBody>
      </p:sp>
    </p:spTree>
    <p:extLst>
      <p:ext uri="{BB962C8B-B14F-4D97-AF65-F5344CB8AC3E}">
        <p14:creationId xmlns:p14="http://schemas.microsoft.com/office/powerpoint/2010/main" val="2950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But</a:t>
            </a:r>
            <a:r>
              <a:rPr lang="en-US" sz="1200" kern="1200" baseline="0" dirty="0" smtClean="0">
                <a:solidFill>
                  <a:schemeClr val="tx1"/>
                </a:solidFill>
                <a:latin typeface="+mn-lt"/>
                <a:ea typeface="+mn-ea"/>
                <a:cs typeface="+mn-cs"/>
              </a:rPr>
              <a:t> you will probably have: a</a:t>
            </a:r>
            <a:r>
              <a:rPr lang="en-US" sz="1200" kern="1200" dirty="0" smtClean="0">
                <a:solidFill>
                  <a:schemeClr val="tx1"/>
                </a:solidFill>
                <a:latin typeface="+mn-lt"/>
                <a:ea typeface="+mn-ea"/>
                <a:cs typeface="+mn-cs"/>
              </a:rPr>
              <a:t>cetate film based problems: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 Vinegar syndrome</a:t>
            </a:r>
          </a:p>
          <a:p>
            <a:r>
              <a:rPr lang="en-US" sz="1200" kern="1200" dirty="0" smtClean="0">
                <a:solidFill>
                  <a:schemeClr val="tx1"/>
                </a:solidFill>
                <a:latin typeface="+mn-lt"/>
                <a:ea typeface="+mn-ea"/>
                <a:cs typeface="+mn-cs"/>
              </a:rPr>
              <a:t>Magnetic stripes make this worse and need playback equipment to be read to these are a higher priority. </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10</a:t>
            </a:fld>
            <a:endParaRPr lang="en-US"/>
          </a:p>
        </p:txBody>
      </p:sp>
    </p:spTree>
    <p:extLst>
      <p:ext uri="{BB962C8B-B14F-4D97-AF65-F5344CB8AC3E}">
        <p14:creationId xmlns:p14="http://schemas.microsoft.com/office/powerpoint/2010/main" val="1139568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Mold is always a problem! Film does not like water, and mold loves film emulsion</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11</a:t>
            </a:fld>
            <a:endParaRPr lang="en-US"/>
          </a:p>
        </p:txBody>
      </p:sp>
    </p:spTree>
    <p:extLst>
      <p:ext uri="{BB962C8B-B14F-4D97-AF65-F5344CB8AC3E}">
        <p14:creationId xmlns:p14="http://schemas.microsoft.com/office/powerpoint/2010/main" val="2368695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Color film fades—some types more than others (1930s </a:t>
            </a:r>
            <a:r>
              <a:rPr lang="en-US" dirty="0" err="1" smtClean="0"/>
              <a:t>Kodachrome</a:t>
            </a:r>
            <a:r>
              <a:rPr lang="en-US" dirty="0" smtClean="0"/>
              <a:t>)</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12</a:t>
            </a:fld>
            <a:endParaRPr lang="en-US"/>
          </a:p>
        </p:txBody>
      </p:sp>
    </p:spTree>
    <p:extLst>
      <p:ext uri="{BB962C8B-B14F-4D97-AF65-F5344CB8AC3E}">
        <p14:creationId xmlns:p14="http://schemas.microsoft.com/office/powerpoint/2010/main" val="1871504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let's talk about how and where to store</a:t>
            </a:r>
          </a:p>
          <a:p>
            <a:r>
              <a:rPr lang="en-US" sz="1200" kern="1200" dirty="0" smtClean="0">
                <a:solidFill>
                  <a:schemeClr val="tx1"/>
                </a:solidFill>
                <a:latin typeface="+mn-lt"/>
                <a:ea typeface="+mn-ea"/>
                <a:cs typeface="+mn-cs"/>
              </a:rPr>
              <a:t>This is an example of poor storage: film wants to breathe!</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13</a:t>
            </a:fld>
            <a:endParaRPr lang="en-US"/>
          </a:p>
        </p:txBody>
      </p:sp>
    </p:spTree>
    <p:extLst>
      <p:ext uri="{BB962C8B-B14F-4D97-AF65-F5344CB8AC3E}">
        <p14:creationId xmlns:p14="http://schemas.microsoft.com/office/powerpoint/2010/main" val="1174327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Here is how film wants to be in its ideal state--realistically you can try and get a happy medium between the two.</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14</a:t>
            </a:fld>
            <a:endParaRPr lang="en-US"/>
          </a:p>
        </p:txBody>
      </p:sp>
    </p:spTree>
    <p:extLst>
      <p:ext uri="{BB962C8B-B14F-4D97-AF65-F5344CB8AC3E}">
        <p14:creationId xmlns:p14="http://schemas.microsoft.com/office/powerpoint/2010/main" val="2083180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This is an example of more poor storage</a:t>
            </a:r>
            <a:r>
              <a:rPr lang="en-US" sz="1200" kern="1200" baseline="0" dirty="0" smtClean="0">
                <a:solidFill>
                  <a:schemeClr val="tx1"/>
                </a:solidFill>
                <a:latin typeface="+mn-lt"/>
                <a:ea typeface="+mn-ea"/>
                <a:cs typeface="+mn-cs"/>
              </a:rPr>
              <a:t> in a different way</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15</a:t>
            </a:fld>
            <a:endParaRPr lang="en-US"/>
          </a:p>
        </p:txBody>
      </p:sp>
    </p:spTree>
    <p:extLst>
      <p:ext uri="{BB962C8B-B14F-4D97-AF65-F5344CB8AC3E}">
        <p14:creationId xmlns:p14="http://schemas.microsoft.com/office/powerpoint/2010/main" val="25973442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Film wants to be stored flat!</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16</a:t>
            </a:fld>
            <a:endParaRPr lang="en-US"/>
          </a:p>
        </p:txBody>
      </p:sp>
    </p:spTree>
    <p:extLst>
      <p:ext uri="{BB962C8B-B14F-4D97-AF65-F5344CB8AC3E}">
        <p14:creationId xmlns:p14="http://schemas.microsoft.com/office/powerpoint/2010/main" val="3234271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Some other practices to consider with film:</a:t>
            </a:r>
          </a:p>
          <a:p>
            <a:r>
              <a:rPr lang="en-US" sz="1200" kern="1200" dirty="0" smtClean="0">
                <a:solidFill>
                  <a:schemeClr val="tx1"/>
                </a:solidFill>
                <a:latin typeface="+mn-lt"/>
                <a:ea typeface="+mn-ea"/>
                <a:cs typeface="+mn-cs"/>
              </a:rPr>
              <a:t>Even if you digitize, always keep the originals: digitize for access and store the originals.</a:t>
            </a:r>
          </a:p>
          <a:p>
            <a:r>
              <a:rPr lang="en-US" sz="1200" kern="1200" dirty="0" smtClean="0">
                <a:solidFill>
                  <a:schemeClr val="tx1"/>
                </a:solidFill>
                <a:latin typeface="+mn-lt"/>
                <a:ea typeface="+mn-ea"/>
                <a:cs typeface="+mn-cs"/>
              </a:rPr>
              <a:t>Do not project the originals unless it is by an experienced projection archivist </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17</a:t>
            </a:fld>
            <a:endParaRPr lang="en-US"/>
          </a:p>
        </p:txBody>
      </p:sp>
    </p:spTree>
    <p:extLst>
      <p:ext uri="{BB962C8B-B14F-4D97-AF65-F5344CB8AC3E}">
        <p14:creationId xmlns:p14="http://schemas.microsoft.com/office/powerpoint/2010/main" val="4398804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smtClean="0">
                <a:solidFill>
                  <a:schemeClr val="tx1"/>
                </a:solidFill>
                <a:latin typeface="+mn-lt"/>
                <a:ea typeface="+mn-ea"/>
                <a:cs typeface="+mn-cs"/>
              </a:rPr>
              <a:t>1/2" open reel 1965</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18</a:t>
            </a:fld>
            <a:endParaRPr lang="en-US"/>
          </a:p>
        </p:txBody>
      </p:sp>
    </p:spTree>
    <p:extLst>
      <p:ext uri="{BB962C8B-B14F-4D97-AF65-F5344CB8AC3E}">
        <p14:creationId xmlns:p14="http://schemas.microsoft.com/office/powerpoint/2010/main" val="2755420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Maybe </a:t>
            </a:r>
            <a:r>
              <a:rPr lang="en-US" sz="1200" kern="1200" dirty="0" err="1" smtClean="0">
                <a:solidFill>
                  <a:schemeClr val="tx1"/>
                </a:solidFill>
                <a:latin typeface="+mn-lt"/>
                <a:ea typeface="+mn-ea"/>
                <a:cs typeface="+mn-cs"/>
              </a:rPr>
              <a:t>Umatic</a:t>
            </a:r>
            <a:r>
              <a:rPr lang="en-US" sz="1200" kern="1200" dirty="0" smtClean="0">
                <a:solidFill>
                  <a:schemeClr val="tx1"/>
                </a:solidFill>
                <a:latin typeface="+mn-lt"/>
                <a:ea typeface="+mn-ea"/>
                <a:cs typeface="+mn-cs"/>
              </a:rPr>
              <a:t>: 1971</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19</a:t>
            </a:fld>
            <a:endParaRPr lang="en-US"/>
          </a:p>
        </p:txBody>
      </p:sp>
    </p:spTree>
    <p:extLst>
      <p:ext uri="{BB962C8B-B14F-4D97-AF65-F5344CB8AC3E}">
        <p14:creationId xmlns:p14="http://schemas.microsoft.com/office/powerpoint/2010/main" val="1091034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Audio, video, disco. I hear, I see, I learn.</a:t>
            </a:r>
          </a:p>
          <a:p>
            <a:r>
              <a:rPr lang="en-US" sz="1200" kern="1200" dirty="0" smtClean="0">
                <a:solidFill>
                  <a:schemeClr val="tx1"/>
                </a:solidFill>
                <a:latin typeface="+mn-lt"/>
                <a:ea typeface="+mn-ea"/>
                <a:cs typeface="+mn-cs"/>
              </a:rPr>
              <a:t>What we see and hear are wavelengths of varying frequencies.</a:t>
            </a:r>
          </a:p>
          <a:p>
            <a:r>
              <a:rPr lang="en-US" sz="1200" kern="1200" dirty="0" smtClean="0">
                <a:solidFill>
                  <a:schemeClr val="tx1"/>
                </a:solidFill>
                <a:latin typeface="+mn-lt"/>
                <a:ea typeface="+mn-ea"/>
                <a:cs typeface="+mn-cs"/>
              </a:rPr>
              <a:t>There are two ways to record these wavelengths: as an analog signal and a digital signal. explain. You can copy digital signals as many times as you want with no loss of resolution, but not so with analog signals. Then you can record these signals into 2 types of basic media: the physical type, which is mostly analog but you can also have digital signals recorded onto a physical tape, for example, and then born-digital, which means the signal was recorded digitally as a digital file. </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a:t>
            </a:fld>
            <a:endParaRPr lang="en-US"/>
          </a:p>
        </p:txBody>
      </p:sp>
    </p:spTree>
    <p:extLst>
      <p:ext uri="{BB962C8B-B14F-4D97-AF65-F5344CB8AC3E}">
        <p14:creationId xmlns:p14="http://schemas.microsoft.com/office/powerpoint/2010/main" val="35138088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Betamax 1975</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20</a:t>
            </a:fld>
            <a:endParaRPr lang="en-US"/>
          </a:p>
        </p:txBody>
      </p:sp>
    </p:spTree>
    <p:extLst>
      <p:ext uri="{BB962C8B-B14F-4D97-AF65-F5344CB8AC3E}">
        <p14:creationId xmlns:p14="http://schemas.microsoft.com/office/powerpoint/2010/main" val="33264802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VHS, VHS-C: 1976</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21</a:t>
            </a:fld>
            <a:endParaRPr lang="en-US"/>
          </a:p>
        </p:txBody>
      </p:sp>
    </p:spTree>
    <p:extLst>
      <p:ext uri="{BB962C8B-B14F-4D97-AF65-F5344CB8AC3E}">
        <p14:creationId xmlns:p14="http://schemas.microsoft.com/office/powerpoint/2010/main" val="3523600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8mm video family 1984</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22</a:t>
            </a:fld>
            <a:endParaRPr lang="en-US"/>
          </a:p>
        </p:txBody>
      </p:sp>
    </p:spTree>
    <p:extLst>
      <p:ext uri="{BB962C8B-B14F-4D97-AF65-F5344CB8AC3E}">
        <p14:creationId xmlns:p14="http://schemas.microsoft.com/office/powerpoint/2010/main" val="1594546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8mm video family 1984</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23</a:t>
            </a:fld>
            <a:endParaRPr lang="en-US"/>
          </a:p>
        </p:txBody>
      </p:sp>
    </p:spTree>
    <p:extLst>
      <p:ext uri="{BB962C8B-B14F-4D97-AF65-F5344CB8AC3E}">
        <p14:creationId xmlns:p14="http://schemas.microsoft.com/office/powerpoint/2010/main" val="36646212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1990s</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24</a:t>
            </a:fld>
            <a:endParaRPr lang="en-US"/>
          </a:p>
        </p:txBody>
      </p:sp>
    </p:spTree>
    <p:extLst>
      <p:ext uri="{BB962C8B-B14F-4D97-AF65-F5344CB8AC3E}">
        <p14:creationId xmlns:p14="http://schemas.microsoft.com/office/powerpoint/2010/main" val="12576754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MiniDV 1995</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25</a:t>
            </a:fld>
            <a:endParaRPr lang="en-US"/>
          </a:p>
        </p:txBody>
      </p:sp>
    </p:spTree>
    <p:extLst>
      <p:ext uri="{BB962C8B-B14F-4D97-AF65-F5344CB8AC3E}">
        <p14:creationId xmlns:p14="http://schemas.microsoft.com/office/powerpoint/2010/main" val="40935468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What types of video do you have in your collections?</a:t>
            </a:r>
          </a:p>
          <a:p>
            <a:r>
              <a:rPr lang="en-US" sz="1200" kern="1200" dirty="0" smtClean="0">
                <a:solidFill>
                  <a:schemeClr val="tx1"/>
                </a:solidFill>
                <a:latin typeface="+mn-lt"/>
                <a:ea typeface="+mn-ea"/>
                <a:cs typeface="+mn-cs"/>
              </a:rPr>
              <a:t>list</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26</a:t>
            </a:fld>
            <a:endParaRPr lang="en-US"/>
          </a:p>
        </p:txBody>
      </p:sp>
    </p:spTree>
    <p:extLst>
      <p:ext uri="{BB962C8B-B14F-4D97-AF65-F5344CB8AC3E}">
        <p14:creationId xmlns:p14="http://schemas.microsoft.com/office/powerpoint/2010/main" val="40567116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 video has many problems. Mold can be one of them.</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27</a:t>
            </a:fld>
            <a:endParaRPr lang="en-US"/>
          </a:p>
        </p:txBody>
      </p:sp>
    </p:spTree>
    <p:extLst>
      <p:ext uri="{BB962C8B-B14F-4D97-AF65-F5344CB8AC3E}">
        <p14:creationId xmlns:p14="http://schemas.microsoft.com/office/powerpoint/2010/main" val="2341848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Sticky Shed can be one: binder </a:t>
            </a:r>
            <a:r>
              <a:rPr lang="en-US" sz="1200" kern="1200" dirty="0" err="1" smtClean="0">
                <a:solidFill>
                  <a:schemeClr val="tx1"/>
                </a:solidFill>
                <a:latin typeface="+mn-lt"/>
                <a:ea typeface="+mn-ea"/>
                <a:cs typeface="+mn-cs"/>
              </a:rPr>
              <a:t>hydolysis</a:t>
            </a:r>
            <a:r>
              <a:rPr lang="en-US" sz="1200" kern="1200" dirty="0" smtClean="0">
                <a:solidFill>
                  <a:schemeClr val="tx1"/>
                </a:solidFill>
                <a:latin typeface="+mn-lt"/>
                <a:ea typeface="+mn-ea"/>
                <a:cs typeface="+mn-cs"/>
              </a:rPr>
              <a:t>; water in the air changes</a:t>
            </a:r>
            <a:r>
              <a:rPr lang="en-US" sz="1200" kern="1200" baseline="0" dirty="0" smtClean="0">
                <a:solidFill>
                  <a:schemeClr val="tx1"/>
                </a:solidFill>
                <a:latin typeface="+mn-lt"/>
                <a:ea typeface="+mn-ea"/>
                <a:cs typeface="+mn-cs"/>
              </a:rPr>
              <a:t> the magnetic particles to become sticky and/or flakey dramatically seen above (most times much less obvious than that)</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28</a:t>
            </a:fld>
            <a:endParaRPr lang="en-US"/>
          </a:p>
        </p:txBody>
      </p:sp>
    </p:spTree>
    <p:extLst>
      <p:ext uri="{BB962C8B-B14F-4D97-AF65-F5344CB8AC3E}">
        <p14:creationId xmlns:p14="http://schemas.microsoft.com/office/powerpoint/2010/main" val="6972131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But the bigger ones are</a:t>
            </a:r>
          </a:p>
          <a:p>
            <a:r>
              <a:rPr lang="en-US" sz="1200" kern="1200" dirty="0" smtClean="0">
                <a:solidFill>
                  <a:schemeClr val="tx1"/>
                </a:solidFill>
                <a:latin typeface="+mn-lt"/>
                <a:ea typeface="+mn-ea"/>
                <a:cs typeface="+mn-cs"/>
              </a:rPr>
              <a:t>To preserve video, you must digitize and then preserve the digital files, which we will talk more about later. </a:t>
            </a:r>
          </a:p>
          <a:p>
            <a:r>
              <a:rPr lang="en-US" sz="1200" kern="1200" dirty="0" smtClean="0">
                <a:solidFill>
                  <a:schemeClr val="tx1"/>
                </a:solidFill>
                <a:latin typeface="+mn-lt"/>
                <a:ea typeface="+mn-ea"/>
                <a:cs typeface="+mn-cs"/>
              </a:rPr>
              <a:t>Video problems: obsolescence, degradation, longevity problems</a:t>
            </a:r>
          </a:p>
          <a:p>
            <a:r>
              <a:rPr lang="en-US" sz="1200" kern="1200" dirty="0" smtClean="0">
                <a:solidFill>
                  <a:schemeClr val="tx1"/>
                </a:solidFill>
                <a:latin typeface="+mn-lt"/>
                <a:ea typeface="+mn-ea"/>
                <a:cs typeface="+mn-cs"/>
              </a:rPr>
              <a:t>How to store (but digitize them soon): vertically</a:t>
            </a:r>
          </a:p>
          <a:p>
            <a:r>
              <a:rPr lang="en-US" sz="1200" kern="1200" dirty="0" smtClean="0">
                <a:solidFill>
                  <a:schemeClr val="tx1"/>
                </a:solidFill>
                <a:latin typeface="+mn-lt"/>
                <a:ea typeface="+mn-ea"/>
                <a:cs typeface="+mn-cs"/>
              </a:rPr>
              <a:t>As archivists we always recommend keeping the originals, but in a few years those tapes might not even be playable so use your </a:t>
            </a:r>
            <a:r>
              <a:rPr lang="en-US" sz="1200" kern="1200" dirty="0" err="1" smtClean="0">
                <a:solidFill>
                  <a:schemeClr val="tx1"/>
                </a:solidFill>
                <a:latin typeface="+mn-lt"/>
                <a:ea typeface="+mn-ea"/>
                <a:cs typeface="+mn-cs"/>
              </a:rPr>
              <a:t>judgement</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29</a:t>
            </a:fld>
            <a:endParaRPr lang="en-US"/>
          </a:p>
        </p:txBody>
      </p:sp>
    </p:spTree>
    <p:extLst>
      <p:ext uri="{BB962C8B-B14F-4D97-AF65-F5344CB8AC3E}">
        <p14:creationId xmlns:p14="http://schemas.microsoft.com/office/powerpoint/2010/main" val="2348413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 would like to start off with a question to you all:</a:t>
            </a:r>
          </a:p>
          <a:p>
            <a:r>
              <a:rPr lang="en-US" sz="1200" kern="1200" dirty="0" smtClean="0">
                <a:solidFill>
                  <a:schemeClr val="tx1"/>
                </a:solidFill>
                <a:latin typeface="+mn-lt"/>
                <a:ea typeface="+mn-ea"/>
                <a:cs typeface="+mn-cs"/>
              </a:rPr>
              <a:t>Q: Why are you taking this webinar?</a:t>
            </a:r>
          </a:p>
          <a:p>
            <a:r>
              <a:rPr lang="en-US" sz="1200" kern="1200" dirty="0" smtClean="0">
                <a:solidFill>
                  <a:schemeClr val="tx1"/>
                </a:solidFill>
                <a:latin typeface="+mn-lt"/>
                <a:ea typeface="+mn-ea"/>
                <a:cs typeface="+mn-cs"/>
              </a:rPr>
              <a:t>A. I want to recognize the AV formats that I take care of and learn more about their inherent preservation problems</a:t>
            </a:r>
          </a:p>
          <a:p>
            <a:r>
              <a:rPr lang="en-US" sz="1200" kern="1200" dirty="0" smtClean="0">
                <a:solidFill>
                  <a:schemeClr val="tx1"/>
                </a:solidFill>
                <a:latin typeface="+mn-lt"/>
                <a:ea typeface="+mn-ea"/>
                <a:cs typeface="+mn-cs"/>
              </a:rPr>
              <a:t>B. I know the formats I have but I need to learn the next steps in their preservation </a:t>
            </a:r>
          </a:p>
          <a:p>
            <a:r>
              <a:rPr lang="en-US" sz="1200" kern="1200" dirty="0" smtClean="0">
                <a:solidFill>
                  <a:schemeClr val="tx1"/>
                </a:solidFill>
                <a:latin typeface="+mn-lt"/>
                <a:ea typeface="+mn-ea"/>
                <a:cs typeface="+mn-cs"/>
              </a:rPr>
              <a:t>C. I am curious about this topic and don’t have any specific objective</a:t>
            </a:r>
          </a:p>
          <a:p>
            <a:r>
              <a:rPr lang="en-US" sz="1200" kern="1200" dirty="0" smtClean="0">
                <a:solidFill>
                  <a:schemeClr val="tx1"/>
                </a:solidFill>
                <a:latin typeface="+mn-lt"/>
                <a:ea typeface="+mn-ea"/>
                <a:cs typeface="+mn-cs"/>
              </a:rPr>
              <a:t>D. Other</a:t>
            </a:r>
          </a:p>
          <a:p>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3</a:t>
            </a:fld>
            <a:endParaRPr lang="en-US"/>
          </a:p>
        </p:txBody>
      </p:sp>
    </p:spTree>
    <p:extLst>
      <p:ext uri="{BB962C8B-B14F-4D97-AF65-F5344CB8AC3E}">
        <p14:creationId xmlns:p14="http://schemas.microsoft.com/office/powerpoint/2010/main" val="918252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Born Digital</a:t>
            </a:r>
          </a:p>
          <a:p>
            <a:r>
              <a:rPr lang="en-US" sz="1200" kern="1200" dirty="0" smtClean="0">
                <a:solidFill>
                  <a:schemeClr val="tx1"/>
                </a:solidFill>
                <a:latin typeface="+mn-lt"/>
                <a:ea typeface="+mn-ea"/>
                <a:cs typeface="+mn-cs"/>
              </a:rPr>
              <a:t>Mostly thinking about those cell phone videos! Not going to get into any depth here.</a:t>
            </a:r>
          </a:p>
          <a:p>
            <a:r>
              <a:rPr lang="en-US" sz="1200" kern="1200" dirty="0" smtClean="0">
                <a:solidFill>
                  <a:schemeClr val="tx1"/>
                </a:solidFill>
                <a:latin typeface="+mn-lt"/>
                <a:ea typeface="+mn-ea"/>
                <a:cs typeface="+mn-cs"/>
              </a:rPr>
              <a:t>Make sure you take them off your cell phones: these are lower resolution so you can migrate them if they aren’t already a popular file like MOV and have two versions.</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30</a:t>
            </a:fld>
            <a:endParaRPr lang="en-US"/>
          </a:p>
        </p:txBody>
      </p:sp>
    </p:spTree>
    <p:extLst>
      <p:ext uri="{BB962C8B-B14F-4D97-AF65-F5344CB8AC3E}">
        <p14:creationId xmlns:p14="http://schemas.microsoft.com/office/powerpoint/2010/main" val="20254006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POLL: </a:t>
            </a:r>
            <a:r>
              <a:rPr lang="en-US" sz="1200" kern="1200" dirty="0" err="1" smtClean="0">
                <a:solidFill>
                  <a:schemeClr val="tx1"/>
                </a:solidFill>
                <a:latin typeface="+mn-lt"/>
                <a:ea typeface="+mn-ea"/>
                <a:cs typeface="+mn-cs"/>
              </a:rPr>
              <a:t>wHow</a:t>
            </a:r>
            <a:r>
              <a:rPr lang="en-US" sz="1200" kern="1200" dirty="0" smtClean="0">
                <a:solidFill>
                  <a:schemeClr val="tx1"/>
                </a:solidFill>
                <a:latin typeface="+mn-lt"/>
                <a:ea typeface="+mn-ea"/>
                <a:cs typeface="+mn-cs"/>
              </a:rPr>
              <a:t> do you have born-digital video?</a:t>
            </a:r>
          </a:p>
          <a:p>
            <a:r>
              <a:rPr lang="en-US" sz="1200" kern="1200" dirty="0" smtClean="0">
                <a:solidFill>
                  <a:schemeClr val="tx1"/>
                </a:solidFill>
                <a:latin typeface="+mn-lt"/>
                <a:ea typeface="+mn-ea"/>
                <a:cs typeface="+mn-cs"/>
              </a:rPr>
              <a:t>Cell phones</a:t>
            </a:r>
          </a:p>
          <a:p>
            <a:r>
              <a:rPr lang="en-US" sz="1200" kern="1200" dirty="0" smtClean="0">
                <a:solidFill>
                  <a:schemeClr val="tx1"/>
                </a:solidFill>
                <a:latin typeface="+mn-lt"/>
                <a:ea typeface="+mn-ea"/>
                <a:cs typeface="+mn-cs"/>
              </a:rPr>
              <a:t>Consumer camcorder</a:t>
            </a:r>
          </a:p>
          <a:p>
            <a:r>
              <a:rPr lang="en-US" sz="1200" kern="1200" dirty="0" smtClean="0">
                <a:solidFill>
                  <a:schemeClr val="tx1"/>
                </a:solidFill>
                <a:latin typeface="+mn-lt"/>
                <a:ea typeface="+mn-ea"/>
                <a:cs typeface="+mn-cs"/>
              </a:rPr>
              <a:t>DSLR</a:t>
            </a:r>
          </a:p>
          <a:p>
            <a:r>
              <a:rPr lang="en-US" sz="1200" kern="1200" dirty="0" smtClean="0">
                <a:solidFill>
                  <a:schemeClr val="tx1"/>
                </a:solidFill>
                <a:latin typeface="+mn-lt"/>
                <a:ea typeface="+mn-ea"/>
                <a:cs typeface="+mn-cs"/>
              </a:rPr>
              <a:t>Other</a:t>
            </a:r>
          </a:p>
          <a:p>
            <a:r>
              <a:rPr lang="en-US" sz="1200" kern="1200" dirty="0" smtClean="0">
                <a:solidFill>
                  <a:schemeClr val="tx1"/>
                </a:solidFill>
                <a:latin typeface="+mn-lt"/>
                <a:ea typeface="+mn-ea"/>
                <a:cs typeface="+mn-cs"/>
              </a:rPr>
              <a:t>I do not have any born-digital videos in my collection</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31</a:t>
            </a:fld>
            <a:endParaRPr lang="en-US"/>
          </a:p>
        </p:txBody>
      </p:sp>
    </p:spTree>
    <p:extLst>
      <p:ext uri="{BB962C8B-B14F-4D97-AF65-F5344CB8AC3E}">
        <p14:creationId xmlns:p14="http://schemas.microsoft.com/office/powerpoint/2010/main" val="8328786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Metadata</a:t>
            </a:r>
          </a:p>
          <a:p>
            <a:r>
              <a:rPr lang="en-US" sz="1200" kern="1200" dirty="0" smtClean="0">
                <a:solidFill>
                  <a:schemeClr val="tx1"/>
                </a:solidFill>
                <a:latin typeface="+mn-lt"/>
                <a:ea typeface="+mn-ea"/>
                <a:cs typeface="+mn-cs"/>
              </a:rPr>
              <a:t>Always remember to write or type down what the labels say on the original physical objects (perhaps in a text document or spreadsheet that you keep with the files on the external hard drive). You could also video or audio record family members watching the content with them verbally identifying people, places, events, dates, etc. and then preserve that as a separate file.</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32</a:t>
            </a:fld>
            <a:endParaRPr lang="en-US"/>
          </a:p>
        </p:txBody>
      </p:sp>
    </p:spTree>
    <p:extLst>
      <p:ext uri="{BB962C8B-B14F-4D97-AF65-F5344CB8AC3E}">
        <p14:creationId xmlns:p14="http://schemas.microsoft.com/office/powerpoint/2010/main" val="14375341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Digital Preservation of your digitized or born-digital video files requires a lot, including having multiple copies in multiple geographic locations. LOCKSS: Lots of copies keeps stuff safe! Perhaps team up with family members: one house has a solid state external hard drive stored in their closet, one in Seattle, one in California, one in Maine. There are other aspects to digital preservation that are very important and I recommend that you attend another ALCTS webinar happening April 30 entitled, “Digital Preservation for Individuals and Small Groups”.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Further resources: Personal Digital Archiving and the Center for Home Movies</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33</a:t>
            </a:fld>
            <a:endParaRPr lang="en-US"/>
          </a:p>
        </p:txBody>
      </p:sp>
    </p:spTree>
    <p:extLst>
      <p:ext uri="{BB962C8B-B14F-4D97-AF65-F5344CB8AC3E}">
        <p14:creationId xmlns:p14="http://schemas.microsoft.com/office/powerpoint/2010/main" val="22482663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Thank you all for attending, and thank you to ALCTS and the sponsors of this webinar. Happy Preservation Week!</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34</a:t>
            </a:fld>
            <a:endParaRPr lang="en-US"/>
          </a:p>
        </p:txBody>
      </p:sp>
    </p:spTree>
    <p:extLst>
      <p:ext uri="{BB962C8B-B14F-4D97-AF65-F5344CB8AC3E}">
        <p14:creationId xmlns:p14="http://schemas.microsoft.com/office/powerpoint/2010/main" val="3514119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first type of moving image analog signal was recorded onto motion picture film and that is where we will start today.</a:t>
            </a:r>
          </a:p>
          <a:p>
            <a:r>
              <a:rPr lang="en-US" sz="1200" kern="1200" dirty="0" smtClean="0">
                <a:solidFill>
                  <a:schemeClr val="tx1"/>
                </a:solidFill>
                <a:latin typeface="+mn-lt"/>
                <a:ea typeface="+mn-ea"/>
                <a:cs typeface="+mn-cs"/>
              </a:rPr>
              <a:t>Motion picture film was introduced in 1885 and the first standardized format was 35mm, which measures the width of the film stock. The smaller film got, the less expensive it was to be a filmmaker and thus the more you will find. Let's run through the most popular amateur film formats, also known as "small gauges", that you will most likely find in collections.</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4</a:t>
            </a:fld>
            <a:endParaRPr lang="en-US"/>
          </a:p>
        </p:txBody>
      </p:sp>
    </p:spTree>
    <p:extLst>
      <p:ext uri="{BB962C8B-B14F-4D97-AF65-F5344CB8AC3E}">
        <p14:creationId xmlns:p14="http://schemas.microsoft.com/office/powerpoint/2010/main" val="882273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1923, 16mm (or about half of 35) was introduced as the first amateur filmmaking format: it was cheaper and made of the new acetate film stock, which was safer than its predecessor nitrate.</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5</a:t>
            </a:fld>
            <a:endParaRPr lang="en-US"/>
          </a:p>
        </p:txBody>
      </p:sp>
    </p:spTree>
    <p:extLst>
      <p:ext uri="{BB962C8B-B14F-4D97-AF65-F5344CB8AC3E}">
        <p14:creationId xmlns:p14="http://schemas.microsoft.com/office/powerpoint/2010/main" val="613941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1935 8mm was introduced (or half of 16)</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6</a:t>
            </a:fld>
            <a:endParaRPr lang="en-US"/>
          </a:p>
        </p:txBody>
      </p:sp>
    </p:spTree>
    <p:extLst>
      <p:ext uri="{BB962C8B-B14F-4D97-AF65-F5344CB8AC3E}">
        <p14:creationId xmlns:p14="http://schemas.microsoft.com/office/powerpoint/2010/main" val="2573185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and then in 1965 Super8mm was introduced (which decreased the size of the sprocket holes in order to have more space for picture and therefore higher picture quality.</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7</a:t>
            </a:fld>
            <a:endParaRPr lang="en-US"/>
          </a:p>
        </p:txBody>
      </p:sp>
    </p:spTree>
    <p:extLst>
      <p:ext uri="{BB962C8B-B14F-4D97-AF65-F5344CB8AC3E}">
        <p14:creationId xmlns:p14="http://schemas.microsoft.com/office/powerpoint/2010/main" val="4139652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Now I would like you all to take Poll #2! </a:t>
            </a:r>
          </a:p>
          <a:p>
            <a:r>
              <a:rPr lang="en-US" sz="1200" kern="1200" dirty="0" smtClean="0">
                <a:solidFill>
                  <a:schemeClr val="tx1"/>
                </a:solidFill>
                <a:latin typeface="+mn-lt"/>
                <a:ea typeface="+mn-ea"/>
                <a:cs typeface="+mn-cs"/>
              </a:rPr>
              <a:t>What types of film do you have in your collection?</a:t>
            </a:r>
          </a:p>
          <a:p>
            <a:r>
              <a:rPr lang="en-US" sz="1200" kern="1200" dirty="0" smtClean="0">
                <a:solidFill>
                  <a:schemeClr val="tx1"/>
                </a:solidFill>
                <a:latin typeface="+mn-lt"/>
                <a:ea typeface="+mn-ea"/>
                <a:cs typeface="+mn-cs"/>
              </a:rPr>
              <a:t>8mm</a:t>
            </a:r>
          </a:p>
          <a:p>
            <a:r>
              <a:rPr lang="en-US" sz="1200" kern="1200" dirty="0" smtClean="0">
                <a:solidFill>
                  <a:schemeClr val="tx1"/>
                </a:solidFill>
                <a:latin typeface="+mn-lt"/>
                <a:ea typeface="+mn-ea"/>
                <a:cs typeface="+mn-cs"/>
              </a:rPr>
              <a:t>S-8mm</a:t>
            </a:r>
          </a:p>
          <a:p>
            <a:r>
              <a:rPr lang="en-US" sz="1200" kern="1200" dirty="0" smtClean="0">
                <a:solidFill>
                  <a:schemeClr val="tx1"/>
                </a:solidFill>
                <a:latin typeface="+mn-lt"/>
                <a:ea typeface="+mn-ea"/>
                <a:cs typeface="+mn-cs"/>
              </a:rPr>
              <a:t>16mm</a:t>
            </a:r>
          </a:p>
          <a:p>
            <a:r>
              <a:rPr lang="en-US" sz="1200" kern="1200" dirty="0" smtClean="0">
                <a:solidFill>
                  <a:schemeClr val="tx1"/>
                </a:solidFill>
                <a:latin typeface="+mn-lt"/>
                <a:ea typeface="+mn-ea"/>
                <a:cs typeface="+mn-cs"/>
              </a:rPr>
              <a:t>Other</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8</a:t>
            </a:fld>
            <a:endParaRPr lang="en-US"/>
          </a:p>
        </p:txBody>
      </p:sp>
    </p:spTree>
    <p:extLst>
      <p:ext uri="{BB962C8B-B14F-4D97-AF65-F5344CB8AC3E}">
        <p14:creationId xmlns:p14="http://schemas.microsoft.com/office/powerpoint/2010/main" val="1529437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Preservation problems</a:t>
            </a:r>
          </a:p>
          <a:p>
            <a:r>
              <a:rPr lang="en-US" sz="1200" kern="1200" dirty="0" smtClean="0">
                <a:solidFill>
                  <a:schemeClr val="tx1"/>
                </a:solidFill>
                <a:latin typeface="+mn-lt"/>
                <a:ea typeface="+mn-ea"/>
                <a:cs typeface="+mn-cs"/>
              </a:rPr>
              <a:t>-99% sure</a:t>
            </a:r>
            <a:r>
              <a:rPr lang="en-US" sz="1200" kern="1200" baseline="0" dirty="0" smtClean="0">
                <a:solidFill>
                  <a:schemeClr val="tx1"/>
                </a:solidFill>
                <a:latin typeface="+mn-lt"/>
                <a:ea typeface="+mn-ea"/>
                <a:cs typeface="+mn-cs"/>
              </a:rPr>
              <a:t> based on history of amateur filmmaking technology that you do not have nitrate film base</a:t>
            </a:r>
            <a:r>
              <a:rPr lang="en-US" sz="1200" kern="1200" dirty="0" smtClean="0">
                <a:solidFill>
                  <a:schemeClr val="tx1"/>
                </a:solidFill>
                <a:latin typeface="+mn-lt"/>
                <a:ea typeface="+mn-ea"/>
                <a:cs typeface="+mn-cs"/>
              </a:rPr>
              <a:t>, so you are good there</a:t>
            </a:r>
            <a:endParaRPr lang="en-US" dirty="0"/>
          </a:p>
        </p:txBody>
      </p:sp>
      <p:sp>
        <p:nvSpPr>
          <p:cNvPr id="4" name="Slide Number Placeholder 3"/>
          <p:cNvSpPr>
            <a:spLocks noGrp="1"/>
          </p:cNvSpPr>
          <p:nvPr>
            <p:ph type="sldNum" sz="quarter" idx="10"/>
          </p:nvPr>
        </p:nvSpPr>
        <p:spPr/>
        <p:txBody>
          <a:bodyPr/>
          <a:lstStyle/>
          <a:p>
            <a:fld id="{87BB1329-A1E3-5E42-9302-3D731C8EE058}" type="slidenum">
              <a:rPr lang="en-US" smtClean="0"/>
              <a:t>9</a:t>
            </a:fld>
            <a:endParaRPr lang="en-US"/>
          </a:p>
        </p:txBody>
      </p:sp>
    </p:spTree>
    <p:extLst>
      <p:ext uri="{BB962C8B-B14F-4D97-AF65-F5344CB8AC3E}">
        <p14:creationId xmlns:p14="http://schemas.microsoft.com/office/powerpoint/2010/main" val="151597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97539A-F3A8-524E-B493-0E7C078EEF7F}" type="datetime1">
              <a:rPr lang="en-US" smtClean="0"/>
              <a:t>9/15/15</a:t>
            </a:fld>
            <a:endParaRPr lang="en-US"/>
          </a:p>
        </p:txBody>
      </p:sp>
      <p:sp>
        <p:nvSpPr>
          <p:cNvPr id="5" name="Footer Placeholder 4"/>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251F59-D8FE-1340-B9B3-9CC2CD01733D}" type="datetime1">
              <a:rPr lang="en-US" smtClean="0"/>
              <a:t>9/15/15</a:t>
            </a:fld>
            <a:endParaRPr lang="en-US"/>
          </a:p>
        </p:txBody>
      </p:sp>
      <p:sp>
        <p:nvSpPr>
          <p:cNvPr id="5" name="Footer Placeholder 4"/>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E26B4A-3BC9-0D45-A543-4F200842B0B9}" type="datetime1">
              <a:rPr lang="en-US" smtClean="0"/>
              <a:t>9/15/15</a:t>
            </a:fld>
            <a:endParaRPr lang="en-US"/>
          </a:p>
        </p:txBody>
      </p:sp>
      <p:sp>
        <p:nvSpPr>
          <p:cNvPr id="5" name="Footer Placeholder 4"/>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3E5C0B-E962-164D-BD57-D32179719255}" type="datetime1">
              <a:rPr lang="en-US" smtClean="0"/>
              <a:t>9/15/15</a:t>
            </a:fld>
            <a:endParaRPr lang="en-US"/>
          </a:p>
        </p:txBody>
      </p:sp>
      <p:sp>
        <p:nvSpPr>
          <p:cNvPr id="5" name="Footer Placeholder 4"/>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982F7A-0ECB-6041-95D5-EA6A61962EBD}" type="datetime1">
              <a:rPr lang="en-US" smtClean="0"/>
              <a:t>9/15/15</a:t>
            </a:fld>
            <a:endParaRPr lang="en-US"/>
          </a:p>
        </p:txBody>
      </p:sp>
      <p:sp>
        <p:nvSpPr>
          <p:cNvPr id="5" name="Footer Placeholder 4"/>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CFA72F-3231-2544-983A-8DD3E49F0A84}" type="datetime1">
              <a:rPr lang="en-US" smtClean="0"/>
              <a:t>9/15/15</a:t>
            </a:fld>
            <a:endParaRPr lang="en-US"/>
          </a:p>
        </p:txBody>
      </p:sp>
      <p:sp>
        <p:nvSpPr>
          <p:cNvPr id="6" name="Footer Placeholder 5"/>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82CCF6-742D-124D-A5F3-2F2B85CCA271}" type="datetime1">
              <a:rPr lang="en-US" smtClean="0"/>
              <a:t>9/15/15</a:t>
            </a:fld>
            <a:endParaRPr lang="en-US"/>
          </a:p>
        </p:txBody>
      </p:sp>
      <p:sp>
        <p:nvSpPr>
          <p:cNvPr id="8" name="Footer Placeholder 7"/>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D21E2D-643E-3441-B909-4DC2EC26F2EB}" type="datetime1">
              <a:rPr lang="en-US" smtClean="0"/>
              <a:t>9/15/15</a:t>
            </a:fld>
            <a:endParaRPr lang="en-US"/>
          </a:p>
        </p:txBody>
      </p:sp>
      <p:sp>
        <p:nvSpPr>
          <p:cNvPr id="4" name="Footer Placeholder 3"/>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095C6-22DC-2E46-B416-AC65AC962543}" type="datetime1">
              <a:rPr lang="en-US" smtClean="0"/>
              <a:t>9/15/15</a:t>
            </a:fld>
            <a:endParaRPr lang="en-US"/>
          </a:p>
        </p:txBody>
      </p:sp>
      <p:sp>
        <p:nvSpPr>
          <p:cNvPr id="3" name="Footer Placeholder 2"/>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0D4652-E4AC-7E4C-B484-6E53CF069EF7}" type="datetime1">
              <a:rPr lang="en-US" smtClean="0"/>
              <a:t>9/15/15</a:t>
            </a:fld>
            <a:endParaRPr lang="en-US"/>
          </a:p>
        </p:txBody>
      </p:sp>
      <p:sp>
        <p:nvSpPr>
          <p:cNvPr id="6" name="Footer Placeholder 5"/>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8BC958-52EE-F348-8241-C0FEED800050}" type="datetime1">
              <a:rPr lang="en-US" smtClean="0"/>
              <a:t>9/15/15</a:t>
            </a:fld>
            <a:endParaRPr lang="en-US"/>
          </a:p>
        </p:txBody>
      </p:sp>
      <p:sp>
        <p:nvSpPr>
          <p:cNvPr id="6" name="Footer Placeholder 5"/>
          <p:cNvSpPr>
            <a:spLocks noGrp="1"/>
          </p:cNvSpPr>
          <p:nvPr>
            <p:ph type="ftr" sz="quarter" idx="11"/>
          </p:nvPr>
        </p:nvSpPr>
        <p:spPr/>
        <p:txBody>
          <a:bodyPr/>
          <a:lstStyle/>
          <a:p>
            <a:r>
              <a:rPr lang="en-US" smtClean="0"/>
              <a:t>Hosted by ALCTS, Association for Library Collections and Technical Services</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ADEF7D-DF4D-6147-B26D-370155A691B0}" type="datetime1">
              <a:rPr lang="en-US" smtClean="0"/>
              <a:t>9/15/15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Hosted by ALCTS, Association for Library Collections and Technical Services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jpeg"/><Relationship Id="rId6"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image" Target="../media/image16.jpe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7.jpeg"/><Relationship Id="rId5" Type="http://schemas.openxmlformats.org/officeDocument/2006/relationships/image" Target="../media/image18.jpeg"/><Relationship Id="rId6" Type="http://schemas.openxmlformats.org/officeDocument/2006/relationships/image" Target="../media/image19.jpe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0.jpeg"/><Relationship Id="rId5" Type="http://schemas.openxmlformats.org/officeDocument/2006/relationships/image" Target="../media/image21.jpeg"/><Relationship Id="rId6" Type="http://schemas.openxmlformats.org/officeDocument/2006/relationships/image" Target="../media/image22.jp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3.jpeg"/><Relationship Id="rId5" Type="http://schemas.openxmlformats.org/officeDocument/2006/relationships/image" Target="../media/image24.jpeg"/><Relationship Id="rId6" Type="http://schemas.openxmlformats.org/officeDocument/2006/relationships/image" Target="../media/image25.jpe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6.jpeg"/><Relationship Id="rId5" Type="http://schemas.openxmlformats.org/officeDocument/2006/relationships/image" Target="../media/image27.jpeg"/><Relationship Id="rId6" Type="http://schemas.openxmlformats.org/officeDocument/2006/relationships/image" Target="../media/image28.jpe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9.jpeg"/><Relationship Id="rId5" Type="http://schemas.openxmlformats.org/officeDocument/2006/relationships/image" Target="../media/image30.jpeg"/><Relationship Id="rId6" Type="http://schemas.openxmlformats.org/officeDocument/2006/relationships/image" Target="../media/image31.jpe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32.jpeg"/><Relationship Id="rId5" Type="http://schemas.openxmlformats.org/officeDocument/2006/relationships/image" Target="../media/image33.jpeg"/><Relationship Id="rId6" Type="http://schemas.openxmlformats.org/officeDocument/2006/relationships/image" Target="../media/image34.jpe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image" Target="../media/image35.jp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36.jpeg"/><Relationship Id="rId5" Type="http://schemas.openxmlformats.org/officeDocument/2006/relationships/image" Target="../media/image37.jpeg"/><Relationship Id="rId6" Type="http://schemas.openxmlformats.org/officeDocument/2006/relationships/image" Target="../media/image38.jpeg"/><Relationship Id="rId7" Type="http://schemas.openxmlformats.org/officeDocument/2006/relationships/image" Target="../media/image39.jpeg"/><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40.jpeg"/><Relationship Id="rId5" Type="http://schemas.openxmlformats.org/officeDocument/2006/relationships/image" Target="../media/image41.jpeg"/><Relationship Id="rId6" Type="http://schemas.openxmlformats.org/officeDocument/2006/relationships/image" Target="../media/image42.jpeg"/><Relationship Id="rId7" Type="http://schemas.openxmlformats.org/officeDocument/2006/relationships/image" Target="../media/image43.jpeg"/><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44.jpeg"/><Relationship Id="rId5" Type="http://schemas.openxmlformats.org/officeDocument/2006/relationships/image" Target="../media/image45.jpeg"/><Relationship Id="rId6" Type="http://schemas.openxmlformats.org/officeDocument/2006/relationships/image" Target="../media/image46.jpeg"/><Relationship Id="rId7" Type="http://schemas.openxmlformats.org/officeDocument/2006/relationships/image" Target="../media/image47.jpe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48.jpeg"/><Relationship Id="rId5" Type="http://schemas.openxmlformats.org/officeDocument/2006/relationships/image" Target="../media/image49.jpeg"/><Relationship Id="rId6" Type="http://schemas.openxmlformats.org/officeDocument/2006/relationships/image" Target="../media/image50.jpeg"/><Relationship Id="rId7" Type="http://schemas.openxmlformats.org/officeDocument/2006/relationships/image" Target="../media/image51.jpe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2.jpeg"/><Relationship Id="rId5" Type="http://schemas.openxmlformats.org/officeDocument/2006/relationships/image" Target="../media/image53.jpeg"/><Relationship Id="rId6" Type="http://schemas.openxmlformats.org/officeDocument/2006/relationships/image" Target="../media/image54.jpeg"/><Relationship Id="rId7" Type="http://schemas.openxmlformats.org/officeDocument/2006/relationships/image" Target="../media/image55.jpeg"/><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6.jpeg"/><Relationship Id="rId5" Type="http://schemas.openxmlformats.org/officeDocument/2006/relationships/image" Target="../media/image57.jpeg"/><Relationship Id="rId6" Type="http://schemas.openxmlformats.org/officeDocument/2006/relationships/image" Target="../media/image58.jpeg"/><Relationship Id="rId7" Type="http://schemas.openxmlformats.org/officeDocument/2006/relationships/image" Target="../media/image59.jpeg"/><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60.jpeg"/><Relationship Id="rId5" Type="http://schemas.openxmlformats.org/officeDocument/2006/relationships/image" Target="../media/image61.jpeg"/><Relationship Id="rId6" Type="http://schemas.openxmlformats.org/officeDocument/2006/relationships/image" Target="../media/image62.jpeg"/><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63.jpeg"/><Relationship Id="rId5" Type="http://schemas.openxmlformats.org/officeDocument/2006/relationships/image" Target="../media/image64.jpeg"/><Relationship Id="rId6" Type="http://schemas.openxmlformats.org/officeDocument/2006/relationships/image" Target="../media/image65.jpeg"/><Relationship Id="rId7" Type="http://schemas.openxmlformats.org/officeDocument/2006/relationships/image" Target="../media/image66.jpeg"/><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67.jpeg"/><Relationship Id="rId5" Type="http://schemas.openxmlformats.org/officeDocument/2006/relationships/image" Target="../media/image68.jpeg"/><Relationship Id="rId6" Type="http://schemas.openxmlformats.org/officeDocument/2006/relationships/image" Target="../media/image69.jpeg"/><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image" Target="../media/image70.jpg"/><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image" Target="../media/image71.jpg"/><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image" Target="../media/image72.jpg"/><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hyperlink" Target="http://digitalpreservation.gov/personalarchiving/" TargetMode="External"/><Relationship Id="rId6" Type="http://schemas.openxmlformats.org/officeDocument/2006/relationships/hyperlink" Target="http://www.centerforhomemovies.org/" TargetMode="External"/><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0.jpeg"/><Relationship Id="rId5" Type="http://schemas.openxmlformats.org/officeDocument/2006/relationships/image" Target="../media/image21.jpeg"/><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gif"/><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8.jp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9.jpe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10.jp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1057429" y="958557"/>
            <a:ext cx="7908327" cy="5837194"/>
          </a:xfrm>
          <a:custGeom>
            <a:avLst/>
            <a:gdLst>
              <a:gd name="connsiteX0" fmla="*/ 6350 w 7908327"/>
              <a:gd name="connsiteY0" fmla="*/ 6350 h 5837194"/>
              <a:gd name="connsiteX1" fmla="*/ 7901977 w 7908327"/>
              <a:gd name="connsiteY1" fmla="*/ 6350 h 5837194"/>
              <a:gd name="connsiteX2" fmla="*/ 7901977 w 7908327"/>
              <a:gd name="connsiteY2" fmla="*/ 5830844 h 5837194"/>
              <a:gd name="connsiteX3" fmla="*/ 6350 w 7908327"/>
              <a:gd name="connsiteY3" fmla="*/ 5830844 h 5837194"/>
              <a:gd name="connsiteX4" fmla="*/ 6350 w 7908327"/>
              <a:gd name="connsiteY4" fmla="*/ 6350 h 583719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7908327" h="5837194">
                <a:moveTo>
                  <a:pt x="6350" y="6350"/>
                </a:moveTo>
                <a:lnTo>
                  <a:pt x="7901977" y="6350"/>
                </a:lnTo>
                <a:lnTo>
                  <a:pt x="7901977" y="5830844"/>
                </a:lnTo>
                <a:lnTo>
                  <a:pt x="6350" y="5830844"/>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1057428" y="6554989"/>
            <a:ext cx="7908327" cy="25261"/>
          </a:xfrm>
          <a:custGeom>
            <a:avLst/>
            <a:gdLst>
              <a:gd name="connsiteX0" fmla="*/ 6350 w 7908327"/>
              <a:gd name="connsiteY0" fmla="*/ 6350 h 25261"/>
              <a:gd name="connsiteX1" fmla="*/ 7901977 w 7908327"/>
              <a:gd name="connsiteY1" fmla="*/ 7805 h 25261"/>
            </a:gdLst>
            <a:ahLst/>
            <a:cxnLst>
              <a:cxn ang="0">
                <a:pos x="connsiteX0" y="connsiteY0"/>
              </a:cxn>
              <a:cxn ang="1">
                <a:pos x="connsiteX1" y="connsiteY1"/>
              </a:cxn>
            </a:cxnLst>
            <a:rect l="l" t="t" r="r" b="b"/>
            <a:pathLst>
              <a:path w="7908327" h="25261">
                <a:moveTo>
                  <a:pt x="6350" y="6350"/>
                </a:moveTo>
                <a:lnTo>
                  <a:pt x="7901977" y="7805"/>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1063779" y="946819"/>
            <a:ext cx="7895626" cy="2550477"/>
          </a:xfrm>
          <a:custGeom>
            <a:avLst/>
            <a:gdLst>
              <a:gd name="connsiteX0" fmla="*/ 0 w 7895626"/>
              <a:gd name="connsiteY0" fmla="*/ 2550477 h 2550477"/>
              <a:gd name="connsiteX1" fmla="*/ 7895626 w 7895626"/>
              <a:gd name="connsiteY1" fmla="*/ 2550477 h 2550477"/>
              <a:gd name="connsiteX2" fmla="*/ 7895626 w 7895626"/>
              <a:gd name="connsiteY2" fmla="*/ 0 h 2550477"/>
              <a:gd name="connsiteX3" fmla="*/ 0 w 7895626"/>
              <a:gd name="connsiteY3" fmla="*/ 0 h 2550477"/>
              <a:gd name="connsiteX4" fmla="*/ 0 w 7895626"/>
              <a:gd name="connsiteY4" fmla="*/ 2550477 h 255047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7895626" h="2550477">
                <a:moveTo>
                  <a:pt x="0" y="2550477"/>
                </a:moveTo>
                <a:lnTo>
                  <a:pt x="7895626" y="2550477"/>
                </a:lnTo>
                <a:lnTo>
                  <a:pt x="7895626" y="0"/>
                </a:lnTo>
                <a:lnTo>
                  <a:pt x="0" y="0"/>
                </a:lnTo>
                <a:lnTo>
                  <a:pt x="0" y="2550477"/>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1057429" y="940468"/>
            <a:ext cx="7908327" cy="2563178"/>
          </a:xfrm>
          <a:custGeom>
            <a:avLst/>
            <a:gdLst>
              <a:gd name="connsiteX0" fmla="*/ 6350 w 7908327"/>
              <a:gd name="connsiteY0" fmla="*/ 6350 h 2563178"/>
              <a:gd name="connsiteX1" fmla="*/ 7901977 w 7908327"/>
              <a:gd name="connsiteY1" fmla="*/ 6350 h 2563178"/>
              <a:gd name="connsiteX2" fmla="*/ 7901977 w 7908327"/>
              <a:gd name="connsiteY2" fmla="*/ 2556828 h 2563178"/>
              <a:gd name="connsiteX3" fmla="*/ 6350 w 7908327"/>
              <a:gd name="connsiteY3" fmla="*/ 2556828 h 2563178"/>
              <a:gd name="connsiteX4" fmla="*/ 6350 w 7908327"/>
              <a:gd name="connsiteY4" fmla="*/ 6350 h 2563178"/>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7908327" h="2563178">
                <a:moveTo>
                  <a:pt x="6350" y="6350"/>
                </a:moveTo>
                <a:lnTo>
                  <a:pt x="7901977" y="6350"/>
                </a:lnTo>
                <a:lnTo>
                  <a:pt x="7901977" y="2556828"/>
                </a:lnTo>
                <a:lnTo>
                  <a:pt x="6350" y="2556828"/>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812800" y="736600"/>
            <a:ext cx="8432800" cy="62865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sp>
        <p:nvSpPr>
          <p:cNvPr id="2" name="TextBox 1"/>
          <p:cNvSpPr txBox="1"/>
          <p:nvPr/>
        </p:nvSpPr>
        <p:spPr>
          <a:xfrm>
            <a:off x="990600" y="1295400"/>
            <a:ext cx="8077200" cy="970779"/>
          </a:xfrm>
          <a:prstGeom prst="rect">
            <a:avLst/>
          </a:prstGeom>
          <a:noFill/>
        </p:spPr>
        <p:txBody>
          <a:bodyPr wrap="square" lIns="0" tIns="0" rIns="0" rtlCol="0">
            <a:spAutoFit/>
          </a:bodyPr>
          <a:lstStyle/>
          <a:p>
            <a:pPr algn="ctr">
              <a:lnSpc>
                <a:spcPts val="7500"/>
              </a:lnSpc>
              <a:tabLst/>
            </a:pPr>
            <a:r>
              <a:rPr lang="en-US" altLang="zh-CN" sz="4800" i="1" dirty="0" smtClean="0">
                <a:solidFill>
                  <a:srgbClr val="404040"/>
                </a:solidFill>
                <a:latin typeface="Calisto MT" pitchFamily="18" charset="0"/>
                <a:cs typeface="Calisto MT" pitchFamily="18" charset="0"/>
              </a:rPr>
              <a:t>Moving Image Preservation 101 </a:t>
            </a:r>
          </a:p>
        </p:txBody>
      </p:sp>
      <p:sp>
        <p:nvSpPr>
          <p:cNvPr id="10" name="TextBox 1"/>
          <p:cNvSpPr txBox="1"/>
          <p:nvPr/>
        </p:nvSpPr>
        <p:spPr>
          <a:xfrm>
            <a:off x="4064000" y="2844800"/>
            <a:ext cx="1943100" cy="279400"/>
          </a:xfrm>
          <a:prstGeom prst="rect">
            <a:avLst/>
          </a:prstGeom>
          <a:noFill/>
        </p:spPr>
        <p:txBody>
          <a:bodyPr wrap="none" lIns="0" tIns="0" rIns="0" rtlCol="0">
            <a:spAutoFit/>
          </a:bodyPr>
          <a:lstStyle/>
          <a:p>
            <a:pPr>
              <a:lnSpc>
                <a:spcPts val="2200"/>
              </a:lnSpc>
              <a:tabLst/>
            </a:pPr>
            <a:r>
              <a:rPr lang="en-US" altLang="zh-CN" sz="1978" dirty="0" smtClean="0">
                <a:solidFill>
                  <a:srgbClr val="404040"/>
                </a:solidFill>
                <a:latin typeface="Calisto MT" pitchFamily="18" charset="0"/>
                <a:cs typeface="Calisto MT" pitchFamily="18" charset="0"/>
              </a:rPr>
              <a:t>Siobhan</a:t>
            </a:r>
            <a:r>
              <a:rPr lang="en-US" altLang="zh-CN" sz="1978" dirty="0" smtClean="0">
                <a:latin typeface="Times New Roman" pitchFamily="18" charset="0"/>
                <a:cs typeface="Times New Roman" pitchFamily="18" charset="0"/>
              </a:rPr>
              <a:t> </a:t>
            </a:r>
            <a:r>
              <a:rPr lang="en-US" altLang="zh-CN" sz="1978" dirty="0" smtClean="0">
                <a:solidFill>
                  <a:srgbClr val="404040"/>
                </a:solidFill>
                <a:latin typeface="Calisto MT" pitchFamily="18" charset="0"/>
                <a:cs typeface="Calisto MT" pitchFamily="18" charset="0"/>
              </a:rPr>
              <a:t>C.</a:t>
            </a:r>
            <a:r>
              <a:rPr lang="en-US" altLang="zh-CN" sz="1978" dirty="0" smtClean="0">
                <a:latin typeface="Times New Roman" pitchFamily="18" charset="0"/>
                <a:cs typeface="Times New Roman" pitchFamily="18" charset="0"/>
              </a:rPr>
              <a:t> </a:t>
            </a:r>
            <a:r>
              <a:rPr lang="en-US" altLang="zh-CN" sz="1978" dirty="0" smtClean="0">
                <a:solidFill>
                  <a:srgbClr val="404040"/>
                </a:solidFill>
                <a:latin typeface="Calisto MT" pitchFamily="18" charset="0"/>
                <a:cs typeface="Calisto MT" pitchFamily="18" charset="0"/>
              </a:rPr>
              <a:t>Hagan</a:t>
            </a:r>
          </a:p>
        </p:txBody>
      </p:sp>
      <p:sp>
        <p:nvSpPr>
          <p:cNvPr id="11" name="TextBox 1"/>
          <p:cNvSpPr txBox="1"/>
          <p:nvPr/>
        </p:nvSpPr>
        <p:spPr>
          <a:xfrm>
            <a:off x="3873500" y="3187700"/>
            <a:ext cx="2311400" cy="279400"/>
          </a:xfrm>
          <a:prstGeom prst="rect">
            <a:avLst/>
          </a:prstGeom>
          <a:noFill/>
        </p:spPr>
        <p:txBody>
          <a:bodyPr wrap="none" lIns="0" tIns="0" rIns="0" rtlCol="0">
            <a:spAutoFit/>
          </a:bodyPr>
          <a:lstStyle/>
          <a:p>
            <a:pPr>
              <a:lnSpc>
                <a:spcPts val="2200"/>
              </a:lnSpc>
              <a:tabLst/>
            </a:pPr>
            <a:r>
              <a:rPr lang="en-US" altLang="zh-CN" sz="1978" dirty="0" smtClean="0">
                <a:solidFill>
                  <a:srgbClr val="404040"/>
                </a:solidFill>
                <a:latin typeface="Calisto MT" pitchFamily="18" charset="0"/>
                <a:cs typeface="Calisto MT" pitchFamily="18" charset="0"/>
              </a:rPr>
              <a:t>Audiovisual</a:t>
            </a:r>
            <a:r>
              <a:rPr lang="en-US" altLang="zh-CN" sz="1978" dirty="0" smtClean="0">
                <a:latin typeface="Times New Roman" pitchFamily="18" charset="0"/>
                <a:cs typeface="Times New Roman" pitchFamily="18" charset="0"/>
              </a:rPr>
              <a:t> </a:t>
            </a:r>
            <a:r>
              <a:rPr lang="en-US" altLang="zh-CN" sz="1978" dirty="0" smtClean="0">
                <a:solidFill>
                  <a:srgbClr val="404040"/>
                </a:solidFill>
                <a:latin typeface="Calisto MT" pitchFamily="18" charset="0"/>
                <a:cs typeface="Calisto MT" pitchFamily="18" charset="0"/>
              </a:rPr>
              <a:t>Archivist</a:t>
            </a:r>
          </a:p>
        </p:txBody>
      </p:sp>
      <p:sp>
        <p:nvSpPr>
          <p:cNvPr id="12" name="TextBox 1"/>
          <p:cNvSpPr txBox="1"/>
          <p:nvPr/>
        </p:nvSpPr>
        <p:spPr>
          <a:xfrm>
            <a:off x="1625600" y="3530600"/>
            <a:ext cx="6819900" cy="279400"/>
          </a:xfrm>
          <a:prstGeom prst="rect">
            <a:avLst/>
          </a:prstGeom>
          <a:noFill/>
        </p:spPr>
        <p:txBody>
          <a:bodyPr wrap="none" lIns="0" tIns="0" rIns="0" rtlCol="0">
            <a:spAutoFit/>
          </a:bodyPr>
          <a:lstStyle/>
          <a:p>
            <a:pPr>
              <a:lnSpc>
                <a:spcPts val="2200"/>
              </a:lnSpc>
              <a:tabLst/>
            </a:pPr>
            <a:r>
              <a:rPr lang="en-US" altLang="zh-CN" sz="1978" dirty="0" smtClean="0">
                <a:solidFill>
                  <a:srgbClr val="404040"/>
                </a:solidFill>
                <a:latin typeface="Calisto MT" pitchFamily="18" charset="0"/>
                <a:cs typeface="Calisto MT" pitchFamily="18" charset="0"/>
              </a:rPr>
              <a:t>University</a:t>
            </a:r>
            <a:r>
              <a:rPr lang="en-US" altLang="zh-CN" sz="1978" dirty="0" smtClean="0">
                <a:latin typeface="Times New Roman" pitchFamily="18" charset="0"/>
                <a:cs typeface="Times New Roman" pitchFamily="18" charset="0"/>
              </a:rPr>
              <a:t> </a:t>
            </a:r>
            <a:r>
              <a:rPr lang="en-US" altLang="zh-CN" sz="1978" dirty="0" smtClean="0">
                <a:solidFill>
                  <a:srgbClr val="404040"/>
                </a:solidFill>
                <a:latin typeface="Calisto MT" pitchFamily="18" charset="0"/>
                <a:cs typeface="Calisto MT" pitchFamily="18" charset="0"/>
              </a:rPr>
              <a:t>of</a:t>
            </a:r>
            <a:r>
              <a:rPr lang="en-US" altLang="zh-CN" sz="1978" dirty="0" smtClean="0">
                <a:latin typeface="Times New Roman" pitchFamily="18" charset="0"/>
                <a:cs typeface="Times New Roman" pitchFamily="18" charset="0"/>
              </a:rPr>
              <a:t> </a:t>
            </a:r>
            <a:r>
              <a:rPr lang="en-US" altLang="zh-CN" sz="1978" dirty="0" smtClean="0">
                <a:solidFill>
                  <a:srgbClr val="404040"/>
                </a:solidFill>
                <a:latin typeface="Calisto MT" pitchFamily="18" charset="0"/>
                <a:cs typeface="Calisto MT" pitchFamily="18" charset="0"/>
              </a:rPr>
              <a:t>Baltimore&gt;Langsdale</a:t>
            </a:r>
            <a:r>
              <a:rPr lang="en-US" altLang="zh-CN" sz="1978" dirty="0" smtClean="0">
                <a:latin typeface="Times New Roman" pitchFamily="18" charset="0"/>
                <a:cs typeface="Times New Roman" pitchFamily="18" charset="0"/>
              </a:rPr>
              <a:t> </a:t>
            </a:r>
            <a:r>
              <a:rPr lang="en-US" altLang="zh-CN" sz="1978" dirty="0" smtClean="0">
                <a:solidFill>
                  <a:srgbClr val="404040"/>
                </a:solidFill>
                <a:latin typeface="Calisto MT" pitchFamily="18" charset="0"/>
                <a:cs typeface="Calisto MT" pitchFamily="18" charset="0"/>
              </a:rPr>
              <a:t>Library&gt;Special</a:t>
            </a:r>
            <a:r>
              <a:rPr lang="en-US" altLang="zh-CN" sz="1978" dirty="0" smtClean="0">
                <a:latin typeface="Times New Roman" pitchFamily="18" charset="0"/>
                <a:cs typeface="Times New Roman" pitchFamily="18" charset="0"/>
              </a:rPr>
              <a:t> </a:t>
            </a:r>
            <a:r>
              <a:rPr lang="en-US" altLang="zh-CN" sz="1978" dirty="0" smtClean="0">
                <a:solidFill>
                  <a:srgbClr val="404040"/>
                </a:solidFill>
                <a:latin typeface="Calisto MT" pitchFamily="18" charset="0"/>
                <a:cs typeface="Calisto MT" pitchFamily="18" charset="0"/>
              </a:rPr>
              <a:t>Collections</a:t>
            </a:r>
          </a:p>
        </p:txBody>
      </p:sp>
      <p:sp>
        <p:nvSpPr>
          <p:cNvPr id="13"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pic>
        <p:nvPicPr>
          <p:cNvPr id="14" name="Picture 13" descr="meish.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86200" y="4114800"/>
            <a:ext cx="2438400" cy="2438400"/>
          </a:xfrm>
          <a:prstGeom prst="rect">
            <a:avLst/>
          </a:prstGeom>
          <a:ln>
            <a:solidFill>
              <a:schemeClr val="tx1"/>
            </a:solidFill>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3"/>
          <p:cNvSpPr/>
          <p:nvPr/>
        </p:nvSpPr>
        <p:spPr>
          <a:xfrm>
            <a:off x="5026527" y="2596503"/>
            <a:ext cx="4380390" cy="3905803"/>
          </a:xfrm>
          <a:custGeom>
            <a:avLst/>
            <a:gdLst>
              <a:gd name="connsiteX0" fmla="*/ 6350 w 4380390"/>
              <a:gd name="connsiteY0" fmla="*/ 6350 h 3905803"/>
              <a:gd name="connsiteX1" fmla="*/ 4374040 w 4380390"/>
              <a:gd name="connsiteY1" fmla="*/ 6350 h 3905803"/>
              <a:gd name="connsiteX2" fmla="*/ 4374040 w 4380390"/>
              <a:gd name="connsiteY2" fmla="*/ 3899453 h 3905803"/>
              <a:gd name="connsiteX3" fmla="*/ 6350 w 4380390"/>
              <a:gd name="connsiteY3" fmla="*/ 3899453 h 3905803"/>
              <a:gd name="connsiteX4" fmla="*/ 6350 w 4380390"/>
              <a:gd name="connsiteY4" fmla="*/ 6350 h 390580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380390" h="3905803">
                <a:moveTo>
                  <a:pt x="6350" y="6350"/>
                </a:moveTo>
                <a:lnTo>
                  <a:pt x="4374040" y="6350"/>
                </a:lnTo>
                <a:lnTo>
                  <a:pt x="4374040" y="3899453"/>
                </a:lnTo>
                <a:lnTo>
                  <a:pt x="6350" y="3899453"/>
                </a:lnTo>
                <a:lnTo>
                  <a:pt x="6350" y="6350"/>
                </a:lnTo>
              </a:path>
            </a:pathLst>
          </a:custGeom>
          <a:solidFill>
            <a:srgbClr val="000000">
              <a:alpha val="0"/>
            </a:srgbClr>
          </a:solidFill>
          <a:ln w="12700">
            <a:solidFill>
              <a:srgbClr val="000000">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3"/>
          <p:cNvPicPr>
            <a:picLocks noChangeAspect="1" noChangeArrowheads="1"/>
          </p:cNvPicPr>
          <p:nvPr/>
        </p:nvPicPr>
        <p:blipFill>
          <a:blip r:embed="rId4"/>
          <a:srcRect/>
          <a:stretch>
            <a:fillRect/>
          </a:stretch>
        </p:blipFill>
        <p:spPr bwMode="auto">
          <a:xfrm>
            <a:off x="660400" y="2590800"/>
            <a:ext cx="8750300" cy="3911600"/>
          </a:xfrm>
          <a:prstGeom prst="rect">
            <a:avLst/>
          </a:prstGeom>
          <a:noFill/>
        </p:spPr>
      </p:pic>
      <p:pic>
        <p:nvPicPr>
          <p:cNvPr id="9"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6"/>
          <a:srcRect/>
          <a:stretch>
            <a:fillRect/>
          </a:stretch>
        </p:blipFill>
        <p:spPr bwMode="auto">
          <a:xfrm>
            <a:off x="508000" y="508000"/>
            <a:ext cx="9029700" cy="6756400"/>
          </a:xfrm>
          <a:prstGeom prst="rect">
            <a:avLst/>
          </a:prstGeom>
          <a:noFill/>
        </p:spPr>
      </p:pic>
      <p:sp>
        <p:nvSpPr>
          <p:cNvPr id="2" name="TextBox 1"/>
          <p:cNvSpPr txBox="1"/>
          <p:nvPr/>
        </p:nvSpPr>
        <p:spPr>
          <a:xfrm>
            <a:off x="2946400" y="1117600"/>
            <a:ext cx="41529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Vinegar</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syndrome</a:t>
            </a:r>
          </a:p>
        </p:txBody>
      </p:sp>
      <p:sp>
        <p:nvSpPr>
          <p:cNvPr id="13"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3009900" y="2895600"/>
            <a:ext cx="4038600" cy="30353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508000" y="508000"/>
            <a:ext cx="9029700" cy="6756400"/>
          </a:xfrm>
          <a:prstGeom prst="rect">
            <a:avLst/>
          </a:prstGeom>
          <a:noFill/>
        </p:spPr>
      </p:pic>
      <p:sp>
        <p:nvSpPr>
          <p:cNvPr id="2" name="TextBox 1"/>
          <p:cNvSpPr txBox="1"/>
          <p:nvPr/>
        </p:nvSpPr>
        <p:spPr>
          <a:xfrm>
            <a:off x="4406900" y="1117600"/>
            <a:ext cx="12319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Mold</a:t>
            </a:r>
          </a:p>
        </p:txBody>
      </p:sp>
      <p:sp>
        <p:nvSpPr>
          <p:cNvPr id="10" name="TextBox 1"/>
          <p:cNvSpPr txBox="1"/>
          <p:nvPr/>
        </p:nvSpPr>
        <p:spPr>
          <a:xfrm>
            <a:off x="3048000" y="5943600"/>
            <a:ext cx="1821562"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AZ</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Digital</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Transfers</a:t>
            </a:r>
          </a:p>
        </p:txBody>
      </p:sp>
      <p:sp>
        <p:nvSpPr>
          <p:cNvPr id="13"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08000" y="508000"/>
            <a:ext cx="9029700" cy="6756400"/>
          </a:xfrm>
          <a:prstGeom prst="rect">
            <a:avLst/>
          </a:prstGeom>
          <a:noFill/>
        </p:spPr>
      </p:pic>
      <p:sp>
        <p:nvSpPr>
          <p:cNvPr id="2" name="TextBox 1"/>
          <p:cNvSpPr txBox="1"/>
          <p:nvPr/>
        </p:nvSpPr>
        <p:spPr>
          <a:xfrm>
            <a:off x="3670300" y="1117600"/>
            <a:ext cx="2747119" cy="744999"/>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Color Film</a:t>
            </a:r>
          </a:p>
        </p:txBody>
      </p:sp>
      <p:sp>
        <p:nvSpPr>
          <p:cNvPr id="12"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pic>
        <p:nvPicPr>
          <p:cNvPr id="10" name="Picture 9" descr="35FADED.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43893" y="2463800"/>
            <a:ext cx="4039507" cy="3098800"/>
          </a:xfrm>
          <a:prstGeom prst="rect">
            <a:avLst/>
          </a:prstGeom>
          <a:ln>
            <a:solidFill>
              <a:schemeClr val="tx1"/>
            </a:solidFill>
          </a:ln>
        </p:spPr>
      </p:pic>
      <p:sp>
        <p:nvSpPr>
          <p:cNvPr id="13" name="TextBox 1"/>
          <p:cNvSpPr txBox="1"/>
          <p:nvPr/>
        </p:nvSpPr>
        <p:spPr>
          <a:xfrm>
            <a:off x="2819400" y="5562600"/>
            <a:ext cx="1436291"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err="1" smtClean="0">
                <a:solidFill>
                  <a:srgbClr val="7C8F97"/>
                </a:solidFill>
                <a:latin typeface="Calisto MT" pitchFamily="18" charset="0"/>
                <a:cs typeface="Calisto MT" pitchFamily="18" charset="0"/>
              </a:rPr>
              <a:t>filmforever.org</a:t>
            </a:r>
            <a:endParaRPr lang="en-US" altLang="zh-CN" sz="1200" dirty="0" smtClean="0">
              <a:solidFill>
                <a:srgbClr val="7C8F97"/>
              </a:solidFill>
              <a:latin typeface="Calisto MT" pitchFamily="18" charset="0"/>
              <a:cs typeface="Calisto MT" pitchFamily="18" charset="0"/>
            </a:endParaRPr>
          </a:p>
        </p:txBody>
      </p:sp>
    </p:spTree>
    <p:extLst>
      <p:ext uri="{BB962C8B-B14F-4D97-AF65-F5344CB8AC3E}">
        <p14:creationId xmlns:p14="http://schemas.microsoft.com/office/powerpoint/2010/main" val="2893551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3"/>
          <p:cNvSpPr/>
          <p:nvPr/>
        </p:nvSpPr>
        <p:spPr>
          <a:xfrm>
            <a:off x="2347398" y="2596503"/>
            <a:ext cx="5549784" cy="3905803"/>
          </a:xfrm>
          <a:custGeom>
            <a:avLst/>
            <a:gdLst>
              <a:gd name="connsiteX0" fmla="*/ 6350 w 5549784"/>
              <a:gd name="connsiteY0" fmla="*/ 6350 h 3905803"/>
              <a:gd name="connsiteX1" fmla="*/ 5543433 w 5549784"/>
              <a:gd name="connsiteY1" fmla="*/ 6350 h 3905803"/>
              <a:gd name="connsiteX2" fmla="*/ 5543433 w 5549784"/>
              <a:gd name="connsiteY2" fmla="*/ 3899453 h 3905803"/>
              <a:gd name="connsiteX3" fmla="*/ 6350 w 5549784"/>
              <a:gd name="connsiteY3" fmla="*/ 3899453 h 3905803"/>
              <a:gd name="connsiteX4" fmla="*/ 6350 w 5549784"/>
              <a:gd name="connsiteY4" fmla="*/ 6350 h 390580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49784" h="3905803">
                <a:moveTo>
                  <a:pt x="6350" y="6350"/>
                </a:moveTo>
                <a:lnTo>
                  <a:pt x="5543433" y="6350"/>
                </a:lnTo>
                <a:lnTo>
                  <a:pt x="5543433" y="3899453"/>
                </a:lnTo>
                <a:lnTo>
                  <a:pt x="6350" y="3899453"/>
                </a:lnTo>
                <a:lnTo>
                  <a:pt x="6350" y="6350"/>
                </a:lnTo>
              </a:path>
            </a:pathLst>
          </a:custGeom>
          <a:solidFill>
            <a:srgbClr val="000000">
              <a:alpha val="0"/>
            </a:srgbClr>
          </a:solidFill>
          <a:ln w="12700">
            <a:solidFill>
              <a:srgbClr val="000000">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3"/>
          <p:cNvPicPr>
            <a:picLocks noChangeAspect="1" noChangeArrowheads="1"/>
          </p:cNvPicPr>
          <p:nvPr/>
        </p:nvPicPr>
        <p:blipFill>
          <a:blip r:embed="rId4"/>
          <a:srcRect/>
          <a:stretch>
            <a:fillRect/>
          </a:stretch>
        </p:blipFill>
        <p:spPr bwMode="auto">
          <a:xfrm>
            <a:off x="2336800" y="2590800"/>
            <a:ext cx="5562600" cy="3911600"/>
          </a:xfrm>
          <a:prstGeom prst="rect">
            <a:avLst/>
          </a:prstGeom>
          <a:noFill/>
        </p:spPr>
      </p:pic>
      <p:pic>
        <p:nvPicPr>
          <p:cNvPr id="9"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6"/>
          <a:srcRect/>
          <a:stretch>
            <a:fillRect/>
          </a:stretch>
        </p:blipFill>
        <p:spPr bwMode="auto">
          <a:xfrm>
            <a:off x="508000" y="508000"/>
            <a:ext cx="9029700" cy="6756400"/>
          </a:xfrm>
          <a:prstGeom prst="rect">
            <a:avLst/>
          </a:prstGeom>
          <a:noFill/>
        </p:spPr>
      </p:pic>
      <p:sp>
        <p:nvSpPr>
          <p:cNvPr id="2" name="TextBox 1"/>
          <p:cNvSpPr txBox="1"/>
          <p:nvPr/>
        </p:nvSpPr>
        <p:spPr>
          <a:xfrm>
            <a:off x="3454400" y="1117600"/>
            <a:ext cx="31369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Poor</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Housing</a:t>
            </a:r>
          </a:p>
        </p:txBody>
      </p:sp>
      <p:sp>
        <p:nvSpPr>
          <p:cNvPr id="11" name="TextBox 1"/>
          <p:cNvSpPr txBox="1"/>
          <p:nvPr/>
        </p:nvSpPr>
        <p:spPr>
          <a:xfrm>
            <a:off x="2197100" y="2527300"/>
            <a:ext cx="685800" cy="1193800"/>
          </a:xfrm>
          <a:prstGeom prst="rect">
            <a:avLst/>
          </a:prstGeom>
          <a:noFill/>
        </p:spPr>
        <p:txBody>
          <a:bodyPr wrap="none" lIns="0" tIns="0" rIns="0" rtlCol="0">
            <a:spAutoFit/>
          </a:bodyPr>
          <a:lstStyle/>
          <a:p>
            <a:pPr>
              <a:lnSpc>
                <a:spcPts val="9400"/>
              </a:lnSpc>
              <a:tabLst/>
            </a:pPr>
            <a:r>
              <a:rPr lang="en-US" altLang="zh-CN" sz="9495" dirty="0" smtClean="0">
                <a:solidFill>
                  <a:srgbClr val="FF0000"/>
                </a:solidFill>
                <a:latin typeface="Segoe UI" pitchFamily="18" charset="0"/>
                <a:cs typeface="Segoe UI" pitchFamily="18" charset="0"/>
              </a:rPr>
              <a:t>✗</a:t>
            </a:r>
          </a:p>
        </p:txBody>
      </p:sp>
      <p:sp>
        <p:nvSpPr>
          <p:cNvPr id="14"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3"/>
          <p:cNvSpPr/>
          <p:nvPr/>
        </p:nvSpPr>
        <p:spPr>
          <a:xfrm>
            <a:off x="2104550" y="2596502"/>
            <a:ext cx="5479519" cy="3906196"/>
          </a:xfrm>
          <a:custGeom>
            <a:avLst/>
            <a:gdLst>
              <a:gd name="connsiteX0" fmla="*/ 6350 w 5479519"/>
              <a:gd name="connsiteY0" fmla="*/ 6350 h 3906196"/>
              <a:gd name="connsiteX1" fmla="*/ 5473168 w 5479519"/>
              <a:gd name="connsiteY1" fmla="*/ 6350 h 3906196"/>
              <a:gd name="connsiteX2" fmla="*/ 5473168 w 5479519"/>
              <a:gd name="connsiteY2" fmla="*/ 3899846 h 3906196"/>
              <a:gd name="connsiteX3" fmla="*/ 6350 w 5479519"/>
              <a:gd name="connsiteY3" fmla="*/ 3899846 h 3906196"/>
              <a:gd name="connsiteX4" fmla="*/ 6350 w 5479519"/>
              <a:gd name="connsiteY4" fmla="*/ 6350 h 390619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479519" h="3906196">
                <a:moveTo>
                  <a:pt x="6350" y="6350"/>
                </a:moveTo>
                <a:lnTo>
                  <a:pt x="5473168" y="6350"/>
                </a:lnTo>
                <a:lnTo>
                  <a:pt x="5473168" y="3899846"/>
                </a:lnTo>
                <a:lnTo>
                  <a:pt x="6350" y="3899846"/>
                </a:lnTo>
                <a:lnTo>
                  <a:pt x="6350" y="6350"/>
                </a:lnTo>
              </a:path>
            </a:pathLst>
          </a:custGeom>
          <a:solidFill>
            <a:srgbClr val="000000">
              <a:alpha val="0"/>
            </a:srgbClr>
          </a:solidFill>
          <a:ln w="12700">
            <a:solidFill>
              <a:srgbClr val="000000">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3"/>
          <p:cNvPicPr>
            <a:picLocks noChangeAspect="1" noChangeArrowheads="1"/>
          </p:cNvPicPr>
          <p:nvPr/>
        </p:nvPicPr>
        <p:blipFill>
          <a:blip r:embed="rId4"/>
          <a:srcRect/>
          <a:stretch>
            <a:fillRect/>
          </a:stretch>
        </p:blipFill>
        <p:spPr bwMode="auto">
          <a:xfrm>
            <a:off x="2095500" y="2590800"/>
            <a:ext cx="5486400" cy="3911600"/>
          </a:xfrm>
          <a:prstGeom prst="rect">
            <a:avLst/>
          </a:prstGeom>
          <a:noFill/>
        </p:spPr>
      </p:pic>
      <p:pic>
        <p:nvPicPr>
          <p:cNvPr id="9"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6"/>
          <a:srcRect/>
          <a:stretch>
            <a:fillRect/>
          </a:stretch>
        </p:blipFill>
        <p:spPr bwMode="auto">
          <a:xfrm>
            <a:off x="508000" y="508000"/>
            <a:ext cx="9029700" cy="6756400"/>
          </a:xfrm>
          <a:prstGeom prst="rect">
            <a:avLst/>
          </a:prstGeom>
          <a:noFill/>
        </p:spPr>
      </p:pic>
      <p:sp>
        <p:nvSpPr>
          <p:cNvPr id="2" name="TextBox 1"/>
          <p:cNvSpPr txBox="1"/>
          <p:nvPr/>
        </p:nvSpPr>
        <p:spPr>
          <a:xfrm>
            <a:off x="2247900" y="1117600"/>
            <a:ext cx="55499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Preservation</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Re-housing</a:t>
            </a:r>
          </a:p>
        </p:txBody>
      </p:sp>
      <p:sp>
        <p:nvSpPr>
          <p:cNvPr id="11" name="TextBox 1"/>
          <p:cNvSpPr txBox="1"/>
          <p:nvPr/>
        </p:nvSpPr>
        <p:spPr>
          <a:xfrm>
            <a:off x="2197100" y="2908300"/>
            <a:ext cx="1016000" cy="1193800"/>
          </a:xfrm>
          <a:prstGeom prst="rect">
            <a:avLst/>
          </a:prstGeom>
          <a:noFill/>
        </p:spPr>
        <p:txBody>
          <a:bodyPr wrap="none" lIns="0" tIns="0" rIns="0" rtlCol="0">
            <a:spAutoFit/>
          </a:bodyPr>
          <a:lstStyle/>
          <a:p>
            <a:pPr>
              <a:lnSpc>
                <a:spcPts val="9400"/>
              </a:lnSpc>
              <a:tabLst/>
            </a:pPr>
            <a:r>
              <a:rPr lang="en-US" altLang="zh-CN" sz="9495" dirty="0" smtClean="0">
                <a:solidFill>
                  <a:srgbClr val="FF0000"/>
                </a:solidFill>
                <a:latin typeface="Segoe UI" pitchFamily="18" charset="0"/>
                <a:cs typeface="Segoe UI" pitchFamily="18" charset="0"/>
              </a:rPr>
              <a:t>✔</a:t>
            </a:r>
          </a:p>
        </p:txBody>
      </p:sp>
      <p:sp>
        <p:nvSpPr>
          <p:cNvPr id="14"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3"/>
          <p:cNvSpPr/>
          <p:nvPr/>
        </p:nvSpPr>
        <p:spPr>
          <a:xfrm>
            <a:off x="2201095" y="2596503"/>
            <a:ext cx="5563130" cy="3905803"/>
          </a:xfrm>
          <a:custGeom>
            <a:avLst/>
            <a:gdLst>
              <a:gd name="connsiteX0" fmla="*/ 6350 w 5563130"/>
              <a:gd name="connsiteY0" fmla="*/ 6350 h 3905803"/>
              <a:gd name="connsiteX1" fmla="*/ 5556780 w 5563130"/>
              <a:gd name="connsiteY1" fmla="*/ 6350 h 3905803"/>
              <a:gd name="connsiteX2" fmla="*/ 5556780 w 5563130"/>
              <a:gd name="connsiteY2" fmla="*/ 3899453 h 3905803"/>
              <a:gd name="connsiteX3" fmla="*/ 6350 w 5563130"/>
              <a:gd name="connsiteY3" fmla="*/ 3899453 h 3905803"/>
              <a:gd name="connsiteX4" fmla="*/ 6350 w 5563130"/>
              <a:gd name="connsiteY4" fmla="*/ 6350 h 390580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5563130" h="3905803">
                <a:moveTo>
                  <a:pt x="6350" y="6350"/>
                </a:moveTo>
                <a:lnTo>
                  <a:pt x="5556780" y="6350"/>
                </a:lnTo>
                <a:lnTo>
                  <a:pt x="5556780" y="3899453"/>
                </a:lnTo>
                <a:lnTo>
                  <a:pt x="6350" y="3899453"/>
                </a:lnTo>
                <a:lnTo>
                  <a:pt x="6350" y="6350"/>
                </a:lnTo>
              </a:path>
            </a:pathLst>
          </a:custGeom>
          <a:solidFill>
            <a:srgbClr val="000000">
              <a:alpha val="0"/>
            </a:srgbClr>
          </a:solidFill>
          <a:ln w="12700">
            <a:solidFill>
              <a:srgbClr val="000000">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3"/>
          <p:cNvPicPr>
            <a:picLocks noChangeAspect="1" noChangeArrowheads="1"/>
          </p:cNvPicPr>
          <p:nvPr/>
        </p:nvPicPr>
        <p:blipFill>
          <a:blip r:embed="rId4"/>
          <a:srcRect/>
          <a:stretch>
            <a:fillRect/>
          </a:stretch>
        </p:blipFill>
        <p:spPr bwMode="auto">
          <a:xfrm>
            <a:off x="2197100" y="2590800"/>
            <a:ext cx="5575300" cy="3911600"/>
          </a:xfrm>
          <a:prstGeom prst="rect">
            <a:avLst/>
          </a:prstGeom>
          <a:noFill/>
        </p:spPr>
      </p:pic>
      <p:pic>
        <p:nvPicPr>
          <p:cNvPr id="9"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6"/>
          <a:srcRect/>
          <a:stretch>
            <a:fillRect/>
          </a:stretch>
        </p:blipFill>
        <p:spPr bwMode="auto">
          <a:xfrm>
            <a:off x="508000" y="508000"/>
            <a:ext cx="9029700" cy="6756400"/>
          </a:xfrm>
          <a:prstGeom prst="rect">
            <a:avLst/>
          </a:prstGeom>
          <a:noFill/>
        </p:spPr>
      </p:pic>
      <p:sp>
        <p:nvSpPr>
          <p:cNvPr id="2" name="TextBox 1"/>
          <p:cNvSpPr txBox="1"/>
          <p:nvPr/>
        </p:nvSpPr>
        <p:spPr>
          <a:xfrm>
            <a:off x="3568700" y="1117600"/>
            <a:ext cx="28956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Poor</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Storage</a:t>
            </a:r>
          </a:p>
        </p:txBody>
      </p:sp>
      <p:sp>
        <p:nvSpPr>
          <p:cNvPr id="11" name="TextBox 1"/>
          <p:cNvSpPr txBox="1"/>
          <p:nvPr/>
        </p:nvSpPr>
        <p:spPr>
          <a:xfrm>
            <a:off x="6731000" y="2705100"/>
            <a:ext cx="685800" cy="1193800"/>
          </a:xfrm>
          <a:prstGeom prst="rect">
            <a:avLst/>
          </a:prstGeom>
          <a:noFill/>
        </p:spPr>
        <p:txBody>
          <a:bodyPr wrap="none" lIns="0" tIns="0" rIns="0" rtlCol="0">
            <a:spAutoFit/>
          </a:bodyPr>
          <a:lstStyle/>
          <a:p>
            <a:pPr>
              <a:lnSpc>
                <a:spcPts val="9400"/>
              </a:lnSpc>
              <a:tabLst/>
            </a:pPr>
            <a:r>
              <a:rPr lang="en-US" altLang="zh-CN" sz="9495" dirty="0" smtClean="0">
                <a:solidFill>
                  <a:srgbClr val="FF0000"/>
                </a:solidFill>
                <a:latin typeface="Segoe UI" pitchFamily="18" charset="0"/>
                <a:cs typeface="Segoe UI" pitchFamily="18" charset="0"/>
              </a:rPr>
              <a:t>✗</a:t>
            </a:r>
          </a:p>
        </p:txBody>
      </p:sp>
      <p:sp>
        <p:nvSpPr>
          <p:cNvPr id="14"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3"/>
          <p:cNvSpPr/>
          <p:nvPr/>
        </p:nvSpPr>
        <p:spPr>
          <a:xfrm>
            <a:off x="3516326" y="2370377"/>
            <a:ext cx="2720316" cy="4136227"/>
          </a:xfrm>
          <a:custGeom>
            <a:avLst/>
            <a:gdLst>
              <a:gd name="connsiteX0" fmla="*/ 6350 w 2720316"/>
              <a:gd name="connsiteY0" fmla="*/ 6350 h 4136227"/>
              <a:gd name="connsiteX1" fmla="*/ 2713966 w 2720316"/>
              <a:gd name="connsiteY1" fmla="*/ 6350 h 4136227"/>
              <a:gd name="connsiteX2" fmla="*/ 2713966 w 2720316"/>
              <a:gd name="connsiteY2" fmla="*/ 4129877 h 4136227"/>
              <a:gd name="connsiteX3" fmla="*/ 6350 w 2720316"/>
              <a:gd name="connsiteY3" fmla="*/ 4129877 h 4136227"/>
              <a:gd name="connsiteX4" fmla="*/ 6350 w 2720316"/>
              <a:gd name="connsiteY4" fmla="*/ 6350 h 41362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720316" h="4136227">
                <a:moveTo>
                  <a:pt x="6350" y="6350"/>
                </a:moveTo>
                <a:lnTo>
                  <a:pt x="2713966" y="6350"/>
                </a:lnTo>
                <a:lnTo>
                  <a:pt x="2713966" y="4129877"/>
                </a:lnTo>
                <a:lnTo>
                  <a:pt x="6350" y="4129877"/>
                </a:lnTo>
                <a:lnTo>
                  <a:pt x="6350" y="6350"/>
                </a:lnTo>
              </a:path>
            </a:pathLst>
          </a:custGeom>
          <a:solidFill>
            <a:srgbClr val="000000">
              <a:alpha val="0"/>
            </a:srgbClr>
          </a:solidFill>
          <a:ln w="12700">
            <a:solidFill>
              <a:srgbClr val="000000">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3"/>
          <p:cNvPicPr>
            <a:picLocks noChangeAspect="1" noChangeArrowheads="1"/>
          </p:cNvPicPr>
          <p:nvPr/>
        </p:nvPicPr>
        <p:blipFill>
          <a:blip r:embed="rId4"/>
          <a:srcRect/>
          <a:stretch>
            <a:fillRect/>
          </a:stretch>
        </p:blipFill>
        <p:spPr bwMode="auto">
          <a:xfrm>
            <a:off x="3517900" y="2362200"/>
            <a:ext cx="2717800" cy="4152900"/>
          </a:xfrm>
          <a:prstGeom prst="rect">
            <a:avLst/>
          </a:prstGeom>
          <a:noFill/>
        </p:spPr>
      </p:pic>
      <p:pic>
        <p:nvPicPr>
          <p:cNvPr id="9"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6"/>
          <a:srcRect/>
          <a:stretch>
            <a:fillRect/>
          </a:stretch>
        </p:blipFill>
        <p:spPr bwMode="auto">
          <a:xfrm>
            <a:off x="508000" y="508000"/>
            <a:ext cx="9029700" cy="6756400"/>
          </a:xfrm>
          <a:prstGeom prst="rect">
            <a:avLst/>
          </a:prstGeom>
          <a:noFill/>
        </p:spPr>
      </p:pic>
      <p:sp>
        <p:nvSpPr>
          <p:cNvPr id="2" name="TextBox 1"/>
          <p:cNvSpPr txBox="1"/>
          <p:nvPr/>
        </p:nvSpPr>
        <p:spPr>
          <a:xfrm>
            <a:off x="1943100" y="1117600"/>
            <a:ext cx="61468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Preservation</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Re-housing…</a:t>
            </a:r>
          </a:p>
        </p:txBody>
      </p:sp>
      <p:sp>
        <p:nvSpPr>
          <p:cNvPr id="11" name="TextBox 1"/>
          <p:cNvSpPr txBox="1"/>
          <p:nvPr/>
        </p:nvSpPr>
        <p:spPr>
          <a:xfrm>
            <a:off x="3187700" y="4305300"/>
            <a:ext cx="1016000" cy="1193800"/>
          </a:xfrm>
          <a:prstGeom prst="rect">
            <a:avLst/>
          </a:prstGeom>
          <a:noFill/>
        </p:spPr>
        <p:txBody>
          <a:bodyPr wrap="none" lIns="0" tIns="0" rIns="0" rtlCol="0">
            <a:spAutoFit/>
          </a:bodyPr>
          <a:lstStyle/>
          <a:p>
            <a:pPr>
              <a:lnSpc>
                <a:spcPts val="9400"/>
              </a:lnSpc>
              <a:tabLst/>
            </a:pPr>
            <a:r>
              <a:rPr lang="en-US" altLang="zh-CN" sz="9495" dirty="0" smtClean="0">
                <a:solidFill>
                  <a:srgbClr val="FF0000"/>
                </a:solidFill>
                <a:latin typeface="Segoe UI" pitchFamily="18" charset="0"/>
                <a:cs typeface="Segoe UI" pitchFamily="18" charset="0"/>
              </a:rPr>
              <a:t>✔</a:t>
            </a:r>
          </a:p>
        </p:txBody>
      </p:sp>
      <p:sp>
        <p:nvSpPr>
          <p:cNvPr id="14"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
        <p:nvSpPr>
          <p:cNvPr id="15" name="TextBox 1"/>
          <p:cNvSpPr txBox="1"/>
          <p:nvPr/>
        </p:nvSpPr>
        <p:spPr>
          <a:xfrm>
            <a:off x="1485900" y="2654300"/>
            <a:ext cx="939800" cy="368300"/>
          </a:xfrm>
          <a:prstGeom prst="rect">
            <a:avLst/>
          </a:prstGeom>
          <a:noFill/>
        </p:spPr>
        <p:txBody>
          <a:bodyPr wrap="none" lIns="0" tIns="0" rIns="0" rtlCol="0">
            <a:spAutoFit/>
          </a:bodyPr>
          <a:lstStyle/>
          <a:p>
            <a:pPr>
              <a:lnSpc>
                <a:spcPts val="2900"/>
              </a:lnSpc>
              <a:tabLst/>
            </a:pPr>
            <a:r>
              <a:rPr lang="en-US" altLang="zh-CN" sz="2373" dirty="0" smtClean="0">
                <a:solidFill>
                  <a:srgbClr val="404040"/>
                </a:solidFill>
                <a:latin typeface="Times New Roman" pitchFamily="18" charset="0"/>
                <a:cs typeface="Times New Roman" pitchFamily="18" charset="0"/>
              </a:rPr>
              <a:t>• </a:t>
            </a:r>
            <a:r>
              <a:rPr lang="en-US" altLang="zh-CN" sz="2373" dirty="0" smtClean="0">
                <a:latin typeface="Times New Roman" pitchFamily="18" charset="0"/>
                <a:cs typeface="Times New Roman" pitchFamily="18" charset="0"/>
              </a:rPr>
              <a:t>   </a:t>
            </a:r>
            <a:r>
              <a:rPr lang="en-US" altLang="zh-CN" sz="2373" dirty="0" smtClean="0">
                <a:solidFill>
                  <a:srgbClr val="FF0000"/>
                </a:solidFill>
                <a:latin typeface="Calisto MT" pitchFamily="18" charset="0"/>
                <a:cs typeface="Calisto MT" pitchFamily="18" charset="0"/>
              </a:rPr>
              <a:t>F</a:t>
            </a:r>
            <a:r>
              <a:rPr lang="en-US" altLang="zh-CN" sz="2373" dirty="0" smtClean="0">
                <a:solidFill>
                  <a:srgbClr val="404040"/>
                </a:solidFill>
                <a:latin typeface="Calisto MT" pitchFamily="18" charset="0"/>
                <a:cs typeface="Calisto MT" pitchFamily="18" charset="0"/>
              </a:rPr>
              <a:t>ilm</a:t>
            </a:r>
          </a:p>
        </p:txBody>
      </p:sp>
      <p:sp>
        <p:nvSpPr>
          <p:cNvPr id="16" name="TextBox 1"/>
          <p:cNvSpPr txBox="1"/>
          <p:nvPr/>
        </p:nvSpPr>
        <p:spPr>
          <a:xfrm>
            <a:off x="1828800" y="3048000"/>
            <a:ext cx="685800" cy="317500"/>
          </a:xfrm>
          <a:prstGeom prst="rect">
            <a:avLst/>
          </a:prstGeom>
          <a:noFill/>
        </p:spPr>
        <p:txBody>
          <a:bodyPr wrap="none" lIns="0" tIns="0" rIns="0" rtlCol="0">
            <a:spAutoFit/>
          </a:bodyPr>
          <a:lstStyle/>
          <a:p>
            <a:pPr>
              <a:lnSpc>
                <a:spcPts val="2500"/>
              </a:lnSpc>
              <a:tabLst/>
            </a:pPr>
            <a:r>
              <a:rPr lang="en-US" altLang="zh-CN" sz="2176" dirty="0" smtClean="0">
                <a:solidFill>
                  <a:srgbClr val="B0BCC1"/>
                </a:solidFill>
                <a:latin typeface="Times New Roman" pitchFamily="18" charset="0"/>
                <a:cs typeface="Times New Roman" pitchFamily="18" charset="0"/>
              </a:rPr>
              <a:t>• </a:t>
            </a:r>
            <a:r>
              <a:rPr lang="en-US" altLang="zh-CN" sz="2176" dirty="0" smtClean="0">
                <a:latin typeface="Times New Roman" pitchFamily="18" charset="0"/>
                <a:cs typeface="Times New Roman" pitchFamily="18" charset="0"/>
              </a:rPr>
              <a:t> </a:t>
            </a:r>
            <a:r>
              <a:rPr lang="en-US" altLang="zh-CN" sz="2176" dirty="0" smtClean="0">
                <a:solidFill>
                  <a:srgbClr val="FF0000"/>
                </a:solidFill>
                <a:latin typeface="Calisto MT" pitchFamily="18" charset="0"/>
                <a:cs typeface="Calisto MT" pitchFamily="18" charset="0"/>
              </a:rPr>
              <a:t>F</a:t>
            </a:r>
            <a:r>
              <a:rPr lang="en-US" altLang="zh-CN" sz="2176" dirty="0" smtClean="0">
                <a:solidFill>
                  <a:srgbClr val="404040"/>
                </a:solidFill>
                <a:latin typeface="Calisto MT" pitchFamily="18" charset="0"/>
                <a:cs typeface="Calisto MT" pitchFamily="18" charset="0"/>
              </a:rPr>
              <a:t>lat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Film Best Practices</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
        <p:nvSpPr>
          <p:cNvPr id="11" name="TextBox 1"/>
          <p:cNvSpPr txBox="1"/>
          <p:nvPr/>
        </p:nvSpPr>
        <p:spPr>
          <a:xfrm>
            <a:off x="1485900" y="2362200"/>
            <a:ext cx="7962900" cy="741818"/>
          </a:xfrm>
          <a:prstGeom prst="rect">
            <a:avLst/>
          </a:prstGeom>
          <a:noFill/>
        </p:spPr>
        <p:txBody>
          <a:bodyPr wrap="square" lIns="0" tIns="0" rIns="0" rtlCol="0">
            <a:spAutoFit/>
          </a:bodyPr>
          <a:lstStyle/>
          <a:p>
            <a:pPr marL="342900"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Keep the originals!</a:t>
            </a:r>
          </a:p>
          <a:p>
            <a:pPr marL="342900"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Find an experienced projectionist, otherwise don’t project</a:t>
            </a:r>
            <a:endParaRPr lang="en-US" altLang="zh-CN" sz="2373" dirty="0" smtClean="0">
              <a:solidFill>
                <a:srgbClr val="404040"/>
              </a:solidFill>
              <a:latin typeface="Calisto MT" pitchFamily="18" charset="0"/>
              <a:cs typeface="Calisto MT" pitchFamily="18" charset="0"/>
            </a:endParaRPr>
          </a:p>
        </p:txBody>
      </p:sp>
      <p:pic>
        <p:nvPicPr>
          <p:cNvPr id="9" name="Picture 8" descr="EDITTING.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41600" y="3276600"/>
            <a:ext cx="4673600" cy="3103562"/>
          </a:xfrm>
          <a:prstGeom prst="rect">
            <a:avLst/>
          </a:prstGeom>
        </p:spPr>
      </p:pic>
      <p:sp>
        <p:nvSpPr>
          <p:cNvPr id="13" name="TextBox 1"/>
          <p:cNvSpPr txBox="1"/>
          <p:nvPr/>
        </p:nvSpPr>
        <p:spPr>
          <a:xfrm>
            <a:off x="2667000" y="6400800"/>
            <a:ext cx="2277291" cy="269304"/>
          </a:xfrm>
          <a:prstGeom prst="rect">
            <a:avLst/>
          </a:prstGeom>
          <a:noFill/>
        </p:spPr>
        <p:txBody>
          <a:bodyPr wrap="none" lIns="0" tIns="0" rIns="0" rtlCol="0">
            <a:spAutoFit/>
          </a:bodyPr>
          <a:lstStyle/>
          <a:p>
            <a:pPr>
              <a:lnSpc>
                <a:spcPts val="1800"/>
              </a:lnSpc>
              <a:tabLst/>
            </a:pPr>
            <a:r>
              <a:rPr lang="en-US" altLang="zh-CN" sz="1200" dirty="0" err="1" smtClean="0">
                <a:solidFill>
                  <a:srgbClr val="7C8F97"/>
                </a:solidFill>
                <a:latin typeface="Calisto MT" pitchFamily="18" charset="0"/>
                <a:cs typeface="Calisto MT" pitchFamily="18" charset="0"/>
              </a:rPr>
              <a:t>Photo:www.phinkproductions.com</a:t>
            </a:r>
            <a:endParaRPr lang="en-US" altLang="zh-CN" sz="1200" dirty="0" smtClean="0">
              <a:solidFill>
                <a:srgbClr val="7C8F97"/>
              </a:solidFill>
              <a:latin typeface="Calisto MT" pitchFamily="18" charset="0"/>
              <a:cs typeface="Calisto MT" pitchFamily="18" charset="0"/>
            </a:endParaRPr>
          </a:p>
        </p:txBody>
      </p:sp>
    </p:spTree>
    <p:extLst>
      <p:ext uri="{BB962C8B-B14F-4D97-AF65-F5344CB8AC3E}">
        <p14:creationId xmlns:p14="http://schemas.microsoft.com/office/powerpoint/2010/main" val="268486806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1676400" y="3136900"/>
            <a:ext cx="2921000" cy="23368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029200" y="2997200"/>
            <a:ext cx="3403600" cy="24765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7"/>
          <a:srcRect/>
          <a:stretch>
            <a:fillRect/>
          </a:stretch>
        </p:blipFill>
        <p:spPr bwMode="auto">
          <a:xfrm>
            <a:off x="508000" y="508000"/>
            <a:ext cx="9029700" cy="6756400"/>
          </a:xfrm>
          <a:prstGeom prst="rect">
            <a:avLst/>
          </a:prstGeom>
          <a:noFill/>
        </p:spPr>
      </p:pic>
      <p:sp>
        <p:nvSpPr>
          <p:cNvPr id="2" name="TextBox 1"/>
          <p:cNvSpPr txBox="1"/>
          <p:nvPr/>
        </p:nvSpPr>
        <p:spPr>
          <a:xfrm>
            <a:off x="2235200" y="1117600"/>
            <a:ext cx="55753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½</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inch</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Open</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Reel</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Video</a:t>
            </a:r>
          </a:p>
        </p:txBody>
      </p:sp>
      <p:sp>
        <p:nvSpPr>
          <p:cNvPr id="11" name="TextBox 1"/>
          <p:cNvSpPr txBox="1"/>
          <p:nvPr/>
        </p:nvSpPr>
        <p:spPr>
          <a:xfrm>
            <a:off x="1676400" y="5715000"/>
            <a:ext cx="2668474"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Indiana</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University</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Bloomington</a:t>
            </a:r>
          </a:p>
        </p:txBody>
      </p:sp>
      <p:sp>
        <p:nvSpPr>
          <p:cNvPr id="12" name="TextBox 1"/>
          <p:cNvSpPr txBox="1"/>
          <p:nvPr/>
        </p:nvSpPr>
        <p:spPr>
          <a:xfrm>
            <a:off x="5029200" y="5486400"/>
            <a:ext cx="1038746"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Sony.net</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1854200" y="3403600"/>
            <a:ext cx="3009900" cy="18796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346700" y="3403600"/>
            <a:ext cx="2857500" cy="17653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7"/>
          <a:srcRect/>
          <a:stretch>
            <a:fillRect/>
          </a:stretch>
        </p:blipFill>
        <p:spPr bwMode="auto">
          <a:xfrm>
            <a:off x="508000" y="508000"/>
            <a:ext cx="9029700" cy="6756400"/>
          </a:xfrm>
          <a:prstGeom prst="rect">
            <a:avLst/>
          </a:prstGeom>
          <a:noFill/>
        </p:spPr>
      </p:pic>
      <p:sp>
        <p:nvSpPr>
          <p:cNvPr id="2" name="TextBox 1"/>
          <p:cNvSpPr txBox="1"/>
          <p:nvPr/>
        </p:nvSpPr>
        <p:spPr>
          <a:xfrm>
            <a:off x="2590800" y="1117600"/>
            <a:ext cx="48641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¾</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inch</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U-Matic</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(SP)</a:t>
            </a:r>
          </a:p>
        </p:txBody>
      </p:sp>
      <p:sp>
        <p:nvSpPr>
          <p:cNvPr id="11" name="TextBox 1"/>
          <p:cNvSpPr txBox="1"/>
          <p:nvPr/>
        </p:nvSpPr>
        <p:spPr>
          <a:xfrm>
            <a:off x="2705100" y="6883400"/>
            <a:ext cx="1041400" cy="228600"/>
          </a:xfrm>
          <a:prstGeom prst="rect">
            <a:avLst/>
          </a:prstGeom>
          <a:noFill/>
        </p:spPr>
        <p:txBody>
          <a:bodyPr wrap="none" lIns="0" tIns="0" rIns="0" rtlCol="0">
            <a:spAutoFit/>
          </a:bodyPr>
          <a:lstStyle/>
          <a:p>
            <a:pPr>
              <a:lnSpc>
                <a:spcPts val="1800"/>
              </a:lnSpc>
              <a:tabLst/>
            </a:pPr>
            <a:r>
              <a:rPr lang="en-US" altLang="zh-CN" sz="1582" dirty="0" smtClean="0">
                <a:solidFill>
                  <a:srgbClr val="FFFFFF"/>
                </a:solidFill>
                <a:latin typeface="Calisto MT" pitchFamily="18" charset="0"/>
                <a:cs typeface="Calisto MT" pitchFamily="18" charset="0"/>
              </a:rPr>
              <a:t>Photo:</a:t>
            </a:r>
            <a:r>
              <a:rPr lang="en-US" altLang="zh-CN" sz="1582" dirty="0" smtClean="0">
                <a:latin typeface="Times New Roman" pitchFamily="18" charset="0"/>
                <a:cs typeface="Times New Roman" pitchFamily="18" charset="0"/>
              </a:rPr>
              <a:t> </a:t>
            </a:r>
            <a:r>
              <a:rPr lang="en-US" altLang="zh-CN" sz="1582" dirty="0" smtClean="0">
                <a:solidFill>
                  <a:srgbClr val="FFFFFF"/>
                </a:solidFill>
                <a:latin typeface="Calisto MT" pitchFamily="18" charset="0"/>
                <a:cs typeface="Calisto MT" pitchFamily="18" charset="0"/>
              </a:rPr>
              <a:t>Ebay</a:t>
            </a:r>
          </a:p>
        </p:txBody>
      </p:sp>
      <p:sp>
        <p:nvSpPr>
          <p:cNvPr id="12" name="TextBox 1"/>
          <p:cNvSpPr txBox="1"/>
          <p:nvPr/>
        </p:nvSpPr>
        <p:spPr>
          <a:xfrm>
            <a:off x="1828800" y="5334000"/>
            <a:ext cx="2491743"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Photos:</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Preservingvideo.blogspot.com</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08000" y="508000"/>
            <a:ext cx="9029700" cy="6756400"/>
          </a:xfrm>
          <a:prstGeom prst="rect">
            <a:avLst/>
          </a:prstGeom>
          <a:noFill/>
        </p:spPr>
      </p:pic>
      <p:sp>
        <p:nvSpPr>
          <p:cNvPr id="2" name="TextBox 1"/>
          <p:cNvSpPr txBox="1"/>
          <p:nvPr/>
        </p:nvSpPr>
        <p:spPr>
          <a:xfrm>
            <a:off x="2641600" y="1117600"/>
            <a:ext cx="47752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Audio.</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Video.</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Disco.</a:t>
            </a:r>
          </a:p>
        </p:txBody>
      </p:sp>
      <p:sp>
        <p:nvSpPr>
          <p:cNvPr id="9" name="TextBox 1"/>
          <p:cNvSpPr txBox="1"/>
          <p:nvPr/>
        </p:nvSpPr>
        <p:spPr>
          <a:xfrm>
            <a:off x="2590800" y="2362200"/>
            <a:ext cx="6019800" cy="4675023"/>
          </a:xfrm>
          <a:prstGeom prst="rect">
            <a:avLst/>
          </a:prstGeom>
          <a:noFill/>
        </p:spPr>
        <p:txBody>
          <a:bodyPr wrap="square" lIns="0" tIns="0" rIns="0" rtlCol="0">
            <a:spAutoFit/>
          </a:bodyPr>
          <a:lstStyle/>
          <a:p>
            <a:pPr>
              <a:lnSpc>
                <a:spcPts val="2700"/>
              </a:lnSpc>
              <a:tabLst/>
            </a:pPr>
            <a:r>
              <a:rPr lang="en-US" altLang="zh-CN" sz="2373" dirty="0" smtClean="0">
                <a:solidFill>
                  <a:srgbClr val="404040"/>
                </a:solidFill>
                <a:latin typeface="Times New Roman" pitchFamily="18" charset="0"/>
                <a:cs typeface="Times New Roman" pitchFamily="18" charset="0"/>
              </a:rPr>
              <a:t>• </a:t>
            </a:r>
            <a:r>
              <a:rPr lang="en-US" altLang="zh-CN" sz="2373" dirty="0" smtClean="0">
                <a:latin typeface="Times New Roman" pitchFamily="18" charset="0"/>
                <a:cs typeface="Times New Roman" pitchFamily="18" charset="0"/>
              </a:rPr>
              <a:t>   </a:t>
            </a:r>
            <a:r>
              <a:rPr lang="en-US" altLang="zh-CN" sz="2373" dirty="0" smtClean="0">
                <a:solidFill>
                  <a:srgbClr val="404040"/>
                </a:solidFill>
                <a:latin typeface="Calisto MT" pitchFamily="18" charset="0"/>
                <a:cs typeface="Calisto MT" pitchFamily="18" charset="0"/>
              </a:rPr>
              <a:t>Wavelengths</a:t>
            </a:r>
          </a:p>
          <a:p>
            <a:pPr marL="800100" lvl="1" indent="-342900">
              <a:lnSpc>
                <a:spcPts val="2700"/>
              </a:lnSpc>
              <a:buFont typeface="Arial"/>
              <a:buChar char="•"/>
            </a:pPr>
            <a:r>
              <a:rPr lang="en-US" altLang="zh-CN" sz="2373" dirty="0" smtClean="0">
                <a:solidFill>
                  <a:srgbClr val="404040"/>
                </a:solidFill>
                <a:latin typeface="Calisto MT" pitchFamily="18" charset="0"/>
                <a:cs typeface="Calisto MT" pitchFamily="18" charset="0"/>
              </a:rPr>
              <a:t>Sound</a:t>
            </a:r>
          </a:p>
          <a:p>
            <a:pPr marL="800100" lvl="1" indent="-342900">
              <a:lnSpc>
                <a:spcPts val="2700"/>
              </a:lnSpc>
              <a:buFont typeface="Arial"/>
              <a:buChar char="•"/>
            </a:pPr>
            <a:r>
              <a:rPr lang="en-US" altLang="zh-CN" sz="2373" dirty="0" smtClean="0">
                <a:solidFill>
                  <a:srgbClr val="404040"/>
                </a:solidFill>
                <a:latin typeface="Calisto MT" pitchFamily="18" charset="0"/>
                <a:cs typeface="Calisto MT" pitchFamily="18" charset="0"/>
              </a:rPr>
              <a:t>Light</a:t>
            </a:r>
            <a:endParaRPr lang="en-US" altLang="zh-CN" dirty="0"/>
          </a:p>
          <a:p>
            <a:pPr lvl="1">
              <a:lnSpc>
                <a:spcPts val="2700"/>
              </a:lnSpc>
            </a:pPr>
            <a:endParaRPr lang="en-US" altLang="zh-CN" dirty="0" smtClean="0"/>
          </a:p>
          <a:p>
            <a:pPr marL="342900" indent="-342900">
              <a:lnSpc>
                <a:spcPts val="2800"/>
              </a:lnSpc>
              <a:buFont typeface="Arial"/>
              <a:buChar char="•"/>
              <a:tabLst/>
            </a:pPr>
            <a:r>
              <a:rPr lang="en-US" altLang="zh-CN" sz="2373" dirty="0" smtClean="0">
                <a:solidFill>
                  <a:srgbClr val="404040"/>
                </a:solidFill>
                <a:latin typeface="Calisto MT" pitchFamily="18" charset="0"/>
                <a:cs typeface="Calisto MT" pitchFamily="18" charset="0"/>
              </a:rPr>
              <a:t>Recording wavelengths</a:t>
            </a:r>
          </a:p>
          <a:p>
            <a:pPr marL="800100" lvl="1" indent="-342900">
              <a:lnSpc>
                <a:spcPts val="2800"/>
              </a:lnSpc>
              <a:buFont typeface="Arial"/>
              <a:buChar char="•"/>
            </a:pPr>
            <a:r>
              <a:rPr lang="en-US" altLang="zh-CN" sz="2400" i="1" dirty="0" smtClean="0">
                <a:solidFill>
                  <a:srgbClr val="404040"/>
                </a:solidFill>
                <a:latin typeface="Calisto MT" pitchFamily="18" charset="0"/>
                <a:cs typeface="Calisto MT" pitchFamily="18" charset="0"/>
              </a:rPr>
              <a:t>Analog signal</a:t>
            </a:r>
            <a:r>
              <a:rPr lang="en-US" altLang="zh-CN" sz="2400" dirty="0" smtClean="0">
                <a:solidFill>
                  <a:srgbClr val="404040"/>
                </a:solidFill>
                <a:latin typeface="Calisto MT" pitchFamily="18" charset="0"/>
                <a:cs typeface="Calisto MT" pitchFamily="18" charset="0"/>
              </a:rPr>
              <a:t>:</a:t>
            </a:r>
            <a:r>
              <a:rPr lang="en-US" altLang="zh-CN" sz="2400" dirty="0" smtClean="0">
                <a:latin typeface="Times New Roman" pitchFamily="18" charset="0"/>
                <a:cs typeface="Times New Roman" pitchFamily="18" charset="0"/>
              </a:rPr>
              <a:t> </a:t>
            </a:r>
            <a:r>
              <a:rPr lang="en-US" altLang="zh-CN" sz="2400" dirty="0" smtClean="0">
                <a:solidFill>
                  <a:srgbClr val="404040"/>
                </a:solidFill>
                <a:latin typeface="Calisto MT" pitchFamily="18" charset="0"/>
                <a:cs typeface="Calisto MT" pitchFamily="18" charset="0"/>
              </a:rPr>
              <a:t>analogous</a:t>
            </a:r>
            <a:r>
              <a:rPr lang="en-US" altLang="zh-CN" sz="2400" dirty="0" smtClean="0">
                <a:latin typeface="Times New Roman" pitchFamily="18" charset="0"/>
                <a:cs typeface="Times New Roman" pitchFamily="18" charset="0"/>
              </a:rPr>
              <a:t> </a:t>
            </a:r>
            <a:r>
              <a:rPr lang="en-US" altLang="zh-CN" sz="2400" dirty="0">
                <a:solidFill>
                  <a:srgbClr val="404040"/>
                </a:solidFill>
                <a:latin typeface="Calisto MT" pitchFamily="18" charset="0"/>
                <a:cs typeface="Calisto MT" pitchFamily="18" charset="0"/>
              </a:rPr>
              <a:t>to</a:t>
            </a:r>
            <a:r>
              <a:rPr lang="en-US" altLang="zh-CN" sz="2400" dirty="0">
                <a:latin typeface="Times New Roman" pitchFamily="18" charset="0"/>
                <a:cs typeface="Times New Roman" pitchFamily="18" charset="0"/>
              </a:rPr>
              <a:t> </a:t>
            </a:r>
            <a:r>
              <a:rPr lang="en-US" altLang="zh-CN" sz="2400" dirty="0">
                <a:solidFill>
                  <a:srgbClr val="404040"/>
                </a:solidFill>
                <a:latin typeface="Calisto MT" pitchFamily="18" charset="0"/>
                <a:cs typeface="Calisto MT" pitchFamily="18" charset="0"/>
              </a:rPr>
              <a:t>the</a:t>
            </a:r>
            <a:r>
              <a:rPr lang="en-US" altLang="zh-CN" sz="2400" dirty="0">
                <a:latin typeface="Times New Roman" pitchFamily="18" charset="0"/>
                <a:cs typeface="Times New Roman" pitchFamily="18" charset="0"/>
              </a:rPr>
              <a:t> </a:t>
            </a:r>
            <a:r>
              <a:rPr lang="en-US" altLang="zh-CN" sz="2400" dirty="0" smtClean="0">
                <a:solidFill>
                  <a:srgbClr val="404040"/>
                </a:solidFill>
                <a:latin typeface="Calisto MT" pitchFamily="18" charset="0"/>
                <a:cs typeface="Calisto MT" pitchFamily="18" charset="0"/>
              </a:rPr>
              <a:t>original</a:t>
            </a:r>
          </a:p>
          <a:p>
            <a:pPr marL="800100" lvl="1" indent="-342900">
              <a:lnSpc>
                <a:spcPts val="2800"/>
              </a:lnSpc>
              <a:buFont typeface="Arial"/>
              <a:buChar char="•"/>
            </a:pPr>
            <a:r>
              <a:rPr lang="en-US" altLang="zh-CN" sz="2400" i="1" dirty="0" smtClean="0">
                <a:solidFill>
                  <a:srgbClr val="404040"/>
                </a:solidFill>
                <a:latin typeface="Calisto MT" pitchFamily="18" charset="0"/>
                <a:cs typeface="Calisto MT" pitchFamily="18" charset="0"/>
              </a:rPr>
              <a:t>Digital signal</a:t>
            </a:r>
            <a:r>
              <a:rPr lang="en-US" altLang="zh-CN" sz="2400" dirty="0" smtClean="0">
                <a:solidFill>
                  <a:srgbClr val="404040"/>
                </a:solidFill>
                <a:latin typeface="Calisto MT" pitchFamily="18" charset="0"/>
                <a:cs typeface="Calisto MT" pitchFamily="18" charset="0"/>
              </a:rPr>
              <a:t>:</a:t>
            </a:r>
            <a:r>
              <a:rPr lang="en-US" altLang="zh-CN" sz="2400" dirty="0" smtClean="0">
                <a:latin typeface="Times New Roman" pitchFamily="18" charset="0"/>
                <a:cs typeface="Times New Roman" pitchFamily="18" charset="0"/>
              </a:rPr>
              <a:t> </a:t>
            </a:r>
            <a:r>
              <a:rPr lang="en-US" altLang="zh-CN" sz="2400" dirty="0" smtClean="0">
                <a:solidFill>
                  <a:srgbClr val="404040"/>
                </a:solidFill>
                <a:latin typeface="Calisto MT" pitchFamily="18" charset="0"/>
                <a:cs typeface="Calisto MT" pitchFamily="18" charset="0"/>
              </a:rPr>
              <a:t>1</a:t>
            </a:r>
            <a:r>
              <a:rPr lang="en-US" altLang="zh-CN" sz="2400" dirty="0">
                <a:solidFill>
                  <a:srgbClr val="404040"/>
                </a:solidFill>
                <a:latin typeface="Calisto MT" pitchFamily="18" charset="0"/>
                <a:cs typeface="Calisto MT" pitchFamily="18" charset="0"/>
              </a:rPr>
              <a:t>’s</a:t>
            </a:r>
            <a:r>
              <a:rPr lang="en-US" altLang="zh-CN" sz="2400" dirty="0">
                <a:latin typeface="Times New Roman" pitchFamily="18" charset="0"/>
                <a:cs typeface="Times New Roman" pitchFamily="18" charset="0"/>
              </a:rPr>
              <a:t> </a:t>
            </a:r>
            <a:r>
              <a:rPr lang="en-US" altLang="zh-CN" sz="2400" dirty="0">
                <a:solidFill>
                  <a:srgbClr val="404040"/>
                </a:solidFill>
                <a:latin typeface="Calisto MT" pitchFamily="18" charset="0"/>
                <a:cs typeface="Calisto MT" pitchFamily="18" charset="0"/>
              </a:rPr>
              <a:t>and</a:t>
            </a:r>
            <a:r>
              <a:rPr lang="en-US" altLang="zh-CN" sz="2400" dirty="0">
                <a:latin typeface="Times New Roman" pitchFamily="18" charset="0"/>
                <a:cs typeface="Times New Roman" pitchFamily="18" charset="0"/>
              </a:rPr>
              <a:t> </a:t>
            </a:r>
            <a:r>
              <a:rPr lang="en-US" altLang="zh-CN" sz="2400" dirty="0">
                <a:solidFill>
                  <a:srgbClr val="404040"/>
                </a:solidFill>
                <a:latin typeface="Calisto MT" pitchFamily="18" charset="0"/>
                <a:cs typeface="Calisto MT" pitchFamily="18" charset="0"/>
              </a:rPr>
              <a:t>0’</a:t>
            </a:r>
            <a:r>
              <a:rPr lang="en-US" altLang="zh-CN" sz="2400" dirty="0" smtClean="0">
                <a:solidFill>
                  <a:srgbClr val="404040"/>
                </a:solidFill>
                <a:latin typeface="Calisto MT" pitchFamily="18" charset="0"/>
                <a:cs typeface="Calisto MT" pitchFamily="18" charset="0"/>
              </a:rPr>
              <a:t>s</a:t>
            </a:r>
          </a:p>
          <a:p>
            <a:pPr lvl="1">
              <a:lnSpc>
                <a:spcPts val="2800"/>
              </a:lnSpc>
            </a:pPr>
            <a:endParaRPr lang="en-US" altLang="zh-CN" sz="2400" dirty="0" smtClean="0">
              <a:solidFill>
                <a:srgbClr val="404040"/>
              </a:solidFill>
              <a:latin typeface="Calisto MT" pitchFamily="18" charset="0"/>
              <a:cs typeface="Calisto MT" pitchFamily="18" charset="0"/>
            </a:endParaRPr>
          </a:p>
          <a:p>
            <a:pPr marL="342900" indent="-342900">
              <a:lnSpc>
                <a:spcPts val="2800"/>
              </a:lnSpc>
              <a:buFont typeface="Arial"/>
              <a:buChar char="•"/>
            </a:pPr>
            <a:r>
              <a:rPr lang="en-US" altLang="zh-CN" sz="2400" dirty="0" smtClean="0">
                <a:solidFill>
                  <a:srgbClr val="404040"/>
                </a:solidFill>
                <a:latin typeface="Calisto MT" pitchFamily="18" charset="0"/>
                <a:cs typeface="Calisto MT" pitchFamily="18" charset="0"/>
              </a:rPr>
              <a:t>Recording</a:t>
            </a:r>
            <a:r>
              <a:rPr lang="en-US" altLang="zh-CN" sz="2400" dirty="0" smtClean="0">
                <a:latin typeface="Times New Roman" pitchFamily="18" charset="0"/>
                <a:cs typeface="Times New Roman" pitchFamily="18" charset="0"/>
              </a:rPr>
              <a:t> </a:t>
            </a:r>
            <a:r>
              <a:rPr lang="en-US" altLang="zh-CN" sz="2400" dirty="0" smtClean="0">
                <a:solidFill>
                  <a:srgbClr val="404040"/>
                </a:solidFill>
                <a:latin typeface="Calisto MT" pitchFamily="18" charset="0"/>
                <a:cs typeface="Calisto MT" pitchFamily="18" charset="0"/>
              </a:rPr>
              <a:t>onto…</a:t>
            </a:r>
            <a:r>
              <a:rPr lang="en-US" altLang="zh-CN" sz="2400" dirty="0" smtClean="0">
                <a:latin typeface="Times New Roman" pitchFamily="18" charset="0"/>
                <a:cs typeface="Times New Roman" pitchFamily="18" charset="0"/>
              </a:rPr>
              <a:t> </a:t>
            </a:r>
            <a:endParaRPr lang="en-US" altLang="zh-CN" sz="2400" dirty="0">
              <a:solidFill>
                <a:srgbClr val="404040"/>
              </a:solidFill>
              <a:latin typeface="Calisto MT" pitchFamily="18" charset="0"/>
              <a:cs typeface="Calisto MT" pitchFamily="18" charset="0"/>
            </a:endParaRPr>
          </a:p>
          <a:p>
            <a:pPr marL="800100" lvl="1" indent="-342900">
              <a:lnSpc>
                <a:spcPts val="2800"/>
              </a:lnSpc>
              <a:buFont typeface="Arial"/>
              <a:buChar char="•"/>
            </a:pPr>
            <a:r>
              <a:rPr lang="en-US" altLang="zh-CN" sz="2400" dirty="0" smtClean="0">
                <a:solidFill>
                  <a:srgbClr val="404040"/>
                </a:solidFill>
                <a:latin typeface="Calisto MT" pitchFamily="18" charset="0"/>
                <a:cs typeface="Calisto MT" pitchFamily="18" charset="0"/>
              </a:rPr>
              <a:t>Physical</a:t>
            </a:r>
            <a:endParaRPr lang="en-US" altLang="zh-CN" sz="2400" dirty="0">
              <a:latin typeface="Times New Roman" pitchFamily="18" charset="0"/>
              <a:cs typeface="Times New Roman" pitchFamily="18" charset="0"/>
            </a:endParaRPr>
          </a:p>
          <a:p>
            <a:pPr marL="800100" lvl="1" indent="-342900">
              <a:lnSpc>
                <a:spcPts val="2800"/>
              </a:lnSpc>
              <a:buFont typeface="Arial"/>
              <a:buChar char="•"/>
            </a:pPr>
            <a:r>
              <a:rPr lang="en-US" altLang="zh-CN" sz="2400" dirty="0" smtClean="0">
                <a:solidFill>
                  <a:srgbClr val="404040"/>
                </a:solidFill>
                <a:latin typeface="Calisto MT" pitchFamily="18" charset="0"/>
                <a:cs typeface="Calisto MT" pitchFamily="18" charset="0"/>
              </a:rPr>
              <a:t>Born-digital</a:t>
            </a:r>
            <a:endParaRPr lang="en-US" altLang="zh-CN" sz="2400" dirty="0">
              <a:solidFill>
                <a:srgbClr val="404040"/>
              </a:solidFill>
              <a:latin typeface="Calisto MT" pitchFamily="18" charset="0"/>
              <a:cs typeface="Calisto MT" pitchFamily="18" charset="0"/>
            </a:endParaRPr>
          </a:p>
          <a:p>
            <a:pPr>
              <a:lnSpc>
                <a:spcPts val="2800"/>
              </a:lnSpc>
            </a:pPr>
            <a:endParaRPr lang="en-US" altLang="zh-CN" sz="2400" dirty="0">
              <a:solidFill>
                <a:srgbClr val="404040"/>
              </a:solidFill>
              <a:latin typeface="Calisto MT" pitchFamily="18" charset="0"/>
              <a:cs typeface="Calisto MT" pitchFamily="18" charset="0"/>
            </a:endParaRPr>
          </a:p>
          <a:p>
            <a:pPr>
              <a:lnSpc>
                <a:spcPts val="2800"/>
              </a:lnSpc>
              <a:tabLst/>
            </a:pPr>
            <a:endParaRPr lang="en-US" altLang="zh-CN" sz="2373" dirty="0" smtClean="0">
              <a:solidFill>
                <a:srgbClr val="404040"/>
              </a:solidFill>
              <a:latin typeface="Calisto MT" pitchFamily="18" charset="0"/>
              <a:cs typeface="Calisto MT" pitchFamily="18" charset="0"/>
            </a:endParaRPr>
          </a:p>
        </p:txBody>
      </p:sp>
      <p:sp>
        <p:nvSpPr>
          <p:cNvPr id="14" name="Footer Placeholder 12"/>
          <p:cNvSpPr txBox="1">
            <a:spLocks/>
          </p:cNvSpPr>
          <p:nvPr/>
        </p:nvSpPr>
        <p:spPr>
          <a:xfrm>
            <a:off x="0" y="7194550"/>
            <a:ext cx="10058400" cy="42545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Hosted by ALCTS, Association for Library Collections and Technical Services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1854200" y="3060700"/>
            <a:ext cx="2730500" cy="24003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321300" y="3289300"/>
            <a:ext cx="2882900" cy="21717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7"/>
          <a:srcRect/>
          <a:stretch>
            <a:fillRect/>
          </a:stretch>
        </p:blipFill>
        <p:spPr bwMode="auto">
          <a:xfrm>
            <a:off x="508000" y="508000"/>
            <a:ext cx="9029700" cy="6756400"/>
          </a:xfrm>
          <a:prstGeom prst="rect">
            <a:avLst/>
          </a:prstGeom>
          <a:noFill/>
        </p:spPr>
      </p:pic>
      <p:sp>
        <p:nvSpPr>
          <p:cNvPr id="2" name="TextBox 1"/>
          <p:cNvSpPr txBox="1"/>
          <p:nvPr/>
        </p:nvSpPr>
        <p:spPr>
          <a:xfrm>
            <a:off x="4000500" y="1117600"/>
            <a:ext cx="20447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Betamax</a:t>
            </a:r>
          </a:p>
        </p:txBody>
      </p:sp>
      <p:sp>
        <p:nvSpPr>
          <p:cNvPr id="11" name="TextBox 1"/>
          <p:cNvSpPr txBox="1"/>
          <p:nvPr/>
        </p:nvSpPr>
        <p:spPr>
          <a:xfrm>
            <a:off x="1828800" y="5486400"/>
            <a:ext cx="1301438"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Simplydv.biz</a:t>
            </a:r>
          </a:p>
        </p:txBody>
      </p:sp>
      <p:sp>
        <p:nvSpPr>
          <p:cNvPr id="12" name="TextBox 1"/>
          <p:cNvSpPr txBox="1"/>
          <p:nvPr/>
        </p:nvSpPr>
        <p:spPr>
          <a:xfrm>
            <a:off x="5334000" y="5486400"/>
            <a:ext cx="1615827"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Ibenimagaes.com</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1854200" y="3263900"/>
            <a:ext cx="3009900" cy="20193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4914900" y="3073400"/>
            <a:ext cx="3289300" cy="22098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7"/>
          <a:srcRect/>
          <a:stretch>
            <a:fillRect/>
          </a:stretch>
        </p:blipFill>
        <p:spPr bwMode="auto">
          <a:xfrm>
            <a:off x="508000" y="508000"/>
            <a:ext cx="9029700" cy="6756400"/>
          </a:xfrm>
          <a:prstGeom prst="rect">
            <a:avLst/>
          </a:prstGeom>
          <a:noFill/>
        </p:spPr>
      </p:pic>
      <p:sp>
        <p:nvSpPr>
          <p:cNvPr id="2" name="TextBox 1"/>
          <p:cNvSpPr txBox="1"/>
          <p:nvPr/>
        </p:nvSpPr>
        <p:spPr>
          <a:xfrm>
            <a:off x="4432300" y="1117600"/>
            <a:ext cx="11811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VHS</a:t>
            </a:r>
          </a:p>
        </p:txBody>
      </p:sp>
      <p:sp>
        <p:nvSpPr>
          <p:cNvPr id="11" name="TextBox 1"/>
          <p:cNvSpPr txBox="1"/>
          <p:nvPr/>
        </p:nvSpPr>
        <p:spPr>
          <a:xfrm>
            <a:off x="1676400" y="5257800"/>
            <a:ext cx="2244204"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Photos-public-domain.com</a:t>
            </a:r>
          </a:p>
        </p:txBody>
      </p:sp>
      <p:sp>
        <p:nvSpPr>
          <p:cNvPr id="12" name="TextBox 1"/>
          <p:cNvSpPr txBox="1"/>
          <p:nvPr/>
        </p:nvSpPr>
        <p:spPr>
          <a:xfrm>
            <a:off x="4953000" y="5257800"/>
            <a:ext cx="2656076"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Themovethemove.wordpress.com</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1625600" y="3327400"/>
            <a:ext cx="3048000" cy="20447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4864100" y="3327400"/>
            <a:ext cx="3746500" cy="19177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7"/>
          <a:srcRect/>
          <a:stretch>
            <a:fillRect/>
          </a:stretch>
        </p:blipFill>
        <p:spPr bwMode="auto">
          <a:xfrm>
            <a:off x="508000" y="508000"/>
            <a:ext cx="9029700" cy="6756400"/>
          </a:xfrm>
          <a:prstGeom prst="rect">
            <a:avLst/>
          </a:prstGeom>
          <a:noFill/>
        </p:spPr>
      </p:pic>
      <p:sp>
        <p:nvSpPr>
          <p:cNvPr id="2" name="TextBox 1"/>
          <p:cNvSpPr txBox="1"/>
          <p:nvPr/>
        </p:nvSpPr>
        <p:spPr>
          <a:xfrm>
            <a:off x="4216400" y="1117600"/>
            <a:ext cx="16129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Video8</a:t>
            </a:r>
          </a:p>
        </p:txBody>
      </p:sp>
      <p:sp>
        <p:nvSpPr>
          <p:cNvPr id="11" name="TextBox 1"/>
          <p:cNvSpPr txBox="1"/>
          <p:nvPr/>
        </p:nvSpPr>
        <p:spPr>
          <a:xfrm>
            <a:off x="1600200" y="5410200"/>
            <a:ext cx="1154162"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Wikipedia</a:t>
            </a:r>
          </a:p>
        </p:txBody>
      </p:sp>
      <p:sp>
        <p:nvSpPr>
          <p:cNvPr id="12" name="TextBox 1"/>
          <p:cNvSpPr txBox="1"/>
          <p:nvPr/>
        </p:nvSpPr>
        <p:spPr>
          <a:xfrm>
            <a:off x="4876800" y="5257800"/>
            <a:ext cx="807913"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Ebay</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1587500" y="3302000"/>
            <a:ext cx="2819400" cy="18415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4940300" y="3568700"/>
            <a:ext cx="3556000" cy="14097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7"/>
          <a:srcRect/>
          <a:stretch>
            <a:fillRect/>
          </a:stretch>
        </p:blipFill>
        <p:spPr bwMode="auto">
          <a:xfrm>
            <a:off x="508000" y="508000"/>
            <a:ext cx="9029700" cy="6756400"/>
          </a:xfrm>
          <a:prstGeom prst="rect">
            <a:avLst/>
          </a:prstGeom>
          <a:noFill/>
        </p:spPr>
      </p:pic>
      <p:sp>
        <p:nvSpPr>
          <p:cNvPr id="2" name="TextBox 1"/>
          <p:cNvSpPr txBox="1"/>
          <p:nvPr/>
        </p:nvSpPr>
        <p:spPr>
          <a:xfrm>
            <a:off x="4584700" y="1117600"/>
            <a:ext cx="8890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Hi8</a:t>
            </a:r>
          </a:p>
        </p:txBody>
      </p:sp>
      <p:sp>
        <p:nvSpPr>
          <p:cNvPr id="11" name="TextBox 1"/>
          <p:cNvSpPr txBox="1"/>
          <p:nvPr/>
        </p:nvSpPr>
        <p:spPr>
          <a:xfrm>
            <a:off x="1910541" y="5029200"/>
            <a:ext cx="1366059"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Amazon.com</a:t>
            </a:r>
          </a:p>
        </p:txBody>
      </p:sp>
      <p:sp>
        <p:nvSpPr>
          <p:cNvPr id="12" name="TextBox 1"/>
          <p:cNvSpPr txBox="1"/>
          <p:nvPr/>
        </p:nvSpPr>
        <p:spPr>
          <a:xfrm>
            <a:off x="4953000" y="4953000"/>
            <a:ext cx="807913"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Ebay</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2705100" y="2933700"/>
            <a:ext cx="4610100" cy="30861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508000" y="508000"/>
            <a:ext cx="9029700" cy="6756400"/>
          </a:xfrm>
          <a:prstGeom prst="rect">
            <a:avLst/>
          </a:prstGeom>
          <a:noFill/>
        </p:spPr>
      </p:pic>
      <p:sp>
        <p:nvSpPr>
          <p:cNvPr id="2" name="TextBox 1"/>
          <p:cNvSpPr txBox="1"/>
          <p:nvPr/>
        </p:nvSpPr>
        <p:spPr>
          <a:xfrm>
            <a:off x="4076700" y="1117600"/>
            <a:ext cx="19050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Digital8</a:t>
            </a:r>
          </a:p>
        </p:txBody>
      </p:sp>
      <p:sp>
        <p:nvSpPr>
          <p:cNvPr id="10" name="TextBox 1"/>
          <p:cNvSpPr txBox="1"/>
          <p:nvPr/>
        </p:nvSpPr>
        <p:spPr>
          <a:xfrm>
            <a:off x="2667000" y="6019800"/>
            <a:ext cx="1538883"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Cameratim.com</a:t>
            </a:r>
          </a:p>
        </p:txBody>
      </p:sp>
      <p:sp>
        <p:nvSpPr>
          <p:cNvPr id="13"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1854200" y="3314700"/>
            <a:ext cx="2794000" cy="18796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080000" y="3048000"/>
            <a:ext cx="3505200" cy="23495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495300" y="482600"/>
            <a:ext cx="9067800" cy="6807200"/>
          </a:xfrm>
          <a:prstGeom prst="rect">
            <a:avLst/>
          </a:prstGeom>
          <a:noFill/>
        </p:spPr>
      </p:pic>
      <p:pic>
        <p:nvPicPr>
          <p:cNvPr id="10" name="Picture 3"/>
          <p:cNvPicPr>
            <a:picLocks noChangeAspect="1" noChangeArrowheads="1"/>
          </p:cNvPicPr>
          <p:nvPr/>
        </p:nvPicPr>
        <p:blipFill>
          <a:blip r:embed="rId7"/>
          <a:srcRect/>
          <a:stretch>
            <a:fillRect/>
          </a:stretch>
        </p:blipFill>
        <p:spPr bwMode="auto">
          <a:xfrm>
            <a:off x="508000" y="508000"/>
            <a:ext cx="9029700" cy="6756400"/>
          </a:xfrm>
          <a:prstGeom prst="rect">
            <a:avLst/>
          </a:prstGeom>
          <a:noFill/>
        </p:spPr>
      </p:pic>
      <p:sp>
        <p:nvSpPr>
          <p:cNvPr id="2" name="TextBox 1"/>
          <p:cNvSpPr txBox="1"/>
          <p:nvPr/>
        </p:nvSpPr>
        <p:spPr>
          <a:xfrm>
            <a:off x="4038600" y="1117600"/>
            <a:ext cx="19812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MiniDV</a:t>
            </a:r>
          </a:p>
        </p:txBody>
      </p:sp>
      <p:sp>
        <p:nvSpPr>
          <p:cNvPr id="11" name="TextBox 1"/>
          <p:cNvSpPr txBox="1"/>
          <p:nvPr/>
        </p:nvSpPr>
        <p:spPr>
          <a:xfrm>
            <a:off x="1828800" y="5181600"/>
            <a:ext cx="1974900"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dvdyourmemories.com</a:t>
            </a:r>
          </a:p>
        </p:txBody>
      </p:sp>
      <p:sp>
        <p:nvSpPr>
          <p:cNvPr id="12" name="TextBox 1"/>
          <p:cNvSpPr txBox="1"/>
          <p:nvPr/>
        </p:nvSpPr>
        <p:spPr>
          <a:xfrm>
            <a:off x="5105400" y="5369496"/>
            <a:ext cx="1628826"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Bladeforums.com</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Poll # 3</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
        <p:nvSpPr>
          <p:cNvPr id="8" name="Action Button: Help 7">
            <a:hlinkClick r:id="" action="ppaction://noaction" highlightClick="1"/>
          </p:cNvPr>
          <p:cNvSpPr/>
          <p:nvPr/>
        </p:nvSpPr>
        <p:spPr>
          <a:xfrm>
            <a:off x="4343400" y="3276600"/>
            <a:ext cx="1447800" cy="1371600"/>
          </a:xfrm>
          <a:prstGeom prst="actionButtonHelp">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331598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445000" y="2895600"/>
            <a:ext cx="3302000" cy="26416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508000" y="508000"/>
            <a:ext cx="9029700" cy="6756400"/>
          </a:xfrm>
          <a:prstGeom prst="rect">
            <a:avLst/>
          </a:prstGeom>
          <a:noFill/>
        </p:spPr>
      </p:pic>
      <p:sp>
        <p:nvSpPr>
          <p:cNvPr id="2" name="TextBox 1"/>
          <p:cNvSpPr txBox="1"/>
          <p:nvPr/>
        </p:nvSpPr>
        <p:spPr>
          <a:xfrm>
            <a:off x="3962400" y="1117600"/>
            <a:ext cx="1450540" cy="744999"/>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Mold</a:t>
            </a:r>
          </a:p>
        </p:txBody>
      </p:sp>
      <p:sp>
        <p:nvSpPr>
          <p:cNvPr id="11" name="TextBox 1"/>
          <p:cNvSpPr txBox="1"/>
          <p:nvPr/>
        </p:nvSpPr>
        <p:spPr>
          <a:xfrm>
            <a:off x="4495800" y="5562600"/>
            <a:ext cx="2462213"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Video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Recovery</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&amp;</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Restoration</a:t>
            </a:r>
          </a:p>
        </p:txBody>
      </p:sp>
      <p:sp>
        <p:nvSpPr>
          <p:cNvPr id="14"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Sticky Shed Syndrome</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pic>
        <p:nvPicPr>
          <p:cNvPr id="8" name="Picture 7" descr="reel_to_reel_tape_extreme_oxide_shedding.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4600" y="2590800"/>
            <a:ext cx="4938889" cy="2667000"/>
          </a:xfrm>
          <a:prstGeom prst="rect">
            <a:avLst/>
          </a:prstGeom>
          <a:ln>
            <a:solidFill>
              <a:schemeClr val="tx1"/>
            </a:solidFill>
          </a:ln>
        </p:spPr>
      </p:pic>
      <p:sp>
        <p:nvSpPr>
          <p:cNvPr id="12" name="TextBox 1"/>
          <p:cNvSpPr txBox="1"/>
          <p:nvPr/>
        </p:nvSpPr>
        <p:spPr>
          <a:xfrm>
            <a:off x="2514600" y="5257800"/>
            <a:ext cx="1885507"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err="1" smtClean="0">
                <a:solidFill>
                  <a:srgbClr val="7C8F97"/>
                </a:solidFill>
                <a:latin typeface="Calisto MT" pitchFamily="18" charset="0"/>
                <a:cs typeface="Calisto MT" pitchFamily="18" charset="0"/>
              </a:rPr>
              <a:t>www.thegreatbear.net</a:t>
            </a:r>
            <a:endParaRPr lang="en-US" altLang="zh-CN" sz="1200" dirty="0" smtClean="0">
              <a:solidFill>
                <a:srgbClr val="7C8F97"/>
              </a:solidFill>
              <a:latin typeface="Calisto MT" pitchFamily="18" charset="0"/>
              <a:cs typeface="Calisto MT" pitchFamily="18" charset="0"/>
            </a:endParaRPr>
          </a:p>
        </p:txBody>
      </p:sp>
    </p:spTree>
    <p:extLst>
      <p:ext uri="{BB962C8B-B14F-4D97-AF65-F5344CB8AC3E}">
        <p14:creationId xmlns:p14="http://schemas.microsoft.com/office/powerpoint/2010/main" val="365632631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Video Best Practices</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
        <p:nvSpPr>
          <p:cNvPr id="11" name="TextBox 1"/>
          <p:cNvSpPr txBox="1"/>
          <p:nvPr/>
        </p:nvSpPr>
        <p:spPr>
          <a:xfrm>
            <a:off x="1485900" y="2362200"/>
            <a:ext cx="7962900" cy="1434316"/>
          </a:xfrm>
          <a:prstGeom prst="rect">
            <a:avLst/>
          </a:prstGeom>
          <a:noFill/>
        </p:spPr>
        <p:txBody>
          <a:bodyPr wrap="square" lIns="0" tIns="0" rIns="0" rtlCol="0">
            <a:spAutoFit/>
          </a:bodyPr>
          <a:lstStyle/>
          <a:p>
            <a:pPr marL="342900"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Digitize!</a:t>
            </a:r>
          </a:p>
          <a:p>
            <a:pPr marL="800100" lvl="1"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Problems=obsolescence + degradation (</a:t>
            </a:r>
            <a:r>
              <a:rPr lang="en-US" altLang="zh-CN" sz="2373" dirty="0" err="1" smtClean="0">
                <a:solidFill>
                  <a:srgbClr val="404040"/>
                </a:solidFill>
                <a:latin typeface="Times New Roman" pitchFamily="18" charset="0"/>
                <a:cs typeface="Times New Roman" pitchFamily="18" charset="0"/>
              </a:rPr>
              <a:t>degralescence</a:t>
            </a:r>
            <a:r>
              <a:rPr lang="en-US" altLang="zh-CN" sz="2373" dirty="0" smtClean="0">
                <a:solidFill>
                  <a:srgbClr val="404040"/>
                </a:solidFill>
                <a:latin typeface="Times New Roman" pitchFamily="18" charset="0"/>
                <a:cs typeface="Times New Roman" pitchFamily="18" charset="0"/>
              </a:rPr>
              <a:t>)</a:t>
            </a:r>
          </a:p>
          <a:p>
            <a:pPr marL="342900"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Digital Preservation!</a:t>
            </a:r>
          </a:p>
          <a:p>
            <a:pPr marL="342900"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Store </a:t>
            </a:r>
            <a:r>
              <a:rPr lang="en-US" altLang="zh-CN" sz="2373" dirty="0" smtClean="0">
                <a:solidFill>
                  <a:srgbClr val="FF0000"/>
                </a:solidFill>
                <a:latin typeface="Times New Roman" pitchFamily="18" charset="0"/>
                <a:cs typeface="Times New Roman" pitchFamily="18" charset="0"/>
              </a:rPr>
              <a:t>V</a:t>
            </a:r>
            <a:r>
              <a:rPr lang="en-US" altLang="zh-CN" sz="2373" dirty="0" smtClean="0">
                <a:solidFill>
                  <a:srgbClr val="404040"/>
                </a:solidFill>
                <a:latin typeface="Times New Roman" pitchFamily="18" charset="0"/>
                <a:cs typeface="Times New Roman" pitchFamily="18" charset="0"/>
              </a:rPr>
              <a:t>ertically for </a:t>
            </a:r>
            <a:r>
              <a:rPr lang="en-US" altLang="zh-CN" sz="2373" dirty="0" smtClean="0">
                <a:solidFill>
                  <a:srgbClr val="FF0000"/>
                </a:solidFill>
                <a:latin typeface="Times New Roman" pitchFamily="18" charset="0"/>
                <a:cs typeface="Times New Roman" pitchFamily="18" charset="0"/>
              </a:rPr>
              <a:t>V</a:t>
            </a:r>
            <a:r>
              <a:rPr lang="en-US" altLang="zh-CN" sz="2373" dirty="0" smtClean="0">
                <a:solidFill>
                  <a:srgbClr val="404040"/>
                </a:solidFill>
                <a:latin typeface="Times New Roman" pitchFamily="18" charset="0"/>
                <a:cs typeface="Times New Roman" pitchFamily="18" charset="0"/>
              </a:rPr>
              <a:t>ideo</a:t>
            </a:r>
            <a:endParaRPr lang="en-US" altLang="zh-CN" sz="2373" dirty="0" smtClean="0">
              <a:solidFill>
                <a:srgbClr val="404040"/>
              </a:solidFill>
              <a:latin typeface="Calisto MT" pitchFamily="18" charset="0"/>
              <a:cs typeface="Calisto MT" pitchFamily="18" charset="0"/>
            </a:endParaRPr>
          </a:p>
        </p:txBody>
      </p:sp>
      <p:pic>
        <p:nvPicPr>
          <p:cNvPr id="8" name="Picture 7" descr="video_tape_archive.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4200" y="3886200"/>
            <a:ext cx="3886200" cy="2592065"/>
          </a:xfrm>
          <a:prstGeom prst="rect">
            <a:avLst/>
          </a:prstGeom>
          <a:ln>
            <a:solidFill>
              <a:schemeClr val="tx1"/>
            </a:solidFill>
          </a:ln>
        </p:spPr>
      </p:pic>
      <p:sp>
        <p:nvSpPr>
          <p:cNvPr id="14" name="TextBox 1"/>
          <p:cNvSpPr txBox="1"/>
          <p:nvPr/>
        </p:nvSpPr>
        <p:spPr>
          <a:xfrm>
            <a:off x="3124200" y="6436296"/>
            <a:ext cx="2321343" cy="269304"/>
          </a:xfrm>
          <a:prstGeom prst="rect">
            <a:avLst/>
          </a:prstGeom>
          <a:noFill/>
        </p:spPr>
        <p:txBody>
          <a:bodyPr wrap="squar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err="1" smtClean="0">
                <a:solidFill>
                  <a:srgbClr val="7C8F97"/>
                </a:solidFill>
                <a:latin typeface="Calisto MT" pitchFamily="18" charset="0"/>
                <a:cs typeface="Calisto MT" pitchFamily="18" charset="0"/>
              </a:rPr>
              <a:t>www.governmentnews.com</a:t>
            </a:r>
            <a:endParaRPr lang="en-US" altLang="zh-CN" sz="1200" dirty="0" smtClean="0">
              <a:solidFill>
                <a:srgbClr val="7C8F97"/>
              </a:solidFill>
              <a:latin typeface="Calisto MT" pitchFamily="18" charset="0"/>
              <a:cs typeface="Calisto MT" pitchFamily="18" charset="0"/>
            </a:endParaRPr>
          </a:p>
        </p:txBody>
      </p:sp>
    </p:spTree>
    <p:extLst>
      <p:ext uri="{BB962C8B-B14F-4D97-AF65-F5344CB8AC3E}">
        <p14:creationId xmlns:p14="http://schemas.microsoft.com/office/powerpoint/2010/main" val="18021730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Poll # 1</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
        <p:nvSpPr>
          <p:cNvPr id="8" name="Action Button: Help 7">
            <a:hlinkClick r:id="" action="ppaction://noaction" highlightClick="1"/>
          </p:cNvPr>
          <p:cNvSpPr/>
          <p:nvPr/>
        </p:nvSpPr>
        <p:spPr>
          <a:xfrm>
            <a:off x="4343400" y="3276600"/>
            <a:ext cx="1447800" cy="1371600"/>
          </a:xfrm>
          <a:prstGeom prst="actionButtonHelp">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543725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Born-Digital</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pic>
        <p:nvPicPr>
          <p:cNvPr id="9" name="Picture 8" descr="stock-footage-silhoutted-woman-taking-pictures-or-video-with-a-cellphone-black-and-white-silhouette-with-scree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9400" y="2438400"/>
            <a:ext cx="4445000" cy="2489200"/>
          </a:xfrm>
          <a:prstGeom prst="rect">
            <a:avLst/>
          </a:prstGeom>
          <a:ln>
            <a:solidFill>
              <a:schemeClr val="tx1"/>
            </a:solidFill>
          </a:ln>
        </p:spPr>
      </p:pic>
      <p:sp>
        <p:nvSpPr>
          <p:cNvPr id="16" name="TextBox 1"/>
          <p:cNvSpPr txBox="1"/>
          <p:nvPr/>
        </p:nvSpPr>
        <p:spPr>
          <a:xfrm>
            <a:off x="2819400" y="4953000"/>
            <a:ext cx="2321343" cy="269304"/>
          </a:xfrm>
          <a:prstGeom prst="rect">
            <a:avLst/>
          </a:prstGeom>
          <a:noFill/>
        </p:spPr>
        <p:txBody>
          <a:bodyPr wrap="squar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err="1" smtClean="0">
                <a:solidFill>
                  <a:srgbClr val="7C8F97"/>
                </a:solidFill>
                <a:latin typeface="Calisto MT" pitchFamily="18" charset="0"/>
                <a:cs typeface="Calisto MT" pitchFamily="18" charset="0"/>
              </a:rPr>
              <a:t>www.shutterstock.com</a:t>
            </a:r>
            <a:endParaRPr lang="en-US" altLang="zh-CN" sz="1200" dirty="0" smtClean="0">
              <a:solidFill>
                <a:srgbClr val="7C8F97"/>
              </a:solidFill>
              <a:latin typeface="Calisto MT" pitchFamily="18" charset="0"/>
              <a:cs typeface="Calisto MT" pitchFamily="18" charset="0"/>
            </a:endParaRPr>
          </a:p>
        </p:txBody>
      </p:sp>
    </p:spTree>
    <p:extLst>
      <p:ext uri="{BB962C8B-B14F-4D97-AF65-F5344CB8AC3E}">
        <p14:creationId xmlns:p14="http://schemas.microsoft.com/office/powerpoint/2010/main" val="26187416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Poll # </a:t>
            </a:r>
            <a:r>
              <a:rPr lang="en-US" altLang="zh-CN" sz="4747" i="1" dirty="0">
                <a:solidFill>
                  <a:srgbClr val="404040"/>
                </a:solidFill>
                <a:latin typeface="Calisto MT" pitchFamily="18" charset="0"/>
                <a:cs typeface="Calisto MT" pitchFamily="18" charset="0"/>
              </a:rPr>
              <a:t>4</a:t>
            </a:r>
            <a:endParaRPr lang="en-US" altLang="zh-CN" sz="4747" i="1" dirty="0" smtClean="0">
              <a:solidFill>
                <a:srgbClr val="404040"/>
              </a:solidFill>
              <a:latin typeface="Calisto MT" pitchFamily="18" charset="0"/>
              <a:cs typeface="Calisto MT" pitchFamily="18" charset="0"/>
            </a:endParaRP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
        <p:nvSpPr>
          <p:cNvPr id="8" name="Action Button: Help 7">
            <a:hlinkClick r:id="" action="ppaction://noaction" highlightClick="1"/>
          </p:cNvPr>
          <p:cNvSpPr/>
          <p:nvPr/>
        </p:nvSpPr>
        <p:spPr>
          <a:xfrm>
            <a:off x="4343400" y="3276600"/>
            <a:ext cx="1447800" cy="1371600"/>
          </a:xfrm>
          <a:prstGeom prst="actionButtonHelp">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185193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Further Thoughts</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
        <p:nvSpPr>
          <p:cNvPr id="11" name="TextBox 1"/>
          <p:cNvSpPr txBox="1"/>
          <p:nvPr/>
        </p:nvSpPr>
        <p:spPr>
          <a:xfrm>
            <a:off x="1485900" y="2362200"/>
            <a:ext cx="7962900" cy="1780564"/>
          </a:xfrm>
          <a:prstGeom prst="rect">
            <a:avLst/>
          </a:prstGeom>
          <a:noFill/>
        </p:spPr>
        <p:txBody>
          <a:bodyPr wrap="square" lIns="0" tIns="0" rIns="0" rtlCol="0">
            <a:spAutoFit/>
          </a:bodyPr>
          <a:lstStyle/>
          <a:p>
            <a:pPr marL="342900"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Labels</a:t>
            </a:r>
          </a:p>
          <a:p>
            <a:pPr marL="800100" lvl="1"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Write down what the labels say!</a:t>
            </a:r>
          </a:p>
          <a:p>
            <a:pPr lvl="1">
              <a:lnSpc>
                <a:spcPts val="2700"/>
              </a:lnSpc>
            </a:pPr>
            <a:endParaRPr lang="en-US" altLang="zh-CN" sz="2373" dirty="0" smtClean="0">
              <a:solidFill>
                <a:srgbClr val="404040"/>
              </a:solidFill>
              <a:latin typeface="Times New Roman" pitchFamily="18" charset="0"/>
              <a:cs typeface="Times New Roman" pitchFamily="18" charset="0"/>
            </a:endParaRPr>
          </a:p>
          <a:p>
            <a:pPr marL="342900"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Video accompaniments</a:t>
            </a:r>
          </a:p>
          <a:p>
            <a:pPr marL="800100" lvl="1"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Video or audio oral histories of subjects</a:t>
            </a:r>
            <a:endParaRPr lang="en-US" altLang="zh-CN" sz="2373" dirty="0" smtClean="0">
              <a:solidFill>
                <a:srgbClr val="404040"/>
              </a:solidFill>
              <a:latin typeface="Calisto MT" pitchFamily="18" charset="0"/>
              <a:cs typeface="Calisto MT" pitchFamily="18" charset="0"/>
            </a:endParaRPr>
          </a:p>
        </p:txBody>
      </p:sp>
    </p:spTree>
    <p:extLst>
      <p:ext uri="{BB962C8B-B14F-4D97-AF65-F5344CB8AC3E}">
        <p14:creationId xmlns:p14="http://schemas.microsoft.com/office/powerpoint/2010/main" val="420455898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Further Resources</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
        <p:nvSpPr>
          <p:cNvPr id="11" name="TextBox 1"/>
          <p:cNvSpPr txBox="1"/>
          <p:nvPr/>
        </p:nvSpPr>
        <p:spPr>
          <a:xfrm>
            <a:off x="1485900" y="2362200"/>
            <a:ext cx="7962900" cy="2819310"/>
          </a:xfrm>
          <a:prstGeom prst="rect">
            <a:avLst/>
          </a:prstGeom>
          <a:noFill/>
        </p:spPr>
        <p:txBody>
          <a:bodyPr wrap="square" lIns="0" tIns="0" rIns="0" rtlCol="0">
            <a:spAutoFit/>
          </a:bodyPr>
          <a:lstStyle/>
          <a:p>
            <a:pPr lvl="1">
              <a:lnSpc>
                <a:spcPts val="2700"/>
              </a:lnSpc>
            </a:pPr>
            <a:endParaRPr lang="en-US" altLang="zh-CN" sz="2373" dirty="0" smtClean="0">
              <a:solidFill>
                <a:srgbClr val="404040"/>
              </a:solidFill>
              <a:latin typeface="Times New Roman" pitchFamily="18" charset="0"/>
              <a:cs typeface="Times New Roman" pitchFamily="18" charset="0"/>
            </a:endParaRPr>
          </a:p>
          <a:p>
            <a:pPr marL="342900"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April 30 Preservation Week Webinar</a:t>
            </a:r>
          </a:p>
          <a:p>
            <a:pPr marL="800100" lvl="1"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“Digital Preservation for Individuals and Small Groups”</a:t>
            </a:r>
          </a:p>
          <a:p>
            <a:pPr marL="342900" indent="-342900">
              <a:lnSpc>
                <a:spcPts val="2700"/>
              </a:lnSpc>
              <a:buFont typeface="Arial"/>
              <a:buChar char="•"/>
            </a:pPr>
            <a:r>
              <a:rPr lang="en-US" altLang="zh-CN" sz="2373" dirty="0" smtClean="0">
                <a:solidFill>
                  <a:srgbClr val="404040"/>
                </a:solidFill>
                <a:latin typeface="Times New Roman" pitchFamily="18" charset="0"/>
                <a:cs typeface="Times New Roman" pitchFamily="18" charset="0"/>
              </a:rPr>
              <a:t>Personal Digital Archiving</a:t>
            </a:r>
          </a:p>
          <a:p>
            <a:pPr marL="800100" lvl="1" indent="-342900">
              <a:lnSpc>
                <a:spcPts val="2700"/>
              </a:lnSpc>
              <a:buFont typeface="Arial"/>
              <a:buChar char="•"/>
            </a:pPr>
            <a:r>
              <a:rPr lang="en-US" altLang="zh-CN" sz="2373" dirty="0">
                <a:solidFill>
                  <a:srgbClr val="404040"/>
                </a:solidFill>
                <a:latin typeface="Calisto MT" pitchFamily="18" charset="0"/>
                <a:cs typeface="Calisto MT" pitchFamily="18" charset="0"/>
                <a:hlinkClick r:id="rId5"/>
              </a:rPr>
              <a:t>http://digitalpreservation.gov/personalarchiving</a:t>
            </a:r>
            <a:r>
              <a:rPr lang="en-US" altLang="zh-CN" sz="2373" dirty="0" smtClean="0">
                <a:solidFill>
                  <a:srgbClr val="404040"/>
                </a:solidFill>
                <a:latin typeface="Calisto MT" pitchFamily="18" charset="0"/>
                <a:cs typeface="Calisto MT" pitchFamily="18" charset="0"/>
                <a:hlinkClick r:id="rId5"/>
              </a:rPr>
              <a:t>/</a:t>
            </a:r>
            <a:endParaRPr lang="en-US" altLang="zh-CN" sz="2373" dirty="0" smtClean="0">
              <a:solidFill>
                <a:srgbClr val="404040"/>
              </a:solidFill>
              <a:latin typeface="Calisto MT" pitchFamily="18" charset="0"/>
              <a:cs typeface="Calisto MT" pitchFamily="18" charset="0"/>
            </a:endParaRPr>
          </a:p>
          <a:p>
            <a:pPr marL="342900" indent="-342900">
              <a:lnSpc>
                <a:spcPts val="2700"/>
              </a:lnSpc>
              <a:buFont typeface="Arial"/>
              <a:buChar char="•"/>
            </a:pPr>
            <a:r>
              <a:rPr lang="en-US" altLang="zh-CN" sz="2373" dirty="0" smtClean="0">
                <a:solidFill>
                  <a:srgbClr val="404040"/>
                </a:solidFill>
                <a:latin typeface="Calisto MT" pitchFamily="18" charset="0"/>
                <a:cs typeface="Calisto MT" pitchFamily="18" charset="0"/>
              </a:rPr>
              <a:t>The Center for Home Movies</a:t>
            </a:r>
          </a:p>
          <a:p>
            <a:pPr marL="800100" lvl="1" indent="-342900">
              <a:lnSpc>
                <a:spcPts val="2700"/>
              </a:lnSpc>
              <a:buFont typeface="Arial"/>
              <a:buChar char="•"/>
            </a:pPr>
            <a:r>
              <a:rPr lang="en-US" altLang="zh-CN" sz="2373" dirty="0">
                <a:solidFill>
                  <a:srgbClr val="404040"/>
                </a:solidFill>
                <a:latin typeface="Calisto MT" pitchFamily="18" charset="0"/>
                <a:cs typeface="Calisto MT" pitchFamily="18" charset="0"/>
                <a:hlinkClick r:id="rId6"/>
              </a:rPr>
              <a:t>http://www.centerforhomemovies.org</a:t>
            </a:r>
            <a:r>
              <a:rPr lang="en-US" altLang="zh-CN" sz="2373" dirty="0" smtClean="0">
                <a:solidFill>
                  <a:srgbClr val="404040"/>
                </a:solidFill>
                <a:latin typeface="Calisto MT" pitchFamily="18" charset="0"/>
                <a:cs typeface="Calisto MT" pitchFamily="18" charset="0"/>
                <a:hlinkClick r:id="rId6"/>
              </a:rPr>
              <a:t>/</a:t>
            </a:r>
            <a:endParaRPr lang="en-US" altLang="zh-CN" sz="2373" dirty="0" smtClean="0">
              <a:solidFill>
                <a:srgbClr val="404040"/>
              </a:solidFill>
              <a:latin typeface="Calisto MT" pitchFamily="18" charset="0"/>
              <a:cs typeface="Calisto MT" pitchFamily="18" charset="0"/>
            </a:endParaRPr>
          </a:p>
          <a:p>
            <a:pPr lvl="1">
              <a:lnSpc>
                <a:spcPts val="2700"/>
              </a:lnSpc>
            </a:pPr>
            <a:endParaRPr lang="en-US" altLang="zh-CN" sz="2373" dirty="0" smtClean="0">
              <a:solidFill>
                <a:srgbClr val="404040"/>
              </a:solidFill>
              <a:latin typeface="Calisto MT" pitchFamily="18" charset="0"/>
              <a:cs typeface="Calisto MT" pitchFamily="18" charset="0"/>
            </a:endParaRPr>
          </a:p>
        </p:txBody>
      </p:sp>
    </p:spTree>
    <p:extLst>
      <p:ext uri="{BB962C8B-B14F-4D97-AF65-F5344CB8AC3E}">
        <p14:creationId xmlns:p14="http://schemas.microsoft.com/office/powerpoint/2010/main" val="415764357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08000" y="508000"/>
            <a:ext cx="9029700" cy="6756400"/>
          </a:xfrm>
          <a:prstGeom prst="rect">
            <a:avLst/>
          </a:prstGeom>
          <a:noFill/>
        </p:spPr>
      </p:pic>
      <p:sp>
        <p:nvSpPr>
          <p:cNvPr id="2" name="TextBox 1"/>
          <p:cNvSpPr txBox="1"/>
          <p:nvPr/>
        </p:nvSpPr>
        <p:spPr>
          <a:xfrm>
            <a:off x="3670300" y="1117600"/>
            <a:ext cx="27051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Thank</a:t>
            </a:r>
            <a:r>
              <a:rPr lang="en-US" altLang="zh-CN" sz="4747" dirty="0" smtClean="0">
                <a:latin typeface="Times New Roman" pitchFamily="18" charset="0"/>
                <a:cs typeface="Times New Roman" pitchFamily="18" charset="0"/>
              </a:rPr>
              <a:t> </a:t>
            </a:r>
            <a:r>
              <a:rPr lang="en-US" altLang="zh-CN" sz="4747" i="1" dirty="0" smtClean="0">
                <a:solidFill>
                  <a:srgbClr val="404040"/>
                </a:solidFill>
                <a:latin typeface="Calisto MT" pitchFamily="18" charset="0"/>
                <a:cs typeface="Calisto MT" pitchFamily="18" charset="0"/>
              </a:rPr>
              <a:t>you!</a:t>
            </a:r>
          </a:p>
        </p:txBody>
      </p:sp>
      <p:sp>
        <p:nvSpPr>
          <p:cNvPr id="9" name="TextBox 1"/>
          <p:cNvSpPr txBox="1"/>
          <p:nvPr/>
        </p:nvSpPr>
        <p:spPr>
          <a:xfrm>
            <a:off x="3848100" y="3175000"/>
            <a:ext cx="2407252" cy="1122769"/>
          </a:xfrm>
          <a:prstGeom prst="rect">
            <a:avLst/>
          </a:prstGeom>
          <a:noFill/>
        </p:spPr>
        <p:txBody>
          <a:bodyPr wrap="none" lIns="0" tIns="0" rIns="0" rtlCol="0">
            <a:spAutoFit/>
          </a:bodyPr>
          <a:lstStyle/>
          <a:p>
            <a:pPr>
              <a:lnSpc>
                <a:spcPts val="2700"/>
              </a:lnSpc>
              <a:tabLst>
                <a:tab pos="76200" algn="l"/>
              </a:tabLst>
            </a:pPr>
            <a:r>
              <a:rPr lang="en-US" altLang="zh-CN" sz="2373" dirty="0" smtClean="0">
                <a:solidFill>
                  <a:srgbClr val="000000"/>
                </a:solidFill>
                <a:latin typeface="Calisto MT" pitchFamily="18" charset="0"/>
                <a:cs typeface="Calisto MT" pitchFamily="18" charset="0"/>
              </a:rPr>
              <a:t>Siobhan</a:t>
            </a:r>
            <a:r>
              <a:rPr lang="en-US" altLang="zh-CN" sz="2373" dirty="0" smtClean="0">
                <a:latin typeface="Times New Roman" pitchFamily="18" charset="0"/>
                <a:cs typeface="Times New Roman" pitchFamily="18" charset="0"/>
              </a:rPr>
              <a:t> </a:t>
            </a:r>
            <a:r>
              <a:rPr lang="en-US" altLang="zh-CN" sz="2373" dirty="0" smtClean="0">
                <a:solidFill>
                  <a:srgbClr val="000000"/>
                </a:solidFill>
                <a:latin typeface="Calisto MT" pitchFamily="18" charset="0"/>
                <a:cs typeface="Calisto MT" pitchFamily="18" charset="0"/>
              </a:rPr>
              <a:t>C.</a:t>
            </a:r>
            <a:r>
              <a:rPr lang="en-US" altLang="zh-CN" sz="2373" dirty="0" smtClean="0">
                <a:latin typeface="Times New Roman" pitchFamily="18" charset="0"/>
                <a:cs typeface="Times New Roman" pitchFamily="18" charset="0"/>
              </a:rPr>
              <a:t> </a:t>
            </a:r>
            <a:r>
              <a:rPr lang="en-US" altLang="zh-CN" sz="2373" dirty="0" smtClean="0">
                <a:solidFill>
                  <a:srgbClr val="000000"/>
                </a:solidFill>
                <a:latin typeface="Calisto MT" pitchFamily="18" charset="0"/>
                <a:cs typeface="Calisto MT" pitchFamily="18" charset="0"/>
              </a:rPr>
              <a:t>Hagan</a:t>
            </a:r>
          </a:p>
          <a:p>
            <a:pPr>
              <a:lnSpc>
                <a:spcPts val="2800"/>
              </a:lnSpc>
              <a:tabLst>
                <a:tab pos="76200" algn="l"/>
              </a:tabLst>
            </a:pPr>
            <a:r>
              <a:rPr lang="en-US" altLang="zh-CN" sz="2373" u="sng" dirty="0" smtClean="0">
                <a:solidFill>
                  <a:srgbClr val="524A82"/>
                </a:solidFill>
                <a:latin typeface="Calisto MT" pitchFamily="18" charset="0"/>
                <a:cs typeface="Calisto MT" pitchFamily="18" charset="0"/>
              </a:rPr>
              <a:t>shagan@ubalt.edu</a:t>
            </a:r>
          </a:p>
          <a:p>
            <a:pPr>
              <a:lnSpc>
                <a:spcPts val="2800"/>
              </a:lnSpc>
              <a:tabLst>
                <a:tab pos="76200" algn="l"/>
              </a:tabLst>
            </a:pPr>
            <a:r>
              <a:rPr lang="en-US" altLang="zh-CN" i="1" dirty="0" smtClean="0"/>
              <a:t>	</a:t>
            </a:r>
            <a:r>
              <a:rPr lang="en-US" altLang="zh-CN" sz="2373" i="1" dirty="0" smtClean="0">
                <a:solidFill>
                  <a:srgbClr val="000000"/>
                </a:solidFill>
                <a:latin typeface="Calisto MT" pitchFamily="18" charset="0"/>
                <a:cs typeface="Calisto MT" pitchFamily="18" charset="0"/>
              </a:rPr>
              <a:t>@AV_DiscoTech</a:t>
            </a:r>
          </a:p>
        </p:txBody>
      </p:sp>
      <p:sp>
        <p:nvSpPr>
          <p:cNvPr id="12"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08000" y="508000"/>
            <a:ext cx="9029700" cy="6756400"/>
          </a:xfrm>
          <a:prstGeom prst="rect">
            <a:avLst/>
          </a:prstGeom>
          <a:noFill/>
        </p:spPr>
      </p:pic>
      <p:sp>
        <p:nvSpPr>
          <p:cNvPr id="2" name="TextBox 1"/>
          <p:cNvSpPr txBox="1"/>
          <p:nvPr/>
        </p:nvSpPr>
        <p:spPr>
          <a:xfrm>
            <a:off x="685801" y="1117600"/>
            <a:ext cx="86106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Film: Small Gauges</a:t>
            </a:r>
          </a:p>
        </p:txBody>
      </p:sp>
      <p:sp>
        <p:nvSpPr>
          <p:cNvPr id="20"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pic>
        <p:nvPicPr>
          <p:cNvPr id="19" name="Picture 18" descr="8mm-16mm-film-format-transfer-to-dvd.gif"/>
          <p:cNvPicPr>
            <a:picLocks noChangeAspect="1"/>
          </p:cNvPicPr>
          <p:nvPr/>
        </p:nvPicPr>
        <p:blipFill rotWithShape="1">
          <a:blip r:embed="rId6">
            <a:extLst>
              <a:ext uri="{28A0092B-C50C-407E-A947-70E740481C1C}">
                <a14:useLocalDpi xmlns:a14="http://schemas.microsoft.com/office/drawing/2010/main" val="0"/>
              </a:ext>
            </a:extLst>
          </a:blip>
          <a:srcRect r="26292"/>
          <a:stretch/>
        </p:blipFill>
        <p:spPr>
          <a:xfrm>
            <a:off x="2895600" y="2202346"/>
            <a:ext cx="3962400" cy="4499303"/>
          </a:xfrm>
          <a:prstGeom prst="rect">
            <a:avLst/>
          </a:prstGeom>
        </p:spPr>
      </p:pic>
      <p:sp>
        <p:nvSpPr>
          <p:cNvPr id="21" name="TextBox 20"/>
          <p:cNvSpPr txBox="1"/>
          <p:nvPr/>
        </p:nvSpPr>
        <p:spPr>
          <a:xfrm>
            <a:off x="2895600" y="6581001"/>
            <a:ext cx="4114800" cy="276999"/>
          </a:xfrm>
          <a:prstGeom prst="rect">
            <a:avLst/>
          </a:prstGeom>
          <a:noFill/>
        </p:spPr>
        <p:txBody>
          <a:bodyPr wrap="square" rtlCol="0">
            <a:spAutoFit/>
          </a:bodyPr>
          <a:lstStyle/>
          <a:p>
            <a:r>
              <a:rPr lang="en-US" sz="1200" dirty="0">
                <a:solidFill>
                  <a:schemeClr val="bg1">
                    <a:lumMod val="50000"/>
                  </a:schemeClr>
                </a:solidFill>
                <a:latin typeface="Calisto MT"/>
                <a:cs typeface="Calisto MT"/>
              </a:rPr>
              <a:t>http://</a:t>
            </a:r>
            <a:r>
              <a:rPr lang="en-US" sz="1200" dirty="0" err="1">
                <a:solidFill>
                  <a:schemeClr val="bg1">
                    <a:lumMod val="50000"/>
                  </a:schemeClr>
                </a:solidFill>
                <a:latin typeface="Calisto MT"/>
                <a:cs typeface="Calisto MT"/>
              </a:rPr>
              <a:t>www.cinefilmfactory.co.uk</a:t>
            </a:r>
            <a:r>
              <a:rPr lang="en-US" sz="1200" dirty="0">
                <a:solidFill>
                  <a:schemeClr val="bg1">
                    <a:lumMod val="50000"/>
                  </a:schemeClr>
                </a:solidFill>
                <a:latin typeface="Calisto MT"/>
                <a:cs typeface="Calisto MT"/>
              </a:rPr>
              <a: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08000" y="508000"/>
            <a:ext cx="9029700" cy="6756400"/>
          </a:xfrm>
          <a:prstGeom prst="rect">
            <a:avLst/>
          </a:prstGeom>
          <a:noFill/>
        </p:spPr>
      </p:pic>
      <p:sp>
        <p:nvSpPr>
          <p:cNvPr id="2" name="TextBox 1"/>
          <p:cNvSpPr txBox="1"/>
          <p:nvPr/>
        </p:nvSpPr>
        <p:spPr>
          <a:xfrm>
            <a:off x="4165600" y="1117600"/>
            <a:ext cx="1696064" cy="744999"/>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16mm</a:t>
            </a:r>
          </a:p>
        </p:txBody>
      </p:sp>
      <p:sp>
        <p:nvSpPr>
          <p:cNvPr id="9" name="TextBox 1"/>
          <p:cNvSpPr txBox="1"/>
          <p:nvPr/>
        </p:nvSpPr>
        <p:spPr>
          <a:xfrm>
            <a:off x="1485900" y="2679700"/>
            <a:ext cx="4068859" cy="395570"/>
          </a:xfrm>
          <a:prstGeom prst="rect">
            <a:avLst/>
          </a:prstGeom>
          <a:noFill/>
        </p:spPr>
        <p:txBody>
          <a:bodyPr wrap="none" lIns="0" tIns="0" rIns="0" rtlCol="0">
            <a:spAutoFit/>
          </a:bodyPr>
          <a:lstStyle/>
          <a:p>
            <a:pPr>
              <a:lnSpc>
                <a:spcPts val="2700"/>
              </a:lnSpc>
              <a:tabLst/>
            </a:pPr>
            <a:r>
              <a:rPr lang="en-US" altLang="zh-CN" sz="2373" dirty="0" smtClean="0">
                <a:solidFill>
                  <a:srgbClr val="404040"/>
                </a:solidFill>
                <a:latin typeface="Times New Roman" pitchFamily="18" charset="0"/>
                <a:cs typeface="Times New Roman" pitchFamily="18" charset="0"/>
              </a:rPr>
              <a:t>• </a:t>
            </a:r>
            <a:r>
              <a:rPr lang="en-US" altLang="zh-CN" sz="2373" dirty="0" smtClean="0">
                <a:latin typeface="Times New Roman" pitchFamily="18" charset="0"/>
                <a:cs typeface="Times New Roman" pitchFamily="18" charset="0"/>
              </a:rPr>
              <a:t>   </a:t>
            </a:r>
            <a:r>
              <a:rPr lang="en-US" altLang="zh-CN" sz="2373" dirty="0" smtClean="0">
                <a:solidFill>
                  <a:srgbClr val="404040"/>
                </a:solidFill>
                <a:latin typeface="Calisto MT" pitchFamily="18" charset="0"/>
                <a:cs typeface="Calisto MT" pitchFamily="18" charset="0"/>
              </a:rPr>
              <a:t>1923 (Magnetic stripe: 1973)</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pic>
        <p:nvPicPr>
          <p:cNvPr id="10" name="Picture 9" descr="16mag.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28800" y="3733800"/>
            <a:ext cx="6293223" cy="1371600"/>
          </a:xfrm>
          <a:prstGeom prst="rect">
            <a:avLst/>
          </a:prstGeom>
          <a:ln>
            <a:solidFill>
              <a:schemeClr val="tx1"/>
            </a:solidFill>
          </a:ln>
        </p:spPr>
      </p:pic>
      <p:sp>
        <p:nvSpPr>
          <p:cNvPr id="13" name="TextBox 12"/>
          <p:cNvSpPr txBox="1"/>
          <p:nvPr/>
        </p:nvSpPr>
        <p:spPr>
          <a:xfrm>
            <a:off x="1752600" y="5100935"/>
            <a:ext cx="4114800" cy="461665"/>
          </a:xfrm>
          <a:prstGeom prst="rect">
            <a:avLst/>
          </a:prstGeom>
          <a:noFill/>
        </p:spPr>
        <p:txBody>
          <a:bodyPr wrap="square" rtlCol="0">
            <a:spAutoFit/>
          </a:bodyPr>
          <a:lstStyle/>
          <a:p>
            <a:r>
              <a:rPr lang="en-US" sz="1200" dirty="0" err="1" smtClean="0">
                <a:solidFill>
                  <a:schemeClr val="bg1">
                    <a:lumMod val="50000"/>
                  </a:schemeClr>
                </a:solidFill>
                <a:latin typeface="Calisto MT"/>
                <a:cs typeface="Calisto MT"/>
              </a:rPr>
              <a:t>www.filmtransferexperts.com</a:t>
            </a:r>
            <a:endParaRPr lang="en-US" sz="1200" dirty="0" smtClean="0">
              <a:solidFill>
                <a:schemeClr val="bg1">
                  <a:lumMod val="50000"/>
                </a:schemeClr>
              </a:solidFill>
              <a:latin typeface="Calisto MT"/>
              <a:cs typeface="Calisto MT"/>
            </a:endParaRPr>
          </a:p>
          <a:p>
            <a:endParaRPr lang="en-US" sz="1200" dirty="0">
              <a:solidFill>
                <a:schemeClr val="bg1">
                  <a:lumMod val="50000"/>
                </a:schemeClr>
              </a:solidFill>
              <a:latin typeface="Calisto MT"/>
              <a:cs typeface="Calisto MT"/>
            </a:endParaRPr>
          </a:p>
        </p:txBody>
      </p:sp>
    </p:spTree>
    <p:extLst>
      <p:ext uri="{BB962C8B-B14F-4D97-AF65-F5344CB8AC3E}">
        <p14:creationId xmlns:p14="http://schemas.microsoft.com/office/powerpoint/2010/main" val="367037425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08000" y="508000"/>
            <a:ext cx="9029700" cy="6756400"/>
          </a:xfrm>
          <a:prstGeom prst="rect">
            <a:avLst/>
          </a:prstGeom>
          <a:noFill/>
        </p:spPr>
      </p:pic>
      <p:sp>
        <p:nvSpPr>
          <p:cNvPr id="2" name="TextBox 1"/>
          <p:cNvSpPr txBox="1"/>
          <p:nvPr/>
        </p:nvSpPr>
        <p:spPr>
          <a:xfrm>
            <a:off x="4165600" y="1117600"/>
            <a:ext cx="1411304" cy="744999"/>
          </a:xfrm>
          <a:prstGeom prst="rect">
            <a:avLst/>
          </a:prstGeom>
          <a:noFill/>
        </p:spPr>
        <p:txBody>
          <a:bodyPr wrap="none" lIns="0" tIns="0" rIns="0" rtlCol="0">
            <a:spAutoFit/>
          </a:bodyPr>
          <a:lstStyle/>
          <a:p>
            <a:pPr>
              <a:lnSpc>
                <a:spcPts val="5400"/>
              </a:lnSpc>
              <a:tabLst/>
            </a:pPr>
            <a:r>
              <a:rPr lang="en-US" altLang="zh-CN" sz="4747" i="1" dirty="0">
                <a:solidFill>
                  <a:srgbClr val="404040"/>
                </a:solidFill>
                <a:latin typeface="Calisto MT" pitchFamily="18" charset="0"/>
                <a:cs typeface="Calisto MT" pitchFamily="18" charset="0"/>
              </a:rPr>
              <a:t>8</a:t>
            </a:r>
            <a:r>
              <a:rPr lang="en-US" altLang="zh-CN" sz="4747" i="1" dirty="0" smtClean="0">
                <a:solidFill>
                  <a:srgbClr val="404040"/>
                </a:solidFill>
                <a:latin typeface="Calisto MT" pitchFamily="18" charset="0"/>
                <a:cs typeface="Calisto MT" pitchFamily="18" charset="0"/>
              </a:rPr>
              <a:t>mm</a:t>
            </a:r>
          </a:p>
        </p:txBody>
      </p:sp>
      <p:sp>
        <p:nvSpPr>
          <p:cNvPr id="9" name="TextBox 1"/>
          <p:cNvSpPr txBox="1"/>
          <p:nvPr/>
        </p:nvSpPr>
        <p:spPr>
          <a:xfrm>
            <a:off x="1485900" y="2679700"/>
            <a:ext cx="1016212" cy="395570"/>
          </a:xfrm>
          <a:prstGeom prst="rect">
            <a:avLst/>
          </a:prstGeom>
          <a:noFill/>
        </p:spPr>
        <p:txBody>
          <a:bodyPr wrap="none" lIns="0" tIns="0" rIns="0" rtlCol="0">
            <a:spAutoFit/>
          </a:bodyPr>
          <a:lstStyle/>
          <a:p>
            <a:pPr>
              <a:lnSpc>
                <a:spcPts val="2700"/>
              </a:lnSpc>
              <a:tabLst/>
            </a:pPr>
            <a:r>
              <a:rPr lang="en-US" altLang="zh-CN" sz="2373" dirty="0" smtClean="0">
                <a:solidFill>
                  <a:srgbClr val="404040"/>
                </a:solidFill>
                <a:latin typeface="Times New Roman" pitchFamily="18" charset="0"/>
                <a:cs typeface="Times New Roman" pitchFamily="18" charset="0"/>
              </a:rPr>
              <a:t>• </a:t>
            </a:r>
            <a:r>
              <a:rPr lang="en-US" altLang="zh-CN" sz="2373" dirty="0" smtClean="0">
                <a:latin typeface="Times New Roman" pitchFamily="18" charset="0"/>
                <a:cs typeface="Times New Roman" pitchFamily="18" charset="0"/>
              </a:rPr>
              <a:t>   </a:t>
            </a:r>
            <a:r>
              <a:rPr lang="en-US" altLang="zh-CN" sz="2373" dirty="0" smtClean="0">
                <a:solidFill>
                  <a:srgbClr val="404040"/>
                </a:solidFill>
                <a:latin typeface="Calisto MT" pitchFamily="18" charset="0"/>
                <a:cs typeface="Calisto MT" pitchFamily="18" charset="0"/>
              </a:rPr>
              <a:t>1935</a:t>
            </a:r>
            <a:endParaRPr lang="en-US" altLang="zh-CN" sz="2373" dirty="0">
              <a:solidFill>
                <a:srgbClr val="404040"/>
              </a:solidFill>
              <a:latin typeface="Calisto MT" pitchFamily="18" charset="0"/>
              <a:cs typeface="Calisto MT" pitchFamily="18" charset="0"/>
            </a:endParaRP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pic>
        <p:nvPicPr>
          <p:cNvPr id="10" name="Picture 9" descr="regular_8mm_large.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5600" y="3505200"/>
            <a:ext cx="4124560" cy="2084529"/>
          </a:xfrm>
          <a:prstGeom prst="rect">
            <a:avLst/>
          </a:prstGeom>
          <a:ln>
            <a:solidFill>
              <a:schemeClr val="tx1"/>
            </a:solidFill>
          </a:ln>
        </p:spPr>
      </p:pic>
      <p:sp>
        <p:nvSpPr>
          <p:cNvPr id="13" name="TextBox 12"/>
          <p:cNvSpPr txBox="1"/>
          <p:nvPr/>
        </p:nvSpPr>
        <p:spPr>
          <a:xfrm>
            <a:off x="2819400" y="5558135"/>
            <a:ext cx="4114800" cy="461665"/>
          </a:xfrm>
          <a:prstGeom prst="rect">
            <a:avLst/>
          </a:prstGeom>
          <a:noFill/>
        </p:spPr>
        <p:txBody>
          <a:bodyPr wrap="square" rtlCol="0">
            <a:spAutoFit/>
          </a:bodyPr>
          <a:lstStyle/>
          <a:p>
            <a:r>
              <a:rPr lang="en-US" sz="1200" dirty="0" err="1" smtClean="0">
                <a:solidFill>
                  <a:schemeClr val="bg1">
                    <a:lumMod val="50000"/>
                  </a:schemeClr>
                </a:solidFill>
                <a:latin typeface="Calisto MT"/>
                <a:cs typeface="Calisto MT"/>
              </a:rPr>
              <a:t>www.homemoviedepot.com</a:t>
            </a:r>
            <a:endParaRPr lang="en-US" sz="1200" dirty="0" smtClean="0">
              <a:solidFill>
                <a:schemeClr val="bg1">
                  <a:lumMod val="50000"/>
                </a:schemeClr>
              </a:solidFill>
              <a:latin typeface="Calisto MT"/>
              <a:cs typeface="Calisto MT"/>
            </a:endParaRPr>
          </a:p>
          <a:p>
            <a:endParaRPr lang="en-US" sz="1200" dirty="0">
              <a:solidFill>
                <a:schemeClr val="bg1">
                  <a:lumMod val="50000"/>
                </a:schemeClr>
              </a:solidFill>
              <a:latin typeface="Calisto MT"/>
              <a:cs typeface="Calisto MT"/>
            </a:endParaRPr>
          </a:p>
        </p:txBody>
      </p:sp>
    </p:spTree>
    <p:extLst>
      <p:ext uri="{BB962C8B-B14F-4D97-AF65-F5344CB8AC3E}">
        <p14:creationId xmlns:p14="http://schemas.microsoft.com/office/powerpoint/2010/main" val="60996716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508000" y="508000"/>
            <a:ext cx="9029700" cy="6756400"/>
          </a:xfrm>
          <a:prstGeom prst="rect">
            <a:avLst/>
          </a:prstGeom>
          <a:noFill/>
        </p:spPr>
      </p:pic>
      <p:sp>
        <p:nvSpPr>
          <p:cNvPr id="2" name="TextBox 1"/>
          <p:cNvSpPr txBox="1"/>
          <p:nvPr/>
        </p:nvSpPr>
        <p:spPr>
          <a:xfrm>
            <a:off x="4165600" y="1117600"/>
            <a:ext cx="1906215" cy="744999"/>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S-8mm</a:t>
            </a:r>
          </a:p>
        </p:txBody>
      </p:sp>
      <p:sp>
        <p:nvSpPr>
          <p:cNvPr id="9" name="TextBox 1"/>
          <p:cNvSpPr txBox="1"/>
          <p:nvPr/>
        </p:nvSpPr>
        <p:spPr>
          <a:xfrm>
            <a:off x="1485900" y="2679700"/>
            <a:ext cx="4068859" cy="741818"/>
          </a:xfrm>
          <a:prstGeom prst="rect">
            <a:avLst/>
          </a:prstGeom>
          <a:noFill/>
        </p:spPr>
        <p:txBody>
          <a:bodyPr wrap="none" lIns="0" tIns="0" rIns="0" rtlCol="0">
            <a:spAutoFit/>
          </a:bodyPr>
          <a:lstStyle/>
          <a:p>
            <a:pPr>
              <a:lnSpc>
                <a:spcPts val="2700"/>
              </a:lnSpc>
            </a:pPr>
            <a:r>
              <a:rPr lang="en-US" altLang="zh-CN" sz="2373" dirty="0" smtClean="0">
                <a:solidFill>
                  <a:srgbClr val="404040"/>
                </a:solidFill>
                <a:latin typeface="Times New Roman" pitchFamily="18" charset="0"/>
                <a:cs typeface="Times New Roman" pitchFamily="18" charset="0"/>
              </a:rPr>
              <a:t>• </a:t>
            </a:r>
            <a:r>
              <a:rPr lang="en-US" altLang="zh-CN" sz="2373" dirty="0" smtClean="0">
                <a:latin typeface="Times New Roman" pitchFamily="18" charset="0"/>
                <a:cs typeface="Times New Roman" pitchFamily="18" charset="0"/>
              </a:rPr>
              <a:t>   </a:t>
            </a:r>
            <a:r>
              <a:rPr lang="en-US" altLang="zh-CN" sz="2373" dirty="0">
                <a:solidFill>
                  <a:srgbClr val="404040"/>
                </a:solidFill>
                <a:latin typeface="Calisto MT" pitchFamily="18" charset="0"/>
                <a:cs typeface="Calisto MT" pitchFamily="18" charset="0"/>
              </a:rPr>
              <a:t>1965 (Magnetic stripe: 1973)</a:t>
            </a:r>
          </a:p>
          <a:p>
            <a:pPr>
              <a:lnSpc>
                <a:spcPts val="2700"/>
              </a:lnSpc>
              <a:tabLst/>
            </a:pPr>
            <a:endParaRPr lang="en-US" altLang="zh-CN" sz="2373" dirty="0" smtClean="0">
              <a:solidFill>
                <a:srgbClr val="404040"/>
              </a:solidFill>
              <a:latin typeface="Calisto MT" pitchFamily="18" charset="0"/>
              <a:cs typeface="Calisto MT" pitchFamily="18" charset="0"/>
            </a:endParaRP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pic>
        <p:nvPicPr>
          <p:cNvPr id="10" name="Picture 9" descr="Film_Leader.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00400" y="3200400"/>
            <a:ext cx="3810000" cy="3200400"/>
          </a:xfrm>
          <a:prstGeom prst="rect">
            <a:avLst/>
          </a:prstGeom>
          <a:ln>
            <a:solidFill>
              <a:schemeClr val="tx1"/>
            </a:solidFill>
          </a:ln>
        </p:spPr>
      </p:pic>
      <p:sp>
        <p:nvSpPr>
          <p:cNvPr id="13" name="TextBox 12"/>
          <p:cNvSpPr txBox="1"/>
          <p:nvPr/>
        </p:nvSpPr>
        <p:spPr>
          <a:xfrm>
            <a:off x="3124200" y="6400800"/>
            <a:ext cx="4114800" cy="276999"/>
          </a:xfrm>
          <a:prstGeom prst="rect">
            <a:avLst/>
          </a:prstGeom>
          <a:noFill/>
        </p:spPr>
        <p:txBody>
          <a:bodyPr wrap="square" rtlCol="0">
            <a:spAutoFit/>
          </a:bodyPr>
          <a:lstStyle/>
          <a:p>
            <a:r>
              <a:rPr lang="en-US" sz="1200" dirty="0" smtClean="0">
                <a:solidFill>
                  <a:schemeClr val="bg1">
                    <a:lumMod val="50000"/>
                  </a:schemeClr>
                </a:solidFill>
                <a:latin typeface="Calisto MT"/>
                <a:cs typeface="Calisto MT"/>
              </a:rPr>
              <a:t>www.movies-2-dvd.com</a:t>
            </a:r>
            <a:endParaRPr lang="en-US" sz="1200" dirty="0">
              <a:solidFill>
                <a:schemeClr val="bg1">
                  <a:lumMod val="50000"/>
                </a:schemeClr>
              </a:solidFill>
              <a:latin typeface="Calisto MT"/>
              <a:cs typeface="Calisto MT"/>
            </a:endParaRPr>
          </a:p>
        </p:txBody>
      </p:sp>
    </p:spTree>
    <p:extLst>
      <p:ext uri="{BB962C8B-B14F-4D97-AF65-F5344CB8AC3E}">
        <p14:creationId xmlns:p14="http://schemas.microsoft.com/office/powerpoint/2010/main" val="6099671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495300" y="482600"/>
            <a:ext cx="9067800" cy="6807200"/>
          </a:xfrm>
          <a:prstGeom prst="rect">
            <a:avLst/>
          </a:prstGeom>
          <a:noFill/>
        </p:spPr>
      </p:pic>
      <p:sp>
        <p:nvSpPr>
          <p:cNvPr id="2" name="TextBox 1"/>
          <p:cNvSpPr txBox="1"/>
          <p:nvPr/>
        </p:nvSpPr>
        <p:spPr>
          <a:xfrm>
            <a:off x="762000" y="1295400"/>
            <a:ext cx="8534400" cy="744999"/>
          </a:xfrm>
          <a:prstGeom prst="rect">
            <a:avLst/>
          </a:prstGeom>
          <a:noFill/>
        </p:spPr>
        <p:txBody>
          <a:bodyPr wrap="square" lIns="0" tIns="0" rIns="0" rtlCol="0">
            <a:spAutoFit/>
          </a:bodyPr>
          <a:lstStyle/>
          <a:p>
            <a:pPr algn="ctr">
              <a:lnSpc>
                <a:spcPts val="5400"/>
              </a:lnSpc>
              <a:tabLst/>
            </a:pPr>
            <a:r>
              <a:rPr lang="en-US" altLang="zh-CN" sz="4747" i="1" dirty="0" smtClean="0">
                <a:solidFill>
                  <a:srgbClr val="404040"/>
                </a:solidFill>
                <a:latin typeface="Calisto MT" pitchFamily="18" charset="0"/>
                <a:cs typeface="Calisto MT" pitchFamily="18" charset="0"/>
              </a:rPr>
              <a:t>Poll # 2</a:t>
            </a:r>
          </a:p>
        </p:txBody>
      </p:sp>
      <p:sp>
        <p:nvSpPr>
          <p:cNvPr id="15"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
        <p:nvSpPr>
          <p:cNvPr id="8" name="Action Button: Help 7">
            <a:hlinkClick r:id="" action="ppaction://noaction" highlightClick="1"/>
          </p:cNvPr>
          <p:cNvSpPr/>
          <p:nvPr/>
        </p:nvSpPr>
        <p:spPr>
          <a:xfrm>
            <a:off x="4343400" y="3276600"/>
            <a:ext cx="1447800" cy="1371600"/>
          </a:xfrm>
          <a:prstGeom prst="actionButtonHelp">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331598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0" y="0"/>
            <a:ext cx="10058400" cy="7772400"/>
          </a:xfrm>
          <a:prstGeom prst="rect">
            <a:avLst/>
          </a:prstGeom>
          <a:noFill/>
        </p:spPr>
      </p:pic>
      <p:sp>
        <p:nvSpPr>
          <p:cNvPr id="4" name="Freeform 3"/>
          <p:cNvSpPr/>
          <p:nvPr/>
        </p:nvSpPr>
        <p:spPr>
          <a:xfrm>
            <a:off x="753965" y="723407"/>
            <a:ext cx="8541424" cy="6307495"/>
          </a:xfrm>
          <a:custGeom>
            <a:avLst/>
            <a:gdLst>
              <a:gd name="connsiteX0" fmla="*/ 6350 w 8541424"/>
              <a:gd name="connsiteY0" fmla="*/ 6350 h 6307495"/>
              <a:gd name="connsiteX1" fmla="*/ 8535074 w 8541424"/>
              <a:gd name="connsiteY1" fmla="*/ 6350 h 6307495"/>
              <a:gd name="connsiteX2" fmla="*/ 8535074 w 8541424"/>
              <a:gd name="connsiteY2" fmla="*/ 6301145 h 6307495"/>
              <a:gd name="connsiteX3" fmla="*/ 6350 w 8541424"/>
              <a:gd name="connsiteY3" fmla="*/ 6301145 h 6307495"/>
              <a:gd name="connsiteX4" fmla="*/ 6350 w 8541424"/>
              <a:gd name="connsiteY4" fmla="*/ 6350 h 630749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6307495">
                <a:moveTo>
                  <a:pt x="6350" y="6350"/>
                </a:moveTo>
                <a:lnTo>
                  <a:pt x="8535074" y="6350"/>
                </a:lnTo>
                <a:lnTo>
                  <a:pt x="8535074" y="6301145"/>
                </a:lnTo>
                <a:lnTo>
                  <a:pt x="6350" y="6301145"/>
                </a:lnTo>
                <a:lnTo>
                  <a:pt x="6350" y="6350"/>
                </a:lnTo>
              </a:path>
            </a:pathLst>
          </a:custGeom>
          <a:solidFill>
            <a:srgbClr val="000000">
              <a:alpha val="0"/>
            </a:srgbClr>
          </a:solidFill>
          <a:ln w="12700">
            <a:solidFill>
              <a:srgbClr val="BEBDB2">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753965" y="6798001"/>
            <a:ext cx="8541425" cy="25261"/>
          </a:xfrm>
          <a:custGeom>
            <a:avLst/>
            <a:gdLst>
              <a:gd name="connsiteX0" fmla="*/ 6350 w 8541425"/>
              <a:gd name="connsiteY0" fmla="*/ 6350 h 25261"/>
              <a:gd name="connsiteX1" fmla="*/ 8535075 w 8541425"/>
              <a:gd name="connsiteY1" fmla="*/ 7920 h 25261"/>
            </a:gdLst>
            <a:ahLst/>
            <a:cxnLst>
              <a:cxn ang="0">
                <a:pos x="connsiteX0" y="connsiteY0"/>
              </a:cxn>
              <a:cxn ang="1">
                <a:pos x="connsiteX1" y="connsiteY1"/>
              </a:cxn>
            </a:cxnLst>
            <a:rect l="l" t="t" r="r" b="b"/>
            <a:pathLst>
              <a:path w="8541425" h="25261">
                <a:moveTo>
                  <a:pt x="6350" y="6350"/>
                </a:moveTo>
                <a:lnTo>
                  <a:pt x="8535075" y="7920"/>
                </a:lnTo>
              </a:path>
            </a:pathLst>
          </a:custGeom>
          <a:ln w="12700">
            <a:solidFill>
              <a:srgbClr val="BEBDB2">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Freeform 3"/>
          <p:cNvSpPr/>
          <p:nvPr/>
        </p:nvSpPr>
        <p:spPr>
          <a:xfrm>
            <a:off x="760315" y="2079829"/>
            <a:ext cx="8528724" cy="63309"/>
          </a:xfrm>
          <a:custGeom>
            <a:avLst/>
            <a:gdLst>
              <a:gd name="connsiteX0" fmla="*/ 0 w 8528724"/>
              <a:gd name="connsiteY0" fmla="*/ 63309 h 63309"/>
              <a:gd name="connsiteX1" fmla="*/ 8528723 w 8528724"/>
              <a:gd name="connsiteY1" fmla="*/ 63309 h 63309"/>
              <a:gd name="connsiteX2" fmla="*/ 8528723 w 8528724"/>
              <a:gd name="connsiteY2" fmla="*/ 0 h 63309"/>
              <a:gd name="connsiteX3" fmla="*/ 0 w 8528724"/>
              <a:gd name="connsiteY3" fmla="*/ 0 h 63309"/>
              <a:gd name="connsiteX4" fmla="*/ 0 w 8528724"/>
              <a:gd name="connsiteY4" fmla="*/ 63309 h 633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28724" h="63309">
                <a:moveTo>
                  <a:pt x="0" y="63309"/>
                </a:moveTo>
                <a:lnTo>
                  <a:pt x="8528723" y="63309"/>
                </a:lnTo>
                <a:lnTo>
                  <a:pt x="8528723" y="0"/>
                </a:lnTo>
                <a:lnTo>
                  <a:pt x="0" y="0"/>
                </a:lnTo>
                <a:lnTo>
                  <a:pt x="0" y="63309"/>
                </a:lnTo>
              </a:path>
            </a:pathLst>
          </a:custGeom>
          <a:solidFill>
            <a:srgbClr val="CBD2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3"/>
          <p:cNvSpPr/>
          <p:nvPr/>
        </p:nvSpPr>
        <p:spPr>
          <a:xfrm>
            <a:off x="753965" y="2073478"/>
            <a:ext cx="8541424" cy="76009"/>
          </a:xfrm>
          <a:custGeom>
            <a:avLst/>
            <a:gdLst>
              <a:gd name="connsiteX0" fmla="*/ 6350 w 8541424"/>
              <a:gd name="connsiteY0" fmla="*/ 6350 h 76009"/>
              <a:gd name="connsiteX1" fmla="*/ 8535074 w 8541424"/>
              <a:gd name="connsiteY1" fmla="*/ 6350 h 76009"/>
              <a:gd name="connsiteX2" fmla="*/ 8535074 w 8541424"/>
              <a:gd name="connsiteY2" fmla="*/ 69659 h 76009"/>
              <a:gd name="connsiteX3" fmla="*/ 6350 w 8541424"/>
              <a:gd name="connsiteY3" fmla="*/ 69659 h 76009"/>
              <a:gd name="connsiteX4" fmla="*/ 6350 w 8541424"/>
              <a:gd name="connsiteY4" fmla="*/ 6350 h 760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8541424" h="76009">
                <a:moveTo>
                  <a:pt x="6350" y="6350"/>
                </a:moveTo>
                <a:lnTo>
                  <a:pt x="8535074" y="6350"/>
                </a:lnTo>
                <a:lnTo>
                  <a:pt x="8535074" y="69659"/>
                </a:lnTo>
                <a:lnTo>
                  <a:pt x="6350" y="69659"/>
                </a:lnTo>
                <a:lnTo>
                  <a:pt x="6350" y="6350"/>
                </a:lnTo>
              </a:path>
            </a:pathLst>
          </a:custGeom>
          <a:solidFill>
            <a:srgbClr val="000000">
              <a:alpha val="0"/>
            </a:srgbClr>
          </a:solidFill>
          <a:ln w="12700">
            <a:solidFill>
              <a:srgbClr val="D1D0C8">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4"/>
          <a:srcRect/>
          <a:stretch>
            <a:fillRect/>
          </a:stretch>
        </p:blipFill>
        <p:spPr bwMode="auto">
          <a:xfrm>
            <a:off x="1384300" y="2590800"/>
            <a:ext cx="7289800" cy="3911600"/>
          </a:xfrm>
          <a:prstGeom prst="rect">
            <a:avLst/>
          </a:prstGeom>
          <a:noFill/>
        </p:spPr>
      </p:pic>
      <p:pic>
        <p:nvPicPr>
          <p:cNvPr id="8" name="Picture 3"/>
          <p:cNvPicPr>
            <a:picLocks noChangeAspect="1" noChangeArrowheads="1"/>
          </p:cNvPicPr>
          <p:nvPr/>
        </p:nvPicPr>
        <p:blipFill>
          <a:blip r:embed="rId5"/>
          <a:srcRect/>
          <a:stretch>
            <a:fillRect/>
          </a:stretch>
        </p:blipFill>
        <p:spPr bwMode="auto">
          <a:xfrm>
            <a:off x="495300" y="482600"/>
            <a:ext cx="9067800" cy="6807200"/>
          </a:xfrm>
          <a:prstGeom prst="rect">
            <a:avLst/>
          </a:prstGeom>
          <a:noFill/>
        </p:spPr>
      </p:pic>
      <p:pic>
        <p:nvPicPr>
          <p:cNvPr id="9" name="Picture 3"/>
          <p:cNvPicPr>
            <a:picLocks noChangeAspect="1" noChangeArrowheads="1"/>
          </p:cNvPicPr>
          <p:nvPr/>
        </p:nvPicPr>
        <p:blipFill>
          <a:blip r:embed="rId6"/>
          <a:srcRect/>
          <a:stretch>
            <a:fillRect/>
          </a:stretch>
        </p:blipFill>
        <p:spPr bwMode="auto">
          <a:xfrm>
            <a:off x="508000" y="508000"/>
            <a:ext cx="9029700" cy="6756400"/>
          </a:xfrm>
          <a:prstGeom prst="rect">
            <a:avLst/>
          </a:prstGeom>
          <a:noFill/>
        </p:spPr>
      </p:pic>
      <p:sp>
        <p:nvSpPr>
          <p:cNvPr id="2" name="TextBox 1"/>
          <p:cNvSpPr txBox="1"/>
          <p:nvPr/>
        </p:nvSpPr>
        <p:spPr>
          <a:xfrm>
            <a:off x="4203700" y="1117600"/>
            <a:ext cx="1625600" cy="685800"/>
          </a:xfrm>
          <a:prstGeom prst="rect">
            <a:avLst/>
          </a:prstGeom>
          <a:noFill/>
        </p:spPr>
        <p:txBody>
          <a:bodyPr wrap="none" lIns="0" tIns="0" rIns="0" rtlCol="0">
            <a:spAutoFit/>
          </a:bodyPr>
          <a:lstStyle/>
          <a:p>
            <a:pPr>
              <a:lnSpc>
                <a:spcPts val="5400"/>
              </a:lnSpc>
              <a:tabLst/>
            </a:pPr>
            <a:r>
              <a:rPr lang="en-US" altLang="zh-CN" sz="4747" i="1" dirty="0" smtClean="0">
                <a:solidFill>
                  <a:srgbClr val="404040"/>
                </a:solidFill>
                <a:latin typeface="Calisto MT" pitchFamily="18" charset="0"/>
                <a:cs typeface="Calisto MT" pitchFamily="18" charset="0"/>
              </a:rPr>
              <a:t>Nitrate</a:t>
            </a:r>
          </a:p>
        </p:txBody>
      </p:sp>
      <p:sp>
        <p:nvSpPr>
          <p:cNvPr id="10" name="TextBox 1"/>
          <p:cNvSpPr txBox="1"/>
          <p:nvPr/>
        </p:nvSpPr>
        <p:spPr>
          <a:xfrm>
            <a:off x="6070600" y="6515100"/>
            <a:ext cx="2025645" cy="269304"/>
          </a:xfrm>
          <a:prstGeom prst="rect">
            <a:avLst/>
          </a:prstGeom>
          <a:noFill/>
        </p:spPr>
        <p:txBody>
          <a:bodyPr wrap="none" lIns="0" tIns="0" rIns="0" rtlCol="0">
            <a:spAutoFit/>
          </a:bodyPr>
          <a:lstStyle/>
          <a:p>
            <a:pPr>
              <a:lnSpc>
                <a:spcPts val="1800"/>
              </a:lnSpc>
              <a:tabLst/>
            </a:pPr>
            <a:r>
              <a:rPr lang="en-US" altLang="zh-CN" sz="1200" dirty="0" smtClean="0">
                <a:solidFill>
                  <a:srgbClr val="7C8F97"/>
                </a:solidFill>
                <a:latin typeface="Calisto MT" pitchFamily="18" charset="0"/>
                <a:cs typeface="Calisto MT" pitchFamily="18" charset="0"/>
              </a:rPr>
              <a:t>Photo:</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George</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Eastman</a:t>
            </a:r>
            <a:r>
              <a:rPr lang="en-US" altLang="zh-CN" sz="1200" dirty="0" smtClean="0">
                <a:latin typeface="Times New Roman" pitchFamily="18" charset="0"/>
                <a:cs typeface="Times New Roman" pitchFamily="18" charset="0"/>
              </a:rPr>
              <a:t> </a:t>
            </a:r>
            <a:r>
              <a:rPr lang="en-US" altLang="zh-CN" sz="1200" dirty="0" smtClean="0">
                <a:solidFill>
                  <a:srgbClr val="7C8F97"/>
                </a:solidFill>
                <a:latin typeface="Calisto MT" pitchFamily="18" charset="0"/>
                <a:cs typeface="Calisto MT" pitchFamily="18" charset="0"/>
              </a:rPr>
              <a:t>House</a:t>
            </a:r>
          </a:p>
        </p:txBody>
      </p:sp>
      <p:sp>
        <p:nvSpPr>
          <p:cNvPr id="13" name="Footer Placeholder 12"/>
          <p:cNvSpPr>
            <a:spLocks noGrp="1"/>
          </p:cNvSpPr>
          <p:nvPr>
            <p:ph type="ftr" sz="quarter" idx="11"/>
          </p:nvPr>
        </p:nvSpPr>
        <p:spPr>
          <a:xfrm>
            <a:off x="0" y="7194550"/>
            <a:ext cx="10058400" cy="425450"/>
          </a:xfrm>
        </p:spPr>
        <p:txBody>
          <a:bodyPr/>
          <a:lstStyle/>
          <a:p>
            <a:r>
              <a:rPr lang="en-US" dirty="0" smtClean="0"/>
              <a:t>Hosted by ALCTS, Association for Library Collections and Technical Services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355</TotalTime>
  <Words>1826</Words>
  <Application>Microsoft Macintosh PowerPoint</Application>
  <PresentationFormat>Custom</PresentationFormat>
  <Paragraphs>240</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Kim O'leary</dc:creator>
  <cp:lastModifiedBy>Siobhan Hagan</cp:lastModifiedBy>
  <cp:revision>29</cp:revision>
  <dcterms:created xsi:type="dcterms:W3CDTF">2006-08-16T00:00:00Z</dcterms:created>
  <dcterms:modified xsi:type="dcterms:W3CDTF">2015-09-15T16:06:19Z</dcterms:modified>
</cp:coreProperties>
</file>