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3" r:id="rId1"/>
  </p:sldMasterIdLst>
  <p:notesMasterIdLst>
    <p:notesMasterId r:id="rId32"/>
  </p:notesMasterIdLst>
  <p:handoutMasterIdLst>
    <p:handoutMasterId r:id="rId33"/>
  </p:handoutMasterIdLst>
  <p:sldIdLst>
    <p:sldId id="297" r:id="rId2"/>
    <p:sldId id="323" r:id="rId3"/>
    <p:sldId id="324" r:id="rId4"/>
    <p:sldId id="318" r:id="rId5"/>
    <p:sldId id="329" r:id="rId6"/>
    <p:sldId id="333" r:id="rId7"/>
    <p:sldId id="325" r:id="rId8"/>
    <p:sldId id="334" r:id="rId9"/>
    <p:sldId id="335" r:id="rId10"/>
    <p:sldId id="336" r:id="rId11"/>
    <p:sldId id="328" r:id="rId12"/>
    <p:sldId id="321" r:id="rId13"/>
    <p:sldId id="319" r:id="rId14"/>
    <p:sldId id="320" r:id="rId15"/>
    <p:sldId id="322" r:id="rId16"/>
    <p:sldId id="343" r:id="rId17"/>
    <p:sldId id="344" r:id="rId18"/>
    <p:sldId id="345" r:id="rId19"/>
    <p:sldId id="346" r:id="rId20"/>
    <p:sldId id="348" r:id="rId21"/>
    <p:sldId id="308" r:id="rId22"/>
    <p:sldId id="309" r:id="rId23"/>
    <p:sldId id="337" r:id="rId24"/>
    <p:sldId id="342" r:id="rId25"/>
    <p:sldId id="338" r:id="rId26"/>
    <p:sldId id="339" r:id="rId27"/>
    <p:sldId id="340" r:id="rId28"/>
    <p:sldId id="349" r:id="rId29"/>
    <p:sldId id="350" r:id="rId30"/>
    <p:sldId id="291" r:id="rId31"/>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p:cViewPr varScale="1">
        <p:scale>
          <a:sx n="111" d="100"/>
          <a:sy n="111" d="100"/>
        </p:scale>
        <p:origin x="-1620"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56" d="100"/>
          <a:sy n="56" d="100"/>
        </p:scale>
        <p:origin x="2832"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8962" name="Rectangle 2"/>
          <p:cNvSpPr>
            <a:spLocks noGrp="1" noChangeArrowheads="1"/>
          </p:cNvSpPr>
          <p:nvPr>
            <p:ph type="hdr" sz="quarter"/>
          </p:nvPr>
        </p:nvSpPr>
        <p:spPr bwMode="auto">
          <a:xfrm>
            <a:off x="0" y="0"/>
            <a:ext cx="3038052" cy="465456"/>
          </a:xfrm>
          <a:prstGeom prst="rect">
            <a:avLst/>
          </a:prstGeom>
          <a:noFill/>
          <a:ln w="9525">
            <a:noFill/>
            <a:miter lim="800000"/>
            <a:headEnd/>
            <a:tailEnd/>
          </a:ln>
          <a:effectLst/>
        </p:spPr>
        <p:txBody>
          <a:bodyPr vert="horz" wrap="square" lIns="91504" tIns="45752" rIns="91504" bIns="45752" numCol="1" anchor="t" anchorCtr="0" compatLnSpc="1">
            <a:prstTxWarp prst="textNoShape">
              <a:avLst/>
            </a:prstTxWarp>
          </a:bodyPr>
          <a:lstStyle>
            <a:lvl1pPr eaLnBrk="1" hangingPunct="1">
              <a:defRPr sz="1200"/>
            </a:lvl1pPr>
          </a:lstStyle>
          <a:p>
            <a:endParaRPr lang="en-US" dirty="0"/>
          </a:p>
        </p:txBody>
      </p:sp>
      <p:sp>
        <p:nvSpPr>
          <p:cNvPr id="168963" name="Rectangle 3"/>
          <p:cNvSpPr>
            <a:spLocks noGrp="1" noChangeArrowheads="1"/>
          </p:cNvSpPr>
          <p:nvPr>
            <p:ph type="dt" sz="quarter" idx="1"/>
          </p:nvPr>
        </p:nvSpPr>
        <p:spPr bwMode="auto">
          <a:xfrm>
            <a:off x="3970760" y="0"/>
            <a:ext cx="3038052" cy="465456"/>
          </a:xfrm>
          <a:prstGeom prst="rect">
            <a:avLst/>
          </a:prstGeom>
          <a:noFill/>
          <a:ln w="9525">
            <a:noFill/>
            <a:miter lim="800000"/>
            <a:headEnd/>
            <a:tailEnd/>
          </a:ln>
          <a:effectLst/>
        </p:spPr>
        <p:txBody>
          <a:bodyPr vert="horz" wrap="square" lIns="91504" tIns="45752" rIns="91504" bIns="45752" numCol="1" anchor="t" anchorCtr="0" compatLnSpc="1">
            <a:prstTxWarp prst="textNoShape">
              <a:avLst/>
            </a:prstTxWarp>
          </a:bodyPr>
          <a:lstStyle>
            <a:lvl1pPr algn="r" eaLnBrk="1" hangingPunct="1">
              <a:defRPr sz="1200"/>
            </a:lvl1pPr>
          </a:lstStyle>
          <a:p>
            <a:endParaRPr lang="en-US" dirty="0"/>
          </a:p>
        </p:txBody>
      </p:sp>
      <p:sp>
        <p:nvSpPr>
          <p:cNvPr id="168964" name="Rectangle 4"/>
          <p:cNvSpPr>
            <a:spLocks noGrp="1" noChangeArrowheads="1"/>
          </p:cNvSpPr>
          <p:nvPr>
            <p:ph type="ftr" sz="quarter" idx="2"/>
          </p:nvPr>
        </p:nvSpPr>
        <p:spPr bwMode="auto">
          <a:xfrm>
            <a:off x="0" y="8829356"/>
            <a:ext cx="3038052" cy="465456"/>
          </a:xfrm>
          <a:prstGeom prst="rect">
            <a:avLst/>
          </a:prstGeom>
          <a:noFill/>
          <a:ln w="9525">
            <a:noFill/>
            <a:miter lim="800000"/>
            <a:headEnd/>
            <a:tailEnd/>
          </a:ln>
          <a:effectLst/>
        </p:spPr>
        <p:txBody>
          <a:bodyPr vert="horz" wrap="square" lIns="91504" tIns="45752" rIns="91504" bIns="45752" numCol="1" anchor="b" anchorCtr="0" compatLnSpc="1">
            <a:prstTxWarp prst="textNoShape">
              <a:avLst/>
            </a:prstTxWarp>
          </a:bodyPr>
          <a:lstStyle>
            <a:lvl1pPr eaLnBrk="1" hangingPunct="1">
              <a:defRPr sz="1200"/>
            </a:lvl1pPr>
          </a:lstStyle>
          <a:p>
            <a:endParaRPr lang="en-US" dirty="0"/>
          </a:p>
        </p:txBody>
      </p:sp>
      <p:sp>
        <p:nvSpPr>
          <p:cNvPr id="168965" name="Rectangle 5"/>
          <p:cNvSpPr>
            <a:spLocks noGrp="1" noChangeArrowheads="1"/>
          </p:cNvSpPr>
          <p:nvPr>
            <p:ph type="sldNum" sz="quarter" idx="3"/>
          </p:nvPr>
        </p:nvSpPr>
        <p:spPr bwMode="auto">
          <a:xfrm>
            <a:off x="3970760" y="8829356"/>
            <a:ext cx="3038052" cy="465456"/>
          </a:xfrm>
          <a:prstGeom prst="rect">
            <a:avLst/>
          </a:prstGeom>
          <a:noFill/>
          <a:ln w="9525">
            <a:noFill/>
            <a:miter lim="800000"/>
            <a:headEnd/>
            <a:tailEnd/>
          </a:ln>
          <a:effectLst/>
        </p:spPr>
        <p:txBody>
          <a:bodyPr vert="horz" wrap="square" lIns="91504" tIns="45752" rIns="91504" bIns="45752" numCol="1" anchor="b" anchorCtr="0" compatLnSpc="1">
            <a:prstTxWarp prst="textNoShape">
              <a:avLst/>
            </a:prstTxWarp>
          </a:bodyPr>
          <a:lstStyle>
            <a:lvl1pPr algn="r" eaLnBrk="1" hangingPunct="1">
              <a:defRPr sz="1200"/>
            </a:lvl1pPr>
          </a:lstStyle>
          <a:p>
            <a:fld id="{9E386753-78EF-4A9D-9550-03275F2BB221}" type="slidenum">
              <a:rPr lang="en-US"/>
              <a:pPr/>
              <a:t>‹#›</a:t>
            </a:fld>
            <a:endParaRPr lang="en-US" dirty="0"/>
          </a:p>
        </p:txBody>
      </p:sp>
    </p:spTree>
    <p:extLst>
      <p:ext uri="{BB962C8B-B14F-4D97-AF65-F5344CB8AC3E}">
        <p14:creationId xmlns:p14="http://schemas.microsoft.com/office/powerpoint/2010/main" val="19494608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6914" name="Rectangle 2"/>
          <p:cNvSpPr>
            <a:spLocks noGrp="1" noChangeArrowheads="1"/>
          </p:cNvSpPr>
          <p:nvPr>
            <p:ph type="hdr" sz="quarter"/>
          </p:nvPr>
        </p:nvSpPr>
        <p:spPr bwMode="auto">
          <a:xfrm>
            <a:off x="0" y="0"/>
            <a:ext cx="3038052" cy="465456"/>
          </a:xfrm>
          <a:prstGeom prst="rect">
            <a:avLst/>
          </a:prstGeom>
          <a:noFill/>
          <a:ln w="9525">
            <a:noFill/>
            <a:miter lim="800000"/>
            <a:headEnd/>
            <a:tailEnd/>
          </a:ln>
          <a:effectLst/>
        </p:spPr>
        <p:txBody>
          <a:bodyPr vert="horz" wrap="square" lIns="91504" tIns="45752" rIns="91504" bIns="45752" numCol="1" anchor="t" anchorCtr="0" compatLnSpc="1">
            <a:prstTxWarp prst="textNoShape">
              <a:avLst/>
            </a:prstTxWarp>
          </a:bodyPr>
          <a:lstStyle>
            <a:lvl1pPr eaLnBrk="1" hangingPunct="1">
              <a:defRPr sz="1200"/>
            </a:lvl1pPr>
          </a:lstStyle>
          <a:p>
            <a:endParaRPr lang="en-US" dirty="0"/>
          </a:p>
        </p:txBody>
      </p:sp>
      <p:sp>
        <p:nvSpPr>
          <p:cNvPr id="166915" name="Rectangle 3"/>
          <p:cNvSpPr>
            <a:spLocks noGrp="1" noChangeArrowheads="1"/>
          </p:cNvSpPr>
          <p:nvPr>
            <p:ph type="dt" idx="1"/>
          </p:nvPr>
        </p:nvSpPr>
        <p:spPr bwMode="auto">
          <a:xfrm>
            <a:off x="3970760" y="0"/>
            <a:ext cx="3038052" cy="465456"/>
          </a:xfrm>
          <a:prstGeom prst="rect">
            <a:avLst/>
          </a:prstGeom>
          <a:noFill/>
          <a:ln w="9525">
            <a:noFill/>
            <a:miter lim="800000"/>
            <a:headEnd/>
            <a:tailEnd/>
          </a:ln>
          <a:effectLst/>
        </p:spPr>
        <p:txBody>
          <a:bodyPr vert="horz" wrap="square" lIns="91504" tIns="45752" rIns="91504" bIns="45752" numCol="1" anchor="t" anchorCtr="0" compatLnSpc="1">
            <a:prstTxWarp prst="textNoShape">
              <a:avLst/>
            </a:prstTxWarp>
          </a:bodyPr>
          <a:lstStyle>
            <a:lvl1pPr algn="r" eaLnBrk="1" hangingPunct="1">
              <a:defRPr sz="1200"/>
            </a:lvl1pPr>
          </a:lstStyle>
          <a:p>
            <a:endParaRPr lang="en-US" dirty="0"/>
          </a:p>
        </p:txBody>
      </p:sp>
      <p:sp>
        <p:nvSpPr>
          <p:cNvPr id="166916" name="Rectangle 4"/>
          <p:cNvSpPr>
            <a:spLocks noGrp="1" noRot="1" noChangeAspect="1" noChangeArrowheads="1" noTextEdit="1"/>
          </p:cNvSpPr>
          <p:nvPr>
            <p:ph type="sldImg" idx="2"/>
          </p:nvPr>
        </p:nvSpPr>
        <p:spPr bwMode="auto">
          <a:xfrm>
            <a:off x="1182688" y="696913"/>
            <a:ext cx="4646612" cy="3486150"/>
          </a:xfrm>
          <a:prstGeom prst="rect">
            <a:avLst/>
          </a:prstGeom>
          <a:noFill/>
          <a:ln w="9525">
            <a:solidFill>
              <a:srgbClr val="000000"/>
            </a:solidFill>
            <a:miter lim="800000"/>
            <a:headEnd/>
            <a:tailEnd/>
          </a:ln>
          <a:effectLst/>
        </p:spPr>
      </p:sp>
      <p:sp>
        <p:nvSpPr>
          <p:cNvPr id="166917" name="Rectangle 5"/>
          <p:cNvSpPr>
            <a:spLocks noGrp="1" noChangeArrowheads="1"/>
          </p:cNvSpPr>
          <p:nvPr>
            <p:ph type="body" sz="quarter" idx="3"/>
          </p:nvPr>
        </p:nvSpPr>
        <p:spPr bwMode="auto">
          <a:xfrm>
            <a:off x="702311" y="4416267"/>
            <a:ext cx="5607367" cy="4182745"/>
          </a:xfrm>
          <a:prstGeom prst="rect">
            <a:avLst/>
          </a:prstGeom>
          <a:noFill/>
          <a:ln w="9525">
            <a:noFill/>
            <a:miter lim="800000"/>
            <a:headEnd/>
            <a:tailEnd/>
          </a:ln>
          <a:effectLst/>
        </p:spPr>
        <p:txBody>
          <a:bodyPr vert="horz" wrap="square" lIns="91504" tIns="45752" rIns="91504" bIns="45752"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66918" name="Rectangle 6"/>
          <p:cNvSpPr>
            <a:spLocks noGrp="1" noChangeArrowheads="1"/>
          </p:cNvSpPr>
          <p:nvPr>
            <p:ph type="ftr" sz="quarter" idx="4"/>
          </p:nvPr>
        </p:nvSpPr>
        <p:spPr bwMode="auto">
          <a:xfrm>
            <a:off x="0" y="8829356"/>
            <a:ext cx="3038052" cy="465456"/>
          </a:xfrm>
          <a:prstGeom prst="rect">
            <a:avLst/>
          </a:prstGeom>
          <a:noFill/>
          <a:ln w="9525">
            <a:noFill/>
            <a:miter lim="800000"/>
            <a:headEnd/>
            <a:tailEnd/>
          </a:ln>
          <a:effectLst/>
        </p:spPr>
        <p:txBody>
          <a:bodyPr vert="horz" wrap="square" lIns="91504" tIns="45752" rIns="91504" bIns="45752" numCol="1" anchor="b" anchorCtr="0" compatLnSpc="1">
            <a:prstTxWarp prst="textNoShape">
              <a:avLst/>
            </a:prstTxWarp>
          </a:bodyPr>
          <a:lstStyle>
            <a:lvl1pPr eaLnBrk="1" hangingPunct="1">
              <a:defRPr sz="1200"/>
            </a:lvl1pPr>
          </a:lstStyle>
          <a:p>
            <a:endParaRPr lang="en-US" dirty="0"/>
          </a:p>
        </p:txBody>
      </p:sp>
      <p:sp>
        <p:nvSpPr>
          <p:cNvPr id="166919" name="Rectangle 7"/>
          <p:cNvSpPr>
            <a:spLocks noGrp="1" noChangeArrowheads="1"/>
          </p:cNvSpPr>
          <p:nvPr>
            <p:ph type="sldNum" sz="quarter" idx="5"/>
          </p:nvPr>
        </p:nvSpPr>
        <p:spPr bwMode="auto">
          <a:xfrm>
            <a:off x="3970760" y="8829356"/>
            <a:ext cx="3038052" cy="465456"/>
          </a:xfrm>
          <a:prstGeom prst="rect">
            <a:avLst/>
          </a:prstGeom>
          <a:noFill/>
          <a:ln w="9525">
            <a:noFill/>
            <a:miter lim="800000"/>
            <a:headEnd/>
            <a:tailEnd/>
          </a:ln>
          <a:effectLst/>
        </p:spPr>
        <p:txBody>
          <a:bodyPr vert="horz" wrap="square" lIns="91504" tIns="45752" rIns="91504" bIns="45752" numCol="1" anchor="b" anchorCtr="0" compatLnSpc="1">
            <a:prstTxWarp prst="textNoShape">
              <a:avLst/>
            </a:prstTxWarp>
          </a:bodyPr>
          <a:lstStyle>
            <a:lvl1pPr algn="r" eaLnBrk="1" hangingPunct="1">
              <a:defRPr sz="1200"/>
            </a:lvl1pPr>
          </a:lstStyle>
          <a:p>
            <a:fld id="{5584FEFF-3952-4B2D-97BA-66365FDF6E63}" type="slidenum">
              <a:rPr lang="en-US"/>
              <a:pPr/>
              <a:t>‹#›</a:t>
            </a:fld>
            <a:endParaRPr lang="en-US" dirty="0"/>
          </a:p>
        </p:txBody>
      </p:sp>
    </p:spTree>
    <p:extLst>
      <p:ext uri="{BB962C8B-B14F-4D97-AF65-F5344CB8AC3E}">
        <p14:creationId xmlns:p14="http://schemas.microsoft.com/office/powerpoint/2010/main" val="222395997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niso.org/workrooms/odi/roster/"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www.niso.org/workrooms/odi/sc-roster/"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84FEFF-3952-4B2D-97BA-66365FDF6E63}" type="slidenum">
              <a:rPr lang="en-US" smtClean="0"/>
              <a:pPr/>
              <a:t>1</a:t>
            </a:fld>
            <a:endParaRPr lang="en-US" dirty="0"/>
          </a:p>
        </p:txBody>
      </p:sp>
    </p:spTree>
    <p:extLst>
      <p:ext uri="{BB962C8B-B14F-4D97-AF65-F5344CB8AC3E}">
        <p14:creationId xmlns:p14="http://schemas.microsoft.com/office/powerpoint/2010/main" val="2403944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84FEFF-3952-4B2D-97BA-66365FDF6E63}" type="slidenum">
              <a:rPr lang="en-US" smtClean="0"/>
              <a:pPr/>
              <a:t>10</a:t>
            </a:fld>
            <a:endParaRPr lang="en-US" dirty="0"/>
          </a:p>
        </p:txBody>
      </p:sp>
    </p:spTree>
    <p:extLst>
      <p:ext uri="{BB962C8B-B14F-4D97-AF65-F5344CB8AC3E}">
        <p14:creationId xmlns:p14="http://schemas.microsoft.com/office/powerpoint/2010/main" val="9727168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kern="1200" dirty="0" smtClean="0">
                <a:solidFill>
                  <a:schemeClr val="tx1"/>
                </a:solidFill>
                <a:effectLst/>
                <a:latin typeface="Arial" charset="0"/>
                <a:ea typeface="+mn-ea"/>
                <a:cs typeface="+mn-cs"/>
              </a:rPr>
              <a:t>Approved June 24, 2014</a:t>
            </a:r>
          </a:p>
          <a:p>
            <a:pPr rtl="0"/>
            <a:r>
              <a:rPr lang="en-US" sz="1200" kern="1200" dirty="0" smtClean="0">
                <a:solidFill>
                  <a:schemeClr val="tx1"/>
                </a:solidFill>
                <a:effectLst/>
                <a:latin typeface="Arial" charset="0"/>
                <a:ea typeface="+mn-ea"/>
                <a:cs typeface="+mn-cs"/>
              </a:rPr>
              <a:t>Model should work </a:t>
            </a:r>
            <a:r>
              <a:rPr lang="en-US" dirty="0" smtClean="0"/>
              <a:t>for publishers, vendors, aggregators, and libraries; </a:t>
            </a:r>
            <a:r>
              <a:rPr lang="en-US" sz="1200" kern="1200" dirty="0" smtClean="0">
                <a:solidFill>
                  <a:schemeClr val="tx1"/>
                </a:solidFill>
                <a:effectLst/>
                <a:latin typeface="Arial" charset="0"/>
                <a:ea typeface="+mn-ea"/>
                <a:cs typeface="+mn-cs"/>
              </a:rPr>
              <a:t>allow for DDA programs that meet local budget and collection needs, allow for </a:t>
            </a:r>
            <a:r>
              <a:rPr lang="en-US" sz="1200" kern="1200" dirty="0" err="1" smtClean="0">
                <a:solidFill>
                  <a:schemeClr val="tx1"/>
                </a:solidFill>
                <a:effectLst/>
                <a:latin typeface="Arial" charset="0"/>
                <a:ea typeface="+mn-ea"/>
                <a:cs typeface="+mn-cs"/>
              </a:rPr>
              <a:t>consortial</a:t>
            </a:r>
            <a:r>
              <a:rPr lang="en-US" sz="1200" kern="1200" dirty="0" smtClean="0">
                <a:solidFill>
                  <a:schemeClr val="tx1"/>
                </a:solidFill>
                <a:effectLst/>
                <a:latin typeface="Arial" charset="0"/>
                <a:ea typeface="+mn-ea"/>
                <a:cs typeface="+mn-cs"/>
              </a:rPr>
              <a:t> participation, support cross-aggregator implementation, account for how DDA impacts all functional areas of the library</a:t>
            </a:r>
          </a:p>
        </p:txBody>
      </p:sp>
      <p:sp>
        <p:nvSpPr>
          <p:cNvPr id="4" name="Slide Number Placeholder 3"/>
          <p:cNvSpPr>
            <a:spLocks noGrp="1"/>
          </p:cNvSpPr>
          <p:nvPr>
            <p:ph type="sldNum" sz="quarter" idx="10"/>
          </p:nvPr>
        </p:nvSpPr>
        <p:spPr/>
        <p:txBody>
          <a:bodyPr/>
          <a:lstStyle/>
          <a:p>
            <a:fld id="{5584FEFF-3952-4B2D-97BA-66365FDF6E63}" type="slidenum">
              <a:rPr lang="en-US" smtClean="0"/>
              <a:pPr/>
              <a:t>11</a:t>
            </a:fld>
            <a:endParaRPr lang="en-US" dirty="0"/>
          </a:p>
        </p:txBody>
      </p:sp>
    </p:spTree>
    <p:extLst>
      <p:ext uri="{BB962C8B-B14F-4D97-AF65-F5344CB8AC3E}">
        <p14:creationId xmlns:p14="http://schemas.microsoft.com/office/powerpoint/2010/main" val="22127356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Working</a:t>
            </a:r>
            <a:r>
              <a:rPr lang="en-US" baseline="0" dirty="0" smtClean="0"/>
              <a:t> Group conducted focus groups and surveyed a wide variety of users of DDA before developing recommendations</a:t>
            </a:r>
            <a:endParaRPr lang="en-US" dirty="0" smtClean="0"/>
          </a:p>
          <a:p>
            <a:r>
              <a:rPr lang="en-US" dirty="0" smtClean="0"/>
              <a:t>Best practices – include methods</a:t>
            </a:r>
            <a:r>
              <a:rPr lang="en-US" baseline="0" dirty="0" smtClean="0"/>
              <a:t> for automated updating and removal of records</a:t>
            </a:r>
          </a:p>
          <a:p>
            <a:r>
              <a:rPr lang="en-US" baseline="0" dirty="0" smtClean="0"/>
              <a:t>3 basic aspects of DDA – free discovery to prevent inadvertent transactions, temporary lease, purchase</a:t>
            </a:r>
          </a:p>
          <a:p>
            <a:r>
              <a:rPr lang="en-US" baseline="0" dirty="0" smtClean="0"/>
              <a:t>DDA most commonly used for e-books but method can also be applied to print</a:t>
            </a:r>
            <a:endParaRPr lang="en-US" dirty="0"/>
          </a:p>
        </p:txBody>
      </p:sp>
      <p:sp>
        <p:nvSpPr>
          <p:cNvPr id="4" name="Slide Number Placeholder 3"/>
          <p:cNvSpPr>
            <a:spLocks noGrp="1"/>
          </p:cNvSpPr>
          <p:nvPr>
            <p:ph type="sldNum" sz="quarter" idx="10"/>
          </p:nvPr>
        </p:nvSpPr>
        <p:spPr/>
        <p:txBody>
          <a:bodyPr/>
          <a:lstStyle/>
          <a:p>
            <a:fld id="{5584FEFF-3952-4B2D-97BA-66365FDF6E63}" type="slidenum">
              <a:rPr lang="en-US" smtClean="0"/>
              <a:pPr/>
              <a:t>12</a:t>
            </a:fld>
            <a:endParaRPr lang="en-US" dirty="0"/>
          </a:p>
        </p:txBody>
      </p:sp>
    </p:spTree>
    <p:extLst>
      <p:ext uri="{BB962C8B-B14F-4D97-AF65-F5344CB8AC3E}">
        <p14:creationId xmlns:p14="http://schemas.microsoft.com/office/powerpoint/2010/main" val="18140288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DDA models - </a:t>
            </a:r>
            <a:r>
              <a:rPr lang="en-US" sz="1200" kern="1200" dirty="0" smtClean="0">
                <a:solidFill>
                  <a:schemeClr val="tx1"/>
                </a:solidFill>
                <a:effectLst/>
                <a:latin typeface="Arial" charset="0"/>
                <a:ea typeface="+mn-ea"/>
                <a:cs typeface="+mn-cs"/>
              </a:rPr>
              <a:t>Mix of auto-purchase and STL based on goals of program</a:t>
            </a:r>
          </a:p>
          <a:p>
            <a:pPr rtl="0"/>
            <a:r>
              <a:rPr lang="en-US" sz="1200" kern="1200" dirty="0" smtClean="0">
                <a:solidFill>
                  <a:schemeClr val="tx1"/>
                </a:solidFill>
                <a:effectLst/>
                <a:latin typeface="Arial" charset="0"/>
                <a:ea typeface="+mn-ea"/>
                <a:cs typeface="+mn-cs"/>
              </a:rPr>
              <a:t>Profiling</a:t>
            </a:r>
            <a:r>
              <a:rPr lang="en-US" sz="1200" kern="1200" baseline="0" dirty="0" smtClean="0">
                <a:solidFill>
                  <a:schemeClr val="tx1"/>
                </a:solidFill>
                <a:effectLst/>
                <a:latin typeface="Arial" charset="0"/>
                <a:ea typeface="+mn-ea"/>
                <a:cs typeface="+mn-cs"/>
              </a:rPr>
              <a:t> should be relevant to goals of program</a:t>
            </a:r>
            <a:endParaRPr lang="en-US" sz="1200" kern="1200" dirty="0" smtClean="0">
              <a:solidFill>
                <a:schemeClr val="tx1"/>
              </a:solidFill>
              <a:effectLst/>
              <a:latin typeface="Arial"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5584FEFF-3952-4B2D-97BA-66365FDF6E63}" type="slidenum">
              <a:rPr lang="en-US" smtClean="0"/>
              <a:pPr/>
              <a:t>13</a:t>
            </a:fld>
            <a:endParaRPr lang="en-US" dirty="0"/>
          </a:p>
        </p:txBody>
      </p:sp>
    </p:spTree>
    <p:extLst>
      <p:ext uri="{BB962C8B-B14F-4D97-AF65-F5344CB8AC3E}">
        <p14:creationId xmlns:p14="http://schemas.microsoft.com/office/powerpoint/2010/main" val="8574231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Consortial</a:t>
            </a:r>
            <a:r>
              <a:rPr lang="en-US" dirty="0" smtClean="0"/>
              <a:t> DDA – 3 models: Multiplier, Limited Use, Buying Club</a:t>
            </a:r>
            <a:endParaRPr lang="en-US" dirty="0"/>
          </a:p>
        </p:txBody>
      </p:sp>
      <p:sp>
        <p:nvSpPr>
          <p:cNvPr id="4" name="Slide Number Placeholder 3"/>
          <p:cNvSpPr>
            <a:spLocks noGrp="1"/>
          </p:cNvSpPr>
          <p:nvPr>
            <p:ph type="sldNum" sz="quarter" idx="10"/>
          </p:nvPr>
        </p:nvSpPr>
        <p:spPr/>
        <p:txBody>
          <a:bodyPr/>
          <a:lstStyle/>
          <a:p>
            <a:fld id="{5584FEFF-3952-4B2D-97BA-66365FDF6E63}" type="slidenum">
              <a:rPr lang="en-US" smtClean="0"/>
              <a:pPr/>
              <a:t>14</a:t>
            </a:fld>
            <a:endParaRPr lang="en-US" dirty="0"/>
          </a:p>
        </p:txBody>
      </p:sp>
    </p:spTree>
    <p:extLst>
      <p:ext uri="{BB962C8B-B14F-4D97-AF65-F5344CB8AC3E}">
        <p14:creationId xmlns:p14="http://schemas.microsoft.com/office/powerpoint/2010/main" val="8574231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kern="1200" dirty="0" smtClean="0">
                <a:solidFill>
                  <a:schemeClr val="tx1"/>
                </a:solidFill>
                <a:effectLst/>
                <a:latin typeface="Arial" charset="0"/>
                <a:ea typeface="+mn-ea"/>
                <a:cs typeface="+mn-cs"/>
              </a:rPr>
              <a:t>COUNTER Code of Practice</a:t>
            </a:r>
          </a:p>
          <a:p>
            <a:pPr rtl="0"/>
            <a:r>
              <a:rPr lang="en-US" sz="1200" kern="1200" dirty="0" smtClean="0">
                <a:solidFill>
                  <a:schemeClr val="tx1"/>
                </a:solidFill>
                <a:effectLst/>
                <a:latin typeface="Arial" charset="0"/>
                <a:ea typeface="+mn-ea"/>
                <a:cs typeface="+mn-cs"/>
              </a:rPr>
              <a:t>Standardized Usage Statistics Harvesting Initiative</a:t>
            </a:r>
            <a:r>
              <a:rPr lang="en-US" sz="1200" kern="1200" baseline="0" dirty="0" smtClean="0">
                <a:solidFill>
                  <a:schemeClr val="tx1"/>
                </a:solidFill>
                <a:effectLst/>
                <a:latin typeface="Arial" charset="0"/>
                <a:ea typeface="+mn-ea"/>
                <a:cs typeface="+mn-cs"/>
              </a:rPr>
              <a:t> protocol</a:t>
            </a:r>
          </a:p>
          <a:p>
            <a:pPr rtl="0"/>
            <a:r>
              <a:rPr lang="en-US" sz="1200" kern="1200" baseline="0" dirty="0" smtClean="0">
                <a:solidFill>
                  <a:schemeClr val="tx1"/>
                </a:solidFill>
                <a:effectLst/>
                <a:latin typeface="Arial" charset="0"/>
                <a:ea typeface="+mn-ea"/>
                <a:cs typeface="+mn-cs"/>
              </a:rPr>
              <a:t>Initiative to support reporting of online usage statistics</a:t>
            </a:r>
            <a:endParaRPr lang="en-US" sz="1200" kern="1200" dirty="0" smtClean="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5584FEFF-3952-4B2D-97BA-66365FDF6E63}" type="slidenum">
              <a:rPr lang="en-US" smtClean="0"/>
              <a:pPr/>
              <a:t>16</a:t>
            </a:fld>
            <a:endParaRPr lang="en-US" dirty="0"/>
          </a:p>
        </p:txBody>
      </p:sp>
    </p:spTree>
    <p:extLst>
      <p:ext uri="{BB962C8B-B14F-4D97-AF65-F5344CB8AC3E}">
        <p14:creationId xmlns:p14="http://schemas.microsoft.com/office/powerpoint/2010/main" val="4424421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Release 4 combined previous codes for journals,</a:t>
            </a:r>
            <a:r>
              <a:rPr lang="en-US" baseline="0" dirty="0" smtClean="0"/>
              <a:t> books, and databases and added multimedia</a:t>
            </a:r>
          </a:p>
          <a:p>
            <a:r>
              <a:rPr lang="en-US" baseline="0" dirty="0" smtClean="0"/>
              <a:t>New: requirement to include journal and book DOI in usage report; expanded JR2 to include “access denied: content not licensed”; journals for </a:t>
            </a:r>
            <a:r>
              <a:rPr lang="en-US" baseline="0" dirty="0" smtClean="0"/>
              <a:t>which # </a:t>
            </a:r>
            <a:r>
              <a:rPr lang="en-US" baseline="0" dirty="0" smtClean="0"/>
              <a:t>of full-item article requests zero in every month should be included in JR1</a:t>
            </a:r>
          </a:p>
          <a:p>
            <a:r>
              <a:rPr lang="en-US" baseline="0" dirty="0" smtClean="0"/>
              <a:t>Became only valid version of </a:t>
            </a:r>
            <a:r>
              <a:rPr lang="en-US" baseline="0" dirty="0" err="1" smtClean="0"/>
              <a:t>thie</a:t>
            </a:r>
            <a:r>
              <a:rPr lang="en-US" baseline="0" dirty="0" smtClean="0"/>
              <a:t> COUNTER Code of Practice in January 2014</a:t>
            </a:r>
            <a:endParaRPr lang="en-US" dirty="0"/>
          </a:p>
        </p:txBody>
      </p:sp>
      <p:sp>
        <p:nvSpPr>
          <p:cNvPr id="4" name="Slide Number Placeholder 3"/>
          <p:cNvSpPr>
            <a:spLocks noGrp="1"/>
          </p:cNvSpPr>
          <p:nvPr>
            <p:ph type="sldNum" sz="quarter" idx="10"/>
          </p:nvPr>
        </p:nvSpPr>
        <p:spPr/>
        <p:txBody>
          <a:bodyPr/>
          <a:lstStyle/>
          <a:p>
            <a:fld id="{5584FEFF-3952-4B2D-97BA-66365FDF6E63}" type="slidenum">
              <a:rPr lang="en-US" smtClean="0"/>
              <a:pPr/>
              <a:t>17</a:t>
            </a:fld>
            <a:endParaRPr lang="en-US" dirty="0"/>
          </a:p>
        </p:txBody>
      </p:sp>
    </p:spTree>
    <p:extLst>
      <p:ext uri="{BB962C8B-B14F-4D97-AF65-F5344CB8AC3E}">
        <p14:creationId xmlns:p14="http://schemas.microsoft.com/office/powerpoint/2010/main" val="10917946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Also known as “COUNTER Articles”</a:t>
            </a:r>
          </a:p>
          <a:p>
            <a:r>
              <a:rPr lang="en-US" dirty="0" smtClean="0"/>
              <a:t>Will let organization hosting journal articles</a:t>
            </a:r>
            <a:r>
              <a:rPr lang="en-US" baseline="0" dirty="0" smtClean="0"/>
              <a:t> to report usage of individual articles in consistent way, enable vendors to consolidate usage of articles hosted on different platforms</a:t>
            </a:r>
          </a:p>
          <a:p>
            <a:r>
              <a:rPr lang="en-US" baseline="0" dirty="0" smtClean="0"/>
              <a:t>Release 1 focuses on journal articles, but same concepts could be applied to other categories of individual content items with appropriate metadata</a:t>
            </a:r>
          </a:p>
          <a:p>
            <a:r>
              <a:rPr lang="en-US" baseline="0" dirty="0" smtClean="0"/>
              <a:t>Reporting requests by author could be laying groundwork for </a:t>
            </a:r>
            <a:r>
              <a:rPr lang="en-US" baseline="0" dirty="0" err="1" smtClean="0"/>
              <a:t>altmetrics</a:t>
            </a:r>
            <a:r>
              <a:rPr lang="en-US" baseline="0" dirty="0" smtClean="0"/>
              <a:t> analysis</a:t>
            </a:r>
            <a:endParaRPr lang="en-US" dirty="0"/>
          </a:p>
        </p:txBody>
      </p:sp>
      <p:sp>
        <p:nvSpPr>
          <p:cNvPr id="4" name="Slide Number Placeholder 3"/>
          <p:cNvSpPr>
            <a:spLocks noGrp="1"/>
          </p:cNvSpPr>
          <p:nvPr>
            <p:ph type="sldNum" sz="quarter" idx="10"/>
          </p:nvPr>
        </p:nvSpPr>
        <p:spPr/>
        <p:txBody>
          <a:bodyPr/>
          <a:lstStyle/>
          <a:p>
            <a:fld id="{5584FEFF-3952-4B2D-97BA-66365FDF6E63}" type="slidenum">
              <a:rPr lang="en-US" smtClean="0"/>
              <a:pPr/>
              <a:t>18</a:t>
            </a:fld>
            <a:endParaRPr lang="en-US" dirty="0"/>
          </a:p>
        </p:txBody>
      </p:sp>
    </p:spTree>
    <p:extLst>
      <p:ext uri="{BB962C8B-B14F-4D97-AF65-F5344CB8AC3E}">
        <p14:creationId xmlns:p14="http://schemas.microsoft.com/office/powerpoint/2010/main" val="20442905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Journal performance based on availability of COUNTER-compliant</a:t>
            </a:r>
            <a:r>
              <a:rPr lang="en-US" baseline="0" dirty="0" smtClean="0"/>
              <a:t> usage statistics for scholarly online journals, parallel to ISI journal impact factor</a:t>
            </a:r>
          </a:p>
          <a:p>
            <a:r>
              <a:rPr lang="en-US" baseline="0" dirty="0" smtClean="0"/>
              <a:t>Usage Factor Project, to explore if/how online journal usage statistics could form basis for measuring journal impact and quality.  Was executed in 2 stages, market research into feasibility and acceptability and modelling and analysis using real COUNTER data between 2007 and 2011.  Now managed by COUNTER.</a:t>
            </a:r>
          </a:p>
          <a:p>
            <a:r>
              <a:rPr lang="en-US" baseline="0" dirty="0" smtClean="0"/>
              <a:t>Provides info about average use of items in journal, can be used to compare journal regardless of size</a:t>
            </a:r>
          </a:p>
          <a:p>
            <a:r>
              <a:rPr lang="en-US" dirty="0" smtClean="0"/>
              <a:t>Like COUNTER Articles, Release 1 focuses on journals but plan to extend scope to other online publications such as books and</a:t>
            </a:r>
            <a:r>
              <a:rPr lang="en-US" baseline="0" dirty="0" smtClean="0"/>
              <a:t> reference works</a:t>
            </a:r>
            <a:endParaRPr lang="en-US" dirty="0"/>
          </a:p>
        </p:txBody>
      </p:sp>
      <p:sp>
        <p:nvSpPr>
          <p:cNvPr id="4" name="Slide Number Placeholder 3"/>
          <p:cNvSpPr>
            <a:spLocks noGrp="1"/>
          </p:cNvSpPr>
          <p:nvPr>
            <p:ph type="sldNum" sz="quarter" idx="10"/>
          </p:nvPr>
        </p:nvSpPr>
        <p:spPr/>
        <p:txBody>
          <a:bodyPr/>
          <a:lstStyle/>
          <a:p>
            <a:fld id="{5584FEFF-3952-4B2D-97BA-66365FDF6E63}" type="slidenum">
              <a:rPr lang="en-US" smtClean="0"/>
              <a:pPr/>
              <a:t>19</a:t>
            </a:fld>
            <a:endParaRPr lang="en-US" dirty="0"/>
          </a:p>
        </p:txBody>
      </p:sp>
    </p:spTree>
    <p:extLst>
      <p:ext uri="{BB962C8B-B14F-4D97-AF65-F5344CB8AC3E}">
        <p14:creationId xmlns:p14="http://schemas.microsoft.com/office/powerpoint/2010/main" val="12577639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Transfer Project initiated by UKSG in 2006.  Working Group with representatives from all elements of the </a:t>
            </a:r>
            <a:r>
              <a:rPr lang="en-US" dirty="0" err="1" smtClean="0"/>
              <a:t>scholarlhy</a:t>
            </a:r>
            <a:r>
              <a:rPr lang="en-US" dirty="0" smtClean="0"/>
              <a:t> journal supply</a:t>
            </a:r>
            <a:r>
              <a:rPr lang="en-US" baseline="0" dirty="0" smtClean="0"/>
              <a:t> chain formed to develop policies ad procedures for transferring and receiving publishers to ensure smooth transition and continued access when journals change publisher and/or platforms</a:t>
            </a:r>
          </a:p>
          <a:p>
            <a:r>
              <a:rPr lang="en-US" baseline="0" dirty="0" smtClean="0"/>
              <a:t>NISO assumed responsibility for ongoing maintenance of the Transfer Code of Practice in 2015</a:t>
            </a:r>
            <a:endParaRPr lang="en-US" dirty="0"/>
          </a:p>
        </p:txBody>
      </p:sp>
      <p:sp>
        <p:nvSpPr>
          <p:cNvPr id="4" name="Slide Number Placeholder 3"/>
          <p:cNvSpPr>
            <a:spLocks noGrp="1"/>
          </p:cNvSpPr>
          <p:nvPr>
            <p:ph type="sldNum" sz="quarter" idx="10"/>
          </p:nvPr>
        </p:nvSpPr>
        <p:spPr/>
        <p:txBody>
          <a:bodyPr/>
          <a:lstStyle/>
          <a:p>
            <a:fld id="{5584FEFF-3952-4B2D-97BA-66365FDF6E63}" type="slidenum">
              <a:rPr lang="en-US" smtClean="0"/>
              <a:pPr/>
              <a:t>20</a:t>
            </a:fld>
            <a:endParaRPr lang="en-US" dirty="0"/>
          </a:p>
        </p:txBody>
      </p:sp>
    </p:spTree>
    <p:extLst>
      <p:ext uri="{BB962C8B-B14F-4D97-AF65-F5344CB8AC3E}">
        <p14:creationId xmlns:p14="http://schemas.microsoft.com/office/powerpoint/2010/main" val="26907082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Purpose</a:t>
            </a:r>
            <a:r>
              <a:rPr lang="en-US" baseline="0" dirty="0" smtClean="0"/>
              <a:t> of standards to support better communication and interoperability across disparate systems – to facilitate the work of all parties involved</a:t>
            </a:r>
          </a:p>
          <a:p>
            <a:r>
              <a:rPr lang="en-US" baseline="0" dirty="0" smtClean="0"/>
              <a:t>Created by community that includes all the stakeholders</a:t>
            </a:r>
          </a:p>
          <a:p>
            <a:r>
              <a:rPr lang="en-US" baseline="0" dirty="0" smtClean="0"/>
              <a:t>Leads to broader acceptance, trust</a:t>
            </a:r>
            <a:endParaRPr lang="en-US" dirty="0"/>
          </a:p>
        </p:txBody>
      </p:sp>
      <p:sp>
        <p:nvSpPr>
          <p:cNvPr id="4" name="Slide Number Placeholder 3"/>
          <p:cNvSpPr>
            <a:spLocks noGrp="1"/>
          </p:cNvSpPr>
          <p:nvPr>
            <p:ph type="sldNum" sz="quarter" idx="10"/>
          </p:nvPr>
        </p:nvSpPr>
        <p:spPr/>
        <p:txBody>
          <a:bodyPr/>
          <a:lstStyle/>
          <a:p>
            <a:fld id="{5584FEFF-3952-4B2D-97BA-66365FDF6E63}" type="slidenum">
              <a:rPr lang="en-US" smtClean="0"/>
              <a:pPr/>
              <a:t>2</a:t>
            </a:fld>
            <a:endParaRPr lang="en-US" dirty="0"/>
          </a:p>
        </p:txBody>
      </p:sp>
    </p:spTree>
    <p:extLst>
      <p:ext uri="{BB962C8B-B14F-4D97-AF65-F5344CB8AC3E}">
        <p14:creationId xmlns:p14="http://schemas.microsoft.com/office/powerpoint/2010/main" val="20634272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fontAlgn="auto">
              <a:spcBef>
                <a:spcPts val="0"/>
              </a:spcBef>
              <a:spcAft>
                <a:spcPts val="0"/>
              </a:spcAft>
              <a:defRPr/>
            </a:pPr>
            <a:r>
              <a:rPr lang="en-US" dirty="0">
                <a:latin typeface="+mn-lt"/>
              </a:rPr>
              <a:t>Transferring publisher: digital content files, access to title, subscriber and non-subscriber access, other content and data types, journal URL, communication, identifier information</a:t>
            </a:r>
          </a:p>
          <a:p>
            <a:pPr defTabSz="931774" fontAlgn="auto">
              <a:spcBef>
                <a:spcPts val="0"/>
              </a:spcBef>
              <a:spcAft>
                <a:spcPts val="0"/>
              </a:spcAft>
              <a:defRPr/>
            </a:pPr>
            <a:r>
              <a:rPr lang="en-US" dirty="0">
                <a:latin typeface="+mn-lt"/>
              </a:rPr>
              <a:t>Receiving publisher: access to title, licensing terms, communication, subscription lists, identifier </a:t>
            </a:r>
            <a:r>
              <a:rPr lang="en-US" dirty="0" smtClean="0">
                <a:latin typeface="+mn-lt"/>
              </a:rPr>
              <a:t>information</a:t>
            </a:r>
          </a:p>
          <a:p>
            <a:pPr defTabSz="931774" fontAlgn="auto">
              <a:spcBef>
                <a:spcPts val="0"/>
              </a:spcBef>
              <a:spcAft>
                <a:spcPts val="0"/>
              </a:spcAft>
              <a:defRPr/>
            </a:pPr>
            <a:r>
              <a:rPr lang="en-US" dirty="0" smtClean="0">
                <a:latin typeface="+mn-lt"/>
              </a:rPr>
              <a:t>Enhanced Transfer Alerting Service designed to facilitate journal</a:t>
            </a:r>
            <a:r>
              <a:rPr lang="en-US" baseline="0" dirty="0" smtClean="0">
                <a:latin typeface="+mn-lt"/>
              </a:rPr>
              <a:t> transfers.  I</a:t>
            </a:r>
            <a:r>
              <a:rPr lang="en-US" dirty="0" smtClean="0">
                <a:latin typeface="+mn-lt"/>
              </a:rPr>
              <a:t>ncludes Journal Transfer Notification Database (archive) and a Journal Transfer Notification Form for publishers.  There is also a Transfer Notification List where you can sign up for alerts.  The URLs are on the UKSG</a:t>
            </a:r>
            <a:r>
              <a:rPr lang="en-US" baseline="0" dirty="0" smtClean="0">
                <a:latin typeface="+mn-lt"/>
              </a:rPr>
              <a:t> site.</a:t>
            </a:r>
            <a:endParaRPr lang="en-US" sz="1200" kern="120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fld id="{4D074AC7-886E-3D41-869D-424C08CED41A}" type="slidenum">
              <a:rPr lang="en-US" smtClean="0"/>
              <a:t>21</a:t>
            </a:fld>
            <a:endParaRPr lang="en-US"/>
          </a:p>
        </p:txBody>
      </p:sp>
    </p:spTree>
    <p:extLst>
      <p:ext uri="{BB962C8B-B14F-4D97-AF65-F5344CB8AC3E}">
        <p14:creationId xmlns:p14="http://schemas.microsoft.com/office/powerpoint/2010/main" val="14590443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fontAlgn="auto">
              <a:spcBef>
                <a:spcPts val="0"/>
              </a:spcBef>
              <a:spcAft>
                <a:spcPts val="0"/>
              </a:spcAft>
              <a:defRPr/>
            </a:pPr>
            <a:endParaRPr lang="en-US" dirty="0">
              <a:latin typeface="+mn-lt"/>
            </a:endParaRPr>
          </a:p>
        </p:txBody>
      </p:sp>
      <p:sp>
        <p:nvSpPr>
          <p:cNvPr id="4" name="Slide Number Placeholder 3"/>
          <p:cNvSpPr>
            <a:spLocks noGrp="1"/>
          </p:cNvSpPr>
          <p:nvPr>
            <p:ph type="sldNum" sz="quarter" idx="10"/>
          </p:nvPr>
        </p:nvSpPr>
        <p:spPr/>
        <p:txBody>
          <a:bodyPr/>
          <a:lstStyle/>
          <a:p>
            <a:fld id="{4D074AC7-886E-3D41-869D-424C08CED41A}" type="slidenum">
              <a:rPr lang="en-US" smtClean="0"/>
              <a:t>22</a:t>
            </a:fld>
            <a:endParaRPr lang="en-US"/>
          </a:p>
        </p:txBody>
      </p:sp>
    </p:spTree>
    <p:extLst>
      <p:ext uri="{BB962C8B-B14F-4D97-AF65-F5344CB8AC3E}">
        <p14:creationId xmlns:p14="http://schemas.microsoft.com/office/powerpoint/2010/main" val="14590443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fontAlgn="auto">
              <a:spcBef>
                <a:spcPts val="0"/>
              </a:spcBef>
              <a:spcAft>
                <a:spcPts val="0"/>
              </a:spcAft>
              <a:defRPr/>
            </a:pPr>
            <a:endParaRPr lang="en-US" dirty="0"/>
          </a:p>
        </p:txBody>
      </p:sp>
      <p:sp>
        <p:nvSpPr>
          <p:cNvPr id="4" name="Slide Number Placeholder 3"/>
          <p:cNvSpPr>
            <a:spLocks noGrp="1"/>
          </p:cNvSpPr>
          <p:nvPr>
            <p:ph type="sldNum" sz="quarter" idx="10"/>
          </p:nvPr>
        </p:nvSpPr>
        <p:spPr/>
        <p:txBody>
          <a:bodyPr/>
          <a:lstStyle/>
          <a:p>
            <a:fld id="{4D074AC7-886E-3D41-869D-424C08CED41A}" type="slidenum">
              <a:rPr lang="en-US" smtClean="0"/>
              <a:t>23</a:t>
            </a:fld>
            <a:endParaRPr lang="en-US"/>
          </a:p>
        </p:txBody>
      </p:sp>
    </p:spTree>
    <p:extLst>
      <p:ext uri="{BB962C8B-B14F-4D97-AF65-F5344CB8AC3E}">
        <p14:creationId xmlns:p14="http://schemas.microsoft.com/office/powerpoint/2010/main" val="6321238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335ACD-8DDD-8C46-8479-6BB28FDBE567}" type="slidenum">
              <a:rPr lang="en-GB">
                <a:solidFill>
                  <a:prstClr val="black"/>
                </a:solidFill>
              </a:rPr>
              <a:pPr/>
              <a:t>24</a:t>
            </a:fld>
            <a:endParaRPr lang="en-GB">
              <a:solidFill>
                <a:prstClr val="black"/>
              </a:solidFill>
            </a:endParaRPr>
          </a:p>
        </p:txBody>
      </p:sp>
      <p:sp>
        <p:nvSpPr>
          <p:cNvPr id="2048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20483" name="Rectangle 3"/>
          <p:cNvSpPr>
            <a:spLocks noGrp="1" noChangeArrowheads="1"/>
          </p:cNvSpPr>
          <p:nvPr>
            <p:ph type="body" idx="1"/>
          </p:nvPr>
        </p:nvSpPr>
        <p:spPr/>
        <p:txBody>
          <a:bodyPr/>
          <a:lstStyle/>
          <a:p>
            <a:pPr eaLnBrk="1" hangingPunct="1">
              <a:lnSpc>
                <a:spcPct val="80000"/>
              </a:lnSpc>
            </a:pPr>
            <a:r>
              <a:rPr lang="en-GB" sz="4300" dirty="0">
                <a:solidFill>
                  <a:srgbClr val="1F497D"/>
                </a:solidFill>
                <a:latin typeface="+mn-lt"/>
                <a:ea typeface="ＭＳ Ｐゴシック" charset="0"/>
                <a:cs typeface="Calibri"/>
              </a:rPr>
              <a:t>Proper attribution – this slide is taken from a NISO presentation at the NASIG 2014 conference</a:t>
            </a:r>
          </a:p>
          <a:p>
            <a:pPr eaLnBrk="1" hangingPunct="1">
              <a:lnSpc>
                <a:spcPct val="80000"/>
              </a:lnSpc>
            </a:pPr>
            <a:r>
              <a:rPr lang="en-GB" sz="4300" dirty="0">
                <a:solidFill>
                  <a:srgbClr val="1F497D"/>
                </a:solidFill>
                <a:latin typeface="+mn-lt"/>
                <a:ea typeface="ＭＳ Ｐゴシック" charset="0"/>
                <a:cs typeface="Calibri"/>
              </a:rPr>
              <a:t>A database contains information about web resources (e.g. what journal holdings are available in JSTOR), how you link to articles in them, what resources a library has licensed/owns</a:t>
            </a:r>
          </a:p>
          <a:p>
            <a:pPr eaLnBrk="1" hangingPunct="1">
              <a:lnSpc>
                <a:spcPct val="80000"/>
              </a:lnSpc>
            </a:pPr>
            <a:r>
              <a:rPr lang="en-GB" sz="4300" dirty="0">
                <a:solidFill>
                  <a:srgbClr val="1F497D"/>
                </a:solidFill>
                <a:latin typeface="+mn-lt"/>
                <a:ea typeface="ＭＳ Ｐゴシック" charset="0"/>
                <a:cs typeface="Calibri"/>
              </a:rPr>
              <a:t>Link resolver/knowledgebase know what content the library can access and where </a:t>
            </a:r>
            <a:endParaRPr lang="en-GB" sz="4500" dirty="0">
              <a:solidFill>
                <a:srgbClr val="1F497D"/>
              </a:solidFill>
              <a:latin typeface="+mn-lt"/>
              <a:ea typeface="ＭＳ Ｐゴシック" charset="0"/>
              <a:cs typeface="Calibri"/>
            </a:endParaRPr>
          </a:p>
          <a:p>
            <a:r>
              <a:rPr lang="en-GB" sz="4500" dirty="0">
                <a:solidFill>
                  <a:srgbClr val="1F497D"/>
                </a:solidFill>
                <a:latin typeface="+mn-lt"/>
                <a:ea typeface="ＭＳ Ｐゴシック" charset="0"/>
                <a:cs typeface="Calibri"/>
              </a:rPr>
              <a:t>This gets users to the “appropriate copy” – content they can use</a:t>
            </a:r>
          </a:p>
          <a:p>
            <a:endParaRPr lang="en-GB" sz="4500" dirty="0">
              <a:solidFill>
                <a:srgbClr val="1F497D"/>
              </a:solidFill>
              <a:latin typeface="+mn-lt"/>
              <a:ea typeface="ＭＳ Ｐゴシック" charset="0"/>
              <a:cs typeface="Calibri"/>
            </a:endParaRPr>
          </a:p>
        </p:txBody>
      </p:sp>
    </p:spTree>
    <p:extLst>
      <p:ext uri="{BB962C8B-B14F-4D97-AF65-F5344CB8AC3E}">
        <p14:creationId xmlns:p14="http://schemas.microsoft.com/office/powerpoint/2010/main" val="24445303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smtClean="0"/>
          </a:p>
          <a:p>
            <a:r>
              <a:rPr lang="en-US" dirty="0" smtClean="0"/>
              <a:t>Transferred to NISO Standing Committee status, NISO now maintains the RP and supporting materials</a:t>
            </a:r>
            <a:endParaRPr lang="en-US" dirty="0"/>
          </a:p>
        </p:txBody>
      </p:sp>
      <p:sp>
        <p:nvSpPr>
          <p:cNvPr id="4" name="Slide Number Placeholder 3"/>
          <p:cNvSpPr>
            <a:spLocks noGrp="1"/>
          </p:cNvSpPr>
          <p:nvPr>
            <p:ph type="sldNum" sz="quarter" idx="10"/>
          </p:nvPr>
        </p:nvSpPr>
        <p:spPr/>
        <p:txBody>
          <a:bodyPr/>
          <a:lstStyle/>
          <a:p>
            <a:fld id="{5584FEFF-3952-4B2D-97BA-66365FDF6E63}" type="slidenum">
              <a:rPr lang="en-US" smtClean="0"/>
              <a:pPr/>
              <a:t>26</a:t>
            </a:fld>
            <a:endParaRPr lang="en-US" dirty="0"/>
          </a:p>
        </p:txBody>
      </p:sp>
    </p:spTree>
    <p:extLst>
      <p:ext uri="{BB962C8B-B14F-4D97-AF65-F5344CB8AC3E}">
        <p14:creationId xmlns:p14="http://schemas.microsoft.com/office/powerpoint/2010/main" val="22320779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fontAlgn="auto">
              <a:spcBef>
                <a:spcPts val="0"/>
              </a:spcBef>
              <a:spcAft>
                <a:spcPts val="0"/>
              </a:spcAft>
              <a:defRPr/>
            </a:pPr>
            <a:r>
              <a:rPr lang="en-US" dirty="0">
                <a:latin typeface="+mn-lt"/>
              </a:rPr>
              <a:t>Endorsement = agree to format and exchange content availability data according to guidelines</a:t>
            </a:r>
          </a:p>
          <a:p>
            <a:pPr defTabSz="931774" fontAlgn="auto">
              <a:spcBef>
                <a:spcPts val="0"/>
              </a:spcBef>
              <a:spcAft>
                <a:spcPts val="0"/>
              </a:spcAft>
              <a:defRPr/>
            </a:pPr>
            <a:r>
              <a:rPr lang="en-US" dirty="0">
                <a:latin typeface="+mn-lt"/>
              </a:rPr>
              <a:t>Interest Group List – anyone can participate</a:t>
            </a:r>
          </a:p>
        </p:txBody>
      </p:sp>
      <p:sp>
        <p:nvSpPr>
          <p:cNvPr id="4" name="Slide Number Placeholder 3"/>
          <p:cNvSpPr>
            <a:spLocks noGrp="1"/>
          </p:cNvSpPr>
          <p:nvPr>
            <p:ph type="sldNum" sz="quarter" idx="10"/>
          </p:nvPr>
        </p:nvSpPr>
        <p:spPr/>
        <p:txBody>
          <a:bodyPr/>
          <a:lstStyle/>
          <a:p>
            <a:fld id="{4D074AC7-886E-3D41-869D-424C08CED41A}" type="slidenum">
              <a:rPr lang="en-US" smtClean="0"/>
              <a:t>27</a:t>
            </a:fld>
            <a:endParaRPr lang="en-US"/>
          </a:p>
        </p:txBody>
      </p:sp>
    </p:spTree>
    <p:extLst>
      <p:ext uri="{BB962C8B-B14F-4D97-AF65-F5344CB8AC3E}">
        <p14:creationId xmlns:p14="http://schemas.microsoft.com/office/powerpoint/2010/main" val="18946896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Systems providing digital content to users generate a lot of activity and usage data, much of which can be tied back to a particular user. Community effort and</a:t>
            </a:r>
            <a:r>
              <a:rPr lang="en-US" baseline="0" dirty="0" smtClean="0"/>
              <a:t> agreement on principles around </a:t>
            </a:r>
            <a:r>
              <a:rPr lang="en-US" dirty="0" smtClean="0"/>
              <a:t>patron data protection needed. </a:t>
            </a:r>
            <a:endParaRPr lang="en-US" dirty="0"/>
          </a:p>
        </p:txBody>
      </p:sp>
      <p:sp>
        <p:nvSpPr>
          <p:cNvPr id="4" name="Slide Number Placeholder 3"/>
          <p:cNvSpPr>
            <a:spLocks noGrp="1"/>
          </p:cNvSpPr>
          <p:nvPr>
            <p:ph type="sldNum" sz="quarter" idx="10"/>
          </p:nvPr>
        </p:nvSpPr>
        <p:spPr/>
        <p:txBody>
          <a:bodyPr/>
          <a:lstStyle/>
          <a:p>
            <a:fld id="{5584FEFF-3952-4B2D-97BA-66365FDF6E63}" type="slidenum">
              <a:rPr lang="en-US" smtClean="0"/>
              <a:pPr/>
              <a:t>28</a:t>
            </a:fld>
            <a:endParaRPr lang="en-US" dirty="0"/>
          </a:p>
        </p:txBody>
      </p:sp>
    </p:spTree>
    <p:extLst>
      <p:ext uri="{BB962C8B-B14F-4D97-AF65-F5344CB8AC3E}">
        <p14:creationId xmlns:p14="http://schemas.microsoft.com/office/powerpoint/2010/main" val="16622928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NISO will launch a project to develop a consensus framework for mitigating and managing the privacy risks related to the collection, preservation, sharing, use, and re-use of research data sets.  The framework will consist of definitions and specific of use cases; a set of Principles that relate specifically to how the community can address some of these privacy risks; a set of related metadata necessary to describe and share privacy related information about a data set; and implementation guidance and public outreach on incorporating these into research data exchange.</a:t>
            </a:r>
            <a:endParaRPr lang="en-US" dirty="0"/>
          </a:p>
        </p:txBody>
      </p:sp>
      <p:sp>
        <p:nvSpPr>
          <p:cNvPr id="4" name="Slide Number Placeholder 3"/>
          <p:cNvSpPr>
            <a:spLocks noGrp="1"/>
          </p:cNvSpPr>
          <p:nvPr>
            <p:ph type="sldNum" sz="quarter" idx="10"/>
          </p:nvPr>
        </p:nvSpPr>
        <p:spPr/>
        <p:txBody>
          <a:bodyPr/>
          <a:lstStyle/>
          <a:p>
            <a:fld id="{5584FEFF-3952-4B2D-97BA-66365FDF6E63}" type="slidenum">
              <a:rPr lang="en-US" smtClean="0"/>
              <a:pPr/>
              <a:t>29</a:t>
            </a:fld>
            <a:endParaRPr lang="en-US" dirty="0"/>
          </a:p>
        </p:txBody>
      </p:sp>
    </p:spTree>
    <p:extLst>
      <p:ext uri="{BB962C8B-B14F-4D97-AF65-F5344CB8AC3E}">
        <p14:creationId xmlns:p14="http://schemas.microsoft.com/office/powerpoint/2010/main" val="729478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we hear the word “standard” we think of “official” documents issued by an official body (</a:t>
            </a:r>
            <a:r>
              <a:rPr lang="en-US" baseline="0" dirty="0" err="1" smtClean="0"/>
              <a:t>e.g.,NISO</a:t>
            </a:r>
            <a:r>
              <a:rPr lang="en-US" baseline="0" dirty="0" smtClean="0"/>
              <a:t> (National Information Standards Organization), ISO, IDPF (</a:t>
            </a:r>
            <a:r>
              <a:rPr lang="en-US" baseline="0" dirty="0" err="1" smtClean="0"/>
              <a:t>Iinternational</a:t>
            </a:r>
            <a:r>
              <a:rPr lang="en-US" baseline="0" dirty="0" smtClean="0"/>
              <a:t> Digital Publishing Forum – EPUB content publication standard), very detailed specifications; e.g., Z39.50 – communications protocol for searching and retrieving information from a database; Z39.2 Information Interchange Format (MARC is thought of as a standard but it’s an implementation of one</a:t>
            </a:r>
          </a:p>
          <a:p>
            <a:r>
              <a:rPr lang="en-US" baseline="0" dirty="0" smtClean="0"/>
              <a:t>NISO Recommended Practices = “best practice”, guidelines, model; use of elements discretionary, can be used as stated or modified [I should point out that all standards are voluntary]</a:t>
            </a:r>
          </a:p>
          <a:p>
            <a:r>
              <a:rPr lang="en-US" dirty="0" smtClean="0"/>
              <a:t>SERU</a:t>
            </a:r>
            <a:r>
              <a:rPr lang="en-US" baseline="0" dirty="0" smtClean="0"/>
              <a:t> – license alternative based on standard business practices, don’t have to spell out authorized use because governed by copyright; developed by publishers and librarians</a:t>
            </a:r>
          </a:p>
          <a:p>
            <a:r>
              <a:rPr lang="en-US" baseline="0" dirty="0" smtClean="0"/>
              <a:t>I </a:t>
            </a:r>
            <a:r>
              <a:rPr lang="en-US" baseline="0" dirty="0" err="1" smtClean="0"/>
              <a:t>wil</a:t>
            </a:r>
            <a:r>
              <a:rPr lang="en-US" baseline="0" dirty="0" smtClean="0"/>
              <a:t> be talking today mostly (but not entirely) about NISO recommended practices</a:t>
            </a:r>
            <a:endParaRPr lang="en-US" dirty="0"/>
          </a:p>
        </p:txBody>
      </p:sp>
      <p:sp>
        <p:nvSpPr>
          <p:cNvPr id="4" name="Slide Number Placeholder 3"/>
          <p:cNvSpPr>
            <a:spLocks noGrp="1"/>
          </p:cNvSpPr>
          <p:nvPr>
            <p:ph type="sldNum" sz="quarter" idx="10"/>
          </p:nvPr>
        </p:nvSpPr>
        <p:spPr/>
        <p:txBody>
          <a:bodyPr/>
          <a:lstStyle/>
          <a:p>
            <a:fld id="{5584FEFF-3952-4B2D-97BA-66365FDF6E63}" type="slidenum">
              <a:rPr lang="en-US" smtClean="0"/>
              <a:pPr/>
              <a:t>3</a:t>
            </a:fld>
            <a:endParaRPr lang="en-US" dirty="0"/>
          </a:p>
        </p:txBody>
      </p:sp>
    </p:spTree>
    <p:extLst>
      <p:ext uri="{BB962C8B-B14F-4D97-AF65-F5344CB8AC3E}">
        <p14:creationId xmlns:p14="http://schemas.microsoft.com/office/powerpoint/2010/main" val="1756225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kern="1200" dirty="0" smtClean="0">
                <a:solidFill>
                  <a:schemeClr val="tx1"/>
                </a:solidFill>
                <a:effectLst/>
                <a:latin typeface="Arial" charset="0"/>
                <a:ea typeface="+mn-ea"/>
                <a:cs typeface="+mn-cs"/>
              </a:rPr>
              <a:t>Approved January</a:t>
            </a:r>
            <a:r>
              <a:rPr lang="en-US" sz="1200" kern="1200" baseline="0" dirty="0" smtClean="0">
                <a:solidFill>
                  <a:schemeClr val="tx1"/>
                </a:solidFill>
                <a:effectLst/>
                <a:latin typeface="Arial" charset="0"/>
                <a:ea typeface="+mn-ea"/>
                <a:cs typeface="+mn-cs"/>
              </a:rPr>
              <a:t> 5</a:t>
            </a:r>
            <a:r>
              <a:rPr lang="en-US" sz="1200" kern="1200" dirty="0" smtClean="0">
                <a:solidFill>
                  <a:schemeClr val="tx1"/>
                </a:solidFill>
                <a:effectLst/>
                <a:latin typeface="Arial" charset="0"/>
                <a:ea typeface="+mn-ea"/>
                <a:cs typeface="+mn-cs"/>
              </a:rPr>
              <a:t>, 2015</a:t>
            </a:r>
          </a:p>
          <a:p>
            <a:r>
              <a:rPr lang="en-US" dirty="0" smtClean="0"/>
              <a:t>Working</a:t>
            </a:r>
            <a:r>
              <a:rPr lang="en-US" baseline="0" dirty="0" smtClean="0"/>
              <a:t> Group was formerly known as WG on Open Access Metadata Indicators, formed to standardize bibliographic metadata to describe the accessibility of journal articles as well as communicate license details; decided not to use politically charged “open access” term</a:t>
            </a:r>
          </a:p>
          <a:p>
            <a:r>
              <a:rPr lang="en-US" baseline="0" dirty="0" smtClean="0"/>
              <a:t>What is the problem being addressed? Publishers offer hybrid options in which some articles are freely available but others are available only by subscription or license; no standardized way of indicating status at article level</a:t>
            </a:r>
            <a:endParaRPr lang="en-US" dirty="0"/>
          </a:p>
        </p:txBody>
      </p:sp>
      <p:sp>
        <p:nvSpPr>
          <p:cNvPr id="4" name="Slide Number Placeholder 3"/>
          <p:cNvSpPr>
            <a:spLocks noGrp="1"/>
          </p:cNvSpPr>
          <p:nvPr>
            <p:ph type="sldNum" sz="quarter" idx="10"/>
          </p:nvPr>
        </p:nvSpPr>
        <p:spPr/>
        <p:txBody>
          <a:bodyPr/>
          <a:lstStyle/>
          <a:p>
            <a:fld id="{5584FEFF-3952-4B2D-97BA-66365FDF6E63}" type="slidenum">
              <a:rPr lang="en-US" smtClean="0"/>
              <a:pPr/>
              <a:t>4</a:t>
            </a:fld>
            <a:endParaRPr lang="en-US" dirty="0"/>
          </a:p>
        </p:txBody>
      </p:sp>
    </p:spTree>
    <p:extLst>
      <p:ext uri="{BB962C8B-B14F-4D97-AF65-F5344CB8AC3E}">
        <p14:creationId xmlns:p14="http://schemas.microsoft.com/office/powerpoint/2010/main" val="10782545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fontAlgn="auto">
              <a:spcBef>
                <a:spcPts val="0"/>
              </a:spcBef>
              <a:spcAft>
                <a:spcPts val="0"/>
              </a:spcAft>
              <a:defRPr/>
            </a:pPr>
            <a:r>
              <a:rPr lang="en-US" dirty="0" smtClean="0">
                <a:latin typeface="+mn-lt"/>
              </a:rPr>
              <a:t>&lt;</a:t>
            </a:r>
            <a:r>
              <a:rPr lang="en-US" dirty="0" err="1" smtClean="0">
                <a:latin typeface="+mn-lt"/>
              </a:rPr>
              <a:t>free_to_read</a:t>
            </a:r>
            <a:r>
              <a:rPr lang="en-US" dirty="0" smtClean="0">
                <a:latin typeface="+mn-lt"/>
              </a:rPr>
              <a:t>&gt; tag indicates</a:t>
            </a:r>
            <a:r>
              <a:rPr lang="en-US" baseline="0" dirty="0" smtClean="0">
                <a:latin typeface="+mn-lt"/>
              </a:rPr>
              <a:t> content can be read or viewed by anyone; simple attribute of “yes” or “no”; optional start and end dates to accommodate embargoes etc.</a:t>
            </a:r>
          </a:p>
          <a:p>
            <a:pPr defTabSz="931774" fontAlgn="auto">
              <a:spcBef>
                <a:spcPts val="0"/>
              </a:spcBef>
              <a:spcAft>
                <a:spcPts val="0"/>
              </a:spcAft>
              <a:defRPr/>
            </a:pPr>
            <a:r>
              <a:rPr lang="en-US" baseline="0" dirty="0" smtClean="0">
                <a:latin typeface="+mn-lt"/>
              </a:rPr>
              <a:t>&lt;</a:t>
            </a:r>
            <a:r>
              <a:rPr lang="en-US" baseline="0" dirty="0" err="1" smtClean="0">
                <a:latin typeface="+mn-lt"/>
              </a:rPr>
              <a:t>license_ref</a:t>
            </a:r>
            <a:r>
              <a:rPr lang="en-US" baseline="0" dirty="0" smtClean="0">
                <a:latin typeface="+mn-lt"/>
              </a:rPr>
              <a:t>&gt; tag contains stable URI pointing to human-readable license terms for use or re-use of the content</a:t>
            </a:r>
          </a:p>
          <a:p>
            <a:pPr defTabSz="931774" fontAlgn="auto">
              <a:spcBef>
                <a:spcPts val="0"/>
              </a:spcBef>
              <a:spcAft>
                <a:spcPts val="0"/>
              </a:spcAft>
              <a:defRPr/>
            </a:pPr>
            <a:r>
              <a:rPr lang="en-US" baseline="0" dirty="0" smtClean="0">
                <a:latin typeface="+mn-lt"/>
              </a:rPr>
              <a:t>Can be used by publishers, aggregators, content providers, distributed in standard metadata sets; could also be included in alerts (TOCs, RSS feeds)</a:t>
            </a:r>
          </a:p>
          <a:p>
            <a:pPr defTabSz="931774" fontAlgn="auto">
              <a:spcBef>
                <a:spcPts val="0"/>
              </a:spcBef>
              <a:spcAft>
                <a:spcPts val="0"/>
              </a:spcAft>
              <a:defRPr/>
            </a:pPr>
            <a:r>
              <a:rPr lang="en-US" baseline="0" dirty="0" smtClean="0">
                <a:latin typeface="+mn-lt"/>
              </a:rPr>
              <a:t>The RP declares an XML namespace </a:t>
            </a:r>
            <a:r>
              <a:rPr lang="en-US" baseline="0" dirty="0" err="1" smtClean="0">
                <a:latin typeface="+mn-lt"/>
              </a:rPr>
              <a:t>fot</a:t>
            </a:r>
            <a:r>
              <a:rPr lang="en-US" baseline="0" dirty="0" smtClean="0">
                <a:latin typeface="+mn-lt"/>
              </a:rPr>
              <a:t> these XML elements which determines how </a:t>
            </a:r>
            <a:r>
              <a:rPr lang="en-US" baseline="0" dirty="0" smtClean="0">
                <a:latin typeface="+mn-lt"/>
              </a:rPr>
              <a:t>they </a:t>
            </a:r>
            <a:r>
              <a:rPr lang="en-US" baseline="0" dirty="0" smtClean="0">
                <a:latin typeface="+mn-lt"/>
              </a:rPr>
              <a:t>can be added to existing schema and workflows</a:t>
            </a:r>
            <a:endParaRPr lang="en-US" dirty="0">
              <a:latin typeface="+mn-lt"/>
            </a:endParaRPr>
          </a:p>
        </p:txBody>
      </p:sp>
      <p:sp>
        <p:nvSpPr>
          <p:cNvPr id="4" name="Slide Number Placeholder 3"/>
          <p:cNvSpPr>
            <a:spLocks noGrp="1"/>
          </p:cNvSpPr>
          <p:nvPr>
            <p:ph type="sldNum" sz="quarter" idx="10"/>
          </p:nvPr>
        </p:nvSpPr>
        <p:spPr/>
        <p:txBody>
          <a:bodyPr/>
          <a:lstStyle/>
          <a:p>
            <a:fld id="{4D074AC7-886E-3D41-869D-424C08CED41A}" type="slidenum">
              <a:rPr lang="en-US" smtClean="0"/>
              <a:t>5</a:t>
            </a:fld>
            <a:endParaRPr lang="en-US"/>
          </a:p>
        </p:txBody>
      </p:sp>
    </p:spTree>
    <p:extLst>
      <p:ext uri="{BB962C8B-B14F-4D97-AF65-F5344CB8AC3E}">
        <p14:creationId xmlns:p14="http://schemas.microsoft.com/office/powerpoint/2010/main" val="49163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Interest</a:t>
            </a:r>
            <a:r>
              <a:rPr lang="en-US" baseline="0" dirty="0" smtClean="0"/>
              <a:t> Group E-mail – common feature of RPs; anyone can sign up</a:t>
            </a:r>
            <a:endParaRPr lang="en-US" dirty="0"/>
          </a:p>
        </p:txBody>
      </p:sp>
      <p:sp>
        <p:nvSpPr>
          <p:cNvPr id="4" name="Slide Number Placeholder 3"/>
          <p:cNvSpPr>
            <a:spLocks noGrp="1"/>
          </p:cNvSpPr>
          <p:nvPr>
            <p:ph type="sldNum" sz="quarter" idx="10"/>
          </p:nvPr>
        </p:nvSpPr>
        <p:spPr/>
        <p:txBody>
          <a:bodyPr/>
          <a:lstStyle/>
          <a:p>
            <a:fld id="{5584FEFF-3952-4B2D-97BA-66365FDF6E63}" type="slidenum">
              <a:rPr lang="en-US" smtClean="0"/>
              <a:pPr/>
              <a:t>6</a:t>
            </a:fld>
            <a:endParaRPr lang="en-US" dirty="0"/>
          </a:p>
        </p:txBody>
      </p:sp>
    </p:spTree>
    <p:extLst>
      <p:ext uri="{BB962C8B-B14F-4D97-AF65-F5344CB8AC3E}">
        <p14:creationId xmlns:p14="http://schemas.microsoft.com/office/powerpoint/2010/main" val="29524292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kern="1200" dirty="0" smtClean="0">
                <a:solidFill>
                  <a:schemeClr val="tx1"/>
                </a:solidFill>
                <a:effectLst/>
                <a:latin typeface="Arial" charset="0"/>
                <a:ea typeface="+mn-ea"/>
                <a:cs typeface="+mn-cs"/>
              </a:rPr>
              <a:t>Approved June</a:t>
            </a:r>
            <a:r>
              <a:rPr lang="en-US" sz="1200" kern="1200" baseline="0" dirty="0" smtClean="0">
                <a:solidFill>
                  <a:schemeClr val="tx1"/>
                </a:solidFill>
                <a:effectLst/>
                <a:latin typeface="Arial" charset="0"/>
                <a:ea typeface="+mn-ea"/>
                <a:cs typeface="+mn-cs"/>
              </a:rPr>
              <a:t> 25</a:t>
            </a:r>
            <a:r>
              <a:rPr lang="en-US" sz="1200" kern="1200" dirty="0" smtClean="0">
                <a:solidFill>
                  <a:schemeClr val="tx1"/>
                </a:solidFill>
                <a:effectLst/>
                <a:latin typeface="Arial" charset="0"/>
                <a:ea typeface="+mn-ea"/>
                <a:cs typeface="+mn-cs"/>
              </a:rPr>
              <a:t>, 2014</a:t>
            </a:r>
          </a:p>
          <a:p>
            <a:r>
              <a:rPr lang="en-US" baseline="0" dirty="0" smtClean="0"/>
              <a:t>Grew out of meeting of industry managers initiated by Oren Beit </a:t>
            </a:r>
            <a:r>
              <a:rPr lang="en-US" baseline="0" dirty="0" err="1" smtClean="0"/>
              <a:t>Arie</a:t>
            </a:r>
            <a:r>
              <a:rPr lang="en-US" baseline="0" dirty="0" smtClean="0"/>
              <a:t> and Jenny Walker of Ex </a:t>
            </a:r>
            <a:r>
              <a:rPr lang="en-US" baseline="0" dirty="0" err="1" smtClean="0"/>
              <a:t>Libris</a:t>
            </a:r>
            <a:r>
              <a:rPr lang="en-US" baseline="0" dirty="0" smtClean="0"/>
              <a:t> and industry consultant </a:t>
            </a:r>
            <a:r>
              <a:rPr lang="en-US" baseline="0" dirty="0" err="1" smtClean="0"/>
              <a:t>Marslall</a:t>
            </a:r>
            <a:r>
              <a:rPr lang="en-US" baseline="0" dirty="0" smtClean="0"/>
              <a:t> Breeding at ALA Annual Conference 2011 to explore areas of mutual interest related to library discovery services</a:t>
            </a:r>
            <a:endParaRPr lang="en-US" dirty="0" smtClean="0"/>
          </a:p>
          <a:p>
            <a:pPr defTabSz="931774" fontAlgn="auto">
              <a:spcBef>
                <a:spcPts val="0"/>
              </a:spcBef>
              <a:spcAft>
                <a:spcPts val="0"/>
              </a:spcAft>
              <a:defRPr/>
            </a:pPr>
            <a:endParaRPr lang="en-US" baseline="0" dirty="0" smtClean="0"/>
          </a:p>
        </p:txBody>
      </p:sp>
      <p:sp>
        <p:nvSpPr>
          <p:cNvPr id="4" name="Slide Number Placeholder 3"/>
          <p:cNvSpPr>
            <a:spLocks noGrp="1"/>
          </p:cNvSpPr>
          <p:nvPr>
            <p:ph type="sldNum" sz="quarter" idx="10"/>
          </p:nvPr>
        </p:nvSpPr>
        <p:spPr/>
        <p:txBody>
          <a:bodyPr/>
          <a:lstStyle/>
          <a:p>
            <a:fld id="{4D074AC7-886E-3D41-869D-424C08CED41A}" type="slidenum">
              <a:rPr lang="en-US" smtClean="0"/>
              <a:t>7</a:t>
            </a:fld>
            <a:endParaRPr lang="en-US"/>
          </a:p>
        </p:txBody>
      </p:sp>
    </p:spTree>
    <p:extLst>
      <p:ext uri="{BB962C8B-B14F-4D97-AF65-F5344CB8AC3E}">
        <p14:creationId xmlns:p14="http://schemas.microsoft.com/office/powerpoint/2010/main" val="3267781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fontAlgn="auto">
              <a:spcBef>
                <a:spcPts val="0"/>
              </a:spcBef>
              <a:spcAft>
                <a:spcPts val="0"/>
              </a:spcAft>
              <a:defRPr/>
            </a:pPr>
            <a:r>
              <a:rPr lang="en-US" baseline="0" dirty="0" smtClean="0"/>
              <a:t>To achieve these goals, RP includes technical recommendations for data format and data transfer, method of delivery, usage reporting, frequency of updates; recommendations for communication of libraries’ rights to distribute or display specific content, descriptors regarding level of indexing performed for each item or collection and level of availability of the content, and definitions of fair linking from discovery service to publisher content, way for libraries to assess content providers’ participation in discovery services</a:t>
            </a:r>
          </a:p>
        </p:txBody>
      </p:sp>
      <p:sp>
        <p:nvSpPr>
          <p:cNvPr id="4" name="Slide Number Placeholder 3"/>
          <p:cNvSpPr>
            <a:spLocks noGrp="1"/>
          </p:cNvSpPr>
          <p:nvPr>
            <p:ph type="sldNum" sz="quarter" idx="10"/>
          </p:nvPr>
        </p:nvSpPr>
        <p:spPr/>
        <p:txBody>
          <a:bodyPr/>
          <a:lstStyle/>
          <a:p>
            <a:fld id="{4D074AC7-886E-3D41-869D-424C08CED41A}" type="slidenum">
              <a:rPr lang="en-US" smtClean="0"/>
              <a:t>8</a:t>
            </a:fld>
            <a:endParaRPr lang="en-US"/>
          </a:p>
        </p:txBody>
      </p:sp>
    </p:spTree>
    <p:extLst>
      <p:ext uri="{BB962C8B-B14F-4D97-AF65-F5344CB8AC3E}">
        <p14:creationId xmlns:p14="http://schemas.microsoft.com/office/powerpoint/2010/main" val="27420036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2688" y="762000"/>
            <a:ext cx="4646612" cy="3486150"/>
          </a:xfrm>
        </p:spPr>
      </p:sp>
      <p:sp>
        <p:nvSpPr>
          <p:cNvPr id="3" name="Notes Placeholder 2"/>
          <p:cNvSpPr>
            <a:spLocks noGrp="1"/>
          </p:cNvSpPr>
          <p:nvPr>
            <p:ph type="body" idx="1"/>
          </p:nvPr>
        </p:nvSpPr>
        <p:spPr/>
        <p:txBody>
          <a:bodyPr/>
          <a:lstStyle/>
          <a:p>
            <a:r>
              <a:rPr lang="en-US" dirty="0" smtClean="0"/>
              <a:t>The Recommended Practice was created by members of the </a:t>
            </a:r>
            <a:r>
              <a:rPr lang="en-US" dirty="0" smtClean="0">
                <a:hlinkClick r:id="rId3"/>
              </a:rPr>
              <a:t>ODI Working Group</a:t>
            </a:r>
            <a:r>
              <a:rPr lang="en-US" dirty="0" smtClean="0"/>
              <a:t>, which </a:t>
            </a:r>
            <a:r>
              <a:rPr lang="en-US" dirty="0" err="1" smtClean="0"/>
              <a:t>sunsetted</a:t>
            </a:r>
            <a:r>
              <a:rPr lang="en-US" dirty="0" smtClean="0"/>
              <a:t> in June 2014 with the document publication.  The </a:t>
            </a:r>
            <a:r>
              <a:rPr lang="en-US" dirty="0" smtClean="0">
                <a:hlinkClick r:id="rId4"/>
              </a:rPr>
              <a:t>ODI Standing Committee</a:t>
            </a:r>
            <a:r>
              <a:rPr lang="en-US" dirty="0" smtClean="0"/>
              <a:t> is now responsible for support and promotion of ODI work. </a:t>
            </a:r>
            <a:endParaRPr lang="en-US" dirty="0"/>
          </a:p>
        </p:txBody>
      </p:sp>
      <p:sp>
        <p:nvSpPr>
          <p:cNvPr id="4" name="Slide Number Placeholder 3"/>
          <p:cNvSpPr>
            <a:spLocks noGrp="1"/>
          </p:cNvSpPr>
          <p:nvPr>
            <p:ph type="sldNum" sz="quarter" idx="10"/>
          </p:nvPr>
        </p:nvSpPr>
        <p:spPr/>
        <p:txBody>
          <a:bodyPr/>
          <a:lstStyle/>
          <a:p>
            <a:fld id="{5584FEFF-3952-4B2D-97BA-66365FDF6E63}" type="slidenum">
              <a:rPr lang="en-US" smtClean="0"/>
              <a:pPr/>
              <a:t>9</a:t>
            </a:fld>
            <a:endParaRPr lang="en-US" dirty="0"/>
          </a:p>
        </p:txBody>
      </p:sp>
    </p:spTree>
    <p:extLst>
      <p:ext uri="{BB962C8B-B14F-4D97-AF65-F5344CB8AC3E}">
        <p14:creationId xmlns:p14="http://schemas.microsoft.com/office/powerpoint/2010/main" val="3856403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1314" name="Group 2"/>
          <p:cNvGrpSpPr>
            <a:grpSpLocks/>
          </p:cNvGrpSpPr>
          <p:nvPr/>
        </p:nvGrpSpPr>
        <p:grpSpPr bwMode="auto">
          <a:xfrm>
            <a:off x="0" y="6350"/>
            <a:ext cx="9140825" cy="6851650"/>
            <a:chOff x="0" y="4"/>
            <a:chExt cx="5758" cy="4316"/>
          </a:xfrm>
        </p:grpSpPr>
        <p:grpSp>
          <p:nvGrpSpPr>
            <p:cNvPr id="141315" name="Group 3"/>
            <p:cNvGrpSpPr>
              <a:grpSpLocks/>
            </p:cNvGrpSpPr>
            <p:nvPr/>
          </p:nvGrpSpPr>
          <p:grpSpPr bwMode="auto">
            <a:xfrm>
              <a:off x="0" y="1161"/>
              <a:ext cx="5758" cy="3159"/>
              <a:chOff x="0" y="1161"/>
              <a:chExt cx="5758" cy="3159"/>
            </a:xfrm>
          </p:grpSpPr>
          <p:sp>
            <p:nvSpPr>
              <p:cNvPr id="141316" name="Freeform 4"/>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endParaRPr lang="en-US" dirty="0"/>
              </a:p>
            </p:txBody>
          </p:sp>
          <p:sp>
            <p:nvSpPr>
              <p:cNvPr id="141317" name="Freeform 5"/>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dirty="0"/>
              </a:p>
            </p:txBody>
          </p:sp>
        </p:grpSp>
        <p:sp>
          <p:nvSpPr>
            <p:cNvPr id="141318" name="Freeform 6"/>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endParaRPr lang="en-US" dirty="0"/>
            </a:p>
          </p:txBody>
        </p:sp>
        <p:sp>
          <p:nvSpPr>
            <p:cNvPr id="141319" name="Freeform 7"/>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endParaRPr lang="en-US" dirty="0"/>
            </a:p>
          </p:txBody>
        </p:sp>
        <p:sp>
          <p:nvSpPr>
            <p:cNvPr id="141320" name="Freeform 8"/>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endParaRPr lang="en-US" dirty="0"/>
            </a:p>
          </p:txBody>
        </p:sp>
        <p:grpSp>
          <p:nvGrpSpPr>
            <p:cNvPr id="141321" name="Group 9"/>
            <p:cNvGrpSpPr>
              <a:grpSpLocks/>
            </p:cNvGrpSpPr>
            <p:nvPr/>
          </p:nvGrpSpPr>
          <p:grpSpPr bwMode="auto">
            <a:xfrm>
              <a:off x="348" y="4"/>
              <a:ext cx="5410" cy="4316"/>
              <a:chOff x="348" y="4"/>
              <a:chExt cx="5410" cy="4316"/>
            </a:xfrm>
          </p:grpSpPr>
          <p:sp>
            <p:nvSpPr>
              <p:cNvPr id="141322" name="Freeform 10"/>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dirty="0"/>
              </a:p>
            </p:txBody>
          </p:sp>
          <p:sp>
            <p:nvSpPr>
              <p:cNvPr id="141323" name="Freeform 11"/>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dirty="0"/>
              </a:p>
            </p:txBody>
          </p:sp>
          <p:sp>
            <p:nvSpPr>
              <p:cNvPr id="141324" name="Freeform 12"/>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endParaRPr lang="en-US" dirty="0"/>
              </a:p>
            </p:txBody>
          </p:sp>
          <p:sp>
            <p:nvSpPr>
              <p:cNvPr id="141325" name="Freeform 13"/>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endParaRPr lang="en-US" dirty="0"/>
              </a:p>
            </p:txBody>
          </p:sp>
          <p:sp>
            <p:nvSpPr>
              <p:cNvPr id="141326" name="Freeform 14"/>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endParaRPr lang="en-US" dirty="0"/>
              </a:p>
            </p:txBody>
          </p:sp>
          <p:sp>
            <p:nvSpPr>
              <p:cNvPr id="141327" name="Freeform 15"/>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endParaRPr lang="en-US" dirty="0"/>
              </a:p>
            </p:txBody>
          </p:sp>
        </p:grpSp>
      </p:grpSp>
      <p:sp>
        <p:nvSpPr>
          <p:cNvPr id="141328" name="Rectangle 16"/>
          <p:cNvSpPr>
            <a:spLocks noGrp="1" noChangeArrowheads="1"/>
          </p:cNvSpPr>
          <p:nvPr>
            <p:ph type="ctrTitle" sz="quarter"/>
          </p:nvPr>
        </p:nvSpPr>
        <p:spPr>
          <a:xfrm>
            <a:off x="1066800" y="1997075"/>
            <a:ext cx="7086600" cy="1431925"/>
          </a:xfrm>
        </p:spPr>
        <p:txBody>
          <a:bodyPr anchor="b"/>
          <a:lstStyle>
            <a:lvl1pPr>
              <a:defRPr/>
            </a:lvl1pPr>
          </a:lstStyle>
          <a:p>
            <a:r>
              <a:rPr lang="en-US"/>
              <a:t>Click to edit Master title style</a:t>
            </a:r>
          </a:p>
        </p:txBody>
      </p:sp>
      <p:sp>
        <p:nvSpPr>
          <p:cNvPr id="141329" name="Rectangle 17"/>
          <p:cNvSpPr>
            <a:spLocks noGrp="1" noChangeArrowheads="1"/>
          </p:cNvSpPr>
          <p:nvPr>
            <p:ph type="subTitle" sz="quarter" idx="1"/>
          </p:nvPr>
        </p:nvSpPr>
        <p:spPr>
          <a:xfrm>
            <a:off x="10668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41330" name="Rectangle 18"/>
          <p:cNvSpPr>
            <a:spLocks noGrp="1" noChangeArrowheads="1"/>
          </p:cNvSpPr>
          <p:nvPr>
            <p:ph type="dt" sz="quarter" idx="2"/>
          </p:nvPr>
        </p:nvSpPr>
        <p:spPr/>
        <p:txBody>
          <a:bodyPr/>
          <a:lstStyle>
            <a:lvl1pPr>
              <a:defRPr/>
            </a:lvl1pPr>
          </a:lstStyle>
          <a:p>
            <a:endParaRPr lang="en-US" dirty="0"/>
          </a:p>
        </p:txBody>
      </p:sp>
      <p:sp>
        <p:nvSpPr>
          <p:cNvPr id="141331" name="Rectangle 19"/>
          <p:cNvSpPr>
            <a:spLocks noGrp="1" noChangeArrowheads="1"/>
          </p:cNvSpPr>
          <p:nvPr>
            <p:ph type="ftr" sz="quarter" idx="3"/>
          </p:nvPr>
        </p:nvSpPr>
        <p:spPr>
          <a:xfrm>
            <a:off x="3352800" y="6248400"/>
            <a:ext cx="2895600" cy="457200"/>
          </a:xfrm>
        </p:spPr>
        <p:txBody>
          <a:bodyPr/>
          <a:lstStyle>
            <a:lvl1pPr>
              <a:defRPr/>
            </a:lvl1pPr>
          </a:lstStyle>
          <a:p>
            <a:endParaRPr lang="en-US" dirty="0"/>
          </a:p>
        </p:txBody>
      </p:sp>
      <p:sp>
        <p:nvSpPr>
          <p:cNvPr id="141332" name="Rectangle 20"/>
          <p:cNvSpPr>
            <a:spLocks noGrp="1" noChangeArrowheads="1"/>
          </p:cNvSpPr>
          <p:nvPr>
            <p:ph type="sldNum" sz="quarter" idx="4"/>
          </p:nvPr>
        </p:nvSpPr>
        <p:spPr/>
        <p:txBody>
          <a:bodyPr/>
          <a:lstStyle>
            <a:lvl1pPr>
              <a:defRPr/>
            </a:lvl1pPr>
          </a:lstStyle>
          <a:p>
            <a:fld id="{15ABB7BE-7100-4D4F-9C45-F2D151839A28}" type="slidenum">
              <a:rPr lang="en-US"/>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1C5AE163-8586-47BB-97C8-A1800EB389E4}"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4650" y="304800"/>
            <a:ext cx="188595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304800"/>
            <a:ext cx="55054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B21D1212-E61E-4A91-BE49-E9C7AAE1014B}"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6AE8C9EB-1D4A-4F38-AD0F-279655F1E603}"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763A67EB-A2C7-42DF-8B81-3BA52A663A76}"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49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287BDB93-08A4-42DC-B8F4-395168C8A7A2}"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DFC8FE4A-320D-4796-A528-D13AC523931D}"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023C87ED-8248-4C32-A13B-A3597074DE2D}" type="slidenum">
              <a:rPr lang="en-US"/>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C3DF2098-D62E-4CE6-8A39-497172FDF417}"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F22FCE2E-52B5-409D-8668-CE90E307D338}"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E4E47A22-BFE9-42A0-B56D-5045188ECAB5}"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40290" name="Group 2"/>
          <p:cNvGrpSpPr>
            <a:grpSpLocks/>
          </p:cNvGrpSpPr>
          <p:nvPr/>
        </p:nvGrpSpPr>
        <p:grpSpPr bwMode="auto">
          <a:xfrm>
            <a:off x="0" y="6350"/>
            <a:ext cx="9140825" cy="6851650"/>
            <a:chOff x="0" y="4"/>
            <a:chExt cx="5758" cy="4316"/>
          </a:xfrm>
        </p:grpSpPr>
        <p:sp>
          <p:nvSpPr>
            <p:cNvPr id="140291" name="Freeform 3"/>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endParaRPr lang="en-US" dirty="0"/>
            </a:p>
          </p:txBody>
        </p:sp>
        <p:sp>
          <p:nvSpPr>
            <p:cNvPr id="140292" name="Freeform 4"/>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dirty="0"/>
            </a:p>
          </p:txBody>
        </p:sp>
        <p:grpSp>
          <p:nvGrpSpPr>
            <p:cNvPr id="140293" name="Group 5"/>
            <p:cNvGrpSpPr>
              <a:grpSpLocks/>
            </p:cNvGrpSpPr>
            <p:nvPr userDrawn="1"/>
          </p:nvGrpSpPr>
          <p:grpSpPr bwMode="auto">
            <a:xfrm>
              <a:off x="0" y="4"/>
              <a:ext cx="5758" cy="4316"/>
              <a:chOff x="0" y="4"/>
              <a:chExt cx="5758" cy="4316"/>
            </a:xfrm>
          </p:grpSpPr>
          <p:sp>
            <p:nvSpPr>
              <p:cNvPr id="140294" name="Freeform 6"/>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dirty="0"/>
              </a:p>
            </p:txBody>
          </p:sp>
          <p:sp>
            <p:nvSpPr>
              <p:cNvPr id="140295" name="Freeform 7"/>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dirty="0"/>
              </a:p>
            </p:txBody>
          </p:sp>
          <p:sp>
            <p:nvSpPr>
              <p:cNvPr id="140296" name="Freeform 8"/>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endParaRPr lang="en-US" dirty="0"/>
              </a:p>
            </p:txBody>
          </p:sp>
          <p:sp>
            <p:nvSpPr>
              <p:cNvPr id="140297" name="Freeform 9"/>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endParaRPr lang="en-US" dirty="0"/>
              </a:p>
            </p:txBody>
          </p:sp>
          <p:sp>
            <p:nvSpPr>
              <p:cNvPr id="140298" name="Freeform 10"/>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endParaRPr lang="en-US" dirty="0"/>
              </a:p>
            </p:txBody>
          </p:sp>
          <p:sp>
            <p:nvSpPr>
              <p:cNvPr id="140299" name="Freeform 11"/>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endParaRPr lang="en-US" dirty="0"/>
              </a:p>
            </p:txBody>
          </p:sp>
          <p:sp>
            <p:nvSpPr>
              <p:cNvPr id="140300" name="Freeform 12"/>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endParaRPr lang="en-US" dirty="0"/>
              </a:p>
            </p:txBody>
          </p:sp>
          <p:sp>
            <p:nvSpPr>
              <p:cNvPr id="140301" name="Freeform 13"/>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endParaRPr lang="en-US" dirty="0"/>
              </a:p>
            </p:txBody>
          </p:sp>
          <p:sp>
            <p:nvSpPr>
              <p:cNvPr id="140302" name="Freeform 14"/>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endParaRPr lang="en-US" dirty="0"/>
              </a:p>
            </p:txBody>
          </p:sp>
        </p:grpSp>
      </p:grpSp>
      <p:sp>
        <p:nvSpPr>
          <p:cNvPr id="140303" name="Rectangle 15"/>
          <p:cNvSpPr>
            <a:spLocks noGrp="1" noChangeArrowheads="1"/>
          </p:cNvSpPr>
          <p:nvPr>
            <p:ph type="title"/>
          </p:nvPr>
        </p:nvSpPr>
        <p:spPr bwMode="auto">
          <a:xfrm>
            <a:off x="1066800" y="304800"/>
            <a:ext cx="7543800"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40304" name="Rectangle 16"/>
          <p:cNvSpPr>
            <a:spLocks noGrp="1" noChangeArrowheads="1"/>
          </p:cNvSpPr>
          <p:nvPr>
            <p:ph type="body" idx="1"/>
          </p:nvPr>
        </p:nvSpPr>
        <p:spPr bwMode="auto">
          <a:xfrm>
            <a:off x="1066800" y="1981200"/>
            <a:ext cx="7543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0305" name="Rectangle 17"/>
          <p:cNvSpPr>
            <a:spLocks noGrp="1" noChangeArrowheads="1"/>
          </p:cNvSpPr>
          <p:nvPr>
            <p:ph type="dt" sz="half" idx="2"/>
          </p:nvPr>
        </p:nvSpPr>
        <p:spPr bwMode="auto">
          <a:xfrm>
            <a:off x="1066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00000"/>
                  </a:outerShdw>
                </a:effectLst>
                <a:latin typeface="+mn-lt"/>
              </a:defRPr>
            </a:lvl1pPr>
          </a:lstStyle>
          <a:p>
            <a:endParaRPr lang="en-US" dirty="0"/>
          </a:p>
        </p:txBody>
      </p:sp>
      <p:sp>
        <p:nvSpPr>
          <p:cNvPr id="140306" name="Rectangle 18"/>
          <p:cNvSpPr>
            <a:spLocks noGrp="1" noChangeArrowheads="1"/>
          </p:cNvSpPr>
          <p:nvPr>
            <p:ph type="ftr" sz="quarter" idx="3"/>
          </p:nvPr>
        </p:nvSpPr>
        <p:spPr bwMode="auto">
          <a:xfrm>
            <a:off x="34290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00000"/>
                  </a:outerShdw>
                </a:effectLst>
                <a:latin typeface="+mn-lt"/>
              </a:defRPr>
            </a:lvl1pPr>
          </a:lstStyle>
          <a:p>
            <a:endParaRPr lang="en-US" dirty="0"/>
          </a:p>
        </p:txBody>
      </p:sp>
      <p:sp>
        <p:nvSpPr>
          <p:cNvPr id="140307" name="Rectangle 19"/>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00000"/>
                  </a:outerShdw>
                </a:effectLst>
                <a:latin typeface="+mn-lt"/>
              </a:defRPr>
            </a:lvl1pPr>
          </a:lstStyle>
          <a:p>
            <a:fld id="{95BCC638-16B7-47E3-87E5-BD5740D605F2}" type="slidenum">
              <a:rPr lang="en-US"/>
              <a:pPr/>
              <a:t>‹#›</a:t>
            </a:fld>
            <a:endParaRPr lang="en-US" dirty="0"/>
          </a:p>
        </p:txBody>
      </p:sp>
    </p:spTree>
  </p:cSld>
  <p:clrMap bg1="dk2" tx1="lt1" bg2="dk1" tx2="lt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l"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2pPr>
      <a:lvl3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3pPr>
      <a:lvl4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4pPr>
      <a:lvl5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9pPr>
    </p:titleStyle>
    <p:bodyStyle>
      <a:lvl1pPr marL="342900" indent="-342900" algn="l" rtl="0" fontAlgn="base">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niso.org/workrooms/odi/odi_resource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www.niso.org/workrooms/odi/content_provider_config/" TargetMode="External"/><Relationship Id="rId5" Type="http://schemas.openxmlformats.org/officeDocument/2006/relationships/hyperlink" Target="http://www.niso.org/workrooms/odi/library_talking_points" TargetMode="External"/><Relationship Id="rId4" Type="http://schemas.openxmlformats.org/officeDocument/2006/relationships/hyperlink" Target="http://www.niso.org/workrooms/odi/conformance_statements/"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niso.org/publications/rp/rp-20-2014"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niso.org/workrooms/dda/roster/" TargetMode="External"/><Relationship Id="rId2" Type="http://schemas.openxmlformats.org/officeDocument/2006/relationships/hyperlink" Target="http://www.niso.org/publications/rp/rp-20-2014" TargetMode="External"/><Relationship Id="rId1" Type="http://schemas.openxmlformats.org/officeDocument/2006/relationships/slideLayout" Target="../slideLayouts/slideLayout2.xml"/><Relationship Id="rId5" Type="http://schemas.openxmlformats.org/officeDocument/2006/relationships/hyperlink" Target="http://www.niso.org/apps/group_public/download.php/12541/DDA_Survey_Results.pdf" TargetMode="External"/><Relationship Id="rId4" Type="http://schemas.openxmlformats.org/officeDocument/2006/relationships/hyperlink" Target="http://www.niso.org/lists/dda-info"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projectcounter.org/r4/COPR4.pdf"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projectcounter.org/counterarticles.html"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projectcounter.org/usage_factor.html"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www.uksg.org/usagefactor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niso.org/workrooms/transfer/"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hyperlink" Target="http://www.niso.org/workrooms/transfer/notifications/"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niso.org/workrooms/transfer/transfer_publishers/"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hyperlink" Target="https://www.jiscmail.ac.uk/cgi-bin/webadmin?A0=transfer" TargetMode="External"/><Relationship Id="rId4" Type="http://schemas.openxmlformats.org/officeDocument/2006/relationships/hyperlink" Target="http://www.niso.org/workrooms/transfer/roster/"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www.niso.org/publications/rp/rp-9-2014/"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niso.org/workrooms/kbart/endorsement/"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hyperlink" Target="http://www.niso.org/lists/kbart_interest/" TargetMode="External"/><Relationship Id="rId5" Type="http://schemas.openxmlformats.org/officeDocument/2006/relationships/hyperlink" Target="http://www.niso.org/workrooms/kbart/sc-roster/" TargetMode="External"/><Relationship Id="rId4" Type="http://schemas.openxmlformats.org/officeDocument/2006/relationships/hyperlink" Target="https://sites.google.com/site/kbartregistry/"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www.niso.org/apps/group_public/download.php/16064/NISO%20Privacy%20Principles.pdf"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hyperlink" Target="http://www.niso.org/topics/tl/patron_privacy/"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rd-alliance.org/"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hyperlink" Target="http://www.niso.org/topics/tl/data_privacy/"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www.niso.org/publications/rp/rp-22-2015"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niso.org/publications/rp/rp-22-2015"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www.niso.org/apps/group_public/document.php?document_id=9845" TargetMode="External"/><Relationship Id="rId5" Type="http://schemas.openxmlformats.org/officeDocument/2006/relationships/hyperlink" Target="http://www.niso.org/lists/oa-indicators-info" TargetMode="External"/><Relationship Id="rId4" Type="http://schemas.openxmlformats.org/officeDocument/2006/relationships/hyperlink" Target="http://www.niso.org/workrooms/ali/roster/"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hyperlink" Target="http://www.niso.org/workrooms/odi/publications/rp/rp-19-2014"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www.niso.org/apps/group_public/download.php/14820/rp-19-2014_ODI.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www.niso.org/lists/opendiscovery/" TargetMode="External"/><Relationship Id="rId4" Type="http://schemas.openxmlformats.org/officeDocument/2006/relationships/hyperlink" Target="http://www.niso.org/workrooms/odi/sc-roste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304800"/>
            <a:ext cx="8116455" cy="2057400"/>
          </a:xfrm>
        </p:spPr>
        <p:txBody>
          <a:bodyPr/>
          <a:lstStyle/>
          <a:p>
            <a:pPr algn="ctr"/>
            <a:r>
              <a:rPr lang="en-US" dirty="0" smtClean="0"/>
              <a:t>Taming the E-Chaos Through Standards and Best Practices</a:t>
            </a:r>
            <a:endParaRPr lang="en-US" dirty="0"/>
          </a:p>
        </p:txBody>
      </p:sp>
      <p:sp>
        <p:nvSpPr>
          <p:cNvPr id="3" name="Subtitle 2"/>
          <p:cNvSpPr>
            <a:spLocks noGrp="1"/>
          </p:cNvSpPr>
          <p:nvPr>
            <p:ph type="subTitle" sz="quarter" idx="1"/>
          </p:nvPr>
        </p:nvSpPr>
        <p:spPr>
          <a:xfrm>
            <a:off x="1276927" y="3476683"/>
            <a:ext cx="6629400" cy="1476317"/>
          </a:xfrm>
        </p:spPr>
        <p:txBody>
          <a:bodyPr/>
          <a:lstStyle/>
          <a:p>
            <a:r>
              <a:rPr lang="en-US" dirty="0" smtClean="0"/>
              <a:t>An Update on Recent Developments</a:t>
            </a:r>
          </a:p>
          <a:p>
            <a:endParaRPr lang="en-US" dirty="0" smtClean="0"/>
          </a:p>
          <a:p>
            <a:endParaRPr lang="en-US" dirty="0" smtClean="0"/>
          </a:p>
          <a:p>
            <a:endParaRPr lang="en-US" dirty="0" smtClean="0"/>
          </a:p>
          <a:p>
            <a:endParaRPr lang="en-US" dirty="0"/>
          </a:p>
          <a:p>
            <a:endParaRPr lang="en-US" dirty="0"/>
          </a:p>
        </p:txBody>
      </p:sp>
      <p:sp>
        <p:nvSpPr>
          <p:cNvPr id="4" name="TextBox 3"/>
          <p:cNvSpPr txBox="1"/>
          <p:nvPr/>
        </p:nvSpPr>
        <p:spPr>
          <a:xfrm>
            <a:off x="5892800" y="5638800"/>
            <a:ext cx="2819400" cy="923330"/>
          </a:xfrm>
          <a:prstGeom prst="rect">
            <a:avLst/>
          </a:prstGeom>
          <a:noFill/>
        </p:spPr>
        <p:txBody>
          <a:bodyPr wrap="square" rtlCol="0">
            <a:spAutoFit/>
          </a:bodyPr>
          <a:lstStyle/>
          <a:p>
            <a:pPr algn="r"/>
            <a:r>
              <a:rPr lang="en-US" dirty="0" smtClean="0">
                <a:latin typeface="+mn-lt"/>
              </a:rPr>
              <a:t>Betty </a:t>
            </a:r>
            <a:r>
              <a:rPr lang="en-US" dirty="0" err="1" smtClean="0">
                <a:latin typeface="+mn-lt"/>
              </a:rPr>
              <a:t>Landesman</a:t>
            </a:r>
            <a:endParaRPr lang="en-US" dirty="0" smtClean="0">
              <a:latin typeface="+mn-lt"/>
            </a:endParaRPr>
          </a:p>
          <a:p>
            <a:pPr algn="r"/>
            <a:r>
              <a:rPr lang="en-US" dirty="0" smtClean="0">
                <a:latin typeface="+mn-lt"/>
              </a:rPr>
              <a:t> NC Serials Conference</a:t>
            </a:r>
          </a:p>
          <a:p>
            <a:pPr algn="r"/>
            <a:r>
              <a:rPr lang="en-US" dirty="0" smtClean="0">
                <a:latin typeface="+mn-lt"/>
              </a:rPr>
              <a:t>March 21, 2016</a:t>
            </a:r>
            <a:endParaRPr lang="en-US" dirty="0">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Want to Learn More? (2)</a:t>
            </a:r>
            <a:endParaRPr lang="en-US" dirty="0"/>
          </a:p>
        </p:txBody>
      </p:sp>
      <p:sp>
        <p:nvSpPr>
          <p:cNvPr id="3" name="Content Placeholder 2"/>
          <p:cNvSpPr>
            <a:spLocks noGrp="1"/>
          </p:cNvSpPr>
          <p:nvPr>
            <p:ph idx="1"/>
          </p:nvPr>
        </p:nvSpPr>
        <p:spPr>
          <a:xfrm>
            <a:off x="1066800" y="1447800"/>
            <a:ext cx="7848600" cy="4114800"/>
          </a:xfrm>
        </p:spPr>
        <p:txBody>
          <a:bodyPr/>
          <a:lstStyle/>
          <a:p>
            <a:r>
              <a:rPr lang="en-US" sz="2800" dirty="0" smtClean="0"/>
              <a:t>ODI Resources</a:t>
            </a:r>
            <a:r>
              <a:rPr lang="en-US" sz="2800" dirty="0"/>
              <a:t>: </a:t>
            </a:r>
            <a:r>
              <a:rPr lang="en-US" sz="2800" dirty="0">
                <a:hlinkClick r:id="rId3"/>
              </a:rPr>
              <a:t>http://www.niso.org/workrooms/odi/odi_resources</a:t>
            </a:r>
            <a:r>
              <a:rPr lang="en-US" sz="2800" dirty="0" smtClean="0">
                <a:hlinkClick r:id="rId3"/>
              </a:rPr>
              <a:t>/</a:t>
            </a:r>
            <a:endParaRPr lang="en-US" sz="2800" dirty="0" smtClean="0"/>
          </a:p>
          <a:p>
            <a:pPr lvl="1"/>
            <a:r>
              <a:rPr lang="en-US" sz="2400" dirty="0"/>
              <a:t>Conformance statements: </a:t>
            </a:r>
            <a:r>
              <a:rPr lang="en-US" sz="2400" dirty="0">
                <a:hlinkClick r:id="rId4"/>
              </a:rPr>
              <a:t>http://www.niso.org/workrooms/odi/conformance_statements</a:t>
            </a:r>
            <a:r>
              <a:rPr lang="en-US" sz="2400" dirty="0" smtClean="0">
                <a:hlinkClick r:id="rId4"/>
              </a:rPr>
              <a:t>/</a:t>
            </a:r>
            <a:endParaRPr lang="en-US" sz="2400" dirty="0" smtClean="0"/>
          </a:p>
          <a:p>
            <a:pPr lvl="1"/>
            <a:r>
              <a:rPr lang="en-US" sz="2400" dirty="0" smtClean="0"/>
              <a:t>Info to increase </a:t>
            </a:r>
            <a:r>
              <a:rPr lang="en-US" sz="2400" dirty="0"/>
              <a:t>vendor conformance: </a:t>
            </a:r>
            <a:r>
              <a:rPr lang="en-US" sz="2400" dirty="0">
                <a:hlinkClick r:id="rId5"/>
              </a:rPr>
              <a:t>http://</a:t>
            </a:r>
            <a:r>
              <a:rPr lang="en-US" sz="2400" dirty="0" smtClean="0">
                <a:hlinkClick r:id="rId5"/>
              </a:rPr>
              <a:t>www.niso.org/workrooms/odi/library_talking_points</a:t>
            </a:r>
            <a:endParaRPr lang="en-US" sz="2400" dirty="0" smtClean="0"/>
          </a:p>
          <a:p>
            <a:pPr lvl="1"/>
            <a:r>
              <a:rPr lang="en-US" sz="2400" dirty="0" smtClean="0"/>
              <a:t>Library guides to configuring content providers to </a:t>
            </a:r>
            <a:r>
              <a:rPr lang="en-US" sz="2400" dirty="0"/>
              <a:t>optimize discovery: </a:t>
            </a:r>
            <a:r>
              <a:rPr lang="en-US" sz="2400" dirty="0">
                <a:hlinkClick r:id="rId6"/>
              </a:rPr>
              <a:t>http://www.niso.org/workrooms/odi/content_provider_config/</a:t>
            </a:r>
            <a:endParaRPr lang="en-US" sz="2400" dirty="0" smtClean="0"/>
          </a:p>
        </p:txBody>
      </p:sp>
    </p:spTree>
    <p:extLst>
      <p:ext uri="{BB962C8B-B14F-4D97-AF65-F5344CB8AC3E}">
        <p14:creationId xmlns:p14="http://schemas.microsoft.com/office/powerpoint/2010/main" val="14117216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DDA</a:t>
            </a:r>
            <a:endParaRPr lang="en-US" dirty="0"/>
          </a:p>
        </p:txBody>
      </p:sp>
      <p:sp>
        <p:nvSpPr>
          <p:cNvPr id="3" name="Content Placeholder 2"/>
          <p:cNvSpPr>
            <a:spLocks noGrp="1"/>
          </p:cNvSpPr>
          <p:nvPr>
            <p:ph idx="1"/>
          </p:nvPr>
        </p:nvSpPr>
        <p:spPr>
          <a:xfrm>
            <a:off x="1066800" y="1981200"/>
            <a:ext cx="7924800" cy="4114800"/>
          </a:xfrm>
        </p:spPr>
        <p:txBody>
          <a:bodyPr/>
          <a:lstStyle/>
          <a:p>
            <a:r>
              <a:rPr lang="en-US" dirty="0" smtClean="0"/>
              <a:t>Demand Driven Acquisition of Monographs</a:t>
            </a:r>
          </a:p>
          <a:p>
            <a:r>
              <a:rPr lang="en-US" dirty="0" smtClean="0"/>
              <a:t>NISO RP-20-2014</a:t>
            </a:r>
          </a:p>
          <a:p>
            <a:r>
              <a:rPr lang="en-US" dirty="0" smtClean="0"/>
              <a:t>Charge was to develop flexible model for DDA programs</a:t>
            </a:r>
          </a:p>
          <a:p>
            <a:r>
              <a:rPr lang="en-US" dirty="0">
                <a:effectLst/>
                <a:hlinkClick r:id="rId3"/>
              </a:rPr>
              <a:t>http://</a:t>
            </a:r>
            <a:r>
              <a:rPr lang="en-US" dirty="0" smtClean="0">
                <a:effectLst/>
                <a:hlinkClick r:id="rId3"/>
              </a:rPr>
              <a:t>www.niso.org/publications/rp/rp-20-2014</a:t>
            </a:r>
            <a:r>
              <a:rPr lang="en-US" dirty="0" smtClean="0">
                <a:effectLst/>
              </a:rPr>
              <a:t> </a:t>
            </a:r>
            <a:endParaRPr lang="en-US" dirty="0">
              <a:effectLst/>
            </a:endParaRPr>
          </a:p>
          <a:p>
            <a:endParaRPr lang="en-US" dirty="0" smtClean="0"/>
          </a:p>
          <a:p>
            <a:endParaRPr lang="en-US" dirty="0"/>
          </a:p>
        </p:txBody>
      </p:sp>
    </p:spTree>
    <p:extLst>
      <p:ext uri="{BB962C8B-B14F-4D97-AF65-F5344CB8AC3E}">
        <p14:creationId xmlns:p14="http://schemas.microsoft.com/office/powerpoint/2010/main" val="34972636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Charge to Working Group</a:t>
            </a:r>
            <a:endParaRPr lang="en-US" dirty="0"/>
          </a:p>
        </p:txBody>
      </p:sp>
      <p:sp>
        <p:nvSpPr>
          <p:cNvPr id="3" name="Content Placeholder 2"/>
          <p:cNvSpPr>
            <a:spLocks noGrp="1"/>
          </p:cNvSpPr>
          <p:nvPr>
            <p:ph idx="1"/>
          </p:nvPr>
        </p:nvSpPr>
        <p:spPr>
          <a:xfrm>
            <a:off x="1219200" y="1447800"/>
            <a:ext cx="7543800" cy="4114800"/>
          </a:xfrm>
        </p:spPr>
        <p:txBody>
          <a:bodyPr/>
          <a:lstStyle/>
          <a:p>
            <a:pPr marL="0" indent="0">
              <a:buNone/>
            </a:pPr>
            <a:r>
              <a:rPr lang="en-US" sz="2800" dirty="0" smtClean="0"/>
              <a:t>Develop recommendations </a:t>
            </a:r>
            <a:r>
              <a:rPr lang="en-US" sz="2800" dirty="0"/>
              <a:t>on:</a:t>
            </a:r>
          </a:p>
          <a:p>
            <a:r>
              <a:rPr lang="en-US" sz="2800" dirty="0"/>
              <a:t>Best practices for populating and managing the pool of titles under consideration for potential </a:t>
            </a:r>
            <a:r>
              <a:rPr lang="en-US" sz="2800" dirty="0" smtClean="0"/>
              <a:t>purchase</a:t>
            </a:r>
          </a:p>
          <a:p>
            <a:r>
              <a:rPr lang="en-US" sz="2800" dirty="0" smtClean="0"/>
              <a:t>Development </a:t>
            </a:r>
            <a:r>
              <a:rPr lang="en-US" sz="2800" dirty="0"/>
              <a:t>of consistent models for the three basic aspects of e-book DDA </a:t>
            </a:r>
            <a:r>
              <a:rPr lang="en-US" sz="2800" dirty="0" smtClean="0"/>
              <a:t>that </a:t>
            </a:r>
            <a:r>
              <a:rPr lang="en-US" sz="2800" dirty="0"/>
              <a:t>work for publishers and libraries;</a:t>
            </a:r>
          </a:p>
          <a:p>
            <a:r>
              <a:rPr lang="en-US" sz="2800" dirty="0"/>
              <a:t>Methods for managing DDA of multiple </a:t>
            </a:r>
            <a:r>
              <a:rPr lang="en-US" sz="2800" dirty="0" smtClean="0"/>
              <a:t>formats</a:t>
            </a:r>
          </a:p>
          <a:p>
            <a:r>
              <a:rPr lang="en-US" sz="2800" dirty="0" smtClean="0"/>
              <a:t>Ways </a:t>
            </a:r>
            <a:r>
              <a:rPr lang="en-US" sz="2800" dirty="0"/>
              <a:t>in which print-on-demand solutions can be linked to </a:t>
            </a:r>
            <a:r>
              <a:rPr lang="en-US" sz="2800" dirty="0" smtClean="0"/>
              <a:t>DDA</a:t>
            </a:r>
            <a:endParaRPr lang="en-US" sz="2800" dirty="0"/>
          </a:p>
          <a:p>
            <a:endParaRPr lang="en-US" dirty="0" smtClean="0"/>
          </a:p>
          <a:p>
            <a:endParaRPr lang="en-US" dirty="0"/>
          </a:p>
        </p:txBody>
      </p:sp>
    </p:spTree>
    <p:extLst>
      <p:ext uri="{BB962C8B-B14F-4D97-AF65-F5344CB8AC3E}">
        <p14:creationId xmlns:p14="http://schemas.microsoft.com/office/powerpoint/2010/main" val="28087002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Areas of Recommended Practice (1)</a:t>
            </a:r>
            <a:endParaRPr lang="en-US" dirty="0"/>
          </a:p>
        </p:txBody>
      </p:sp>
      <p:sp>
        <p:nvSpPr>
          <p:cNvPr id="3" name="Content Placeholder 2"/>
          <p:cNvSpPr>
            <a:spLocks noGrp="1"/>
          </p:cNvSpPr>
          <p:nvPr>
            <p:ph idx="1"/>
          </p:nvPr>
        </p:nvSpPr>
        <p:spPr/>
        <p:txBody>
          <a:bodyPr/>
          <a:lstStyle/>
          <a:p>
            <a:r>
              <a:rPr lang="en-US" dirty="0" smtClean="0"/>
              <a:t>Goals and objectives</a:t>
            </a:r>
          </a:p>
          <a:p>
            <a:r>
              <a:rPr lang="en-US" dirty="0" smtClean="0"/>
              <a:t>Choosing content to be made available</a:t>
            </a:r>
          </a:p>
          <a:p>
            <a:r>
              <a:rPr lang="en-US" dirty="0" smtClean="0"/>
              <a:t>Choosing DDA models (auto-purchase, STL</a:t>
            </a:r>
          </a:p>
          <a:p>
            <a:r>
              <a:rPr lang="en-US" dirty="0" smtClean="0"/>
              <a:t>Profiling</a:t>
            </a:r>
          </a:p>
          <a:p>
            <a:r>
              <a:rPr lang="en-US" dirty="0" smtClean="0"/>
              <a:t>Loading records</a:t>
            </a:r>
          </a:p>
        </p:txBody>
      </p:sp>
    </p:spTree>
    <p:extLst>
      <p:ext uri="{BB962C8B-B14F-4D97-AF65-F5344CB8AC3E}">
        <p14:creationId xmlns:p14="http://schemas.microsoft.com/office/powerpoint/2010/main" val="33617000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Areas of Recommended Practice (2)</a:t>
            </a:r>
            <a:endParaRPr lang="en-US" dirty="0"/>
          </a:p>
        </p:txBody>
      </p:sp>
      <p:sp>
        <p:nvSpPr>
          <p:cNvPr id="3" name="Content Placeholder 2"/>
          <p:cNvSpPr>
            <a:spLocks noGrp="1"/>
          </p:cNvSpPr>
          <p:nvPr>
            <p:ph idx="1"/>
          </p:nvPr>
        </p:nvSpPr>
        <p:spPr/>
        <p:txBody>
          <a:bodyPr/>
          <a:lstStyle/>
          <a:p>
            <a:r>
              <a:rPr lang="en-US" dirty="0"/>
              <a:t>Removing content</a:t>
            </a:r>
          </a:p>
          <a:p>
            <a:r>
              <a:rPr lang="en-US" dirty="0" smtClean="0"/>
              <a:t>Assessment</a:t>
            </a:r>
          </a:p>
          <a:p>
            <a:r>
              <a:rPr lang="en-US" dirty="0" smtClean="0"/>
              <a:t>Preservation</a:t>
            </a:r>
          </a:p>
          <a:p>
            <a:r>
              <a:rPr lang="en-US" dirty="0" err="1" smtClean="0"/>
              <a:t>Consortial</a:t>
            </a:r>
            <a:r>
              <a:rPr lang="en-US" dirty="0" smtClean="0"/>
              <a:t> DDA </a:t>
            </a:r>
          </a:p>
          <a:p>
            <a:r>
              <a:rPr lang="en-US" dirty="0" smtClean="0"/>
              <a:t>Public library DDA</a:t>
            </a:r>
          </a:p>
        </p:txBody>
      </p:sp>
    </p:spTree>
    <p:extLst>
      <p:ext uri="{BB962C8B-B14F-4D97-AF65-F5344CB8AC3E}">
        <p14:creationId xmlns:p14="http://schemas.microsoft.com/office/powerpoint/2010/main" val="40128742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Want to Learn More?</a:t>
            </a:r>
            <a:endParaRPr lang="en-US" dirty="0"/>
          </a:p>
        </p:txBody>
      </p:sp>
      <p:sp>
        <p:nvSpPr>
          <p:cNvPr id="3" name="Content Placeholder 2"/>
          <p:cNvSpPr>
            <a:spLocks noGrp="1"/>
          </p:cNvSpPr>
          <p:nvPr>
            <p:ph idx="1"/>
          </p:nvPr>
        </p:nvSpPr>
        <p:spPr>
          <a:xfrm>
            <a:off x="1066800" y="1447800"/>
            <a:ext cx="7543800" cy="4114800"/>
          </a:xfrm>
        </p:spPr>
        <p:txBody>
          <a:bodyPr/>
          <a:lstStyle/>
          <a:p>
            <a:r>
              <a:rPr lang="en-US" sz="2800" dirty="0"/>
              <a:t>Full text of RP-20-2014: </a:t>
            </a:r>
            <a:r>
              <a:rPr lang="en-US" sz="2800" dirty="0">
                <a:hlinkClick r:id="rId2"/>
              </a:rPr>
              <a:t>http://</a:t>
            </a:r>
            <a:r>
              <a:rPr lang="en-US" sz="2800" dirty="0" smtClean="0">
                <a:hlinkClick r:id="rId2"/>
              </a:rPr>
              <a:t>www.niso.org/publications/rp/rp-20-2014</a:t>
            </a:r>
            <a:r>
              <a:rPr lang="en-US" sz="2800" dirty="0" smtClean="0"/>
              <a:t> </a:t>
            </a:r>
          </a:p>
          <a:p>
            <a:r>
              <a:rPr lang="en-US" sz="2800" dirty="0" smtClean="0"/>
              <a:t>Working </a:t>
            </a:r>
            <a:r>
              <a:rPr lang="en-US" sz="2800" dirty="0"/>
              <a:t>Group roster: </a:t>
            </a:r>
            <a:r>
              <a:rPr lang="en-US" sz="2800" dirty="0">
                <a:hlinkClick r:id="rId3"/>
              </a:rPr>
              <a:t>http://www.niso.org/workrooms/dda/roster</a:t>
            </a:r>
            <a:r>
              <a:rPr lang="en-US" sz="2800" dirty="0" smtClean="0">
                <a:hlinkClick r:id="rId3"/>
              </a:rPr>
              <a:t>/</a:t>
            </a:r>
            <a:r>
              <a:rPr lang="en-US" sz="2800" dirty="0" smtClean="0"/>
              <a:t> </a:t>
            </a:r>
          </a:p>
          <a:p>
            <a:r>
              <a:rPr lang="en-US" sz="2800" dirty="0"/>
              <a:t>Interest Group E-mail list: </a:t>
            </a:r>
            <a:r>
              <a:rPr lang="en-US" sz="2800" dirty="0">
                <a:hlinkClick r:id="rId4"/>
              </a:rPr>
              <a:t>http://</a:t>
            </a:r>
            <a:r>
              <a:rPr lang="en-US" sz="2800" dirty="0" smtClean="0">
                <a:hlinkClick r:id="rId4"/>
              </a:rPr>
              <a:t>www.niso.org/lists/dda-info</a:t>
            </a:r>
            <a:r>
              <a:rPr lang="en-US" sz="2800" dirty="0" smtClean="0"/>
              <a:t> </a:t>
            </a:r>
          </a:p>
          <a:p>
            <a:r>
              <a:rPr lang="en-US" sz="2800" dirty="0" smtClean="0"/>
              <a:t>Results of </a:t>
            </a:r>
            <a:r>
              <a:rPr lang="en-US" sz="2800" dirty="0"/>
              <a:t>2013 survey: </a:t>
            </a:r>
            <a:r>
              <a:rPr lang="en-US" sz="2800" dirty="0">
                <a:hlinkClick r:id="rId5"/>
              </a:rPr>
              <a:t>http://</a:t>
            </a:r>
            <a:r>
              <a:rPr lang="en-US" sz="2800" dirty="0" smtClean="0">
                <a:hlinkClick r:id="rId5"/>
              </a:rPr>
              <a:t>www.niso.org/apps/group_public/download.php/12541/DDA_Survey_Results.pdf</a:t>
            </a:r>
            <a:r>
              <a:rPr lang="en-US" dirty="0" smtClean="0"/>
              <a:t> </a:t>
            </a:r>
            <a:endParaRPr lang="en-US" dirty="0"/>
          </a:p>
        </p:txBody>
      </p:sp>
    </p:spTree>
    <p:extLst>
      <p:ext uri="{BB962C8B-B14F-4D97-AF65-F5344CB8AC3E}">
        <p14:creationId xmlns:p14="http://schemas.microsoft.com/office/powerpoint/2010/main" val="38852528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2971800" y="457200"/>
            <a:ext cx="3276600" cy="1241569"/>
          </a:xfrm>
          <a:prstGeom prst="rect">
            <a:avLst/>
          </a:prstGeom>
        </p:spPr>
      </p:pic>
      <p:sp>
        <p:nvSpPr>
          <p:cNvPr id="3" name="Content Placeholder 2"/>
          <p:cNvSpPr>
            <a:spLocks noGrp="1"/>
          </p:cNvSpPr>
          <p:nvPr>
            <p:ph idx="1"/>
          </p:nvPr>
        </p:nvSpPr>
        <p:spPr>
          <a:xfrm>
            <a:off x="1066800" y="1981200"/>
            <a:ext cx="7924800" cy="4114800"/>
          </a:xfrm>
        </p:spPr>
        <p:txBody>
          <a:bodyPr/>
          <a:lstStyle/>
          <a:p>
            <a:r>
              <a:rPr lang="en-US" dirty="0" smtClean="0"/>
              <a:t>Counting Online Usage of </a:t>
            </a:r>
            <a:r>
              <a:rPr lang="en-US" dirty="0" err="1" smtClean="0"/>
              <a:t>NeTworked</a:t>
            </a:r>
            <a:r>
              <a:rPr lang="en-US" dirty="0" smtClean="0"/>
              <a:t> Electronic Resources</a:t>
            </a:r>
          </a:p>
          <a:p>
            <a:endParaRPr lang="en-US" dirty="0" smtClean="0"/>
          </a:p>
          <a:p>
            <a:r>
              <a:rPr lang="en-US" dirty="0" smtClean="0"/>
              <a:t>Not NISO; SUSHI is Z39.93-2014</a:t>
            </a:r>
          </a:p>
          <a:p>
            <a:endParaRPr lang="en-US" dirty="0" smtClean="0"/>
          </a:p>
          <a:p>
            <a:r>
              <a:rPr lang="en-US" dirty="0"/>
              <a:t>http://</a:t>
            </a:r>
            <a:r>
              <a:rPr lang="en-US" dirty="0" smtClean="0"/>
              <a:t>www.projectcounter.org/code_practice.html</a:t>
            </a:r>
          </a:p>
          <a:p>
            <a:endParaRPr lang="en-US" dirty="0" smtClean="0"/>
          </a:p>
          <a:p>
            <a:pPr marL="0" indent="0">
              <a:buNone/>
            </a:pPr>
            <a:endParaRPr lang="en-US" dirty="0"/>
          </a:p>
        </p:txBody>
      </p:sp>
    </p:spTree>
    <p:extLst>
      <p:ext uri="{BB962C8B-B14F-4D97-AF65-F5344CB8AC3E}">
        <p14:creationId xmlns:p14="http://schemas.microsoft.com/office/powerpoint/2010/main" val="36277494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COUNTER History</a:t>
            </a:r>
            <a:endParaRPr lang="en-US" dirty="0"/>
          </a:p>
        </p:txBody>
      </p:sp>
      <p:sp>
        <p:nvSpPr>
          <p:cNvPr id="3" name="Content Placeholder 2"/>
          <p:cNvSpPr>
            <a:spLocks noGrp="1"/>
          </p:cNvSpPr>
          <p:nvPr>
            <p:ph idx="1"/>
          </p:nvPr>
        </p:nvSpPr>
        <p:spPr>
          <a:xfrm>
            <a:off x="1066800" y="1447800"/>
            <a:ext cx="7696200" cy="4953000"/>
          </a:xfrm>
        </p:spPr>
        <p:txBody>
          <a:bodyPr/>
          <a:lstStyle/>
          <a:p>
            <a:r>
              <a:rPr lang="en-US" sz="2800" dirty="0" smtClean="0"/>
              <a:t>First COUNTER Code of Practice 2003</a:t>
            </a:r>
          </a:p>
          <a:p>
            <a:r>
              <a:rPr lang="en-US" sz="2800" dirty="0" smtClean="0"/>
              <a:t>2</a:t>
            </a:r>
            <a:r>
              <a:rPr lang="en-US" sz="2800" baseline="30000" dirty="0" smtClean="0"/>
              <a:t>nd</a:t>
            </a:r>
            <a:r>
              <a:rPr lang="en-US" sz="2800" dirty="0" smtClean="0"/>
              <a:t> and 3</a:t>
            </a:r>
            <a:r>
              <a:rPr lang="en-US" sz="2800" baseline="30000" dirty="0" smtClean="0"/>
              <a:t>rd</a:t>
            </a:r>
            <a:r>
              <a:rPr lang="en-US" sz="2800" dirty="0" smtClean="0"/>
              <a:t> releases for Journals and Databases 2005 and 2008</a:t>
            </a:r>
          </a:p>
          <a:p>
            <a:r>
              <a:rPr lang="en-US" sz="2800" dirty="0" smtClean="0"/>
              <a:t>Release 1 for Books and Reference Works 2006</a:t>
            </a:r>
          </a:p>
          <a:p>
            <a:r>
              <a:rPr lang="en-US" sz="2800" dirty="0" smtClean="0"/>
              <a:t>Release 4 = COUNTER Code of Practice for e-Resources, published April 2012</a:t>
            </a:r>
          </a:p>
          <a:p>
            <a:r>
              <a:rPr lang="en-US" sz="2800" dirty="0">
                <a:hlinkClick r:id="rId3"/>
              </a:rPr>
              <a:t>http://www.projectcounter.org/r4/COPR4.pdf</a:t>
            </a:r>
            <a:endParaRPr lang="en-US" sz="2800" dirty="0" smtClean="0"/>
          </a:p>
          <a:p>
            <a:r>
              <a:rPr lang="en-US" sz="2800" dirty="0" smtClean="0"/>
              <a:t>2 additional COUNTER Codes of Practice issued in 2014</a:t>
            </a:r>
            <a:endParaRPr lang="en-US" dirty="0"/>
          </a:p>
        </p:txBody>
      </p:sp>
    </p:spTree>
    <p:extLst>
      <p:ext uri="{BB962C8B-B14F-4D97-AF65-F5344CB8AC3E}">
        <p14:creationId xmlns:p14="http://schemas.microsoft.com/office/powerpoint/2010/main" val="4436780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COUNTER Code of Practice for Articles</a:t>
            </a:r>
            <a:endParaRPr lang="en-US" dirty="0"/>
          </a:p>
        </p:txBody>
      </p:sp>
      <p:sp>
        <p:nvSpPr>
          <p:cNvPr id="3" name="Content Placeholder 2"/>
          <p:cNvSpPr>
            <a:spLocks noGrp="1"/>
          </p:cNvSpPr>
          <p:nvPr>
            <p:ph idx="1"/>
          </p:nvPr>
        </p:nvSpPr>
        <p:spPr>
          <a:xfrm>
            <a:off x="1066800" y="1765158"/>
            <a:ext cx="7924800" cy="4953000"/>
          </a:xfrm>
        </p:spPr>
        <p:txBody>
          <a:bodyPr/>
          <a:lstStyle/>
          <a:p>
            <a:r>
              <a:rPr lang="en-US" sz="2800" dirty="0" smtClean="0"/>
              <a:t>Release 1 published March 2014</a:t>
            </a:r>
          </a:p>
          <a:p>
            <a:r>
              <a:rPr lang="en-US" sz="2800" dirty="0" smtClean="0"/>
              <a:t>Framework for recording and reporting usage at individual article level</a:t>
            </a:r>
          </a:p>
          <a:p>
            <a:r>
              <a:rPr lang="en-US" sz="2800" dirty="0" smtClean="0"/>
              <a:t>Article Report 2 - # of full text article requests (consolidated) by author, month, and DOI (don’t have to be reported monthly)</a:t>
            </a:r>
          </a:p>
          <a:p>
            <a:r>
              <a:rPr lang="en-US" sz="2800" dirty="0" smtClean="0"/>
              <a:t>Article Report 3 – all successful article requests for author, by month</a:t>
            </a:r>
          </a:p>
          <a:p>
            <a:r>
              <a:rPr lang="en-US" sz="2800" dirty="0">
                <a:hlinkClick r:id="rId3"/>
              </a:rPr>
              <a:t>http://</a:t>
            </a:r>
            <a:r>
              <a:rPr lang="en-US" sz="2800" dirty="0" smtClean="0">
                <a:hlinkClick r:id="rId3"/>
              </a:rPr>
              <a:t>www.projectcounter.org/counterarticles.html</a:t>
            </a:r>
            <a:endParaRPr lang="en-US" sz="2800" dirty="0" smtClean="0"/>
          </a:p>
        </p:txBody>
      </p:sp>
    </p:spTree>
    <p:extLst>
      <p:ext uri="{BB962C8B-B14F-4D97-AF65-F5344CB8AC3E}">
        <p14:creationId xmlns:p14="http://schemas.microsoft.com/office/powerpoint/2010/main" val="2889073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COUNTER Code of Practice for Usage Factors</a:t>
            </a:r>
            <a:endParaRPr lang="en-US" dirty="0"/>
          </a:p>
        </p:txBody>
      </p:sp>
      <p:sp>
        <p:nvSpPr>
          <p:cNvPr id="3" name="Content Placeholder 2"/>
          <p:cNvSpPr>
            <a:spLocks noGrp="1"/>
          </p:cNvSpPr>
          <p:nvPr>
            <p:ph idx="1"/>
          </p:nvPr>
        </p:nvSpPr>
        <p:spPr>
          <a:xfrm>
            <a:off x="609600" y="1765158"/>
            <a:ext cx="8382000" cy="4953000"/>
          </a:xfrm>
        </p:spPr>
        <p:txBody>
          <a:bodyPr/>
          <a:lstStyle/>
          <a:p>
            <a:r>
              <a:rPr lang="en-US" sz="2800" dirty="0" smtClean="0"/>
              <a:t>Release 1 published April 2014</a:t>
            </a:r>
          </a:p>
          <a:p>
            <a:r>
              <a:rPr lang="en-US" sz="2800" dirty="0" smtClean="0"/>
              <a:t>“Usage Factor: Journals” (UFJ) intended as usage-based measure of journal performance </a:t>
            </a:r>
          </a:p>
          <a:p>
            <a:r>
              <a:rPr lang="en-US" sz="2800" dirty="0" smtClean="0"/>
              <a:t>Includes methodology for calculating usage factors, specs for reporting, role of a Central Registry for Usage Factors [first registry scheduled to be published in 2016]</a:t>
            </a:r>
          </a:p>
          <a:p>
            <a:r>
              <a:rPr lang="en-US" sz="2800" dirty="0" smtClean="0">
                <a:hlinkClick r:id="rId3"/>
              </a:rPr>
              <a:t>http</a:t>
            </a:r>
            <a:r>
              <a:rPr lang="en-US" sz="2800" dirty="0">
                <a:hlinkClick r:id="rId3"/>
              </a:rPr>
              <a:t>://</a:t>
            </a:r>
            <a:r>
              <a:rPr lang="en-US" sz="2800" dirty="0" smtClean="0">
                <a:hlinkClick r:id="rId3"/>
              </a:rPr>
              <a:t>www.projectcounter.org/usage_factor.html</a:t>
            </a:r>
            <a:endParaRPr lang="en-US" sz="2800" dirty="0" smtClean="0"/>
          </a:p>
          <a:p>
            <a:r>
              <a:rPr lang="en-US" sz="2800" dirty="0" smtClean="0"/>
              <a:t>Reports on the first stages of the project are on the UKSG web </a:t>
            </a:r>
            <a:r>
              <a:rPr lang="en-US" sz="2800" dirty="0"/>
              <a:t>site at </a:t>
            </a:r>
            <a:r>
              <a:rPr lang="en-US" sz="2800" dirty="0">
                <a:hlinkClick r:id="rId4"/>
              </a:rPr>
              <a:t>http://www.uksg.org/usagefactors</a:t>
            </a:r>
            <a:endParaRPr lang="en-US" sz="2800" dirty="0" smtClean="0"/>
          </a:p>
        </p:txBody>
      </p:sp>
    </p:spTree>
    <p:extLst>
      <p:ext uri="{BB962C8B-B14F-4D97-AF65-F5344CB8AC3E}">
        <p14:creationId xmlns:p14="http://schemas.microsoft.com/office/powerpoint/2010/main" val="1870188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Consensus-Based</a:t>
            </a:r>
            <a:endParaRPr lang="en-US" dirty="0"/>
          </a:p>
        </p:txBody>
      </p:sp>
      <p:sp>
        <p:nvSpPr>
          <p:cNvPr id="3" name="Content Placeholder 2"/>
          <p:cNvSpPr>
            <a:spLocks noGrp="1"/>
          </p:cNvSpPr>
          <p:nvPr>
            <p:ph idx="1"/>
          </p:nvPr>
        </p:nvSpPr>
        <p:spPr/>
        <p:txBody>
          <a:bodyPr/>
          <a:lstStyle/>
          <a:p>
            <a:r>
              <a:rPr lang="en-US" dirty="0"/>
              <a:t>Intended to support better communication and interoperability</a:t>
            </a:r>
          </a:p>
          <a:p>
            <a:r>
              <a:rPr lang="en-US" dirty="0" smtClean="0"/>
              <a:t>Created by community with multiple stakeholders</a:t>
            </a:r>
          </a:p>
          <a:p>
            <a:r>
              <a:rPr lang="en-US" dirty="0" smtClean="0"/>
              <a:t>Consensus leads to broader acceptance</a:t>
            </a:r>
            <a:endParaRPr lang="en-US" dirty="0"/>
          </a:p>
          <a:p>
            <a:endParaRPr lang="en-US" dirty="0"/>
          </a:p>
        </p:txBody>
      </p:sp>
    </p:spTree>
    <p:extLst>
      <p:ext uri="{BB962C8B-B14F-4D97-AF65-F5344CB8AC3E}">
        <p14:creationId xmlns:p14="http://schemas.microsoft.com/office/powerpoint/2010/main" val="23958875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765158"/>
            <a:ext cx="8382000" cy="4953000"/>
          </a:xfrm>
        </p:spPr>
        <p:txBody>
          <a:bodyPr/>
          <a:lstStyle/>
          <a:p>
            <a:endParaRPr lang="en-US" sz="2800" dirty="0" smtClean="0"/>
          </a:p>
          <a:p>
            <a:r>
              <a:rPr lang="en-US" sz="2800" dirty="0" smtClean="0"/>
              <a:t>Transfer Code of Practice/NISO Recommended Practice, Version 3.0 </a:t>
            </a:r>
          </a:p>
          <a:p>
            <a:r>
              <a:rPr lang="en-US" sz="2800" dirty="0"/>
              <a:t>NISO </a:t>
            </a:r>
            <a:r>
              <a:rPr lang="en-US" sz="2800" dirty="0" smtClean="0"/>
              <a:t>RP-24-2015</a:t>
            </a:r>
          </a:p>
          <a:p>
            <a:r>
              <a:rPr lang="en-ZA" sz="2800" dirty="0" smtClean="0"/>
              <a:t>Set </a:t>
            </a:r>
            <a:r>
              <a:rPr lang="en-ZA" sz="2800" dirty="0"/>
              <a:t>of voluntary best practice guidelines for publishers involved in the transfer of a journal between publishers</a:t>
            </a:r>
          </a:p>
          <a:p>
            <a:r>
              <a:rPr lang="en-US" sz="2800" dirty="0">
                <a:hlinkClick r:id="rId3"/>
              </a:rPr>
              <a:t>http://</a:t>
            </a:r>
            <a:r>
              <a:rPr lang="en-US" sz="2800" dirty="0" smtClean="0">
                <a:hlinkClick r:id="rId3"/>
              </a:rPr>
              <a:t>www.niso.org/workrooms/transfer/</a:t>
            </a:r>
            <a:endParaRPr lang="en-US" sz="2800" dirty="0" smtClean="0"/>
          </a:p>
        </p:txBody>
      </p:sp>
      <p:pic>
        <p:nvPicPr>
          <p:cNvPr id="5" name="Picture 4" descr="http://www.uksg.org/sites/uksg.org/files/TRANSFE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172" y="609600"/>
            <a:ext cx="2333625" cy="45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61117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838200" y="1676400"/>
            <a:ext cx="7543800" cy="369332"/>
          </a:xfrm>
          <a:prstGeom prst="rect">
            <a:avLst/>
          </a:prstGeom>
          <a:noFill/>
        </p:spPr>
        <p:txBody>
          <a:bodyPr wrap="square" rtlCol="0">
            <a:spAutoFit/>
          </a:bodyPr>
          <a:lstStyle/>
          <a:p>
            <a:endParaRPr lang="en-US" dirty="0"/>
          </a:p>
        </p:txBody>
      </p:sp>
      <p:sp>
        <p:nvSpPr>
          <p:cNvPr id="6" name="Title 5"/>
          <p:cNvSpPr>
            <a:spLocks noGrp="1"/>
          </p:cNvSpPr>
          <p:nvPr>
            <p:ph type="title"/>
          </p:nvPr>
        </p:nvSpPr>
        <p:spPr/>
        <p:txBody>
          <a:bodyPr/>
          <a:lstStyle/>
          <a:p>
            <a:r>
              <a:rPr lang="en-US" dirty="0" smtClean="0"/>
              <a:t>How Does Transfer Work?</a:t>
            </a:r>
            <a:endParaRPr lang="en-US" dirty="0"/>
          </a:p>
        </p:txBody>
      </p:sp>
      <p:sp>
        <p:nvSpPr>
          <p:cNvPr id="13" name="Content Placeholder 2"/>
          <p:cNvSpPr>
            <a:spLocks noGrp="1"/>
          </p:cNvSpPr>
          <p:nvPr>
            <p:ph idx="1"/>
          </p:nvPr>
        </p:nvSpPr>
        <p:spPr>
          <a:xfrm>
            <a:off x="685800" y="1647371"/>
            <a:ext cx="8229600" cy="4648200"/>
          </a:xfrm>
        </p:spPr>
        <p:txBody>
          <a:bodyPr>
            <a:normAutofit/>
          </a:bodyPr>
          <a:lstStyle/>
          <a:p>
            <a:r>
              <a:rPr lang="en-US" sz="2800" dirty="0" smtClean="0"/>
              <a:t>Includes:</a:t>
            </a:r>
          </a:p>
          <a:p>
            <a:pPr lvl="1"/>
            <a:r>
              <a:rPr lang="en-US" sz="2400" dirty="0" smtClean="0"/>
              <a:t>Provision </a:t>
            </a:r>
            <a:r>
              <a:rPr lang="en-US" sz="2400" dirty="0"/>
              <a:t>of ongoing access to online content</a:t>
            </a:r>
          </a:p>
          <a:p>
            <a:pPr lvl="1"/>
            <a:r>
              <a:rPr lang="en-US" sz="2400" dirty="0"/>
              <a:t>Exchange of subscriber lists</a:t>
            </a:r>
          </a:p>
          <a:p>
            <a:pPr lvl="1"/>
            <a:r>
              <a:rPr lang="en-US" sz="2400" dirty="0"/>
              <a:t>DOI and URL transfer</a:t>
            </a:r>
          </a:p>
          <a:p>
            <a:pPr lvl="1"/>
            <a:r>
              <a:rPr lang="en-US" sz="2400" dirty="0"/>
              <a:t>Perpetual access rights to journal </a:t>
            </a:r>
            <a:r>
              <a:rPr lang="en-US" sz="2400" dirty="0" smtClean="0"/>
              <a:t>content</a:t>
            </a:r>
          </a:p>
          <a:p>
            <a:pPr lvl="1"/>
            <a:endParaRPr lang="en-US" sz="2400" dirty="0" smtClean="0"/>
          </a:p>
          <a:p>
            <a:r>
              <a:rPr lang="en-US" sz="2800" dirty="0" smtClean="0"/>
              <a:t>Enhanced Transfer </a:t>
            </a:r>
            <a:r>
              <a:rPr lang="en-US" sz="2800" dirty="0"/>
              <a:t>Alerting Service - </a:t>
            </a:r>
            <a:r>
              <a:rPr lang="en-US" sz="2800" dirty="0">
                <a:hlinkClick r:id="rId3"/>
              </a:rPr>
              <a:t>http://www.niso.org/workrooms/transfer/notifications/</a:t>
            </a:r>
            <a:endParaRPr lang="en-US" sz="2800" dirty="0" smtClean="0"/>
          </a:p>
          <a:p>
            <a:pPr marL="0" indent="0">
              <a:buNone/>
            </a:pPr>
            <a:endParaRPr lang="en-US" dirty="0" smtClean="0"/>
          </a:p>
        </p:txBody>
      </p:sp>
    </p:spTree>
    <p:extLst>
      <p:ext uri="{BB962C8B-B14F-4D97-AF65-F5344CB8AC3E}">
        <p14:creationId xmlns:p14="http://schemas.microsoft.com/office/powerpoint/2010/main" val="2376655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838200" y="1676400"/>
            <a:ext cx="7543800" cy="369332"/>
          </a:xfrm>
          <a:prstGeom prst="rect">
            <a:avLst/>
          </a:prstGeom>
          <a:noFill/>
        </p:spPr>
        <p:txBody>
          <a:bodyPr wrap="square" rtlCol="0">
            <a:spAutoFit/>
          </a:bodyPr>
          <a:lstStyle/>
          <a:p>
            <a:endParaRPr lang="en-US" dirty="0"/>
          </a:p>
        </p:txBody>
      </p:sp>
      <p:sp>
        <p:nvSpPr>
          <p:cNvPr id="6" name="Title 5"/>
          <p:cNvSpPr>
            <a:spLocks noGrp="1"/>
          </p:cNvSpPr>
          <p:nvPr>
            <p:ph type="title"/>
          </p:nvPr>
        </p:nvSpPr>
        <p:spPr/>
        <p:txBody>
          <a:bodyPr/>
          <a:lstStyle/>
          <a:p>
            <a:pPr algn="ctr"/>
            <a:r>
              <a:rPr lang="en-US" dirty="0"/>
              <a:t>Want to Learn More?</a:t>
            </a:r>
          </a:p>
        </p:txBody>
      </p:sp>
      <p:sp>
        <p:nvSpPr>
          <p:cNvPr id="12" name="Content Placeholder 2"/>
          <p:cNvSpPr>
            <a:spLocks noGrp="1"/>
          </p:cNvSpPr>
          <p:nvPr>
            <p:ph idx="1"/>
          </p:nvPr>
        </p:nvSpPr>
        <p:spPr>
          <a:xfrm>
            <a:off x="743857" y="1661886"/>
            <a:ext cx="8382000" cy="4525963"/>
          </a:xfrm>
        </p:spPr>
        <p:txBody>
          <a:bodyPr>
            <a:normAutofit/>
          </a:bodyPr>
          <a:lstStyle/>
          <a:p>
            <a:pPr marL="0" indent="0">
              <a:buNone/>
            </a:pPr>
            <a:endParaRPr lang="en-US" sz="2800" dirty="0" smtClean="0"/>
          </a:p>
          <a:p>
            <a:r>
              <a:rPr lang="en-US" sz="2800" dirty="0" smtClean="0"/>
              <a:t>List of the publishers endorsing the code</a:t>
            </a:r>
            <a:r>
              <a:rPr lang="en-US" sz="2800" dirty="0"/>
              <a:t>: </a:t>
            </a:r>
            <a:r>
              <a:rPr lang="en-US" sz="2800" dirty="0">
                <a:hlinkClick r:id="rId3"/>
              </a:rPr>
              <a:t>http://www.niso.org/workrooms/transfer/transfer_publishers</a:t>
            </a:r>
            <a:r>
              <a:rPr lang="en-US" sz="2800" dirty="0" smtClean="0">
                <a:hlinkClick r:id="rId3"/>
              </a:rPr>
              <a:t>/</a:t>
            </a:r>
            <a:endParaRPr lang="en-US" sz="2800" dirty="0" smtClean="0"/>
          </a:p>
          <a:p>
            <a:r>
              <a:rPr lang="en-US" sz="2800" dirty="0" smtClean="0"/>
              <a:t>Standing </a:t>
            </a:r>
            <a:r>
              <a:rPr lang="en-US" sz="2800" dirty="0"/>
              <a:t>Committee roster: </a:t>
            </a:r>
            <a:r>
              <a:rPr lang="en-US" sz="2800" dirty="0">
                <a:hlinkClick r:id="rId4"/>
              </a:rPr>
              <a:t>http://</a:t>
            </a:r>
            <a:r>
              <a:rPr lang="en-US" sz="2800" dirty="0" smtClean="0">
                <a:hlinkClick r:id="rId4"/>
              </a:rPr>
              <a:t>www.niso.org/workrooms/transfer/roster/</a:t>
            </a:r>
            <a:endParaRPr lang="en-US" sz="2800" dirty="0" smtClean="0"/>
          </a:p>
          <a:p>
            <a:r>
              <a:rPr lang="en-US" sz="2800" dirty="0" smtClean="0"/>
              <a:t>Sign up to the email list</a:t>
            </a:r>
            <a:r>
              <a:rPr lang="en-US" sz="2800" dirty="0"/>
              <a:t>: </a:t>
            </a:r>
            <a:r>
              <a:rPr lang="en-US" sz="2800" dirty="0">
                <a:hlinkClick r:id="rId5"/>
              </a:rPr>
              <a:t>https://www.jiscmail.ac.uk/cgi-bin/webadmin?A0=transfer</a:t>
            </a:r>
            <a:endParaRPr lang="en-US" sz="2800" dirty="0" smtClean="0"/>
          </a:p>
          <a:p>
            <a:endParaRPr lang="en-US" sz="2800" dirty="0" smtClean="0">
              <a:hlinkClick r:id="rId4"/>
            </a:endParaRPr>
          </a:p>
        </p:txBody>
      </p:sp>
    </p:spTree>
    <p:extLst>
      <p:ext uri="{BB962C8B-B14F-4D97-AF65-F5344CB8AC3E}">
        <p14:creationId xmlns:p14="http://schemas.microsoft.com/office/powerpoint/2010/main" val="40701388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838200" y="2133600"/>
            <a:ext cx="7543800" cy="369332"/>
          </a:xfrm>
          <a:prstGeom prst="rect">
            <a:avLst/>
          </a:prstGeom>
          <a:noFill/>
        </p:spPr>
        <p:txBody>
          <a:bodyPr wrap="square" rtlCol="0">
            <a:spAutoFit/>
          </a:bodyPr>
          <a:lstStyle/>
          <a:p>
            <a:endParaRPr lang="en-US" dirty="0"/>
          </a:p>
        </p:txBody>
      </p:sp>
      <p:sp>
        <p:nvSpPr>
          <p:cNvPr id="11" name="Content Placeholder 2"/>
          <p:cNvSpPr txBox="1">
            <a:spLocks/>
          </p:cNvSpPr>
          <p:nvPr/>
        </p:nvSpPr>
        <p:spPr>
          <a:xfrm>
            <a:off x="511464" y="1925660"/>
            <a:ext cx="8229600" cy="452596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ZA" sz="2800" dirty="0" smtClean="0"/>
              <a:t>Knowledge Bases and Related Tools</a:t>
            </a:r>
          </a:p>
          <a:p>
            <a:r>
              <a:rPr lang="en-US" sz="2800" dirty="0" smtClean="0"/>
              <a:t>NISO RP-9-2014</a:t>
            </a:r>
          </a:p>
          <a:p>
            <a:r>
              <a:rPr lang="en-US" sz="2800" dirty="0" smtClean="0"/>
              <a:t>To provide guidance for accurate metadata exchange between content providers and knowledge base developers, to better support </a:t>
            </a:r>
            <a:r>
              <a:rPr lang="en-US" sz="2800" dirty="0" err="1" smtClean="0"/>
              <a:t>OpenURL</a:t>
            </a:r>
            <a:r>
              <a:rPr lang="en-US" sz="2800" dirty="0" smtClean="0"/>
              <a:t> linking</a:t>
            </a:r>
          </a:p>
          <a:p>
            <a:r>
              <a:rPr lang="en-US" sz="2800" dirty="0">
                <a:hlinkClick r:id="rId3"/>
              </a:rPr>
              <a:t>http://www.niso.org/publications/rp/rp-9-2014/</a:t>
            </a:r>
            <a:r>
              <a:rPr lang="en-US" sz="2800" dirty="0"/>
              <a:t> </a:t>
            </a:r>
            <a:endParaRPr lang="en-US" sz="2800" dirty="0" smtClean="0"/>
          </a:p>
          <a:p>
            <a:r>
              <a:rPr lang="en-US" sz="2800" dirty="0" smtClean="0"/>
              <a:t>Why?</a:t>
            </a:r>
          </a:p>
          <a:p>
            <a:pPr marL="0" indent="0">
              <a:buNone/>
            </a:pPr>
            <a:endParaRPr lang="en-US" sz="2800" dirty="0" smtClean="0"/>
          </a:p>
          <a:p>
            <a:pPr marL="0" indent="0">
              <a:buNone/>
            </a:pPr>
            <a:endParaRPr lang="en-US" dirty="0" smtClean="0"/>
          </a:p>
          <a:p>
            <a:pPr lvl="1"/>
            <a:endParaRPr lang="en-US" dirty="0"/>
          </a:p>
        </p:txBody>
      </p:sp>
      <p:pic>
        <p:nvPicPr>
          <p:cNvPr id="13" name="Picture 12" descr="KBART logo.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19400" y="304800"/>
            <a:ext cx="3108960" cy="1669430"/>
          </a:xfrm>
          <a:prstGeom prst="rect">
            <a:avLst/>
          </a:prstGeom>
        </p:spPr>
      </p:pic>
    </p:spTree>
    <p:extLst>
      <p:ext uri="{BB962C8B-B14F-4D97-AF65-F5344CB8AC3E}">
        <p14:creationId xmlns:p14="http://schemas.microsoft.com/office/powerpoint/2010/main" val="19287293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7162800" y="2057400"/>
            <a:ext cx="1562100" cy="674688"/>
            <a:chOff x="6934200" y="1828800"/>
            <a:chExt cx="1562100" cy="674688"/>
          </a:xfrm>
        </p:grpSpPr>
        <p:grpSp>
          <p:nvGrpSpPr>
            <p:cNvPr id="19460" name="Group 4"/>
            <p:cNvGrpSpPr>
              <a:grpSpLocks/>
            </p:cNvGrpSpPr>
            <p:nvPr/>
          </p:nvGrpSpPr>
          <p:grpSpPr bwMode="auto">
            <a:xfrm>
              <a:off x="6934200" y="1828800"/>
              <a:ext cx="663575" cy="674688"/>
              <a:chOff x="1776" y="1392"/>
              <a:chExt cx="418" cy="425"/>
            </a:xfrm>
          </p:grpSpPr>
          <p:sp>
            <p:nvSpPr>
              <p:cNvPr id="19461" name="AutoShape 5"/>
              <p:cNvSpPr>
                <a:spLocks noChangeArrowheads="1"/>
              </p:cNvSpPr>
              <p:nvPr/>
            </p:nvSpPr>
            <p:spPr bwMode="auto">
              <a:xfrm>
                <a:off x="1776" y="1392"/>
                <a:ext cx="418" cy="425"/>
              </a:xfrm>
              <a:prstGeom prst="flowChartDocument">
                <a:avLst/>
              </a:prstGeom>
              <a:gradFill rotWithShape="0">
                <a:gsLst>
                  <a:gs pos="0">
                    <a:srgbClr val="D0D0D0"/>
                  </a:gs>
                  <a:gs pos="50000">
                    <a:srgbClr val="FFFFFF"/>
                  </a:gs>
                  <a:gs pos="100000">
                    <a:srgbClr val="D0D0D0"/>
                  </a:gs>
                </a:gsLst>
                <a:lin ang="0" scaled="1"/>
              </a:gradFill>
              <a:ln w="9525">
                <a:solidFill>
                  <a:srgbClr val="808080"/>
                </a:solidFill>
                <a:miter lim="800000"/>
                <a:headEnd/>
                <a:tailEnd/>
              </a:ln>
              <a:effectLst>
                <a:outerShdw blurRad="63500" dist="38099" dir="2700000" algn="ctr" rotWithShape="0">
                  <a:schemeClr val="folHlink">
                    <a:alpha val="74998"/>
                  </a:schemeClr>
                </a:outerShdw>
              </a:effectLst>
            </p:spPr>
            <p:txBody>
              <a:bodyPr lIns="67461" tIns="33730" rIns="67461" bIns="33730">
                <a:spAutoFit/>
              </a:bodyPr>
              <a:lstStyle/>
              <a:p>
                <a:pPr defTabSz="457200"/>
                <a:endParaRPr lang="en-US">
                  <a:solidFill>
                    <a:prstClr val="black"/>
                  </a:solidFill>
                </a:endParaRPr>
              </a:p>
            </p:txBody>
          </p:sp>
          <p:sp>
            <p:nvSpPr>
              <p:cNvPr id="19462" name="Line 6"/>
              <p:cNvSpPr>
                <a:spLocks noChangeShapeType="1"/>
              </p:cNvSpPr>
              <p:nvPr/>
            </p:nvSpPr>
            <p:spPr bwMode="auto">
              <a:xfrm>
                <a:off x="1814" y="1424"/>
                <a:ext cx="342" cy="0"/>
              </a:xfrm>
              <a:prstGeom prst="line">
                <a:avLst/>
              </a:prstGeom>
              <a:noFill/>
              <a:ln w="9525">
                <a:solidFill>
                  <a:schemeClr val="tx1"/>
                </a:solidFill>
                <a:round/>
                <a:headEnd/>
                <a:tailEnd/>
              </a:ln>
              <a:effectLst>
                <a:outerShdw blurRad="63500" algn="ctr" rotWithShape="0">
                  <a:schemeClr val="bg2">
                    <a:alpha val="74998"/>
                  </a:schemeClr>
                </a:outerShdw>
              </a:effectLst>
              <a:extLst>
                <a:ext uri="{909E8E84-426E-40DD-AFC4-6F175D3DCCD1}">
                  <a14:hiddenFill xmlns:a14="http://schemas.microsoft.com/office/drawing/2010/main">
                    <a:noFill/>
                  </a14:hiddenFill>
                </a:ext>
              </a:extLst>
            </p:spPr>
            <p:txBody>
              <a:bodyPr lIns="67461" tIns="33730" rIns="67461" bIns="33730">
                <a:spAutoFit/>
              </a:bodyPr>
              <a:lstStyle/>
              <a:p>
                <a:pPr defTabSz="457200"/>
                <a:endParaRPr lang="en-US">
                  <a:solidFill>
                    <a:prstClr val="black"/>
                  </a:solidFill>
                </a:endParaRPr>
              </a:p>
            </p:txBody>
          </p:sp>
          <p:sp>
            <p:nvSpPr>
              <p:cNvPr id="19463" name="Line 7"/>
              <p:cNvSpPr>
                <a:spLocks noChangeShapeType="1"/>
              </p:cNvSpPr>
              <p:nvPr/>
            </p:nvSpPr>
            <p:spPr bwMode="auto">
              <a:xfrm>
                <a:off x="1814" y="1456"/>
                <a:ext cx="342" cy="0"/>
              </a:xfrm>
              <a:prstGeom prst="line">
                <a:avLst/>
              </a:prstGeom>
              <a:noFill/>
              <a:ln w="9525">
                <a:solidFill>
                  <a:schemeClr val="tx1"/>
                </a:solidFill>
                <a:round/>
                <a:headEnd/>
                <a:tailEnd/>
              </a:ln>
              <a:effectLst>
                <a:outerShdw blurRad="63500" algn="ctr" rotWithShape="0">
                  <a:schemeClr val="bg2">
                    <a:alpha val="74998"/>
                  </a:schemeClr>
                </a:outerShdw>
              </a:effectLst>
              <a:extLst>
                <a:ext uri="{909E8E84-426E-40DD-AFC4-6F175D3DCCD1}">
                  <a14:hiddenFill xmlns:a14="http://schemas.microsoft.com/office/drawing/2010/main">
                    <a:noFill/>
                  </a14:hiddenFill>
                </a:ext>
              </a:extLst>
            </p:spPr>
            <p:txBody>
              <a:bodyPr lIns="67461" tIns="33730" rIns="67461" bIns="33730">
                <a:spAutoFit/>
              </a:bodyPr>
              <a:lstStyle/>
              <a:p>
                <a:pPr defTabSz="457200"/>
                <a:endParaRPr lang="en-US">
                  <a:solidFill>
                    <a:prstClr val="black"/>
                  </a:solidFill>
                </a:endParaRPr>
              </a:p>
            </p:txBody>
          </p:sp>
          <p:sp>
            <p:nvSpPr>
              <p:cNvPr id="19464" name="Line 8"/>
              <p:cNvSpPr>
                <a:spLocks noChangeShapeType="1"/>
              </p:cNvSpPr>
              <p:nvPr/>
            </p:nvSpPr>
            <p:spPr bwMode="auto">
              <a:xfrm>
                <a:off x="1814" y="1488"/>
                <a:ext cx="342" cy="0"/>
              </a:xfrm>
              <a:prstGeom prst="line">
                <a:avLst/>
              </a:prstGeom>
              <a:noFill/>
              <a:ln w="9525">
                <a:solidFill>
                  <a:schemeClr val="tx1"/>
                </a:solidFill>
                <a:round/>
                <a:headEnd/>
                <a:tailEnd/>
              </a:ln>
              <a:effectLst>
                <a:outerShdw blurRad="63500" algn="ctr" rotWithShape="0">
                  <a:schemeClr val="bg2">
                    <a:alpha val="74998"/>
                  </a:schemeClr>
                </a:outerShdw>
              </a:effectLst>
              <a:extLst>
                <a:ext uri="{909E8E84-426E-40DD-AFC4-6F175D3DCCD1}">
                  <a14:hiddenFill xmlns:a14="http://schemas.microsoft.com/office/drawing/2010/main">
                    <a:noFill/>
                  </a14:hiddenFill>
                </a:ext>
              </a:extLst>
            </p:spPr>
            <p:txBody>
              <a:bodyPr lIns="67461" tIns="33730" rIns="67461" bIns="33730">
                <a:spAutoFit/>
              </a:bodyPr>
              <a:lstStyle/>
              <a:p>
                <a:pPr defTabSz="457200"/>
                <a:endParaRPr lang="en-US">
                  <a:solidFill>
                    <a:prstClr val="black"/>
                  </a:solidFill>
                </a:endParaRPr>
              </a:p>
            </p:txBody>
          </p:sp>
          <p:sp>
            <p:nvSpPr>
              <p:cNvPr id="19465" name="Line 9"/>
              <p:cNvSpPr>
                <a:spLocks noChangeShapeType="1"/>
              </p:cNvSpPr>
              <p:nvPr/>
            </p:nvSpPr>
            <p:spPr bwMode="auto">
              <a:xfrm>
                <a:off x="1814" y="1520"/>
                <a:ext cx="342" cy="0"/>
              </a:xfrm>
              <a:prstGeom prst="line">
                <a:avLst/>
              </a:prstGeom>
              <a:noFill/>
              <a:ln w="9525">
                <a:solidFill>
                  <a:schemeClr val="tx1"/>
                </a:solidFill>
                <a:round/>
                <a:headEnd/>
                <a:tailEnd/>
              </a:ln>
              <a:effectLst>
                <a:outerShdw blurRad="63500" algn="ctr" rotWithShape="0">
                  <a:schemeClr val="bg2">
                    <a:alpha val="74998"/>
                  </a:schemeClr>
                </a:outerShdw>
              </a:effectLst>
              <a:extLst>
                <a:ext uri="{909E8E84-426E-40DD-AFC4-6F175D3DCCD1}">
                  <a14:hiddenFill xmlns:a14="http://schemas.microsoft.com/office/drawing/2010/main">
                    <a:noFill/>
                  </a14:hiddenFill>
                </a:ext>
              </a:extLst>
            </p:spPr>
            <p:txBody>
              <a:bodyPr lIns="67461" tIns="33730" rIns="67461" bIns="33730">
                <a:spAutoFit/>
              </a:bodyPr>
              <a:lstStyle/>
              <a:p>
                <a:pPr defTabSz="457200"/>
                <a:endParaRPr lang="en-US">
                  <a:solidFill>
                    <a:prstClr val="black"/>
                  </a:solidFill>
                </a:endParaRPr>
              </a:p>
            </p:txBody>
          </p:sp>
          <p:sp>
            <p:nvSpPr>
              <p:cNvPr id="19466" name="Line 10"/>
              <p:cNvSpPr>
                <a:spLocks noChangeShapeType="1"/>
              </p:cNvSpPr>
              <p:nvPr/>
            </p:nvSpPr>
            <p:spPr bwMode="auto">
              <a:xfrm>
                <a:off x="1814" y="1584"/>
                <a:ext cx="152" cy="0"/>
              </a:xfrm>
              <a:prstGeom prst="line">
                <a:avLst/>
              </a:prstGeom>
              <a:noFill/>
              <a:ln w="9525">
                <a:solidFill>
                  <a:schemeClr val="tx1"/>
                </a:solidFill>
                <a:round/>
                <a:headEnd/>
                <a:tailEnd/>
              </a:ln>
              <a:effectLst>
                <a:outerShdw blurRad="63500" algn="ctr" rotWithShape="0">
                  <a:schemeClr val="bg2">
                    <a:alpha val="74998"/>
                  </a:schemeClr>
                </a:outerShdw>
              </a:effectLst>
              <a:extLst>
                <a:ext uri="{909E8E84-426E-40DD-AFC4-6F175D3DCCD1}">
                  <a14:hiddenFill xmlns:a14="http://schemas.microsoft.com/office/drawing/2010/main">
                    <a:noFill/>
                  </a14:hiddenFill>
                </a:ext>
              </a:extLst>
            </p:spPr>
            <p:txBody>
              <a:bodyPr lIns="67461" tIns="33730" rIns="67461" bIns="33730">
                <a:spAutoFit/>
              </a:bodyPr>
              <a:lstStyle/>
              <a:p>
                <a:pPr defTabSz="457200"/>
                <a:endParaRPr lang="en-US">
                  <a:solidFill>
                    <a:prstClr val="black"/>
                  </a:solidFill>
                </a:endParaRPr>
              </a:p>
            </p:txBody>
          </p:sp>
          <p:sp>
            <p:nvSpPr>
              <p:cNvPr id="19467" name="Line 11"/>
              <p:cNvSpPr>
                <a:spLocks noChangeShapeType="1"/>
              </p:cNvSpPr>
              <p:nvPr/>
            </p:nvSpPr>
            <p:spPr bwMode="auto">
              <a:xfrm>
                <a:off x="1814" y="1616"/>
                <a:ext cx="152" cy="0"/>
              </a:xfrm>
              <a:prstGeom prst="line">
                <a:avLst/>
              </a:prstGeom>
              <a:noFill/>
              <a:ln w="9525">
                <a:solidFill>
                  <a:schemeClr val="tx1"/>
                </a:solidFill>
                <a:round/>
                <a:headEnd/>
                <a:tailEnd/>
              </a:ln>
              <a:effectLst>
                <a:outerShdw blurRad="63500" algn="ctr" rotWithShape="0">
                  <a:schemeClr val="bg2">
                    <a:alpha val="74998"/>
                  </a:schemeClr>
                </a:outerShdw>
              </a:effectLst>
              <a:extLst>
                <a:ext uri="{909E8E84-426E-40DD-AFC4-6F175D3DCCD1}">
                  <a14:hiddenFill xmlns:a14="http://schemas.microsoft.com/office/drawing/2010/main">
                    <a:noFill/>
                  </a14:hiddenFill>
                </a:ext>
              </a:extLst>
            </p:spPr>
            <p:txBody>
              <a:bodyPr lIns="67461" tIns="33730" rIns="67461" bIns="33730">
                <a:spAutoFit/>
              </a:bodyPr>
              <a:lstStyle/>
              <a:p>
                <a:pPr defTabSz="457200"/>
                <a:endParaRPr lang="en-US">
                  <a:solidFill>
                    <a:prstClr val="black"/>
                  </a:solidFill>
                </a:endParaRPr>
              </a:p>
            </p:txBody>
          </p:sp>
          <p:sp>
            <p:nvSpPr>
              <p:cNvPr id="19468" name="Line 12"/>
              <p:cNvSpPr>
                <a:spLocks noChangeShapeType="1"/>
              </p:cNvSpPr>
              <p:nvPr/>
            </p:nvSpPr>
            <p:spPr bwMode="auto">
              <a:xfrm>
                <a:off x="1814" y="1648"/>
                <a:ext cx="152" cy="0"/>
              </a:xfrm>
              <a:prstGeom prst="line">
                <a:avLst/>
              </a:prstGeom>
              <a:noFill/>
              <a:ln w="9525">
                <a:solidFill>
                  <a:schemeClr val="tx1"/>
                </a:solidFill>
                <a:round/>
                <a:headEnd/>
                <a:tailEnd/>
              </a:ln>
              <a:effectLst>
                <a:outerShdw blurRad="63500" algn="ctr" rotWithShape="0">
                  <a:schemeClr val="bg2">
                    <a:alpha val="74998"/>
                  </a:schemeClr>
                </a:outerShdw>
              </a:effectLst>
              <a:extLst>
                <a:ext uri="{909E8E84-426E-40DD-AFC4-6F175D3DCCD1}">
                  <a14:hiddenFill xmlns:a14="http://schemas.microsoft.com/office/drawing/2010/main">
                    <a:noFill/>
                  </a14:hiddenFill>
                </a:ext>
              </a:extLst>
            </p:spPr>
            <p:txBody>
              <a:bodyPr lIns="67461" tIns="33730" rIns="67461" bIns="33730">
                <a:spAutoFit/>
              </a:bodyPr>
              <a:lstStyle/>
              <a:p>
                <a:pPr defTabSz="457200"/>
                <a:endParaRPr lang="en-US">
                  <a:solidFill>
                    <a:prstClr val="black"/>
                  </a:solidFill>
                </a:endParaRPr>
              </a:p>
            </p:txBody>
          </p:sp>
          <p:sp>
            <p:nvSpPr>
              <p:cNvPr id="19469" name="Line 13"/>
              <p:cNvSpPr>
                <a:spLocks noChangeShapeType="1"/>
              </p:cNvSpPr>
              <p:nvPr/>
            </p:nvSpPr>
            <p:spPr bwMode="auto">
              <a:xfrm>
                <a:off x="1814" y="1681"/>
                <a:ext cx="152" cy="0"/>
              </a:xfrm>
              <a:prstGeom prst="line">
                <a:avLst/>
              </a:prstGeom>
              <a:noFill/>
              <a:ln w="9525">
                <a:solidFill>
                  <a:schemeClr val="tx1"/>
                </a:solidFill>
                <a:round/>
                <a:headEnd/>
                <a:tailEnd/>
              </a:ln>
              <a:effectLst>
                <a:outerShdw blurRad="63500" algn="ctr" rotWithShape="0">
                  <a:schemeClr val="bg2">
                    <a:alpha val="74998"/>
                  </a:schemeClr>
                </a:outerShdw>
              </a:effectLst>
              <a:extLst>
                <a:ext uri="{909E8E84-426E-40DD-AFC4-6F175D3DCCD1}">
                  <a14:hiddenFill xmlns:a14="http://schemas.microsoft.com/office/drawing/2010/main">
                    <a:noFill/>
                  </a14:hiddenFill>
                </a:ext>
              </a:extLst>
            </p:spPr>
            <p:txBody>
              <a:bodyPr lIns="67461" tIns="33730" rIns="67461" bIns="33730">
                <a:spAutoFit/>
              </a:bodyPr>
              <a:lstStyle/>
              <a:p>
                <a:pPr defTabSz="457200"/>
                <a:endParaRPr lang="en-US">
                  <a:solidFill>
                    <a:prstClr val="black"/>
                  </a:solidFill>
                </a:endParaRPr>
              </a:p>
            </p:txBody>
          </p:sp>
          <p:sp>
            <p:nvSpPr>
              <p:cNvPr id="19470" name="Line 14"/>
              <p:cNvSpPr>
                <a:spLocks noChangeShapeType="1"/>
              </p:cNvSpPr>
              <p:nvPr/>
            </p:nvSpPr>
            <p:spPr bwMode="auto">
              <a:xfrm>
                <a:off x="1814" y="1717"/>
                <a:ext cx="152" cy="0"/>
              </a:xfrm>
              <a:prstGeom prst="line">
                <a:avLst/>
              </a:prstGeom>
              <a:noFill/>
              <a:ln w="9525">
                <a:solidFill>
                  <a:schemeClr val="tx1"/>
                </a:solidFill>
                <a:round/>
                <a:headEnd/>
                <a:tailEnd/>
              </a:ln>
              <a:effectLst>
                <a:outerShdw blurRad="63500" algn="ctr" rotWithShape="0">
                  <a:schemeClr val="bg2">
                    <a:alpha val="74998"/>
                  </a:schemeClr>
                </a:outerShdw>
              </a:effectLst>
              <a:extLst>
                <a:ext uri="{909E8E84-426E-40DD-AFC4-6F175D3DCCD1}">
                  <a14:hiddenFill xmlns:a14="http://schemas.microsoft.com/office/drawing/2010/main">
                    <a:noFill/>
                  </a14:hiddenFill>
                </a:ext>
              </a:extLst>
            </p:spPr>
            <p:txBody>
              <a:bodyPr lIns="67461" tIns="33730" rIns="67461" bIns="33730">
                <a:spAutoFit/>
              </a:bodyPr>
              <a:lstStyle/>
              <a:p>
                <a:pPr defTabSz="457200"/>
                <a:endParaRPr lang="en-US">
                  <a:solidFill>
                    <a:prstClr val="black"/>
                  </a:solidFill>
                </a:endParaRPr>
              </a:p>
            </p:txBody>
          </p:sp>
          <p:sp>
            <p:nvSpPr>
              <p:cNvPr id="19471" name="Line 15"/>
              <p:cNvSpPr>
                <a:spLocks noChangeShapeType="1"/>
              </p:cNvSpPr>
              <p:nvPr/>
            </p:nvSpPr>
            <p:spPr bwMode="auto">
              <a:xfrm>
                <a:off x="1814" y="1753"/>
                <a:ext cx="152" cy="0"/>
              </a:xfrm>
              <a:prstGeom prst="line">
                <a:avLst/>
              </a:prstGeom>
              <a:noFill/>
              <a:ln w="9525">
                <a:solidFill>
                  <a:schemeClr val="tx1"/>
                </a:solidFill>
                <a:round/>
                <a:headEnd/>
                <a:tailEnd/>
              </a:ln>
              <a:effectLst>
                <a:outerShdw blurRad="63500" algn="ctr" rotWithShape="0">
                  <a:schemeClr val="bg2">
                    <a:alpha val="74998"/>
                  </a:schemeClr>
                </a:outerShdw>
              </a:effectLst>
              <a:extLst>
                <a:ext uri="{909E8E84-426E-40DD-AFC4-6F175D3DCCD1}">
                  <a14:hiddenFill xmlns:a14="http://schemas.microsoft.com/office/drawing/2010/main">
                    <a:noFill/>
                  </a14:hiddenFill>
                </a:ext>
              </a:extLst>
            </p:spPr>
            <p:txBody>
              <a:bodyPr lIns="67461" tIns="33730" rIns="67461" bIns="33730">
                <a:spAutoFit/>
              </a:bodyPr>
              <a:lstStyle/>
              <a:p>
                <a:pPr defTabSz="457200"/>
                <a:endParaRPr lang="en-US">
                  <a:solidFill>
                    <a:prstClr val="black"/>
                  </a:solidFill>
                </a:endParaRPr>
              </a:p>
            </p:txBody>
          </p:sp>
        </p:grpSp>
        <p:sp>
          <p:nvSpPr>
            <p:cNvPr id="19472" name="Text Box 16"/>
            <p:cNvSpPr txBox="1">
              <a:spLocks noChangeArrowheads="1"/>
            </p:cNvSpPr>
            <p:nvPr/>
          </p:nvSpPr>
          <p:spPr bwMode="auto">
            <a:xfrm>
              <a:off x="7337425" y="2057400"/>
              <a:ext cx="11588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7461" tIns="33730" rIns="67461" bIns="33730">
              <a:spAutoFit/>
            </a:bodyPr>
            <a:lstStyle>
              <a:lvl1pPr algn="l" defTabSz="674688">
                <a:defRPr sz="2400">
                  <a:solidFill>
                    <a:schemeClr val="tx1"/>
                  </a:solidFill>
                  <a:latin typeface="Times New Roman" charset="0"/>
                  <a:ea typeface="ＭＳ Ｐゴシック" charset="0"/>
                </a:defRPr>
              </a:lvl1pPr>
              <a:lvl2pPr marL="338138" algn="l" defTabSz="674688">
                <a:defRPr sz="2400">
                  <a:solidFill>
                    <a:schemeClr val="tx1"/>
                  </a:solidFill>
                  <a:latin typeface="Times New Roman" charset="0"/>
                  <a:ea typeface="ＭＳ Ｐゴシック" charset="0"/>
                </a:defRPr>
              </a:lvl2pPr>
              <a:lvl3pPr marL="674688" algn="l" defTabSz="674688">
                <a:defRPr sz="2400">
                  <a:solidFill>
                    <a:schemeClr val="tx1"/>
                  </a:solidFill>
                  <a:latin typeface="Times New Roman" charset="0"/>
                  <a:ea typeface="ＭＳ Ｐゴシック" charset="0"/>
                </a:defRPr>
              </a:lvl3pPr>
              <a:lvl4pPr marL="1012825" algn="l" defTabSz="674688">
                <a:defRPr sz="2400">
                  <a:solidFill>
                    <a:schemeClr val="tx1"/>
                  </a:solidFill>
                  <a:latin typeface="Times New Roman" charset="0"/>
                  <a:ea typeface="ＭＳ Ｐゴシック" charset="0"/>
                </a:defRPr>
              </a:lvl4pPr>
              <a:lvl5pPr marL="1349375" algn="l" defTabSz="674688">
                <a:defRPr sz="2400">
                  <a:solidFill>
                    <a:schemeClr val="tx1"/>
                  </a:solidFill>
                  <a:latin typeface="Times New Roman" charset="0"/>
                  <a:ea typeface="ＭＳ Ｐゴシック" charset="0"/>
                </a:defRPr>
              </a:lvl5pPr>
              <a:lvl6pPr marL="1806575" defTabSz="674688" fontAlgn="base">
                <a:spcBef>
                  <a:spcPct val="0"/>
                </a:spcBef>
                <a:spcAft>
                  <a:spcPct val="0"/>
                </a:spcAft>
                <a:defRPr sz="2400">
                  <a:solidFill>
                    <a:schemeClr val="tx1"/>
                  </a:solidFill>
                  <a:latin typeface="Times New Roman" charset="0"/>
                  <a:ea typeface="ＭＳ Ｐゴシック" charset="0"/>
                </a:defRPr>
              </a:lvl6pPr>
              <a:lvl7pPr marL="2263775" defTabSz="674688" fontAlgn="base">
                <a:spcBef>
                  <a:spcPct val="0"/>
                </a:spcBef>
                <a:spcAft>
                  <a:spcPct val="0"/>
                </a:spcAft>
                <a:defRPr sz="2400">
                  <a:solidFill>
                    <a:schemeClr val="tx1"/>
                  </a:solidFill>
                  <a:latin typeface="Times New Roman" charset="0"/>
                  <a:ea typeface="ＭＳ Ｐゴシック" charset="0"/>
                </a:defRPr>
              </a:lvl7pPr>
              <a:lvl8pPr marL="2720975" defTabSz="674688" fontAlgn="base">
                <a:spcBef>
                  <a:spcPct val="0"/>
                </a:spcBef>
                <a:spcAft>
                  <a:spcPct val="0"/>
                </a:spcAft>
                <a:defRPr sz="2400">
                  <a:solidFill>
                    <a:schemeClr val="tx1"/>
                  </a:solidFill>
                  <a:latin typeface="Times New Roman" charset="0"/>
                  <a:ea typeface="ＭＳ Ｐゴシック" charset="0"/>
                </a:defRPr>
              </a:lvl8pPr>
              <a:lvl9pPr marL="3178175" defTabSz="674688" fontAlgn="base">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GB" sz="1200" b="1" dirty="0">
                  <a:solidFill>
                    <a:prstClr val="black"/>
                  </a:solidFill>
                  <a:latin typeface="AlineaIncise" charset="0"/>
                </a:rPr>
                <a:t>article citation</a:t>
              </a:r>
            </a:p>
          </p:txBody>
        </p:sp>
      </p:grpSp>
      <p:grpSp>
        <p:nvGrpSpPr>
          <p:cNvPr id="19473" name="Group 17"/>
          <p:cNvGrpSpPr>
            <a:grpSpLocks/>
          </p:cNvGrpSpPr>
          <p:nvPr/>
        </p:nvGrpSpPr>
        <p:grpSpPr bwMode="auto">
          <a:xfrm>
            <a:off x="4648200" y="2889248"/>
            <a:ext cx="2249497" cy="927103"/>
            <a:chOff x="2872" y="2033"/>
            <a:chExt cx="1440" cy="392"/>
          </a:xfrm>
        </p:grpSpPr>
        <p:sp>
          <p:nvSpPr>
            <p:cNvPr id="19474" name="AutoShape 18"/>
            <p:cNvSpPr>
              <a:spLocks noChangeArrowheads="1"/>
            </p:cNvSpPr>
            <p:nvPr/>
          </p:nvSpPr>
          <p:spPr bwMode="auto">
            <a:xfrm rot="9115972">
              <a:off x="2872" y="2237"/>
              <a:ext cx="1440" cy="150"/>
            </a:xfrm>
            <a:custGeom>
              <a:avLst/>
              <a:gdLst>
                <a:gd name="G0" fmla="+- 19059 0 0"/>
                <a:gd name="G1" fmla="+- 6595 0 0"/>
                <a:gd name="G2" fmla="+- 21600 0 6595"/>
                <a:gd name="G3" fmla="+- 10800 0 6595"/>
                <a:gd name="G4" fmla="+- 21600 0 19059"/>
                <a:gd name="G5" fmla="*/ G4 G3 10800"/>
                <a:gd name="G6" fmla="+- 21600 0 G5"/>
                <a:gd name="T0" fmla="*/ 19059 w 21600"/>
                <a:gd name="T1" fmla="*/ 0 h 21600"/>
                <a:gd name="T2" fmla="*/ 0 w 21600"/>
                <a:gd name="T3" fmla="*/ 10800 h 21600"/>
                <a:gd name="T4" fmla="*/ 19059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9059" y="0"/>
                  </a:moveTo>
                  <a:lnTo>
                    <a:pt x="19059" y="6595"/>
                  </a:lnTo>
                  <a:lnTo>
                    <a:pt x="3375" y="6595"/>
                  </a:lnTo>
                  <a:lnTo>
                    <a:pt x="3375" y="15005"/>
                  </a:lnTo>
                  <a:lnTo>
                    <a:pt x="19059" y="15005"/>
                  </a:lnTo>
                  <a:lnTo>
                    <a:pt x="19059" y="21600"/>
                  </a:lnTo>
                  <a:lnTo>
                    <a:pt x="21600" y="10800"/>
                  </a:lnTo>
                  <a:close/>
                </a:path>
                <a:path w="21600" h="21600">
                  <a:moveTo>
                    <a:pt x="1350" y="6595"/>
                  </a:moveTo>
                  <a:lnTo>
                    <a:pt x="1350" y="15005"/>
                  </a:lnTo>
                  <a:lnTo>
                    <a:pt x="2700" y="15005"/>
                  </a:lnTo>
                  <a:lnTo>
                    <a:pt x="2700" y="6595"/>
                  </a:lnTo>
                  <a:close/>
                </a:path>
                <a:path w="21600" h="21600">
                  <a:moveTo>
                    <a:pt x="0" y="6595"/>
                  </a:moveTo>
                  <a:lnTo>
                    <a:pt x="0" y="15005"/>
                  </a:lnTo>
                  <a:lnTo>
                    <a:pt x="675" y="15005"/>
                  </a:lnTo>
                  <a:lnTo>
                    <a:pt x="675" y="6595"/>
                  </a:lnTo>
                  <a:close/>
                </a:path>
              </a:pathLst>
            </a:custGeom>
            <a:gradFill rotWithShape="0">
              <a:gsLst>
                <a:gs pos="0">
                  <a:srgbClr val="D0D0D0"/>
                </a:gs>
                <a:gs pos="50000">
                  <a:srgbClr val="FFFFFF"/>
                </a:gs>
                <a:gs pos="100000">
                  <a:srgbClr val="D0D0D0"/>
                </a:gs>
              </a:gsLst>
              <a:lin ang="0" scaled="1"/>
            </a:gradFill>
            <a:ln w="9525">
              <a:solidFill>
                <a:schemeClr val="folHlink"/>
              </a:solidFill>
              <a:miter lim="800000"/>
              <a:headEnd/>
              <a:tailEnd/>
            </a:ln>
            <a:effectLst/>
            <a:extLst>
              <a:ext uri="{AF507438-7753-43E0-B8FC-AC1667EBCBE1}">
                <a14:hiddenEffects xmlns:a14="http://schemas.microsoft.com/office/drawing/2010/main">
                  <a:effectLst>
                    <a:outerShdw blurRad="63500" dist="71842" dir="2700000" algn="ctr" rotWithShape="0">
                      <a:schemeClr val="folHlink">
                        <a:alpha val="74998"/>
                      </a:schemeClr>
                    </a:outerShdw>
                  </a:effectLst>
                </a14:hiddenEffects>
              </a:ext>
            </a:extLst>
          </p:spPr>
          <p:txBody>
            <a:bodyPr wrap="none" lIns="67461" tIns="33730" rIns="67461" bIns="33730" anchor="ctr"/>
            <a:lstStyle/>
            <a:p>
              <a:pPr algn="ctr" defTabSz="674688"/>
              <a:endParaRPr lang="en-US">
                <a:solidFill>
                  <a:prstClr val="black"/>
                </a:solidFill>
              </a:endParaRPr>
            </a:p>
          </p:txBody>
        </p:sp>
        <p:sp>
          <p:nvSpPr>
            <p:cNvPr id="19475" name="Text Box 19"/>
            <p:cNvSpPr txBox="1">
              <a:spLocks noChangeArrowheads="1"/>
            </p:cNvSpPr>
            <p:nvPr/>
          </p:nvSpPr>
          <p:spPr bwMode="auto">
            <a:xfrm>
              <a:off x="3030" y="2033"/>
              <a:ext cx="923" cy="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7461" tIns="33730" rIns="67461" bIns="33730">
              <a:spAutoFit/>
            </a:bodyPr>
            <a:lstStyle>
              <a:lvl1pPr algn="l" defTabSz="674688">
                <a:defRPr sz="2400">
                  <a:solidFill>
                    <a:schemeClr val="tx1"/>
                  </a:solidFill>
                  <a:latin typeface="Times New Roman" charset="0"/>
                  <a:ea typeface="ＭＳ Ｐゴシック" charset="0"/>
                </a:defRPr>
              </a:lvl1pPr>
              <a:lvl2pPr marL="338138" algn="l" defTabSz="674688">
                <a:defRPr sz="2400">
                  <a:solidFill>
                    <a:schemeClr val="tx1"/>
                  </a:solidFill>
                  <a:latin typeface="Times New Roman" charset="0"/>
                  <a:ea typeface="ＭＳ Ｐゴシック" charset="0"/>
                </a:defRPr>
              </a:lvl2pPr>
              <a:lvl3pPr marL="674688" algn="l" defTabSz="674688">
                <a:defRPr sz="2400">
                  <a:solidFill>
                    <a:schemeClr val="tx1"/>
                  </a:solidFill>
                  <a:latin typeface="Times New Roman" charset="0"/>
                  <a:ea typeface="ＭＳ Ｐゴシック" charset="0"/>
                </a:defRPr>
              </a:lvl3pPr>
              <a:lvl4pPr marL="1012825" algn="l" defTabSz="674688">
                <a:defRPr sz="2400">
                  <a:solidFill>
                    <a:schemeClr val="tx1"/>
                  </a:solidFill>
                  <a:latin typeface="Times New Roman" charset="0"/>
                  <a:ea typeface="ＭＳ Ｐゴシック" charset="0"/>
                </a:defRPr>
              </a:lvl4pPr>
              <a:lvl5pPr marL="1349375" algn="l" defTabSz="674688">
                <a:defRPr sz="2400">
                  <a:solidFill>
                    <a:schemeClr val="tx1"/>
                  </a:solidFill>
                  <a:latin typeface="Times New Roman" charset="0"/>
                  <a:ea typeface="ＭＳ Ｐゴシック" charset="0"/>
                </a:defRPr>
              </a:lvl5pPr>
              <a:lvl6pPr marL="1806575" defTabSz="674688" fontAlgn="base">
                <a:spcBef>
                  <a:spcPct val="0"/>
                </a:spcBef>
                <a:spcAft>
                  <a:spcPct val="0"/>
                </a:spcAft>
                <a:defRPr sz="2400">
                  <a:solidFill>
                    <a:schemeClr val="tx1"/>
                  </a:solidFill>
                  <a:latin typeface="Times New Roman" charset="0"/>
                  <a:ea typeface="ＭＳ Ｐゴシック" charset="0"/>
                </a:defRPr>
              </a:lvl6pPr>
              <a:lvl7pPr marL="2263775" defTabSz="674688" fontAlgn="base">
                <a:spcBef>
                  <a:spcPct val="0"/>
                </a:spcBef>
                <a:spcAft>
                  <a:spcPct val="0"/>
                </a:spcAft>
                <a:defRPr sz="2400">
                  <a:solidFill>
                    <a:schemeClr val="tx1"/>
                  </a:solidFill>
                  <a:latin typeface="Times New Roman" charset="0"/>
                  <a:ea typeface="ＭＳ Ｐゴシック" charset="0"/>
                </a:defRPr>
              </a:lvl7pPr>
              <a:lvl8pPr marL="2720975" defTabSz="674688" fontAlgn="base">
                <a:spcBef>
                  <a:spcPct val="0"/>
                </a:spcBef>
                <a:spcAft>
                  <a:spcPct val="0"/>
                </a:spcAft>
                <a:defRPr sz="2400">
                  <a:solidFill>
                    <a:schemeClr val="tx1"/>
                  </a:solidFill>
                  <a:latin typeface="Times New Roman" charset="0"/>
                  <a:ea typeface="ＭＳ Ｐゴシック" charset="0"/>
                </a:defRPr>
              </a:lvl8pPr>
              <a:lvl9pPr marL="3178175" defTabSz="674688" fontAlgn="base">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GB" sz="1200" b="1" dirty="0" err="1" smtClean="0">
                  <a:solidFill>
                    <a:prstClr val="black"/>
                  </a:solidFill>
                  <a:latin typeface="AlineaIncise" charset="0"/>
                </a:rPr>
                <a:t>OpenURL</a:t>
              </a:r>
              <a:r>
                <a:rPr lang="en-GB" sz="1200" b="1" dirty="0" smtClean="0">
                  <a:solidFill>
                    <a:prstClr val="black"/>
                  </a:solidFill>
                  <a:latin typeface="AlineaIncise" charset="0"/>
                </a:rPr>
                <a:t> </a:t>
              </a:r>
              <a:br>
                <a:rPr lang="en-GB" sz="1200" b="1" dirty="0" smtClean="0">
                  <a:solidFill>
                    <a:prstClr val="black"/>
                  </a:solidFill>
                  <a:latin typeface="AlineaIncise" charset="0"/>
                </a:rPr>
              </a:br>
              <a:r>
                <a:rPr lang="en-GB" sz="1200" b="1" dirty="0" smtClean="0">
                  <a:solidFill>
                    <a:prstClr val="black"/>
                  </a:solidFill>
                  <a:latin typeface="AlineaIncise" charset="0"/>
                </a:rPr>
                <a:t>query </a:t>
              </a:r>
              <a:r>
                <a:rPr lang="en-GB" sz="1200" b="1" dirty="0">
                  <a:solidFill>
                    <a:prstClr val="black"/>
                  </a:solidFill>
                  <a:latin typeface="AlineaIncise" charset="0"/>
                </a:rPr>
                <a:t>(base URL</a:t>
              </a:r>
              <a:br>
                <a:rPr lang="en-GB" sz="1200" b="1" dirty="0">
                  <a:solidFill>
                    <a:prstClr val="black"/>
                  </a:solidFill>
                  <a:latin typeface="AlineaIncise" charset="0"/>
                </a:rPr>
              </a:br>
              <a:r>
                <a:rPr lang="en-GB" sz="1200" b="1" dirty="0">
                  <a:solidFill>
                    <a:prstClr val="black"/>
                  </a:solidFill>
                  <a:latin typeface="AlineaIncise" charset="0"/>
                </a:rPr>
                <a:t>+ metadata string)</a:t>
              </a:r>
            </a:p>
          </p:txBody>
        </p:sp>
      </p:grpSp>
      <p:grpSp>
        <p:nvGrpSpPr>
          <p:cNvPr id="19476" name="Group 20"/>
          <p:cNvGrpSpPr>
            <a:grpSpLocks/>
          </p:cNvGrpSpPr>
          <p:nvPr/>
        </p:nvGrpSpPr>
        <p:grpSpPr bwMode="auto">
          <a:xfrm>
            <a:off x="3352800" y="4114800"/>
            <a:ext cx="2325688" cy="609600"/>
            <a:chOff x="1872" y="2688"/>
            <a:chExt cx="1465" cy="384"/>
          </a:xfrm>
        </p:grpSpPr>
        <p:sp>
          <p:nvSpPr>
            <p:cNvPr id="19477" name="AutoShape 21">
              <a:hlinkClick r:id="" action="ppaction://noaction" highlightClick="1"/>
            </p:cNvPr>
            <p:cNvSpPr>
              <a:spLocks noChangeArrowheads="1"/>
            </p:cNvSpPr>
            <p:nvPr/>
          </p:nvSpPr>
          <p:spPr bwMode="auto">
            <a:xfrm>
              <a:off x="1872" y="2688"/>
              <a:ext cx="624" cy="384"/>
            </a:xfrm>
            <a:prstGeom prst="actionButtonInformation">
              <a:avLst/>
            </a:prstGeom>
            <a:gradFill rotWithShape="0">
              <a:gsLst>
                <a:gs pos="0">
                  <a:srgbClr val="D0D0D0"/>
                </a:gs>
                <a:gs pos="50000">
                  <a:srgbClr val="FFFFFF"/>
                </a:gs>
                <a:gs pos="100000">
                  <a:srgbClr val="D0D0D0"/>
                </a:gs>
              </a:gsLst>
              <a:lin ang="0" scaled="1"/>
            </a:gradFill>
            <a:ln w="9525">
              <a:solidFill>
                <a:srgbClr val="808080"/>
              </a:solidFill>
              <a:miter lim="800000"/>
              <a:headEnd/>
              <a:tailEnd/>
            </a:ln>
            <a:effectLst>
              <a:outerShdw blurRad="63500" dist="38099" dir="2700000" algn="ctr" rotWithShape="0">
                <a:schemeClr val="folHlink">
                  <a:alpha val="74998"/>
                </a:schemeClr>
              </a:outerShdw>
            </a:effectLst>
          </p:spPr>
          <p:txBody>
            <a:bodyPr lIns="0" tIns="0" rIns="0" bIns="0" anchor="b" anchorCtr="1"/>
            <a:lstStyle/>
            <a:p>
              <a:pPr algn="ctr" defTabSz="674688"/>
              <a:endParaRPr lang="en-US" sz="1200" b="1">
                <a:solidFill>
                  <a:srgbClr val="EEECE1"/>
                </a:solidFill>
                <a:latin typeface="Verdana" charset="0"/>
              </a:endParaRPr>
            </a:p>
          </p:txBody>
        </p:sp>
        <p:sp>
          <p:nvSpPr>
            <p:cNvPr id="19478" name="Text Box 22"/>
            <p:cNvSpPr txBox="1">
              <a:spLocks noChangeArrowheads="1"/>
            </p:cNvSpPr>
            <p:nvPr/>
          </p:nvSpPr>
          <p:spPr bwMode="auto">
            <a:xfrm>
              <a:off x="2544" y="2736"/>
              <a:ext cx="793" cy="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7461" tIns="33730" rIns="67461" bIns="33730">
              <a:spAutoFit/>
            </a:bodyPr>
            <a:lstStyle>
              <a:lvl1pPr algn="l" defTabSz="674688">
                <a:defRPr sz="2400">
                  <a:solidFill>
                    <a:schemeClr val="tx1"/>
                  </a:solidFill>
                  <a:latin typeface="Times New Roman" charset="0"/>
                  <a:ea typeface="ＭＳ Ｐゴシック" charset="0"/>
                </a:defRPr>
              </a:lvl1pPr>
              <a:lvl2pPr marL="338138" algn="l" defTabSz="674688">
                <a:defRPr sz="2400">
                  <a:solidFill>
                    <a:schemeClr val="tx1"/>
                  </a:solidFill>
                  <a:latin typeface="Times New Roman" charset="0"/>
                  <a:ea typeface="ＭＳ Ｐゴシック" charset="0"/>
                </a:defRPr>
              </a:lvl2pPr>
              <a:lvl3pPr marL="674688" algn="l" defTabSz="674688">
                <a:defRPr sz="2400">
                  <a:solidFill>
                    <a:schemeClr val="tx1"/>
                  </a:solidFill>
                  <a:latin typeface="Times New Roman" charset="0"/>
                  <a:ea typeface="ＭＳ Ｐゴシック" charset="0"/>
                </a:defRPr>
              </a:lvl3pPr>
              <a:lvl4pPr marL="1012825" algn="l" defTabSz="674688">
                <a:defRPr sz="2400">
                  <a:solidFill>
                    <a:schemeClr val="tx1"/>
                  </a:solidFill>
                  <a:latin typeface="Times New Roman" charset="0"/>
                  <a:ea typeface="ＭＳ Ｐゴシック" charset="0"/>
                </a:defRPr>
              </a:lvl4pPr>
              <a:lvl5pPr marL="1349375" algn="l" defTabSz="674688">
                <a:defRPr sz="2400">
                  <a:solidFill>
                    <a:schemeClr val="tx1"/>
                  </a:solidFill>
                  <a:latin typeface="Times New Roman" charset="0"/>
                  <a:ea typeface="ＭＳ Ｐゴシック" charset="0"/>
                </a:defRPr>
              </a:lvl5pPr>
              <a:lvl6pPr marL="1806575" defTabSz="674688" fontAlgn="base">
                <a:spcBef>
                  <a:spcPct val="0"/>
                </a:spcBef>
                <a:spcAft>
                  <a:spcPct val="0"/>
                </a:spcAft>
                <a:defRPr sz="2400">
                  <a:solidFill>
                    <a:schemeClr val="tx1"/>
                  </a:solidFill>
                  <a:latin typeface="Times New Roman" charset="0"/>
                  <a:ea typeface="ＭＳ Ｐゴシック" charset="0"/>
                </a:defRPr>
              </a:lvl6pPr>
              <a:lvl7pPr marL="2263775" defTabSz="674688" fontAlgn="base">
                <a:spcBef>
                  <a:spcPct val="0"/>
                </a:spcBef>
                <a:spcAft>
                  <a:spcPct val="0"/>
                </a:spcAft>
                <a:defRPr sz="2400">
                  <a:solidFill>
                    <a:schemeClr val="tx1"/>
                  </a:solidFill>
                  <a:latin typeface="Times New Roman" charset="0"/>
                  <a:ea typeface="ＭＳ Ｐゴシック" charset="0"/>
                </a:defRPr>
              </a:lvl7pPr>
              <a:lvl8pPr marL="2720975" defTabSz="674688" fontAlgn="base">
                <a:spcBef>
                  <a:spcPct val="0"/>
                </a:spcBef>
                <a:spcAft>
                  <a:spcPct val="0"/>
                </a:spcAft>
                <a:defRPr sz="2400">
                  <a:solidFill>
                    <a:schemeClr val="tx1"/>
                  </a:solidFill>
                  <a:latin typeface="Times New Roman" charset="0"/>
                  <a:ea typeface="ＭＳ Ｐゴシック" charset="0"/>
                </a:defRPr>
              </a:lvl8pPr>
              <a:lvl9pPr marL="3178175" defTabSz="674688" fontAlgn="base">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GB" sz="1200" b="1" dirty="0">
                  <a:solidFill>
                    <a:prstClr val="black"/>
                  </a:solidFill>
                  <a:latin typeface="AlineaIncise" charset="0"/>
                </a:rPr>
                <a:t>link resolver/</a:t>
              </a:r>
              <a:br>
                <a:rPr lang="en-GB" sz="1200" b="1" dirty="0">
                  <a:solidFill>
                    <a:prstClr val="black"/>
                  </a:solidFill>
                  <a:latin typeface="AlineaIncise" charset="0"/>
                </a:rPr>
              </a:br>
              <a:r>
                <a:rPr lang="en-GB" sz="1200" b="1" dirty="0">
                  <a:solidFill>
                    <a:prstClr val="black"/>
                  </a:solidFill>
                  <a:latin typeface="AlineaIncise" charset="0"/>
                </a:rPr>
                <a:t>knowledge base</a:t>
              </a:r>
            </a:p>
          </p:txBody>
        </p:sp>
      </p:grpSp>
      <p:grpSp>
        <p:nvGrpSpPr>
          <p:cNvPr id="3" name="Group 2"/>
          <p:cNvGrpSpPr/>
          <p:nvPr/>
        </p:nvGrpSpPr>
        <p:grpSpPr>
          <a:xfrm>
            <a:off x="1524000" y="4876800"/>
            <a:ext cx="1655069" cy="1464551"/>
            <a:chOff x="1752600" y="4606049"/>
            <a:chExt cx="1655069" cy="1464551"/>
          </a:xfrm>
        </p:grpSpPr>
        <p:sp>
          <p:nvSpPr>
            <p:cNvPr id="19480" name="AutoShape 24"/>
            <p:cNvSpPr>
              <a:spLocks noChangeArrowheads="1"/>
            </p:cNvSpPr>
            <p:nvPr/>
          </p:nvSpPr>
          <p:spPr bwMode="auto">
            <a:xfrm rot="9037220">
              <a:off x="2417069" y="4606049"/>
              <a:ext cx="990600" cy="238125"/>
            </a:xfrm>
            <a:custGeom>
              <a:avLst/>
              <a:gdLst>
                <a:gd name="G0" fmla="+- 16171 0 0"/>
                <a:gd name="G1" fmla="+- 7390 0 0"/>
                <a:gd name="G2" fmla="+- 21600 0 7390"/>
                <a:gd name="G3" fmla="+- 10800 0 7390"/>
                <a:gd name="G4" fmla="+- 21600 0 16171"/>
                <a:gd name="G5" fmla="*/ G4 G3 10800"/>
                <a:gd name="G6" fmla="+- 21600 0 G5"/>
                <a:gd name="T0" fmla="*/ 16171 w 21600"/>
                <a:gd name="T1" fmla="*/ 0 h 21600"/>
                <a:gd name="T2" fmla="*/ 0 w 21600"/>
                <a:gd name="T3" fmla="*/ 10800 h 21600"/>
                <a:gd name="T4" fmla="*/ 16171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171" y="0"/>
                  </a:moveTo>
                  <a:lnTo>
                    <a:pt x="16171" y="7390"/>
                  </a:lnTo>
                  <a:lnTo>
                    <a:pt x="3375" y="7390"/>
                  </a:lnTo>
                  <a:lnTo>
                    <a:pt x="3375" y="14210"/>
                  </a:lnTo>
                  <a:lnTo>
                    <a:pt x="16171" y="14210"/>
                  </a:lnTo>
                  <a:lnTo>
                    <a:pt x="16171" y="21600"/>
                  </a:lnTo>
                  <a:lnTo>
                    <a:pt x="21600" y="10800"/>
                  </a:lnTo>
                  <a:close/>
                </a:path>
                <a:path w="21600" h="21600">
                  <a:moveTo>
                    <a:pt x="1350" y="7390"/>
                  </a:moveTo>
                  <a:lnTo>
                    <a:pt x="1350" y="14210"/>
                  </a:lnTo>
                  <a:lnTo>
                    <a:pt x="2700" y="14210"/>
                  </a:lnTo>
                  <a:lnTo>
                    <a:pt x="2700" y="7390"/>
                  </a:lnTo>
                  <a:close/>
                </a:path>
                <a:path w="21600" h="21600">
                  <a:moveTo>
                    <a:pt x="0" y="7390"/>
                  </a:moveTo>
                  <a:lnTo>
                    <a:pt x="0" y="14210"/>
                  </a:lnTo>
                  <a:lnTo>
                    <a:pt x="675" y="14210"/>
                  </a:lnTo>
                  <a:lnTo>
                    <a:pt x="675" y="7390"/>
                  </a:lnTo>
                  <a:close/>
                </a:path>
              </a:pathLst>
            </a:custGeom>
            <a:gradFill rotWithShape="0">
              <a:gsLst>
                <a:gs pos="0">
                  <a:srgbClr val="D0D0D0"/>
                </a:gs>
                <a:gs pos="50000">
                  <a:srgbClr val="FFFFFF"/>
                </a:gs>
                <a:gs pos="100000">
                  <a:srgbClr val="D0D0D0"/>
                </a:gs>
              </a:gsLst>
              <a:lin ang="0" scaled="1"/>
            </a:gradFill>
            <a:ln w="9525">
              <a:solidFill>
                <a:schemeClr val="folHlink"/>
              </a:solidFill>
              <a:miter lim="800000"/>
              <a:headEnd/>
              <a:tailEnd/>
            </a:ln>
            <a:effectLst/>
            <a:extLst>
              <a:ext uri="{AF507438-7753-43E0-B8FC-AC1667EBCBE1}">
                <a14:hiddenEffects xmlns:a14="http://schemas.microsoft.com/office/drawing/2010/main">
                  <a:effectLst>
                    <a:outerShdw blurRad="63500" dist="71842" dir="2700000" algn="ctr" rotWithShape="0">
                      <a:schemeClr val="folHlink">
                        <a:alpha val="74998"/>
                      </a:schemeClr>
                    </a:outerShdw>
                  </a:effectLst>
                </a14:hiddenEffects>
              </a:ext>
            </a:extLst>
          </p:spPr>
          <p:txBody>
            <a:bodyPr wrap="none" lIns="67461" tIns="33730" rIns="67461" bIns="33730" anchor="ctr"/>
            <a:lstStyle/>
            <a:p>
              <a:pPr algn="ctr" defTabSz="674688"/>
              <a:endParaRPr lang="en-US">
                <a:solidFill>
                  <a:prstClr val="black"/>
                </a:solidFill>
              </a:endParaRPr>
            </a:p>
          </p:txBody>
        </p:sp>
        <p:grpSp>
          <p:nvGrpSpPr>
            <p:cNvPr id="19481" name="Group 25"/>
            <p:cNvGrpSpPr>
              <a:grpSpLocks/>
            </p:cNvGrpSpPr>
            <p:nvPr/>
          </p:nvGrpSpPr>
          <p:grpSpPr bwMode="auto">
            <a:xfrm>
              <a:off x="1752600" y="4953000"/>
              <a:ext cx="1316038" cy="1117600"/>
              <a:chOff x="4670" y="3072"/>
              <a:chExt cx="829" cy="704"/>
            </a:xfrm>
          </p:grpSpPr>
          <p:grpSp>
            <p:nvGrpSpPr>
              <p:cNvPr id="19482" name="Group 26"/>
              <p:cNvGrpSpPr>
                <a:grpSpLocks/>
              </p:cNvGrpSpPr>
              <p:nvPr/>
            </p:nvGrpSpPr>
            <p:grpSpPr bwMode="auto">
              <a:xfrm>
                <a:off x="4670" y="3072"/>
                <a:ext cx="418" cy="445"/>
                <a:chOff x="4670" y="3072"/>
                <a:chExt cx="418" cy="445"/>
              </a:xfrm>
            </p:grpSpPr>
            <p:sp>
              <p:nvSpPr>
                <p:cNvPr id="19483" name="AutoShape 27"/>
                <p:cNvSpPr>
                  <a:spLocks noChangeArrowheads="1"/>
                </p:cNvSpPr>
                <p:nvPr/>
              </p:nvSpPr>
              <p:spPr bwMode="auto">
                <a:xfrm>
                  <a:off x="4670" y="3072"/>
                  <a:ext cx="418" cy="445"/>
                </a:xfrm>
                <a:prstGeom prst="flowChartDocument">
                  <a:avLst/>
                </a:prstGeom>
                <a:gradFill rotWithShape="0">
                  <a:gsLst>
                    <a:gs pos="0">
                      <a:srgbClr val="D0D0D0"/>
                    </a:gs>
                    <a:gs pos="50000">
                      <a:srgbClr val="FFFFFF"/>
                    </a:gs>
                    <a:gs pos="100000">
                      <a:srgbClr val="D0D0D0"/>
                    </a:gs>
                  </a:gsLst>
                  <a:lin ang="0" scaled="1"/>
                </a:gradFill>
                <a:ln w="9525">
                  <a:solidFill>
                    <a:srgbClr val="808080"/>
                  </a:solidFill>
                  <a:miter lim="800000"/>
                  <a:headEnd/>
                  <a:tailEnd/>
                </a:ln>
                <a:effectLst>
                  <a:outerShdw blurRad="63500" dist="38099" dir="2700000" algn="ctr" rotWithShape="0">
                    <a:schemeClr val="folHlink">
                      <a:alpha val="74998"/>
                    </a:schemeClr>
                  </a:outerShdw>
                </a:effectLst>
              </p:spPr>
              <p:txBody>
                <a:bodyPr lIns="67461" tIns="33730" rIns="67461" bIns="33730">
                  <a:spAutoFit/>
                </a:bodyPr>
                <a:lstStyle/>
                <a:p>
                  <a:pPr defTabSz="457200"/>
                  <a:endParaRPr lang="en-US">
                    <a:solidFill>
                      <a:prstClr val="black"/>
                    </a:solidFill>
                  </a:endParaRPr>
                </a:p>
              </p:txBody>
            </p:sp>
            <p:sp>
              <p:nvSpPr>
                <p:cNvPr id="19484" name="Line 28"/>
                <p:cNvSpPr>
                  <a:spLocks noChangeShapeType="1"/>
                </p:cNvSpPr>
                <p:nvPr/>
              </p:nvSpPr>
              <p:spPr bwMode="auto">
                <a:xfrm>
                  <a:off x="4708" y="3277"/>
                  <a:ext cx="34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7461" tIns="33730" rIns="67461" bIns="33730">
                  <a:spAutoFit/>
                </a:bodyPr>
                <a:lstStyle/>
                <a:p>
                  <a:pPr defTabSz="457200"/>
                  <a:endParaRPr lang="en-US">
                    <a:solidFill>
                      <a:prstClr val="black"/>
                    </a:solidFill>
                  </a:endParaRPr>
                </a:p>
              </p:txBody>
            </p:sp>
            <p:sp>
              <p:nvSpPr>
                <p:cNvPr id="19485" name="Line 29"/>
                <p:cNvSpPr>
                  <a:spLocks noChangeShapeType="1"/>
                </p:cNvSpPr>
                <p:nvPr/>
              </p:nvSpPr>
              <p:spPr bwMode="auto">
                <a:xfrm>
                  <a:off x="4880" y="3309"/>
                  <a:ext cx="17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7461" tIns="33730" rIns="67461" bIns="33730">
                  <a:spAutoFit/>
                </a:bodyPr>
                <a:lstStyle/>
                <a:p>
                  <a:pPr defTabSz="457200"/>
                  <a:endParaRPr lang="en-US">
                    <a:solidFill>
                      <a:prstClr val="black"/>
                    </a:solidFill>
                  </a:endParaRPr>
                </a:p>
              </p:txBody>
            </p:sp>
            <p:sp>
              <p:nvSpPr>
                <p:cNvPr id="19486" name="Line 30"/>
                <p:cNvSpPr>
                  <a:spLocks noChangeShapeType="1"/>
                </p:cNvSpPr>
                <p:nvPr/>
              </p:nvSpPr>
              <p:spPr bwMode="auto">
                <a:xfrm>
                  <a:off x="4880" y="3341"/>
                  <a:ext cx="17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7461" tIns="33730" rIns="67461" bIns="33730">
                  <a:spAutoFit/>
                </a:bodyPr>
                <a:lstStyle/>
                <a:p>
                  <a:pPr defTabSz="457200"/>
                  <a:endParaRPr lang="en-US">
                    <a:solidFill>
                      <a:prstClr val="black"/>
                    </a:solidFill>
                  </a:endParaRPr>
                </a:p>
              </p:txBody>
            </p:sp>
            <p:sp>
              <p:nvSpPr>
                <p:cNvPr id="19487" name="Line 31"/>
                <p:cNvSpPr>
                  <a:spLocks noChangeShapeType="1"/>
                </p:cNvSpPr>
                <p:nvPr/>
              </p:nvSpPr>
              <p:spPr bwMode="auto">
                <a:xfrm>
                  <a:off x="4880" y="3373"/>
                  <a:ext cx="17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7461" tIns="33730" rIns="67461" bIns="33730">
                  <a:spAutoFit/>
                </a:bodyPr>
                <a:lstStyle/>
                <a:p>
                  <a:pPr defTabSz="457200"/>
                  <a:endParaRPr lang="en-US">
                    <a:solidFill>
                      <a:prstClr val="black"/>
                    </a:solidFill>
                  </a:endParaRPr>
                </a:p>
              </p:txBody>
            </p:sp>
            <p:sp>
              <p:nvSpPr>
                <p:cNvPr id="19488" name="Line 32"/>
                <p:cNvSpPr>
                  <a:spLocks noChangeShapeType="1"/>
                </p:cNvSpPr>
                <p:nvPr/>
              </p:nvSpPr>
              <p:spPr bwMode="auto">
                <a:xfrm>
                  <a:off x="4708" y="3136"/>
                  <a:ext cx="34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7461" tIns="33730" rIns="67461" bIns="33730">
                  <a:spAutoFit/>
                </a:bodyPr>
                <a:lstStyle/>
                <a:p>
                  <a:pPr defTabSz="457200"/>
                  <a:endParaRPr lang="en-US">
                    <a:solidFill>
                      <a:prstClr val="black"/>
                    </a:solidFill>
                  </a:endParaRPr>
                </a:p>
              </p:txBody>
            </p:sp>
            <p:sp>
              <p:nvSpPr>
                <p:cNvPr id="19489" name="Line 33"/>
                <p:cNvSpPr>
                  <a:spLocks noChangeShapeType="1"/>
                </p:cNvSpPr>
                <p:nvPr/>
              </p:nvSpPr>
              <p:spPr bwMode="auto">
                <a:xfrm>
                  <a:off x="4708" y="3168"/>
                  <a:ext cx="34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7461" tIns="33730" rIns="67461" bIns="33730">
                  <a:spAutoFit/>
                </a:bodyPr>
                <a:lstStyle/>
                <a:p>
                  <a:pPr defTabSz="457200"/>
                  <a:endParaRPr lang="en-US">
                    <a:solidFill>
                      <a:prstClr val="black"/>
                    </a:solidFill>
                  </a:endParaRPr>
                </a:p>
              </p:txBody>
            </p:sp>
            <p:sp>
              <p:nvSpPr>
                <p:cNvPr id="19490" name="Line 34"/>
                <p:cNvSpPr>
                  <a:spLocks noChangeShapeType="1"/>
                </p:cNvSpPr>
                <p:nvPr/>
              </p:nvSpPr>
              <p:spPr bwMode="auto">
                <a:xfrm>
                  <a:off x="4708" y="3245"/>
                  <a:ext cx="34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7461" tIns="33730" rIns="67461" bIns="33730">
                  <a:spAutoFit/>
                </a:bodyPr>
                <a:lstStyle/>
                <a:p>
                  <a:pPr defTabSz="457200"/>
                  <a:endParaRPr lang="en-US">
                    <a:solidFill>
                      <a:prstClr val="black"/>
                    </a:solidFill>
                  </a:endParaRPr>
                </a:p>
              </p:txBody>
            </p:sp>
            <p:sp>
              <p:nvSpPr>
                <p:cNvPr id="19491" name="Line 35"/>
                <p:cNvSpPr>
                  <a:spLocks noChangeShapeType="1"/>
                </p:cNvSpPr>
                <p:nvPr/>
              </p:nvSpPr>
              <p:spPr bwMode="auto">
                <a:xfrm>
                  <a:off x="4708" y="3215"/>
                  <a:ext cx="34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7461" tIns="33730" rIns="67461" bIns="33730">
                  <a:spAutoFit/>
                </a:bodyPr>
                <a:lstStyle/>
                <a:p>
                  <a:pPr defTabSz="457200"/>
                  <a:endParaRPr lang="en-US">
                    <a:solidFill>
                      <a:prstClr val="black"/>
                    </a:solidFill>
                  </a:endParaRPr>
                </a:p>
              </p:txBody>
            </p:sp>
          </p:grpSp>
          <p:sp>
            <p:nvSpPr>
              <p:cNvPr id="19492" name="Text Box 36"/>
              <p:cNvSpPr txBox="1">
                <a:spLocks noChangeArrowheads="1"/>
              </p:cNvSpPr>
              <p:nvPr/>
            </p:nvSpPr>
            <p:spPr bwMode="auto">
              <a:xfrm>
                <a:off x="4824" y="3504"/>
                <a:ext cx="675" cy="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7461" tIns="33730" rIns="67461" bIns="33730">
                <a:spAutoFit/>
              </a:bodyPr>
              <a:lstStyle>
                <a:lvl1pPr algn="l" defTabSz="674688">
                  <a:defRPr sz="2400">
                    <a:solidFill>
                      <a:schemeClr val="tx1"/>
                    </a:solidFill>
                    <a:latin typeface="Times New Roman" charset="0"/>
                    <a:ea typeface="ＭＳ Ｐゴシック" charset="0"/>
                  </a:defRPr>
                </a:lvl1pPr>
                <a:lvl2pPr marL="338138" algn="l" defTabSz="674688">
                  <a:defRPr sz="2400">
                    <a:solidFill>
                      <a:schemeClr val="tx1"/>
                    </a:solidFill>
                    <a:latin typeface="Times New Roman" charset="0"/>
                    <a:ea typeface="ＭＳ Ｐゴシック" charset="0"/>
                  </a:defRPr>
                </a:lvl2pPr>
                <a:lvl3pPr marL="674688" algn="l" defTabSz="674688">
                  <a:defRPr sz="2400">
                    <a:solidFill>
                      <a:schemeClr val="tx1"/>
                    </a:solidFill>
                    <a:latin typeface="Times New Roman" charset="0"/>
                    <a:ea typeface="ＭＳ Ｐゴシック" charset="0"/>
                  </a:defRPr>
                </a:lvl3pPr>
                <a:lvl4pPr marL="1012825" algn="l" defTabSz="674688">
                  <a:defRPr sz="2400">
                    <a:solidFill>
                      <a:schemeClr val="tx1"/>
                    </a:solidFill>
                    <a:latin typeface="Times New Roman" charset="0"/>
                    <a:ea typeface="ＭＳ Ｐゴシック" charset="0"/>
                  </a:defRPr>
                </a:lvl4pPr>
                <a:lvl5pPr marL="1349375" algn="l" defTabSz="674688">
                  <a:defRPr sz="2400">
                    <a:solidFill>
                      <a:schemeClr val="tx1"/>
                    </a:solidFill>
                    <a:latin typeface="Times New Roman" charset="0"/>
                    <a:ea typeface="ＭＳ Ｐゴシック" charset="0"/>
                  </a:defRPr>
                </a:lvl5pPr>
                <a:lvl6pPr marL="1806575" defTabSz="674688" fontAlgn="base">
                  <a:spcBef>
                    <a:spcPct val="0"/>
                  </a:spcBef>
                  <a:spcAft>
                    <a:spcPct val="0"/>
                  </a:spcAft>
                  <a:defRPr sz="2400">
                    <a:solidFill>
                      <a:schemeClr val="tx1"/>
                    </a:solidFill>
                    <a:latin typeface="Times New Roman" charset="0"/>
                    <a:ea typeface="ＭＳ Ｐゴシック" charset="0"/>
                  </a:defRPr>
                </a:lvl6pPr>
                <a:lvl7pPr marL="2263775" defTabSz="674688" fontAlgn="base">
                  <a:spcBef>
                    <a:spcPct val="0"/>
                  </a:spcBef>
                  <a:spcAft>
                    <a:spcPct val="0"/>
                  </a:spcAft>
                  <a:defRPr sz="2400">
                    <a:solidFill>
                      <a:schemeClr val="tx1"/>
                    </a:solidFill>
                    <a:latin typeface="Times New Roman" charset="0"/>
                    <a:ea typeface="ＭＳ Ｐゴシック" charset="0"/>
                  </a:defRPr>
                </a:lvl7pPr>
                <a:lvl8pPr marL="2720975" defTabSz="674688" fontAlgn="base">
                  <a:spcBef>
                    <a:spcPct val="0"/>
                  </a:spcBef>
                  <a:spcAft>
                    <a:spcPct val="0"/>
                  </a:spcAft>
                  <a:defRPr sz="2400">
                    <a:solidFill>
                      <a:schemeClr val="tx1"/>
                    </a:solidFill>
                    <a:latin typeface="Times New Roman" charset="0"/>
                    <a:ea typeface="ＭＳ Ｐゴシック" charset="0"/>
                  </a:defRPr>
                </a:lvl8pPr>
                <a:lvl9pPr marL="3178175" defTabSz="674688" fontAlgn="base">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GB" sz="1200" b="1">
                    <a:solidFill>
                      <a:prstClr val="black"/>
                    </a:solidFill>
                    <a:latin typeface="AlineaIncise" charset="0"/>
                  </a:rPr>
                  <a:t>target (cited)</a:t>
                </a:r>
                <a:br>
                  <a:rPr lang="en-GB" sz="1200" b="1">
                    <a:solidFill>
                      <a:prstClr val="black"/>
                    </a:solidFill>
                    <a:latin typeface="AlineaIncise" charset="0"/>
                  </a:rPr>
                </a:br>
                <a:r>
                  <a:rPr lang="en-GB" sz="1200" b="1">
                    <a:solidFill>
                      <a:prstClr val="black"/>
                    </a:solidFill>
                    <a:latin typeface="AlineaIncise" charset="0"/>
                  </a:rPr>
                  <a:t>article</a:t>
                </a:r>
              </a:p>
            </p:txBody>
          </p:sp>
        </p:grpSp>
      </p:grpSp>
      <p:grpSp>
        <p:nvGrpSpPr>
          <p:cNvPr id="20" name="Group 19"/>
          <p:cNvGrpSpPr/>
          <p:nvPr/>
        </p:nvGrpSpPr>
        <p:grpSpPr>
          <a:xfrm>
            <a:off x="609600" y="3444875"/>
            <a:ext cx="1485900" cy="552450"/>
            <a:chOff x="304800" y="3149600"/>
            <a:chExt cx="1485900" cy="552450"/>
          </a:xfrm>
        </p:grpSpPr>
        <p:sp>
          <p:nvSpPr>
            <p:cNvPr id="19496" name="laptop"/>
            <p:cNvSpPr>
              <a:spLocks noEditPoints="1" noChangeArrowheads="1"/>
            </p:cNvSpPr>
            <p:nvPr/>
          </p:nvSpPr>
          <p:spPr bwMode="auto">
            <a:xfrm>
              <a:off x="1066800" y="3200400"/>
              <a:ext cx="723900" cy="501650"/>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gradFill rotWithShape="0">
              <a:gsLst>
                <a:gs pos="0">
                  <a:srgbClr val="FFFFFF"/>
                </a:gs>
                <a:gs pos="100000">
                  <a:srgbClr val="C0C0C0"/>
                </a:gs>
              </a:gsLst>
              <a:path path="rect">
                <a:fillToRect l="50000" t="50000" r="50000" b="50000"/>
              </a:path>
            </a:gradFill>
            <a:ln w="9525">
              <a:solidFill>
                <a:schemeClr val="bg2"/>
              </a:solidFill>
              <a:miter lim="800000"/>
              <a:headEnd/>
              <a:tailEnd/>
            </a:ln>
            <a:effectLst>
              <a:outerShdw blurRad="63500" dist="38099" dir="2700000" algn="ctr" rotWithShape="0">
                <a:schemeClr val="folHlink">
                  <a:alpha val="74998"/>
                </a:schemeClr>
              </a:outerShdw>
            </a:effectLst>
          </p:spPr>
          <p:txBody>
            <a:bodyPr lIns="49770" tIns="24885" rIns="49770" bIns="24885"/>
            <a:lstStyle/>
            <a:p>
              <a:pPr defTabSz="674688"/>
              <a:endParaRPr lang="en-US">
                <a:solidFill>
                  <a:srgbClr val="EEECE1"/>
                </a:solidFill>
              </a:endParaRPr>
            </a:p>
          </p:txBody>
        </p:sp>
        <p:sp>
          <p:nvSpPr>
            <p:cNvPr id="19497" name="Text Box 41"/>
            <p:cNvSpPr txBox="1">
              <a:spLocks noChangeArrowheads="1"/>
            </p:cNvSpPr>
            <p:nvPr/>
          </p:nvSpPr>
          <p:spPr bwMode="auto">
            <a:xfrm>
              <a:off x="304800" y="3149600"/>
              <a:ext cx="792162"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7461" tIns="33730" rIns="67461" bIns="33730">
              <a:spAutoFit/>
            </a:bodyPr>
            <a:lstStyle>
              <a:lvl1pPr algn="l" defTabSz="674688">
                <a:defRPr sz="2400">
                  <a:solidFill>
                    <a:schemeClr val="tx1"/>
                  </a:solidFill>
                  <a:latin typeface="Times New Roman" charset="0"/>
                  <a:ea typeface="ＭＳ Ｐゴシック" charset="0"/>
                </a:defRPr>
              </a:lvl1pPr>
              <a:lvl2pPr marL="338138" algn="l" defTabSz="674688">
                <a:defRPr sz="2400">
                  <a:solidFill>
                    <a:schemeClr val="tx1"/>
                  </a:solidFill>
                  <a:latin typeface="Times New Roman" charset="0"/>
                  <a:ea typeface="ＭＳ Ｐゴシック" charset="0"/>
                </a:defRPr>
              </a:lvl2pPr>
              <a:lvl3pPr marL="674688" algn="l" defTabSz="674688">
                <a:defRPr sz="2400">
                  <a:solidFill>
                    <a:schemeClr val="tx1"/>
                  </a:solidFill>
                  <a:latin typeface="Times New Roman" charset="0"/>
                  <a:ea typeface="ＭＳ Ｐゴシック" charset="0"/>
                </a:defRPr>
              </a:lvl3pPr>
              <a:lvl4pPr marL="1012825" algn="l" defTabSz="674688">
                <a:defRPr sz="2400">
                  <a:solidFill>
                    <a:schemeClr val="tx1"/>
                  </a:solidFill>
                  <a:latin typeface="Times New Roman" charset="0"/>
                  <a:ea typeface="ＭＳ Ｐゴシック" charset="0"/>
                </a:defRPr>
              </a:lvl4pPr>
              <a:lvl5pPr marL="1349375" algn="l" defTabSz="674688">
                <a:defRPr sz="2400">
                  <a:solidFill>
                    <a:schemeClr val="tx1"/>
                  </a:solidFill>
                  <a:latin typeface="Times New Roman" charset="0"/>
                  <a:ea typeface="ＭＳ Ｐゴシック" charset="0"/>
                </a:defRPr>
              </a:lvl5pPr>
              <a:lvl6pPr marL="1806575" defTabSz="674688" fontAlgn="base">
                <a:spcBef>
                  <a:spcPct val="0"/>
                </a:spcBef>
                <a:spcAft>
                  <a:spcPct val="0"/>
                </a:spcAft>
                <a:defRPr sz="2400">
                  <a:solidFill>
                    <a:schemeClr val="tx1"/>
                  </a:solidFill>
                  <a:latin typeface="Times New Roman" charset="0"/>
                  <a:ea typeface="ＭＳ Ｐゴシック" charset="0"/>
                </a:defRPr>
              </a:lvl6pPr>
              <a:lvl7pPr marL="2263775" defTabSz="674688" fontAlgn="base">
                <a:spcBef>
                  <a:spcPct val="0"/>
                </a:spcBef>
                <a:spcAft>
                  <a:spcPct val="0"/>
                </a:spcAft>
                <a:defRPr sz="2400">
                  <a:solidFill>
                    <a:schemeClr val="tx1"/>
                  </a:solidFill>
                  <a:latin typeface="Times New Roman" charset="0"/>
                  <a:ea typeface="ＭＳ Ｐゴシック" charset="0"/>
                </a:defRPr>
              </a:lvl7pPr>
              <a:lvl8pPr marL="2720975" defTabSz="674688" fontAlgn="base">
                <a:spcBef>
                  <a:spcPct val="0"/>
                </a:spcBef>
                <a:spcAft>
                  <a:spcPct val="0"/>
                </a:spcAft>
                <a:defRPr sz="2400">
                  <a:solidFill>
                    <a:schemeClr val="tx1"/>
                  </a:solidFill>
                  <a:latin typeface="Times New Roman" charset="0"/>
                  <a:ea typeface="ＭＳ Ｐゴシック" charset="0"/>
                </a:defRPr>
              </a:lvl8pPr>
              <a:lvl9pPr marL="3178175" defTabSz="674688" fontAlgn="base">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GB" sz="1200" b="1" dirty="0">
                  <a:solidFill>
                    <a:prstClr val="black"/>
                  </a:solidFill>
                  <a:latin typeface="AlineaIncise" charset="0"/>
                </a:rPr>
                <a:t>publisher</a:t>
              </a:r>
              <a:br>
                <a:rPr lang="en-GB" sz="1200" b="1" dirty="0">
                  <a:solidFill>
                    <a:prstClr val="black"/>
                  </a:solidFill>
                  <a:latin typeface="AlineaIncise" charset="0"/>
                </a:rPr>
              </a:br>
              <a:r>
                <a:rPr lang="en-GB" sz="1200" b="1" dirty="0">
                  <a:solidFill>
                    <a:prstClr val="black"/>
                  </a:solidFill>
                  <a:latin typeface="AlineaIncise" charset="0"/>
                </a:rPr>
                <a:t>website</a:t>
              </a:r>
            </a:p>
          </p:txBody>
        </p:sp>
      </p:grpSp>
      <p:grpSp>
        <p:nvGrpSpPr>
          <p:cNvPr id="19" name="Group 18"/>
          <p:cNvGrpSpPr/>
          <p:nvPr/>
        </p:nvGrpSpPr>
        <p:grpSpPr>
          <a:xfrm>
            <a:off x="381000" y="2667000"/>
            <a:ext cx="1260475" cy="457200"/>
            <a:chOff x="152400" y="2286000"/>
            <a:chExt cx="1260475" cy="457200"/>
          </a:xfrm>
        </p:grpSpPr>
        <p:sp>
          <p:nvSpPr>
            <p:cNvPr id="19501" name="AutoShape 45"/>
            <p:cNvSpPr>
              <a:spLocks noChangeArrowheads="1"/>
            </p:cNvSpPr>
            <p:nvPr/>
          </p:nvSpPr>
          <p:spPr bwMode="auto">
            <a:xfrm>
              <a:off x="990600" y="2286000"/>
              <a:ext cx="422275" cy="457200"/>
            </a:xfrm>
            <a:prstGeom prst="can">
              <a:avLst>
                <a:gd name="adj" fmla="val 27068"/>
              </a:avLst>
            </a:prstGeom>
            <a:gradFill rotWithShape="0">
              <a:gsLst>
                <a:gs pos="0">
                  <a:srgbClr val="D0D0D0"/>
                </a:gs>
                <a:gs pos="50000">
                  <a:srgbClr val="FFFFFF"/>
                </a:gs>
                <a:gs pos="100000">
                  <a:srgbClr val="D0D0D0"/>
                </a:gs>
              </a:gsLst>
              <a:lin ang="0" scaled="1"/>
            </a:gradFill>
            <a:ln w="9525">
              <a:solidFill>
                <a:srgbClr val="808080"/>
              </a:solidFill>
              <a:round/>
              <a:headEnd/>
              <a:tailEnd/>
            </a:ln>
            <a:effectLst>
              <a:outerShdw blurRad="63500" dist="38099" dir="2700000" algn="ctr" rotWithShape="0">
                <a:schemeClr val="folHlink">
                  <a:alpha val="74998"/>
                </a:schemeClr>
              </a:outerShdw>
            </a:effectLst>
          </p:spPr>
          <p:txBody>
            <a:bodyPr lIns="67461" tIns="33730" rIns="67461" bIns="33730">
              <a:spAutoFit/>
            </a:bodyPr>
            <a:lstStyle/>
            <a:p>
              <a:pPr defTabSz="457200"/>
              <a:endParaRPr lang="en-US">
                <a:solidFill>
                  <a:prstClr val="black"/>
                </a:solidFill>
              </a:endParaRPr>
            </a:p>
          </p:txBody>
        </p:sp>
        <p:sp>
          <p:nvSpPr>
            <p:cNvPr id="19502" name="Text Box 46"/>
            <p:cNvSpPr txBox="1">
              <a:spLocks noChangeArrowheads="1"/>
            </p:cNvSpPr>
            <p:nvPr/>
          </p:nvSpPr>
          <p:spPr bwMode="auto">
            <a:xfrm>
              <a:off x="152400" y="2438400"/>
              <a:ext cx="762000"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7461" tIns="33730" rIns="67461" bIns="33730">
              <a:spAutoFit/>
            </a:bodyPr>
            <a:lstStyle>
              <a:lvl1pPr algn="l" defTabSz="674688">
                <a:defRPr sz="2400">
                  <a:solidFill>
                    <a:schemeClr val="tx1"/>
                  </a:solidFill>
                  <a:latin typeface="Times New Roman" charset="0"/>
                  <a:ea typeface="ＭＳ Ｐゴシック" charset="0"/>
                </a:defRPr>
              </a:lvl1pPr>
              <a:lvl2pPr marL="338138" algn="l" defTabSz="674688">
                <a:defRPr sz="2400">
                  <a:solidFill>
                    <a:schemeClr val="tx1"/>
                  </a:solidFill>
                  <a:latin typeface="Times New Roman" charset="0"/>
                  <a:ea typeface="ＭＳ Ｐゴシック" charset="0"/>
                </a:defRPr>
              </a:lvl2pPr>
              <a:lvl3pPr marL="674688" algn="l" defTabSz="674688">
                <a:defRPr sz="2400">
                  <a:solidFill>
                    <a:schemeClr val="tx1"/>
                  </a:solidFill>
                  <a:latin typeface="Times New Roman" charset="0"/>
                  <a:ea typeface="ＭＳ Ｐゴシック" charset="0"/>
                </a:defRPr>
              </a:lvl3pPr>
              <a:lvl4pPr marL="1012825" algn="l" defTabSz="674688">
                <a:defRPr sz="2400">
                  <a:solidFill>
                    <a:schemeClr val="tx1"/>
                  </a:solidFill>
                  <a:latin typeface="Times New Roman" charset="0"/>
                  <a:ea typeface="ＭＳ Ｐゴシック" charset="0"/>
                </a:defRPr>
              </a:lvl4pPr>
              <a:lvl5pPr marL="1349375" algn="l" defTabSz="674688">
                <a:defRPr sz="2400">
                  <a:solidFill>
                    <a:schemeClr val="tx1"/>
                  </a:solidFill>
                  <a:latin typeface="Times New Roman" charset="0"/>
                  <a:ea typeface="ＭＳ Ｐゴシック" charset="0"/>
                </a:defRPr>
              </a:lvl5pPr>
              <a:lvl6pPr marL="1806575" defTabSz="674688" fontAlgn="base">
                <a:spcBef>
                  <a:spcPct val="0"/>
                </a:spcBef>
                <a:spcAft>
                  <a:spcPct val="0"/>
                </a:spcAft>
                <a:defRPr sz="2400">
                  <a:solidFill>
                    <a:schemeClr val="tx1"/>
                  </a:solidFill>
                  <a:latin typeface="Times New Roman" charset="0"/>
                  <a:ea typeface="ＭＳ Ｐゴシック" charset="0"/>
                </a:defRPr>
              </a:lvl6pPr>
              <a:lvl7pPr marL="2263775" defTabSz="674688" fontAlgn="base">
                <a:spcBef>
                  <a:spcPct val="0"/>
                </a:spcBef>
                <a:spcAft>
                  <a:spcPct val="0"/>
                </a:spcAft>
                <a:defRPr sz="2400">
                  <a:solidFill>
                    <a:schemeClr val="tx1"/>
                  </a:solidFill>
                  <a:latin typeface="Times New Roman" charset="0"/>
                  <a:ea typeface="ＭＳ Ｐゴシック" charset="0"/>
                </a:defRPr>
              </a:lvl7pPr>
              <a:lvl8pPr marL="2720975" defTabSz="674688" fontAlgn="base">
                <a:spcBef>
                  <a:spcPct val="0"/>
                </a:spcBef>
                <a:spcAft>
                  <a:spcPct val="0"/>
                </a:spcAft>
                <a:defRPr sz="2400">
                  <a:solidFill>
                    <a:schemeClr val="tx1"/>
                  </a:solidFill>
                  <a:latin typeface="Times New Roman" charset="0"/>
                  <a:ea typeface="ＭＳ Ｐゴシック" charset="0"/>
                </a:defRPr>
              </a:lvl8pPr>
              <a:lvl9pPr marL="3178175" defTabSz="674688" fontAlgn="base">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GB" sz="1200" b="1" dirty="0">
                  <a:solidFill>
                    <a:prstClr val="black"/>
                  </a:solidFill>
                  <a:latin typeface="AlineaIncise" charset="0"/>
                </a:rPr>
                <a:t>database</a:t>
              </a:r>
            </a:p>
          </p:txBody>
        </p:sp>
      </p:grpSp>
      <p:grpSp>
        <p:nvGrpSpPr>
          <p:cNvPr id="16" name="Group 15"/>
          <p:cNvGrpSpPr/>
          <p:nvPr/>
        </p:nvGrpSpPr>
        <p:grpSpPr>
          <a:xfrm>
            <a:off x="1676400" y="1447800"/>
            <a:ext cx="881062" cy="1016000"/>
            <a:chOff x="1600200" y="1295400"/>
            <a:chExt cx="881062" cy="1016000"/>
          </a:xfrm>
        </p:grpSpPr>
        <p:grpSp>
          <p:nvGrpSpPr>
            <p:cNvPr id="19506" name="Group 50"/>
            <p:cNvGrpSpPr>
              <a:grpSpLocks/>
            </p:cNvGrpSpPr>
            <p:nvPr/>
          </p:nvGrpSpPr>
          <p:grpSpPr bwMode="auto">
            <a:xfrm>
              <a:off x="1782762" y="1752600"/>
              <a:ext cx="422275" cy="558800"/>
              <a:chOff x="1104" y="864"/>
              <a:chExt cx="266" cy="352"/>
            </a:xfrm>
          </p:grpSpPr>
          <p:sp>
            <p:nvSpPr>
              <p:cNvPr id="19507" name="AutoShape 51"/>
              <p:cNvSpPr>
                <a:spLocks noChangeArrowheads="1"/>
              </p:cNvSpPr>
              <p:nvPr/>
            </p:nvSpPr>
            <p:spPr bwMode="auto">
              <a:xfrm>
                <a:off x="1104" y="864"/>
                <a:ext cx="266" cy="352"/>
              </a:xfrm>
              <a:prstGeom prst="cube">
                <a:avLst>
                  <a:gd name="adj" fmla="val 12500"/>
                </a:avLst>
              </a:prstGeom>
              <a:gradFill rotWithShape="0">
                <a:gsLst>
                  <a:gs pos="0">
                    <a:srgbClr val="D0D0D0"/>
                  </a:gs>
                  <a:gs pos="50000">
                    <a:srgbClr val="FFFFFF"/>
                  </a:gs>
                  <a:gs pos="100000">
                    <a:srgbClr val="D0D0D0"/>
                  </a:gs>
                </a:gsLst>
                <a:lin ang="0" scaled="1"/>
              </a:gradFill>
              <a:ln w="9525">
                <a:solidFill>
                  <a:srgbClr val="808080"/>
                </a:solidFill>
                <a:miter lim="800000"/>
                <a:headEnd/>
                <a:tailEnd/>
              </a:ln>
              <a:effectLst>
                <a:outerShdw blurRad="63500" dist="38099" dir="2700000" algn="ctr" rotWithShape="0">
                  <a:schemeClr val="folHlink">
                    <a:alpha val="74998"/>
                  </a:schemeClr>
                </a:outerShdw>
              </a:effectLst>
            </p:spPr>
            <p:txBody>
              <a:bodyPr lIns="0" tIns="0" rIns="0" bIns="0">
                <a:spAutoFit/>
              </a:bodyPr>
              <a:lstStyle/>
              <a:p>
                <a:pPr defTabSz="457200"/>
                <a:endParaRPr lang="en-US">
                  <a:solidFill>
                    <a:prstClr val="black"/>
                  </a:solidFill>
                </a:endParaRPr>
              </a:p>
            </p:txBody>
          </p:sp>
          <p:sp>
            <p:nvSpPr>
              <p:cNvPr id="19508" name="Line 52"/>
              <p:cNvSpPr>
                <a:spLocks noChangeShapeType="1"/>
              </p:cNvSpPr>
              <p:nvPr/>
            </p:nvSpPr>
            <p:spPr bwMode="auto">
              <a:xfrm>
                <a:off x="1108" y="952"/>
                <a:ext cx="224"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09" name="Line 53"/>
              <p:cNvSpPr>
                <a:spLocks noChangeShapeType="1"/>
              </p:cNvSpPr>
              <p:nvPr/>
            </p:nvSpPr>
            <p:spPr bwMode="auto">
              <a:xfrm>
                <a:off x="1126" y="908"/>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10" name="Line 54"/>
              <p:cNvSpPr>
                <a:spLocks noChangeShapeType="1"/>
              </p:cNvSpPr>
              <p:nvPr/>
            </p:nvSpPr>
            <p:spPr bwMode="auto">
              <a:xfrm>
                <a:off x="1148" y="908"/>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11" name="Line 55"/>
              <p:cNvSpPr>
                <a:spLocks noChangeShapeType="1"/>
              </p:cNvSpPr>
              <p:nvPr/>
            </p:nvSpPr>
            <p:spPr bwMode="auto">
              <a:xfrm>
                <a:off x="1171" y="908"/>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12" name="Line 56"/>
              <p:cNvSpPr>
                <a:spLocks noChangeShapeType="1"/>
              </p:cNvSpPr>
              <p:nvPr/>
            </p:nvSpPr>
            <p:spPr bwMode="auto">
              <a:xfrm>
                <a:off x="1193" y="908"/>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13" name="Line 57"/>
              <p:cNvSpPr>
                <a:spLocks noChangeShapeType="1"/>
              </p:cNvSpPr>
              <p:nvPr/>
            </p:nvSpPr>
            <p:spPr bwMode="auto">
              <a:xfrm>
                <a:off x="1215" y="908"/>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14" name="Line 58"/>
              <p:cNvSpPr>
                <a:spLocks noChangeShapeType="1"/>
              </p:cNvSpPr>
              <p:nvPr/>
            </p:nvSpPr>
            <p:spPr bwMode="auto">
              <a:xfrm>
                <a:off x="1237" y="908"/>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15" name="Line 59"/>
              <p:cNvSpPr>
                <a:spLocks noChangeShapeType="1"/>
              </p:cNvSpPr>
              <p:nvPr/>
            </p:nvSpPr>
            <p:spPr bwMode="auto">
              <a:xfrm>
                <a:off x="1259" y="908"/>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16" name="Line 60"/>
              <p:cNvSpPr>
                <a:spLocks noChangeShapeType="1"/>
              </p:cNvSpPr>
              <p:nvPr/>
            </p:nvSpPr>
            <p:spPr bwMode="auto">
              <a:xfrm>
                <a:off x="1281" y="908"/>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17" name="Line 61"/>
              <p:cNvSpPr>
                <a:spLocks noChangeShapeType="1"/>
              </p:cNvSpPr>
              <p:nvPr/>
            </p:nvSpPr>
            <p:spPr bwMode="auto">
              <a:xfrm>
                <a:off x="1304" y="908"/>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18" name="Line 62"/>
              <p:cNvSpPr>
                <a:spLocks noChangeShapeType="1"/>
              </p:cNvSpPr>
              <p:nvPr/>
            </p:nvSpPr>
            <p:spPr bwMode="auto">
              <a:xfrm>
                <a:off x="1326" y="908"/>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19" name="Line 63"/>
              <p:cNvSpPr>
                <a:spLocks noChangeShapeType="1"/>
              </p:cNvSpPr>
              <p:nvPr/>
            </p:nvSpPr>
            <p:spPr bwMode="auto">
              <a:xfrm>
                <a:off x="1104" y="1018"/>
                <a:ext cx="225"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20" name="Line 64"/>
              <p:cNvSpPr>
                <a:spLocks noChangeShapeType="1"/>
              </p:cNvSpPr>
              <p:nvPr/>
            </p:nvSpPr>
            <p:spPr bwMode="auto">
              <a:xfrm>
                <a:off x="1122" y="97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21" name="Line 65"/>
              <p:cNvSpPr>
                <a:spLocks noChangeShapeType="1"/>
              </p:cNvSpPr>
              <p:nvPr/>
            </p:nvSpPr>
            <p:spPr bwMode="auto">
              <a:xfrm>
                <a:off x="1144" y="97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22" name="Line 66"/>
              <p:cNvSpPr>
                <a:spLocks noChangeShapeType="1"/>
              </p:cNvSpPr>
              <p:nvPr/>
            </p:nvSpPr>
            <p:spPr bwMode="auto">
              <a:xfrm>
                <a:off x="1167" y="97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23" name="Line 67"/>
              <p:cNvSpPr>
                <a:spLocks noChangeShapeType="1"/>
              </p:cNvSpPr>
              <p:nvPr/>
            </p:nvSpPr>
            <p:spPr bwMode="auto">
              <a:xfrm>
                <a:off x="1189" y="97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24" name="Line 68"/>
              <p:cNvSpPr>
                <a:spLocks noChangeShapeType="1"/>
              </p:cNvSpPr>
              <p:nvPr/>
            </p:nvSpPr>
            <p:spPr bwMode="auto">
              <a:xfrm>
                <a:off x="1211" y="97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25" name="Line 69"/>
              <p:cNvSpPr>
                <a:spLocks noChangeShapeType="1"/>
              </p:cNvSpPr>
              <p:nvPr/>
            </p:nvSpPr>
            <p:spPr bwMode="auto">
              <a:xfrm>
                <a:off x="1233" y="97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26" name="Line 70"/>
              <p:cNvSpPr>
                <a:spLocks noChangeShapeType="1"/>
              </p:cNvSpPr>
              <p:nvPr/>
            </p:nvSpPr>
            <p:spPr bwMode="auto">
              <a:xfrm>
                <a:off x="1255" y="97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27" name="Line 71"/>
              <p:cNvSpPr>
                <a:spLocks noChangeShapeType="1"/>
              </p:cNvSpPr>
              <p:nvPr/>
            </p:nvSpPr>
            <p:spPr bwMode="auto">
              <a:xfrm>
                <a:off x="1277" y="97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28" name="Line 72"/>
              <p:cNvSpPr>
                <a:spLocks noChangeShapeType="1"/>
              </p:cNvSpPr>
              <p:nvPr/>
            </p:nvSpPr>
            <p:spPr bwMode="auto">
              <a:xfrm>
                <a:off x="1300" y="97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29" name="Line 73"/>
              <p:cNvSpPr>
                <a:spLocks noChangeShapeType="1"/>
              </p:cNvSpPr>
              <p:nvPr/>
            </p:nvSpPr>
            <p:spPr bwMode="auto">
              <a:xfrm>
                <a:off x="1322" y="97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30" name="Line 74"/>
              <p:cNvSpPr>
                <a:spLocks noChangeShapeType="1"/>
              </p:cNvSpPr>
              <p:nvPr/>
            </p:nvSpPr>
            <p:spPr bwMode="auto">
              <a:xfrm>
                <a:off x="1122" y="1040"/>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31" name="Line 75"/>
              <p:cNvSpPr>
                <a:spLocks noChangeShapeType="1"/>
              </p:cNvSpPr>
              <p:nvPr/>
            </p:nvSpPr>
            <p:spPr bwMode="auto">
              <a:xfrm>
                <a:off x="1144" y="1040"/>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32" name="Line 76"/>
              <p:cNvSpPr>
                <a:spLocks noChangeShapeType="1"/>
              </p:cNvSpPr>
              <p:nvPr/>
            </p:nvSpPr>
            <p:spPr bwMode="auto">
              <a:xfrm>
                <a:off x="1167" y="1040"/>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33" name="Line 77"/>
              <p:cNvSpPr>
                <a:spLocks noChangeShapeType="1"/>
              </p:cNvSpPr>
              <p:nvPr/>
            </p:nvSpPr>
            <p:spPr bwMode="auto">
              <a:xfrm>
                <a:off x="1189" y="1040"/>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34" name="Line 78"/>
              <p:cNvSpPr>
                <a:spLocks noChangeShapeType="1"/>
              </p:cNvSpPr>
              <p:nvPr/>
            </p:nvSpPr>
            <p:spPr bwMode="auto">
              <a:xfrm>
                <a:off x="1104" y="1150"/>
                <a:ext cx="225"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35" name="Line 79"/>
              <p:cNvSpPr>
                <a:spLocks noChangeShapeType="1"/>
              </p:cNvSpPr>
              <p:nvPr/>
            </p:nvSpPr>
            <p:spPr bwMode="auto">
              <a:xfrm>
                <a:off x="1122" y="1106"/>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36" name="Line 80"/>
              <p:cNvSpPr>
                <a:spLocks noChangeShapeType="1"/>
              </p:cNvSpPr>
              <p:nvPr/>
            </p:nvSpPr>
            <p:spPr bwMode="auto">
              <a:xfrm>
                <a:off x="1144" y="1106"/>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37" name="Line 81"/>
              <p:cNvSpPr>
                <a:spLocks noChangeShapeType="1"/>
              </p:cNvSpPr>
              <p:nvPr/>
            </p:nvSpPr>
            <p:spPr bwMode="auto">
              <a:xfrm>
                <a:off x="1167" y="1106"/>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38" name="Line 82"/>
              <p:cNvSpPr>
                <a:spLocks noChangeShapeType="1"/>
              </p:cNvSpPr>
              <p:nvPr/>
            </p:nvSpPr>
            <p:spPr bwMode="auto">
              <a:xfrm>
                <a:off x="1189" y="1106"/>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39" name="Line 83"/>
              <p:cNvSpPr>
                <a:spLocks noChangeShapeType="1"/>
              </p:cNvSpPr>
              <p:nvPr/>
            </p:nvSpPr>
            <p:spPr bwMode="auto">
              <a:xfrm>
                <a:off x="1104" y="1216"/>
                <a:ext cx="225"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40" name="Line 84"/>
              <p:cNvSpPr>
                <a:spLocks noChangeShapeType="1"/>
              </p:cNvSpPr>
              <p:nvPr/>
            </p:nvSpPr>
            <p:spPr bwMode="auto">
              <a:xfrm>
                <a:off x="1122" y="1172"/>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41" name="Line 85"/>
              <p:cNvSpPr>
                <a:spLocks noChangeShapeType="1"/>
              </p:cNvSpPr>
              <p:nvPr/>
            </p:nvSpPr>
            <p:spPr bwMode="auto">
              <a:xfrm>
                <a:off x="1144" y="1172"/>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42" name="Line 86"/>
              <p:cNvSpPr>
                <a:spLocks noChangeShapeType="1"/>
              </p:cNvSpPr>
              <p:nvPr/>
            </p:nvSpPr>
            <p:spPr bwMode="auto">
              <a:xfrm>
                <a:off x="1167" y="1172"/>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43" name="Line 87"/>
              <p:cNvSpPr>
                <a:spLocks noChangeShapeType="1"/>
              </p:cNvSpPr>
              <p:nvPr/>
            </p:nvSpPr>
            <p:spPr bwMode="auto">
              <a:xfrm>
                <a:off x="1189" y="1172"/>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44" name="Line 88"/>
              <p:cNvSpPr>
                <a:spLocks noChangeShapeType="1"/>
              </p:cNvSpPr>
              <p:nvPr/>
            </p:nvSpPr>
            <p:spPr bwMode="auto">
              <a:xfrm>
                <a:off x="1212" y="1172"/>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45" name="Line 89"/>
              <p:cNvSpPr>
                <a:spLocks noChangeShapeType="1"/>
              </p:cNvSpPr>
              <p:nvPr/>
            </p:nvSpPr>
            <p:spPr bwMode="auto">
              <a:xfrm>
                <a:off x="1234" y="1172"/>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46" name="Line 90"/>
              <p:cNvSpPr>
                <a:spLocks noChangeShapeType="1"/>
              </p:cNvSpPr>
              <p:nvPr/>
            </p:nvSpPr>
            <p:spPr bwMode="auto">
              <a:xfrm>
                <a:off x="1256" y="1172"/>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47" name="Line 91"/>
              <p:cNvSpPr>
                <a:spLocks noChangeShapeType="1"/>
              </p:cNvSpPr>
              <p:nvPr/>
            </p:nvSpPr>
            <p:spPr bwMode="auto">
              <a:xfrm>
                <a:off x="1278" y="1172"/>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48" name="Line 92"/>
              <p:cNvSpPr>
                <a:spLocks noChangeShapeType="1"/>
              </p:cNvSpPr>
              <p:nvPr/>
            </p:nvSpPr>
            <p:spPr bwMode="auto">
              <a:xfrm>
                <a:off x="1300" y="1172"/>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49" name="Line 93"/>
              <p:cNvSpPr>
                <a:spLocks noChangeShapeType="1"/>
              </p:cNvSpPr>
              <p:nvPr/>
            </p:nvSpPr>
            <p:spPr bwMode="auto">
              <a:xfrm>
                <a:off x="1323" y="1172"/>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50" name="Line 94"/>
              <p:cNvSpPr>
                <a:spLocks noChangeShapeType="1"/>
              </p:cNvSpPr>
              <p:nvPr/>
            </p:nvSpPr>
            <p:spPr bwMode="auto">
              <a:xfrm>
                <a:off x="1213" y="1040"/>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51" name="Line 95"/>
              <p:cNvSpPr>
                <a:spLocks noChangeShapeType="1"/>
              </p:cNvSpPr>
              <p:nvPr/>
            </p:nvSpPr>
            <p:spPr bwMode="auto">
              <a:xfrm>
                <a:off x="1235" y="1040"/>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52" name="Line 96"/>
              <p:cNvSpPr>
                <a:spLocks noChangeShapeType="1"/>
              </p:cNvSpPr>
              <p:nvPr/>
            </p:nvSpPr>
            <p:spPr bwMode="auto">
              <a:xfrm>
                <a:off x="1258" y="1040"/>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53" name="Line 97"/>
              <p:cNvSpPr>
                <a:spLocks noChangeShapeType="1"/>
              </p:cNvSpPr>
              <p:nvPr/>
            </p:nvSpPr>
            <p:spPr bwMode="auto">
              <a:xfrm>
                <a:off x="1280" y="1040"/>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54" name="Line 98"/>
              <p:cNvSpPr>
                <a:spLocks noChangeShapeType="1"/>
              </p:cNvSpPr>
              <p:nvPr/>
            </p:nvSpPr>
            <p:spPr bwMode="auto">
              <a:xfrm>
                <a:off x="1213" y="1106"/>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55" name="Line 99"/>
              <p:cNvSpPr>
                <a:spLocks noChangeShapeType="1"/>
              </p:cNvSpPr>
              <p:nvPr/>
            </p:nvSpPr>
            <p:spPr bwMode="auto">
              <a:xfrm>
                <a:off x="1235" y="1106"/>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56" name="Line 100"/>
              <p:cNvSpPr>
                <a:spLocks noChangeShapeType="1"/>
              </p:cNvSpPr>
              <p:nvPr/>
            </p:nvSpPr>
            <p:spPr bwMode="auto">
              <a:xfrm>
                <a:off x="1258" y="1106"/>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57" name="Line 101"/>
              <p:cNvSpPr>
                <a:spLocks noChangeShapeType="1"/>
              </p:cNvSpPr>
              <p:nvPr/>
            </p:nvSpPr>
            <p:spPr bwMode="auto">
              <a:xfrm>
                <a:off x="1280" y="1106"/>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58" name="Line 102"/>
              <p:cNvSpPr>
                <a:spLocks noChangeShapeType="1"/>
              </p:cNvSpPr>
              <p:nvPr/>
            </p:nvSpPr>
            <p:spPr bwMode="auto">
              <a:xfrm>
                <a:off x="1104" y="1088"/>
                <a:ext cx="225"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59" name="Line 103"/>
              <p:cNvSpPr>
                <a:spLocks noChangeShapeType="1"/>
              </p:cNvSpPr>
              <p:nvPr/>
            </p:nvSpPr>
            <p:spPr bwMode="auto">
              <a:xfrm>
                <a:off x="1302" y="1040"/>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60" name="Line 104"/>
              <p:cNvSpPr>
                <a:spLocks noChangeShapeType="1"/>
              </p:cNvSpPr>
              <p:nvPr/>
            </p:nvSpPr>
            <p:spPr bwMode="auto">
              <a:xfrm>
                <a:off x="1324" y="1040"/>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61" name="Line 105"/>
              <p:cNvSpPr>
                <a:spLocks noChangeShapeType="1"/>
              </p:cNvSpPr>
              <p:nvPr/>
            </p:nvSpPr>
            <p:spPr bwMode="auto">
              <a:xfrm>
                <a:off x="1300" y="110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62" name="Line 106"/>
              <p:cNvSpPr>
                <a:spLocks noChangeShapeType="1"/>
              </p:cNvSpPr>
              <p:nvPr/>
            </p:nvSpPr>
            <p:spPr bwMode="auto">
              <a:xfrm>
                <a:off x="1322" y="110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grpSp>
        <p:sp>
          <p:nvSpPr>
            <p:cNvPr id="19563" name="Text Box 107"/>
            <p:cNvSpPr txBox="1">
              <a:spLocks noChangeArrowheads="1"/>
            </p:cNvSpPr>
            <p:nvPr/>
          </p:nvSpPr>
          <p:spPr bwMode="auto">
            <a:xfrm>
              <a:off x="1600200" y="1295400"/>
              <a:ext cx="881062"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7461" tIns="33730" rIns="67461" bIns="33730">
              <a:spAutoFit/>
            </a:bodyPr>
            <a:lstStyle>
              <a:lvl1pPr algn="l" defTabSz="674688">
                <a:defRPr sz="2400">
                  <a:solidFill>
                    <a:schemeClr val="tx1"/>
                  </a:solidFill>
                  <a:latin typeface="Times New Roman" charset="0"/>
                  <a:ea typeface="ＭＳ Ｐゴシック" charset="0"/>
                </a:defRPr>
              </a:lvl1pPr>
              <a:lvl2pPr marL="338138" algn="l" defTabSz="674688">
                <a:defRPr sz="2400">
                  <a:solidFill>
                    <a:schemeClr val="tx1"/>
                  </a:solidFill>
                  <a:latin typeface="Times New Roman" charset="0"/>
                  <a:ea typeface="ＭＳ Ｐゴシック" charset="0"/>
                </a:defRPr>
              </a:lvl2pPr>
              <a:lvl3pPr marL="674688" algn="l" defTabSz="674688">
                <a:defRPr sz="2400">
                  <a:solidFill>
                    <a:schemeClr val="tx1"/>
                  </a:solidFill>
                  <a:latin typeface="Times New Roman" charset="0"/>
                  <a:ea typeface="ＭＳ Ｐゴシック" charset="0"/>
                </a:defRPr>
              </a:lvl3pPr>
              <a:lvl4pPr marL="1012825" algn="l" defTabSz="674688">
                <a:defRPr sz="2400">
                  <a:solidFill>
                    <a:schemeClr val="tx1"/>
                  </a:solidFill>
                  <a:latin typeface="Times New Roman" charset="0"/>
                  <a:ea typeface="ＭＳ Ｐゴシック" charset="0"/>
                </a:defRPr>
              </a:lvl4pPr>
              <a:lvl5pPr marL="1349375" algn="l" defTabSz="674688">
                <a:defRPr sz="2400">
                  <a:solidFill>
                    <a:schemeClr val="tx1"/>
                  </a:solidFill>
                  <a:latin typeface="Times New Roman" charset="0"/>
                  <a:ea typeface="ＭＳ Ｐゴシック" charset="0"/>
                </a:defRPr>
              </a:lvl5pPr>
              <a:lvl6pPr marL="1806575" defTabSz="674688" fontAlgn="base">
                <a:spcBef>
                  <a:spcPct val="0"/>
                </a:spcBef>
                <a:spcAft>
                  <a:spcPct val="0"/>
                </a:spcAft>
                <a:defRPr sz="2400">
                  <a:solidFill>
                    <a:schemeClr val="tx1"/>
                  </a:solidFill>
                  <a:latin typeface="Times New Roman" charset="0"/>
                  <a:ea typeface="ＭＳ Ｐゴシック" charset="0"/>
                </a:defRPr>
              </a:lvl6pPr>
              <a:lvl7pPr marL="2263775" defTabSz="674688" fontAlgn="base">
                <a:spcBef>
                  <a:spcPct val="0"/>
                </a:spcBef>
                <a:spcAft>
                  <a:spcPct val="0"/>
                </a:spcAft>
                <a:defRPr sz="2400">
                  <a:solidFill>
                    <a:schemeClr val="tx1"/>
                  </a:solidFill>
                  <a:latin typeface="Times New Roman" charset="0"/>
                  <a:ea typeface="ＭＳ Ｐゴシック" charset="0"/>
                </a:defRPr>
              </a:lvl7pPr>
              <a:lvl8pPr marL="2720975" defTabSz="674688" fontAlgn="base">
                <a:spcBef>
                  <a:spcPct val="0"/>
                </a:spcBef>
                <a:spcAft>
                  <a:spcPct val="0"/>
                </a:spcAft>
                <a:defRPr sz="2400">
                  <a:solidFill>
                    <a:schemeClr val="tx1"/>
                  </a:solidFill>
                  <a:latin typeface="Times New Roman" charset="0"/>
                  <a:ea typeface="ＭＳ Ｐゴシック" charset="0"/>
                </a:defRPr>
              </a:lvl8pPr>
              <a:lvl9pPr marL="3178175" defTabSz="674688" fontAlgn="base">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GB" sz="1200" b="1" dirty="0">
                  <a:solidFill>
                    <a:prstClr val="black"/>
                  </a:solidFill>
                  <a:latin typeface="AlineaIncise" charset="0"/>
                </a:rPr>
                <a:t>print</a:t>
              </a:r>
              <a:br>
                <a:rPr lang="en-GB" sz="1200" b="1" dirty="0">
                  <a:solidFill>
                    <a:prstClr val="black"/>
                  </a:solidFill>
                  <a:latin typeface="AlineaIncise" charset="0"/>
                </a:rPr>
              </a:br>
              <a:r>
                <a:rPr lang="en-GB" sz="1200" b="1" dirty="0">
                  <a:solidFill>
                    <a:prstClr val="black"/>
                  </a:solidFill>
                  <a:latin typeface="AlineaIncise" charset="0"/>
                </a:rPr>
                <a:t>collections</a:t>
              </a:r>
            </a:p>
          </p:txBody>
        </p:sp>
      </p:grpSp>
      <p:grpSp>
        <p:nvGrpSpPr>
          <p:cNvPr id="17" name="Group 16"/>
          <p:cNvGrpSpPr/>
          <p:nvPr/>
        </p:nvGrpSpPr>
        <p:grpSpPr>
          <a:xfrm>
            <a:off x="2819400" y="1752600"/>
            <a:ext cx="776287" cy="735013"/>
            <a:chOff x="2997200" y="1422400"/>
            <a:chExt cx="776287" cy="735013"/>
          </a:xfrm>
        </p:grpSpPr>
        <p:grpSp>
          <p:nvGrpSpPr>
            <p:cNvPr id="19567" name="Group 111"/>
            <p:cNvGrpSpPr>
              <a:grpSpLocks/>
            </p:cNvGrpSpPr>
            <p:nvPr/>
          </p:nvGrpSpPr>
          <p:grpSpPr bwMode="auto">
            <a:xfrm>
              <a:off x="3074987" y="1687513"/>
              <a:ext cx="603250" cy="469900"/>
              <a:chOff x="1008" y="3168"/>
              <a:chExt cx="624" cy="528"/>
            </a:xfrm>
          </p:grpSpPr>
          <p:sp>
            <p:nvSpPr>
              <p:cNvPr id="19568" name="AutoShape 112"/>
              <p:cNvSpPr>
                <a:spLocks noChangeArrowheads="1"/>
              </p:cNvSpPr>
              <p:nvPr/>
            </p:nvSpPr>
            <p:spPr bwMode="auto">
              <a:xfrm rot="16200000">
                <a:off x="768" y="3408"/>
                <a:ext cx="528" cy="48"/>
              </a:xfrm>
              <a:prstGeom prst="homePlate">
                <a:avLst>
                  <a:gd name="adj" fmla="val 108574"/>
                </a:avLst>
              </a:prstGeom>
              <a:gradFill rotWithShape="0">
                <a:gsLst>
                  <a:gs pos="0">
                    <a:srgbClr val="D0D0D0"/>
                  </a:gs>
                  <a:gs pos="50000">
                    <a:srgbClr val="FFFFFF"/>
                  </a:gs>
                  <a:gs pos="100000">
                    <a:srgbClr val="D0D0D0"/>
                  </a:gs>
                </a:gsLst>
                <a:lin ang="0" scaled="1"/>
              </a:gradFill>
              <a:ln w="9525">
                <a:solidFill>
                  <a:srgbClr val="808080"/>
                </a:solidFill>
                <a:miter lim="800000"/>
                <a:headEnd/>
                <a:tailEnd/>
              </a:ln>
              <a:effectLst>
                <a:outerShdw blurRad="63500" dist="29783" dir="1514402" algn="ctr" rotWithShape="0">
                  <a:schemeClr val="folHlink">
                    <a:alpha val="74998"/>
                  </a:schemeClr>
                </a:outerShdw>
              </a:effectLst>
            </p:spPr>
            <p:txBody>
              <a:bodyPr lIns="67461" tIns="33730" rIns="67461" bIns="33730">
                <a:spAutoFit/>
              </a:bodyPr>
              <a:lstStyle/>
              <a:p>
                <a:pPr defTabSz="457200"/>
                <a:endParaRPr lang="en-US">
                  <a:solidFill>
                    <a:prstClr val="black"/>
                  </a:solidFill>
                </a:endParaRPr>
              </a:p>
            </p:txBody>
          </p:sp>
          <p:sp>
            <p:nvSpPr>
              <p:cNvPr id="19569" name="Rectangle 113"/>
              <p:cNvSpPr>
                <a:spLocks noChangeArrowheads="1"/>
              </p:cNvSpPr>
              <p:nvPr/>
            </p:nvSpPr>
            <p:spPr bwMode="auto">
              <a:xfrm>
                <a:off x="1056" y="3264"/>
                <a:ext cx="528" cy="48"/>
              </a:xfrm>
              <a:prstGeom prst="rect">
                <a:avLst/>
              </a:prstGeom>
              <a:gradFill rotWithShape="0">
                <a:gsLst>
                  <a:gs pos="0">
                    <a:srgbClr val="D0D0D0"/>
                  </a:gs>
                  <a:gs pos="50000">
                    <a:srgbClr val="FFFFFF"/>
                  </a:gs>
                  <a:gs pos="100000">
                    <a:srgbClr val="D0D0D0"/>
                  </a:gs>
                </a:gsLst>
                <a:lin ang="0" scaled="1"/>
              </a:gradFill>
              <a:ln w="9525">
                <a:solidFill>
                  <a:srgbClr val="808080"/>
                </a:solidFill>
                <a:miter lim="800000"/>
                <a:headEnd/>
                <a:tailEnd/>
              </a:ln>
              <a:effectLst>
                <a:outerShdw blurRad="63500" dist="29783" dir="1514402" algn="ctr" rotWithShape="0">
                  <a:schemeClr val="folHlink">
                    <a:alpha val="74998"/>
                  </a:schemeClr>
                </a:outerShdw>
              </a:effectLst>
            </p:spPr>
            <p:txBody>
              <a:bodyPr lIns="67461" tIns="33730" rIns="67461" bIns="33730">
                <a:spAutoFit/>
              </a:bodyPr>
              <a:lstStyle/>
              <a:p>
                <a:pPr defTabSz="457200"/>
                <a:endParaRPr lang="en-US">
                  <a:solidFill>
                    <a:prstClr val="black"/>
                  </a:solidFill>
                </a:endParaRPr>
              </a:p>
            </p:txBody>
          </p:sp>
          <p:sp>
            <p:nvSpPr>
              <p:cNvPr id="19570" name="Rectangle 114"/>
              <p:cNvSpPr>
                <a:spLocks noChangeArrowheads="1"/>
              </p:cNvSpPr>
              <p:nvPr/>
            </p:nvSpPr>
            <p:spPr bwMode="auto">
              <a:xfrm>
                <a:off x="1056" y="3360"/>
                <a:ext cx="528" cy="48"/>
              </a:xfrm>
              <a:prstGeom prst="rect">
                <a:avLst/>
              </a:prstGeom>
              <a:gradFill rotWithShape="0">
                <a:gsLst>
                  <a:gs pos="0">
                    <a:srgbClr val="D0D0D0"/>
                  </a:gs>
                  <a:gs pos="50000">
                    <a:srgbClr val="FFFFFF"/>
                  </a:gs>
                  <a:gs pos="100000">
                    <a:srgbClr val="D0D0D0"/>
                  </a:gs>
                </a:gsLst>
                <a:lin ang="0" scaled="1"/>
              </a:gradFill>
              <a:ln w="9525">
                <a:solidFill>
                  <a:srgbClr val="808080"/>
                </a:solidFill>
                <a:miter lim="800000"/>
                <a:headEnd/>
                <a:tailEnd/>
              </a:ln>
              <a:effectLst>
                <a:outerShdw blurRad="63500" dist="29783" dir="1514402" algn="ctr" rotWithShape="0">
                  <a:schemeClr val="folHlink">
                    <a:alpha val="74998"/>
                  </a:schemeClr>
                </a:outerShdw>
              </a:effectLst>
            </p:spPr>
            <p:txBody>
              <a:bodyPr lIns="67461" tIns="33730" rIns="67461" bIns="33730">
                <a:spAutoFit/>
              </a:bodyPr>
              <a:lstStyle/>
              <a:p>
                <a:pPr defTabSz="457200"/>
                <a:endParaRPr lang="en-US">
                  <a:solidFill>
                    <a:prstClr val="black"/>
                  </a:solidFill>
                </a:endParaRPr>
              </a:p>
            </p:txBody>
          </p:sp>
          <p:sp>
            <p:nvSpPr>
              <p:cNvPr id="19571" name="Rectangle 115"/>
              <p:cNvSpPr>
                <a:spLocks noChangeArrowheads="1"/>
              </p:cNvSpPr>
              <p:nvPr/>
            </p:nvSpPr>
            <p:spPr bwMode="auto">
              <a:xfrm>
                <a:off x="1056" y="3456"/>
                <a:ext cx="528" cy="48"/>
              </a:xfrm>
              <a:prstGeom prst="rect">
                <a:avLst/>
              </a:prstGeom>
              <a:gradFill rotWithShape="0">
                <a:gsLst>
                  <a:gs pos="0">
                    <a:srgbClr val="D0D0D0"/>
                  </a:gs>
                  <a:gs pos="50000">
                    <a:srgbClr val="FFFFFF"/>
                  </a:gs>
                  <a:gs pos="100000">
                    <a:srgbClr val="D0D0D0"/>
                  </a:gs>
                </a:gsLst>
                <a:lin ang="0" scaled="1"/>
              </a:gradFill>
              <a:ln w="9525">
                <a:solidFill>
                  <a:srgbClr val="808080"/>
                </a:solidFill>
                <a:miter lim="800000"/>
                <a:headEnd/>
                <a:tailEnd/>
              </a:ln>
              <a:effectLst>
                <a:outerShdw blurRad="63500" dist="29783" dir="1514402" algn="ctr" rotWithShape="0">
                  <a:schemeClr val="folHlink">
                    <a:alpha val="74998"/>
                  </a:schemeClr>
                </a:outerShdw>
              </a:effectLst>
            </p:spPr>
            <p:txBody>
              <a:bodyPr lIns="67461" tIns="33730" rIns="67461" bIns="33730">
                <a:spAutoFit/>
              </a:bodyPr>
              <a:lstStyle/>
              <a:p>
                <a:pPr defTabSz="457200"/>
                <a:endParaRPr lang="en-US">
                  <a:solidFill>
                    <a:prstClr val="black"/>
                  </a:solidFill>
                </a:endParaRPr>
              </a:p>
            </p:txBody>
          </p:sp>
          <p:sp>
            <p:nvSpPr>
              <p:cNvPr id="19572" name="Rectangle 116"/>
              <p:cNvSpPr>
                <a:spLocks noChangeArrowheads="1"/>
              </p:cNvSpPr>
              <p:nvPr/>
            </p:nvSpPr>
            <p:spPr bwMode="auto">
              <a:xfrm>
                <a:off x="1056" y="3552"/>
                <a:ext cx="528" cy="48"/>
              </a:xfrm>
              <a:prstGeom prst="rect">
                <a:avLst/>
              </a:prstGeom>
              <a:gradFill rotWithShape="0">
                <a:gsLst>
                  <a:gs pos="0">
                    <a:srgbClr val="D0D0D0"/>
                  </a:gs>
                  <a:gs pos="50000">
                    <a:srgbClr val="FFFFFF"/>
                  </a:gs>
                  <a:gs pos="100000">
                    <a:srgbClr val="D0D0D0"/>
                  </a:gs>
                </a:gsLst>
                <a:lin ang="0" scaled="1"/>
              </a:gradFill>
              <a:ln w="9525">
                <a:solidFill>
                  <a:srgbClr val="808080"/>
                </a:solidFill>
                <a:miter lim="800000"/>
                <a:headEnd/>
                <a:tailEnd/>
              </a:ln>
              <a:effectLst>
                <a:outerShdw blurRad="63500" dist="29783" dir="1514402" algn="ctr" rotWithShape="0">
                  <a:schemeClr val="folHlink">
                    <a:alpha val="74998"/>
                  </a:schemeClr>
                </a:outerShdw>
              </a:effectLst>
            </p:spPr>
            <p:txBody>
              <a:bodyPr lIns="67461" tIns="33730" rIns="67461" bIns="33730">
                <a:spAutoFit/>
              </a:bodyPr>
              <a:lstStyle/>
              <a:p>
                <a:pPr defTabSz="457200"/>
                <a:endParaRPr lang="en-US">
                  <a:solidFill>
                    <a:prstClr val="black"/>
                  </a:solidFill>
                </a:endParaRPr>
              </a:p>
            </p:txBody>
          </p:sp>
          <p:sp>
            <p:nvSpPr>
              <p:cNvPr id="19573" name="AutoShape 117"/>
              <p:cNvSpPr>
                <a:spLocks noChangeArrowheads="1"/>
              </p:cNvSpPr>
              <p:nvPr/>
            </p:nvSpPr>
            <p:spPr bwMode="auto">
              <a:xfrm flipH="1">
                <a:off x="1056" y="3360"/>
                <a:ext cx="556" cy="192"/>
              </a:xfrm>
              <a:prstGeom prst="parallelogram">
                <a:avLst>
                  <a:gd name="adj" fmla="val 238638"/>
                </a:avLst>
              </a:prstGeom>
              <a:gradFill rotWithShape="0">
                <a:gsLst>
                  <a:gs pos="0">
                    <a:srgbClr val="D0D0D0"/>
                  </a:gs>
                  <a:gs pos="50000">
                    <a:srgbClr val="FFFFFF"/>
                  </a:gs>
                  <a:gs pos="100000">
                    <a:srgbClr val="D0D0D0"/>
                  </a:gs>
                </a:gsLst>
                <a:lin ang="0" scaled="1"/>
              </a:gradFill>
              <a:ln w="9525">
                <a:solidFill>
                  <a:srgbClr val="808080"/>
                </a:solidFill>
                <a:miter lim="800000"/>
                <a:headEnd/>
                <a:tailEnd/>
              </a:ln>
              <a:effectLst>
                <a:outerShdw blurRad="63500" dist="29783" dir="1514402" algn="ctr" rotWithShape="0">
                  <a:schemeClr val="folHlink">
                    <a:alpha val="74998"/>
                  </a:schemeClr>
                </a:outerShdw>
              </a:effectLst>
            </p:spPr>
            <p:txBody>
              <a:bodyPr lIns="67461" tIns="33730" rIns="67461" bIns="33730">
                <a:spAutoFit/>
              </a:bodyPr>
              <a:lstStyle/>
              <a:p>
                <a:pPr defTabSz="457200"/>
                <a:endParaRPr lang="en-US">
                  <a:solidFill>
                    <a:prstClr val="black"/>
                  </a:solidFill>
                </a:endParaRPr>
              </a:p>
            </p:txBody>
          </p:sp>
          <p:sp>
            <p:nvSpPr>
              <p:cNvPr id="19574" name="AutoShape 118"/>
              <p:cNvSpPr>
                <a:spLocks noChangeArrowheads="1"/>
              </p:cNvSpPr>
              <p:nvPr/>
            </p:nvSpPr>
            <p:spPr bwMode="auto">
              <a:xfrm rot="16200000">
                <a:off x="1344" y="3408"/>
                <a:ext cx="528" cy="48"/>
              </a:xfrm>
              <a:prstGeom prst="homePlate">
                <a:avLst>
                  <a:gd name="adj" fmla="val 108574"/>
                </a:avLst>
              </a:prstGeom>
              <a:gradFill rotWithShape="0">
                <a:gsLst>
                  <a:gs pos="0">
                    <a:srgbClr val="D0D0D0"/>
                  </a:gs>
                  <a:gs pos="50000">
                    <a:srgbClr val="FFFFFF"/>
                  </a:gs>
                  <a:gs pos="100000">
                    <a:srgbClr val="D0D0D0"/>
                  </a:gs>
                </a:gsLst>
                <a:lin ang="0" scaled="1"/>
              </a:gradFill>
              <a:ln w="9525">
                <a:solidFill>
                  <a:srgbClr val="808080"/>
                </a:solidFill>
                <a:miter lim="800000"/>
                <a:headEnd/>
                <a:tailEnd/>
              </a:ln>
              <a:effectLst>
                <a:outerShdw blurRad="63500" dist="29783" dir="1514402" algn="ctr" rotWithShape="0">
                  <a:schemeClr val="folHlink">
                    <a:alpha val="74998"/>
                  </a:schemeClr>
                </a:outerShdw>
              </a:effectLst>
            </p:spPr>
            <p:txBody>
              <a:bodyPr lIns="67461" tIns="33730" rIns="67461" bIns="33730">
                <a:spAutoFit/>
              </a:bodyPr>
              <a:lstStyle/>
              <a:p>
                <a:pPr defTabSz="457200"/>
                <a:endParaRPr lang="en-US">
                  <a:solidFill>
                    <a:prstClr val="black"/>
                  </a:solidFill>
                </a:endParaRPr>
              </a:p>
            </p:txBody>
          </p:sp>
        </p:grpSp>
        <p:sp>
          <p:nvSpPr>
            <p:cNvPr id="19575" name="Text Box 119"/>
            <p:cNvSpPr txBox="1">
              <a:spLocks noChangeArrowheads="1"/>
            </p:cNvSpPr>
            <p:nvPr/>
          </p:nvSpPr>
          <p:spPr bwMode="auto">
            <a:xfrm>
              <a:off x="2997200" y="1422400"/>
              <a:ext cx="776287" cy="205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7461" tIns="33730" rIns="67461" bIns="33730">
              <a:spAutoFit/>
            </a:bodyPr>
            <a:lstStyle>
              <a:lvl1pPr algn="l" defTabSz="674688">
                <a:defRPr sz="2400">
                  <a:solidFill>
                    <a:schemeClr val="tx1"/>
                  </a:solidFill>
                  <a:latin typeface="Times New Roman" charset="0"/>
                  <a:ea typeface="ＭＳ Ｐゴシック" charset="0"/>
                </a:defRPr>
              </a:lvl1pPr>
              <a:lvl2pPr marL="338138" algn="l" defTabSz="674688">
                <a:defRPr sz="2400">
                  <a:solidFill>
                    <a:schemeClr val="tx1"/>
                  </a:solidFill>
                  <a:latin typeface="Times New Roman" charset="0"/>
                  <a:ea typeface="ＭＳ Ｐゴシック" charset="0"/>
                </a:defRPr>
              </a:lvl2pPr>
              <a:lvl3pPr marL="674688" algn="l" defTabSz="674688">
                <a:defRPr sz="2400">
                  <a:solidFill>
                    <a:schemeClr val="tx1"/>
                  </a:solidFill>
                  <a:latin typeface="Times New Roman" charset="0"/>
                  <a:ea typeface="ＭＳ Ｐゴシック" charset="0"/>
                </a:defRPr>
              </a:lvl3pPr>
              <a:lvl4pPr marL="1012825" algn="l" defTabSz="674688">
                <a:defRPr sz="2400">
                  <a:solidFill>
                    <a:schemeClr val="tx1"/>
                  </a:solidFill>
                  <a:latin typeface="Times New Roman" charset="0"/>
                  <a:ea typeface="ＭＳ Ｐゴシック" charset="0"/>
                </a:defRPr>
              </a:lvl4pPr>
              <a:lvl5pPr marL="1349375" algn="l" defTabSz="674688">
                <a:defRPr sz="2400">
                  <a:solidFill>
                    <a:schemeClr val="tx1"/>
                  </a:solidFill>
                  <a:latin typeface="Times New Roman" charset="0"/>
                  <a:ea typeface="ＭＳ Ｐゴシック" charset="0"/>
                </a:defRPr>
              </a:lvl5pPr>
              <a:lvl6pPr marL="1806575" defTabSz="674688" fontAlgn="base">
                <a:spcBef>
                  <a:spcPct val="0"/>
                </a:spcBef>
                <a:spcAft>
                  <a:spcPct val="0"/>
                </a:spcAft>
                <a:defRPr sz="2400">
                  <a:solidFill>
                    <a:schemeClr val="tx1"/>
                  </a:solidFill>
                  <a:latin typeface="Times New Roman" charset="0"/>
                  <a:ea typeface="ＭＳ Ｐゴシック" charset="0"/>
                </a:defRPr>
              </a:lvl6pPr>
              <a:lvl7pPr marL="2263775" defTabSz="674688" fontAlgn="base">
                <a:spcBef>
                  <a:spcPct val="0"/>
                </a:spcBef>
                <a:spcAft>
                  <a:spcPct val="0"/>
                </a:spcAft>
                <a:defRPr sz="2400">
                  <a:solidFill>
                    <a:schemeClr val="tx1"/>
                  </a:solidFill>
                  <a:latin typeface="Times New Roman" charset="0"/>
                  <a:ea typeface="ＭＳ Ｐゴシック" charset="0"/>
                </a:defRPr>
              </a:lvl7pPr>
              <a:lvl8pPr marL="2720975" defTabSz="674688" fontAlgn="base">
                <a:spcBef>
                  <a:spcPct val="0"/>
                </a:spcBef>
                <a:spcAft>
                  <a:spcPct val="0"/>
                </a:spcAft>
                <a:defRPr sz="2400">
                  <a:solidFill>
                    <a:schemeClr val="tx1"/>
                  </a:solidFill>
                  <a:latin typeface="Times New Roman" charset="0"/>
                  <a:ea typeface="ＭＳ Ｐゴシック" charset="0"/>
                </a:defRPr>
              </a:lvl8pPr>
              <a:lvl9pPr marL="3178175" defTabSz="674688" fontAlgn="base">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GB" sz="1200" b="1" dirty="0">
                  <a:solidFill>
                    <a:prstClr val="black"/>
                  </a:solidFill>
                  <a:latin typeface="AlineaIncise" charset="0"/>
                </a:rPr>
                <a:t>gateways</a:t>
              </a:r>
            </a:p>
          </p:txBody>
        </p:sp>
      </p:grpSp>
      <p:sp>
        <p:nvSpPr>
          <p:cNvPr id="19584" name="Text Box 128"/>
          <p:cNvSpPr txBox="1">
            <a:spLocks noChangeArrowheads="1"/>
          </p:cNvSpPr>
          <p:nvPr/>
        </p:nvSpPr>
        <p:spPr bwMode="auto">
          <a:xfrm>
            <a:off x="3124200" y="3272367"/>
            <a:ext cx="147194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7461" tIns="33730" rIns="67461" bIns="33730">
            <a:spAutoFit/>
          </a:bodyPr>
          <a:lstStyle>
            <a:lvl1pPr algn="l" defTabSz="674688">
              <a:defRPr sz="2400">
                <a:solidFill>
                  <a:schemeClr val="tx1"/>
                </a:solidFill>
                <a:latin typeface="Times New Roman" charset="0"/>
                <a:ea typeface="ＭＳ Ｐゴシック" charset="0"/>
              </a:defRPr>
            </a:lvl1pPr>
            <a:lvl2pPr marL="338138" algn="l" defTabSz="674688">
              <a:defRPr sz="2400">
                <a:solidFill>
                  <a:schemeClr val="tx1"/>
                </a:solidFill>
                <a:latin typeface="Times New Roman" charset="0"/>
                <a:ea typeface="ＭＳ Ｐゴシック" charset="0"/>
              </a:defRPr>
            </a:lvl2pPr>
            <a:lvl3pPr marL="674688" algn="l" defTabSz="674688">
              <a:defRPr sz="2400">
                <a:solidFill>
                  <a:schemeClr val="tx1"/>
                </a:solidFill>
                <a:latin typeface="Times New Roman" charset="0"/>
                <a:ea typeface="ＭＳ Ｐゴシック" charset="0"/>
              </a:defRPr>
            </a:lvl3pPr>
            <a:lvl4pPr marL="1012825" algn="l" defTabSz="674688">
              <a:defRPr sz="2400">
                <a:solidFill>
                  <a:schemeClr val="tx1"/>
                </a:solidFill>
                <a:latin typeface="Times New Roman" charset="0"/>
                <a:ea typeface="ＭＳ Ｐゴシック" charset="0"/>
              </a:defRPr>
            </a:lvl4pPr>
            <a:lvl5pPr marL="1349375" algn="l" defTabSz="674688">
              <a:defRPr sz="2400">
                <a:solidFill>
                  <a:schemeClr val="tx1"/>
                </a:solidFill>
                <a:latin typeface="Times New Roman" charset="0"/>
                <a:ea typeface="ＭＳ Ｐゴシック" charset="0"/>
              </a:defRPr>
            </a:lvl5pPr>
            <a:lvl6pPr marL="1806575" defTabSz="674688" fontAlgn="base">
              <a:spcBef>
                <a:spcPct val="0"/>
              </a:spcBef>
              <a:spcAft>
                <a:spcPct val="0"/>
              </a:spcAft>
              <a:defRPr sz="2400">
                <a:solidFill>
                  <a:schemeClr val="tx1"/>
                </a:solidFill>
                <a:latin typeface="Times New Roman" charset="0"/>
                <a:ea typeface="ＭＳ Ｐゴシック" charset="0"/>
              </a:defRPr>
            </a:lvl6pPr>
            <a:lvl7pPr marL="2263775" defTabSz="674688" fontAlgn="base">
              <a:spcBef>
                <a:spcPct val="0"/>
              </a:spcBef>
              <a:spcAft>
                <a:spcPct val="0"/>
              </a:spcAft>
              <a:defRPr sz="2400">
                <a:solidFill>
                  <a:schemeClr val="tx1"/>
                </a:solidFill>
                <a:latin typeface="Times New Roman" charset="0"/>
                <a:ea typeface="ＭＳ Ｐゴシック" charset="0"/>
              </a:defRPr>
            </a:lvl7pPr>
            <a:lvl8pPr marL="2720975" defTabSz="674688" fontAlgn="base">
              <a:spcBef>
                <a:spcPct val="0"/>
              </a:spcBef>
              <a:spcAft>
                <a:spcPct val="0"/>
              </a:spcAft>
              <a:defRPr sz="2400">
                <a:solidFill>
                  <a:schemeClr val="tx1"/>
                </a:solidFill>
                <a:latin typeface="Times New Roman" charset="0"/>
                <a:ea typeface="ＭＳ Ｐゴシック" charset="0"/>
              </a:defRPr>
            </a:lvl8pPr>
            <a:lvl9pPr marL="3178175" defTabSz="674688" fontAlgn="base">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GB" sz="1200" b="1" dirty="0">
                <a:solidFill>
                  <a:prstClr val="black"/>
                </a:solidFill>
                <a:latin typeface="AlineaIncise" charset="0"/>
              </a:rPr>
              <a:t>publisher/provider</a:t>
            </a:r>
            <a:br>
              <a:rPr lang="en-GB" sz="1200" b="1" dirty="0">
                <a:solidFill>
                  <a:prstClr val="black"/>
                </a:solidFill>
                <a:latin typeface="AlineaIncise" charset="0"/>
              </a:rPr>
            </a:br>
            <a:r>
              <a:rPr lang="en-GB" sz="1200" b="1" dirty="0">
                <a:solidFill>
                  <a:prstClr val="black"/>
                </a:solidFill>
                <a:latin typeface="AlineaIncise" charset="0"/>
              </a:rPr>
              <a:t>holdings data</a:t>
            </a:r>
          </a:p>
        </p:txBody>
      </p:sp>
      <p:grpSp>
        <p:nvGrpSpPr>
          <p:cNvPr id="19588" name="Group 132"/>
          <p:cNvGrpSpPr>
            <a:grpSpLocks/>
          </p:cNvGrpSpPr>
          <p:nvPr/>
        </p:nvGrpSpPr>
        <p:grpSpPr bwMode="auto">
          <a:xfrm>
            <a:off x="2171700" y="2865437"/>
            <a:ext cx="842962" cy="538163"/>
            <a:chOff x="1326" y="2170"/>
            <a:chExt cx="531" cy="339"/>
          </a:xfrm>
        </p:grpSpPr>
        <p:sp>
          <p:nvSpPr>
            <p:cNvPr id="19589" name="modem"/>
            <p:cNvSpPr>
              <a:spLocks noEditPoints="1" noChangeArrowheads="1"/>
            </p:cNvSpPr>
            <p:nvPr/>
          </p:nvSpPr>
          <p:spPr bwMode="auto">
            <a:xfrm>
              <a:off x="1344" y="2170"/>
              <a:ext cx="494" cy="169"/>
            </a:xfrm>
            <a:custGeom>
              <a:avLst/>
              <a:gdLst>
                <a:gd name="T0" fmla="*/ 0 w 21600"/>
                <a:gd name="T1" fmla="*/ 5152 h 21600"/>
                <a:gd name="T2" fmla="*/ 2941 w 21600"/>
                <a:gd name="T3" fmla="*/ 0 h 21600"/>
                <a:gd name="T4" fmla="*/ 18625 w 21600"/>
                <a:gd name="T5" fmla="*/ 0 h 21600"/>
                <a:gd name="T6" fmla="*/ 21600 w 21600"/>
                <a:gd name="T7" fmla="*/ 5152 h 21600"/>
                <a:gd name="T8" fmla="*/ 21600 w 21600"/>
                <a:gd name="T9" fmla="*/ 21600 h 21600"/>
                <a:gd name="T10" fmla="*/ 0 w 21600"/>
                <a:gd name="T11" fmla="*/ 21600 h 21600"/>
                <a:gd name="T12" fmla="*/ 10800 w 21600"/>
                <a:gd name="T13" fmla="*/ 0 h 21600"/>
                <a:gd name="T14" fmla="*/ 10800 w 21600"/>
                <a:gd name="T15" fmla="*/ 21600 h 21600"/>
                <a:gd name="T16" fmla="*/ 0 w 21600"/>
                <a:gd name="T17" fmla="*/ 13376 h 21600"/>
                <a:gd name="T18" fmla="*/ 21600 w 21600"/>
                <a:gd name="T19" fmla="*/ 13376 h 21600"/>
                <a:gd name="T20" fmla="*/ 400 w 21600"/>
                <a:gd name="T21" fmla="*/ 22400 h 21600"/>
                <a:gd name="T22" fmla="*/ 21200 w 21600"/>
                <a:gd name="T23" fmla="*/ 300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extrusionOk="0">
                  <a:moveTo>
                    <a:pt x="0" y="5152"/>
                  </a:moveTo>
                  <a:lnTo>
                    <a:pt x="2941" y="0"/>
                  </a:lnTo>
                  <a:lnTo>
                    <a:pt x="18625" y="0"/>
                  </a:lnTo>
                  <a:lnTo>
                    <a:pt x="21600" y="5152"/>
                  </a:lnTo>
                  <a:lnTo>
                    <a:pt x="21600" y="21600"/>
                  </a:lnTo>
                  <a:lnTo>
                    <a:pt x="0" y="21600"/>
                  </a:lnTo>
                  <a:lnTo>
                    <a:pt x="0" y="5152"/>
                  </a:lnTo>
                  <a:close/>
                </a:path>
                <a:path w="21600" h="21600" extrusionOk="0">
                  <a:moveTo>
                    <a:pt x="0" y="5251"/>
                  </a:moveTo>
                  <a:lnTo>
                    <a:pt x="21600" y="5251"/>
                  </a:lnTo>
                  <a:moveTo>
                    <a:pt x="1961" y="11791"/>
                  </a:moveTo>
                  <a:lnTo>
                    <a:pt x="1961" y="14268"/>
                  </a:lnTo>
                  <a:lnTo>
                    <a:pt x="2806" y="14268"/>
                  </a:lnTo>
                  <a:lnTo>
                    <a:pt x="2806" y="11791"/>
                  </a:lnTo>
                  <a:lnTo>
                    <a:pt x="1961" y="11791"/>
                  </a:lnTo>
                  <a:close/>
                </a:path>
                <a:path w="21600" h="21600" extrusionOk="0">
                  <a:moveTo>
                    <a:pt x="3685" y="11791"/>
                  </a:moveTo>
                  <a:lnTo>
                    <a:pt x="3685" y="14268"/>
                  </a:lnTo>
                  <a:lnTo>
                    <a:pt x="4530" y="14268"/>
                  </a:lnTo>
                  <a:lnTo>
                    <a:pt x="4530" y="11791"/>
                  </a:lnTo>
                  <a:lnTo>
                    <a:pt x="3685" y="11791"/>
                  </a:lnTo>
                  <a:close/>
                </a:path>
                <a:path w="21600" h="21600" extrusionOk="0">
                  <a:moveTo>
                    <a:pt x="5408" y="11791"/>
                  </a:moveTo>
                  <a:lnTo>
                    <a:pt x="5408" y="14268"/>
                  </a:lnTo>
                  <a:lnTo>
                    <a:pt x="6254" y="14268"/>
                  </a:lnTo>
                  <a:lnTo>
                    <a:pt x="6254" y="11791"/>
                  </a:lnTo>
                  <a:lnTo>
                    <a:pt x="5408" y="11791"/>
                  </a:lnTo>
                  <a:close/>
                </a:path>
                <a:path w="21600" h="21600" extrusionOk="0">
                  <a:moveTo>
                    <a:pt x="7132" y="11791"/>
                  </a:moveTo>
                  <a:lnTo>
                    <a:pt x="7132" y="14268"/>
                  </a:lnTo>
                  <a:lnTo>
                    <a:pt x="7977" y="14268"/>
                  </a:lnTo>
                  <a:lnTo>
                    <a:pt x="7977" y="11791"/>
                  </a:lnTo>
                  <a:lnTo>
                    <a:pt x="7132" y="11791"/>
                  </a:lnTo>
                  <a:close/>
                </a:path>
              </a:pathLst>
            </a:custGeom>
            <a:gradFill rotWithShape="0">
              <a:gsLst>
                <a:gs pos="0">
                  <a:srgbClr val="C0C0C0"/>
                </a:gs>
                <a:gs pos="50000">
                  <a:srgbClr val="FFFFFF"/>
                </a:gs>
                <a:gs pos="100000">
                  <a:srgbClr val="C0C0C0"/>
                </a:gs>
              </a:gsLst>
              <a:lin ang="18900000" scaled="1"/>
            </a:gradFill>
            <a:ln w="9525">
              <a:solidFill>
                <a:srgbClr val="808080"/>
              </a:solidFill>
              <a:miter lim="800000"/>
              <a:headEnd/>
              <a:tailEnd/>
            </a:ln>
            <a:effectLst>
              <a:outerShdw blurRad="63500" dist="38099" dir="2700000" algn="ctr" rotWithShape="0">
                <a:schemeClr val="folHlink">
                  <a:alpha val="74998"/>
                </a:schemeClr>
              </a:outerShdw>
            </a:effectLst>
          </p:spPr>
          <p:txBody>
            <a:bodyPr lIns="67461" tIns="33730" rIns="67461" bIns="33730">
              <a:spAutoFit/>
            </a:bodyPr>
            <a:lstStyle/>
            <a:p>
              <a:pPr defTabSz="457200"/>
              <a:endParaRPr lang="en-US">
                <a:solidFill>
                  <a:prstClr val="black"/>
                </a:solidFill>
              </a:endParaRPr>
            </a:p>
          </p:txBody>
        </p:sp>
        <p:sp>
          <p:nvSpPr>
            <p:cNvPr id="19590" name="Text Box 134"/>
            <p:cNvSpPr txBox="1">
              <a:spLocks noChangeArrowheads="1"/>
            </p:cNvSpPr>
            <p:nvPr/>
          </p:nvSpPr>
          <p:spPr bwMode="auto">
            <a:xfrm>
              <a:off x="1326" y="2352"/>
              <a:ext cx="531" cy="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7461" tIns="33730" rIns="67461" bIns="33730">
              <a:spAutoFit/>
            </a:bodyPr>
            <a:lstStyle>
              <a:lvl1pPr algn="l" defTabSz="674688">
                <a:defRPr sz="2400">
                  <a:solidFill>
                    <a:schemeClr val="tx1"/>
                  </a:solidFill>
                  <a:latin typeface="Times New Roman" charset="0"/>
                  <a:ea typeface="ＭＳ Ｐゴシック" charset="0"/>
                </a:defRPr>
              </a:lvl1pPr>
              <a:lvl2pPr marL="338138" algn="l" defTabSz="674688">
                <a:defRPr sz="2400">
                  <a:solidFill>
                    <a:schemeClr val="tx1"/>
                  </a:solidFill>
                  <a:latin typeface="Times New Roman" charset="0"/>
                  <a:ea typeface="ＭＳ Ｐゴシック" charset="0"/>
                </a:defRPr>
              </a:lvl2pPr>
              <a:lvl3pPr marL="674688" algn="l" defTabSz="674688">
                <a:defRPr sz="2400">
                  <a:solidFill>
                    <a:schemeClr val="tx1"/>
                  </a:solidFill>
                  <a:latin typeface="Times New Roman" charset="0"/>
                  <a:ea typeface="ＭＳ Ｐゴシック" charset="0"/>
                </a:defRPr>
              </a:lvl3pPr>
              <a:lvl4pPr marL="1012825" algn="l" defTabSz="674688">
                <a:defRPr sz="2400">
                  <a:solidFill>
                    <a:schemeClr val="tx1"/>
                  </a:solidFill>
                  <a:latin typeface="Times New Roman" charset="0"/>
                  <a:ea typeface="ＭＳ Ｐゴシック" charset="0"/>
                </a:defRPr>
              </a:lvl4pPr>
              <a:lvl5pPr marL="1349375" algn="l" defTabSz="674688">
                <a:defRPr sz="2400">
                  <a:solidFill>
                    <a:schemeClr val="tx1"/>
                  </a:solidFill>
                  <a:latin typeface="Times New Roman" charset="0"/>
                  <a:ea typeface="ＭＳ Ｐゴシック" charset="0"/>
                </a:defRPr>
              </a:lvl5pPr>
              <a:lvl6pPr marL="1806575" defTabSz="674688" fontAlgn="base">
                <a:spcBef>
                  <a:spcPct val="0"/>
                </a:spcBef>
                <a:spcAft>
                  <a:spcPct val="0"/>
                </a:spcAft>
                <a:defRPr sz="2400">
                  <a:solidFill>
                    <a:schemeClr val="tx1"/>
                  </a:solidFill>
                  <a:latin typeface="Times New Roman" charset="0"/>
                  <a:ea typeface="ＭＳ Ｐゴシック" charset="0"/>
                </a:defRPr>
              </a:lvl6pPr>
              <a:lvl7pPr marL="2263775" defTabSz="674688" fontAlgn="base">
                <a:spcBef>
                  <a:spcPct val="0"/>
                </a:spcBef>
                <a:spcAft>
                  <a:spcPct val="0"/>
                </a:spcAft>
                <a:defRPr sz="2400">
                  <a:solidFill>
                    <a:schemeClr val="tx1"/>
                  </a:solidFill>
                  <a:latin typeface="Times New Roman" charset="0"/>
                  <a:ea typeface="ＭＳ Ｐゴシック" charset="0"/>
                </a:defRPr>
              </a:lvl7pPr>
              <a:lvl8pPr marL="2720975" defTabSz="674688" fontAlgn="base">
                <a:spcBef>
                  <a:spcPct val="0"/>
                </a:spcBef>
                <a:spcAft>
                  <a:spcPct val="0"/>
                </a:spcAft>
                <a:defRPr sz="2400">
                  <a:solidFill>
                    <a:schemeClr val="tx1"/>
                  </a:solidFill>
                  <a:latin typeface="Times New Roman" charset="0"/>
                  <a:ea typeface="ＭＳ Ｐゴシック" charset="0"/>
                </a:defRPr>
              </a:lvl8pPr>
              <a:lvl9pPr marL="3178175" defTabSz="674688" fontAlgn="base">
                <a:spcBef>
                  <a:spcPct val="0"/>
                </a:spcBef>
                <a:spcAft>
                  <a:spcPct val="0"/>
                </a:spcAft>
                <a:defRPr sz="2400">
                  <a:solidFill>
                    <a:schemeClr val="tx1"/>
                  </a:solidFill>
                  <a:latin typeface="Times New Roman" charset="0"/>
                  <a:ea typeface="ＭＳ Ｐゴシック" charset="0"/>
                </a:defRPr>
              </a:lvl9pPr>
            </a:lstStyle>
            <a:p>
              <a:pPr algn="r">
                <a:spcBef>
                  <a:spcPct val="50000"/>
                </a:spcBef>
              </a:pPr>
              <a:r>
                <a:rPr lang="en-GB" sz="1200" b="1" dirty="0">
                  <a:solidFill>
                    <a:prstClr val="black"/>
                  </a:solidFill>
                  <a:latin typeface="AlineaIncise" charset="0"/>
                </a:rPr>
                <a:t>repository</a:t>
              </a:r>
            </a:p>
          </p:txBody>
        </p:sp>
      </p:grpSp>
      <p:sp>
        <p:nvSpPr>
          <p:cNvPr id="125" name="Rectangle 1026"/>
          <p:cNvSpPr>
            <a:spLocks noGrp="1" noChangeArrowheads="1"/>
          </p:cNvSpPr>
          <p:nvPr>
            <p:ph type="title"/>
          </p:nvPr>
        </p:nvSpPr>
        <p:spPr>
          <a:xfrm>
            <a:off x="457200" y="260350"/>
            <a:ext cx="8291513" cy="720725"/>
          </a:xfrm>
        </p:spPr>
        <p:txBody>
          <a:bodyPr>
            <a:normAutofit fontScale="90000"/>
          </a:bodyPr>
          <a:lstStyle/>
          <a:p>
            <a:r>
              <a:rPr lang="en-GB" b="1" dirty="0" err="1" smtClean="0">
                <a:solidFill>
                  <a:srgbClr val="C15D05"/>
                </a:solidFill>
                <a:latin typeface="+mn-lt"/>
              </a:rPr>
              <a:t>OpenURL</a:t>
            </a:r>
            <a:r>
              <a:rPr lang="en-GB" b="1" dirty="0" smtClean="0">
                <a:solidFill>
                  <a:srgbClr val="C15D05"/>
                </a:solidFill>
                <a:latin typeface="+mn-lt"/>
              </a:rPr>
              <a:t> basics</a:t>
            </a:r>
            <a:endParaRPr lang="en-GB" b="1" dirty="0">
              <a:solidFill>
                <a:srgbClr val="C15D05"/>
              </a:solidFill>
              <a:latin typeface="+mn-lt"/>
            </a:endParaRPr>
          </a:p>
        </p:txBody>
      </p:sp>
      <p:sp>
        <p:nvSpPr>
          <p:cNvPr id="22" name="Freeform 21"/>
          <p:cNvSpPr/>
          <p:nvPr/>
        </p:nvSpPr>
        <p:spPr>
          <a:xfrm>
            <a:off x="5067300" y="2057400"/>
            <a:ext cx="1052239" cy="901416"/>
          </a:xfrm>
          <a:custGeom>
            <a:avLst/>
            <a:gdLst>
              <a:gd name="connsiteX0" fmla="*/ 0 w 1052239"/>
              <a:gd name="connsiteY0" fmla="*/ 0 h 901416"/>
              <a:gd name="connsiteX1" fmla="*/ 977900 w 1052239"/>
              <a:gd name="connsiteY1" fmla="*/ 533400 h 901416"/>
              <a:gd name="connsiteX2" fmla="*/ 990600 w 1052239"/>
              <a:gd name="connsiteY2" fmla="*/ 698500 h 901416"/>
            </a:gdLst>
            <a:ahLst/>
            <a:cxnLst>
              <a:cxn ang="0">
                <a:pos x="connsiteX0" y="connsiteY0"/>
              </a:cxn>
              <a:cxn ang="0">
                <a:pos x="connsiteX1" y="connsiteY1"/>
              </a:cxn>
              <a:cxn ang="0">
                <a:pos x="connsiteX2" y="connsiteY2"/>
              </a:cxn>
            </a:cxnLst>
            <a:rect l="l" t="t" r="r" b="b"/>
            <a:pathLst>
              <a:path w="1052239" h="901416">
                <a:moveTo>
                  <a:pt x="0" y="0"/>
                </a:moveTo>
                <a:cubicBezTo>
                  <a:pt x="406400" y="208491"/>
                  <a:pt x="812800" y="416983"/>
                  <a:pt x="977900" y="533400"/>
                </a:cubicBezTo>
                <a:cubicBezTo>
                  <a:pt x="1143000" y="649817"/>
                  <a:pt x="980017" y="1189567"/>
                  <a:pt x="990600" y="698500"/>
                </a:cubicBezTo>
              </a:path>
            </a:pathLst>
          </a:custGeom>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grpSp>
        <p:nvGrpSpPr>
          <p:cNvPr id="29" name="Group 28"/>
          <p:cNvGrpSpPr/>
          <p:nvPr/>
        </p:nvGrpSpPr>
        <p:grpSpPr>
          <a:xfrm>
            <a:off x="29131" y="1092198"/>
            <a:ext cx="6371669" cy="5422297"/>
            <a:chOff x="29131" y="1092198"/>
            <a:chExt cx="6371669" cy="5422297"/>
          </a:xfrm>
        </p:grpSpPr>
        <p:sp>
          <p:nvSpPr>
            <p:cNvPr id="28" name="Arc 27"/>
            <p:cNvSpPr/>
            <p:nvPr/>
          </p:nvSpPr>
          <p:spPr bwMode="auto">
            <a:xfrm>
              <a:off x="152400" y="1092198"/>
              <a:ext cx="6248400" cy="5168900"/>
            </a:xfrm>
            <a:prstGeom prst="arc">
              <a:avLst>
                <a:gd name="adj1" fmla="val 11764106"/>
                <a:gd name="adj2" fmla="val 20317763"/>
              </a:avLst>
            </a:prstGeom>
            <a:noFill/>
            <a:ln w="57150" cap="flat" cmpd="sng" algn="ctr">
              <a:solidFill>
                <a:schemeClr val="tx1"/>
              </a:solidFill>
              <a:prstDash val="sys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n>
                  <a:solidFill>
                    <a:prstClr val="black"/>
                  </a:solidFill>
                  <a:prstDash val="sysDash"/>
                </a:ln>
                <a:solidFill>
                  <a:srgbClr val="000000"/>
                </a:solidFill>
                <a:latin typeface="Arial" charset="0"/>
                <a:ea typeface="ＭＳ Ｐゴシック" charset="0"/>
                <a:cs typeface="ＭＳ Ｐゴシック" charset="0"/>
              </a:endParaRPr>
            </a:p>
          </p:txBody>
        </p:sp>
        <p:sp>
          <p:nvSpPr>
            <p:cNvPr id="153" name="Arc 152"/>
            <p:cNvSpPr/>
            <p:nvPr/>
          </p:nvSpPr>
          <p:spPr bwMode="auto">
            <a:xfrm rot="13183474">
              <a:off x="29131" y="1491412"/>
              <a:ext cx="5014745" cy="5023083"/>
            </a:xfrm>
            <a:prstGeom prst="arc">
              <a:avLst>
                <a:gd name="adj1" fmla="val 11764106"/>
                <a:gd name="adj2" fmla="val 21058441"/>
              </a:avLst>
            </a:prstGeom>
            <a:noFill/>
            <a:ln w="57150" cap="flat" cmpd="sng" algn="ctr">
              <a:solidFill>
                <a:schemeClr val="tx1"/>
              </a:solidFill>
              <a:prstDash val="sys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grpSp>
    </p:spTree>
    <p:extLst>
      <p:ext uri="{BB962C8B-B14F-4D97-AF65-F5344CB8AC3E}">
        <p14:creationId xmlns:p14="http://schemas.microsoft.com/office/powerpoint/2010/main" val="9105345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9473"/>
                                        </p:tgtEl>
                                        <p:attrNameLst>
                                          <p:attrName>style.visibility</p:attrName>
                                        </p:attrNameLst>
                                      </p:cBhvr>
                                      <p:to>
                                        <p:strVal val="visible"/>
                                      </p:to>
                                    </p:set>
                                    <p:animEffect transition="in" filter="barn(inVertical)">
                                      <p:cBhvr>
                                        <p:cTn id="7" dur="500"/>
                                        <p:tgtEl>
                                          <p:spTgt spid="1947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947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9588"/>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20"/>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9"/>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nodeType="click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dissolve">
                                      <p:cBhvr>
                                        <p:cTn id="40" dur="500"/>
                                        <p:tgtEl>
                                          <p:spTgt spid="29"/>
                                        </p:tgtEl>
                                      </p:cBhvr>
                                    </p:animEffec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958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42" presetClass="path" presetSubtype="0" accel="50000" decel="50000" fill="hold" grpId="1" nodeType="clickEffect">
                                  <p:stCondLst>
                                    <p:cond delay="0"/>
                                  </p:stCondLst>
                                  <p:childTnLst>
                                    <p:animMotion origin="layout" path="M 1.38889E-6 -4.81481E-6 L 0.00295 0.06922 " pathEditMode="relative" rAng="0" ptsTypes="AA">
                                      <p:cBhvr>
                                        <p:cTn id="48" dur="1000" fill="hold"/>
                                        <p:tgtEl>
                                          <p:spTgt spid="19584"/>
                                        </p:tgtEl>
                                        <p:attrNameLst>
                                          <p:attrName>ppt_x</p:attrName>
                                          <p:attrName>ppt_y</p:attrName>
                                        </p:attrNameLst>
                                      </p:cBhvr>
                                      <p:rCtr x="139" y="344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84" grpId="0"/>
      <p:bldP spid="19584"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What Can Go Wrong?</a:t>
            </a:r>
          </a:p>
        </p:txBody>
      </p:sp>
      <p:sp>
        <p:nvSpPr>
          <p:cNvPr id="4" name="Content Placeholder 2"/>
          <p:cNvSpPr>
            <a:spLocks noGrp="1"/>
          </p:cNvSpPr>
          <p:nvPr>
            <p:ph idx="1"/>
          </p:nvPr>
        </p:nvSpPr>
        <p:spPr>
          <a:xfrm>
            <a:off x="533400" y="1981200"/>
            <a:ext cx="8077200" cy="4114800"/>
          </a:xfrm>
        </p:spPr>
        <p:txBody>
          <a:bodyPr>
            <a:normAutofit/>
          </a:bodyPr>
          <a:lstStyle/>
          <a:p>
            <a:r>
              <a:rPr lang="en-US" sz="2800" dirty="0" smtClean="0"/>
              <a:t>Publisher gives wrong metadata for title to knowledgebase</a:t>
            </a:r>
          </a:p>
          <a:p>
            <a:r>
              <a:rPr lang="en-US" sz="2800" dirty="0" smtClean="0"/>
              <a:t>Link resolver uses bad metadata to make link</a:t>
            </a:r>
          </a:p>
          <a:p>
            <a:r>
              <a:rPr lang="en-US" sz="2800" dirty="0" smtClean="0"/>
              <a:t>Link does not resolve to correct target</a:t>
            </a:r>
          </a:p>
          <a:p>
            <a:r>
              <a:rPr lang="en-US" sz="2800" dirty="0" smtClean="0"/>
              <a:t>Data not current</a:t>
            </a:r>
          </a:p>
          <a:p>
            <a:pPr lvl="1"/>
            <a:r>
              <a:rPr lang="en-US" sz="2400" dirty="0" smtClean="0"/>
              <a:t>Issue has been removed</a:t>
            </a:r>
          </a:p>
          <a:p>
            <a:pPr lvl="1"/>
            <a:r>
              <a:rPr lang="en-US" sz="2400" dirty="0" smtClean="0"/>
              <a:t>Provider hasn’t notified that issue is live</a:t>
            </a:r>
          </a:p>
          <a:p>
            <a:pPr marL="0" indent="0">
              <a:buNone/>
            </a:pPr>
            <a:endParaRPr lang="en-US" sz="3600" dirty="0"/>
          </a:p>
          <a:p>
            <a:pPr marL="0" indent="0">
              <a:buNone/>
            </a:pPr>
            <a:endParaRPr lang="en-US" dirty="0" smtClean="0"/>
          </a:p>
        </p:txBody>
      </p:sp>
    </p:spTree>
    <p:extLst>
      <p:ext uri="{BB962C8B-B14F-4D97-AF65-F5344CB8AC3E}">
        <p14:creationId xmlns:p14="http://schemas.microsoft.com/office/powerpoint/2010/main" val="15957420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Hence, </a:t>
            </a:r>
            <a:r>
              <a:rPr lang="en-US" dirty="0" err="1"/>
              <a:t>KBart</a:t>
            </a:r>
            <a:endParaRPr lang="en-US" dirty="0"/>
          </a:p>
        </p:txBody>
      </p:sp>
      <p:sp>
        <p:nvSpPr>
          <p:cNvPr id="4" name="Content Placeholder 2"/>
          <p:cNvSpPr>
            <a:spLocks noGrp="1"/>
          </p:cNvSpPr>
          <p:nvPr>
            <p:ph idx="1"/>
          </p:nvPr>
        </p:nvSpPr>
        <p:spPr>
          <a:xfrm>
            <a:off x="533400" y="1981200"/>
            <a:ext cx="8077200" cy="4495800"/>
          </a:xfrm>
        </p:spPr>
        <p:txBody>
          <a:bodyPr>
            <a:noAutofit/>
          </a:bodyPr>
          <a:lstStyle/>
          <a:p>
            <a:r>
              <a:rPr lang="en-US" sz="2800" dirty="0" smtClean="0"/>
              <a:t>Provides simple metadata exchange format – e.g., </a:t>
            </a:r>
            <a:r>
              <a:rPr lang="en-US" sz="2800" dirty="0" err="1" smtClean="0"/>
              <a:t>publication_title</a:t>
            </a:r>
            <a:r>
              <a:rPr lang="en-US" sz="2800" dirty="0" smtClean="0"/>
              <a:t>, </a:t>
            </a:r>
            <a:r>
              <a:rPr lang="en-US" sz="2800" dirty="0" err="1" smtClean="0"/>
              <a:t>date_first_issue_online</a:t>
            </a:r>
            <a:endParaRPr lang="en-US" sz="2800" dirty="0" smtClean="0"/>
          </a:p>
          <a:p>
            <a:r>
              <a:rPr lang="en-US" sz="2800" dirty="0" smtClean="0"/>
              <a:t>Phase I prepared by joint NISO/UKSG Working Group </a:t>
            </a:r>
            <a:r>
              <a:rPr lang="en-US" sz="2800" dirty="0"/>
              <a:t>in 2010, with focus on metadata formatting for journal </a:t>
            </a:r>
            <a:r>
              <a:rPr lang="en-US" sz="2800" dirty="0" smtClean="0"/>
              <a:t>resources</a:t>
            </a:r>
          </a:p>
          <a:p>
            <a:r>
              <a:rPr lang="en-US" sz="2800" dirty="0" smtClean="0"/>
              <a:t>Updated </a:t>
            </a:r>
            <a:r>
              <a:rPr lang="en-US" sz="2800" dirty="0"/>
              <a:t>in 2014 </a:t>
            </a:r>
            <a:r>
              <a:rPr lang="en-US" sz="2800" dirty="0" smtClean="0"/>
              <a:t>(Phase II) to </a:t>
            </a:r>
            <a:r>
              <a:rPr lang="en-US" sz="2800" dirty="0"/>
              <a:t>include more complex issues in metadata supply – consortia-specific metadata; metadata transfer for open access publications, e-books, </a:t>
            </a:r>
            <a:r>
              <a:rPr lang="en-US" sz="2800" dirty="0" smtClean="0"/>
              <a:t>conference proceedings</a:t>
            </a:r>
            <a:endParaRPr lang="en-US" sz="2800" b="1" dirty="0"/>
          </a:p>
          <a:p>
            <a:endParaRPr lang="en-US" sz="2800" dirty="0"/>
          </a:p>
          <a:p>
            <a:pPr marL="0" indent="0">
              <a:buNone/>
            </a:pPr>
            <a:endParaRPr lang="en-US" sz="2800" dirty="0"/>
          </a:p>
          <a:p>
            <a:endParaRPr lang="en-US" sz="2800" dirty="0" smtClean="0"/>
          </a:p>
          <a:p>
            <a:pPr marL="0" indent="0">
              <a:buNone/>
            </a:pPr>
            <a:endParaRPr lang="en-US" sz="2800" dirty="0" smtClean="0"/>
          </a:p>
        </p:txBody>
      </p:sp>
    </p:spTree>
    <p:extLst>
      <p:ext uri="{BB962C8B-B14F-4D97-AF65-F5344CB8AC3E}">
        <p14:creationId xmlns:p14="http://schemas.microsoft.com/office/powerpoint/2010/main" val="36591820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838200" y="1676400"/>
            <a:ext cx="7543800" cy="369332"/>
          </a:xfrm>
          <a:prstGeom prst="rect">
            <a:avLst/>
          </a:prstGeom>
          <a:noFill/>
        </p:spPr>
        <p:txBody>
          <a:bodyPr wrap="square" rtlCol="0">
            <a:spAutoFit/>
          </a:bodyPr>
          <a:lstStyle/>
          <a:p>
            <a:endParaRPr lang="en-US" dirty="0"/>
          </a:p>
        </p:txBody>
      </p:sp>
      <p:sp>
        <p:nvSpPr>
          <p:cNvPr id="6" name="Title 5"/>
          <p:cNvSpPr>
            <a:spLocks noGrp="1"/>
          </p:cNvSpPr>
          <p:nvPr>
            <p:ph type="title"/>
          </p:nvPr>
        </p:nvSpPr>
        <p:spPr/>
        <p:txBody>
          <a:bodyPr anchor="t"/>
          <a:lstStyle/>
          <a:p>
            <a:pPr algn="ctr"/>
            <a:r>
              <a:rPr lang="en-US" dirty="0"/>
              <a:t>Want to Learn More?</a:t>
            </a:r>
          </a:p>
        </p:txBody>
      </p:sp>
      <p:sp>
        <p:nvSpPr>
          <p:cNvPr id="12" name="Content Placeholder 2"/>
          <p:cNvSpPr>
            <a:spLocks noGrp="1"/>
          </p:cNvSpPr>
          <p:nvPr>
            <p:ph idx="1"/>
          </p:nvPr>
        </p:nvSpPr>
        <p:spPr>
          <a:xfrm>
            <a:off x="1066800" y="1295400"/>
            <a:ext cx="7543800" cy="4114800"/>
          </a:xfrm>
        </p:spPr>
        <p:txBody>
          <a:bodyPr>
            <a:noAutofit/>
          </a:bodyPr>
          <a:lstStyle/>
          <a:p>
            <a:r>
              <a:rPr lang="en-US" sz="2800" dirty="0" smtClean="0"/>
              <a:t>KBART Endorsement (requirements, list of </a:t>
            </a:r>
            <a:r>
              <a:rPr lang="en-US" sz="2800" dirty="0"/>
              <a:t>formal endorsers): </a:t>
            </a:r>
            <a:r>
              <a:rPr lang="en-US" sz="2800" dirty="0">
                <a:hlinkClick r:id="rId3"/>
              </a:rPr>
              <a:t>http://www.niso.org/workrooms/kbart/endorsement</a:t>
            </a:r>
            <a:r>
              <a:rPr lang="en-US" sz="2800" dirty="0" smtClean="0">
                <a:hlinkClick r:id="rId3"/>
              </a:rPr>
              <a:t>/</a:t>
            </a:r>
            <a:r>
              <a:rPr lang="en-US" sz="2800" dirty="0" smtClean="0"/>
              <a:t> </a:t>
            </a:r>
          </a:p>
          <a:p>
            <a:r>
              <a:rPr lang="en-US" sz="2800" dirty="0" smtClean="0"/>
              <a:t>KBART Registry (contacts, URLs</a:t>
            </a:r>
            <a:r>
              <a:rPr lang="en-US" sz="2800" dirty="0"/>
              <a:t>, instructions): </a:t>
            </a:r>
            <a:r>
              <a:rPr lang="en-US" sz="2800" dirty="0">
                <a:hlinkClick r:id="rId4"/>
              </a:rPr>
              <a:t>https://sites.google.com/site/kbartregistry</a:t>
            </a:r>
            <a:r>
              <a:rPr lang="en-US" sz="2800" dirty="0" smtClean="0">
                <a:hlinkClick r:id="rId4"/>
              </a:rPr>
              <a:t>/</a:t>
            </a:r>
            <a:r>
              <a:rPr lang="en-US" sz="2800" dirty="0" smtClean="0"/>
              <a:t> </a:t>
            </a:r>
          </a:p>
          <a:p>
            <a:r>
              <a:rPr lang="en-US" sz="2800" dirty="0" smtClean="0"/>
              <a:t>Standing </a:t>
            </a:r>
            <a:r>
              <a:rPr lang="en-US" sz="2800" dirty="0"/>
              <a:t>Committee roster: </a:t>
            </a:r>
            <a:r>
              <a:rPr lang="en-US" sz="2800" dirty="0">
                <a:hlinkClick r:id="rId5"/>
              </a:rPr>
              <a:t>http://www.niso.org/workrooms/kbart/sc-roster/</a:t>
            </a:r>
            <a:endParaRPr lang="en-US" sz="2800" dirty="0" smtClean="0"/>
          </a:p>
          <a:p>
            <a:r>
              <a:rPr lang="en-US" sz="2800" dirty="0" smtClean="0"/>
              <a:t>Interest Group List: </a:t>
            </a:r>
            <a:r>
              <a:rPr lang="en-US" sz="2800" dirty="0">
                <a:hlinkClick r:id="rId6"/>
              </a:rPr>
              <a:t>http://www.niso.org/lists/kbart_interest</a:t>
            </a:r>
            <a:r>
              <a:rPr lang="en-US" sz="2800" dirty="0" smtClean="0">
                <a:hlinkClick r:id="rId6"/>
              </a:rPr>
              <a:t>/</a:t>
            </a:r>
            <a:r>
              <a:rPr lang="en-US" sz="2800" dirty="0" smtClean="0"/>
              <a:t> </a:t>
            </a:r>
          </a:p>
        </p:txBody>
      </p:sp>
    </p:spTree>
    <p:extLst>
      <p:ext uri="{BB962C8B-B14F-4D97-AF65-F5344CB8AC3E}">
        <p14:creationId xmlns:p14="http://schemas.microsoft.com/office/powerpoint/2010/main" val="34786279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763000" cy="1431925"/>
          </a:xfrm>
        </p:spPr>
        <p:txBody>
          <a:bodyPr/>
          <a:lstStyle/>
          <a:p>
            <a:pPr algn="ctr"/>
            <a:r>
              <a:rPr lang="en-US" dirty="0" smtClean="0"/>
              <a:t>Patron Privacy in Digital Library and Information Systems</a:t>
            </a:r>
            <a:endParaRPr lang="en-US" dirty="0"/>
          </a:p>
        </p:txBody>
      </p:sp>
      <p:sp>
        <p:nvSpPr>
          <p:cNvPr id="4" name="Content Placeholder 2"/>
          <p:cNvSpPr>
            <a:spLocks noGrp="1"/>
          </p:cNvSpPr>
          <p:nvPr>
            <p:ph idx="1"/>
          </p:nvPr>
        </p:nvSpPr>
        <p:spPr>
          <a:xfrm>
            <a:off x="533400" y="1981200"/>
            <a:ext cx="8077200" cy="4114800"/>
          </a:xfrm>
        </p:spPr>
        <p:txBody>
          <a:bodyPr>
            <a:normAutofit fontScale="77500" lnSpcReduction="20000"/>
          </a:bodyPr>
          <a:lstStyle/>
          <a:p>
            <a:pPr marL="0" indent="0">
              <a:buNone/>
            </a:pPr>
            <a:endParaRPr lang="en-US" sz="2800" dirty="0" smtClean="0"/>
          </a:p>
          <a:p>
            <a:r>
              <a:rPr lang="en-US" sz="2800" dirty="0" smtClean="0"/>
              <a:t>Balance between applying usage data to improve services and need to protect privacy</a:t>
            </a:r>
          </a:p>
          <a:p>
            <a:r>
              <a:rPr lang="en-US" sz="2800" dirty="0" smtClean="0"/>
              <a:t>Andrew W. Mellon Foundation awarded NISO grant to develop </a:t>
            </a:r>
            <a:r>
              <a:rPr lang="en-US" sz="2800" i="1" dirty="0"/>
              <a:t>Consensus Framework to Support Patron Privacy in Digital Library and Information Systems</a:t>
            </a:r>
            <a:endParaRPr lang="en-US" sz="2800" dirty="0" smtClean="0"/>
          </a:p>
          <a:p>
            <a:r>
              <a:rPr lang="en-US" sz="2800" dirty="0" smtClean="0"/>
              <a:t>Working Group formed, virtual and in-person meetings held in 2015</a:t>
            </a:r>
          </a:p>
          <a:p>
            <a:r>
              <a:rPr lang="en-US" sz="2800" dirty="0" smtClean="0">
                <a:hlinkClick r:id="rId3"/>
              </a:rPr>
              <a:t>NISO Consensus Principles on Users’ Digital Privacy in Library, Publisher, and Software-Provider Systems (NISO Privacy Principles)</a:t>
            </a:r>
            <a:r>
              <a:rPr lang="en-US" sz="2800" dirty="0" smtClean="0"/>
              <a:t>(NISO Privacy Principles) published December 10, 2015</a:t>
            </a:r>
          </a:p>
          <a:p>
            <a:r>
              <a:rPr lang="en-US" sz="2800" dirty="0">
                <a:hlinkClick r:id="rId4"/>
              </a:rPr>
              <a:t>http://www.niso.org/topics/tl/patron_privacy/</a:t>
            </a:r>
            <a:endParaRPr lang="en-US" sz="2800" dirty="0" smtClean="0"/>
          </a:p>
          <a:p>
            <a:pPr marL="0" indent="0">
              <a:buNone/>
            </a:pPr>
            <a:endParaRPr lang="en-US" sz="3600" dirty="0"/>
          </a:p>
          <a:p>
            <a:pPr marL="0" indent="0">
              <a:buNone/>
            </a:pPr>
            <a:endParaRPr lang="en-US" dirty="0" smtClean="0"/>
          </a:p>
        </p:txBody>
      </p:sp>
    </p:spTree>
    <p:extLst>
      <p:ext uri="{BB962C8B-B14F-4D97-AF65-F5344CB8AC3E}">
        <p14:creationId xmlns:p14="http://schemas.microsoft.com/office/powerpoint/2010/main" val="33926538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763000" cy="1431925"/>
          </a:xfrm>
        </p:spPr>
        <p:txBody>
          <a:bodyPr/>
          <a:lstStyle/>
          <a:p>
            <a:pPr algn="ctr"/>
            <a:r>
              <a:rPr lang="en-US" dirty="0" smtClean="0"/>
              <a:t>Privacy and Research Data</a:t>
            </a:r>
            <a:endParaRPr lang="en-US" dirty="0"/>
          </a:p>
        </p:txBody>
      </p:sp>
      <p:sp>
        <p:nvSpPr>
          <p:cNvPr id="4" name="Content Placeholder 2"/>
          <p:cNvSpPr>
            <a:spLocks noGrp="1"/>
          </p:cNvSpPr>
          <p:nvPr>
            <p:ph idx="1"/>
          </p:nvPr>
        </p:nvSpPr>
        <p:spPr>
          <a:xfrm>
            <a:off x="533400" y="1981200"/>
            <a:ext cx="8077200" cy="4114800"/>
          </a:xfrm>
        </p:spPr>
        <p:txBody>
          <a:bodyPr>
            <a:normAutofit lnSpcReduction="10000"/>
          </a:bodyPr>
          <a:lstStyle/>
          <a:p>
            <a:r>
              <a:rPr lang="en-US" sz="2800" dirty="0" smtClean="0"/>
              <a:t>Beginning 2016 NISO will launch project to manage privacy risks related to research data sets</a:t>
            </a:r>
          </a:p>
          <a:p>
            <a:r>
              <a:rPr lang="en-US" sz="2800" dirty="0" smtClean="0"/>
              <a:t>NISO has submitted a Case Statement to Research Data Alliance to undertake jointly, is seeking broad international participation</a:t>
            </a:r>
          </a:p>
          <a:p>
            <a:r>
              <a:rPr lang="en-US" sz="2800" dirty="0" smtClean="0"/>
              <a:t>Post comments/join group at Research Data </a:t>
            </a:r>
            <a:r>
              <a:rPr lang="en-US" sz="2800" dirty="0"/>
              <a:t>Alliance site at </a:t>
            </a:r>
            <a:r>
              <a:rPr lang="en-US" sz="2800" dirty="0">
                <a:hlinkClick r:id="rId3"/>
              </a:rPr>
              <a:t>https://rd-alliance.org/</a:t>
            </a:r>
            <a:endParaRPr lang="en-US" sz="2800" dirty="0" smtClean="0"/>
          </a:p>
          <a:p>
            <a:r>
              <a:rPr lang="en-US" sz="2800" dirty="0">
                <a:hlinkClick r:id="rId4"/>
              </a:rPr>
              <a:t>http://www.niso.org/topics/tl/data_privacy/</a:t>
            </a:r>
            <a:endParaRPr lang="en-US" sz="3600" dirty="0" smtClean="0"/>
          </a:p>
          <a:p>
            <a:pPr marL="0" indent="0">
              <a:buNone/>
            </a:pPr>
            <a:endParaRPr lang="en-US" dirty="0" smtClean="0"/>
          </a:p>
        </p:txBody>
      </p:sp>
    </p:spTree>
    <p:extLst>
      <p:ext uri="{BB962C8B-B14F-4D97-AF65-F5344CB8AC3E}">
        <p14:creationId xmlns:p14="http://schemas.microsoft.com/office/powerpoint/2010/main" val="3953947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Terminology</a:t>
            </a:r>
            <a:endParaRPr lang="en-US" dirty="0"/>
          </a:p>
        </p:txBody>
      </p:sp>
      <p:sp>
        <p:nvSpPr>
          <p:cNvPr id="3" name="Content Placeholder 2"/>
          <p:cNvSpPr>
            <a:spLocks noGrp="1"/>
          </p:cNvSpPr>
          <p:nvPr>
            <p:ph idx="1"/>
          </p:nvPr>
        </p:nvSpPr>
        <p:spPr/>
        <p:txBody>
          <a:bodyPr/>
          <a:lstStyle/>
          <a:p>
            <a:r>
              <a:rPr lang="en-US" b="1" dirty="0" smtClean="0"/>
              <a:t>S</a:t>
            </a:r>
            <a:r>
              <a:rPr lang="en-US" dirty="0" smtClean="0"/>
              <a:t>tandard – e.g., NISO Z39.x</a:t>
            </a:r>
          </a:p>
          <a:p>
            <a:endParaRPr lang="en-US" dirty="0"/>
          </a:p>
          <a:p>
            <a:r>
              <a:rPr lang="en-US" dirty="0" smtClean="0"/>
              <a:t>Recommended Practice – e.g., NISO RP-7, SERU (A Shared Electronic Resource Understanding)</a:t>
            </a:r>
          </a:p>
          <a:p>
            <a:endParaRPr lang="en-US" dirty="0"/>
          </a:p>
          <a:p>
            <a:r>
              <a:rPr lang="en-US" dirty="0" smtClean="0"/>
              <a:t>Code of Practice – e.g., COUNTER</a:t>
            </a:r>
          </a:p>
          <a:p>
            <a:endParaRPr lang="en-US" dirty="0"/>
          </a:p>
        </p:txBody>
      </p:sp>
    </p:spTree>
    <p:extLst>
      <p:ext uri="{BB962C8B-B14F-4D97-AF65-F5344CB8AC3E}">
        <p14:creationId xmlns:p14="http://schemas.microsoft.com/office/powerpoint/2010/main" val="18632195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2133600"/>
            <a:ext cx="6934200" cy="1384995"/>
          </a:xfrm>
          <a:prstGeom prst="rect">
            <a:avLst/>
          </a:prstGeom>
          <a:noFill/>
        </p:spPr>
        <p:txBody>
          <a:bodyPr wrap="square" rtlCol="0">
            <a:spAutoFit/>
          </a:bodyPr>
          <a:lstStyle/>
          <a:p>
            <a:r>
              <a:rPr lang="en-US" sz="2800" dirty="0" smtClean="0"/>
              <a:t>Betty Landesman</a:t>
            </a:r>
          </a:p>
          <a:p>
            <a:endParaRPr lang="en-US" sz="2800" dirty="0"/>
          </a:p>
          <a:p>
            <a:r>
              <a:rPr lang="en-US" sz="2800" dirty="0" smtClean="0"/>
              <a:t>blandesman@ubalt.edu</a:t>
            </a:r>
            <a:endParaRPr lang="en-US" sz="2800" dirty="0"/>
          </a:p>
        </p:txBody>
      </p:sp>
    </p:spTree>
    <p:extLst>
      <p:ext uri="{BB962C8B-B14F-4D97-AF65-F5344CB8AC3E}">
        <p14:creationId xmlns:p14="http://schemas.microsoft.com/office/powerpoint/2010/main" val="26512578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ALI</a:t>
            </a:r>
            <a:endParaRPr lang="en-US" dirty="0"/>
          </a:p>
        </p:txBody>
      </p:sp>
      <p:sp>
        <p:nvSpPr>
          <p:cNvPr id="3" name="Content Placeholder 2"/>
          <p:cNvSpPr>
            <a:spLocks noGrp="1"/>
          </p:cNvSpPr>
          <p:nvPr>
            <p:ph idx="1"/>
          </p:nvPr>
        </p:nvSpPr>
        <p:spPr>
          <a:xfrm>
            <a:off x="1066800" y="1981200"/>
            <a:ext cx="7924800" cy="4114800"/>
          </a:xfrm>
        </p:spPr>
        <p:txBody>
          <a:bodyPr/>
          <a:lstStyle/>
          <a:p>
            <a:r>
              <a:rPr lang="en-US" dirty="0" smtClean="0"/>
              <a:t>Access and License Indicators </a:t>
            </a:r>
          </a:p>
          <a:p>
            <a:r>
              <a:rPr lang="en-US" dirty="0" smtClean="0"/>
              <a:t>NISO RP-22-2015</a:t>
            </a:r>
          </a:p>
          <a:p>
            <a:r>
              <a:rPr lang="en-US" dirty="0" smtClean="0"/>
              <a:t>Charge was to develop standardized metadata to indicate whether specific article is freely readable and what re-use rights might be available</a:t>
            </a:r>
          </a:p>
          <a:p>
            <a:r>
              <a:rPr lang="en-US" dirty="0">
                <a:effectLst/>
                <a:hlinkClick r:id="rId3"/>
              </a:rPr>
              <a:t>http://</a:t>
            </a:r>
            <a:r>
              <a:rPr lang="en-US" dirty="0" smtClean="0">
                <a:effectLst/>
                <a:hlinkClick r:id="rId3"/>
              </a:rPr>
              <a:t>www.niso.org/publications/rp/rp-22-2015</a:t>
            </a:r>
            <a:r>
              <a:rPr lang="en-US" dirty="0" smtClean="0">
                <a:effectLst/>
              </a:rPr>
              <a:t> </a:t>
            </a:r>
            <a:endParaRPr lang="en-US" dirty="0">
              <a:effectLst/>
            </a:endParaRPr>
          </a:p>
          <a:p>
            <a:endParaRPr lang="en-US" dirty="0" smtClean="0"/>
          </a:p>
          <a:p>
            <a:endParaRPr lang="en-US" dirty="0"/>
          </a:p>
        </p:txBody>
      </p:sp>
    </p:spTree>
    <p:extLst>
      <p:ext uri="{BB962C8B-B14F-4D97-AF65-F5344CB8AC3E}">
        <p14:creationId xmlns:p14="http://schemas.microsoft.com/office/powerpoint/2010/main" val="38758063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838200" y="1676400"/>
            <a:ext cx="7543800" cy="369332"/>
          </a:xfrm>
          <a:prstGeom prst="rect">
            <a:avLst/>
          </a:prstGeom>
          <a:noFill/>
        </p:spPr>
        <p:txBody>
          <a:bodyPr wrap="square" rtlCol="0">
            <a:spAutoFit/>
          </a:bodyPr>
          <a:lstStyle/>
          <a:p>
            <a:endParaRPr lang="en-US" dirty="0"/>
          </a:p>
        </p:txBody>
      </p:sp>
      <p:sp>
        <p:nvSpPr>
          <p:cNvPr id="6" name="Title 5"/>
          <p:cNvSpPr>
            <a:spLocks noGrp="1"/>
          </p:cNvSpPr>
          <p:nvPr>
            <p:ph type="title"/>
          </p:nvPr>
        </p:nvSpPr>
        <p:spPr/>
        <p:txBody>
          <a:bodyPr/>
          <a:lstStyle/>
          <a:p>
            <a:r>
              <a:rPr lang="en-US" dirty="0" smtClean="0"/>
              <a:t>Minimal Set of Metadata</a:t>
            </a:r>
            <a:endParaRPr lang="en-US" dirty="0"/>
          </a:p>
        </p:txBody>
      </p:sp>
      <p:sp>
        <p:nvSpPr>
          <p:cNvPr id="13" name="Content Placeholder 2"/>
          <p:cNvSpPr>
            <a:spLocks noGrp="1"/>
          </p:cNvSpPr>
          <p:nvPr>
            <p:ph idx="1"/>
          </p:nvPr>
        </p:nvSpPr>
        <p:spPr>
          <a:xfrm>
            <a:off x="723900" y="2438400"/>
            <a:ext cx="8229600" cy="4648200"/>
          </a:xfrm>
        </p:spPr>
        <p:txBody>
          <a:bodyPr>
            <a:normAutofit/>
          </a:bodyPr>
          <a:lstStyle/>
          <a:p>
            <a:r>
              <a:rPr lang="en-US" dirty="0" smtClean="0"/>
              <a:t>&lt;</a:t>
            </a:r>
            <a:r>
              <a:rPr lang="en-US" dirty="0" err="1" smtClean="0"/>
              <a:t>free_to_read</a:t>
            </a:r>
            <a:r>
              <a:rPr lang="en-US" dirty="0" smtClean="0"/>
              <a:t>&gt; tag – can be used to generate icons at article level</a:t>
            </a:r>
          </a:p>
          <a:p>
            <a:endParaRPr lang="en-US" sz="3400" dirty="0"/>
          </a:p>
          <a:p>
            <a:r>
              <a:rPr lang="en-US" sz="3400" dirty="0" smtClean="0"/>
              <a:t>&lt;</a:t>
            </a:r>
            <a:r>
              <a:rPr lang="en-US" sz="3400" dirty="0" err="1" smtClean="0"/>
              <a:t>license_ref</a:t>
            </a:r>
            <a:r>
              <a:rPr lang="en-US" sz="3400" dirty="0" smtClean="0"/>
              <a:t>&gt; tag </a:t>
            </a:r>
          </a:p>
          <a:p>
            <a:pPr marL="0" indent="0">
              <a:buNone/>
            </a:pPr>
            <a:endParaRPr lang="en-US" dirty="0" smtClean="0"/>
          </a:p>
        </p:txBody>
      </p:sp>
    </p:spTree>
    <p:extLst>
      <p:ext uri="{BB962C8B-B14F-4D97-AF65-F5344CB8AC3E}">
        <p14:creationId xmlns:p14="http://schemas.microsoft.com/office/powerpoint/2010/main" val="8520275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Want to Learn More?</a:t>
            </a:r>
            <a:endParaRPr lang="en-US" dirty="0"/>
          </a:p>
        </p:txBody>
      </p:sp>
      <p:sp>
        <p:nvSpPr>
          <p:cNvPr id="3" name="Content Placeholder 2"/>
          <p:cNvSpPr>
            <a:spLocks noGrp="1"/>
          </p:cNvSpPr>
          <p:nvPr>
            <p:ph idx="1"/>
          </p:nvPr>
        </p:nvSpPr>
        <p:spPr>
          <a:xfrm>
            <a:off x="1066800" y="1447800"/>
            <a:ext cx="7543800" cy="4114800"/>
          </a:xfrm>
        </p:spPr>
        <p:txBody>
          <a:bodyPr/>
          <a:lstStyle/>
          <a:p>
            <a:r>
              <a:rPr lang="en-US" sz="2800" dirty="0"/>
              <a:t>Full text of </a:t>
            </a:r>
            <a:r>
              <a:rPr lang="en-US" sz="2800" dirty="0" smtClean="0"/>
              <a:t>RP-22-2015</a:t>
            </a:r>
            <a:r>
              <a:rPr lang="en-US" sz="2800" dirty="0"/>
              <a:t>: </a:t>
            </a:r>
            <a:r>
              <a:rPr lang="en-US" sz="2800" dirty="0">
                <a:hlinkClick r:id="rId3"/>
              </a:rPr>
              <a:t>http://www.niso.org/publications/rp/rp-22-2015</a:t>
            </a:r>
            <a:endParaRPr lang="en-US" sz="2800" dirty="0" smtClean="0"/>
          </a:p>
          <a:p>
            <a:r>
              <a:rPr lang="en-US" sz="2800" dirty="0" smtClean="0"/>
              <a:t>Working </a:t>
            </a:r>
            <a:r>
              <a:rPr lang="en-US" sz="2800" dirty="0"/>
              <a:t>Group roster: </a:t>
            </a:r>
            <a:r>
              <a:rPr lang="en-US" sz="2800" dirty="0">
                <a:hlinkClick r:id="rId4"/>
              </a:rPr>
              <a:t>http://www.niso.org/workrooms/ali/roster/ </a:t>
            </a:r>
            <a:endParaRPr lang="en-US" sz="2800" dirty="0" smtClean="0"/>
          </a:p>
          <a:p>
            <a:r>
              <a:rPr lang="en-US" sz="2800" dirty="0"/>
              <a:t>Interest Group E-mail list: </a:t>
            </a:r>
            <a:r>
              <a:rPr lang="en-US" sz="2800" dirty="0">
                <a:hlinkClick r:id="rId5"/>
              </a:rPr>
              <a:t>http://www.niso.org/lists/oa-indicators-info</a:t>
            </a:r>
            <a:endParaRPr lang="en-US" sz="2800" dirty="0" smtClean="0"/>
          </a:p>
          <a:p>
            <a:r>
              <a:rPr lang="en-US" sz="2800" dirty="0" smtClean="0"/>
              <a:t>Original work item proposal</a:t>
            </a:r>
            <a:r>
              <a:rPr lang="en-US" sz="2800" dirty="0"/>
              <a:t>: </a:t>
            </a:r>
            <a:r>
              <a:rPr lang="en-US" sz="2800" dirty="0">
                <a:hlinkClick r:id="rId6"/>
              </a:rPr>
              <a:t>http://www.niso.org/apps/group_public/document.php?document_id=9845</a:t>
            </a:r>
            <a:endParaRPr lang="en-US" dirty="0"/>
          </a:p>
        </p:txBody>
      </p:sp>
    </p:spTree>
    <p:extLst>
      <p:ext uri="{BB962C8B-B14F-4D97-AF65-F5344CB8AC3E}">
        <p14:creationId xmlns:p14="http://schemas.microsoft.com/office/powerpoint/2010/main" val="18340689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838200" y="1676400"/>
            <a:ext cx="7543800" cy="369332"/>
          </a:xfrm>
          <a:prstGeom prst="rect">
            <a:avLst/>
          </a:prstGeom>
          <a:noFill/>
        </p:spPr>
        <p:txBody>
          <a:bodyPr wrap="square" rtlCol="0">
            <a:spAutoFit/>
          </a:bodyPr>
          <a:lstStyle/>
          <a:p>
            <a:endParaRPr lang="en-US" dirty="0"/>
          </a:p>
        </p:txBody>
      </p:sp>
      <p:sp>
        <p:nvSpPr>
          <p:cNvPr id="11" name="Content Placeholder 2"/>
          <p:cNvSpPr txBox="1">
            <a:spLocks/>
          </p:cNvSpPr>
          <p:nvPr/>
        </p:nvSpPr>
        <p:spPr>
          <a:xfrm>
            <a:off x="495300" y="1861066"/>
            <a:ext cx="8229600" cy="452596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800" dirty="0" smtClean="0"/>
          </a:p>
          <a:p>
            <a:endParaRPr lang="en-US" dirty="0" smtClean="0"/>
          </a:p>
          <a:p>
            <a:pPr lvl="1"/>
            <a:endParaRPr lang="en-US" dirty="0"/>
          </a:p>
        </p:txBody>
      </p:sp>
      <p:pic>
        <p:nvPicPr>
          <p:cNvPr id="2" name="Picture 1"/>
          <p:cNvPicPr>
            <a:picLocks noChangeAspect="1"/>
          </p:cNvPicPr>
          <p:nvPr/>
        </p:nvPicPr>
        <p:blipFill>
          <a:blip r:embed="rId3"/>
          <a:stretch>
            <a:fillRect/>
          </a:stretch>
        </p:blipFill>
        <p:spPr>
          <a:xfrm>
            <a:off x="3581400" y="228600"/>
            <a:ext cx="1371600" cy="1226958"/>
          </a:xfrm>
          <a:prstGeom prst="rect">
            <a:avLst/>
          </a:prstGeom>
        </p:spPr>
      </p:pic>
      <p:sp>
        <p:nvSpPr>
          <p:cNvPr id="6" name="Content Placeholder 2"/>
          <p:cNvSpPr txBox="1">
            <a:spLocks/>
          </p:cNvSpPr>
          <p:nvPr/>
        </p:nvSpPr>
        <p:spPr>
          <a:xfrm>
            <a:off x="775648" y="2045732"/>
            <a:ext cx="8368352" cy="5410200"/>
          </a:xfrm>
          <a:prstGeom prst="rect">
            <a:avLst/>
          </a:prstGeom>
        </p:spPr>
        <p:txBody>
          <a:bodyPr/>
          <a:lstStyle>
            <a:lvl1pPr marL="342900" indent="-342900" algn="l" rtl="0" fontAlgn="base">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a:lstStyle>
          <a:p>
            <a:pPr eaLnBrk="1" hangingPunct="1"/>
            <a:r>
              <a:rPr lang="en-US" sz="2800" kern="0" dirty="0" smtClean="0"/>
              <a:t>Open Discovery Initiative: Promoting Transparency in Discovery</a:t>
            </a:r>
          </a:p>
          <a:p>
            <a:pPr eaLnBrk="1" hangingPunct="1"/>
            <a:endParaRPr lang="en-US" sz="2800" kern="0" dirty="0" smtClean="0"/>
          </a:p>
          <a:p>
            <a:pPr eaLnBrk="1" hangingPunct="1"/>
            <a:r>
              <a:rPr lang="en-US" sz="2800" kern="0" dirty="0" smtClean="0"/>
              <a:t>NISO RP-19-2014</a:t>
            </a:r>
          </a:p>
          <a:p>
            <a:pPr marL="0" indent="0" eaLnBrk="1" hangingPunct="1">
              <a:buNone/>
            </a:pPr>
            <a:endParaRPr lang="en-US" sz="2800" kern="0" dirty="0" smtClean="0"/>
          </a:p>
          <a:p>
            <a:r>
              <a:rPr lang="en-US" sz="2800" dirty="0">
                <a:effectLst/>
                <a:hlinkClick r:id="rId4"/>
              </a:rPr>
              <a:t>http://www.niso.org/workrooms/odi/publications/rp/rp-19-2014</a:t>
            </a:r>
            <a:endParaRPr lang="en-US" sz="2800" dirty="0">
              <a:effectLst/>
            </a:endParaRPr>
          </a:p>
        </p:txBody>
      </p:sp>
    </p:spTree>
    <p:extLst>
      <p:ext uri="{BB962C8B-B14F-4D97-AF65-F5344CB8AC3E}">
        <p14:creationId xmlns:p14="http://schemas.microsoft.com/office/powerpoint/2010/main" val="25955958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838200" y="1676400"/>
            <a:ext cx="7543800" cy="369332"/>
          </a:xfrm>
          <a:prstGeom prst="rect">
            <a:avLst/>
          </a:prstGeom>
          <a:noFill/>
        </p:spPr>
        <p:txBody>
          <a:bodyPr wrap="square" rtlCol="0">
            <a:spAutoFit/>
          </a:bodyPr>
          <a:lstStyle/>
          <a:p>
            <a:endParaRPr lang="en-US" dirty="0"/>
          </a:p>
        </p:txBody>
      </p:sp>
      <p:sp>
        <p:nvSpPr>
          <p:cNvPr id="11" name="Content Placeholder 2"/>
          <p:cNvSpPr txBox="1">
            <a:spLocks/>
          </p:cNvSpPr>
          <p:nvPr/>
        </p:nvSpPr>
        <p:spPr>
          <a:xfrm>
            <a:off x="495300" y="1861066"/>
            <a:ext cx="8229600" cy="452596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800" dirty="0" smtClean="0"/>
          </a:p>
          <a:p>
            <a:endParaRPr lang="en-US" dirty="0" smtClean="0"/>
          </a:p>
          <a:p>
            <a:pPr lvl="1"/>
            <a:endParaRPr lang="en-US" dirty="0"/>
          </a:p>
        </p:txBody>
      </p:sp>
      <p:sp>
        <p:nvSpPr>
          <p:cNvPr id="6" name="Content Placeholder 2"/>
          <p:cNvSpPr txBox="1">
            <a:spLocks/>
          </p:cNvSpPr>
          <p:nvPr/>
        </p:nvSpPr>
        <p:spPr>
          <a:xfrm>
            <a:off x="1181100" y="2045732"/>
            <a:ext cx="7543800" cy="5410200"/>
          </a:xfrm>
          <a:prstGeom prst="rect">
            <a:avLst/>
          </a:prstGeom>
        </p:spPr>
        <p:txBody>
          <a:bodyPr/>
          <a:lstStyle>
            <a:lvl1pPr marL="342900" indent="-342900" algn="l" rtl="0" fontAlgn="base">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a:lstStyle>
          <a:p>
            <a:r>
              <a:rPr lang="en-US" sz="2800" dirty="0" smtClean="0"/>
              <a:t>Developed to define best practices for library discovery services, which are based on indexed search</a:t>
            </a:r>
          </a:p>
          <a:p>
            <a:pPr lvl="1"/>
            <a:r>
              <a:rPr lang="en-US" sz="2400" dirty="0" smtClean="0"/>
              <a:t>Ability to assess level of content providers’ participation in discovery services</a:t>
            </a:r>
          </a:p>
          <a:p>
            <a:pPr lvl="1"/>
            <a:r>
              <a:rPr lang="en-US" sz="2400" dirty="0" smtClean="0"/>
              <a:t>Streamline process for providers to work with discovery service vendors</a:t>
            </a:r>
          </a:p>
          <a:p>
            <a:pPr lvl="1"/>
            <a:r>
              <a:rPr lang="en-US" sz="2400" dirty="0" smtClean="0"/>
              <a:t>Models for unbiased (“fair”) linking to content</a:t>
            </a:r>
          </a:p>
          <a:p>
            <a:pPr lvl="1"/>
            <a:r>
              <a:rPr lang="en-US" sz="2400" dirty="0" smtClean="0"/>
              <a:t>Usage statistics – what statistics, for whom, how disseminated</a:t>
            </a:r>
          </a:p>
          <a:p>
            <a:pPr lvl="1"/>
            <a:r>
              <a:rPr lang="en-US" sz="2400" dirty="0" smtClean="0"/>
              <a:t>Mechanisms to evaluate conformance with RP</a:t>
            </a:r>
            <a:endParaRPr lang="en-US" sz="2400" dirty="0"/>
          </a:p>
        </p:txBody>
      </p:sp>
      <p:sp>
        <p:nvSpPr>
          <p:cNvPr id="7" name="Title 1"/>
          <p:cNvSpPr txBox="1">
            <a:spLocks/>
          </p:cNvSpPr>
          <p:nvPr/>
        </p:nvSpPr>
        <p:spPr>
          <a:xfrm>
            <a:off x="1066800" y="304800"/>
            <a:ext cx="7543800" cy="1431925"/>
          </a:xfrm>
          <a:prstGeom prst="rect">
            <a:avLst/>
          </a:prstGeom>
        </p:spPr>
        <p:txBody>
          <a:bodyPr/>
          <a:lstStyle>
            <a:lvl1pPr algn="l"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2pPr>
            <a:lvl3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3pPr>
            <a:lvl4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4pPr>
            <a:lvl5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9pPr>
          </a:lstStyle>
          <a:p>
            <a:pPr algn="ctr" eaLnBrk="1" hangingPunct="1"/>
            <a:r>
              <a:rPr lang="en-US" kern="0" dirty="0" smtClean="0"/>
              <a:t>Why ODI?</a:t>
            </a:r>
            <a:endParaRPr lang="en-US" kern="0" dirty="0"/>
          </a:p>
        </p:txBody>
      </p:sp>
    </p:spTree>
    <p:extLst>
      <p:ext uri="{BB962C8B-B14F-4D97-AF65-F5344CB8AC3E}">
        <p14:creationId xmlns:p14="http://schemas.microsoft.com/office/powerpoint/2010/main" val="3544252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Want to Learn More? (1)</a:t>
            </a:r>
            <a:endParaRPr lang="en-US" dirty="0"/>
          </a:p>
        </p:txBody>
      </p:sp>
      <p:sp>
        <p:nvSpPr>
          <p:cNvPr id="3" name="Content Placeholder 2"/>
          <p:cNvSpPr>
            <a:spLocks noGrp="1"/>
          </p:cNvSpPr>
          <p:nvPr>
            <p:ph idx="1"/>
          </p:nvPr>
        </p:nvSpPr>
        <p:spPr>
          <a:xfrm>
            <a:off x="1066800" y="1447800"/>
            <a:ext cx="7543800" cy="4876800"/>
          </a:xfrm>
        </p:spPr>
        <p:txBody>
          <a:bodyPr/>
          <a:lstStyle/>
          <a:p>
            <a:r>
              <a:rPr lang="en-US" sz="2800" dirty="0"/>
              <a:t>Full text of </a:t>
            </a:r>
            <a:r>
              <a:rPr lang="en-US" sz="2800" dirty="0" smtClean="0"/>
              <a:t>RP-19-2014</a:t>
            </a:r>
            <a:r>
              <a:rPr lang="en-US" sz="2800" dirty="0"/>
              <a:t>: </a:t>
            </a:r>
            <a:r>
              <a:rPr lang="en-US" sz="2800" dirty="0">
                <a:hlinkClick r:id="rId3"/>
              </a:rPr>
              <a:t>http://</a:t>
            </a:r>
            <a:r>
              <a:rPr lang="en-US" sz="2800" dirty="0" smtClean="0">
                <a:hlinkClick r:id="rId3"/>
              </a:rPr>
              <a:t>www.niso.org/apps/group_public/download.php/14820/rp-19-2014_ODI.pdf</a:t>
            </a:r>
            <a:endParaRPr lang="en-US" sz="2800" dirty="0" smtClean="0"/>
          </a:p>
          <a:p>
            <a:endParaRPr lang="en-US" sz="2800" dirty="0" smtClean="0"/>
          </a:p>
          <a:p>
            <a:r>
              <a:rPr lang="en-US" sz="2800" dirty="0" smtClean="0"/>
              <a:t>Standing Committee roster</a:t>
            </a:r>
            <a:r>
              <a:rPr lang="en-US" sz="2800" dirty="0"/>
              <a:t>: </a:t>
            </a:r>
            <a:r>
              <a:rPr lang="en-US" sz="2800" dirty="0">
                <a:hlinkClick r:id="rId4"/>
              </a:rPr>
              <a:t>http://www.niso.org/workrooms/odi/sc-roster</a:t>
            </a:r>
            <a:r>
              <a:rPr lang="en-US" sz="2800" dirty="0" smtClean="0">
                <a:hlinkClick r:id="rId4"/>
              </a:rPr>
              <a:t>/</a:t>
            </a:r>
            <a:endParaRPr lang="en-US" sz="2800" dirty="0" smtClean="0"/>
          </a:p>
          <a:p>
            <a:endParaRPr lang="en-US" sz="2800" dirty="0" smtClean="0"/>
          </a:p>
          <a:p>
            <a:r>
              <a:rPr lang="en-US" sz="2800" dirty="0" smtClean="0"/>
              <a:t>Discussion </a:t>
            </a:r>
            <a:r>
              <a:rPr lang="en-US" sz="2800" dirty="0"/>
              <a:t>list: </a:t>
            </a:r>
            <a:r>
              <a:rPr lang="en-US" sz="2800" dirty="0">
                <a:hlinkClick r:id="rId5"/>
              </a:rPr>
              <a:t>http://www.niso.org/lists/opendiscovery</a:t>
            </a:r>
            <a:r>
              <a:rPr lang="en-US" sz="2800" dirty="0" smtClean="0">
                <a:hlinkClick r:id="rId5"/>
              </a:rPr>
              <a:t>/</a:t>
            </a:r>
            <a:endParaRPr lang="en-US" sz="2800" dirty="0" smtClean="0"/>
          </a:p>
        </p:txBody>
      </p:sp>
    </p:spTree>
    <p:extLst>
      <p:ext uri="{BB962C8B-B14F-4D97-AF65-F5344CB8AC3E}">
        <p14:creationId xmlns:p14="http://schemas.microsoft.com/office/powerpoint/2010/main" val="4113763735"/>
      </p:ext>
    </p:extLst>
  </p:cSld>
  <p:clrMapOvr>
    <a:masterClrMapping/>
  </p:clrMapOvr>
</p:sld>
</file>

<file path=ppt/theme/theme1.xml><?xml version="1.0" encoding="utf-8"?>
<a:theme xmlns:a="http://schemas.openxmlformats.org/drawingml/2006/main" name="Shimmer design template">
  <a:themeElements>
    <a:clrScheme name="Shimmer design template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Shimmer design templat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Shimmer design template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design template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design template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design template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design template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design template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design template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design template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design template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2225</TotalTime>
  <Words>2465</Words>
  <Application>Microsoft Office PowerPoint</Application>
  <PresentationFormat>On-screen Show (4:3)</PresentationFormat>
  <Paragraphs>261</Paragraphs>
  <Slides>30</Slides>
  <Notes>27</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Shimmer design template</vt:lpstr>
      <vt:lpstr>Taming the E-Chaos Through Standards and Best Practices</vt:lpstr>
      <vt:lpstr>Consensus-Based</vt:lpstr>
      <vt:lpstr>Terminology</vt:lpstr>
      <vt:lpstr>ALI</vt:lpstr>
      <vt:lpstr>Minimal Set of Metadata</vt:lpstr>
      <vt:lpstr>Want to Learn More?</vt:lpstr>
      <vt:lpstr>PowerPoint Presentation</vt:lpstr>
      <vt:lpstr>PowerPoint Presentation</vt:lpstr>
      <vt:lpstr>Want to Learn More? (1)</vt:lpstr>
      <vt:lpstr>Want to Learn More? (2)</vt:lpstr>
      <vt:lpstr>DDA</vt:lpstr>
      <vt:lpstr>Charge to Working Group</vt:lpstr>
      <vt:lpstr>Areas of Recommended Practice (1)</vt:lpstr>
      <vt:lpstr>Areas of Recommended Practice (2)</vt:lpstr>
      <vt:lpstr>Want to Learn More?</vt:lpstr>
      <vt:lpstr>PowerPoint Presentation</vt:lpstr>
      <vt:lpstr>COUNTER History</vt:lpstr>
      <vt:lpstr>COUNTER Code of Practice for Articles</vt:lpstr>
      <vt:lpstr>COUNTER Code of Practice for Usage Factors</vt:lpstr>
      <vt:lpstr>PowerPoint Presentation</vt:lpstr>
      <vt:lpstr>How Does Transfer Work?</vt:lpstr>
      <vt:lpstr>Want to Learn More?</vt:lpstr>
      <vt:lpstr>PowerPoint Presentation</vt:lpstr>
      <vt:lpstr>OpenURL basics</vt:lpstr>
      <vt:lpstr>What Can Go Wrong?</vt:lpstr>
      <vt:lpstr>Hence, KBart</vt:lpstr>
      <vt:lpstr>Want to Learn More?</vt:lpstr>
      <vt:lpstr>Patron Privacy in Digital Library and Information Systems</vt:lpstr>
      <vt:lpstr>Privacy and Research Data</vt:lpstr>
      <vt:lpstr>PowerPoint Presentation</vt:lpstr>
    </vt:vector>
  </TitlesOfParts>
  <Company>NIH Library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UNIVERSITY OF BALTIMORE HEAD OF TECHNICAL SERVICES 3-27-12</dc:title>
  <dc:creator>landesb</dc:creator>
  <cp:lastModifiedBy>HamptonInn&amp;Suites</cp:lastModifiedBy>
  <cp:revision>172</cp:revision>
  <cp:lastPrinted>1601-01-01T00:00:00Z</cp:lastPrinted>
  <dcterms:created xsi:type="dcterms:W3CDTF">2009-03-18T23:18:02Z</dcterms:created>
  <dcterms:modified xsi:type="dcterms:W3CDTF">2016-03-21T20:35:56Z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TC102037921033</vt:lpwstr>
  </property>
</Properties>
</file>