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63" r:id="rId3"/>
    <p:sldId id="262" r:id="rId4"/>
    <p:sldId id="266" r:id="rId5"/>
    <p:sldId id="265" r:id="rId6"/>
    <p:sldId id="276" r:id="rId7"/>
    <p:sldId id="264" r:id="rId8"/>
    <p:sldId id="277" r:id="rId9"/>
    <p:sldId id="267" r:id="rId10"/>
    <p:sldId id="268" r:id="rId11"/>
    <p:sldId id="269" r:id="rId12"/>
    <p:sldId id="271" r:id="rId13"/>
    <p:sldId id="270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5" d="100"/>
          <a:sy n="65" d="100"/>
        </p:scale>
        <p:origin x="-11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26120-D154-D240-8CBF-F0E0637F88FB}" type="datetimeFigureOut">
              <a:rPr lang="en-US" smtClean="0"/>
              <a:t>10/9/15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E0698-73D1-EF45-9E85-AFC44AE32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2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1">
                    <a:lumMod val="65000"/>
                  </a:schemeClr>
                </a:solidFill>
                <a:latin typeface="Avenir Medium Oblique"/>
                <a:cs typeface="Avenir Medium Oblique"/>
              </a:rPr>
              <a:t>Photo from </a:t>
            </a:r>
            <a:r>
              <a:rPr lang="en-US" sz="1200" dirty="0" err="1" smtClean="0">
                <a:solidFill>
                  <a:schemeClr val="tx1">
                    <a:lumMod val="65000"/>
                  </a:schemeClr>
                </a:solidFill>
                <a:latin typeface="Avenir Medium Oblique"/>
                <a:cs typeface="Avenir Medium Oblique"/>
              </a:rPr>
              <a:t>i.ytimg.com</a:t>
            </a:r>
            <a:endParaRPr lang="en-US" sz="1200" dirty="0" smtClean="0">
              <a:solidFill>
                <a:schemeClr val="tx1">
                  <a:lumMod val="65000"/>
                </a:schemeClr>
              </a:solidFill>
              <a:latin typeface="Avenir Medium Oblique"/>
              <a:cs typeface="Avenir Medium Oblique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860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S-video,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composite and component video illustrations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 photo from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Langsdale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Erik’s cleaner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 photo of convection oven lab grade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you!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 link for photo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 link for photo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0698-73D1-EF45-9E85-AFC44AE32C7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97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80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9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5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643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31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0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1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2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31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039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348B1-1FAE-C540-9D1A-E5BEB967816E}" type="datetimeFigureOut">
              <a:rPr lang="en-US" smtClean="0"/>
              <a:t>10/9/15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380EE-4FFC-3944-BA93-9A7F669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2963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6" Type="http://schemas.openxmlformats.org/officeDocument/2006/relationships/image" Target="../media/image16.jp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18.JPG"/><Relationship Id="rId6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20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22.JPG"/><Relationship Id="rId6" Type="http://schemas.openxmlformats.org/officeDocument/2006/relationships/image" Target="../media/image2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24.jp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26.jpg"/><Relationship Id="rId6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hyperlink" Target="mailto:shagan@ubalt.edu" TargetMode="External"/><Relationship Id="rId6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8.JPG"/><Relationship Id="rId6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11.png"/><Relationship Id="rId6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807754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2"/>
                </a:solidFill>
                <a:latin typeface="Avenir Medium"/>
                <a:cs typeface="Avenir Medium"/>
              </a:rPr>
              <a:t>¾ inch: videotape U-</a:t>
            </a:r>
            <a:r>
              <a:rPr lang="en-US" b="1" dirty="0" err="1" smtClean="0">
                <a:solidFill>
                  <a:schemeClr val="tx2"/>
                </a:solidFill>
                <a:latin typeface="Avenir Medium"/>
                <a:cs typeface="Avenir Medium"/>
              </a:rPr>
              <a:t>matic</a:t>
            </a:r>
            <a:endParaRPr lang="en-US" b="1" dirty="0">
              <a:solidFill>
                <a:schemeClr val="tx2"/>
              </a:solidFill>
              <a:latin typeface="Avenir Medium"/>
              <a:cs typeface="Avenir Medium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0" y="5981700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  <a:latin typeface="Avenir Medium Oblique"/>
                <a:cs typeface="Avenir Medium Oblique"/>
              </a:rPr>
              <a:t>&lt;&lt;Siobhan Hagan &lt;&lt; AV Archivist &lt;&lt; U. of Baltimore, </a:t>
            </a:r>
            <a:r>
              <a:rPr lang="en-US" sz="1600" dirty="0" err="1" smtClean="0">
                <a:solidFill>
                  <a:schemeClr val="tx1">
                    <a:lumMod val="75000"/>
                  </a:schemeClr>
                </a:solidFill>
                <a:latin typeface="Avenir Medium Oblique"/>
                <a:cs typeface="Avenir Medium Oblique"/>
              </a:rPr>
              <a:t>Langsdale</a:t>
            </a: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  <a:latin typeface="Avenir Medium Oblique"/>
                <a:cs typeface="Avenir Medium Oblique"/>
              </a:rPr>
              <a:t> Library &lt;&lt;October 9, 2015&gt;&gt;</a:t>
            </a:r>
            <a:endParaRPr lang="en-US" sz="1600" dirty="0">
              <a:solidFill>
                <a:schemeClr val="tx1">
                  <a:lumMod val="75000"/>
                </a:schemeClr>
              </a:solidFill>
              <a:latin typeface="Avenir Medium Oblique"/>
              <a:cs typeface="Avenir Medium Oblique"/>
            </a:endParaRPr>
          </a:p>
        </p:txBody>
      </p:sp>
      <p:pic>
        <p:nvPicPr>
          <p:cNvPr id="2" name="Picture 1" descr="i.ytimg.com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4"/>
          <a:stretch/>
        </p:blipFill>
        <p:spPr>
          <a:xfrm>
            <a:off x="1672284" y="1987494"/>
            <a:ext cx="5710740" cy="3994206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146143" y="6455509"/>
            <a:ext cx="2958299" cy="402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000" dirty="0">
              <a:solidFill>
                <a:schemeClr val="tx1">
                  <a:lumMod val="65000"/>
                </a:schemeClr>
              </a:solidFill>
              <a:latin typeface="Avenir Medium Oblique"/>
              <a:cs typeface="Avenir Medium Oblique"/>
            </a:endParaRPr>
          </a:p>
        </p:txBody>
      </p:sp>
    </p:spTree>
    <p:extLst>
      <p:ext uri="{BB962C8B-B14F-4D97-AF65-F5344CB8AC3E}">
        <p14:creationId xmlns:p14="http://schemas.microsoft.com/office/powerpoint/2010/main" val="4210878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put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9" t="18080" r="7517" b="43250"/>
          <a:stretch/>
        </p:blipFill>
        <p:spPr>
          <a:xfrm>
            <a:off x="667357" y="2195749"/>
            <a:ext cx="7844118" cy="1520502"/>
          </a:xfrm>
          <a:prstGeom prst="rect">
            <a:avLst/>
          </a:prstGeom>
        </p:spPr>
      </p:pic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5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0" y="1105710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err="1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Input/Output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7357" y="1949528"/>
            <a:ext cx="7617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A6A6A6"/>
                </a:solidFill>
              </a:rPr>
              <a:t>Gefen.com</a:t>
            </a:r>
            <a:endParaRPr lang="en-US" sz="1000" dirty="0" smtClean="0">
              <a:solidFill>
                <a:srgbClr val="A6A6A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90255" y="5152489"/>
            <a:ext cx="11342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A6A6A6"/>
                </a:solidFill>
              </a:rPr>
              <a:t>blog.outletpc.com</a:t>
            </a:r>
            <a:endParaRPr lang="en-US" sz="1000" dirty="0" smtClean="0">
              <a:solidFill>
                <a:srgbClr val="A6A6A6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801830" y="2568809"/>
            <a:ext cx="2201343" cy="8387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closeup-of-s-video-input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42" y="3841027"/>
            <a:ext cx="1429949" cy="1344882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4228347" y="2587510"/>
            <a:ext cx="784447" cy="8387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012794" y="2568809"/>
            <a:ext cx="784447" cy="8387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ja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2" t="35828" r="26144" b="45709"/>
          <a:stretch/>
        </p:blipFill>
        <p:spPr>
          <a:xfrm>
            <a:off x="1963873" y="3841027"/>
            <a:ext cx="2832298" cy="140462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919309" y="5212232"/>
            <a:ext cx="5950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A6A6A6"/>
                </a:solidFill>
              </a:rPr>
              <a:t>aja.com</a:t>
            </a:r>
            <a:endParaRPr lang="en-US" sz="1000" dirty="0" smtClean="0">
              <a:solidFill>
                <a:srgbClr val="A6A6A6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514344" y="3144152"/>
            <a:ext cx="101548" cy="11618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299402" y="3144152"/>
            <a:ext cx="2731401" cy="11618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096256" y="3144152"/>
            <a:ext cx="1043265" cy="12474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693879" y="3144152"/>
            <a:ext cx="1901754" cy="11618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696972" y="3300447"/>
            <a:ext cx="316934" cy="5405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697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144693" y="1152695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Digitization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pic>
        <p:nvPicPr>
          <p:cNvPr id="2" name="Picture 1" descr="MassimoQC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796" y="1945076"/>
            <a:ext cx="4709919" cy="3139946"/>
          </a:xfrm>
          <a:prstGeom prst="rect">
            <a:avLst/>
          </a:prstGeom>
        </p:spPr>
      </p:pic>
      <p:pic>
        <p:nvPicPr>
          <p:cNvPr id="6" name="Picture 5" descr="Buffy1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80"/>
          <a:stretch/>
        </p:blipFill>
        <p:spPr>
          <a:xfrm rot="5400000">
            <a:off x="-344725" y="2080932"/>
            <a:ext cx="4799446" cy="259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97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1" y="1015929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Care and Maintenance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pic>
        <p:nvPicPr>
          <p:cNvPr id="3" name="Picture 2" descr="Umaticclea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13" y="1933702"/>
            <a:ext cx="3829484" cy="382948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412153" y="2768528"/>
            <a:ext cx="1052243" cy="16471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85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0" y="1050816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Playback Heads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pic>
        <p:nvPicPr>
          <p:cNvPr id="2" name="Picture 1" descr="umaticheads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0" t="7372" r="9269" b="7125"/>
          <a:stretch/>
        </p:blipFill>
        <p:spPr>
          <a:xfrm>
            <a:off x="2285998" y="1856149"/>
            <a:ext cx="4517185" cy="320430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05790" y="5079284"/>
            <a:ext cx="11363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A6A6A6"/>
                </a:solidFill>
              </a:rPr>
              <a:t>labguysworld.com</a:t>
            </a:r>
            <a:endParaRPr lang="en-US" sz="1000" dirty="0" smtClean="0">
              <a:solidFill>
                <a:srgbClr val="A6A6A6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200769" y="3243385"/>
            <a:ext cx="10160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220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-24164" y="560765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Issue &amp; Solution:</a:t>
            </a:r>
          </a:p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Leader tape breakage &amp; Surgery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pic>
        <p:nvPicPr>
          <p:cNvPr id="2" name="Picture 1" descr="Umaticopen1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6" r="18034"/>
          <a:stretch/>
        </p:blipFill>
        <p:spPr>
          <a:xfrm>
            <a:off x="429850" y="1906158"/>
            <a:ext cx="3966307" cy="3682243"/>
          </a:xfrm>
          <a:prstGeom prst="rect">
            <a:avLst/>
          </a:prstGeom>
        </p:spPr>
      </p:pic>
      <p:pic>
        <p:nvPicPr>
          <p:cNvPr id="3" name="Picture 2" descr="goo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217" y="1906158"/>
            <a:ext cx="4370229" cy="368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247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-24164" y="560765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Issue &amp; Solution:</a:t>
            </a:r>
          </a:p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Glue Seeping &amp; Cleaning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pic>
        <p:nvPicPr>
          <p:cNvPr id="2" name="Picture 1" descr="goo1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28" b="6019"/>
          <a:stretch/>
        </p:blipFill>
        <p:spPr>
          <a:xfrm>
            <a:off x="925629" y="1903057"/>
            <a:ext cx="3294674" cy="335412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884762" y="2873908"/>
            <a:ext cx="1409450" cy="23246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creen Shot 2015-10-09 at 7.52.06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052" y="1903057"/>
            <a:ext cx="3924095" cy="329550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294552" y="5180482"/>
            <a:ext cx="178766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rgbClr val="A6A6A6"/>
                </a:solidFill>
              </a:rPr>
              <a:t>github.com</a:t>
            </a:r>
            <a:r>
              <a:rPr lang="en-US" sz="1000" dirty="0">
                <a:solidFill>
                  <a:srgbClr val="A6A6A6"/>
                </a:solidFill>
              </a:rPr>
              <a:t>/</a:t>
            </a:r>
            <a:r>
              <a:rPr lang="en-US" sz="1000" dirty="0" err="1">
                <a:solidFill>
                  <a:srgbClr val="A6A6A6"/>
                </a:solidFill>
              </a:rPr>
              <a:t>epiil</a:t>
            </a:r>
            <a:r>
              <a:rPr lang="en-US" sz="1000" dirty="0">
                <a:solidFill>
                  <a:srgbClr val="A6A6A6"/>
                </a:solidFill>
              </a:rPr>
              <a:t>/open-cleaner</a:t>
            </a:r>
            <a:endParaRPr lang="en-US" sz="10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203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-24164" y="717069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Issue and Solution:</a:t>
            </a:r>
          </a:p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Sticky Shed Syndrome &amp; Baking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pic>
        <p:nvPicPr>
          <p:cNvPr id="2" name="Picture 1" descr="rf_partialheadclog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11" y="2323465"/>
            <a:ext cx="3791613" cy="25403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30911" y="4863846"/>
            <a:ext cx="11977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A6A6A6"/>
                </a:solidFill>
              </a:rPr>
              <a:t>http://</a:t>
            </a:r>
            <a:r>
              <a:rPr lang="en-US" sz="1000" dirty="0" err="1">
                <a:solidFill>
                  <a:srgbClr val="A6A6A6"/>
                </a:solidFill>
              </a:rPr>
              <a:t>erikpiil.com</a:t>
            </a:r>
            <a:r>
              <a:rPr lang="en-US" sz="1000" dirty="0">
                <a:solidFill>
                  <a:srgbClr val="A6A6A6"/>
                </a:solidFill>
              </a:rPr>
              <a:t>/</a:t>
            </a:r>
            <a:endParaRPr lang="en-US" sz="1000" dirty="0" smtClean="0">
              <a:solidFill>
                <a:srgbClr val="A6A6A6"/>
              </a:solidFill>
            </a:endParaRPr>
          </a:p>
        </p:txBody>
      </p:sp>
      <p:pic>
        <p:nvPicPr>
          <p:cNvPr id="3" name="Picture 2" descr="ove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737" y="2323465"/>
            <a:ext cx="2654300" cy="250641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13585" y="4766156"/>
            <a:ext cx="10438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rgbClr val="A6A6A6"/>
                </a:solidFill>
              </a:rPr>
              <a:t>coleparmer.com</a:t>
            </a:r>
            <a:endParaRPr lang="en-US" sz="10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717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-24164" y="674508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Thank you!</a:t>
            </a:r>
          </a:p>
          <a:p>
            <a:pPr marL="0" indent="0" algn="ctr">
              <a:buNone/>
            </a:pP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  <a:hlinkClick r:id="rId5"/>
              </a:rPr>
              <a:t>shagan@ubalt.edu</a:t>
            </a:r>
            <a:endParaRPr lang="en-US" sz="3000" dirty="0" smtClean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@</a:t>
            </a:r>
            <a:r>
              <a:rPr lang="en-US" sz="3000" dirty="0" err="1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AV_DiscoTech</a:t>
            </a:r>
            <a:endParaRPr lang="en-US" sz="3000" dirty="0" smtClean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  <a:p>
            <a:pPr marL="0" indent="0" algn="ctr">
              <a:buNone/>
            </a:pP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pic>
        <p:nvPicPr>
          <p:cNvPr id="2" name="Picture 1" descr="photo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48414" y="2521898"/>
            <a:ext cx="4467731" cy="3350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001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0" y="859220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Open reel video: 1956-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0264" y="5549206"/>
            <a:ext cx="8702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A6A6A6"/>
                </a:solidFill>
              </a:rPr>
              <a:t>Vermont PBS</a:t>
            </a:r>
            <a:endParaRPr lang="en-US" sz="1000" dirty="0">
              <a:solidFill>
                <a:srgbClr val="A6A6A6"/>
              </a:solidFill>
            </a:endParaRPr>
          </a:p>
        </p:txBody>
      </p:sp>
      <p:pic>
        <p:nvPicPr>
          <p:cNvPr id="2" name="Picture 1" descr="qua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36" y="1975064"/>
            <a:ext cx="3610428" cy="3610428"/>
          </a:xfrm>
          <a:prstGeom prst="rect">
            <a:avLst/>
          </a:prstGeom>
        </p:spPr>
      </p:pic>
      <p:pic>
        <p:nvPicPr>
          <p:cNvPr id="3" name="Picture 2" descr="reel (1) copy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" r="16279"/>
          <a:stretch/>
        </p:blipFill>
        <p:spPr>
          <a:xfrm>
            <a:off x="4746551" y="2292976"/>
            <a:ext cx="3392713" cy="302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135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0" y="822140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1971!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pic>
        <p:nvPicPr>
          <p:cNvPr id="3" name="Picture 2" descr="hdwarrior.co.uk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665" y="1693795"/>
            <a:ext cx="5482916" cy="365984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34713" y="5262980"/>
            <a:ext cx="10182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rgbClr val="A6A6A6"/>
                </a:solidFill>
              </a:rPr>
              <a:t>hdwarrior.co.uk</a:t>
            </a:r>
            <a:endParaRPr lang="en-US" sz="1000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48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0" y="799122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Tape Path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00824" y="5513496"/>
            <a:ext cx="11752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A6A6A6"/>
                </a:solidFill>
              </a:rPr>
              <a:t>umatic.palsite.com</a:t>
            </a:r>
            <a:endParaRPr lang="en-US" sz="1000" dirty="0">
              <a:solidFill>
                <a:srgbClr val="A6A6A6"/>
              </a:solidFill>
            </a:endParaRPr>
          </a:p>
        </p:txBody>
      </p:sp>
      <p:pic>
        <p:nvPicPr>
          <p:cNvPr id="2" name="Picture 1" descr="Umatictapepath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529" y="1671179"/>
            <a:ext cx="2871062" cy="390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87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0" y="791160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Cassette Sizes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pic>
        <p:nvPicPr>
          <p:cNvPr id="3" name="Picture 2" descr="siz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425" y="1684570"/>
            <a:ext cx="3268062" cy="3741495"/>
          </a:xfrm>
          <a:prstGeom prst="rect">
            <a:avLst/>
          </a:prstGeom>
        </p:spPr>
      </p:pic>
      <p:pic>
        <p:nvPicPr>
          <p:cNvPr id="7" name="Picture 6" descr="smallportablerecorderBVU-15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94" y="1684570"/>
            <a:ext cx="3504467" cy="378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032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0" y="799122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SP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38926" y="5104422"/>
            <a:ext cx="149271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A6A6A6"/>
                </a:solidFill>
              </a:rPr>
              <a:t>http://</a:t>
            </a:r>
            <a:r>
              <a:rPr lang="en-US" sz="1000" dirty="0" err="1">
                <a:solidFill>
                  <a:srgbClr val="A6A6A6"/>
                </a:solidFill>
              </a:rPr>
              <a:t>krg.htw-berlin.de</a:t>
            </a:r>
            <a:r>
              <a:rPr lang="en-US" sz="1000" dirty="0">
                <a:solidFill>
                  <a:srgbClr val="A6A6A6"/>
                </a:solidFill>
              </a:rPr>
              <a:t>/</a:t>
            </a:r>
          </a:p>
        </p:txBody>
      </p:sp>
      <p:pic>
        <p:nvPicPr>
          <p:cNvPr id="3" name="Picture 2" descr="SP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4" t="6598" r="2778" b="17828"/>
          <a:stretch/>
        </p:blipFill>
        <p:spPr>
          <a:xfrm>
            <a:off x="1817078" y="1738923"/>
            <a:ext cx="5802922" cy="338503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236307" y="2347775"/>
            <a:ext cx="1074615" cy="6806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84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0" y="884100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Playback Machines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2663" y="4978665"/>
            <a:ext cx="8671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A6A6A6"/>
                </a:solidFill>
              </a:rPr>
              <a:t>Scart.be.com</a:t>
            </a:r>
            <a:endParaRPr lang="en-US" sz="1000" dirty="0" smtClean="0">
              <a:solidFill>
                <a:srgbClr val="A6A6A6"/>
              </a:solidFill>
            </a:endParaRPr>
          </a:p>
        </p:txBody>
      </p:sp>
      <p:pic>
        <p:nvPicPr>
          <p:cNvPr id="2" name="Picture 1" descr="Screen Shot 2015-10-08 at 6.06.4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926" y="2524464"/>
            <a:ext cx="4260904" cy="2469696"/>
          </a:xfrm>
          <a:prstGeom prst="rect">
            <a:avLst/>
          </a:prstGeom>
        </p:spPr>
      </p:pic>
      <p:pic>
        <p:nvPicPr>
          <p:cNvPr id="6" name="Picture 5" descr="scart.b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7" y="2297842"/>
            <a:ext cx="3610389" cy="271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180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0" y="884100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Playback Machines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pic>
        <p:nvPicPr>
          <p:cNvPr id="3" name="Picture 2" descr="Screen Shot 2015-10-09 at 9.25.15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39" y="1521627"/>
            <a:ext cx="8010769" cy="432096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310922" y="1521627"/>
            <a:ext cx="1074615" cy="6806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204800" y="2688118"/>
            <a:ext cx="1074615" cy="6806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371354" y="2500174"/>
            <a:ext cx="813416" cy="6806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7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09 at 9.27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58" y="1415759"/>
            <a:ext cx="8242300" cy="4445000"/>
          </a:xfrm>
          <a:prstGeom prst="rect">
            <a:avLst/>
          </a:prstGeom>
        </p:spPr>
      </p:pic>
      <p:pic>
        <p:nvPicPr>
          <p:cNvPr id="10" name="Picture 9" descr="UB_LANGSDALELIBRARY_Logo_H_White.png"/>
          <p:cNvPicPr>
            <a:picLocks noChangeAspect="1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15" y="5984213"/>
            <a:ext cx="1782645" cy="83719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-22598" y="6053297"/>
            <a:ext cx="9218258" cy="30726"/>
          </a:xfrm>
          <a:prstGeom prst="line">
            <a:avLst/>
          </a:prstGeom>
          <a:ln>
            <a:solidFill>
              <a:schemeClr val="tx1">
                <a:alpha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V_sticker2.pdf"/>
          <p:cNvPicPr>
            <a:picLocks noChangeAspect="1"/>
          </p:cNvPicPr>
          <p:nvPr/>
        </p:nvPicPr>
        <p:blipFill>
          <a:blip r:embed="rId5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616"/>
            <a:ext cx="1045408" cy="609822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0" y="754026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dirty="0" err="1" smtClean="0">
                <a:solidFill>
                  <a:schemeClr val="tx1">
                    <a:lumMod val="95000"/>
                  </a:schemeClr>
                </a:solidFill>
                <a:latin typeface="Avenir Medium Oblique"/>
                <a:cs typeface="Avenir Medium Oblique"/>
              </a:rPr>
              <a:t>Input/Output</a:t>
            </a:r>
            <a:endParaRPr lang="en-US" sz="3000" dirty="0">
              <a:solidFill>
                <a:schemeClr val="tx1">
                  <a:lumMod val="95000"/>
                </a:schemeClr>
              </a:solidFill>
              <a:latin typeface="Avenir Medium Oblique"/>
              <a:cs typeface="Avenir Medium Oblique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88682" y="4958666"/>
            <a:ext cx="8002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solidFill>
                  <a:srgbClr val="A6A6A6"/>
                </a:solidFill>
              </a:rPr>
              <a:t>Goldpt.com</a:t>
            </a:r>
            <a:endParaRPr lang="en-US" sz="1000" dirty="0" smtClean="0">
              <a:solidFill>
                <a:srgbClr val="A6A6A6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806196" y="3491162"/>
            <a:ext cx="1264089" cy="17137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79451" y="1674401"/>
            <a:ext cx="1409450" cy="8387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8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420</TotalTime>
  <Words>182</Words>
  <Application>Microsoft Macintosh PowerPoint</Application>
  <PresentationFormat>On-screen Show (4:3)</PresentationFormat>
  <Paragraphs>61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</dc:title>
  <dc:creator>Siobhan Hagan</dc:creator>
  <cp:lastModifiedBy>Siobhan Hagan</cp:lastModifiedBy>
  <cp:revision>65</cp:revision>
  <dcterms:created xsi:type="dcterms:W3CDTF">2015-09-10T20:09:11Z</dcterms:created>
  <dcterms:modified xsi:type="dcterms:W3CDTF">2015-10-09T14:07:41Z</dcterms:modified>
</cp:coreProperties>
</file>