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7019925" cy="9305925"/>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3041650" cy="465137"/>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3" name="Shape 3"/>
          <p:cNvSpPr txBox="1"/>
          <p:nvPr>
            <p:ph idx="10" type="dt"/>
          </p:nvPr>
        </p:nvSpPr>
        <p:spPr>
          <a:xfrm>
            <a:off x="3976687" y="0"/>
            <a:ext cx="3041650" cy="465137"/>
          </a:xfrm>
          <a:prstGeom prst="rect">
            <a:avLst/>
          </a:prstGeom>
          <a:noFill/>
          <a:ln>
            <a:noFill/>
          </a:ln>
        </p:spPr>
        <p:txBody>
          <a:bodyPr anchorCtr="0" anchor="t" bIns="91425" lIns="91425" rIns="91425" tIns="91425"/>
          <a:lstStyle>
            <a:lvl1pPr indent="0" marL="0" marR="0" rtl="0" algn="r">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4" name="Shape 4"/>
          <p:cNvSpPr/>
          <p:nvPr>
            <p:ph idx="3"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a:headEnd len="med" w="med" type="none"/>
            <a:tailEnd len="med" w="med" type="none"/>
          </a:ln>
        </p:spPr>
      </p:sp>
      <p:sp>
        <p:nvSpPr>
          <p:cNvPr id="5" name="Shape 5"/>
          <p:cNvSpPr txBox="1"/>
          <p:nvPr>
            <p:ph idx="1" type="body"/>
          </p:nvPr>
        </p:nvSpPr>
        <p:spPr>
          <a:xfrm>
            <a:off x="701675" y="4419600"/>
            <a:ext cx="5616575" cy="4187824"/>
          </a:xfrm>
          <a:prstGeom prst="rect">
            <a:avLst/>
          </a:prstGeom>
          <a:noFill/>
          <a:ln>
            <a:noFill/>
          </a:ln>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x="0" y="8839200"/>
            <a:ext cx="3041650" cy="465137"/>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7" name="Shape 7"/>
          <p:cNvSpPr txBox="1"/>
          <p:nvPr>
            <p:ph idx="12" type="sldNum"/>
          </p:nvPr>
        </p:nvSpPr>
        <p:spPr>
          <a:xfrm>
            <a:off x="3976687" y="8839200"/>
            <a:ext cx="3041650" cy="465137"/>
          </a:xfrm>
          <a:prstGeom prst="rect">
            <a:avLst/>
          </a:prstGeom>
          <a:noFill/>
          <a:ln>
            <a:noFill/>
          </a:ln>
        </p:spPr>
        <p:txBody>
          <a:bodyPr anchorCtr="0" anchor="b" bIns="91425" lIns="91425" rIns="91425" tIns="91425">
            <a:noAutofit/>
          </a:bodyPr>
          <a:lstStyle/>
          <a:p>
            <a:pPr indent="0" lvl="0" marL="0" marR="0" rtl="0" algn="r">
              <a:lnSpc>
                <a:spcPct val="100000"/>
              </a:lnSpc>
              <a:spcBef>
                <a:spcPts val="0"/>
              </a:spcBef>
              <a:spcAft>
                <a:spcPts val="0"/>
              </a:spcAft>
            </a:pPr>
            <a:r>
              <a:t/>
            </a:r>
            <a:endParaRPr/>
          </a:p>
          <a:p>
            <a:pPr indent="0" lvl="1" marL="457200" marR="0" rtl="0" algn="l">
              <a:lnSpc>
                <a:spcPct val="100000"/>
              </a:lnSpc>
              <a:spcBef>
                <a:spcPts val="0"/>
              </a:spcBef>
              <a:spcAft>
                <a:spcPts val="0"/>
              </a:spcAft>
            </a:pPr>
            <a:r>
              <a:t/>
            </a:r>
            <a:endParaRPr/>
          </a:p>
          <a:p>
            <a:pPr indent="0" lvl="2" marL="914400" marR="0" rtl="0" algn="l">
              <a:lnSpc>
                <a:spcPct val="100000"/>
              </a:lnSpc>
              <a:spcBef>
                <a:spcPts val="0"/>
              </a:spcBef>
              <a:spcAft>
                <a:spcPts val="0"/>
              </a:spcAft>
            </a:pPr>
            <a:r>
              <a:t/>
            </a:r>
            <a:endParaRPr/>
          </a:p>
          <a:p>
            <a:pPr indent="0" lvl="3" marL="1371600" marR="0" rtl="0" algn="l">
              <a:lnSpc>
                <a:spcPct val="100000"/>
              </a:lnSpc>
              <a:spcBef>
                <a:spcPts val="0"/>
              </a:spcBef>
              <a:spcAft>
                <a:spcPts val="0"/>
              </a:spcAft>
            </a:pPr>
            <a:r>
              <a:t/>
            </a:r>
            <a:endParaRPr/>
          </a:p>
          <a:p>
            <a:pPr indent="0" lvl="4" marL="1828800" marR="0" rtl="0" algn="l">
              <a:lnSpc>
                <a:spcPct val="100000"/>
              </a:lnSpc>
              <a:spcBef>
                <a:spcPts val="0"/>
              </a:spcBef>
              <a:spcAft>
                <a:spcPts val="0"/>
              </a:spcAft>
            </a:pPr>
            <a:r>
              <a:t/>
            </a:r>
            <a:endParaRPr/>
          </a:p>
          <a:p>
            <a:pPr indent="0" lvl="5" marL="2286000" marR="0" rtl="0" algn="l">
              <a:lnSpc>
                <a:spcPct val="100000"/>
              </a:lnSpc>
              <a:spcBef>
                <a:spcPts val="0"/>
              </a:spcBef>
              <a:spcAft>
                <a:spcPts val="0"/>
              </a:spcAft>
            </a:pPr>
            <a:r>
              <a:t/>
            </a:r>
            <a:endParaRPr/>
          </a:p>
          <a:p>
            <a:pPr indent="0" lvl="6" marL="3200400" marR="0" rtl="0" algn="l">
              <a:lnSpc>
                <a:spcPct val="100000"/>
              </a:lnSpc>
              <a:spcBef>
                <a:spcPts val="0"/>
              </a:spcBef>
              <a:spcAft>
                <a:spcPts val="0"/>
              </a:spcAft>
            </a:pPr>
            <a:r>
              <a:t/>
            </a:r>
            <a:endParaRPr/>
          </a:p>
          <a:p>
            <a:pPr indent="0" lvl="7" marL="4572000" marR="0" rtl="0" algn="l">
              <a:lnSpc>
                <a:spcPct val="100000"/>
              </a:lnSpc>
              <a:spcBef>
                <a:spcPts val="0"/>
              </a:spcBef>
              <a:spcAft>
                <a:spcPts val="0"/>
              </a:spcAft>
            </a:pPr>
            <a:r>
              <a:t/>
            </a:r>
            <a:endParaRPr/>
          </a:p>
          <a:p>
            <a:pPr indent="0" lvl="8" marL="6400800" marR="0" rtl="0" algn="l">
              <a:lnSpc>
                <a:spcPct val="100000"/>
              </a:lnSpc>
              <a:spcBef>
                <a:spcPts val="0"/>
              </a:spcBef>
              <a:spcAft>
                <a:spcPts val="0"/>
              </a:spcAft>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 name="Shape 23"/>
        <p:cNvGrpSpPr/>
        <p:nvPr/>
      </p:nvGrpSpPr>
      <p:grpSpPr>
        <a:xfrm>
          <a:off x="0" y="0"/>
          <a:ext cx="0" cy="0"/>
          <a:chOff x="0" y="0"/>
          <a:chExt cx="0" cy="0"/>
        </a:xfrm>
      </p:grpSpPr>
      <p:sp>
        <p:nvSpPr>
          <p:cNvPr id="24" name="Shape 24"/>
          <p:cNvSpPr txBox="1"/>
          <p:nvPr>
            <p:ph idx="12" type="sldNum"/>
          </p:nvPr>
        </p:nvSpPr>
        <p:spPr>
          <a:xfrm>
            <a:off x="3976687" y="8839200"/>
            <a:ext cx="3041650" cy="465137"/>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SzPct val="25000"/>
              <a:buNone/>
            </a:pPr>
            <a:r>
              <a:rPr lang="en-US"/>
              <a:t> </a:t>
            </a:r>
          </a:p>
        </p:txBody>
      </p:sp>
      <p:sp>
        <p:nvSpPr>
          <p:cNvPr id="25" name="Shape 25"/>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solidFill>
            <a:srgbClr val="FFFFFF"/>
          </a:solidFill>
          <a:ln>
            <a:noFill/>
          </a:ln>
        </p:spPr>
      </p:sp>
      <p:sp>
        <p:nvSpPr>
          <p:cNvPr id="26" name="Shape 26"/>
          <p:cNvSpPr txBox="1"/>
          <p:nvPr>
            <p:ph idx="1" type="body"/>
          </p:nvPr>
        </p:nvSpPr>
        <p:spPr>
          <a:xfrm>
            <a:off x="701675" y="4419600"/>
            <a:ext cx="5616575" cy="4187824"/>
          </a:xfrm>
          <a:prstGeom prst="rect">
            <a:avLst/>
          </a:prstGeom>
          <a:noFill/>
          <a:ln>
            <a:noFill/>
          </a:ln>
        </p:spPr>
        <p:txBody>
          <a:bodyPr anchorCtr="0" anchor="t" bIns="45700" lIns="91425" rIns="91425" tIns="45700">
            <a:noAutofit/>
          </a:bodyPr>
          <a:lstStyle/>
          <a:p>
            <a:pPr>
              <a:spcBef>
                <a:spcPts val="0"/>
              </a:spcBef>
              <a:buNone/>
            </a:pPr>
            <a:r>
              <a:rPr lang="en-US"/>
              <a:t>Welcome and thank you for coming to our session, “Cue Charm City”. Our speakers today will be sharing different types of audiovisual materials found in various Baltimore City Special Collections: myself, Siobhan Hagan, from the University of Baltimore Langsdale Library, James Stimpert of the Sheridan Libraries at Johns Hopkins, and Joe Tropea from the H. Furlong Baldwin Library at the Maryland Historical Society. Hopefully you can learn from our successes and our failures to apply to your archive, or at the very least enjoy some fantastic regional movies!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txBox="1"/>
          <p:nvPr>
            <p:ph idx="1" type="body"/>
          </p:nvPr>
        </p:nvSpPr>
        <p:spPr>
          <a:xfrm>
            <a:off x="701675" y="4419600"/>
            <a:ext cx="5616575" cy="4187824"/>
          </a:xfrm>
          <a:prstGeom prst="rect">
            <a:avLst/>
          </a:prstGeom>
        </p:spPr>
        <p:txBody>
          <a:bodyPr anchorCtr="0" anchor="ctr" bIns="91425" lIns="91425" rIns="91425" tIns="91425">
            <a:noAutofit/>
          </a:bodyPr>
          <a:lstStyle/>
          <a:p>
            <a:pPr lvl="0" rtl="0">
              <a:spcBef>
                <a:spcPts val="0"/>
              </a:spcBef>
              <a:buClr>
                <a:schemeClr val="dk1"/>
              </a:buClr>
              <a:buSzPct val="78571"/>
              <a:buFont typeface="Arial"/>
              <a:buNone/>
            </a:pPr>
            <a:r>
              <a:rPr lang="en-US">
                <a:solidFill>
                  <a:schemeClr val="dk1"/>
                </a:solidFill>
              </a:rPr>
              <a:t>If the format requested is 16mm it is here at the Film Station where I can </a:t>
            </a:r>
            <a:r>
              <a:rPr lang="en-US" sz="1200">
                <a:solidFill>
                  <a:schemeClr val="dk1"/>
                </a:solidFill>
              </a:rPr>
              <a:t>inspect, repair, and clean in-house (which can save me up to $75/hour). This is also an easy and relatively inexpensive in-house AV capability many archives can and should have. </a:t>
            </a:r>
          </a:p>
          <a:p>
            <a:pPr>
              <a:spcBef>
                <a:spcPts val="0"/>
              </a:spcBef>
              <a:buNone/>
            </a:pPr>
            <a:r>
              <a:t/>
            </a:r>
            <a:endParaRPr/>
          </a:p>
        </p:txBody>
      </p:sp>
      <p:sp>
        <p:nvSpPr>
          <p:cNvPr id="87" name="Shape 87"/>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txBox="1"/>
          <p:nvPr>
            <p:ph idx="1" type="body"/>
          </p:nvPr>
        </p:nvSpPr>
        <p:spPr>
          <a:xfrm>
            <a:off x="701675" y="4419600"/>
            <a:ext cx="5616600" cy="4187700"/>
          </a:xfrm>
          <a:prstGeom prst="rect">
            <a:avLst/>
          </a:prstGeom>
        </p:spPr>
        <p:txBody>
          <a:bodyPr anchorCtr="0" anchor="ctr" bIns="91425" lIns="91425" rIns="91425" tIns="91425">
            <a:noAutofit/>
          </a:bodyPr>
          <a:lstStyle/>
          <a:p>
            <a:pPr lvl="0" rtl="0">
              <a:spcBef>
                <a:spcPts val="0"/>
              </a:spcBef>
              <a:buClr>
                <a:schemeClr val="dk1"/>
              </a:buClr>
              <a:buSzPct val="91666"/>
              <a:buFont typeface="Arial"/>
              <a:buNone/>
            </a:pPr>
            <a:r>
              <a:rPr lang="en-US" sz="1200">
                <a:solidFill>
                  <a:schemeClr val="dk1"/>
                </a:solidFill>
              </a:rPr>
              <a:t>Whether the item is digitized in-house or externally, eventually it ends up on our RAID and is uploaded to the Internet Archive.</a:t>
            </a:r>
          </a:p>
          <a:p>
            <a:pPr lvl="0" rtl="0">
              <a:spcBef>
                <a:spcPts val="0"/>
              </a:spcBef>
              <a:buNone/>
            </a:pPr>
            <a:r>
              <a:t/>
            </a:r>
            <a:endParaRPr/>
          </a:p>
        </p:txBody>
      </p:sp>
      <p:sp>
        <p:nvSpPr>
          <p:cNvPr id="93" name="Shape 93"/>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txBox="1"/>
          <p:nvPr>
            <p:ph idx="12" type="sldNum"/>
          </p:nvPr>
        </p:nvSpPr>
        <p:spPr>
          <a:xfrm>
            <a:off x="3976687" y="8839200"/>
            <a:ext cx="3041650" cy="465137"/>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SzPct val="25000"/>
              <a:buNone/>
            </a:pPr>
            <a:r>
              <a:rPr lang="en-US"/>
              <a:t> </a:t>
            </a:r>
          </a:p>
        </p:txBody>
      </p:sp>
      <p:sp>
        <p:nvSpPr>
          <p:cNvPr id="101" name="Shape 101"/>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solidFill>
            <a:srgbClr val="FFFFFF"/>
          </a:solidFill>
          <a:ln>
            <a:noFill/>
          </a:ln>
        </p:spPr>
      </p:sp>
      <p:sp>
        <p:nvSpPr>
          <p:cNvPr id="102" name="Shape 102"/>
          <p:cNvSpPr txBox="1"/>
          <p:nvPr>
            <p:ph idx="1" type="body"/>
          </p:nvPr>
        </p:nvSpPr>
        <p:spPr>
          <a:xfrm>
            <a:off x="701675" y="4419600"/>
            <a:ext cx="5616575" cy="4187824"/>
          </a:xfrm>
          <a:prstGeom prst="rect">
            <a:avLst/>
          </a:prstGeom>
          <a:noFill/>
          <a:ln>
            <a:noFill/>
          </a:ln>
        </p:spPr>
        <p:txBody>
          <a:bodyPr anchorCtr="0" anchor="t" bIns="45700" lIns="91425" rIns="91425" tIns="45700">
            <a:noAutofit/>
          </a:bodyPr>
          <a:lstStyle/>
          <a:p>
            <a:pPr lvl="0" rtl="0">
              <a:spcBef>
                <a:spcPts val="0"/>
              </a:spcBef>
              <a:buClr>
                <a:schemeClr val="dk1"/>
              </a:buClr>
              <a:buSzPct val="78571"/>
              <a:buFont typeface="Arial"/>
              <a:buNone/>
            </a:pPr>
            <a:r>
              <a:rPr lang="en-US">
                <a:solidFill>
                  <a:schemeClr val="dk1"/>
                </a:solidFill>
              </a:rPr>
              <a:t>The files get uploaded to the Internet Archive using their </a:t>
            </a:r>
            <a:r>
              <a:rPr lang="en-US" sz="1200">
                <a:solidFill>
                  <a:schemeClr val="dk1"/>
                </a:solidFill>
              </a:rPr>
              <a:t>their S3-like API, IAS3 Bulk Uploader: to upload </a:t>
            </a:r>
            <a:r>
              <a:rPr lang="en-US" sz="1200">
                <a:solidFill>
                  <a:srgbClr val="333333"/>
                </a:solidFill>
              </a:rPr>
              <a:t>batches of content alongside per-item metadata in an automated fashion</a:t>
            </a:r>
            <a:r>
              <a:rPr lang="en-US" sz="1200">
                <a:solidFill>
                  <a:schemeClr val="dk1"/>
                </a:solidFill>
              </a:rPr>
              <a:t> . Once it is uploaded and backed up to IA, data is deleted from RAID: backed up, working storage. If you are willing to have a more copyleft interpretation of Section 108 of Copyright law and Fair Use, then the Internet Archive is a great place to store your digital files (we currently are looking into a separate option so we can have two backed up copies, geographically separate).</a:t>
            </a:r>
          </a:p>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7" name="Shape 107"/>
          <p:cNvSpPr txBox="1"/>
          <p:nvPr>
            <p:ph idx="1" type="body"/>
          </p:nvPr>
        </p:nvSpPr>
        <p:spPr>
          <a:xfrm>
            <a:off x="701675" y="4419600"/>
            <a:ext cx="5616600" cy="4187700"/>
          </a:xfrm>
          <a:prstGeom prst="rect">
            <a:avLst/>
          </a:prstGeom>
        </p:spPr>
        <p:txBody>
          <a:bodyPr anchorCtr="0" anchor="ctr" bIns="91425" lIns="91425" rIns="91425" tIns="91425">
            <a:noAutofit/>
          </a:bodyPr>
          <a:lstStyle/>
          <a:p>
            <a:pPr lvl="0" rtl="0">
              <a:spcBef>
                <a:spcPts val="0"/>
              </a:spcBef>
              <a:buClr>
                <a:schemeClr val="dk1"/>
              </a:buClr>
              <a:buSzPct val="78571"/>
              <a:buFont typeface="Arial"/>
              <a:buNone/>
            </a:pPr>
            <a:r>
              <a:rPr lang="en-US">
                <a:solidFill>
                  <a:schemeClr val="dk1"/>
                </a:solidFill>
              </a:rPr>
              <a:t>Then we link the Internet Archive item record to one in ArchivesSpace (this has NOT gone live yet on the public interface yet but is what we plan for in the near future). Here is an example of an item-record in AS that links to IA. We are planning to eventually phase out inventories on website and CONTENTdm and use ArchivesSpace only for discovery. </a:t>
            </a:r>
          </a:p>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4" name="Shape 114"/>
          <p:cNvSpPr txBox="1"/>
          <p:nvPr>
            <p:ph idx="1" type="body"/>
          </p:nvPr>
        </p:nvSpPr>
        <p:spPr>
          <a:xfrm>
            <a:off x="701675" y="4419600"/>
            <a:ext cx="5616600" cy="4187700"/>
          </a:xfrm>
          <a:prstGeom prst="rect">
            <a:avLst/>
          </a:prstGeom>
        </p:spPr>
        <p:txBody>
          <a:bodyPr anchorCtr="0" anchor="ctr" bIns="91425" lIns="91425" rIns="91425" tIns="91425">
            <a:noAutofit/>
          </a:bodyPr>
          <a:lstStyle/>
          <a:p>
            <a:pPr>
              <a:spcBef>
                <a:spcPts val="0"/>
              </a:spcBef>
              <a:buNone/>
            </a:pPr>
            <a:r>
              <a:rPr lang="en-US"/>
              <a:t>We also have a Tumblr, avatub.tumblr.com, to help showcase certain clips and to reach other types of audiences.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0" name="Shape 120"/>
          <p:cNvSpPr txBox="1"/>
          <p:nvPr>
            <p:ph idx="1" type="body"/>
          </p:nvPr>
        </p:nvSpPr>
        <p:spPr>
          <a:xfrm>
            <a:off x="701675" y="4419600"/>
            <a:ext cx="5616600" cy="4187700"/>
          </a:xfrm>
          <a:prstGeom prst="rect">
            <a:avLst/>
          </a:prstGeom>
        </p:spPr>
        <p:txBody>
          <a:bodyPr anchorCtr="0" anchor="ctr" bIns="91425" lIns="91425" rIns="91425" tIns="91425">
            <a:noAutofit/>
          </a:bodyPr>
          <a:lstStyle/>
          <a:p>
            <a:pPr lvl="0" rtl="0">
              <a:spcBef>
                <a:spcPts val="0"/>
              </a:spcBef>
              <a:buClr>
                <a:schemeClr val="dk1"/>
              </a:buClr>
              <a:buSzPct val="78571"/>
              <a:buFont typeface="Arial"/>
              <a:buNone/>
            </a:pPr>
            <a:r>
              <a:rPr lang="en-US">
                <a:solidFill>
                  <a:schemeClr val="dk1"/>
                </a:solidFill>
              </a:rPr>
              <a:t>Now let’s take a look at examples of AV from our collections.</a:t>
            </a:r>
          </a:p>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 name="Shape 33"/>
        <p:cNvGrpSpPr/>
        <p:nvPr/>
      </p:nvGrpSpPr>
      <p:grpSpPr>
        <a:xfrm>
          <a:off x="0" y="0"/>
          <a:ext cx="0" cy="0"/>
          <a:chOff x="0" y="0"/>
          <a:chExt cx="0" cy="0"/>
        </a:xfrm>
      </p:grpSpPr>
      <p:sp>
        <p:nvSpPr>
          <p:cNvPr id="34" name="Shape 34"/>
          <p:cNvSpPr txBox="1"/>
          <p:nvPr>
            <p:ph idx="12" type="sldNum"/>
          </p:nvPr>
        </p:nvSpPr>
        <p:spPr>
          <a:xfrm>
            <a:off x="3976687" y="8839200"/>
            <a:ext cx="3041650" cy="465137"/>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SzPct val="25000"/>
              <a:buNone/>
            </a:pPr>
            <a:r>
              <a:rPr lang="en-US"/>
              <a:t> </a:t>
            </a:r>
          </a:p>
        </p:txBody>
      </p:sp>
      <p:sp>
        <p:nvSpPr>
          <p:cNvPr id="35" name="Shape 35"/>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solidFill>
            <a:srgbClr val="FFFFFF"/>
          </a:solidFill>
          <a:ln>
            <a:noFill/>
          </a:ln>
        </p:spPr>
      </p:sp>
      <p:sp>
        <p:nvSpPr>
          <p:cNvPr id="36" name="Shape 36"/>
          <p:cNvSpPr txBox="1"/>
          <p:nvPr>
            <p:ph idx="1" type="body"/>
          </p:nvPr>
        </p:nvSpPr>
        <p:spPr>
          <a:xfrm>
            <a:off x="701675" y="4419600"/>
            <a:ext cx="5616575" cy="4187824"/>
          </a:xfrm>
          <a:prstGeom prst="rect">
            <a:avLst/>
          </a:prstGeom>
          <a:noFill/>
          <a:ln>
            <a:noFill/>
          </a:ln>
        </p:spPr>
        <p:txBody>
          <a:bodyPr anchorCtr="0" anchor="t" bIns="45700" lIns="91425" rIns="91425" tIns="45700">
            <a:noAutofit/>
          </a:bodyPr>
          <a:lstStyle/>
          <a:p>
            <a:pPr lvl="0" rtl="0">
              <a:spcBef>
                <a:spcPts val="0"/>
              </a:spcBef>
              <a:buClr>
                <a:schemeClr val="dk1"/>
              </a:buClr>
              <a:buSzPct val="78571"/>
              <a:buFont typeface="Arial"/>
              <a:buNone/>
            </a:pPr>
            <a:r>
              <a:rPr lang="en-US">
                <a:solidFill>
                  <a:schemeClr val="dk1"/>
                </a:solidFill>
              </a:rPr>
              <a:t>I started in January of this year as the first Audiovisual Archivist at the University of Baltimore’s Langsdale Library Special Collections Department. The University of Baltimore is one of twelve institutions in the University of Maryland System and is located in Baltimore City right next to Pennsylvania Station. The majority of our AV materials lies in the collections of two Baltimore-area television stations: WMAR-TV and WJZ-TV. </a:t>
            </a:r>
          </a:p>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 name="Shape 40"/>
        <p:cNvGrpSpPr/>
        <p:nvPr/>
      </p:nvGrpSpPr>
      <p:grpSpPr>
        <a:xfrm>
          <a:off x="0" y="0"/>
          <a:ext cx="0" cy="0"/>
          <a:chOff x="0" y="0"/>
          <a:chExt cx="0" cy="0"/>
        </a:xfrm>
      </p:grpSpPr>
      <p:sp>
        <p:nvSpPr>
          <p:cNvPr id="41" name="Shape 41"/>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2" name="Shape 42"/>
          <p:cNvSpPr txBox="1"/>
          <p:nvPr>
            <p:ph idx="1" type="body"/>
          </p:nvPr>
        </p:nvSpPr>
        <p:spPr>
          <a:xfrm>
            <a:off x="701675" y="4419600"/>
            <a:ext cx="5616600" cy="4187700"/>
          </a:xfrm>
          <a:prstGeom prst="rect">
            <a:avLst/>
          </a:prstGeom>
        </p:spPr>
        <p:txBody>
          <a:bodyPr anchorCtr="0" anchor="ctr" bIns="91425" lIns="91425" rIns="91425" tIns="91425">
            <a:noAutofit/>
          </a:bodyPr>
          <a:lstStyle/>
          <a:p>
            <a:pPr lvl="0">
              <a:spcBef>
                <a:spcPts val="0"/>
              </a:spcBef>
              <a:buNone/>
            </a:pPr>
            <a:r>
              <a:rPr lang="en-US">
                <a:solidFill>
                  <a:schemeClr val="dk1"/>
                </a:solidFill>
              </a:rPr>
              <a:t>The WMAR-TV Collection was donated in 1983 to Ubalt, consists of 4,000+reels of 16mm, ~250 reels of 2” Quad, and a few hundred videocassettes on Umatic, VHS and Betacam formats. WMAR was the first TV station in Baltimore broadcasting in October of 1947. The WMAR-TV Collection at UBalt spans the time period of approximately 1948-the late 1980s.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 name="Shape 46"/>
        <p:cNvGrpSpPr/>
        <p:nvPr/>
      </p:nvGrpSpPr>
      <p:grpSpPr>
        <a:xfrm>
          <a:off x="0" y="0"/>
          <a:ext cx="0" cy="0"/>
          <a:chOff x="0" y="0"/>
          <a:chExt cx="0" cy="0"/>
        </a:xfrm>
      </p:grpSpPr>
      <p:sp>
        <p:nvSpPr>
          <p:cNvPr id="47" name="Shape 47"/>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8" name="Shape 48"/>
          <p:cNvSpPr txBox="1"/>
          <p:nvPr>
            <p:ph idx="1" type="body"/>
          </p:nvPr>
        </p:nvSpPr>
        <p:spPr>
          <a:xfrm>
            <a:off x="701675" y="4419600"/>
            <a:ext cx="5616600" cy="4187700"/>
          </a:xfrm>
          <a:prstGeom prst="rect">
            <a:avLst/>
          </a:prstGeom>
        </p:spPr>
        <p:txBody>
          <a:bodyPr anchorCtr="0" anchor="ctr" bIns="91425" lIns="91425" rIns="91425" tIns="91425">
            <a:noAutofit/>
          </a:bodyPr>
          <a:lstStyle/>
          <a:p>
            <a:pPr>
              <a:spcBef>
                <a:spcPts val="0"/>
              </a:spcBef>
              <a:buNone/>
            </a:pPr>
            <a:r>
              <a:rPr lang="en-US" sz="1200">
                <a:solidFill>
                  <a:schemeClr val="dk1"/>
                </a:solidFill>
              </a:rPr>
              <a:t>Google searchable description of reels in HTML tables which are no where near perfect: these are transcribed from old logbooks from the station: not everything is described; lots of “unknowns” or errors like “Pikesvi11e”; no standardized vocabulary. The best way to search is through specific places, events, dates and people: but make sure you try multiple types of spellings and knicknames!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4" name="Shape 54"/>
          <p:cNvSpPr txBox="1"/>
          <p:nvPr>
            <p:ph idx="1" type="body"/>
          </p:nvPr>
        </p:nvSpPr>
        <p:spPr>
          <a:xfrm>
            <a:off x="701675" y="4419600"/>
            <a:ext cx="5616600" cy="4187700"/>
          </a:xfrm>
          <a:prstGeom prst="rect">
            <a:avLst/>
          </a:prstGeom>
        </p:spPr>
        <p:txBody>
          <a:bodyPr anchorCtr="0" anchor="ctr" bIns="91425" lIns="91425" rIns="91425" tIns="91425">
            <a:noAutofit/>
          </a:bodyPr>
          <a:lstStyle/>
          <a:p>
            <a:pPr>
              <a:spcBef>
                <a:spcPts val="0"/>
              </a:spcBef>
              <a:buNone/>
            </a:pPr>
            <a:r>
              <a:rPr lang="en-US">
                <a:solidFill>
                  <a:schemeClr val="dk1"/>
                </a:solidFill>
              </a:rPr>
              <a:t>The WJZ-TV Collection consists of 20,000+ AV items (mostly Umatic and VHS) and was donated to UBalt in 2007. The station began operation in 1948 as “WAAM” and was Baltimore’s 3rd TV station. In 1957 the station was sold and the call sign changed to WJZ. The date of coverage of the collection at UB spans from the 1960s-2000. Discoverability is different than WMAR-TV as it is organized by series with PDF inventories whose tape labels are keyword searchable.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0" name="Shape 60"/>
          <p:cNvSpPr txBox="1"/>
          <p:nvPr>
            <p:ph idx="1" type="body"/>
          </p:nvPr>
        </p:nvSpPr>
        <p:spPr>
          <a:xfrm>
            <a:off x="701675" y="4419600"/>
            <a:ext cx="5616600" cy="4187700"/>
          </a:xfrm>
          <a:prstGeom prst="rect">
            <a:avLst/>
          </a:prstGeom>
        </p:spPr>
        <p:txBody>
          <a:bodyPr anchorCtr="0" anchor="ctr" bIns="91425" lIns="91425" rIns="91425" tIns="91425">
            <a:noAutofit/>
          </a:bodyPr>
          <a:lstStyle/>
          <a:p>
            <a:pPr lvl="0">
              <a:spcBef>
                <a:spcPts val="0"/>
              </a:spcBef>
              <a:buNone/>
            </a:pPr>
            <a:r>
              <a:rPr lang="en-US">
                <a:solidFill>
                  <a:schemeClr val="dk1"/>
                </a:solidFill>
              </a:rPr>
              <a:t>Here is an example of one of WJZ-TV’s biggest series, “Eyewitness News”. The only information that we get from the labels of the tapes is the tape and time of the broadcast that is on the tape (while limited, I do still feel extremely lucky that I have at least this).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txBox="1"/>
          <p:nvPr>
            <p:ph idx="12" type="sldNum"/>
          </p:nvPr>
        </p:nvSpPr>
        <p:spPr>
          <a:xfrm>
            <a:off x="3976687" y="8839200"/>
            <a:ext cx="3041700" cy="4650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SzPct val="25000"/>
              <a:buNone/>
            </a:pPr>
            <a:r>
              <a:rPr lang="en-US"/>
              <a:t> </a:t>
            </a:r>
          </a:p>
        </p:txBody>
      </p:sp>
      <p:sp>
        <p:nvSpPr>
          <p:cNvPr id="67" name="Shape 67"/>
          <p:cNvSpPr/>
          <p:nvPr>
            <p:ph idx="2" type="sldImg"/>
          </p:nvPr>
        </p:nvSpPr>
        <p:spPr>
          <a:xfrm>
            <a:off x="1184275" y="698500"/>
            <a:ext cx="4651500" cy="3489300"/>
          </a:xfrm>
          <a:custGeom>
            <a:pathLst>
              <a:path extrusionOk="0" h="120000" w="120000">
                <a:moveTo>
                  <a:pt x="0" y="0"/>
                </a:moveTo>
                <a:lnTo>
                  <a:pt x="120000" y="0"/>
                </a:lnTo>
                <a:lnTo>
                  <a:pt x="120000" y="120000"/>
                </a:lnTo>
                <a:lnTo>
                  <a:pt x="0" y="120000"/>
                </a:lnTo>
                <a:close/>
              </a:path>
            </a:pathLst>
          </a:custGeom>
          <a:solidFill>
            <a:srgbClr val="FFFFFF"/>
          </a:solidFill>
          <a:ln>
            <a:noFill/>
          </a:ln>
        </p:spPr>
      </p:sp>
      <p:sp>
        <p:nvSpPr>
          <p:cNvPr id="68" name="Shape 68"/>
          <p:cNvSpPr txBox="1"/>
          <p:nvPr>
            <p:ph idx="1" type="body"/>
          </p:nvPr>
        </p:nvSpPr>
        <p:spPr>
          <a:xfrm>
            <a:off x="701675" y="4419600"/>
            <a:ext cx="5616600" cy="4187700"/>
          </a:xfrm>
          <a:prstGeom prst="rect">
            <a:avLst/>
          </a:prstGeom>
          <a:noFill/>
          <a:ln>
            <a:noFill/>
          </a:ln>
        </p:spPr>
        <p:txBody>
          <a:bodyPr anchorCtr="0" anchor="t" bIns="45700" lIns="91425" rIns="91425" tIns="45700">
            <a:noAutofit/>
          </a:bodyPr>
          <a:lstStyle/>
          <a:p>
            <a:pPr lvl="0" rtl="0">
              <a:spcBef>
                <a:spcPts val="0"/>
              </a:spcBef>
              <a:buNone/>
            </a:pPr>
            <a:r>
              <a:rPr lang="en-US">
                <a:solidFill>
                  <a:schemeClr val="dk1"/>
                </a:solidFill>
              </a:rPr>
              <a:t>We also have series-level Finding Aids in CONTENTdm; PDF word searchable but not as detailed as the inventories on the library website.</a:t>
            </a:r>
          </a:p>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txBox="1"/>
          <p:nvPr>
            <p:ph idx="1" type="body"/>
          </p:nvPr>
        </p:nvSpPr>
        <p:spPr>
          <a:xfrm>
            <a:off x="701675" y="4419600"/>
            <a:ext cx="5616575" cy="4187824"/>
          </a:xfrm>
          <a:prstGeom prst="rect">
            <a:avLst/>
          </a:prstGeom>
        </p:spPr>
        <p:txBody>
          <a:bodyPr anchorCtr="0" anchor="ctr" bIns="91425" lIns="91425" rIns="91425" tIns="91425">
            <a:noAutofit/>
          </a:bodyPr>
          <a:lstStyle/>
          <a:p>
            <a:pPr lvl="0" rtl="0">
              <a:spcBef>
                <a:spcPts val="0"/>
              </a:spcBef>
              <a:buClr>
                <a:schemeClr val="dk1"/>
              </a:buClr>
              <a:buSzPct val="91666"/>
              <a:buFont typeface="Arial"/>
              <a:buNone/>
            </a:pPr>
            <a:r>
              <a:rPr lang="en-US" sz="1200">
                <a:solidFill>
                  <a:schemeClr val="dk1"/>
                </a:solidFill>
              </a:rPr>
              <a:t>Once you have found an item that you want to have access to from our website/inventories, then our workflow is informed by the following question: What format do you have? </a:t>
            </a:r>
          </a:p>
          <a:p>
            <a:pPr>
              <a:spcBef>
                <a:spcPts val="0"/>
              </a:spcBef>
              <a:buNone/>
            </a:pPr>
            <a:r>
              <a:t/>
            </a:r>
            <a:endParaRPr/>
          </a:p>
        </p:txBody>
      </p:sp>
      <p:sp>
        <p:nvSpPr>
          <p:cNvPr id="74" name="Shape 74"/>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txBox="1"/>
          <p:nvPr>
            <p:ph idx="1" type="body"/>
          </p:nvPr>
        </p:nvSpPr>
        <p:spPr>
          <a:xfrm>
            <a:off x="701675" y="4419600"/>
            <a:ext cx="5616575" cy="4187824"/>
          </a:xfrm>
          <a:prstGeom prst="rect">
            <a:avLst/>
          </a:prstGeom>
        </p:spPr>
        <p:txBody>
          <a:bodyPr anchorCtr="0" anchor="ctr" bIns="91425" lIns="91425" rIns="91425" tIns="91425">
            <a:noAutofit/>
          </a:bodyPr>
          <a:lstStyle/>
          <a:p>
            <a:pPr lvl="0">
              <a:spcBef>
                <a:spcPts val="0"/>
              </a:spcBef>
              <a:buClr>
                <a:schemeClr val="dk1"/>
              </a:buClr>
              <a:buSzPct val="91666"/>
              <a:buFont typeface="Arial"/>
              <a:buNone/>
            </a:pPr>
            <a:r>
              <a:rPr lang="en-US" sz="1200">
                <a:solidFill>
                  <a:schemeClr val="dk1"/>
                </a:solidFill>
              </a:rPr>
              <a:t>Betacam, SVHS, Umatic goes to the our video rack, Buffy: The Video Slayer! Which gets captured to our 18TB RAID, configured at RAID 5: which basically means you have quick reliable access to your data (backed up across multiple discs in case of failure the data ban be recovered). Baking needs to be outsourced. I can do basic repair/surgery on cassettes. Currently access copies only: $30 charge to patron for work (this pays more for my time-reformatting, troubleshooting, QCing the end files-- and maintaining equipment and supplies to clean each video deck). So I built this video rack for UB, and you can too! If you find yourself with a few thousands dollars AND a few thousand videocassettes, email me and I can help you out.</a:t>
            </a:r>
          </a:p>
        </p:txBody>
      </p:sp>
      <p:sp>
        <p:nvSpPr>
          <p:cNvPr id="81" name="Shape 81"/>
          <p:cNvSpPr/>
          <p:nvPr>
            <p:ph idx="2" type="sldImg"/>
          </p:nvPr>
        </p:nvSpPr>
        <p:spPr>
          <a:xfrm>
            <a:off x="1184275" y="698500"/>
            <a:ext cx="4651374" cy="348932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7" name="Shape 1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0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defRPr/>
            </a:lvl1pPr>
            <a:lvl2pPr indent="0" marL="0" marR="0" rtl="0" algn="ctr">
              <a:lnSpc>
                <a:spcPct val="100000"/>
              </a:lnSpc>
              <a:spcBef>
                <a:spcPts val="0"/>
              </a:spcBef>
              <a:spcAft>
                <a:spcPts val="0"/>
              </a:spcAft>
              <a:defRPr/>
            </a:lvl2pPr>
            <a:lvl3pPr indent="0" marL="0" marR="0" rtl="0" algn="ctr">
              <a:lnSpc>
                <a:spcPct val="100000"/>
              </a:lnSpc>
              <a:spcBef>
                <a:spcPts val="0"/>
              </a:spcBef>
              <a:spcAft>
                <a:spcPts val="0"/>
              </a:spcAft>
              <a:defRPr/>
            </a:lvl3pPr>
            <a:lvl4pPr indent="0" marL="0" marR="0" rtl="0" algn="ctr">
              <a:lnSpc>
                <a:spcPct val="100000"/>
              </a:lnSpc>
              <a:spcBef>
                <a:spcPts val="0"/>
              </a:spcBef>
              <a:spcAft>
                <a:spcPts val="0"/>
              </a:spcAft>
              <a:defRPr/>
            </a:lvl4pPr>
            <a:lvl5pPr indent="0" marL="0" marR="0" rtl="0" algn="ctr">
              <a:lnSpc>
                <a:spcPct val="100000"/>
              </a:lnSpc>
              <a:spcBef>
                <a:spcPts val="0"/>
              </a:spcBef>
              <a:spcAft>
                <a:spcPts val="0"/>
              </a:spcAft>
              <a:defRPr/>
            </a:lvl5pPr>
            <a:lvl6pPr indent="0" marL="0" marR="0" rtl="0" algn="ctr">
              <a:lnSpc>
                <a:spcPct val="100000"/>
              </a:lnSpc>
              <a:spcBef>
                <a:spcPts val="0"/>
              </a:spcBef>
              <a:spcAft>
                <a:spcPts val="0"/>
              </a:spcAft>
              <a:defRPr/>
            </a:lvl6pPr>
            <a:lvl7pPr indent="0" marL="0" marR="0" rtl="0" algn="ctr">
              <a:lnSpc>
                <a:spcPct val="100000"/>
              </a:lnSpc>
              <a:spcBef>
                <a:spcPts val="0"/>
              </a:spcBef>
              <a:spcAft>
                <a:spcPts val="0"/>
              </a:spcAft>
              <a:defRPr/>
            </a:lvl7pPr>
            <a:lvl8pPr indent="0" marL="0" marR="0" rtl="0" algn="ctr">
              <a:lnSpc>
                <a:spcPct val="100000"/>
              </a:lnSpc>
              <a:spcBef>
                <a:spcPts val="0"/>
              </a:spcBef>
              <a:spcAft>
                <a:spcPts val="0"/>
              </a:spcAft>
              <a:defRPr/>
            </a:lvl8pPr>
            <a:lvl9pPr indent="0" marL="0" marR="0" rtl="0" algn="ctr">
              <a:lnSpc>
                <a:spcPct val="100000"/>
              </a:lnSpc>
              <a:spcBef>
                <a:spcPts val="0"/>
              </a:spcBef>
              <a:spcAft>
                <a:spcPts val="0"/>
              </a:spcAft>
              <a:defRPr/>
            </a:lvl9pPr>
          </a:lstStyle>
          <a:p/>
        </p:txBody>
      </p:sp>
      <p:sp>
        <p:nvSpPr>
          <p:cNvPr id="10" name="Shape 10"/>
          <p:cNvSpPr txBox="1"/>
          <p:nvPr>
            <p:ph idx="1" type="body"/>
          </p:nvPr>
        </p:nvSpPr>
        <p:spPr>
          <a:xfrm>
            <a:off x="457200" y="1600200"/>
            <a:ext cx="8229600" cy="4525961"/>
          </a:xfrm>
          <a:prstGeom prst="rect">
            <a:avLst/>
          </a:prstGeom>
          <a:noFill/>
          <a:ln>
            <a:noFill/>
          </a:ln>
        </p:spPr>
        <p:txBody>
          <a:bodyPr anchorCtr="0" anchor="t" bIns="91425" lIns="91425" rIns="91425" tIns="91425"/>
          <a:lstStyle>
            <a:lvl1pPr indent="-139700" marL="342900" marR="0" rtl="0" algn="l">
              <a:lnSpc>
                <a:spcPct val="100000"/>
              </a:lnSpc>
              <a:spcBef>
                <a:spcPts val="640"/>
              </a:spcBef>
              <a:spcAft>
                <a:spcPts val="0"/>
              </a:spcAft>
              <a:buClr>
                <a:schemeClr val="hlink"/>
              </a:buClr>
              <a:buFont typeface="Verdana"/>
              <a:buChar char="•"/>
              <a:defRPr/>
            </a:lvl1pPr>
            <a:lvl2pPr indent="-107950" marL="742950" marR="0" rtl="0" algn="l">
              <a:lnSpc>
                <a:spcPct val="100000"/>
              </a:lnSpc>
              <a:spcBef>
                <a:spcPts val="560"/>
              </a:spcBef>
              <a:spcAft>
                <a:spcPts val="0"/>
              </a:spcAft>
              <a:buClr>
                <a:schemeClr val="dk1"/>
              </a:buClr>
              <a:buFont typeface="Verdana"/>
              <a:buChar char="–"/>
              <a:defRPr/>
            </a:lvl2pPr>
            <a:lvl3pPr indent="-76200" marL="1143000" marR="0" rtl="0" algn="l">
              <a:lnSpc>
                <a:spcPct val="100000"/>
              </a:lnSpc>
              <a:spcBef>
                <a:spcPts val="480"/>
              </a:spcBef>
              <a:spcAft>
                <a:spcPts val="0"/>
              </a:spcAft>
              <a:buClr>
                <a:srgbClr val="094A85"/>
              </a:buClr>
              <a:buFont typeface="Verdana"/>
              <a:buChar char="•"/>
              <a:defRPr/>
            </a:lvl3pPr>
            <a:lvl4pPr indent="-101600" marL="1600200" marR="0" rtl="0" algn="l">
              <a:lnSpc>
                <a:spcPct val="100000"/>
              </a:lnSpc>
              <a:spcBef>
                <a:spcPts val="400"/>
              </a:spcBef>
              <a:spcAft>
                <a:spcPts val="0"/>
              </a:spcAft>
              <a:buClr>
                <a:schemeClr val="dk1"/>
              </a:buClr>
              <a:buFont typeface="Verdana"/>
              <a:buChar char="–"/>
              <a:defRPr/>
            </a:lvl4pPr>
            <a:lvl5pPr indent="-101600" marL="2057400" marR="0" rtl="0" algn="l">
              <a:lnSpc>
                <a:spcPct val="100000"/>
              </a:lnSpc>
              <a:spcBef>
                <a:spcPts val="400"/>
              </a:spcBef>
              <a:spcAft>
                <a:spcPts val="0"/>
              </a:spcAft>
              <a:buClr>
                <a:schemeClr val="hlink"/>
              </a:buClr>
              <a:buFont typeface="Verdana"/>
              <a:buChar char="»"/>
              <a:defRPr/>
            </a:lvl5pPr>
            <a:lvl6pPr indent="-101600" marL="2514600" marR="0" rtl="0" algn="l">
              <a:lnSpc>
                <a:spcPct val="100000"/>
              </a:lnSpc>
              <a:spcBef>
                <a:spcPts val="400"/>
              </a:spcBef>
              <a:spcAft>
                <a:spcPts val="0"/>
              </a:spcAft>
              <a:buClr>
                <a:schemeClr val="hlink"/>
              </a:buClr>
              <a:buFont typeface="Verdana"/>
              <a:buChar char="»"/>
              <a:defRPr/>
            </a:lvl6pPr>
            <a:lvl7pPr indent="-101600" marL="3429000" marR="0" rtl="0" algn="l">
              <a:lnSpc>
                <a:spcPct val="100000"/>
              </a:lnSpc>
              <a:spcBef>
                <a:spcPts val="400"/>
              </a:spcBef>
              <a:spcAft>
                <a:spcPts val="0"/>
              </a:spcAft>
              <a:buClr>
                <a:schemeClr val="hlink"/>
              </a:buClr>
              <a:buFont typeface="Verdana"/>
              <a:buChar char="»"/>
              <a:defRPr/>
            </a:lvl7pPr>
            <a:lvl8pPr indent="-101600" marL="4800600" marR="0" rtl="0" algn="l">
              <a:lnSpc>
                <a:spcPct val="100000"/>
              </a:lnSpc>
              <a:spcBef>
                <a:spcPts val="400"/>
              </a:spcBef>
              <a:spcAft>
                <a:spcPts val="0"/>
              </a:spcAft>
              <a:buClr>
                <a:schemeClr val="hlink"/>
              </a:buClr>
              <a:buFont typeface="Verdana"/>
              <a:buChar char="»"/>
              <a:defRPr/>
            </a:lvl8pPr>
            <a:lvl9pPr indent="-101600" marL="6629400" marR="0" rtl="0" algn="l">
              <a:lnSpc>
                <a:spcPct val="100000"/>
              </a:lnSpc>
              <a:spcBef>
                <a:spcPts val="400"/>
              </a:spcBef>
              <a:spcAft>
                <a:spcPts val="0"/>
              </a:spcAft>
              <a:buClr>
                <a:schemeClr val="hlink"/>
              </a:buClr>
              <a:buFont typeface="Verdana"/>
              <a:buChar char="»"/>
              <a:defRPr/>
            </a:lvl9pPr>
          </a:lstStyle>
          <a:p/>
        </p:txBody>
      </p:sp>
      <p:sp>
        <p:nvSpPr>
          <p:cNvPr id="11" name="Shape 1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12" name="Shape 1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13" name="Shape 13"/>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0" lvl="0" marL="0" marR="0" rtl="0" algn="r">
              <a:lnSpc>
                <a:spcPct val="100000"/>
              </a:lnSpc>
              <a:spcBef>
                <a:spcPts val="0"/>
              </a:spcBef>
              <a:spcAft>
                <a:spcPts val="0"/>
              </a:spcAft>
            </a:pPr>
            <a:r>
              <a:t/>
            </a:r>
            <a:endParaRPr/>
          </a:p>
          <a:p>
            <a:pPr indent="0" lvl="1" marL="457200" marR="0" rtl="0" algn="l">
              <a:lnSpc>
                <a:spcPct val="100000"/>
              </a:lnSpc>
              <a:spcBef>
                <a:spcPts val="0"/>
              </a:spcBef>
              <a:spcAft>
                <a:spcPts val="0"/>
              </a:spcAft>
            </a:pPr>
            <a:r>
              <a:t/>
            </a:r>
            <a:endParaRPr/>
          </a:p>
          <a:p>
            <a:pPr indent="0" lvl="2" marL="914400" marR="0" rtl="0" algn="l">
              <a:lnSpc>
                <a:spcPct val="100000"/>
              </a:lnSpc>
              <a:spcBef>
                <a:spcPts val="0"/>
              </a:spcBef>
              <a:spcAft>
                <a:spcPts val="0"/>
              </a:spcAft>
            </a:pPr>
            <a:r>
              <a:t/>
            </a:r>
            <a:endParaRPr/>
          </a:p>
          <a:p>
            <a:pPr indent="0" lvl="3" marL="1371600" marR="0" rtl="0" algn="l">
              <a:lnSpc>
                <a:spcPct val="100000"/>
              </a:lnSpc>
              <a:spcBef>
                <a:spcPts val="0"/>
              </a:spcBef>
              <a:spcAft>
                <a:spcPts val="0"/>
              </a:spcAft>
            </a:pPr>
            <a:r>
              <a:t/>
            </a:r>
            <a:endParaRPr/>
          </a:p>
          <a:p>
            <a:pPr indent="0" lvl="4" marL="1828800" marR="0" rtl="0" algn="l">
              <a:lnSpc>
                <a:spcPct val="100000"/>
              </a:lnSpc>
              <a:spcBef>
                <a:spcPts val="0"/>
              </a:spcBef>
              <a:spcAft>
                <a:spcPts val="0"/>
              </a:spcAft>
            </a:pPr>
            <a:r>
              <a:t/>
            </a:r>
            <a:endParaRPr/>
          </a:p>
          <a:p>
            <a:pPr indent="0" lvl="5" marL="2286000" marR="0" rtl="0" algn="l">
              <a:lnSpc>
                <a:spcPct val="100000"/>
              </a:lnSpc>
              <a:spcBef>
                <a:spcPts val="0"/>
              </a:spcBef>
              <a:spcAft>
                <a:spcPts val="0"/>
              </a:spcAft>
            </a:pPr>
            <a:r>
              <a:t/>
            </a:r>
            <a:endParaRPr/>
          </a:p>
          <a:p>
            <a:pPr indent="0" lvl="6" marL="3200400" marR="0" rtl="0" algn="l">
              <a:lnSpc>
                <a:spcPct val="100000"/>
              </a:lnSpc>
              <a:spcBef>
                <a:spcPts val="0"/>
              </a:spcBef>
              <a:spcAft>
                <a:spcPts val="0"/>
              </a:spcAft>
            </a:pPr>
            <a:r>
              <a:t/>
            </a:r>
            <a:endParaRPr/>
          </a:p>
          <a:p>
            <a:pPr indent="0" lvl="7" marL="4572000" marR="0" rtl="0" algn="l">
              <a:lnSpc>
                <a:spcPct val="100000"/>
              </a:lnSpc>
              <a:spcBef>
                <a:spcPts val="0"/>
              </a:spcBef>
              <a:spcAft>
                <a:spcPts val="0"/>
              </a:spcAft>
            </a:pPr>
            <a:r>
              <a:t/>
            </a:r>
            <a:endParaRPr/>
          </a:p>
          <a:p>
            <a:pPr indent="0" lvl="8" marL="6400800" marR="0" rtl="0" algn="l">
              <a:lnSpc>
                <a:spcPct val="100000"/>
              </a:lnSpc>
              <a:spcBef>
                <a:spcPts val="0"/>
              </a:spcBef>
              <a:spcAft>
                <a:spcPts val="0"/>
              </a:spcAft>
            </a:pPr>
            <a:r>
              <a:t/>
            </a:r>
            <a:endParaRPr/>
          </a:p>
        </p:txBody>
      </p:sp>
      <p:pic>
        <p:nvPicPr>
          <p:cNvPr id="14" name="Shape 14"/>
          <p:cNvPicPr preferRelativeResize="0"/>
          <p:nvPr/>
        </p:nvPicPr>
        <p:blipFill rotWithShape="1">
          <a:blip r:embed="rId1">
            <a:alphaModFix/>
          </a:blip>
          <a:srcRect b="0" l="0" r="0" t="0"/>
          <a:stretch/>
        </p:blipFill>
        <p:spPr>
          <a:xfrm>
            <a:off x="304800" y="6096000"/>
            <a:ext cx="1752600" cy="515936"/>
          </a:xfrm>
          <a:prstGeom prst="rect">
            <a:avLst/>
          </a:prstGeom>
          <a:solidFill>
            <a:srgbClr val="FFFFFF"/>
          </a:solidFill>
          <a:ln>
            <a:noFill/>
          </a:ln>
        </p:spPr>
      </p:pic>
      <p:sp>
        <p:nvSpPr>
          <p:cNvPr id="15" name="Shape 15"/>
          <p:cNvSpPr/>
          <p:nvPr/>
        </p:nvSpPr>
        <p:spPr>
          <a:xfrm>
            <a:off x="0" y="0"/>
            <a:ext cx="9144000" cy="228600"/>
          </a:xfrm>
          <a:prstGeom prst="rect">
            <a:avLst/>
          </a:prstGeom>
          <a:solidFill>
            <a:srgbClr val="0B5C9D"/>
          </a:solidFill>
          <a:ln cap="flat" cmpd="sng" w="9525">
            <a:solidFill>
              <a:srgbClr val="094A85"/>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2400" u="none" cap="none" strike="noStrike">
              <a:solidFill>
                <a:schemeClr val="dk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mailto:shagan@ubalt.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8" name="Shape 18"/>
        <p:cNvGrpSpPr/>
        <p:nvPr/>
      </p:nvGrpSpPr>
      <p:grpSpPr>
        <a:xfrm>
          <a:off x="0" y="0"/>
          <a:ext cx="0" cy="0"/>
          <a:chOff x="0" y="0"/>
          <a:chExt cx="0" cy="0"/>
        </a:xfrm>
      </p:grpSpPr>
      <p:pic>
        <p:nvPicPr>
          <p:cNvPr id="19" name="Shape 19"/>
          <p:cNvPicPr preferRelativeResize="0"/>
          <p:nvPr/>
        </p:nvPicPr>
        <p:blipFill rotWithShape="1">
          <a:blip r:embed="rId3">
            <a:alphaModFix/>
          </a:blip>
          <a:srcRect b="15705" l="0" r="0" t="13099"/>
          <a:stretch/>
        </p:blipFill>
        <p:spPr>
          <a:xfrm flipH="1" rot="10800000">
            <a:off x="0" y="-486550"/>
            <a:ext cx="10287002" cy="4882375"/>
          </a:xfrm>
          <a:prstGeom prst="rect">
            <a:avLst/>
          </a:prstGeom>
          <a:noFill/>
          <a:ln>
            <a:noFill/>
          </a:ln>
        </p:spPr>
      </p:pic>
      <p:sp>
        <p:nvSpPr>
          <p:cNvPr id="20" name="Shape 20"/>
          <p:cNvSpPr txBox="1"/>
          <p:nvPr/>
        </p:nvSpPr>
        <p:spPr>
          <a:xfrm>
            <a:off x="1143000" y="2133600"/>
            <a:ext cx="6934199" cy="4572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2400" u="none" cap="none" strike="noStrike">
              <a:solidFill>
                <a:schemeClr val="dk1"/>
              </a:solidFill>
              <a:latin typeface="Times New Roman"/>
              <a:ea typeface="Times New Roman"/>
              <a:cs typeface="Times New Roman"/>
              <a:sym typeface="Times New Roman"/>
            </a:endParaRPr>
          </a:p>
        </p:txBody>
      </p:sp>
      <p:sp>
        <p:nvSpPr>
          <p:cNvPr id="21" name="Shape 21"/>
          <p:cNvSpPr txBox="1"/>
          <p:nvPr>
            <p:ph idx="4294967295" type="title"/>
          </p:nvPr>
        </p:nvSpPr>
        <p:spPr>
          <a:xfrm>
            <a:off x="228600" y="1152775"/>
            <a:ext cx="8305799" cy="9144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SzPct val="25000"/>
              <a:buNone/>
            </a:pPr>
            <a:r>
              <a:rPr b="1" lang="en-US" sz="7200">
                <a:solidFill>
                  <a:srgbClr val="EFEFEF"/>
                </a:solidFill>
                <a:latin typeface="Verdana"/>
                <a:ea typeface="Verdana"/>
                <a:cs typeface="Verdana"/>
                <a:sym typeface="Verdana"/>
              </a:rPr>
              <a:t>CUE </a:t>
            </a:r>
          </a:p>
          <a:p>
            <a:pPr indent="0" lvl="0" marL="0" marR="0" rtl="0" algn="ctr">
              <a:lnSpc>
                <a:spcPct val="100000"/>
              </a:lnSpc>
              <a:spcBef>
                <a:spcPts val="0"/>
              </a:spcBef>
              <a:spcAft>
                <a:spcPts val="0"/>
              </a:spcAft>
              <a:buSzPct val="25000"/>
              <a:buNone/>
            </a:pPr>
            <a:r>
              <a:rPr b="1" lang="en-US" sz="7200">
                <a:solidFill>
                  <a:srgbClr val="EFEFEF"/>
                </a:solidFill>
                <a:latin typeface="Verdana"/>
                <a:ea typeface="Verdana"/>
                <a:cs typeface="Verdana"/>
                <a:sym typeface="Verdana"/>
              </a:rPr>
              <a:t>CHARM CITY!</a:t>
            </a:r>
          </a:p>
        </p:txBody>
      </p:sp>
      <p:sp>
        <p:nvSpPr>
          <p:cNvPr id="22" name="Shape 22"/>
          <p:cNvSpPr txBox="1"/>
          <p:nvPr>
            <p:ph idx="4294967295" type="body"/>
          </p:nvPr>
        </p:nvSpPr>
        <p:spPr>
          <a:xfrm>
            <a:off x="0" y="44720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133333"/>
              <a:buFont typeface="Verdana"/>
              <a:buNone/>
            </a:pPr>
            <a:r>
              <a:rPr b="1" lang="en-US" sz="2400">
                <a:solidFill>
                  <a:schemeClr val="hlink"/>
                </a:solidFill>
                <a:latin typeface="Verdana"/>
                <a:ea typeface="Verdana"/>
                <a:cs typeface="Verdana"/>
                <a:sym typeface="Verdana"/>
              </a:rPr>
              <a:t>Siobhan Hagan, </a:t>
            </a:r>
            <a:r>
              <a:rPr b="1" i="1" lang="en-US" sz="2400">
                <a:solidFill>
                  <a:schemeClr val="hlink"/>
                </a:solidFill>
                <a:latin typeface="Verdana"/>
                <a:ea typeface="Verdana"/>
                <a:cs typeface="Verdana"/>
                <a:sym typeface="Verdana"/>
              </a:rPr>
              <a:t>University of Baltimore</a:t>
            </a:r>
          </a:p>
          <a:p>
            <a:pPr indent="-139700" lvl="0" marL="342900" marR="0" rtl="0" algn="ctr">
              <a:lnSpc>
                <a:spcPct val="100000"/>
              </a:lnSpc>
              <a:spcBef>
                <a:spcPts val="0"/>
              </a:spcBef>
              <a:spcAft>
                <a:spcPts val="0"/>
              </a:spcAft>
              <a:buClr>
                <a:schemeClr val="hlink"/>
              </a:buClr>
              <a:buSzPct val="133333"/>
              <a:buFont typeface="Verdana"/>
              <a:buNone/>
            </a:pPr>
            <a:r>
              <a:rPr b="1" lang="en-US" sz="2400">
                <a:solidFill>
                  <a:schemeClr val="hlink"/>
                </a:solidFill>
                <a:latin typeface="Verdana"/>
                <a:ea typeface="Verdana"/>
                <a:cs typeface="Verdana"/>
                <a:sym typeface="Verdana"/>
              </a:rPr>
              <a:t>James Stimpert, </a:t>
            </a:r>
            <a:r>
              <a:rPr b="1" i="1" lang="en-US" sz="2400">
                <a:solidFill>
                  <a:schemeClr val="hlink"/>
                </a:solidFill>
                <a:latin typeface="Verdana"/>
                <a:ea typeface="Verdana"/>
                <a:cs typeface="Verdana"/>
                <a:sym typeface="Verdana"/>
              </a:rPr>
              <a:t>Johns Hopkins University</a:t>
            </a:r>
          </a:p>
          <a:p>
            <a:pPr indent="-139700" lvl="0" marL="342900" marR="0" rtl="0" algn="ctr">
              <a:lnSpc>
                <a:spcPct val="100000"/>
              </a:lnSpc>
              <a:spcBef>
                <a:spcPts val="0"/>
              </a:spcBef>
              <a:spcAft>
                <a:spcPts val="0"/>
              </a:spcAft>
              <a:buClr>
                <a:schemeClr val="hlink"/>
              </a:buClr>
              <a:buSzPct val="133333"/>
              <a:buFont typeface="Verdana"/>
              <a:buNone/>
            </a:pPr>
            <a:r>
              <a:rPr b="1" lang="en-US" sz="2400">
                <a:solidFill>
                  <a:schemeClr val="hlink"/>
                </a:solidFill>
                <a:latin typeface="Verdana"/>
                <a:ea typeface="Verdana"/>
                <a:cs typeface="Verdana"/>
                <a:sym typeface="Verdana"/>
              </a:rPr>
              <a:t>Joe Tropea, </a:t>
            </a:r>
            <a:r>
              <a:rPr b="1" i="1" lang="en-US" sz="2400">
                <a:solidFill>
                  <a:schemeClr val="hlink"/>
                </a:solidFill>
                <a:latin typeface="Verdana"/>
                <a:ea typeface="Verdana"/>
                <a:cs typeface="Verdana"/>
                <a:sym typeface="Verdana"/>
              </a:rPr>
              <a:t>Maryland Historical Society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2" name="Shape 82"/>
        <p:cNvGrpSpPr/>
        <p:nvPr/>
      </p:nvGrpSpPr>
      <p:grpSpPr>
        <a:xfrm>
          <a:off x="0" y="0"/>
          <a:ext cx="0" cy="0"/>
          <a:chOff x="0" y="0"/>
          <a:chExt cx="0" cy="0"/>
        </a:xfrm>
      </p:grpSpPr>
      <p:pic>
        <p:nvPicPr>
          <p:cNvPr id="83" name="Shape 83"/>
          <p:cNvPicPr preferRelativeResize="0"/>
          <p:nvPr/>
        </p:nvPicPr>
        <p:blipFill rotWithShape="1">
          <a:blip r:embed="rId3">
            <a:alphaModFix/>
          </a:blip>
          <a:srcRect b="17507" l="0" r="0" t="25352"/>
          <a:stretch/>
        </p:blipFill>
        <p:spPr>
          <a:xfrm>
            <a:off x="0" y="169200"/>
            <a:ext cx="9144002" cy="6966175"/>
          </a:xfrm>
          <a:prstGeom prst="rect">
            <a:avLst/>
          </a:prstGeom>
          <a:noFill/>
          <a:ln>
            <a:noFill/>
          </a:ln>
        </p:spPr>
      </p:pic>
      <p:sp>
        <p:nvSpPr>
          <p:cNvPr id="84" name="Shape 84"/>
          <p:cNvSpPr txBox="1"/>
          <p:nvPr>
            <p:ph idx="4294967295" type="body"/>
          </p:nvPr>
        </p:nvSpPr>
        <p:spPr>
          <a:xfrm>
            <a:off x="-55900" y="6937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FILM INSPECTION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8" name="Shape 88"/>
        <p:cNvGrpSpPr/>
        <p:nvPr/>
      </p:nvGrpSpPr>
      <p:grpSpPr>
        <a:xfrm>
          <a:off x="0" y="0"/>
          <a:ext cx="0" cy="0"/>
          <a:chOff x="0" y="0"/>
          <a:chExt cx="0" cy="0"/>
        </a:xfrm>
      </p:grpSpPr>
      <p:pic>
        <p:nvPicPr>
          <p:cNvPr id="89" name="Shape 89"/>
          <p:cNvPicPr preferRelativeResize="0"/>
          <p:nvPr/>
        </p:nvPicPr>
        <p:blipFill rotWithShape="1">
          <a:blip r:embed="rId3">
            <a:alphaModFix/>
          </a:blip>
          <a:srcRect b="3652" l="0" r="0" t="-1318"/>
          <a:stretch/>
        </p:blipFill>
        <p:spPr>
          <a:xfrm>
            <a:off x="1700875" y="433474"/>
            <a:ext cx="5688449" cy="5651574"/>
          </a:xfrm>
          <a:prstGeom prst="rect">
            <a:avLst/>
          </a:prstGeom>
          <a:noFill/>
          <a:ln>
            <a:noFill/>
          </a:ln>
        </p:spPr>
      </p:pic>
      <p:sp>
        <p:nvSpPr>
          <p:cNvPr id="90" name="Shape 90"/>
          <p:cNvSpPr txBox="1"/>
          <p:nvPr>
            <p:ph idx="4294967295" type="body"/>
          </p:nvPr>
        </p:nvSpPr>
        <p:spPr>
          <a:xfrm>
            <a:off x="0" y="722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WHAT’S YOUR FORMAT?</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4" name="Shape 94"/>
        <p:cNvGrpSpPr/>
        <p:nvPr/>
      </p:nvGrpSpPr>
      <p:grpSpPr>
        <a:xfrm>
          <a:off x="0" y="0"/>
          <a:ext cx="0" cy="0"/>
          <a:chOff x="0" y="0"/>
          <a:chExt cx="0" cy="0"/>
        </a:xfrm>
      </p:grpSpPr>
      <p:sp>
        <p:nvSpPr>
          <p:cNvPr id="95" name="Shape 95"/>
          <p:cNvSpPr txBox="1"/>
          <p:nvPr>
            <p:ph idx="4294967295" type="title"/>
          </p:nvPr>
        </p:nvSpPr>
        <p:spPr>
          <a:xfrm>
            <a:off x="457200" y="274637"/>
            <a:ext cx="8229600" cy="11430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None/>
            </a:pPr>
            <a:r>
              <a:t/>
            </a:r>
            <a:endParaRPr b="0" baseline="0" i="0" sz="4400" u="none" cap="none" strike="noStrike">
              <a:solidFill>
                <a:schemeClr val="dk2"/>
              </a:solidFill>
              <a:latin typeface="Verdana"/>
              <a:ea typeface="Verdana"/>
              <a:cs typeface="Verdana"/>
              <a:sym typeface="Verdana"/>
            </a:endParaRPr>
          </a:p>
        </p:txBody>
      </p:sp>
      <p:sp>
        <p:nvSpPr>
          <p:cNvPr id="96" name="Shape 96"/>
          <p:cNvSpPr txBox="1"/>
          <p:nvPr>
            <p:ph idx="4294967295" type="body"/>
          </p:nvPr>
        </p:nvSpPr>
        <p:spPr>
          <a:xfrm>
            <a:off x="457200" y="1219200"/>
            <a:ext cx="8077199" cy="4724400"/>
          </a:xfrm>
          <a:prstGeom prst="rect">
            <a:avLst/>
          </a:prstGeom>
          <a:noFill/>
          <a:ln>
            <a:noFill/>
          </a:ln>
        </p:spPr>
        <p:txBody>
          <a:bodyPr anchorCtr="0" anchor="t" bIns="45700" lIns="91425" rIns="91425" tIns="45700">
            <a:noAutofit/>
          </a:bodyPr>
          <a:lstStyle/>
          <a:p>
            <a:pPr indent="-139700" lvl="0" marL="342900" marR="0" rtl="0" algn="l">
              <a:lnSpc>
                <a:spcPct val="100000"/>
              </a:lnSpc>
              <a:spcBef>
                <a:spcPts val="0"/>
              </a:spcBef>
              <a:spcAft>
                <a:spcPts val="0"/>
              </a:spcAft>
              <a:buClr>
                <a:schemeClr val="hlink"/>
              </a:buClr>
              <a:buFont typeface="Verdana"/>
              <a:buNone/>
            </a:pPr>
            <a:r>
              <a:t/>
            </a:r>
            <a:endParaRPr b="0" baseline="0" i="0" sz="3200" u="none" cap="none" strike="noStrike">
              <a:solidFill>
                <a:schemeClr val="hlink"/>
              </a:solidFill>
              <a:latin typeface="Verdana"/>
              <a:ea typeface="Verdana"/>
              <a:cs typeface="Verdana"/>
              <a:sym typeface="Verdana"/>
            </a:endParaRPr>
          </a:p>
        </p:txBody>
      </p:sp>
      <p:pic>
        <p:nvPicPr>
          <p:cNvPr id="97" name="Shape 97"/>
          <p:cNvPicPr preferRelativeResize="0"/>
          <p:nvPr/>
        </p:nvPicPr>
        <p:blipFill rotWithShape="1">
          <a:blip r:embed="rId3">
            <a:alphaModFix/>
          </a:blip>
          <a:srcRect b="2467" l="0" r="0" t="0"/>
          <a:stretch/>
        </p:blipFill>
        <p:spPr>
          <a:xfrm>
            <a:off x="0" y="206850"/>
            <a:ext cx="9144001" cy="5839650"/>
          </a:xfrm>
          <a:prstGeom prst="rect">
            <a:avLst/>
          </a:prstGeom>
          <a:noFill/>
          <a:ln cap="flat" cmpd="sng" w="19050">
            <a:solidFill>
              <a:srgbClr val="000000"/>
            </a:solidFill>
            <a:prstDash val="solid"/>
            <a:round/>
            <a:headEnd len="med" w="med" type="none"/>
            <a:tailEnd len="med" w="med" type="none"/>
          </a:ln>
        </p:spPr>
      </p:pic>
      <p:sp>
        <p:nvSpPr>
          <p:cNvPr id="98" name="Shape 98"/>
          <p:cNvSpPr txBox="1"/>
          <p:nvPr>
            <p:ph idx="4294967295" type="body"/>
          </p:nvPr>
        </p:nvSpPr>
        <p:spPr>
          <a:xfrm>
            <a:off x="2386600" y="2028750"/>
            <a:ext cx="2263200" cy="4526100"/>
          </a:xfrm>
          <a:prstGeom prst="rect">
            <a:avLst/>
          </a:prstGeom>
          <a:noFill/>
          <a:ln>
            <a:noFill/>
          </a:ln>
        </p:spPr>
        <p:txBody>
          <a:bodyPr anchorCtr="0" anchor="t" bIns="45700" lIns="91425" rIns="91425" tIns="45700">
            <a:noAutofit/>
          </a:bodyPr>
          <a:lstStyle/>
          <a:p>
            <a:pPr indent="-139700" lvl="0" marL="342900" marR="0" rtl="0" algn="r">
              <a:lnSpc>
                <a:spcPct val="100000"/>
              </a:lnSpc>
              <a:spcBef>
                <a:spcPts val="0"/>
              </a:spcBef>
              <a:spcAft>
                <a:spcPts val="0"/>
              </a:spcAft>
              <a:buClr>
                <a:schemeClr val="hlink"/>
              </a:buClr>
              <a:buSzPct val="100000"/>
              <a:buFont typeface="Verdana"/>
              <a:buNone/>
            </a:pPr>
            <a:r>
              <a:rPr lang="en-US" sz="3200">
                <a:solidFill>
                  <a:schemeClr val="hlink"/>
                </a:solidFill>
                <a:latin typeface="Verdana"/>
                <a:ea typeface="Verdana"/>
                <a:cs typeface="Verdana"/>
                <a:sym typeface="Verdana"/>
              </a:rPr>
              <a:t>Internet Archive=</a:t>
            </a:r>
          </a:p>
          <a:p>
            <a:pPr indent="-139700" lvl="0" marL="342900" marR="0" rtl="0" algn="r">
              <a:lnSpc>
                <a:spcPct val="100000"/>
              </a:lnSpc>
              <a:spcBef>
                <a:spcPts val="0"/>
              </a:spcBef>
              <a:spcAft>
                <a:spcPts val="0"/>
              </a:spcAft>
              <a:buClr>
                <a:schemeClr val="hlink"/>
              </a:buClr>
              <a:buSzPct val="100000"/>
              <a:buFont typeface="Verdana"/>
              <a:buNone/>
            </a:pPr>
            <a:r>
              <a:rPr lang="en-US" sz="3200">
                <a:solidFill>
                  <a:schemeClr val="hlink"/>
                </a:solidFill>
                <a:latin typeface="Verdana"/>
                <a:ea typeface="Verdana"/>
                <a:cs typeface="Verdana"/>
                <a:sym typeface="Verdana"/>
              </a:rPr>
              <a:t>Storage </a:t>
            </a:r>
            <a:r>
              <a:rPr i="1" lang="en-US" sz="3200">
                <a:solidFill>
                  <a:schemeClr val="hlink"/>
                </a:solidFill>
                <a:latin typeface="Verdana"/>
                <a:ea typeface="Verdana"/>
                <a:cs typeface="Verdana"/>
                <a:sym typeface="Verdana"/>
              </a:rPr>
              <a:t>and</a:t>
            </a:r>
            <a:r>
              <a:rPr lang="en-US" sz="3200">
                <a:solidFill>
                  <a:schemeClr val="hlink"/>
                </a:solidFill>
                <a:latin typeface="Verdana"/>
                <a:ea typeface="Verdana"/>
                <a:cs typeface="Verdana"/>
                <a:sym typeface="Verdana"/>
              </a:rPr>
              <a:t> Access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pic>
        <p:nvPicPr>
          <p:cNvPr id="104" name="Shape 104"/>
          <p:cNvPicPr preferRelativeResize="0"/>
          <p:nvPr/>
        </p:nvPicPr>
        <p:blipFill rotWithShape="1">
          <a:blip r:embed="rId3">
            <a:alphaModFix/>
          </a:blip>
          <a:srcRect b="3071" l="0" r="0" t="9684"/>
          <a:stretch/>
        </p:blipFill>
        <p:spPr>
          <a:xfrm>
            <a:off x="-339714" y="-2224"/>
            <a:ext cx="10245714" cy="685800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pic>
        <p:nvPicPr>
          <p:cNvPr id="109" name="Shape 109"/>
          <p:cNvPicPr preferRelativeResize="0"/>
          <p:nvPr/>
        </p:nvPicPr>
        <p:blipFill>
          <a:blip r:embed="rId3">
            <a:alphaModFix/>
          </a:blip>
          <a:stretch>
            <a:fillRect/>
          </a:stretch>
        </p:blipFill>
        <p:spPr>
          <a:xfrm>
            <a:off x="0" y="863356"/>
            <a:ext cx="9143998" cy="4674085"/>
          </a:xfrm>
          <a:prstGeom prst="rect">
            <a:avLst/>
          </a:prstGeom>
          <a:noFill/>
          <a:ln cap="flat" cmpd="sng" w="19050">
            <a:solidFill>
              <a:srgbClr val="000000"/>
            </a:solidFill>
            <a:prstDash val="solid"/>
            <a:round/>
            <a:headEnd len="med" w="med" type="none"/>
            <a:tailEnd len="med" w="med" type="none"/>
          </a:ln>
        </p:spPr>
      </p:pic>
      <p:sp>
        <p:nvSpPr>
          <p:cNvPr id="110" name="Shape 110"/>
          <p:cNvSpPr txBox="1"/>
          <p:nvPr>
            <p:ph idx="4294967295" type="body"/>
          </p:nvPr>
        </p:nvSpPr>
        <p:spPr>
          <a:xfrm>
            <a:off x="1734650" y="5549125"/>
            <a:ext cx="6231900" cy="4526100"/>
          </a:xfrm>
          <a:prstGeom prst="rect">
            <a:avLst/>
          </a:prstGeom>
          <a:noFill/>
          <a:ln>
            <a:noFill/>
          </a:ln>
        </p:spPr>
        <p:txBody>
          <a:bodyPr anchorCtr="0" anchor="t" bIns="45700" lIns="91425" rIns="91425" tIns="45700">
            <a:noAutofit/>
          </a:bodyPr>
          <a:lstStyle/>
          <a:p>
            <a:pPr indent="-139700" lvl="0" marL="342900" marR="0" rtl="0" algn="r">
              <a:lnSpc>
                <a:spcPct val="100000"/>
              </a:lnSpc>
              <a:spcBef>
                <a:spcPts val="0"/>
              </a:spcBef>
              <a:spcAft>
                <a:spcPts val="0"/>
              </a:spcAft>
              <a:buClr>
                <a:schemeClr val="hlink"/>
              </a:buClr>
              <a:buSzPct val="100000"/>
              <a:buFont typeface="Verdana"/>
              <a:buNone/>
            </a:pPr>
            <a:r>
              <a:rPr i="1" lang="en-US" sz="3200">
                <a:solidFill>
                  <a:srgbClr val="1155CC"/>
                </a:solidFill>
                <a:latin typeface="Verdana"/>
                <a:ea typeface="Verdana"/>
                <a:cs typeface="Verdana"/>
                <a:sym typeface="Verdana"/>
              </a:rPr>
              <a:t>www.AVatUB.tumblr.com</a:t>
            </a:r>
          </a:p>
        </p:txBody>
      </p:sp>
      <p:sp>
        <p:nvSpPr>
          <p:cNvPr id="111" name="Shape 111"/>
          <p:cNvSpPr txBox="1"/>
          <p:nvPr>
            <p:ph idx="4294967295" type="body"/>
          </p:nvPr>
        </p:nvSpPr>
        <p:spPr>
          <a:xfrm>
            <a:off x="0" y="2246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OUTREACH</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4294967295" type="title"/>
          </p:nvPr>
        </p:nvSpPr>
        <p:spPr>
          <a:xfrm>
            <a:off x="0" y="1251550"/>
            <a:ext cx="9144000" cy="1143000"/>
          </a:xfrm>
          <a:prstGeom prst="rect">
            <a:avLst/>
          </a:prstGeom>
          <a:noFill/>
          <a:ln>
            <a:noFill/>
          </a:ln>
        </p:spPr>
        <p:txBody>
          <a:bodyPr anchorCtr="0" anchor="t" bIns="45700" lIns="91425" rIns="91425" tIns="45700">
            <a:noAutofit/>
          </a:bodyPr>
          <a:lstStyle/>
          <a:p>
            <a:pPr indent="0" lvl="0" marL="0" marR="0" rtl="0">
              <a:lnSpc>
                <a:spcPct val="100000"/>
              </a:lnSpc>
              <a:spcBef>
                <a:spcPts val="0"/>
              </a:spcBef>
              <a:spcAft>
                <a:spcPts val="0"/>
              </a:spcAft>
              <a:buSzPct val="25000"/>
              <a:buNone/>
            </a:pPr>
            <a:r>
              <a:rPr b="1" i="1" lang="en-US" sz="4800">
                <a:solidFill>
                  <a:srgbClr val="1155CC"/>
                </a:solidFill>
                <a:latin typeface="Verdana"/>
                <a:ea typeface="Verdana"/>
                <a:cs typeface="Verdana"/>
                <a:sym typeface="Verdana"/>
              </a:rPr>
              <a:t>THANK YOU &amp; </a:t>
            </a:r>
          </a:p>
          <a:p>
            <a:pPr indent="0" lvl="0" marL="0" marR="0" rtl="0">
              <a:lnSpc>
                <a:spcPct val="100000"/>
              </a:lnSpc>
              <a:spcBef>
                <a:spcPts val="0"/>
              </a:spcBef>
              <a:spcAft>
                <a:spcPts val="0"/>
              </a:spcAft>
              <a:buSzPct val="25000"/>
              <a:buNone/>
            </a:pPr>
            <a:r>
              <a:rPr b="1" i="1" lang="en-US" sz="4800">
                <a:solidFill>
                  <a:srgbClr val="1155CC"/>
                </a:solidFill>
                <a:latin typeface="Verdana"/>
                <a:ea typeface="Verdana"/>
                <a:cs typeface="Verdana"/>
                <a:sym typeface="Verdana"/>
              </a:rPr>
              <a:t>ENJOY THE SHOW!</a:t>
            </a:r>
          </a:p>
        </p:txBody>
      </p:sp>
      <p:sp>
        <p:nvSpPr>
          <p:cNvPr id="117" name="Shape 117"/>
          <p:cNvSpPr txBox="1"/>
          <p:nvPr>
            <p:ph idx="4294967295" type="body"/>
          </p:nvPr>
        </p:nvSpPr>
        <p:spPr>
          <a:xfrm>
            <a:off x="1373725" y="2941500"/>
            <a:ext cx="62319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100000"/>
              <a:buFont typeface="Verdana"/>
              <a:buNone/>
            </a:pPr>
            <a:r>
              <a:rPr b="1" i="1" lang="en-US" sz="3200" u="sng">
                <a:solidFill>
                  <a:schemeClr val="hlink"/>
                </a:solidFill>
                <a:latin typeface="Verdana"/>
                <a:ea typeface="Verdana"/>
                <a:cs typeface="Verdana"/>
                <a:sym typeface="Verdana"/>
                <a:hlinkClick r:id="rId3"/>
              </a:rPr>
              <a:t>shagan@ubalt.edu</a:t>
            </a:r>
          </a:p>
          <a:p>
            <a:pPr indent="-139700" lvl="0" marL="342900" marR="0" rtl="0" algn="ctr">
              <a:lnSpc>
                <a:spcPct val="100000"/>
              </a:lnSpc>
              <a:spcBef>
                <a:spcPts val="0"/>
              </a:spcBef>
              <a:spcAft>
                <a:spcPts val="0"/>
              </a:spcAft>
              <a:buClr>
                <a:schemeClr val="hlink"/>
              </a:buClr>
              <a:buSzPct val="100000"/>
              <a:buFont typeface="Verdana"/>
              <a:buNone/>
            </a:pPr>
            <a:r>
              <a:rPr b="1" i="1" lang="en-US" sz="3200">
                <a:solidFill>
                  <a:schemeClr val="hlink"/>
                </a:solidFill>
                <a:latin typeface="Verdana"/>
                <a:ea typeface="Verdana"/>
                <a:cs typeface="Verdana"/>
                <a:sym typeface="Verdana"/>
              </a:rPr>
              <a:t>@AV_DiscoTech</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7" name="Shape 27"/>
        <p:cNvGrpSpPr/>
        <p:nvPr/>
      </p:nvGrpSpPr>
      <p:grpSpPr>
        <a:xfrm>
          <a:off x="0" y="0"/>
          <a:ext cx="0" cy="0"/>
          <a:chOff x="0" y="0"/>
          <a:chExt cx="0" cy="0"/>
        </a:xfrm>
      </p:grpSpPr>
      <p:sp>
        <p:nvSpPr>
          <p:cNvPr id="28" name="Shape 28"/>
          <p:cNvSpPr txBox="1"/>
          <p:nvPr/>
        </p:nvSpPr>
        <p:spPr>
          <a:xfrm>
            <a:off x="1143000" y="2133600"/>
            <a:ext cx="6934199" cy="4572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2400" u="none" cap="none" strike="noStrike">
              <a:solidFill>
                <a:schemeClr val="dk1"/>
              </a:solidFill>
              <a:latin typeface="Times New Roman"/>
              <a:ea typeface="Times New Roman"/>
              <a:cs typeface="Times New Roman"/>
              <a:sym typeface="Times New Roman"/>
            </a:endParaRPr>
          </a:p>
        </p:txBody>
      </p:sp>
      <p:sp>
        <p:nvSpPr>
          <p:cNvPr id="29" name="Shape 29"/>
          <p:cNvSpPr txBox="1"/>
          <p:nvPr>
            <p:ph idx="4294967295" type="title"/>
          </p:nvPr>
        </p:nvSpPr>
        <p:spPr>
          <a:xfrm>
            <a:off x="1066800" y="457200"/>
            <a:ext cx="7086600" cy="91757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None/>
            </a:pPr>
            <a:r>
              <a:t/>
            </a:r>
            <a:endParaRPr b="0" baseline="0" i="0" sz="4400" u="none" cap="none" strike="noStrike">
              <a:solidFill>
                <a:schemeClr val="dk2"/>
              </a:solidFill>
              <a:latin typeface="Verdana"/>
              <a:ea typeface="Verdana"/>
              <a:cs typeface="Verdana"/>
              <a:sym typeface="Verdana"/>
            </a:endParaRPr>
          </a:p>
        </p:txBody>
      </p:sp>
      <p:sp>
        <p:nvSpPr>
          <p:cNvPr id="30" name="Shape 30"/>
          <p:cNvSpPr txBox="1"/>
          <p:nvPr>
            <p:ph idx="4294967295" type="body"/>
          </p:nvPr>
        </p:nvSpPr>
        <p:spPr>
          <a:xfrm>
            <a:off x="457200" y="1447800"/>
            <a:ext cx="8229600" cy="4572000"/>
          </a:xfrm>
          <a:prstGeom prst="rect">
            <a:avLst/>
          </a:prstGeom>
          <a:noFill/>
          <a:ln>
            <a:noFill/>
          </a:ln>
        </p:spPr>
        <p:txBody>
          <a:bodyPr anchorCtr="0" anchor="t" bIns="45700" lIns="91425" rIns="91425" tIns="45700">
            <a:noAutofit/>
          </a:bodyPr>
          <a:lstStyle/>
          <a:p>
            <a:pPr indent="-139700" lvl="0" marL="342900" marR="0" rtl="0" algn="l">
              <a:lnSpc>
                <a:spcPct val="100000"/>
              </a:lnSpc>
              <a:spcBef>
                <a:spcPts val="0"/>
              </a:spcBef>
              <a:spcAft>
                <a:spcPts val="0"/>
              </a:spcAft>
              <a:buClr>
                <a:schemeClr val="hlink"/>
              </a:buClr>
              <a:buFont typeface="Verdana"/>
              <a:buNone/>
            </a:pPr>
            <a:r>
              <a:t/>
            </a:r>
            <a:endParaRPr b="0" baseline="0" i="0" sz="3200" u="none" cap="none" strike="noStrike">
              <a:solidFill>
                <a:schemeClr val="hlink"/>
              </a:solidFill>
              <a:latin typeface="Verdana"/>
              <a:ea typeface="Verdana"/>
              <a:cs typeface="Verdana"/>
              <a:sym typeface="Verdana"/>
            </a:endParaRPr>
          </a:p>
        </p:txBody>
      </p:sp>
      <p:pic>
        <p:nvPicPr>
          <p:cNvPr id="31" name="Shape 31"/>
          <p:cNvPicPr preferRelativeResize="0"/>
          <p:nvPr/>
        </p:nvPicPr>
        <p:blipFill>
          <a:blip r:embed="rId3">
            <a:alphaModFix/>
          </a:blip>
          <a:stretch>
            <a:fillRect/>
          </a:stretch>
        </p:blipFill>
        <p:spPr>
          <a:xfrm>
            <a:off x="-382550" y="2"/>
            <a:ext cx="11524525" cy="6858000"/>
          </a:xfrm>
          <a:prstGeom prst="rect">
            <a:avLst/>
          </a:prstGeom>
          <a:noFill/>
          <a:ln>
            <a:noFill/>
          </a:ln>
        </p:spPr>
      </p:pic>
      <p:sp>
        <p:nvSpPr>
          <p:cNvPr id="32" name="Shape 32"/>
          <p:cNvSpPr txBox="1"/>
          <p:nvPr>
            <p:ph idx="4294967295" type="body"/>
          </p:nvPr>
        </p:nvSpPr>
        <p:spPr>
          <a:xfrm>
            <a:off x="-2059450" y="3762725"/>
            <a:ext cx="6231900" cy="4526100"/>
          </a:xfrm>
          <a:prstGeom prst="rect">
            <a:avLst/>
          </a:prstGeom>
          <a:noFill/>
          <a:ln>
            <a:noFill/>
          </a:ln>
        </p:spPr>
        <p:txBody>
          <a:bodyPr anchorCtr="0" anchor="t" bIns="45700" lIns="91425" rIns="91425" tIns="45700">
            <a:noAutofit/>
          </a:bodyPr>
          <a:lstStyle/>
          <a:p>
            <a:pPr indent="-139700" lvl="0" marL="342900" marR="0" rtl="0" algn="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WJZ-TV+ </a:t>
            </a:r>
          </a:p>
          <a:p>
            <a:pPr indent="0" lvl="0" marL="2489200" marR="0" rtl="0" algn="l">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WMAR-TV</a:t>
            </a:r>
          </a:p>
          <a:p>
            <a:pPr indent="-139700" lvl="0" marL="342900" marR="0" rtl="0" algn="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Collections </a:t>
            </a:r>
          </a:p>
          <a:p>
            <a:pPr indent="-139700" lvl="0" marL="342900" marR="0" rtl="0" algn="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@UBalt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 name="Shape 37"/>
        <p:cNvGrpSpPr/>
        <p:nvPr/>
      </p:nvGrpSpPr>
      <p:grpSpPr>
        <a:xfrm>
          <a:off x="0" y="0"/>
          <a:ext cx="0" cy="0"/>
          <a:chOff x="0" y="0"/>
          <a:chExt cx="0" cy="0"/>
        </a:xfrm>
      </p:grpSpPr>
      <p:pic>
        <p:nvPicPr>
          <p:cNvPr id="38" name="Shape 38"/>
          <p:cNvPicPr preferRelativeResize="0"/>
          <p:nvPr/>
        </p:nvPicPr>
        <p:blipFill>
          <a:blip r:embed="rId3">
            <a:alphaModFix/>
          </a:blip>
          <a:stretch>
            <a:fillRect/>
          </a:stretch>
        </p:blipFill>
        <p:spPr>
          <a:xfrm>
            <a:off x="-76200" y="837425"/>
            <a:ext cx="9483749" cy="5181474"/>
          </a:xfrm>
          <a:prstGeom prst="rect">
            <a:avLst/>
          </a:prstGeom>
          <a:noFill/>
          <a:ln cap="flat" cmpd="sng" w="19050">
            <a:solidFill>
              <a:srgbClr val="000000"/>
            </a:solidFill>
            <a:prstDash val="solid"/>
            <a:round/>
            <a:headEnd len="med" w="med" type="none"/>
            <a:tailEnd len="med" w="med" type="none"/>
          </a:ln>
        </p:spPr>
      </p:pic>
      <p:sp>
        <p:nvSpPr>
          <p:cNvPr id="39" name="Shape 39"/>
          <p:cNvSpPr txBox="1"/>
          <p:nvPr>
            <p:ph idx="4294967295" type="body"/>
          </p:nvPr>
        </p:nvSpPr>
        <p:spPr>
          <a:xfrm>
            <a:off x="0" y="175200"/>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DISCOVERY: WMAR</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 name="Shape 43"/>
        <p:cNvGrpSpPr/>
        <p:nvPr/>
      </p:nvGrpSpPr>
      <p:grpSpPr>
        <a:xfrm>
          <a:off x="0" y="0"/>
          <a:ext cx="0" cy="0"/>
          <a:chOff x="0" y="0"/>
          <a:chExt cx="0" cy="0"/>
        </a:xfrm>
      </p:grpSpPr>
      <p:pic>
        <p:nvPicPr>
          <p:cNvPr id="44" name="Shape 44"/>
          <p:cNvPicPr preferRelativeResize="0"/>
          <p:nvPr/>
        </p:nvPicPr>
        <p:blipFill rotWithShape="1">
          <a:blip r:embed="rId3">
            <a:alphaModFix/>
          </a:blip>
          <a:srcRect b="10809" l="0" r="0" t="0"/>
          <a:stretch/>
        </p:blipFill>
        <p:spPr>
          <a:xfrm>
            <a:off x="-52375" y="900125"/>
            <a:ext cx="9512824" cy="5001824"/>
          </a:xfrm>
          <a:prstGeom prst="rect">
            <a:avLst/>
          </a:prstGeom>
          <a:noFill/>
          <a:ln cap="flat" cmpd="sng" w="19050">
            <a:solidFill>
              <a:srgbClr val="000000"/>
            </a:solidFill>
            <a:prstDash val="solid"/>
            <a:round/>
            <a:headEnd len="med" w="med" type="none"/>
            <a:tailEnd len="med" w="med" type="none"/>
          </a:ln>
        </p:spPr>
      </p:pic>
      <p:sp>
        <p:nvSpPr>
          <p:cNvPr id="45" name="Shape 45"/>
          <p:cNvSpPr txBox="1"/>
          <p:nvPr>
            <p:ph idx="4294967295" type="body"/>
          </p:nvPr>
        </p:nvSpPr>
        <p:spPr>
          <a:xfrm>
            <a:off x="0" y="233300"/>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DISCOVERY: WMAR</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 name="Shape 49"/>
        <p:cNvGrpSpPr/>
        <p:nvPr/>
      </p:nvGrpSpPr>
      <p:grpSpPr>
        <a:xfrm>
          <a:off x="0" y="0"/>
          <a:ext cx="0" cy="0"/>
          <a:chOff x="0" y="0"/>
          <a:chExt cx="0" cy="0"/>
        </a:xfrm>
      </p:grpSpPr>
      <p:pic>
        <p:nvPicPr>
          <p:cNvPr id="50" name="Shape 50"/>
          <p:cNvPicPr preferRelativeResize="0"/>
          <p:nvPr/>
        </p:nvPicPr>
        <p:blipFill rotWithShape="1">
          <a:blip r:embed="rId3">
            <a:alphaModFix/>
          </a:blip>
          <a:srcRect b="5642" l="0" r="0" t="0"/>
          <a:stretch/>
        </p:blipFill>
        <p:spPr>
          <a:xfrm>
            <a:off x="0" y="900499"/>
            <a:ext cx="9144000" cy="4915300"/>
          </a:xfrm>
          <a:prstGeom prst="rect">
            <a:avLst/>
          </a:prstGeom>
          <a:noFill/>
          <a:ln cap="flat" cmpd="sng" w="19050">
            <a:solidFill>
              <a:srgbClr val="000000"/>
            </a:solidFill>
            <a:prstDash val="solid"/>
            <a:round/>
            <a:headEnd len="med" w="med" type="none"/>
            <a:tailEnd len="med" w="med" type="none"/>
          </a:ln>
        </p:spPr>
      </p:pic>
      <p:sp>
        <p:nvSpPr>
          <p:cNvPr id="51" name="Shape 51"/>
          <p:cNvSpPr txBox="1"/>
          <p:nvPr>
            <p:ph idx="4294967295" type="body"/>
          </p:nvPr>
        </p:nvSpPr>
        <p:spPr>
          <a:xfrm>
            <a:off x="0" y="2246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DISCOVERY: WJZ</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x="0" y="0"/>
          <a:ext cx="0" cy="0"/>
          <a:chOff x="0" y="0"/>
          <a:chExt cx="0" cy="0"/>
        </a:xfrm>
      </p:grpSpPr>
      <p:pic>
        <p:nvPicPr>
          <p:cNvPr id="56" name="Shape 56"/>
          <p:cNvPicPr preferRelativeResize="0"/>
          <p:nvPr/>
        </p:nvPicPr>
        <p:blipFill rotWithShape="1">
          <a:blip r:embed="rId3">
            <a:alphaModFix/>
          </a:blip>
          <a:srcRect b="29447" l="0" r="21334" t="5346"/>
          <a:stretch/>
        </p:blipFill>
        <p:spPr>
          <a:xfrm>
            <a:off x="923350" y="963725"/>
            <a:ext cx="7487325" cy="5002274"/>
          </a:xfrm>
          <a:prstGeom prst="rect">
            <a:avLst/>
          </a:prstGeom>
          <a:noFill/>
          <a:ln cap="flat" cmpd="sng" w="19050">
            <a:solidFill>
              <a:srgbClr val="000000"/>
            </a:solidFill>
            <a:prstDash val="solid"/>
            <a:round/>
            <a:headEnd len="med" w="med" type="none"/>
            <a:tailEnd len="med" w="med" type="none"/>
          </a:ln>
        </p:spPr>
      </p:pic>
      <p:sp>
        <p:nvSpPr>
          <p:cNvPr id="57" name="Shape 57"/>
          <p:cNvSpPr txBox="1"/>
          <p:nvPr>
            <p:ph idx="4294967295" type="body"/>
          </p:nvPr>
        </p:nvSpPr>
        <p:spPr>
          <a:xfrm>
            <a:off x="0" y="2246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DISCOVERY: WJZ</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61" name="Shape 61"/>
        <p:cNvGrpSpPr/>
        <p:nvPr/>
      </p:nvGrpSpPr>
      <p:grpSpPr>
        <a:xfrm>
          <a:off x="0" y="0"/>
          <a:ext cx="0" cy="0"/>
          <a:chOff x="0" y="0"/>
          <a:chExt cx="0" cy="0"/>
        </a:xfrm>
      </p:grpSpPr>
      <p:sp>
        <p:nvSpPr>
          <p:cNvPr id="62" name="Shape 62"/>
          <p:cNvSpPr txBox="1"/>
          <p:nvPr>
            <p:ph idx="4294967295" type="title"/>
          </p:nvPr>
        </p:nvSpPr>
        <p:spPr>
          <a:xfrm>
            <a:off x="457200" y="274637"/>
            <a:ext cx="8229600" cy="11430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None/>
            </a:pPr>
            <a:r>
              <a:t/>
            </a:r>
            <a:endParaRPr b="0" baseline="0" i="0" sz="4400" u="none" cap="none" strike="noStrike">
              <a:solidFill>
                <a:schemeClr val="dk2"/>
              </a:solidFill>
              <a:latin typeface="Verdana"/>
              <a:ea typeface="Verdana"/>
              <a:cs typeface="Verdana"/>
              <a:sym typeface="Verdana"/>
            </a:endParaRPr>
          </a:p>
        </p:txBody>
      </p:sp>
      <p:sp>
        <p:nvSpPr>
          <p:cNvPr id="63" name="Shape 63"/>
          <p:cNvSpPr txBox="1"/>
          <p:nvPr>
            <p:ph idx="4294967295" type="body"/>
          </p:nvPr>
        </p:nvSpPr>
        <p:spPr>
          <a:xfrm>
            <a:off x="457200" y="1219200"/>
            <a:ext cx="8077199" cy="4724400"/>
          </a:xfrm>
          <a:prstGeom prst="rect">
            <a:avLst/>
          </a:prstGeom>
          <a:noFill/>
          <a:ln>
            <a:noFill/>
          </a:ln>
        </p:spPr>
        <p:txBody>
          <a:bodyPr anchorCtr="0" anchor="t" bIns="45700" lIns="91425" rIns="91425" tIns="45700">
            <a:noAutofit/>
          </a:bodyPr>
          <a:lstStyle/>
          <a:p>
            <a:pPr indent="-152400" lvl="0" marL="342900" marR="0" rtl="0" algn="l">
              <a:lnSpc>
                <a:spcPct val="100000"/>
              </a:lnSpc>
              <a:spcBef>
                <a:spcPts val="0"/>
              </a:spcBef>
              <a:spcAft>
                <a:spcPts val="0"/>
              </a:spcAft>
              <a:buClr>
                <a:schemeClr val="hlink"/>
              </a:buClr>
              <a:buFont typeface="Verdana"/>
              <a:buNone/>
            </a:pPr>
            <a:r>
              <a:t/>
            </a:r>
            <a:endParaRPr b="0" baseline="0" i="0" sz="3000" u="none" cap="none" strike="noStrike">
              <a:solidFill>
                <a:schemeClr val="dk2"/>
              </a:solidFill>
              <a:latin typeface="Verdana"/>
              <a:ea typeface="Verdana"/>
              <a:cs typeface="Verdana"/>
              <a:sym typeface="Verdana"/>
            </a:endParaRPr>
          </a:p>
          <a:p>
            <a:pPr indent="-152400" lvl="0" marL="342900" marR="0" rtl="0" algn="l">
              <a:lnSpc>
                <a:spcPct val="100000"/>
              </a:lnSpc>
              <a:spcBef>
                <a:spcPts val="600"/>
              </a:spcBef>
              <a:spcAft>
                <a:spcPts val="0"/>
              </a:spcAft>
              <a:buClr>
                <a:schemeClr val="hlink"/>
              </a:buClr>
              <a:buFont typeface="Verdana"/>
              <a:buNone/>
            </a:pPr>
            <a:r>
              <a:t/>
            </a:r>
            <a:endParaRPr b="0" baseline="0" i="0" sz="3000" u="none" cap="none" strike="noStrike">
              <a:solidFill>
                <a:schemeClr val="dk2"/>
              </a:solidFill>
              <a:latin typeface="Verdana"/>
              <a:ea typeface="Verdana"/>
              <a:cs typeface="Verdana"/>
              <a:sym typeface="Verdana"/>
            </a:endParaRPr>
          </a:p>
        </p:txBody>
      </p:sp>
      <p:pic>
        <p:nvPicPr>
          <p:cNvPr id="64" name="Shape 64"/>
          <p:cNvPicPr preferRelativeResize="0"/>
          <p:nvPr/>
        </p:nvPicPr>
        <p:blipFill rotWithShape="1">
          <a:blip r:embed="rId3">
            <a:alphaModFix/>
          </a:blip>
          <a:srcRect b="15325" l="0" r="0" t="0"/>
          <a:stretch/>
        </p:blipFill>
        <p:spPr>
          <a:xfrm>
            <a:off x="2975" y="228600"/>
            <a:ext cx="9293425" cy="5714999"/>
          </a:xfrm>
          <a:prstGeom prst="rect">
            <a:avLst/>
          </a:prstGeom>
          <a:noFill/>
          <a:ln cap="flat" cmpd="sng" w="19050">
            <a:solidFill>
              <a:srgbClr val="000000"/>
            </a:solidFill>
            <a:prstDash val="solid"/>
            <a:round/>
            <a:headEnd len="med" w="med" type="none"/>
            <a:tailEnd len="med" w="med" type="none"/>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69" name="Shape 69"/>
        <p:cNvGrpSpPr/>
        <p:nvPr/>
      </p:nvGrpSpPr>
      <p:grpSpPr>
        <a:xfrm>
          <a:off x="0" y="0"/>
          <a:ext cx="0" cy="0"/>
          <a:chOff x="0" y="0"/>
          <a:chExt cx="0" cy="0"/>
        </a:xfrm>
      </p:grpSpPr>
      <p:pic>
        <p:nvPicPr>
          <p:cNvPr id="70" name="Shape 70"/>
          <p:cNvPicPr preferRelativeResize="0"/>
          <p:nvPr/>
        </p:nvPicPr>
        <p:blipFill rotWithShape="1">
          <a:blip r:embed="rId3">
            <a:alphaModFix/>
          </a:blip>
          <a:srcRect b="3652" l="0" r="0" t="-1318"/>
          <a:stretch/>
        </p:blipFill>
        <p:spPr>
          <a:xfrm>
            <a:off x="1700875" y="433474"/>
            <a:ext cx="5688449" cy="5651574"/>
          </a:xfrm>
          <a:prstGeom prst="rect">
            <a:avLst/>
          </a:prstGeom>
          <a:noFill/>
          <a:ln>
            <a:noFill/>
          </a:ln>
        </p:spPr>
      </p:pic>
      <p:sp>
        <p:nvSpPr>
          <p:cNvPr id="71" name="Shape 71"/>
          <p:cNvSpPr txBox="1"/>
          <p:nvPr>
            <p:ph idx="4294967295" type="body"/>
          </p:nvPr>
        </p:nvSpPr>
        <p:spPr>
          <a:xfrm>
            <a:off x="0" y="72225"/>
            <a:ext cx="9144000" cy="45261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WHAT’S YOUR FORMAT?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75" name="Shape 75"/>
        <p:cNvGrpSpPr/>
        <p:nvPr/>
      </p:nvGrpSpPr>
      <p:grpSpPr>
        <a:xfrm>
          <a:off x="0" y="0"/>
          <a:ext cx="0" cy="0"/>
          <a:chOff x="0" y="0"/>
          <a:chExt cx="0" cy="0"/>
        </a:xfrm>
      </p:grpSpPr>
      <p:pic>
        <p:nvPicPr>
          <p:cNvPr id="76" name="Shape 76"/>
          <p:cNvPicPr preferRelativeResize="0"/>
          <p:nvPr/>
        </p:nvPicPr>
        <p:blipFill rotWithShape="1">
          <a:blip r:embed="rId3">
            <a:alphaModFix/>
          </a:blip>
          <a:srcRect b="0" l="0" r="0" t="3213"/>
          <a:stretch/>
        </p:blipFill>
        <p:spPr>
          <a:xfrm>
            <a:off x="4081375" y="220149"/>
            <a:ext cx="5143498" cy="6637849"/>
          </a:xfrm>
          <a:prstGeom prst="rect">
            <a:avLst/>
          </a:prstGeom>
          <a:noFill/>
          <a:ln>
            <a:noFill/>
          </a:ln>
        </p:spPr>
      </p:pic>
      <p:sp>
        <p:nvSpPr>
          <p:cNvPr id="77" name="Shape 77"/>
          <p:cNvSpPr txBox="1"/>
          <p:nvPr>
            <p:ph idx="4294967295" type="body"/>
          </p:nvPr>
        </p:nvSpPr>
        <p:spPr>
          <a:xfrm>
            <a:off x="1818175" y="1722425"/>
            <a:ext cx="2263200" cy="4526100"/>
          </a:xfrm>
          <a:prstGeom prst="rect">
            <a:avLst/>
          </a:prstGeom>
          <a:noFill/>
          <a:ln>
            <a:noFill/>
          </a:ln>
        </p:spPr>
        <p:txBody>
          <a:bodyPr anchorCtr="0" anchor="t" bIns="45700" lIns="91425" rIns="91425" tIns="45700">
            <a:noAutofit/>
          </a:bodyPr>
          <a:lstStyle/>
          <a:p>
            <a:pPr indent="-139700" lvl="0" marL="342900" marR="0" rtl="0" algn="r">
              <a:lnSpc>
                <a:spcPct val="100000"/>
              </a:lnSpc>
              <a:spcBef>
                <a:spcPts val="0"/>
              </a:spcBef>
              <a:spcAft>
                <a:spcPts val="0"/>
              </a:spcAft>
              <a:buClr>
                <a:schemeClr val="hlink"/>
              </a:buClr>
              <a:buSzPct val="100000"/>
              <a:buFont typeface="Verdana"/>
              <a:buNone/>
            </a:pPr>
            <a:r>
              <a:rPr i="1" lang="en-US" sz="3200">
                <a:solidFill>
                  <a:srgbClr val="1155CC"/>
                </a:solidFill>
                <a:latin typeface="Verdana"/>
                <a:ea typeface="Verdana"/>
                <a:cs typeface="Verdana"/>
                <a:sym typeface="Verdana"/>
              </a:rPr>
              <a:t>Buffy </a:t>
            </a:r>
          </a:p>
          <a:p>
            <a:pPr indent="-139700" lvl="0" marL="342900" marR="0" rtl="0" algn="r">
              <a:lnSpc>
                <a:spcPct val="100000"/>
              </a:lnSpc>
              <a:spcBef>
                <a:spcPts val="0"/>
              </a:spcBef>
              <a:spcAft>
                <a:spcPts val="0"/>
              </a:spcAft>
              <a:buClr>
                <a:schemeClr val="hlink"/>
              </a:buClr>
              <a:buSzPct val="100000"/>
              <a:buFont typeface="Verdana"/>
              <a:buNone/>
            </a:pPr>
            <a:r>
              <a:rPr i="1" lang="en-US" sz="3200">
                <a:solidFill>
                  <a:srgbClr val="1155CC"/>
                </a:solidFill>
                <a:latin typeface="Verdana"/>
                <a:ea typeface="Verdana"/>
                <a:cs typeface="Verdana"/>
                <a:sym typeface="Verdana"/>
              </a:rPr>
              <a:t>the Video Slayer</a:t>
            </a:r>
          </a:p>
        </p:txBody>
      </p:sp>
      <p:sp>
        <p:nvSpPr>
          <p:cNvPr id="78" name="Shape 78"/>
          <p:cNvSpPr txBox="1"/>
          <p:nvPr>
            <p:ph idx="4294967295" type="body"/>
          </p:nvPr>
        </p:nvSpPr>
        <p:spPr>
          <a:xfrm>
            <a:off x="-1535725" y="567175"/>
            <a:ext cx="9144000" cy="1036800"/>
          </a:xfrm>
          <a:prstGeom prst="rect">
            <a:avLst/>
          </a:prstGeom>
          <a:noFill/>
          <a:ln>
            <a:noFill/>
          </a:ln>
        </p:spPr>
        <p:txBody>
          <a:bodyPr anchorCtr="0" anchor="t" bIns="45700" lIns="91425" rIns="91425" tIns="45700">
            <a:noAutofit/>
          </a:bodyPr>
          <a:lstStyle/>
          <a:p>
            <a:pPr indent="-139700" lvl="0" marL="342900" marR="0" rtl="0" algn="ctr">
              <a:lnSpc>
                <a:spcPct val="100000"/>
              </a:lnSpc>
              <a:spcBef>
                <a:spcPts val="0"/>
              </a:spcBef>
              <a:spcAft>
                <a:spcPts val="0"/>
              </a:spcAft>
              <a:buClr>
                <a:schemeClr val="hlink"/>
              </a:buClr>
              <a:buSzPct val="66666"/>
              <a:buFont typeface="Verdana"/>
              <a:buNone/>
            </a:pPr>
            <a:r>
              <a:rPr b="1" lang="en-US" sz="4800">
                <a:solidFill>
                  <a:schemeClr val="hlink"/>
                </a:solidFill>
                <a:latin typeface="Verdana"/>
                <a:ea typeface="Verdana"/>
                <a:cs typeface="Verdana"/>
                <a:sym typeface="Verdana"/>
              </a:rPr>
              <a:t>DIGITIZATION</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Langsdale">
  <a:themeElements>
    <a:clrScheme name="Langsdale 1">
      <a:dk1>
        <a:srgbClr val="000000"/>
      </a:dk1>
      <a:lt1>
        <a:srgbClr val="FFFFFF"/>
      </a:lt1>
      <a:dk2>
        <a:srgbClr val="094A85"/>
      </a:dk2>
      <a:lt2>
        <a:srgbClr val="808080"/>
      </a:lt2>
      <a:accent1>
        <a:srgbClr val="76B9F6"/>
      </a:accent1>
      <a:accent2>
        <a:srgbClr val="094A85"/>
      </a:accent2>
      <a:accent3>
        <a:srgbClr val="FFFFFF"/>
      </a:accent3>
      <a:accent4>
        <a:srgbClr val="76B9F6"/>
      </a:accent4>
      <a:accent5>
        <a:srgbClr val="094A85"/>
      </a:accent5>
      <a:accent6>
        <a:srgbClr val="FFFFFF"/>
      </a:accent6>
      <a:hlink>
        <a:srgbClr val="339E35"/>
      </a:hlink>
      <a:folHlink>
        <a:srgbClr val="A8DD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