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3" r:id="rId11"/>
  </p:sldIdLst>
  <p:sldSz cx="9144000" cy="6858000" type="screen4x3"/>
  <p:notesSz cx="7053263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1929" autoAdjust="0"/>
  </p:normalViewPr>
  <p:slideViewPr>
    <p:cSldViewPr>
      <p:cViewPr varScale="1">
        <p:scale>
          <a:sx n="89" d="100"/>
          <a:sy n="89" d="100"/>
        </p:scale>
        <p:origin x="-6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EB3A26D5-1A38-4003-9060-644961B16ABE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AA30AC3C-4A50-4B47-8589-3BFF13A71A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4109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79B417B1-84CE-46A4-A7EA-B62D66DFBFFE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97" tIns="46749" rIns="93497" bIns="4674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5327" y="4421823"/>
            <a:ext cx="5642610" cy="4189095"/>
          </a:xfrm>
          <a:prstGeom prst="rect">
            <a:avLst/>
          </a:prstGeom>
        </p:spPr>
        <p:txBody>
          <a:bodyPr vert="horz" lIns="93497" tIns="46749" rIns="93497" bIns="467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479A4AC2-94BF-49AF-B8A7-6D03BAFFB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899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9A4AC2-94BF-49AF-B8A7-6D03BAFFB85B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9A4AC2-94BF-49AF-B8A7-6D03BAFFB85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4814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9A4AC2-94BF-49AF-B8A7-6D03BAFFB85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3562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D204101-9A5B-4EF1-9E39-C5351DAE5CB3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42928ED3-011F-4324-9AA9-1E9E8FD736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04101-9A5B-4EF1-9E39-C5351DAE5CB3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28ED3-011F-4324-9AA9-1E9E8FD736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04101-9A5B-4EF1-9E39-C5351DAE5CB3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28ED3-011F-4324-9AA9-1E9E8FD736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04101-9A5B-4EF1-9E39-C5351DAE5CB3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28ED3-011F-4324-9AA9-1E9E8FD736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04101-9A5B-4EF1-9E39-C5351DAE5CB3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28ED3-011F-4324-9AA9-1E9E8FD736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04101-9A5B-4EF1-9E39-C5351DAE5CB3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28ED3-011F-4324-9AA9-1E9E8FD736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D204101-9A5B-4EF1-9E39-C5351DAE5CB3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2928ED3-011F-4324-9AA9-1E9E8FD73654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D204101-9A5B-4EF1-9E39-C5351DAE5CB3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42928ED3-011F-4324-9AA9-1E9E8FD736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04101-9A5B-4EF1-9E39-C5351DAE5CB3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28ED3-011F-4324-9AA9-1E9E8FD736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04101-9A5B-4EF1-9E39-C5351DAE5CB3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28ED3-011F-4324-9AA9-1E9E8FD736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04101-9A5B-4EF1-9E39-C5351DAE5CB3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28ED3-011F-4324-9AA9-1E9E8FD736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D204101-9A5B-4EF1-9E39-C5351DAE5CB3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42928ED3-011F-4324-9AA9-1E9E8FD7365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scholarlyoa.com/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road.issn.org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oaspa.org/principles-of-transparency-and-best-practice-in-scholarly-publishing/)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“Predatory” Publishers and How to Avoid Them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4191000"/>
            <a:ext cx="7924800" cy="2286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CAS Scholarship Day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March 4, 2014</a:t>
            </a:r>
          </a:p>
          <a:p>
            <a:endParaRPr lang="en-US" dirty="0" smtClean="0"/>
          </a:p>
          <a:p>
            <a:pPr algn="r"/>
            <a:r>
              <a:rPr lang="en-US" dirty="0" smtClean="0">
                <a:solidFill>
                  <a:schemeClr val="tx1"/>
                </a:solidFill>
              </a:rPr>
              <a:t>Betty </a:t>
            </a:r>
            <a:r>
              <a:rPr lang="en-US" dirty="0" err="1" smtClean="0">
                <a:solidFill>
                  <a:schemeClr val="tx1"/>
                </a:solidFill>
              </a:rPr>
              <a:t>Landesman</a:t>
            </a:r>
            <a:endParaRPr lang="en-US" dirty="0" smtClean="0">
              <a:solidFill>
                <a:schemeClr val="tx1"/>
              </a:solidFill>
            </a:endParaRPr>
          </a:p>
          <a:p>
            <a:pPr algn="r"/>
            <a:r>
              <a:rPr lang="en-US" dirty="0" smtClean="0">
                <a:solidFill>
                  <a:schemeClr val="tx1"/>
                </a:solidFill>
              </a:rPr>
              <a:t>Head of Technical Services</a:t>
            </a:r>
          </a:p>
          <a:p>
            <a:pPr algn="r"/>
            <a:r>
              <a:rPr lang="en-US" dirty="0" smtClean="0">
                <a:solidFill>
                  <a:schemeClr val="tx1"/>
                </a:solidFill>
              </a:rPr>
              <a:t>and Content Management</a:t>
            </a:r>
          </a:p>
          <a:p>
            <a:pPr algn="r"/>
            <a:r>
              <a:rPr lang="en-US" dirty="0" err="1" smtClean="0">
                <a:solidFill>
                  <a:schemeClr val="tx1"/>
                </a:solidFill>
              </a:rPr>
              <a:t>Langsdale</a:t>
            </a:r>
            <a:r>
              <a:rPr lang="en-US" dirty="0" smtClean="0">
                <a:solidFill>
                  <a:schemeClr val="tx1"/>
                </a:solidFill>
              </a:rPr>
              <a:t> Library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76200"/>
            <a:ext cx="12192000" cy="937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8713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1000" y="990600"/>
            <a:ext cx="838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Jeffrey </a:t>
            </a:r>
            <a:r>
              <a:rPr lang="en-US" sz="2800" dirty="0" err="1" smtClean="0"/>
              <a:t>Beall</a:t>
            </a:r>
            <a:r>
              <a:rPr lang="en-US" sz="2800" dirty="0" smtClean="0"/>
              <a:t> – librarian at University of Colorado Denver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2209800"/>
            <a:ext cx="7924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“</a:t>
            </a:r>
            <a:r>
              <a:rPr lang="en-US" sz="2800" dirty="0" smtClean="0"/>
              <a:t>Predatory” scholarly open access publishers exploit OA model of  article processing  charges – the more articles they publish, the more $$ they make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4419600"/>
            <a:ext cx="7239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To be put on “</a:t>
            </a:r>
            <a:r>
              <a:rPr lang="en-US" sz="2800" dirty="0" err="1" smtClean="0"/>
              <a:t>Beall’s</a:t>
            </a:r>
            <a:r>
              <a:rPr lang="en-US" sz="2800" dirty="0" smtClean="0"/>
              <a:t> </a:t>
            </a:r>
            <a:r>
              <a:rPr lang="en-US" sz="2800" dirty="0" err="1" smtClean="0"/>
              <a:t>List”publisher</a:t>
            </a:r>
            <a:r>
              <a:rPr lang="en-US" sz="2800" dirty="0" smtClean="0"/>
              <a:t> must engage in deceptive practices and/or show lack of transparency</a:t>
            </a:r>
            <a:endParaRPr lang="en-US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1000" y="1066800"/>
            <a:ext cx="8229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Scholarly Open Access: Critical Analysis of  Scholarly Open-Access Publishing</a:t>
            </a:r>
          </a:p>
          <a:p>
            <a:pPr algn="ctr"/>
            <a:r>
              <a:rPr lang="en-US" sz="2800" dirty="0" smtClean="0">
                <a:solidFill>
                  <a:srgbClr val="FF0000"/>
                </a:solidFill>
                <a:hlinkClick r:id="rId2"/>
              </a:rPr>
              <a:t>http://scholarlyoa.com/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14400" y="3124200"/>
            <a:ext cx="7391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List of publishers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List of standalone journals</a:t>
            </a:r>
            <a:endParaRPr lang="en-US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Criteria (Selected):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2209800"/>
            <a:ext cx="81534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Publisher’s owner identified as editor of all journals; no one identified as editor; no credentials provided for editor; no editorial board; same editorial board for multiple journals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Name does not match mission; name does not reflect origin;  false claims of impact factor, abstracting/indexing; SPAM requests for peer reviews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Claim to be “leading” publisher when only startup company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Minimal or no copy editing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Insufficient contact information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Title too broad (e.g., “Journal of Education”)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Poorly maintained web site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Include words like “Institute or “Center” in name </a:t>
            </a:r>
            <a:endParaRPr lang="en-US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ISSN Network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Assigning ISSN to journal used to be a simple matter of publisher requesting one</a:t>
            </a:r>
          </a:p>
          <a:p>
            <a:r>
              <a:rPr lang="en-US" dirty="0" smtClean="0"/>
              <a:t>Now ISSN Network is being inundated with requests – single publishing requesting dozens or even hundreds of new ISSN’s at a time</a:t>
            </a:r>
          </a:p>
          <a:p>
            <a:r>
              <a:rPr lang="en-US" dirty="0" smtClean="0"/>
              <a:t>Developing guidelines for requesting ISSN; no longer issuing in bulk, pre-publication</a:t>
            </a:r>
          </a:p>
          <a:p>
            <a:r>
              <a:rPr lang="en-US" dirty="0" smtClean="0"/>
              <a:t>ROAD – Directory of Open Access Scholarly Resources (</a:t>
            </a:r>
            <a:r>
              <a:rPr lang="en-US" b="1" dirty="0" smtClean="0">
                <a:hlinkClick r:id="rId2"/>
              </a:rPr>
              <a:t>http://road.issn.org/</a:t>
            </a:r>
            <a:endParaRPr lang="en-US" dirty="0" smtClean="0"/>
          </a:p>
          <a:p>
            <a:r>
              <a:rPr lang="en-US" b="1" dirty="0" smtClean="0">
                <a:hlinkClick r:id="rId2"/>
              </a:rPr>
              <a:t>http://road.issn.org/</a:t>
            </a:r>
            <a:r>
              <a:rPr lang="en-US" dirty="0" smtClean="0"/>
              <a:t>) – launched by ISSN International Centre and UNESCO at end of 2013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2209800"/>
          </a:xfrm>
        </p:spPr>
        <p:txBody>
          <a:bodyPr>
            <a:noAutofit/>
          </a:bodyPr>
          <a:lstStyle/>
          <a:p>
            <a:r>
              <a:rPr lang="en-US" sz="3200" dirty="0" smtClean="0"/>
              <a:t>Principles of Transparency and Best Practice in Scholarly Publishing (</a:t>
            </a:r>
            <a:r>
              <a:rPr lang="en-US" sz="3200" dirty="0" smtClean="0">
                <a:hlinkClick r:id="rId3"/>
              </a:rPr>
              <a:t>http://oaspa.org/principles-of-transparency-and-best-practice-in-scholarly-publishing/)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895600"/>
            <a:ext cx="8229600" cy="4325112"/>
          </a:xfrm>
        </p:spPr>
        <p:txBody>
          <a:bodyPr>
            <a:normAutofit/>
          </a:bodyPr>
          <a:lstStyle/>
          <a:p>
            <a:r>
              <a:rPr lang="en-US" dirty="0" smtClean="0"/>
              <a:t>Committee on Publication Ethics, Directory of Open Access Journals, Open Access Scholarly Publishers Association, World Association of Medical Editors</a:t>
            </a:r>
          </a:p>
          <a:p>
            <a:r>
              <a:rPr lang="en-US" dirty="0" smtClean="0"/>
              <a:t>Principles of transparency: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1"/>
                </a:solidFill>
              </a:rPr>
              <a:t>Peer review process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1"/>
                </a:solidFill>
              </a:rPr>
              <a:t>Ownership and management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1"/>
                </a:solidFill>
              </a:rPr>
              <a:t>Name of journal</a:t>
            </a:r>
          </a:p>
          <a:p>
            <a:pPr lvl="1">
              <a:buNone/>
            </a:pPr>
            <a:r>
              <a:rPr lang="en-US" dirty="0" smtClean="0">
                <a:solidFill>
                  <a:schemeClr val="tx1"/>
                </a:solidFill>
              </a:rPr>
              <a:t>Etc.</a:t>
            </a:r>
          </a:p>
          <a:p>
            <a:pPr lvl="1">
              <a:buFont typeface="Courier New" pitchFamily="49" charset="0"/>
              <a:buChar char="o"/>
            </a:pPr>
            <a:endParaRPr lang="en-US" dirty="0" smtClean="0">
              <a:solidFill>
                <a:schemeClr val="tx1"/>
              </a:solidFill>
            </a:endParaRPr>
          </a:p>
          <a:p>
            <a:pPr lvl="1">
              <a:buFont typeface="Courier New" pitchFamily="49" charset="0"/>
              <a:buChar char="o"/>
            </a:pPr>
            <a:endParaRPr lang="en-U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25" t="-2368" r="3125" b="5921"/>
          <a:stretch/>
        </p:blipFill>
        <p:spPr bwMode="auto">
          <a:xfrm>
            <a:off x="-381000" y="-228600"/>
            <a:ext cx="12192000" cy="975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88783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937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22200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975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02280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153</TotalTime>
  <Words>339</Words>
  <Application>Microsoft Office PowerPoint</Application>
  <PresentationFormat>On-screen Show (4:3)</PresentationFormat>
  <Paragraphs>40</Paragraphs>
  <Slides>10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Urban</vt:lpstr>
      <vt:lpstr>“Predatory” Publishers and How to Avoid Them</vt:lpstr>
      <vt:lpstr>PowerPoint Presentation</vt:lpstr>
      <vt:lpstr>PowerPoint Presentation</vt:lpstr>
      <vt:lpstr>Criteria (Selected):</vt:lpstr>
      <vt:lpstr>ISSN Network</vt:lpstr>
      <vt:lpstr>Principles of Transparency and Best Practice in Scholarly Publishing (http://oaspa.org/principles-of-transparency-and-best-practice-in-scholarly-publishing/)</vt:lpstr>
      <vt:lpstr>PowerPoint Presentation</vt:lpstr>
      <vt:lpstr>PowerPoint Presentation</vt:lpstr>
      <vt:lpstr>PowerPoint Presentation</vt:lpstr>
      <vt:lpstr>PowerPoint Presentation</vt:lpstr>
    </vt:vector>
  </TitlesOfParts>
  <Company>University of Baltimore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ubmini</dc:creator>
  <cp:lastModifiedBy>updater</cp:lastModifiedBy>
  <cp:revision>21</cp:revision>
  <cp:lastPrinted>2014-03-04T13:05:49Z</cp:lastPrinted>
  <dcterms:created xsi:type="dcterms:W3CDTF">2014-03-03T22:31:32Z</dcterms:created>
  <dcterms:modified xsi:type="dcterms:W3CDTF">2014-03-04T13:06:20Z</dcterms:modified>
</cp:coreProperties>
</file>