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7" r:id="rId4"/>
    <p:sldId id="269" r:id="rId5"/>
    <p:sldId id="270" r:id="rId6"/>
    <p:sldId id="259" r:id="rId7"/>
    <p:sldId id="258" r:id="rId8"/>
    <p:sldId id="260" r:id="rId9"/>
    <p:sldId id="261" r:id="rId10"/>
    <p:sldId id="265" r:id="rId11"/>
    <p:sldId id="266" r:id="rId12"/>
    <p:sldId id="262" r:id="rId13"/>
    <p:sldId id="273" r:id="rId14"/>
    <p:sldId id="268" r:id="rId15"/>
    <p:sldId id="26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161D2C-9175-4DDF-B8E3-7B6448243732}" type="datetimeFigureOut">
              <a:rPr lang="en-US" smtClean="0"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CFEEDB3-A299-4D9B-9214-0F4B3D0EA5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kdavis@towson.edu" TargetMode="External"/><Relationship Id="rId2" Type="http://schemas.openxmlformats.org/officeDocument/2006/relationships/hyperlink" Target="mailto:mgilbert@towson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hyperlink" Target="mailto:wblake@towson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Piloting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en-US" b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ebrary</a:t>
            </a:r>
            <a:endParaRPr lang="en-US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772400" cy="1752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Initiation, Cataloging, and Acquisition</a:t>
            </a:r>
          </a:p>
          <a:p>
            <a:pPr algn="r"/>
            <a:r>
              <a:rPr lang="en-US" i="1" dirty="0" smtClean="0">
                <a:solidFill>
                  <a:schemeClr val="tx1"/>
                </a:solidFill>
              </a:rPr>
              <a:t>(Or,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Serving E-Books “Buffet Style”…)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6200" y="5551714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USMAI Fall Forum</a:t>
            </a:r>
          </a:p>
          <a:p>
            <a:pPr algn="r"/>
            <a:r>
              <a:rPr lang="en-US" dirty="0" smtClean="0"/>
              <a:t>October 29, 2013</a:t>
            </a:r>
          </a:p>
          <a:p>
            <a:pPr algn="r"/>
            <a:r>
              <a:rPr lang="en-US" dirty="0" smtClean="0"/>
              <a:t>Mary Gilbert, Rick Davis, and Whitney Blake</a:t>
            </a:r>
          </a:p>
          <a:p>
            <a:pPr algn="r"/>
            <a:r>
              <a:rPr lang="en-US" dirty="0" smtClean="0"/>
              <a:t>Albert S. Cook Library, Towson University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162764"/>
            <a:ext cx="2971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credit: Luca </a:t>
            </a:r>
            <a:r>
              <a:rPr lang="en-US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Tettoni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Robert Harding World Imagery / Universal Images Group. </a:t>
            </a:r>
          </a:p>
          <a:p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Britannica </a:t>
            </a:r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Quest.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SFX/Find It display: PDA example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6400"/>
            <a:ext cx="8229600" cy="4383185"/>
          </a:xfrm>
        </p:spPr>
      </p:pic>
    </p:spTree>
    <p:extLst>
      <p:ext uri="{BB962C8B-B14F-4D97-AF65-F5344CB8AC3E}">
        <p14:creationId xmlns:p14="http://schemas.microsoft.com/office/powerpoint/2010/main" val="263182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SFX/Find It display: </a:t>
            </a:r>
            <a:r>
              <a:rPr lang="en-US" sz="3600" dirty="0" smtClean="0"/>
              <a:t>AC </a:t>
            </a:r>
            <a:r>
              <a:rPr lang="en-US" sz="3600" dirty="0"/>
              <a:t>example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8800"/>
            <a:ext cx="8229600" cy="4128159"/>
          </a:xfrm>
        </p:spPr>
      </p:pic>
    </p:spTree>
    <p:extLst>
      <p:ext uri="{BB962C8B-B14F-4D97-AF65-F5344CB8AC3E}">
        <p14:creationId xmlns:p14="http://schemas.microsoft.com/office/powerpoint/2010/main" val="2258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Acquisition: Sample Order Confirmation </a:t>
            </a:r>
            <a:br>
              <a:rPr lang="en-US" sz="2800" dirty="0" smtClean="0"/>
            </a:br>
            <a:r>
              <a:rPr lang="en-US" sz="2800" dirty="0" smtClean="0"/>
              <a:t>for Triggered Purchases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8686800" cy="4572000"/>
          </a:xfrm>
        </p:spPr>
      </p:pic>
    </p:spTree>
    <p:extLst>
      <p:ext uri="{BB962C8B-B14F-4D97-AF65-F5344CB8AC3E}">
        <p14:creationId xmlns:p14="http://schemas.microsoft.com/office/powerpoint/2010/main" val="27417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Acquisition: Order Created in Aleph for Purchased </a:t>
            </a:r>
            <a:br>
              <a:rPr lang="en-US" sz="2800" dirty="0" smtClean="0"/>
            </a:br>
            <a:r>
              <a:rPr lang="en-US" sz="2800" dirty="0" smtClean="0"/>
              <a:t>PDA Title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8534400" cy="4953000"/>
          </a:xfrm>
        </p:spPr>
      </p:pic>
    </p:spTree>
    <p:extLst>
      <p:ext uri="{BB962C8B-B14F-4D97-AF65-F5344CB8AC3E}">
        <p14:creationId xmlns:p14="http://schemas.microsoft.com/office/powerpoint/2010/main" val="256043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PDA Trial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funds for PDA were exhausted quickly, so there was clearly evidence of patron demand for this as an alternative acquisitions method.</a:t>
            </a:r>
          </a:p>
          <a:p>
            <a:r>
              <a:rPr lang="en-US" dirty="0" smtClean="0"/>
              <a:t>Titles triggered for purchase were current and of high-quality (thanks in large part to our profile parameters).</a:t>
            </a:r>
          </a:p>
          <a:p>
            <a:r>
              <a:rPr lang="en-US" dirty="0" smtClean="0"/>
              <a:t>Communication with the vendor was sometimes difficult, especially in light of </a:t>
            </a:r>
            <a:r>
              <a:rPr lang="en-US" dirty="0" err="1" smtClean="0"/>
              <a:t>ebrary</a:t>
            </a:r>
            <a:r>
              <a:rPr lang="en-US" dirty="0" smtClean="0"/>
              <a:t>/EBL merger.</a:t>
            </a:r>
          </a:p>
          <a:p>
            <a:r>
              <a:rPr lang="en-US" dirty="0" smtClean="0"/>
              <a:t>Ebrary did not provide OCLC-sourced bib records, complicating the batch cataloging process.</a:t>
            </a:r>
          </a:p>
          <a:p>
            <a:r>
              <a:rPr lang="en-US" dirty="0" smtClean="0"/>
              <a:t>Temporarily suppressing PDA bibs in Aleph and deactivating them in SFX when initial funds were spent was fairly straightforward, but timing is important!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6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Considerations…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Staying up-to-date with cataloging as new titles are added to your profile or as you change your profile parameters is an ongoing challenge.</a:t>
            </a:r>
          </a:p>
          <a:p>
            <a:r>
              <a:rPr lang="en-US" dirty="0" smtClean="0"/>
              <a:t>Identifying overlap with other e-book packages or PDA/DDA profiles—as well as your print collection—is also difficult.</a:t>
            </a:r>
          </a:p>
          <a:p>
            <a:r>
              <a:rPr lang="en-US" dirty="0" smtClean="0"/>
              <a:t>How will you handle requests for titles included in your PDA profile—trigger purchase or send link to bib record and allow requester to trigger purchase?</a:t>
            </a:r>
          </a:p>
          <a:p>
            <a:r>
              <a:rPr lang="en-US" dirty="0"/>
              <a:t>Should you include non-purchased PDA/DDA titles in your yearly collection statistics? What about consortium PDA/DDA titles?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764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Thanks for listening!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Mary Gilbert / </a:t>
            </a:r>
            <a:r>
              <a:rPr lang="en-US" sz="2700" dirty="0" smtClean="0">
                <a:hlinkClick r:id="rId2"/>
              </a:rPr>
              <a:t>mgilbert@towson.edu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Rick Davis / </a:t>
            </a:r>
            <a:r>
              <a:rPr lang="en-US" sz="2700" dirty="0" smtClean="0">
                <a:hlinkClick r:id="rId3"/>
              </a:rPr>
              <a:t>rkdavis@towson.edu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Whitney Blake / </a:t>
            </a:r>
            <a:r>
              <a:rPr lang="en-US" sz="2700" dirty="0" smtClean="0">
                <a:hlinkClick r:id="rId4"/>
              </a:rPr>
              <a:t>wblake@towson.edu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609600"/>
            <a:ext cx="4648200" cy="3306032"/>
          </a:xfrm>
        </p:spPr>
      </p:pic>
      <p:sp>
        <p:nvSpPr>
          <p:cNvPr id="5" name="TextBox 4"/>
          <p:cNvSpPr txBox="1"/>
          <p:nvPr/>
        </p:nvSpPr>
        <p:spPr>
          <a:xfrm>
            <a:off x="0" y="653483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Image credit: Bridgeman Art Library / Universal Images Group. Source: Britannica Image Quest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Initiation: Selecting Titles and Maintaining </a:t>
            </a:r>
            <a:br>
              <a:rPr lang="en-US" sz="2800" dirty="0" smtClean="0"/>
            </a:br>
            <a:r>
              <a:rPr lang="en-US" sz="2800" dirty="0" smtClean="0"/>
              <a:t>Collection Profile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5358"/>
            <a:ext cx="8229600" cy="4426484"/>
          </a:xfrm>
        </p:spPr>
      </p:pic>
    </p:spTree>
    <p:extLst>
      <p:ext uri="{BB962C8B-B14F-4D97-AF65-F5344CB8AC3E}">
        <p14:creationId xmlns:p14="http://schemas.microsoft.com/office/powerpoint/2010/main" val="327988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43" y="1563707"/>
            <a:ext cx="8229600" cy="4943602"/>
          </a:xfrm>
        </p:spPr>
      </p:pic>
      <p:sp>
        <p:nvSpPr>
          <p:cNvPr id="3" name="TextBox 2"/>
          <p:cNvSpPr txBox="1"/>
          <p:nvPr/>
        </p:nvSpPr>
        <p:spPr>
          <a:xfrm>
            <a:off x="457200" y="6096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Initiation: </a:t>
            </a:r>
            <a:r>
              <a:rPr lang="en-US" sz="2800" dirty="0" smtClean="0">
                <a:solidFill>
                  <a:schemeClr val="tx2"/>
                </a:solidFill>
              </a:rPr>
              <a:t>Remember Price Multiplier for Multi-User Licenses When Creating Your Profile!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Cataloging: Sample bib provided by </a:t>
            </a:r>
            <a:r>
              <a:rPr lang="en-US" sz="2800" dirty="0" err="1" smtClean="0"/>
              <a:t>ebrary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8153400" cy="5181600"/>
          </a:xfrm>
        </p:spPr>
      </p:pic>
    </p:spTree>
    <p:extLst>
      <p:ext uri="{BB962C8B-B14F-4D97-AF65-F5344CB8AC3E}">
        <p14:creationId xmlns:p14="http://schemas.microsoft.com/office/powerpoint/2010/main" val="32423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Cataloging: </a:t>
            </a:r>
            <a:r>
              <a:rPr lang="en-US" sz="2800" dirty="0" smtClean="0"/>
              <a:t>Same bib downloaded from OCLC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0" y="1600200"/>
            <a:ext cx="8156619" cy="4876800"/>
          </a:xfrm>
        </p:spPr>
      </p:pic>
    </p:spTree>
    <p:extLst>
      <p:ext uri="{BB962C8B-B14F-4D97-AF65-F5344CB8AC3E}">
        <p14:creationId xmlns:p14="http://schemas.microsoft.com/office/powerpoint/2010/main" val="36043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Cataloging: Distinguishing </a:t>
            </a:r>
            <a:r>
              <a:rPr lang="en-US" sz="2800" dirty="0" err="1"/>
              <a:t>ebrary</a:t>
            </a:r>
            <a:r>
              <a:rPr lang="en-US" sz="2800" dirty="0"/>
              <a:t> PDA </a:t>
            </a:r>
            <a:r>
              <a:rPr lang="en-US" sz="2800" dirty="0" smtClean="0"/>
              <a:t>from </a:t>
            </a:r>
            <a:r>
              <a:rPr lang="en-US" sz="2800" dirty="0"/>
              <a:t>AC </a:t>
            </a:r>
            <a:r>
              <a:rPr lang="en-US" sz="2800" dirty="0" smtClean="0"/>
              <a:t>titles</a:t>
            </a:r>
            <a:br>
              <a:rPr lang="en-US" sz="2800" dirty="0" smtClean="0"/>
            </a:br>
            <a:r>
              <a:rPr lang="en-US" sz="2800" i="1" dirty="0" smtClean="0"/>
              <a:t>AC bib example</a:t>
            </a:r>
            <a:endParaRPr lang="en-US" sz="28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467600" cy="4876800"/>
          </a:xfrm>
        </p:spPr>
      </p:pic>
    </p:spTree>
    <p:extLst>
      <p:ext uri="{BB962C8B-B14F-4D97-AF65-F5344CB8AC3E}">
        <p14:creationId xmlns:p14="http://schemas.microsoft.com/office/powerpoint/2010/main" val="2051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Cataloging: Distinguishing </a:t>
            </a:r>
            <a:r>
              <a:rPr lang="en-US" sz="2800" dirty="0" err="1" smtClean="0"/>
              <a:t>ebrary</a:t>
            </a:r>
            <a:r>
              <a:rPr lang="en-US" sz="2800" dirty="0" smtClean="0"/>
              <a:t> PDA from AC titles</a:t>
            </a:r>
            <a:br>
              <a:rPr lang="en-US" sz="2800" dirty="0" smtClean="0"/>
            </a:br>
            <a:r>
              <a:rPr lang="en-US" sz="2800" i="1" dirty="0" smtClean="0"/>
              <a:t>PDA bib example</a:t>
            </a:r>
            <a:endParaRPr lang="en-US" sz="2800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619999" cy="5029200"/>
          </a:xfrm>
        </p:spPr>
      </p:pic>
    </p:spTree>
    <p:extLst>
      <p:ext uri="{BB962C8B-B14F-4D97-AF65-F5344CB8AC3E}">
        <p14:creationId xmlns:p14="http://schemas.microsoft.com/office/powerpoint/2010/main" val="277509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Cataloging: Distinguishing </a:t>
            </a:r>
            <a:r>
              <a:rPr lang="en-US" sz="2800" dirty="0" err="1"/>
              <a:t>ebrary</a:t>
            </a:r>
            <a:r>
              <a:rPr lang="en-US" sz="2800" dirty="0"/>
              <a:t> PDA from AC titles</a:t>
            </a:r>
            <a:br>
              <a:rPr lang="en-US" sz="2800" dirty="0"/>
            </a:br>
            <a:r>
              <a:rPr lang="en-US" sz="2800" i="1" dirty="0" smtClean="0"/>
              <a:t>Rejected PDA </a:t>
            </a:r>
            <a:r>
              <a:rPr lang="en-US" sz="2800" i="1" dirty="0"/>
              <a:t>bib example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153399" cy="4876800"/>
          </a:xfrm>
        </p:spPr>
      </p:pic>
    </p:spTree>
    <p:extLst>
      <p:ext uri="{BB962C8B-B14F-4D97-AF65-F5344CB8AC3E}">
        <p14:creationId xmlns:p14="http://schemas.microsoft.com/office/powerpoint/2010/main" val="36773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Cataloging: Distinguishing </a:t>
            </a:r>
            <a:r>
              <a:rPr lang="en-US" sz="2800" dirty="0" err="1"/>
              <a:t>ebrary</a:t>
            </a:r>
            <a:r>
              <a:rPr lang="en-US" sz="2800" dirty="0"/>
              <a:t> PDA from AC titles</a:t>
            </a:r>
            <a:br>
              <a:rPr lang="en-US" sz="2800" dirty="0"/>
            </a:br>
            <a:r>
              <a:rPr lang="en-US" sz="2800" i="1" dirty="0"/>
              <a:t>Rejected PDA bib </a:t>
            </a:r>
            <a:r>
              <a:rPr lang="en-US" sz="2800" i="1" dirty="0" smtClean="0"/>
              <a:t>example: HOL record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01"/>
            <a:ext cx="8153400" cy="3888080"/>
          </a:xfrm>
        </p:spPr>
      </p:pic>
    </p:spTree>
    <p:extLst>
      <p:ext uri="{BB962C8B-B14F-4D97-AF65-F5344CB8AC3E}">
        <p14:creationId xmlns:p14="http://schemas.microsoft.com/office/powerpoint/2010/main" val="162744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827</TotalTime>
  <Words>363</Words>
  <Application>Microsoft Office PowerPoint</Application>
  <PresentationFormat>On-screen Show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Piloting pda with ebrary</vt:lpstr>
      <vt:lpstr>Initiation: Selecting Titles and Maintaining  Collection Profile</vt:lpstr>
      <vt:lpstr>PowerPoint Presentation</vt:lpstr>
      <vt:lpstr>Cataloging: Sample bib provided by ebrary</vt:lpstr>
      <vt:lpstr>Cataloging: Same bib downloaded from OCLC</vt:lpstr>
      <vt:lpstr>Cataloging: Distinguishing ebrary PDA from AC titles AC bib example</vt:lpstr>
      <vt:lpstr>Cataloging: Distinguishing ebrary PDA from AC titles PDA bib example</vt:lpstr>
      <vt:lpstr>Cataloging: Distinguishing ebrary PDA from AC titles Rejected PDA bib example</vt:lpstr>
      <vt:lpstr>Cataloging: Distinguishing ebrary PDA from AC titles Rejected PDA bib example: HOL record</vt:lpstr>
      <vt:lpstr>SFX/Find It display: PDA example</vt:lpstr>
      <vt:lpstr>SFX/Find It display: AC example</vt:lpstr>
      <vt:lpstr>Acquisition: Sample Order Confirmation  for Triggered Purchases</vt:lpstr>
      <vt:lpstr>Acquisition: Order Created in Aleph for Purchased  PDA Title</vt:lpstr>
      <vt:lpstr>PDA Trial Results</vt:lpstr>
      <vt:lpstr>Additional Considerations…</vt:lpstr>
      <vt:lpstr>Thanks for listening!  Mary Gilbert / mgilbert@towson.edu Rick Davis / rkdavis@towson.edu Whitney Blake / wblake@towson.edu </vt:lpstr>
    </vt:vector>
  </TitlesOfParts>
  <Company>Towson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Piloting pda with ebrary</dc:title>
  <dc:creator>Davis, Rick K.</dc:creator>
  <cp:lastModifiedBy>Davis, Rick K.</cp:lastModifiedBy>
  <cp:revision>33</cp:revision>
  <dcterms:created xsi:type="dcterms:W3CDTF">2013-10-10T20:08:01Z</dcterms:created>
  <dcterms:modified xsi:type="dcterms:W3CDTF">2013-10-25T15:41:07Z</dcterms:modified>
</cp:coreProperties>
</file>