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08" r:id="rId2"/>
    <p:sldId id="313" r:id="rId3"/>
    <p:sldId id="314" r:id="rId4"/>
    <p:sldId id="315" r:id="rId5"/>
    <p:sldId id="336" r:id="rId6"/>
    <p:sldId id="316" r:id="rId7"/>
    <p:sldId id="337" r:id="rId8"/>
    <p:sldId id="338" r:id="rId9"/>
    <p:sldId id="339" r:id="rId10"/>
    <p:sldId id="340" r:id="rId11"/>
    <p:sldId id="341" r:id="rId12"/>
    <p:sldId id="342" r:id="rId13"/>
    <p:sldId id="344" r:id="rId14"/>
    <p:sldId id="345" r:id="rId15"/>
    <p:sldId id="346" r:id="rId16"/>
    <p:sldId id="347" r:id="rId17"/>
    <p:sldId id="348" r:id="rId18"/>
    <p:sldId id="343" r:id="rId19"/>
    <p:sldId id="335" r:id="rId20"/>
  </p:sldIdLst>
  <p:sldSz cx="9144000" cy="6858000" type="screen4x3"/>
  <p:notesSz cx="6934200" cy="9232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4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4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4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4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n  Blake" initials="B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AC1A2F"/>
    <a:srgbClr val="8F99A5"/>
    <a:srgbClr val="D80000"/>
    <a:srgbClr val="50040D"/>
    <a:srgbClr val="899CAB"/>
    <a:srgbClr val="FFCC00"/>
    <a:srgbClr val="0063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6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t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5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6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6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0938"/>
            <a:ext cx="3006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b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6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70938"/>
            <a:ext cx="3006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pPr>
              <a:defRPr/>
            </a:pPr>
            <a:fld id="{B82D9A65-476C-0E42-81BD-44A2971B4A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9239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6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t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6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92150"/>
            <a:ext cx="4616450" cy="3462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384675"/>
            <a:ext cx="508317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0938"/>
            <a:ext cx="3006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b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70938"/>
            <a:ext cx="3006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1" tIns="46581" rIns="93161" bIns="46581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pPr>
              <a:defRPr/>
            </a:pPr>
            <a:fld id="{45AE8BF4-FCC4-5246-84BE-36F6874975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814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7E400-ABE3-524B-86D5-9D0147434B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068B5-AE47-4D48-B825-8AC744604A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04B965-B676-E549-9BD2-363A916F68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4E93C-2CAA-0D4F-B263-72A6ADC3F8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F3809-DB90-6146-AC23-2FFF3E6568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1F0C35-0350-CC42-BFAD-5AAE398869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8E8C0-B992-1B44-85BE-03911D478D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21570-67CB-6C4D-8CC6-8277F8C86A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F88A9-7BDB-844A-B3C8-8ACD1D2BB0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86D5D-4CFD-714A-A62F-D714BCD3A6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E78B1-32B3-2D46-9731-57720F9F2C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4013A-3946-9C4B-97A4-F55373B325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7000">
              <a:srgbClr val="0063C7"/>
            </a:gs>
            <a:gs pos="0">
              <a:schemeClr val="tx1"/>
            </a:gs>
          </a:gsLst>
          <a:lin ang="205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0635F57-BAAE-F646-9EB8-83CE027BF0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reeform 6"/>
          <p:cNvSpPr/>
          <p:nvPr userDrawn="1"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8" name="Freeform 7"/>
          <p:cNvSpPr/>
          <p:nvPr userDrawn="1"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9" name="Picture 8" descr="wordmark_187w1.5ptstrokecurves_redl_whitet.emf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40000"/>
        </a:spcBef>
        <a:spcAft>
          <a:spcPct val="0"/>
        </a:spcAft>
        <a:buSzPct val="95000"/>
        <a:buFont typeface="Wingdings" charset="2"/>
        <a:buChar char="§"/>
        <a:defRPr sz="28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40000"/>
        </a:spcBef>
        <a:spcAft>
          <a:spcPct val="0"/>
        </a:spcAft>
        <a:buSzPct val="95000"/>
        <a:buFont typeface="Wingdings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40000"/>
        </a:spcBef>
        <a:spcAft>
          <a:spcPct val="0"/>
        </a:spcAft>
        <a:buSzPct val="95000"/>
        <a:buFont typeface="Wingdings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40000"/>
        </a:spcBef>
        <a:spcAft>
          <a:spcPct val="0"/>
        </a:spcAft>
        <a:buSzPct val="95000"/>
        <a:buFont typeface="Wingdings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40000"/>
        </a:spcBef>
        <a:spcAft>
          <a:spcPct val="0"/>
        </a:spcAft>
        <a:buSzPct val="95000"/>
        <a:buFont typeface="Wingdings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5pPr>
      <a:lvl6pPr marL="2514600" indent="-228600" algn="l" rtl="0" fontAlgn="base">
        <a:spcBef>
          <a:spcPct val="40000"/>
        </a:spcBef>
        <a:spcAft>
          <a:spcPct val="0"/>
        </a:spcAft>
        <a:buSzPct val="95000"/>
        <a:buFont typeface="Wingdings" pitchFamily="2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40000"/>
        </a:spcBef>
        <a:spcAft>
          <a:spcPct val="0"/>
        </a:spcAft>
        <a:buSzPct val="95000"/>
        <a:buFont typeface="Wingdings" pitchFamily="2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40000"/>
        </a:spcBef>
        <a:spcAft>
          <a:spcPct val="0"/>
        </a:spcAft>
        <a:buSzPct val="95000"/>
        <a:buFont typeface="Wingdings" pitchFamily="2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40000"/>
        </a:spcBef>
        <a:spcAft>
          <a:spcPct val="0"/>
        </a:spcAft>
        <a:buSzPct val="95000"/>
        <a:buFont typeface="Wingdings" pitchFamily="2" charset="2"/>
        <a:buChar char="§"/>
        <a:defRPr sz="2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llingermetaledge.com" TargetMode="External"/><Relationship Id="rId2" Type="http://schemas.openxmlformats.org/officeDocument/2006/relationships/hyperlink" Target="http://www.gaylord.com/lobby_gaylordmart.asp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hyperlink" Target="http://www.universityproducts.com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mailto:bsblake@ysu.edu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0063C7"/>
              </a:gs>
              <a:gs pos="95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rgbClr val="0063C7"/>
              </a:gs>
              <a:gs pos="99000">
                <a:schemeClr val="tx1"/>
              </a:gs>
              <a:gs pos="100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pic>
        <p:nvPicPr>
          <p:cNvPr id="16388" name="Picture 4" descr="jones-in-fall-cropped"/>
          <p:cNvPicPr>
            <a:picLocks noChangeAspect="1" noChangeArrowheads="1"/>
          </p:cNvPicPr>
          <p:nvPr/>
        </p:nvPicPr>
        <p:blipFill>
          <a:blip r:embed="rId2"/>
          <a:srcRect r="3125"/>
          <a:stretch>
            <a:fillRect/>
          </a:stretch>
        </p:blipFill>
        <p:spPr bwMode="auto">
          <a:xfrm>
            <a:off x="3352800" y="304800"/>
            <a:ext cx="5533011" cy="502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Freeform 7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6000">
                <a:srgbClr val="0063C7"/>
              </a:gs>
              <a:gs pos="99000">
                <a:schemeClr val="tx1"/>
              </a:gs>
              <a:gs pos="0">
                <a:schemeClr val="tx1"/>
              </a:gs>
            </a:gsLst>
            <a:lin ang="189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5200" y="4800600"/>
            <a:ext cx="898525" cy="261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Jones Hall</a:t>
            </a:r>
          </a:p>
        </p:txBody>
      </p:sp>
      <p:sp>
        <p:nvSpPr>
          <p:cNvPr id="10" name="Freeform 9"/>
          <p:cNvSpPr/>
          <p:nvPr/>
        </p:nvSpPr>
        <p:spPr>
          <a:xfrm>
            <a:off x="0" y="5562600"/>
            <a:ext cx="9144000" cy="1295400"/>
          </a:xfrm>
          <a:custGeom>
            <a:avLst/>
            <a:gdLst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  <a:gd name="connsiteX0" fmla="*/ 0 w 9448800"/>
              <a:gd name="connsiteY0" fmla="*/ 0 h 1905000"/>
              <a:gd name="connsiteX1" fmla="*/ 9448800 w 9448800"/>
              <a:gd name="connsiteY1" fmla="*/ 0 h 1905000"/>
              <a:gd name="connsiteX2" fmla="*/ 9448800 w 9448800"/>
              <a:gd name="connsiteY2" fmla="*/ 1905000 h 1905000"/>
              <a:gd name="connsiteX3" fmla="*/ 0 w 9448800"/>
              <a:gd name="connsiteY3" fmla="*/ 1905000 h 1905000"/>
              <a:gd name="connsiteX4" fmla="*/ 0 w 94488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8800" h="1905000">
                <a:moveTo>
                  <a:pt x="0" y="0"/>
                </a:moveTo>
                <a:cubicBezTo>
                  <a:pt x="4016375" y="1647825"/>
                  <a:pt x="6299200" y="0"/>
                  <a:pt x="9448800" y="0"/>
                </a:cubicBezTo>
                <a:lnTo>
                  <a:pt x="9448800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5000">
                <a:srgbClr val="0063C7"/>
              </a:gs>
              <a:gs pos="100000">
                <a:schemeClr val="tx1"/>
              </a:gs>
              <a:gs pos="0">
                <a:schemeClr val="tx1"/>
              </a:gs>
            </a:gsLst>
            <a:lin ang="1884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0" y="5562600"/>
            <a:ext cx="9144000" cy="1096963"/>
          </a:xfrm>
          <a:custGeom>
            <a:avLst/>
            <a:gdLst>
              <a:gd name="connsiteX0" fmla="*/ 0 w 9525000"/>
              <a:gd name="connsiteY0" fmla="*/ 9525 h 9525"/>
              <a:gd name="connsiteX1" fmla="*/ 9525000 w 9525000"/>
              <a:gd name="connsiteY1" fmla="*/ 0 h 9525"/>
              <a:gd name="connsiteX2" fmla="*/ 9525000 w 9525000"/>
              <a:gd name="connsiteY2" fmla="*/ 0 h 9525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2" fmla="*/ 9660 w 10000"/>
              <a:gd name="connsiteY2" fmla="*/ 0 h 10000"/>
              <a:gd name="connsiteX0" fmla="*/ 0 w 9660"/>
              <a:gd name="connsiteY0" fmla="*/ 10000 h 10000"/>
              <a:gd name="connsiteX1" fmla="*/ 9660 w 9660"/>
              <a:gd name="connsiteY1" fmla="*/ 0 h 10000"/>
              <a:gd name="connsiteX0" fmla="*/ 0 w 10000"/>
              <a:gd name="connsiteY0" fmla="*/ 10000 h 1126668"/>
              <a:gd name="connsiteX1" fmla="*/ 10000 w 10000"/>
              <a:gd name="connsiteY1" fmla="*/ 0 h 1126668"/>
              <a:gd name="connsiteX0" fmla="*/ 0 w 10000"/>
              <a:gd name="connsiteY0" fmla="*/ 10000 h 1146668"/>
              <a:gd name="connsiteX1" fmla="*/ 10000 w 10000"/>
              <a:gd name="connsiteY1" fmla="*/ 0 h 114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146668">
                <a:moveTo>
                  <a:pt x="0" y="10000"/>
                </a:moveTo>
                <a:cubicBezTo>
                  <a:pt x="3933" y="1146668"/>
                  <a:pt x="6667" y="3333"/>
                  <a:pt x="10000" y="0"/>
                </a:cubicBezTo>
              </a:path>
            </a:pathLst>
          </a:custGeom>
          <a:ln w="3810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11" name="Picture 10" descr="wordmark_187w1.5ptstrokecurves_redl_whitet.e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6019800"/>
            <a:ext cx="2178050" cy="53816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1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533400" y="304800"/>
            <a:ext cx="25908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Arial"/>
              </a:rPr>
              <a:t>Archives:</a:t>
            </a:r>
          </a:p>
          <a:p>
            <a:r>
              <a:rPr lang="en-US" sz="2800" b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cs typeface="Arial"/>
              </a:rPr>
              <a:t>From the National Archives to Your Family Papers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/>
              <a:t>What happens in an archives?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219200"/>
            <a:ext cx="4114800" cy="3962400"/>
          </a:xfrm>
        </p:spPr>
        <p:txBody>
          <a:bodyPr/>
          <a:lstStyle/>
          <a:p>
            <a:r>
              <a:rPr lang="en-US" sz="1800" dirty="0" smtClean="0"/>
              <a:t>Contacting potential donors. </a:t>
            </a:r>
          </a:p>
          <a:p>
            <a:r>
              <a:rPr lang="en-US" sz="1800" dirty="0" smtClean="0"/>
              <a:t>Appraising possible donations.</a:t>
            </a:r>
          </a:p>
          <a:p>
            <a:r>
              <a:rPr lang="en-US" sz="1800" dirty="0" smtClean="0"/>
              <a:t>Accessioning new collections.</a:t>
            </a:r>
          </a:p>
          <a:p>
            <a:r>
              <a:rPr lang="en-US" sz="1800" dirty="0" smtClean="0"/>
              <a:t>Collection processing.</a:t>
            </a:r>
          </a:p>
          <a:p>
            <a:r>
              <a:rPr lang="en-US" sz="1800" dirty="0" smtClean="0"/>
              <a:t>Digitizing collections.</a:t>
            </a:r>
          </a:p>
          <a:p>
            <a:r>
              <a:rPr lang="en-US" sz="1800" dirty="0" smtClean="0"/>
              <a:t>Uploading collection content to the web.</a:t>
            </a:r>
          </a:p>
          <a:p>
            <a:r>
              <a:rPr lang="en-US" sz="1800" dirty="0" smtClean="0"/>
              <a:t>Reference work.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neon-0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52999" y="1066800"/>
            <a:ext cx="2922619" cy="4038600"/>
          </a:xfrm>
        </p:spPr>
      </p:pic>
      <p:sp>
        <p:nvSpPr>
          <p:cNvPr id="7" name="TextBox 6"/>
          <p:cNvSpPr txBox="1"/>
          <p:nvPr/>
        </p:nvSpPr>
        <p:spPr>
          <a:xfrm>
            <a:off x="4953000" y="5105400"/>
            <a:ext cx="297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Source: Ohio Memory</a:t>
            </a:r>
            <a:endParaRPr lang="en-US" sz="1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r>
              <a:rPr lang="en-US" sz="2600" dirty="0" smtClean="0"/>
              <a:t>How do I create a family or personal archives?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114800" cy="3962400"/>
          </a:xfrm>
        </p:spPr>
        <p:txBody>
          <a:bodyPr/>
          <a:lstStyle/>
          <a:p>
            <a:r>
              <a:rPr lang="en-US" sz="1800" dirty="0" smtClean="0"/>
              <a:t>What to save?</a:t>
            </a:r>
          </a:p>
          <a:p>
            <a:r>
              <a:rPr lang="en-US" sz="1800" dirty="0" smtClean="0"/>
              <a:t>How should I organize my archives?</a:t>
            </a:r>
          </a:p>
          <a:p>
            <a:r>
              <a:rPr lang="en-US" sz="1800" dirty="0" smtClean="0"/>
              <a:t>What type of containers should be used?</a:t>
            </a:r>
          </a:p>
          <a:p>
            <a:r>
              <a:rPr lang="en-US" sz="1800" dirty="0" smtClean="0"/>
              <a:t>Where should I put my archives?</a:t>
            </a:r>
          </a:p>
          <a:p>
            <a:r>
              <a:rPr lang="en-US" sz="1800" dirty="0" smtClean="0"/>
              <a:t>What should I digitize?</a:t>
            </a:r>
          </a:p>
          <a:p>
            <a:r>
              <a:rPr lang="en-US" sz="1800" dirty="0" smtClean="0"/>
              <a:t>How can I put my archives on web?</a:t>
            </a:r>
          </a:p>
          <a:p>
            <a:r>
              <a:rPr lang="en-US" sz="1800" dirty="0" smtClean="0"/>
              <a:t>Donate to an archives?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neon-0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95800" y="990600"/>
            <a:ext cx="4267200" cy="4267200"/>
          </a:xfrm>
        </p:spPr>
      </p:pic>
      <p:sp>
        <p:nvSpPr>
          <p:cNvPr id="7" name="TextBox 6"/>
          <p:cNvSpPr txBox="1"/>
          <p:nvPr/>
        </p:nvSpPr>
        <p:spPr>
          <a:xfrm>
            <a:off x="4114800" y="5257800"/>
            <a:ext cx="464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http://www.archives.gov/preservation/family-archives/</a:t>
            </a:r>
            <a:endParaRPr lang="en-US" sz="1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 dirty="0" smtClean="0"/>
              <a:t>What to save?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990600"/>
            <a:ext cx="4114800" cy="3962400"/>
          </a:xfrm>
        </p:spPr>
        <p:txBody>
          <a:bodyPr/>
          <a:lstStyle/>
          <a:p>
            <a:r>
              <a:rPr lang="en-US" sz="1400" dirty="0" smtClean="0"/>
              <a:t>letters </a:t>
            </a:r>
          </a:p>
          <a:p>
            <a:r>
              <a:rPr lang="en-US" sz="1400" dirty="0" smtClean="0"/>
              <a:t>memoirs/reminiscences </a:t>
            </a:r>
          </a:p>
          <a:p>
            <a:r>
              <a:rPr lang="en-US" sz="1400" dirty="0" smtClean="0"/>
              <a:t>diaries </a:t>
            </a:r>
          </a:p>
          <a:p>
            <a:r>
              <a:rPr lang="en-US" sz="1400" dirty="0" smtClean="0"/>
              <a:t>scrapbooks/photo albums </a:t>
            </a:r>
          </a:p>
          <a:p>
            <a:r>
              <a:rPr lang="en-US" sz="1400" dirty="0" smtClean="0"/>
              <a:t>professional papers </a:t>
            </a:r>
          </a:p>
          <a:p>
            <a:r>
              <a:rPr lang="en-US" sz="1400" dirty="0" smtClean="0"/>
              <a:t>genealogical information </a:t>
            </a:r>
          </a:p>
          <a:p>
            <a:r>
              <a:rPr lang="en-US" sz="1400" dirty="0" smtClean="0"/>
              <a:t>speeches/lectures </a:t>
            </a:r>
          </a:p>
          <a:p>
            <a:r>
              <a:rPr lang="en-US" sz="1400" dirty="0" smtClean="0"/>
              <a:t>business records </a:t>
            </a:r>
          </a:p>
          <a:p>
            <a:r>
              <a:rPr lang="en-US" sz="1400" dirty="0" smtClean="0"/>
              <a:t>subject files </a:t>
            </a:r>
          </a:p>
          <a:p>
            <a:r>
              <a:rPr lang="en-US" sz="1400" dirty="0" smtClean="0"/>
              <a:t>legal documents </a:t>
            </a:r>
          </a:p>
          <a:p>
            <a:r>
              <a:rPr lang="en-US" sz="1400" dirty="0" smtClean="0"/>
              <a:t>minutes/reports </a:t>
            </a:r>
          </a:p>
          <a:p>
            <a:r>
              <a:rPr lang="en-US" sz="1400" dirty="0" smtClean="0"/>
              <a:t>brochures and flyers </a:t>
            </a:r>
          </a:p>
          <a:p>
            <a:r>
              <a:rPr lang="en-US" sz="1400" dirty="0" smtClean="0"/>
              <a:t>photographs (labeled) </a:t>
            </a:r>
          </a:p>
          <a:p>
            <a:r>
              <a:rPr lang="en-US" sz="1400" dirty="0" smtClean="0"/>
              <a:t>films/videos/audio tapes (labeled)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neon-0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05400" y="1066800"/>
            <a:ext cx="3124200" cy="3821717"/>
          </a:xfrm>
        </p:spPr>
      </p:pic>
      <p:sp>
        <p:nvSpPr>
          <p:cNvPr id="7" name="TextBox 6"/>
          <p:cNvSpPr txBox="1"/>
          <p:nvPr/>
        </p:nvSpPr>
        <p:spPr>
          <a:xfrm>
            <a:off x="4572000" y="4876800"/>
            <a:ext cx="419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00"/>
                </a:solidFill>
              </a:rPr>
              <a:t>Gerald Dickey Collection</a:t>
            </a:r>
          </a:p>
          <a:p>
            <a:pPr algn="ctr"/>
            <a:r>
              <a:rPr lang="en-US" sz="1200" dirty="0" smtClean="0">
                <a:solidFill>
                  <a:srgbClr val="FFFF00"/>
                </a:solidFill>
              </a:rPr>
              <a:t>Youngstown Historical Center of Industry and Labor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dirty="0" smtClean="0"/>
              <a:t>How should I organize my archives?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838200"/>
            <a:ext cx="8229600" cy="4648200"/>
          </a:xfrm>
        </p:spPr>
        <p:txBody>
          <a:bodyPr/>
          <a:lstStyle/>
          <a:p>
            <a:pPr>
              <a:buNone/>
            </a:pPr>
            <a:r>
              <a:rPr lang="en-US" sz="1800" dirty="0" smtClean="0"/>
              <a:t>Group by format of the material and then content</a:t>
            </a:r>
          </a:p>
          <a:p>
            <a:pPr>
              <a:buNone/>
            </a:pPr>
            <a:r>
              <a:rPr lang="en-US" sz="1400" dirty="0" smtClean="0"/>
              <a:t>Examples of paper document group or series titles (labeled folders):</a:t>
            </a:r>
          </a:p>
          <a:p>
            <a:r>
              <a:rPr lang="en-US" sz="1400" dirty="0" smtClean="0"/>
              <a:t>memoirs/reminiscences/diaries (by person)</a:t>
            </a:r>
          </a:p>
          <a:p>
            <a:r>
              <a:rPr lang="en-US" sz="1400" dirty="0" smtClean="0"/>
              <a:t>correspondence (by date)</a:t>
            </a:r>
          </a:p>
          <a:p>
            <a:r>
              <a:rPr lang="en-US" sz="1400" dirty="0" smtClean="0"/>
              <a:t>educational/professional documents (by school or organization)</a:t>
            </a:r>
          </a:p>
          <a:p>
            <a:r>
              <a:rPr lang="en-US" sz="1400" dirty="0" smtClean="0"/>
              <a:t>genealogical/family information (by person)</a:t>
            </a:r>
          </a:p>
          <a:p>
            <a:r>
              <a:rPr lang="en-US" sz="1400" dirty="0" smtClean="0"/>
              <a:t>general speeches/lectures (by topic)</a:t>
            </a:r>
          </a:p>
          <a:p>
            <a:r>
              <a:rPr lang="en-US" sz="1400" dirty="0" smtClean="0"/>
              <a:t>business/organizational records (by organization name)</a:t>
            </a:r>
          </a:p>
          <a:p>
            <a:r>
              <a:rPr lang="en-US" sz="1400" dirty="0" smtClean="0"/>
              <a:t>general subject/research files (by topic)</a:t>
            </a:r>
          </a:p>
          <a:p>
            <a:r>
              <a:rPr lang="en-US" sz="1400" dirty="0" smtClean="0"/>
              <a:t>legal documents (by case)</a:t>
            </a:r>
          </a:p>
          <a:p>
            <a:pPr>
              <a:buNone/>
            </a:pPr>
            <a:r>
              <a:rPr lang="en-US" sz="1400" dirty="0" smtClean="0"/>
              <a:t>Audio/visual material organized by format (individual item labels):</a:t>
            </a:r>
          </a:p>
          <a:p>
            <a:r>
              <a:rPr lang="en-US" sz="1400" dirty="0" smtClean="0"/>
              <a:t>photographs</a:t>
            </a:r>
          </a:p>
          <a:p>
            <a:r>
              <a:rPr lang="en-US" sz="1400" dirty="0" smtClean="0"/>
              <a:t>scrapbooks/photo albums </a:t>
            </a:r>
          </a:p>
          <a:p>
            <a:r>
              <a:rPr lang="en-US" sz="1400" dirty="0" smtClean="0"/>
              <a:t>motion picture films</a:t>
            </a:r>
          </a:p>
          <a:p>
            <a:r>
              <a:rPr lang="en-US" sz="1400" dirty="0" smtClean="0"/>
              <a:t>video tapes/discs</a:t>
            </a:r>
          </a:p>
          <a:p>
            <a:r>
              <a:rPr lang="en-US" sz="1400" dirty="0" smtClean="0"/>
              <a:t>audio tapes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 dirty="0" smtClean="0"/>
              <a:t>What type of containers should I use?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5486400" cy="3962400"/>
          </a:xfrm>
        </p:spPr>
        <p:txBody>
          <a:bodyPr/>
          <a:lstStyle/>
          <a:p>
            <a:pPr>
              <a:buNone/>
            </a:pPr>
            <a:r>
              <a:rPr lang="en-US" sz="1400" dirty="0" smtClean="0"/>
              <a:t>         Get the Gaylord “Guide to Collections Care”</a:t>
            </a:r>
          </a:p>
          <a:p>
            <a:pPr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400" dirty="0" smtClean="0"/>
          </a:p>
          <a:p>
            <a:pPr marL="0" indent="0">
              <a:buNone/>
            </a:pPr>
            <a:r>
              <a:rPr lang="en-US" sz="1400" dirty="0" smtClean="0"/>
              <a:t>Archival containers and supplies from these three companies are of the best quality:</a:t>
            </a:r>
          </a:p>
          <a:p>
            <a:pPr>
              <a:buNone/>
            </a:pPr>
            <a:endParaRPr lang="en-US" sz="800" dirty="0" smtClean="0"/>
          </a:p>
          <a:p>
            <a:pPr>
              <a:buNone/>
            </a:pPr>
            <a:r>
              <a:rPr lang="en-US" sz="1400" dirty="0" smtClean="0"/>
              <a:t>Gaylord Brothers, Inc.</a:t>
            </a:r>
          </a:p>
          <a:p>
            <a:pPr>
              <a:buNone/>
            </a:pPr>
            <a:r>
              <a:rPr lang="en-US" sz="1400" dirty="0" smtClean="0">
                <a:hlinkClick r:id="rId2"/>
              </a:rPr>
              <a:t>http://www.gaylord.com/lobby_gaylordmart.asp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1-800-272-3412</a:t>
            </a:r>
          </a:p>
          <a:p>
            <a:pPr>
              <a:buNone/>
            </a:pPr>
            <a:endParaRPr lang="en-US" sz="800" dirty="0" smtClean="0"/>
          </a:p>
          <a:p>
            <a:pPr>
              <a:buNone/>
            </a:pPr>
            <a:r>
              <a:rPr lang="en-US" sz="1400" dirty="0" smtClean="0"/>
              <a:t>Hollinger Metal Edge, Inc.</a:t>
            </a:r>
          </a:p>
          <a:p>
            <a:pPr>
              <a:buNone/>
            </a:pPr>
            <a:r>
              <a:rPr lang="en-US" sz="1400" dirty="0" smtClean="0">
                <a:hlinkClick r:id="rId3"/>
              </a:rPr>
              <a:t>http://www.hollingermetaledge.com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1-800-634-0491</a:t>
            </a:r>
          </a:p>
          <a:p>
            <a:pPr>
              <a:buNone/>
            </a:pPr>
            <a:endParaRPr lang="en-US" sz="800" dirty="0" smtClean="0"/>
          </a:p>
          <a:p>
            <a:pPr>
              <a:buNone/>
            </a:pPr>
            <a:r>
              <a:rPr lang="en-US" sz="1400" dirty="0" smtClean="0"/>
              <a:t>University Products, Inc.</a:t>
            </a:r>
          </a:p>
          <a:p>
            <a:pPr>
              <a:buNone/>
            </a:pPr>
            <a:r>
              <a:rPr lang="en-US" sz="1400" dirty="0" smtClean="0">
                <a:hlinkClick r:id="rId4"/>
              </a:rPr>
              <a:t>http://www.universityproducts.com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1-800-628-1912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neon-02.jpg"/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5715000" y="1066800"/>
            <a:ext cx="3124200" cy="3692236"/>
          </a:xfrm>
        </p:spPr>
      </p:pic>
      <p:sp>
        <p:nvSpPr>
          <p:cNvPr id="7" name="TextBox 6"/>
          <p:cNvSpPr txBox="1"/>
          <p:nvPr/>
        </p:nvSpPr>
        <p:spPr>
          <a:xfrm>
            <a:off x="5486400" y="4800600"/>
            <a:ext cx="358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00"/>
                </a:solidFill>
              </a:rPr>
              <a:t>http://www.gaylord.com/lobby_gaylordmart.asp?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29200" y="990600"/>
            <a:ext cx="6770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Wingdings"/>
                <a:ea typeface="Wingdings"/>
                <a:cs typeface="Wingdings"/>
              </a:rPr>
              <a:t></a:t>
            </a:r>
            <a:endParaRPr lang="en-US" dirty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sz="2800" dirty="0" smtClean="0"/>
              <a:t>Where should I put my archives?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9144000" cy="381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1600" dirty="0" smtClean="0"/>
              <a:t>In a closet or home office space, not in your attic, basement or garage.</a:t>
            </a:r>
          </a:p>
        </p:txBody>
      </p:sp>
      <p:pic>
        <p:nvPicPr>
          <p:cNvPr id="5" name="Content Placeholder 4" descr="neon-0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676400" y="1143000"/>
            <a:ext cx="5791200" cy="4152067"/>
          </a:xfrm>
        </p:spPr>
      </p:pic>
      <p:sp>
        <p:nvSpPr>
          <p:cNvPr id="7" name="TextBox 6"/>
          <p:cNvSpPr txBox="1"/>
          <p:nvPr/>
        </p:nvSpPr>
        <p:spPr>
          <a:xfrm>
            <a:off x="0" y="5334000"/>
            <a:ext cx="9144000" cy="307777"/>
          </a:xfrm>
          <a:custGeom>
            <a:avLst/>
            <a:gdLst>
              <a:gd name="connsiteX0" fmla="*/ 0 w 9144000"/>
              <a:gd name="connsiteY0" fmla="*/ 0 h 307777"/>
              <a:gd name="connsiteX1" fmla="*/ 9144000 w 9144000"/>
              <a:gd name="connsiteY1" fmla="*/ 0 h 307777"/>
              <a:gd name="connsiteX2" fmla="*/ 9144000 w 9144000"/>
              <a:gd name="connsiteY2" fmla="*/ 307777 h 307777"/>
              <a:gd name="connsiteX3" fmla="*/ 0 w 9144000"/>
              <a:gd name="connsiteY3" fmla="*/ 307777 h 307777"/>
              <a:gd name="connsiteX4" fmla="*/ 0 w 9144000"/>
              <a:gd name="connsiteY4" fmla="*/ 0 h 307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307777">
                <a:moveTo>
                  <a:pt x="0" y="0"/>
                </a:moveTo>
                <a:lnTo>
                  <a:pt x="9144000" y="0"/>
                </a:lnTo>
                <a:lnTo>
                  <a:pt x="9144000" y="307777"/>
                </a:lnTo>
                <a:lnTo>
                  <a:pt x="0" y="307777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http://www.archives.gov/preservation/family-archives/preserving-family-papers.html</a:t>
            </a:r>
            <a:endParaRPr lang="en-US" sz="1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sz="2800" dirty="0" smtClean="0"/>
              <a:t>What should I digitize?</a:t>
            </a:r>
          </a:p>
        </p:txBody>
      </p:sp>
      <p:pic>
        <p:nvPicPr>
          <p:cNvPr id="5" name="Content Placeholder 4" descr="neon-0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67200" y="762000"/>
            <a:ext cx="4419600" cy="4473498"/>
          </a:xfrm>
        </p:spPr>
      </p:pic>
      <p:sp>
        <p:nvSpPr>
          <p:cNvPr id="7" name="TextBox 6"/>
          <p:cNvSpPr txBox="1"/>
          <p:nvPr/>
        </p:nvSpPr>
        <p:spPr>
          <a:xfrm>
            <a:off x="4267200" y="5257800"/>
            <a:ext cx="4419600" cy="307777"/>
          </a:xfrm>
          <a:custGeom>
            <a:avLst/>
            <a:gdLst>
              <a:gd name="connsiteX0" fmla="*/ 0 w 9144000"/>
              <a:gd name="connsiteY0" fmla="*/ 0 h 307777"/>
              <a:gd name="connsiteX1" fmla="*/ 9144000 w 9144000"/>
              <a:gd name="connsiteY1" fmla="*/ 0 h 307777"/>
              <a:gd name="connsiteX2" fmla="*/ 9144000 w 9144000"/>
              <a:gd name="connsiteY2" fmla="*/ 307777 h 307777"/>
              <a:gd name="connsiteX3" fmla="*/ 0 w 9144000"/>
              <a:gd name="connsiteY3" fmla="*/ 307777 h 307777"/>
              <a:gd name="connsiteX4" fmla="*/ 0 w 9144000"/>
              <a:gd name="connsiteY4" fmla="*/ 0 h 307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307777">
                <a:moveTo>
                  <a:pt x="0" y="0"/>
                </a:moveTo>
                <a:lnTo>
                  <a:pt x="9144000" y="0"/>
                </a:lnTo>
                <a:lnTo>
                  <a:pt x="9144000" y="307777"/>
                </a:lnTo>
                <a:lnTo>
                  <a:pt x="0" y="307777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http://www.digitalpreservation.gov/personalarchiving/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33400" y="685800"/>
            <a:ext cx="3810000" cy="4495800"/>
          </a:xfrm>
        </p:spPr>
        <p:txBody>
          <a:bodyPr/>
          <a:lstStyle/>
          <a:p>
            <a:pPr>
              <a:buNone/>
            </a:pPr>
            <a:r>
              <a:rPr lang="en-US" sz="1800" dirty="0" smtClean="0"/>
              <a:t>Be selective. </a:t>
            </a:r>
          </a:p>
          <a:p>
            <a:pPr>
              <a:buNone/>
            </a:pPr>
            <a:r>
              <a:rPr lang="en-US" sz="1800" dirty="0" smtClean="0"/>
              <a:t>Paper and photographs relatively easy, audio visual materials more challenging, may need a professional.</a:t>
            </a:r>
          </a:p>
          <a:p>
            <a:pPr>
              <a:buNone/>
            </a:pPr>
            <a:r>
              <a:rPr lang="en-US" sz="1800" dirty="0" smtClean="0"/>
              <a:t>Save in multiple places: PC hard drive, flash drive, internet storage.</a:t>
            </a:r>
          </a:p>
          <a:p>
            <a:pPr>
              <a:buNone/>
            </a:pPr>
            <a:r>
              <a:rPr lang="en-US" sz="1800" dirty="0" smtClean="0"/>
              <a:t>Best file formats:</a:t>
            </a:r>
          </a:p>
          <a:p>
            <a:r>
              <a:rPr lang="en-US" sz="1800" dirty="0" smtClean="0"/>
              <a:t>Paper documents: PDF files.</a:t>
            </a:r>
          </a:p>
          <a:p>
            <a:r>
              <a:rPr lang="en-US" sz="1800" dirty="0" smtClean="0"/>
              <a:t>Photographs: TIFF.</a:t>
            </a:r>
          </a:p>
          <a:p>
            <a:r>
              <a:rPr lang="en-US" sz="1800" dirty="0" smtClean="0"/>
              <a:t>Audio: WAV.</a:t>
            </a:r>
          </a:p>
          <a:p>
            <a:r>
              <a:rPr lang="en-US" sz="1800" dirty="0" smtClean="0"/>
              <a:t>Video: MPEG4.</a:t>
            </a:r>
          </a:p>
          <a:p>
            <a:endParaRPr lang="en-US" sz="18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sz="2800" dirty="0" smtClean="0"/>
              <a:t>How can I put my archives on web?</a:t>
            </a:r>
          </a:p>
        </p:txBody>
      </p:sp>
      <p:pic>
        <p:nvPicPr>
          <p:cNvPr id="5" name="Content Placeholder 4" descr="neon-0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057400" y="1143000"/>
            <a:ext cx="5334000" cy="4247134"/>
          </a:xfrm>
        </p:spPr>
      </p:pic>
      <p:sp>
        <p:nvSpPr>
          <p:cNvPr id="7" name="TextBox 6"/>
          <p:cNvSpPr txBox="1"/>
          <p:nvPr/>
        </p:nvSpPr>
        <p:spPr>
          <a:xfrm>
            <a:off x="2057400" y="5410200"/>
            <a:ext cx="5334000" cy="307777"/>
          </a:xfrm>
          <a:custGeom>
            <a:avLst/>
            <a:gdLst>
              <a:gd name="connsiteX0" fmla="*/ 0 w 9144000"/>
              <a:gd name="connsiteY0" fmla="*/ 0 h 307777"/>
              <a:gd name="connsiteX1" fmla="*/ 9144000 w 9144000"/>
              <a:gd name="connsiteY1" fmla="*/ 0 h 307777"/>
              <a:gd name="connsiteX2" fmla="*/ 9144000 w 9144000"/>
              <a:gd name="connsiteY2" fmla="*/ 307777 h 307777"/>
              <a:gd name="connsiteX3" fmla="*/ 0 w 9144000"/>
              <a:gd name="connsiteY3" fmla="*/ 307777 h 307777"/>
              <a:gd name="connsiteX4" fmla="*/ 0 w 9144000"/>
              <a:gd name="connsiteY4" fmla="*/ 0 h 307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307777">
                <a:moveTo>
                  <a:pt x="0" y="0"/>
                </a:moveTo>
                <a:lnTo>
                  <a:pt x="9144000" y="0"/>
                </a:lnTo>
                <a:lnTo>
                  <a:pt x="9144000" y="307777"/>
                </a:lnTo>
                <a:lnTo>
                  <a:pt x="0" y="307777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http://wordpress.org/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9144000" cy="457200"/>
          </a:xfrm>
        </p:spPr>
        <p:txBody>
          <a:bodyPr/>
          <a:lstStyle/>
          <a:p>
            <a:pPr algn="ctr">
              <a:buNone/>
            </a:pPr>
            <a:r>
              <a:rPr lang="en-US" sz="1800" dirty="0" smtClean="0"/>
              <a:t>WordPress, or a similar system, is probably your best option.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r>
              <a:rPr lang="en-US" dirty="0" smtClean="0"/>
              <a:t>Donating to an archives?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4114800" cy="3962400"/>
          </a:xfrm>
        </p:spPr>
        <p:txBody>
          <a:bodyPr/>
          <a:lstStyle/>
          <a:p>
            <a:r>
              <a:rPr lang="en-US" sz="1400" dirty="0" smtClean="0"/>
              <a:t>letters </a:t>
            </a:r>
          </a:p>
          <a:p>
            <a:r>
              <a:rPr lang="en-US" sz="1400" dirty="0" smtClean="0"/>
              <a:t>memoirs/reminiscences </a:t>
            </a:r>
          </a:p>
          <a:p>
            <a:r>
              <a:rPr lang="en-US" sz="1400" dirty="0" smtClean="0"/>
              <a:t>diaries </a:t>
            </a:r>
          </a:p>
          <a:p>
            <a:r>
              <a:rPr lang="en-US" sz="1400" dirty="0" smtClean="0"/>
              <a:t>scrapbooks/photo albums </a:t>
            </a:r>
          </a:p>
          <a:p>
            <a:r>
              <a:rPr lang="en-US" sz="1400" dirty="0" smtClean="0"/>
              <a:t>professional papers </a:t>
            </a:r>
          </a:p>
          <a:p>
            <a:r>
              <a:rPr lang="en-US" sz="1400" dirty="0" smtClean="0"/>
              <a:t>genealogical information </a:t>
            </a:r>
          </a:p>
          <a:p>
            <a:r>
              <a:rPr lang="en-US" sz="1400" dirty="0" smtClean="0"/>
              <a:t>speeches/lectures </a:t>
            </a:r>
          </a:p>
          <a:p>
            <a:r>
              <a:rPr lang="en-US" sz="1400" dirty="0" smtClean="0"/>
              <a:t>business records </a:t>
            </a:r>
          </a:p>
          <a:p>
            <a:r>
              <a:rPr lang="en-US" sz="1400" dirty="0" smtClean="0"/>
              <a:t>subject files </a:t>
            </a:r>
          </a:p>
          <a:p>
            <a:r>
              <a:rPr lang="en-US" sz="1400" dirty="0" smtClean="0"/>
              <a:t>legal documents </a:t>
            </a:r>
          </a:p>
          <a:p>
            <a:r>
              <a:rPr lang="en-US" sz="1400" dirty="0" smtClean="0"/>
              <a:t>minutes/reports </a:t>
            </a:r>
          </a:p>
          <a:p>
            <a:r>
              <a:rPr lang="en-US" sz="1400" dirty="0" smtClean="0"/>
              <a:t>brochures and flyers </a:t>
            </a:r>
          </a:p>
          <a:p>
            <a:r>
              <a:rPr lang="en-US" sz="1400" dirty="0" smtClean="0"/>
              <a:t>photographs (labeled) </a:t>
            </a:r>
          </a:p>
          <a:p>
            <a:r>
              <a:rPr lang="en-US" sz="1400" dirty="0" smtClean="0"/>
              <a:t>films/videos/audio tapes (labeled)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neon-0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95800" y="1143000"/>
            <a:ext cx="4051411" cy="3246876"/>
          </a:xfrm>
        </p:spPr>
      </p:pic>
      <p:sp>
        <p:nvSpPr>
          <p:cNvPr id="7" name="TextBox 6"/>
          <p:cNvSpPr txBox="1"/>
          <p:nvPr/>
        </p:nvSpPr>
        <p:spPr>
          <a:xfrm>
            <a:off x="4495800" y="4495800"/>
            <a:ext cx="403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http://www2.archivists.org/publications/brochures/</a:t>
            </a:r>
          </a:p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donating-familyrecs</a:t>
            </a:r>
            <a:endParaRPr lang="en-US" sz="1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14400"/>
            <a:ext cx="381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 smtClean="0"/>
              <a:t>Ben Blake</a:t>
            </a:r>
          </a:p>
          <a:p>
            <a:pPr marL="0" indent="0">
              <a:buNone/>
            </a:pPr>
            <a:r>
              <a:rPr lang="en-US" sz="1400" dirty="0" smtClean="0"/>
              <a:t>University Archivist</a:t>
            </a:r>
          </a:p>
          <a:p>
            <a:pPr marL="0" indent="0">
              <a:buNone/>
            </a:pPr>
            <a:r>
              <a:rPr lang="en-US" sz="1400" dirty="0" smtClean="0"/>
              <a:t>Archives and Special Collections</a:t>
            </a:r>
          </a:p>
          <a:p>
            <a:pPr marL="0" indent="0">
              <a:buNone/>
            </a:pPr>
            <a:r>
              <a:rPr lang="en-US" sz="1400" dirty="0" smtClean="0"/>
              <a:t>Maag Library</a:t>
            </a:r>
          </a:p>
          <a:p>
            <a:pPr marL="0" indent="0">
              <a:buNone/>
            </a:pPr>
            <a:r>
              <a:rPr lang="en-US" sz="1400" dirty="0" smtClean="0"/>
              <a:t>Youngstown State University</a:t>
            </a:r>
          </a:p>
          <a:p>
            <a:pPr marL="0" indent="0">
              <a:buNone/>
            </a:pPr>
            <a:r>
              <a:rPr lang="en-US" sz="1400" dirty="0" smtClean="0"/>
              <a:t>330-941-3788</a:t>
            </a:r>
          </a:p>
          <a:p>
            <a:pPr marL="0" indent="0">
              <a:buNone/>
            </a:pPr>
            <a:r>
              <a:rPr lang="en-US" sz="1400" dirty="0" smtClean="0">
                <a:hlinkClick r:id="rId2"/>
              </a:rPr>
              <a:t>bsblake@ysu.edu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http://www.maag.ysu.edu/archives/index.html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6" name="Content Placeholder 4" descr="DSC_0559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953000" y="914400"/>
            <a:ext cx="2971800" cy="446958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dirty="0" smtClean="0"/>
              <a:t>Today’s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838200"/>
            <a:ext cx="4724400" cy="5029200"/>
          </a:xfrm>
        </p:spPr>
        <p:txBody>
          <a:bodyPr wrap="square">
            <a:noAutofit/>
          </a:bodyPr>
          <a:lstStyle/>
          <a:p>
            <a:pPr marL="457200" indent="-457200">
              <a:buAutoNum type="arabicPeriod"/>
            </a:pPr>
            <a:r>
              <a:rPr lang="en-US" sz="1800" dirty="0" smtClean="0"/>
              <a:t>Introduction to archives </a:t>
            </a:r>
          </a:p>
          <a:p>
            <a:pPr marL="457200" indent="-457200">
              <a:buNone/>
            </a:pPr>
            <a:r>
              <a:rPr lang="en-US" sz="1800" dirty="0" smtClean="0"/>
              <a:t>     a. Definition</a:t>
            </a:r>
          </a:p>
          <a:p>
            <a:pPr marL="457200" indent="-457200">
              <a:buNone/>
            </a:pPr>
            <a:r>
              <a:rPr lang="en-US" sz="1800" dirty="0" smtClean="0"/>
              <a:t>     b. Types</a:t>
            </a:r>
          </a:p>
          <a:p>
            <a:pPr marL="457200" indent="-457200">
              <a:buNone/>
            </a:pPr>
            <a:r>
              <a:rPr lang="en-US" sz="1800" dirty="0" smtClean="0"/>
              <a:t>     c. Examples</a:t>
            </a:r>
          </a:p>
          <a:p>
            <a:pPr marL="457200" indent="-457200">
              <a:buNone/>
            </a:pPr>
            <a:r>
              <a:rPr lang="en-US" sz="1800" dirty="0" smtClean="0"/>
              <a:t>     d. Activities</a:t>
            </a:r>
          </a:p>
          <a:p>
            <a:pPr marL="457200" indent="-457200">
              <a:buNone/>
            </a:pPr>
            <a:r>
              <a:rPr lang="en-US" sz="1800" dirty="0" smtClean="0"/>
              <a:t>2. Tour of YHCIL Archives</a:t>
            </a:r>
          </a:p>
          <a:p>
            <a:pPr marL="457200" indent="-457200">
              <a:buNone/>
            </a:pPr>
            <a:r>
              <a:rPr lang="en-US" sz="1800" dirty="0" smtClean="0"/>
              <a:t>3. How do I create an archives?</a:t>
            </a:r>
          </a:p>
          <a:p>
            <a:pPr marL="457200" indent="-457200">
              <a:buNone/>
            </a:pPr>
            <a:r>
              <a:rPr lang="en-US" sz="1800" dirty="0" smtClean="0"/>
              <a:t>	a. What to save</a:t>
            </a:r>
          </a:p>
          <a:p>
            <a:pPr marL="457200" indent="-457200">
              <a:buNone/>
            </a:pPr>
            <a:r>
              <a:rPr lang="en-US" sz="1800" dirty="0" smtClean="0"/>
              <a:t>	b. How to organize</a:t>
            </a:r>
          </a:p>
          <a:p>
            <a:pPr marL="457200" indent="-457200">
              <a:buNone/>
            </a:pPr>
            <a:r>
              <a:rPr lang="en-US" sz="1800" dirty="0" smtClean="0"/>
              <a:t>	c. Containers to use</a:t>
            </a:r>
          </a:p>
          <a:p>
            <a:pPr marL="457200" indent="-457200">
              <a:buNone/>
            </a:pPr>
            <a:r>
              <a:rPr lang="en-US" sz="1800" dirty="0" smtClean="0"/>
              <a:t>	d. Location to store</a:t>
            </a:r>
          </a:p>
          <a:p>
            <a:pPr marL="457200" indent="-457200">
              <a:buNone/>
            </a:pPr>
            <a:r>
              <a:rPr lang="en-US" sz="1800" dirty="0" smtClean="0"/>
              <a:t>	e. Scanning</a:t>
            </a:r>
          </a:p>
          <a:p>
            <a:pPr marL="457200" indent="-457200">
              <a:buNone/>
            </a:pPr>
            <a:r>
              <a:rPr lang="en-US" sz="1800" dirty="0" smtClean="0"/>
              <a:t>	f. Creating a website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7" name="Content Placeholder 4" descr="DSC_055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105400" y="1524000"/>
            <a:ext cx="3733800" cy="2935926"/>
          </a:xfrm>
        </p:spPr>
      </p:pic>
      <p:sp>
        <p:nvSpPr>
          <p:cNvPr id="6" name="TextBox 5"/>
          <p:cNvSpPr txBox="1"/>
          <p:nvPr/>
        </p:nvSpPr>
        <p:spPr>
          <a:xfrm>
            <a:off x="5105400" y="4572000"/>
            <a:ext cx="3753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Youngstown Wood Street School Teachers, 1870s</a:t>
            </a:r>
          </a:p>
          <a:p>
            <a:r>
              <a:rPr lang="en-US" sz="1400" dirty="0" smtClean="0">
                <a:solidFill>
                  <a:srgbClr val="FFFF00"/>
                </a:solidFill>
              </a:rPr>
              <a:t>Ohio Memory Collection</a:t>
            </a:r>
            <a:endParaRPr lang="en-US" sz="1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066800"/>
          </a:xfrm>
        </p:spPr>
        <p:txBody>
          <a:bodyPr/>
          <a:lstStyle/>
          <a:p>
            <a:r>
              <a:rPr lang="en-US" dirty="0" smtClean="0"/>
              <a:t>What is an Archives?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43000"/>
            <a:ext cx="7086600" cy="2971800"/>
          </a:xfrm>
        </p:spPr>
        <p:txBody>
          <a:bodyPr/>
          <a:lstStyle/>
          <a:p>
            <a:pPr indent="0">
              <a:buNone/>
            </a:pPr>
            <a:r>
              <a:rPr lang="en-US" sz="2000" dirty="0" smtClean="0"/>
              <a:t>Materials created or received by a person, family, or organization and preserved because of their enduring value, or as evidence of the functions and responsibilities of their creator; permanent papers or records.</a:t>
            </a:r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  <p:pic>
        <p:nvPicPr>
          <p:cNvPr id="8" name="Picture 7" descr="saa-glossary-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3429000"/>
            <a:ext cx="6629400" cy="123821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90800" y="4876800"/>
            <a:ext cx="3788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http://www.archivists.org/glossary/</a:t>
            </a:r>
            <a:endParaRPr lang="en-US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dirty="0" smtClean="0"/>
              <a:t>Types of Archives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914400"/>
            <a:ext cx="3048000" cy="4724400"/>
          </a:xfrm>
        </p:spPr>
        <p:txBody>
          <a:bodyPr/>
          <a:lstStyle/>
          <a:p>
            <a:r>
              <a:rPr lang="en-US" sz="2400" dirty="0" smtClean="0"/>
              <a:t>International</a:t>
            </a:r>
          </a:p>
          <a:p>
            <a:r>
              <a:rPr lang="en-US" sz="2400" dirty="0" smtClean="0"/>
              <a:t>National</a:t>
            </a:r>
          </a:p>
          <a:p>
            <a:r>
              <a:rPr lang="en-US" sz="2400" dirty="0" smtClean="0"/>
              <a:t>State</a:t>
            </a:r>
          </a:p>
          <a:p>
            <a:r>
              <a:rPr lang="en-US" sz="2400" dirty="0" smtClean="0"/>
              <a:t>Local</a:t>
            </a:r>
          </a:p>
          <a:p>
            <a:r>
              <a:rPr lang="en-US" sz="2400" dirty="0" smtClean="0"/>
              <a:t>Organizations</a:t>
            </a:r>
          </a:p>
          <a:p>
            <a:r>
              <a:rPr lang="en-US" sz="2400" dirty="0" smtClean="0"/>
              <a:t>Subjects</a:t>
            </a:r>
          </a:p>
          <a:p>
            <a:r>
              <a:rPr lang="en-US" sz="2400" dirty="0" smtClean="0"/>
              <a:t>Family</a:t>
            </a:r>
          </a:p>
          <a:p>
            <a:r>
              <a:rPr lang="en-US" sz="2400" dirty="0" smtClean="0"/>
              <a:t>Personal</a:t>
            </a:r>
            <a:endParaRPr lang="en-US" sz="2400" dirty="0"/>
          </a:p>
        </p:txBody>
      </p:sp>
      <p:pic>
        <p:nvPicPr>
          <p:cNvPr id="7" name="Picture 6" descr="DSC_05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0" y="1143000"/>
            <a:ext cx="4956522" cy="3505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43400" y="4876800"/>
            <a:ext cx="36646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http://memory.loc.gov/ammem/index.html</a:t>
            </a:r>
            <a:endParaRPr lang="en-US" sz="1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dirty="0" smtClean="0"/>
              <a:t>Directory of Archives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8153400" cy="1066800"/>
          </a:xfrm>
        </p:spPr>
        <p:txBody>
          <a:bodyPr/>
          <a:lstStyle/>
          <a:p>
            <a:pPr indent="0" algn="ctr">
              <a:buNone/>
            </a:pPr>
            <a:r>
              <a:rPr lang="en-US" sz="2400" dirty="0" smtClean="0"/>
              <a:t>Terry Abraham, archivist at the University of Idaho maintains an extensive list of archives around the world</a:t>
            </a:r>
            <a:endParaRPr lang="en-US" sz="2400" dirty="0"/>
          </a:p>
        </p:txBody>
      </p:sp>
      <p:pic>
        <p:nvPicPr>
          <p:cNvPr id="7" name="Picture 6" descr="DSC_05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286000"/>
            <a:ext cx="6934200" cy="265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0" y="5029200"/>
            <a:ext cx="7725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http://www.uiweb.uidaho.edu/special-collections/Other.Repositories.html</a:t>
            </a:r>
            <a:endParaRPr lang="en-US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/>
          <a:lstStyle/>
          <a:p>
            <a:r>
              <a:rPr lang="en-US" dirty="0" smtClean="0"/>
              <a:t>United States National Archives </a:t>
            </a:r>
            <a:br>
              <a:rPr lang="en-US" dirty="0" smtClean="0"/>
            </a:br>
            <a:r>
              <a:rPr lang="en-US" dirty="0" smtClean="0"/>
              <a:t>and Records 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3962400" cy="4114800"/>
          </a:xfrm>
        </p:spPr>
        <p:txBody>
          <a:bodyPr/>
          <a:lstStyle/>
          <a:p>
            <a:r>
              <a:rPr lang="en-US" sz="1800" dirty="0" smtClean="0"/>
              <a:t>Largest archives in the United States, federal government records.</a:t>
            </a:r>
          </a:p>
          <a:p>
            <a:r>
              <a:rPr lang="en-US" sz="1800" dirty="0" smtClean="0"/>
              <a:t>Original 1935 building in downtown Washington, DC, has Declaration of Independence, Constitution and Bill of Rights on display (Archives I). </a:t>
            </a:r>
          </a:p>
          <a:p>
            <a:r>
              <a:rPr lang="en-US" sz="1800" dirty="0" smtClean="0"/>
              <a:t>Modern research facility in College Park, MD (Archives II)</a:t>
            </a:r>
          </a:p>
          <a:p>
            <a:r>
              <a:rPr lang="en-US" sz="1800" dirty="0" smtClean="0"/>
              <a:t>Good vacation destination.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neon-0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95800" y="1981200"/>
            <a:ext cx="4419600" cy="2672974"/>
          </a:xfrm>
        </p:spPr>
      </p:pic>
      <p:sp>
        <p:nvSpPr>
          <p:cNvPr id="7" name="TextBox 6"/>
          <p:cNvSpPr txBox="1"/>
          <p:nvPr/>
        </p:nvSpPr>
        <p:spPr>
          <a:xfrm>
            <a:off x="5257800" y="4648200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</a:rPr>
              <a:t>http://www.archives.gov/nae/</a:t>
            </a:r>
            <a:endParaRPr lang="en-US" sz="1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dirty="0" smtClean="0"/>
              <a:t>Ohio Historical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4648200" cy="3962400"/>
          </a:xfrm>
        </p:spPr>
        <p:txBody>
          <a:bodyPr/>
          <a:lstStyle/>
          <a:p>
            <a:r>
              <a:rPr lang="en-US" sz="1800" dirty="0" smtClean="0"/>
              <a:t>Ohio government records and much more, a wide variety of records of organizations and major figures in the state’s history.  </a:t>
            </a:r>
          </a:p>
          <a:p>
            <a:r>
              <a:rPr lang="en-US" sz="1800" dirty="0" smtClean="0"/>
              <a:t>Ohio Memory online digital archives: </a:t>
            </a:r>
          </a:p>
          <a:p>
            <a:pPr>
              <a:buNone/>
            </a:pPr>
            <a:r>
              <a:rPr lang="en-US" sz="1800" dirty="0" smtClean="0"/>
              <a:t>	http://www.ohiomemory.org/</a:t>
            </a:r>
          </a:p>
          <a:p>
            <a:r>
              <a:rPr lang="en-US" sz="1800" dirty="0" smtClean="0"/>
              <a:t>Network of sites, including with archives, around the state.</a:t>
            </a:r>
          </a:p>
          <a:p>
            <a:r>
              <a:rPr lang="en-US" sz="1800" dirty="0" smtClean="0"/>
              <a:t>Search the catalog, Ohio Memory and website, then make an appointment.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neon-0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34000" y="1066800"/>
            <a:ext cx="2633643" cy="3962400"/>
          </a:xfrm>
        </p:spPr>
      </p:pic>
      <p:sp>
        <p:nvSpPr>
          <p:cNvPr id="7" name="TextBox 6"/>
          <p:cNvSpPr txBox="1"/>
          <p:nvPr/>
        </p:nvSpPr>
        <p:spPr>
          <a:xfrm>
            <a:off x="1981200" y="5181600"/>
            <a:ext cx="5285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</a:rPr>
              <a:t>http://www.ohiohistory.org/resource/archlib/index.html</a:t>
            </a:r>
            <a:endParaRPr lang="en-US" sz="18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8800" y="2438400"/>
            <a:ext cx="6770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Wingdings"/>
                <a:ea typeface="Wingdings"/>
                <a:cs typeface="Wingdings"/>
              </a:rPr>
              <a:t></a:t>
            </a:r>
            <a:endParaRPr lang="en-US" dirty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/>
              <a:t>Mahoning Valley Historical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3505200" cy="3581400"/>
          </a:xfrm>
        </p:spPr>
        <p:txBody>
          <a:bodyPr/>
          <a:lstStyle/>
          <a:p>
            <a:r>
              <a:rPr lang="en-US" sz="1800" dirty="0" smtClean="0"/>
              <a:t>First stop for local history research. </a:t>
            </a:r>
          </a:p>
          <a:p>
            <a:r>
              <a:rPr lang="en-US" sz="1800" dirty="0" smtClean="0"/>
              <a:t>Holds a broad range of local government and organization records and the papers of important figures in the valley’s history.  </a:t>
            </a:r>
          </a:p>
          <a:p>
            <a:r>
              <a:rPr lang="en-US" sz="1800" dirty="0" smtClean="0"/>
              <a:t>Review the website then call for a research appointment.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neon-0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76800" y="1219200"/>
            <a:ext cx="3581400" cy="3594680"/>
          </a:xfrm>
        </p:spPr>
      </p:pic>
      <p:sp>
        <p:nvSpPr>
          <p:cNvPr id="7" name="TextBox 6"/>
          <p:cNvSpPr txBox="1"/>
          <p:nvPr/>
        </p:nvSpPr>
        <p:spPr>
          <a:xfrm>
            <a:off x="1981200" y="5181600"/>
            <a:ext cx="5285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</a:rPr>
              <a:t>http://www.mahoninghistory.org/archhome.htm</a:t>
            </a:r>
            <a:endParaRPr lang="en-US" sz="1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/>
              <a:t>Youngstown Historical Center of Industry and Labor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648200" cy="3962400"/>
          </a:xfrm>
        </p:spPr>
        <p:txBody>
          <a:bodyPr/>
          <a:lstStyle/>
          <a:p>
            <a:r>
              <a:rPr lang="en-US" sz="1800" dirty="0" smtClean="0"/>
              <a:t>Second major stop for local history research after the MVHS. First stop if you are interested in local labor and industrial history.</a:t>
            </a:r>
          </a:p>
          <a:p>
            <a:r>
              <a:rPr lang="en-US" sz="1800" dirty="0" smtClean="0"/>
              <a:t>Like MVHS holds a wide variety of government, organizational and personal collections related to the Mahoning Valley’s history.  </a:t>
            </a:r>
          </a:p>
          <a:p>
            <a:r>
              <a:rPr lang="en-US" sz="1800" dirty="0" smtClean="0"/>
              <a:t>Review the website, search the OHS catalog, and then call for a research appointment.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neon-0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57800" y="1219200"/>
            <a:ext cx="3352800" cy="3945650"/>
          </a:xfrm>
        </p:spPr>
      </p:pic>
      <p:sp>
        <p:nvSpPr>
          <p:cNvPr id="7" name="TextBox 6"/>
          <p:cNvSpPr txBox="1"/>
          <p:nvPr/>
        </p:nvSpPr>
        <p:spPr>
          <a:xfrm>
            <a:off x="1981200" y="5257800"/>
            <a:ext cx="5285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</a:rPr>
              <a:t>http://www.ohiohistory.org/youngst/arch_lib.html</a:t>
            </a:r>
            <a:endParaRPr lang="en-US" sz="18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8800" y="3200400"/>
            <a:ext cx="6770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Wingdings"/>
                <a:ea typeface="Wingdings"/>
                <a:cs typeface="Wingdings"/>
              </a:rPr>
              <a:t></a:t>
            </a:r>
            <a:endParaRPr lang="en-US" dirty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6(1)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Presentation6(1).pot</Template>
  <TotalTime>1147</TotalTime>
  <Words>835</Words>
  <Application>Microsoft Office PowerPoint</Application>
  <PresentationFormat>On-screen Show (4:3)</PresentationFormat>
  <Paragraphs>177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ＭＳ Ｐゴシック</vt:lpstr>
      <vt:lpstr>Arial</vt:lpstr>
      <vt:lpstr>Times New Roman</vt:lpstr>
      <vt:lpstr>Verdana</vt:lpstr>
      <vt:lpstr>Wingdings</vt:lpstr>
      <vt:lpstr>Presentation6(1)</vt:lpstr>
      <vt:lpstr>PowerPoint Presentation</vt:lpstr>
      <vt:lpstr>Today’s Presentation</vt:lpstr>
      <vt:lpstr>What is an Archives?</vt:lpstr>
      <vt:lpstr>Types of Archives</vt:lpstr>
      <vt:lpstr>Directory of Archives</vt:lpstr>
      <vt:lpstr>United States National Archives  and Records Administration</vt:lpstr>
      <vt:lpstr>Ohio Historical Society</vt:lpstr>
      <vt:lpstr>Mahoning Valley Historical Society</vt:lpstr>
      <vt:lpstr>Youngstown Historical Center of Industry and Labor</vt:lpstr>
      <vt:lpstr>What happens in an archives?</vt:lpstr>
      <vt:lpstr>How do I create a family or personal archives?</vt:lpstr>
      <vt:lpstr>What to save?</vt:lpstr>
      <vt:lpstr>How should I organize my archives?</vt:lpstr>
      <vt:lpstr>What type of containers should I use?</vt:lpstr>
      <vt:lpstr>Where should I put my archives?</vt:lpstr>
      <vt:lpstr>What should I digitize?</vt:lpstr>
      <vt:lpstr>How can I put my archives on web?</vt:lpstr>
      <vt:lpstr>Donating to an archives?</vt:lpstr>
      <vt:lpstr>Questions?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  Blake</dc:creator>
  <cp:lastModifiedBy>Benjamin Blake</cp:lastModifiedBy>
  <cp:revision>6</cp:revision>
  <dcterms:created xsi:type="dcterms:W3CDTF">2012-03-16T14:21:14Z</dcterms:created>
  <dcterms:modified xsi:type="dcterms:W3CDTF">2015-10-13T18:54:22Z</dcterms:modified>
</cp:coreProperties>
</file>