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2" r:id="rId7"/>
    <p:sldId id="264" r:id="rId8"/>
    <p:sldId id="268" r:id="rId9"/>
    <p:sldId id="269" r:id="rId10"/>
    <p:sldId id="270" r:id="rId11"/>
    <p:sldId id="271" r:id="rId12"/>
    <p:sldId id="267" r:id="rId13"/>
    <p:sldId id="27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00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8" autoAdjust="0"/>
    <p:restoredTop sz="94660"/>
  </p:normalViewPr>
  <p:slideViewPr>
    <p:cSldViewPr snapToGrid="0">
      <p:cViewPr varScale="1">
        <p:scale>
          <a:sx n="95" d="100"/>
          <a:sy n="95" d="100"/>
        </p:scale>
        <p:origin x="-688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8A6F-16DA-44B7-803C-A14E14F8C32F}" type="datetimeFigureOut">
              <a:rPr lang="en-US" smtClean="0"/>
              <a:t>10/10/15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574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8A6F-16DA-44B7-803C-A14E14F8C32F}" type="datetimeFigureOut">
              <a:rPr lang="en-US" smtClean="0"/>
              <a:t>10/10/15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511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8A6F-16DA-44B7-803C-A14E14F8C32F}" type="datetimeFigureOut">
              <a:rPr lang="en-US" smtClean="0"/>
              <a:t>10/10/15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312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8A6F-16DA-44B7-803C-A14E14F8C32F}" type="datetimeFigureOut">
              <a:rPr lang="en-US" smtClean="0"/>
              <a:t>10/10/15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340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8A6F-16DA-44B7-803C-A14E14F8C32F}" type="datetimeFigureOut">
              <a:rPr lang="en-US" smtClean="0"/>
              <a:t>10/10/15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17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8A6F-16DA-44B7-803C-A14E14F8C32F}" type="datetimeFigureOut">
              <a:rPr lang="en-US" smtClean="0"/>
              <a:t>10/10/15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104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8A6F-16DA-44B7-803C-A14E14F8C32F}" type="datetimeFigureOut">
              <a:rPr lang="en-US" smtClean="0"/>
              <a:t>10/10/15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017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8A6F-16DA-44B7-803C-A14E14F8C32F}" type="datetimeFigureOut">
              <a:rPr lang="en-US" smtClean="0"/>
              <a:t>10/10/15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813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8A6F-16DA-44B7-803C-A14E14F8C32F}" type="datetimeFigureOut">
              <a:rPr lang="en-US" smtClean="0"/>
              <a:t>10/10/15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402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8A6F-16DA-44B7-803C-A14E14F8C32F}" type="datetimeFigureOut">
              <a:rPr lang="en-US" smtClean="0"/>
              <a:t>10/10/15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874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8A6F-16DA-44B7-803C-A14E14F8C32F}" type="datetimeFigureOut">
              <a:rPr lang="en-US" smtClean="0"/>
              <a:t>10/10/15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110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98A6F-16DA-44B7-803C-A14E14F8C32F}" type="datetimeFigureOut">
              <a:rPr lang="en-US" smtClean="0"/>
              <a:t>10/10/15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1C69A-18B4-4E59-9AD4-7B39271F3C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76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6" Type="http://schemas.openxmlformats.org/officeDocument/2006/relationships/image" Target="../media/image26.jpeg"/><Relationship Id="rId7" Type="http://schemas.openxmlformats.org/officeDocument/2006/relationships/image" Target="../media/image27.jpeg"/><Relationship Id="rId8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4" Type="http://schemas.openxmlformats.org/officeDocument/2006/relationships/hyperlink" Target="mailto:bblake@ubalt.edu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20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4" Type="http://schemas.openxmlformats.org/officeDocument/2006/relationships/image" Target="../media/image22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" y="6720840"/>
            <a:ext cx="12191999" cy="13716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" y="6583680"/>
            <a:ext cx="12191999" cy="1371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465194"/>
            <a:ext cx="12191999" cy="1371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1" y="6328034"/>
            <a:ext cx="12191999" cy="1371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2" y="6200211"/>
            <a:ext cx="12191999" cy="137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-3" y="6063050"/>
            <a:ext cx="12192000" cy="1464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959" y="5942271"/>
            <a:ext cx="2226929" cy="104584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424" b="4493"/>
          <a:stretch/>
        </p:blipFill>
        <p:spPr>
          <a:xfrm>
            <a:off x="91827" y="83907"/>
            <a:ext cx="3338286" cy="37029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409" b="4118"/>
          <a:stretch/>
        </p:blipFill>
        <p:spPr>
          <a:xfrm>
            <a:off x="8571986" y="99783"/>
            <a:ext cx="3494133" cy="371747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242" y="83907"/>
            <a:ext cx="4979615" cy="37347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875598" y="3907100"/>
            <a:ext cx="1250154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>
                <a:solidFill>
                  <a:srgbClr val="E700E7"/>
                </a:solidFill>
              </a:rPr>
              <a:t>Crowd Sourcing Metadata for Photographs of the LGBT Baltimore Community:</a:t>
            </a:r>
          </a:p>
          <a:p>
            <a:r>
              <a:rPr lang="en-US" sz="240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An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Interactive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,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Inexpensive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and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Low Tech Approach 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endParaRPr lang="en-US" sz="3600" dirty="0"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75598" y="4903523"/>
            <a:ext cx="21419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</a:t>
            </a:r>
            <a:r>
              <a:rPr lang="en-US" sz="1600" dirty="0" smtClean="0"/>
              <a:t>en Blake</a:t>
            </a:r>
          </a:p>
          <a:p>
            <a:r>
              <a:rPr lang="en-US" sz="1600" dirty="0" smtClean="0"/>
              <a:t>University of Baltimore</a:t>
            </a:r>
          </a:p>
          <a:p>
            <a:r>
              <a:rPr lang="en-US" sz="1600" dirty="0" smtClean="0"/>
              <a:t>MARAC Fall Conference</a:t>
            </a:r>
          </a:p>
          <a:p>
            <a:r>
              <a:rPr lang="en-US" sz="1600" dirty="0" smtClean="0"/>
              <a:t>October 10, 2015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79741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" y="6720840"/>
            <a:ext cx="12191999" cy="13716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" y="6583680"/>
            <a:ext cx="12191999" cy="1371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465194"/>
            <a:ext cx="12191999" cy="1371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1" y="6328034"/>
            <a:ext cx="12191999" cy="1371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2" y="6200211"/>
            <a:ext cx="12191999" cy="137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-3" y="6063050"/>
            <a:ext cx="12192000" cy="1464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959" y="5942271"/>
            <a:ext cx="2226929" cy="10458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53" y="1636273"/>
            <a:ext cx="3176406" cy="2011599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5" r="3191"/>
          <a:stretch/>
        </p:blipFill>
        <p:spPr>
          <a:xfrm>
            <a:off x="390363" y="3797619"/>
            <a:ext cx="3065589" cy="2027026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5" r="2369" b="3340"/>
          <a:stretch/>
        </p:blipFill>
        <p:spPr>
          <a:xfrm>
            <a:off x="8206359" y="1635682"/>
            <a:ext cx="3346047" cy="2125304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2" r="6451" b="2801"/>
          <a:stretch/>
        </p:blipFill>
        <p:spPr>
          <a:xfrm flipH="1">
            <a:off x="4713770" y="1636274"/>
            <a:ext cx="2479006" cy="4188371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7" r="2739" b="3409"/>
          <a:stretch/>
        </p:blipFill>
        <p:spPr>
          <a:xfrm>
            <a:off x="8414723" y="3931941"/>
            <a:ext cx="3131676" cy="1892704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" r="2263"/>
          <a:stretch/>
        </p:blipFill>
        <p:spPr>
          <a:xfrm rot="16200000">
            <a:off x="4067215" y="777421"/>
            <a:ext cx="3712148" cy="58450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56450" y="149908"/>
            <a:ext cx="121919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Crowd of unidentified officials becomes: </a:t>
            </a:r>
          </a:p>
          <a:p>
            <a:r>
              <a:rPr lang="en-US" sz="2800" dirty="0" smtClean="0">
                <a:solidFill>
                  <a:srgbClr val="E700E7"/>
                </a:solidFill>
                <a:latin typeface="+mj-lt"/>
              </a:rPr>
              <a:t>Maryland Governor Paris Glendening signing the Sexual Orientation Anti-Discrimination Bill, SB250, May 25, 2001 (1 of 4 different group portraits)</a:t>
            </a:r>
            <a:endParaRPr lang="en-US" sz="2800" dirty="0">
              <a:solidFill>
                <a:srgbClr val="E700E7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4822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" y="6720840"/>
            <a:ext cx="12191999" cy="13716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" y="6583680"/>
            <a:ext cx="12191999" cy="1371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465194"/>
            <a:ext cx="12191999" cy="1371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1" y="6328034"/>
            <a:ext cx="12191999" cy="1371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2" y="6200211"/>
            <a:ext cx="12191999" cy="137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-3" y="6063050"/>
            <a:ext cx="12192000" cy="1464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959" y="5942271"/>
            <a:ext cx="2226929" cy="10458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5"/>
          <a:stretch/>
        </p:blipFill>
        <p:spPr>
          <a:xfrm>
            <a:off x="1252063" y="1915717"/>
            <a:ext cx="6006488" cy="3778504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1" t="17599" r="9861" b="5881"/>
          <a:stretch/>
        </p:blipFill>
        <p:spPr>
          <a:xfrm rot="16200000">
            <a:off x="6718100" y="1402956"/>
            <a:ext cx="5239328" cy="3336682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1145766" y="430761"/>
            <a:ext cx="64489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Protestor with sign becomes: </a:t>
            </a:r>
          </a:p>
          <a:p>
            <a:r>
              <a:rPr lang="en-US" sz="2800" dirty="0" smtClean="0">
                <a:solidFill>
                  <a:srgbClr val="E700E7"/>
                </a:solidFill>
                <a:latin typeface="+mj-lt"/>
              </a:rPr>
              <a:t>Mark Horner’s mother, June, founder of Parents For Lesbians and Gays </a:t>
            </a:r>
            <a:endParaRPr lang="en-US" sz="2800" dirty="0">
              <a:solidFill>
                <a:srgbClr val="E700E7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76944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" y="6720840"/>
            <a:ext cx="12191999" cy="13716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" y="6583680"/>
            <a:ext cx="12191999" cy="1371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465194"/>
            <a:ext cx="12191999" cy="1371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1" y="6328034"/>
            <a:ext cx="12191999" cy="1371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2" y="6200211"/>
            <a:ext cx="12191999" cy="137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-3" y="6063050"/>
            <a:ext cx="12192000" cy="1464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959" y="5942271"/>
            <a:ext cx="2226929" cy="104584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71372" y="1880493"/>
            <a:ext cx="117206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000" dirty="0"/>
              <a:t>High </a:t>
            </a:r>
            <a:r>
              <a:rPr lang="en-US" sz="3000" dirty="0" smtClean="0"/>
              <a:t>exhibit </a:t>
            </a:r>
            <a:r>
              <a:rPr lang="en-US" sz="3000" dirty="0"/>
              <a:t>participation  </a:t>
            </a:r>
            <a:r>
              <a:rPr lang="en-US" sz="3000" dirty="0" smtClean="0"/>
              <a:t> 		</a:t>
            </a:r>
            <a:r>
              <a:rPr lang="en-US" sz="3000" dirty="0" smtClean="0">
                <a:latin typeface="Zapf Dingbats"/>
                <a:ea typeface="Zapf Dingbats"/>
                <a:cs typeface="Zapf Dingbats"/>
                <a:sym typeface="Zapf Dingbats"/>
              </a:rPr>
              <a:t>+</a:t>
            </a:r>
            <a:r>
              <a:rPr lang="en-US" sz="3000" dirty="0" smtClean="0"/>
              <a:t>    requires </a:t>
            </a:r>
            <a:r>
              <a:rPr lang="en-US" sz="3000" dirty="0"/>
              <a:t>active </a:t>
            </a:r>
            <a:r>
              <a:rPr lang="en-US" sz="3000" dirty="0" smtClean="0"/>
              <a:t>curation</a:t>
            </a:r>
            <a:endParaRPr lang="en-US" sz="3000" dirty="0"/>
          </a:p>
          <a:p>
            <a:pPr marL="285750" indent="-285750">
              <a:buFont typeface="Arial"/>
              <a:buChar char="•"/>
            </a:pPr>
            <a:r>
              <a:rPr lang="en-US" sz="3000" dirty="0" smtClean="0"/>
              <a:t>New contacts  				</a:t>
            </a:r>
            <a:r>
              <a:rPr lang="en-US" sz="3000" dirty="0" smtClean="0">
                <a:latin typeface="Zapf Dingbats"/>
                <a:ea typeface="Zapf Dingbats"/>
                <a:cs typeface="Zapf Dingbats"/>
                <a:sym typeface="Zapf Dingbats"/>
              </a:rPr>
              <a:t>+</a:t>
            </a:r>
            <a:r>
              <a:rPr lang="en-US" sz="3000" dirty="0" smtClean="0"/>
              <a:t>    time commitment for follow up</a:t>
            </a:r>
          </a:p>
          <a:p>
            <a:pPr marL="285750" indent="-285750">
              <a:buFont typeface="Arial"/>
              <a:buChar char="•"/>
            </a:pPr>
            <a:r>
              <a:rPr lang="en-US" sz="3000" dirty="0" smtClean="0"/>
              <a:t>Original photo prints                  	</a:t>
            </a:r>
            <a:r>
              <a:rPr lang="en-US" sz="3000" dirty="0" smtClean="0">
                <a:latin typeface="Zapf Dingbats"/>
                <a:ea typeface="Zapf Dingbats"/>
                <a:cs typeface="Zapf Dingbats"/>
                <a:sym typeface="Zapf Dingbats"/>
              </a:rPr>
              <a:t>+</a:t>
            </a:r>
            <a:r>
              <a:rPr lang="en-US" sz="3000" dirty="0" smtClean="0"/>
              <a:t>    little risk of theft or damage</a:t>
            </a:r>
          </a:p>
          <a:p>
            <a:pPr marL="285750" indent="-285750">
              <a:buFont typeface="Arial"/>
              <a:buChar char="•"/>
            </a:pPr>
            <a:r>
              <a:rPr lang="en-US" sz="3000" dirty="0" smtClean="0"/>
              <a:t>Zero digital infrastructure      	</a:t>
            </a:r>
            <a:r>
              <a:rPr lang="en-US" sz="3000" dirty="0" smtClean="0">
                <a:latin typeface="Zapf Dingbats"/>
                <a:ea typeface="Zapf Dingbats"/>
                <a:cs typeface="Zapf Dingbats"/>
                <a:sym typeface="Zapf Dingbats"/>
              </a:rPr>
              <a:t>+</a:t>
            </a:r>
            <a:r>
              <a:rPr lang="en-US" sz="3000" dirty="0" smtClean="0"/>
              <a:t>    no web presence </a:t>
            </a:r>
          </a:p>
          <a:p>
            <a:pPr marL="285750" indent="-285750">
              <a:buFont typeface="Arial"/>
              <a:buChar char="•"/>
            </a:pPr>
            <a:r>
              <a:rPr lang="en-US" sz="3000" dirty="0" smtClean="0"/>
              <a:t>$0.00 budget                            	</a:t>
            </a:r>
            <a:r>
              <a:rPr lang="en-US" sz="3000" dirty="0" smtClean="0">
                <a:latin typeface="Zapf Dingbats"/>
                <a:ea typeface="Zapf Dingbats"/>
                <a:cs typeface="Zapf Dingbats"/>
                <a:sym typeface="Zapf Dingbats"/>
              </a:rPr>
              <a:t>+   </a:t>
            </a:r>
            <a:r>
              <a:rPr lang="en-US" sz="3000" dirty="0" smtClean="0"/>
              <a:t>limits project expansion, follow up</a:t>
            </a:r>
          </a:p>
          <a:p>
            <a:pPr marL="285750" indent="-285750">
              <a:buFont typeface="Arial"/>
              <a:buChar char="•"/>
            </a:pPr>
            <a:r>
              <a:rPr lang="en-US" sz="3000" dirty="0" smtClean="0"/>
              <a:t>Volunteer driven                     	</a:t>
            </a:r>
            <a:r>
              <a:rPr lang="en-US" sz="3000" dirty="0" smtClean="0">
                <a:latin typeface="Zapf Dingbats"/>
                <a:ea typeface="Zapf Dingbats"/>
                <a:cs typeface="Zapf Dingbats"/>
                <a:sym typeface="Zapf Dingbats"/>
              </a:rPr>
              <a:t>+   </a:t>
            </a:r>
            <a:r>
              <a:rPr lang="en-US" sz="3000" dirty="0" smtClean="0">
                <a:sym typeface="Zapf Dingbats"/>
              </a:rPr>
              <a:t>more supervision</a:t>
            </a:r>
            <a:endParaRPr lang="en-US" sz="3000" dirty="0"/>
          </a:p>
        </p:txBody>
      </p:sp>
      <p:sp>
        <p:nvSpPr>
          <p:cNvPr id="20" name="TextBox 19"/>
          <p:cNvSpPr txBox="1"/>
          <p:nvPr/>
        </p:nvSpPr>
        <p:spPr>
          <a:xfrm>
            <a:off x="3" y="782637"/>
            <a:ext cx="121919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+mj-lt"/>
              </a:rPr>
              <a:t> </a:t>
            </a:r>
            <a:r>
              <a:rPr lang="en-US" sz="5400" dirty="0" smtClean="0">
                <a:solidFill>
                  <a:srgbClr val="E700E7"/>
                </a:solidFill>
                <a:latin typeface="+mj-lt"/>
              </a:rPr>
              <a:t>Lessons Learned</a:t>
            </a:r>
            <a:endParaRPr lang="en-US" sz="5400" dirty="0">
              <a:solidFill>
                <a:srgbClr val="E700E7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23612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" y="6720840"/>
            <a:ext cx="12191999" cy="13716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" y="6583680"/>
            <a:ext cx="12191999" cy="1371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465194"/>
            <a:ext cx="12191999" cy="1371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1" y="6328034"/>
            <a:ext cx="12191999" cy="1371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2" y="6200211"/>
            <a:ext cx="12191999" cy="137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-3" y="6063050"/>
            <a:ext cx="12192000" cy="1464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959" y="5942271"/>
            <a:ext cx="2226929" cy="104584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" y="208720"/>
            <a:ext cx="121919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+mj-lt"/>
              </a:rPr>
              <a:t>    </a:t>
            </a:r>
            <a:r>
              <a:rPr lang="en-US" sz="4000" dirty="0" smtClean="0">
                <a:solidFill>
                  <a:srgbClr val="E700E7"/>
                </a:solidFill>
                <a:latin typeface="+mj-lt"/>
              </a:rPr>
              <a:t>Thank you!</a:t>
            </a:r>
            <a:endParaRPr lang="en-US" sz="4000" dirty="0">
              <a:solidFill>
                <a:srgbClr val="E700E7"/>
              </a:solidFill>
              <a:latin typeface="+mj-lt"/>
            </a:endParaRPr>
          </a:p>
        </p:txBody>
      </p:sp>
      <p:pic>
        <p:nvPicPr>
          <p:cNvPr id="4" name="Picture 3" descr="307-imag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135937" y="-910190"/>
            <a:ext cx="5552956" cy="7914996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73954" y="1025724"/>
            <a:ext cx="334604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Ben Blake</a:t>
            </a:r>
          </a:p>
          <a:p>
            <a:r>
              <a:rPr lang="en-US" sz="2000" dirty="0" smtClean="0"/>
              <a:t>University Archivist</a:t>
            </a:r>
          </a:p>
          <a:p>
            <a:r>
              <a:rPr lang="en-US" sz="2000" dirty="0" smtClean="0"/>
              <a:t>Special Collections</a:t>
            </a:r>
          </a:p>
          <a:p>
            <a:r>
              <a:rPr lang="en-US" sz="2000" dirty="0" smtClean="0"/>
              <a:t>Langsdale Library</a:t>
            </a:r>
          </a:p>
          <a:p>
            <a:r>
              <a:rPr lang="en-US" sz="2000" dirty="0" smtClean="0"/>
              <a:t>University of Baltimore</a:t>
            </a:r>
          </a:p>
          <a:p>
            <a:r>
              <a:rPr lang="en-US" sz="2000" dirty="0" smtClean="0">
                <a:hlinkClick r:id="rId4"/>
              </a:rPr>
              <a:t>bblake@ubalt.edu</a:t>
            </a:r>
            <a:endParaRPr lang="en-US" sz="2000" dirty="0" smtClean="0"/>
          </a:p>
          <a:p>
            <a:r>
              <a:rPr lang="en-US" sz="2000" dirty="0" smtClean="0"/>
              <a:t>410.837</a:t>
            </a:r>
            <a:r>
              <a:rPr lang="en-US" sz="2000" dirty="0"/>
              <a:t>.</a:t>
            </a:r>
            <a:r>
              <a:rPr lang="en-US" sz="2000" dirty="0" smtClean="0"/>
              <a:t>5047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38247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" y="6720840"/>
            <a:ext cx="12191999" cy="13716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" y="6583680"/>
            <a:ext cx="12191999" cy="1371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465194"/>
            <a:ext cx="12191999" cy="1371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1" y="6328034"/>
            <a:ext cx="12191999" cy="1371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2" y="6200211"/>
            <a:ext cx="12191999" cy="137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-3" y="6063050"/>
            <a:ext cx="12192000" cy="1464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959" y="5942271"/>
            <a:ext cx="2226929" cy="10458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9" t="12825" r="46753"/>
          <a:stretch/>
        </p:blipFill>
        <p:spPr>
          <a:xfrm>
            <a:off x="7692661" y="988142"/>
            <a:ext cx="4025122" cy="392067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97023" y="878777"/>
            <a:ext cx="7184225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E700E7"/>
                </a:solidFill>
                <a:latin typeface="+mj-lt"/>
              </a:rPr>
              <a:t>Why crowd source?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Thousands of unidentified photographs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Energetic volunteers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Opportunity to engage veteran LGBT activists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Raise awareness</a:t>
            </a: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</a:t>
            </a:r>
            <a:r>
              <a:rPr lang="en-US" sz="2800" dirty="0" smtClean="0"/>
              <a:t>ncourage community engagement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B</a:t>
            </a:r>
            <a:r>
              <a:rPr lang="en-US" sz="2800" dirty="0" smtClean="0"/>
              <a:t>uild future support for the </a:t>
            </a:r>
          </a:p>
          <a:p>
            <a:r>
              <a:rPr lang="en-US" sz="2800" dirty="0" smtClean="0"/>
              <a:t>    LGBT Baltimore archives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951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" y="6720840"/>
            <a:ext cx="12191999" cy="13716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" y="6583680"/>
            <a:ext cx="12191999" cy="1371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465194"/>
            <a:ext cx="12191999" cy="1371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1" y="6328034"/>
            <a:ext cx="12191999" cy="1371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2" y="6200211"/>
            <a:ext cx="12191999" cy="137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-3" y="6063050"/>
            <a:ext cx="12192000" cy="1464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959" y="5942271"/>
            <a:ext cx="2226929" cy="104584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63247" y="803032"/>
            <a:ext cx="5008344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E700E7"/>
                </a:solidFill>
                <a:latin typeface="+mj-lt"/>
              </a:rPr>
              <a:t>Our approach: </a:t>
            </a:r>
          </a:p>
          <a:p>
            <a:r>
              <a:rPr lang="en-US" sz="4000" dirty="0" smtClean="0">
                <a:solidFill>
                  <a:srgbClr val="E700E7"/>
                </a:solidFill>
                <a:latin typeface="+mj-lt"/>
              </a:rPr>
              <a:t>Why </a:t>
            </a:r>
            <a:r>
              <a:rPr lang="en-US" sz="4000" dirty="0">
                <a:solidFill>
                  <a:srgbClr val="E700E7"/>
                </a:solidFill>
                <a:latin typeface="+mj-lt"/>
              </a:rPr>
              <a:t>Low </a:t>
            </a:r>
            <a:r>
              <a:rPr lang="en-US" sz="4000" dirty="0" smtClean="0">
                <a:solidFill>
                  <a:srgbClr val="E700E7"/>
                </a:solidFill>
                <a:latin typeface="+mj-lt"/>
              </a:rPr>
              <a:t>Tech?</a:t>
            </a:r>
          </a:p>
          <a:p>
            <a:endParaRPr lang="en-US" sz="80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$0.00 budget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Plentiful volunteer labor supply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Interested community members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Limited tech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Start now, build a foundation </a:t>
            </a:r>
            <a:endParaRPr lang="en-US" sz="2400" dirty="0"/>
          </a:p>
          <a:p>
            <a:r>
              <a:rPr lang="en-US" sz="2400" dirty="0" smtClean="0"/>
              <a:t>    for the future</a:t>
            </a:r>
          </a:p>
          <a:p>
            <a:endParaRPr lang="en-US" dirty="0" smtClean="0">
              <a:latin typeface="+mj-lt"/>
            </a:endParaRP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675"/>
          <a:stretch/>
        </p:blipFill>
        <p:spPr>
          <a:xfrm>
            <a:off x="6418117" y="719261"/>
            <a:ext cx="4902264" cy="44661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45417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" y="6720840"/>
            <a:ext cx="12191999" cy="13716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" y="6583680"/>
            <a:ext cx="12191999" cy="1371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465194"/>
            <a:ext cx="12191999" cy="1371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1" y="6328034"/>
            <a:ext cx="12191999" cy="1371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2" y="6200211"/>
            <a:ext cx="12191999" cy="137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-3" y="6063050"/>
            <a:ext cx="12192000" cy="1464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959" y="5942271"/>
            <a:ext cx="2226929" cy="10458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68" y="1174448"/>
            <a:ext cx="2150836" cy="28677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769" y="1174449"/>
            <a:ext cx="2208893" cy="29451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19"/>
          <a:stretch/>
        </p:blipFill>
        <p:spPr>
          <a:xfrm>
            <a:off x="6328227" y="1174448"/>
            <a:ext cx="2206174" cy="29451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6" r="26131"/>
          <a:stretch/>
        </p:blipFill>
        <p:spPr>
          <a:xfrm>
            <a:off x="9412966" y="1174448"/>
            <a:ext cx="2452914" cy="28883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-3" y="149360"/>
            <a:ext cx="12191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E700E7"/>
                </a:solidFill>
                <a:latin typeface="+mj-lt"/>
              </a:rPr>
              <a:t>Creating the Exhibit: Cheap, Fast and Easy</a:t>
            </a:r>
            <a:endParaRPr lang="en-US" sz="4400" dirty="0">
              <a:solidFill>
                <a:srgbClr val="E700E7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1368" y="4375285"/>
            <a:ext cx="21508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Selection of a representative set of images</a:t>
            </a:r>
            <a:endParaRPr lang="en-US" sz="2400" dirty="0"/>
          </a:p>
        </p:txBody>
      </p:sp>
      <p:sp>
        <p:nvSpPr>
          <p:cNvPr id="15" name="Right Arrow 14"/>
          <p:cNvSpPr/>
          <p:nvPr/>
        </p:nvSpPr>
        <p:spPr>
          <a:xfrm>
            <a:off x="2540229" y="2568580"/>
            <a:ext cx="522514" cy="3801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ight Arrow 15"/>
          <p:cNvSpPr/>
          <p:nvPr/>
        </p:nvSpPr>
        <p:spPr>
          <a:xfrm>
            <a:off x="5627687" y="2482027"/>
            <a:ext cx="522514" cy="3801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>
            <a:off x="8712426" y="2496413"/>
            <a:ext cx="522514" cy="3801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177726" y="4375285"/>
            <a:ext cx="21508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Layout on a table space </a:t>
            </a:r>
          </a:p>
          <a:p>
            <a:pPr algn="ctr"/>
            <a:r>
              <a:rPr lang="en-US" sz="2400" dirty="0" smtClean="0"/>
              <a:t>40” x 60” 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6383565" y="4264958"/>
            <a:ext cx="21508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Mount images on foam board with identifying numbers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9589404" y="4486295"/>
            <a:ext cx="21508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 Mount foam boards in exhibit space</a:t>
            </a:r>
            <a:endParaRPr lang="en-US" sz="24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630" y="3428331"/>
            <a:ext cx="794796" cy="836627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4130946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" y="6720840"/>
            <a:ext cx="12191999" cy="13716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" y="6583680"/>
            <a:ext cx="12191999" cy="1371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465194"/>
            <a:ext cx="12191999" cy="1371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1" y="6328034"/>
            <a:ext cx="12191999" cy="1371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2" y="6200211"/>
            <a:ext cx="12191999" cy="137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-3" y="6063050"/>
            <a:ext cx="12192000" cy="1464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959" y="5942271"/>
            <a:ext cx="2226929" cy="104584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35459" y="480846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E700E7"/>
                </a:solidFill>
                <a:latin typeface="+mj-lt"/>
              </a:rPr>
              <a:t>Results from the Two Week Exhibit:</a:t>
            </a:r>
            <a:endParaRPr lang="en-US" sz="3600" dirty="0">
              <a:solidFill>
                <a:srgbClr val="E700E7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2735" y="1164715"/>
            <a:ext cx="7519785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158 identification forms were turned in with information on 110 images (21% of the grand total of 532 images)</a:t>
            </a:r>
          </a:p>
          <a:p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Of the 158 forms turned in: 59% had information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in “who” field, 20% also had “when, where”  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information and 21% also had additional information</a:t>
            </a:r>
          </a:p>
          <a:p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Information for all three fields were provided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for 4% of the grand total of 532 images </a:t>
            </a:r>
          </a:p>
          <a:p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95 forms or 60% were turned in anonymously</a:t>
            </a:r>
          </a:p>
          <a:p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20 people who identified images also provided their contact information (17% of all 158 forms turned in)</a:t>
            </a:r>
            <a:endParaRPr lang="en-US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485" y="424186"/>
            <a:ext cx="3894691" cy="519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851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" y="6720840"/>
            <a:ext cx="12191999" cy="13716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" y="6583680"/>
            <a:ext cx="12191999" cy="1371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465194"/>
            <a:ext cx="12191999" cy="1371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1" y="6328034"/>
            <a:ext cx="12191999" cy="1371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2" y="6200211"/>
            <a:ext cx="12191999" cy="137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-3" y="6063050"/>
            <a:ext cx="12192000" cy="1464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959" y="5942271"/>
            <a:ext cx="2226929" cy="10458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73" y="37854"/>
            <a:ext cx="12192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The Process of Linking Images and Information: </a:t>
            </a:r>
          </a:p>
          <a:p>
            <a:pPr algn="ctr"/>
            <a:r>
              <a:rPr lang="en-US" sz="3400" dirty="0" smtClean="0">
                <a:solidFill>
                  <a:srgbClr val="E700E7"/>
                </a:solidFill>
                <a:latin typeface="+mj-lt"/>
              </a:rPr>
              <a:t>Postcard in Motion, The Baltimore Justice Campaign, 1992</a:t>
            </a:r>
            <a:endParaRPr lang="en-US" sz="3400" dirty="0">
              <a:solidFill>
                <a:srgbClr val="E700E7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926" y="1316067"/>
            <a:ext cx="3851947" cy="233845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743" y="1789026"/>
            <a:ext cx="4985145" cy="373885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985" y="3843844"/>
            <a:ext cx="2602718" cy="195203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64" b="952"/>
          <a:stretch/>
        </p:blipFill>
        <p:spPr>
          <a:xfrm>
            <a:off x="328755" y="3815941"/>
            <a:ext cx="3302210" cy="2007843"/>
          </a:xfrm>
          <a:prstGeom prst="rect">
            <a:avLst/>
          </a:prstGeom>
        </p:spPr>
      </p:pic>
      <p:sp>
        <p:nvSpPr>
          <p:cNvPr id="17" name="Left Arrow 16"/>
          <p:cNvSpPr/>
          <p:nvPr/>
        </p:nvSpPr>
        <p:spPr>
          <a:xfrm>
            <a:off x="6270408" y="4409797"/>
            <a:ext cx="638629" cy="42091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Left Arrow 17"/>
          <p:cNvSpPr/>
          <p:nvPr/>
        </p:nvSpPr>
        <p:spPr>
          <a:xfrm>
            <a:off x="3272194" y="4413175"/>
            <a:ext cx="638629" cy="42091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Bent Arrow 18"/>
          <p:cNvSpPr/>
          <p:nvPr/>
        </p:nvSpPr>
        <p:spPr>
          <a:xfrm>
            <a:off x="928520" y="2377448"/>
            <a:ext cx="986971" cy="105502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967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" y="6720840"/>
            <a:ext cx="12191999" cy="13716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" y="6583680"/>
            <a:ext cx="12191999" cy="1371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465194"/>
            <a:ext cx="12191999" cy="1371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1" y="6328034"/>
            <a:ext cx="12191999" cy="1371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2" y="6200211"/>
            <a:ext cx="12191999" cy="137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-3" y="6063050"/>
            <a:ext cx="12192000" cy="1464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959" y="5942271"/>
            <a:ext cx="2226929" cy="10458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3" t="4644" r="4516" b="3531"/>
          <a:stretch/>
        </p:blipFill>
        <p:spPr>
          <a:xfrm>
            <a:off x="957104" y="2381143"/>
            <a:ext cx="4770254" cy="2988384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032866" y="1371248"/>
            <a:ext cx="3167715" cy="48700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8354" y="479603"/>
            <a:ext cx="11540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Unidentified parade crowd becomes: </a:t>
            </a:r>
          </a:p>
          <a:p>
            <a:r>
              <a:rPr lang="en-US" sz="3200" dirty="0" smtClean="0">
                <a:solidFill>
                  <a:srgbClr val="E700E7"/>
                </a:solidFill>
                <a:latin typeface="+mj-lt"/>
              </a:rPr>
              <a:t>Baltimore Mayor Kurt Schmoke and Grandmaster couple reviewing the Pride Parade, 1992 </a:t>
            </a:r>
            <a:endParaRPr lang="en-US" sz="3200" dirty="0">
              <a:solidFill>
                <a:srgbClr val="E700E7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99885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" y="6720840"/>
            <a:ext cx="12191999" cy="13716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" y="6583680"/>
            <a:ext cx="12191999" cy="1371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465194"/>
            <a:ext cx="12191999" cy="1371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1" y="6328034"/>
            <a:ext cx="12191999" cy="1371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2" y="6200211"/>
            <a:ext cx="12191999" cy="137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-3" y="6063050"/>
            <a:ext cx="12192000" cy="1464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959" y="5942271"/>
            <a:ext cx="2226929" cy="10458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4" r="1568"/>
          <a:stretch/>
        </p:blipFill>
        <p:spPr>
          <a:xfrm>
            <a:off x="1226241" y="2405566"/>
            <a:ext cx="5465849" cy="3357580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71"/>
          <a:stretch/>
        </p:blipFill>
        <p:spPr>
          <a:xfrm rot="16200000">
            <a:off x="6382693" y="1065835"/>
            <a:ext cx="5185369" cy="420152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72337" y="394128"/>
            <a:ext cx="540984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Anonymous portrait becomes: </a:t>
            </a:r>
          </a:p>
          <a:p>
            <a:r>
              <a:rPr lang="en-US" sz="2800" dirty="0" smtClean="0">
                <a:solidFill>
                  <a:srgbClr val="E700E7"/>
                </a:solidFill>
                <a:latin typeface="+mj-lt"/>
              </a:rPr>
              <a:t>Tony Young, beloved Sexton of the First Unitarian Church, who died of AIDS in the early 1990s </a:t>
            </a:r>
            <a:endParaRPr lang="en-US" sz="2800" dirty="0">
              <a:solidFill>
                <a:srgbClr val="E700E7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79771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" y="6720840"/>
            <a:ext cx="12191999" cy="13716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" y="6583680"/>
            <a:ext cx="12191999" cy="1371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465194"/>
            <a:ext cx="12191999" cy="1371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1" y="6328034"/>
            <a:ext cx="12191999" cy="1371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2" y="6200211"/>
            <a:ext cx="12191999" cy="137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-3" y="6063050"/>
            <a:ext cx="12192000" cy="1464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959" y="5942271"/>
            <a:ext cx="2226929" cy="10458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" t="1546" r="2154" b="6315"/>
          <a:stretch/>
        </p:blipFill>
        <p:spPr>
          <a:xfrm>
            <a:off x="1355514" y="2234613"/>
            <a:ext cx="5519754" cy="3513381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471691" y="1248831"/>
            <a:ext cx="5401056" cy="359664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33398" y="345284"/>
            <a:ext cx="62158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U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nidentified minister becomes: </a:t>
            </a:r>
          </a:p>
          <a:p>
            <a:r>
              <a:rPr lang="en-US" sz="2800" dirty="0" smtClean="0">
                <a:solidFill>
                  <a:srgbClr val="E700E7"/>
                </a:solidFill>
                <a:latin typeface="+mj-lt"/>
              </a:rPr>
              <a:t>Reverend Harris Thomas, Pastor of Unity Fellowship, which was founded in the GLCCB building,1999</a:t>
            </a:r>
            <a:endParaRPr lang="en-US" sz="2800" dirty="0">
              <a:solidFill>
                <a:srgbClr val="E700E7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60771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2615</TotalTime>
  <Words>402</Words>
  <Application>Microsoft Macintosh PowerPoint</Application>
  <PresentationFormat>Custom</PresentationFormat>
  <Paragraphs>73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Baltimore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Benjamin Blake</dc:creator>
  <cp:lastModifiedBy>benjamin blake</cp:lastModifiedBy>
  <cp:revision>58</cp:revision>
  <dcterms:created xsi:type="dcterms:W3CDTF">2015-10-06T21:22:44Z</dcterms:created>
  <dcterms:modified xsi:type="dcterms:W3CDTF">2015-10-10T11:36:10Z</dcterms:modified>
</cp:coreProperties>
</file>