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76" r:id="rId7"/>
    <p:sldId id="274" r:id="rId8"/>
    <p:sldId id="258" r:id="rId9"/>
    <p:sldId id="270" r:id="rId10"/>
    <p:sldId id="262" r:id="rId11"/>
    <p:sldId id="264" r:id="rId12"/>
    <p:sldId id="271" r:id="rId13"/>
    <p:sldId id="263" r:id="rId14"/>
    <p:sldId id="265" r:id="rId15"/>
    <p:sldId id="272" r:id="rId16"/>
    <p:sldId id="266" r:id="rId17"/>
    <p:sldId id="267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69">
          <p15:clr>
            <a:srgbClr val="A4A3A4"/>
          </p15:clr>
        </p15:guide>
        <p15:guide id="3" pos="2880">
          <p15:clr>
            <a:srgbClr val="A4A3A4"/>
          </p15:clr>
        </p15:guide>
        <p15:guide id="4" pos="230">
          <p15:clr>
            <a:srgbClr val="A4A3A4"/>
          </p15:clr>
        </p15:guide>
        <p15:guide id="5" pos="55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480" y="108"/>
      </p:cViewPr>
      <p:guideLst>
        <p:guide orient="horz" pos="2160"/>
        <p:guide orient="horz" pos="969"/>
        <p:guide pos="2880"/>
        <p:guide pos="230"/>
        <p:guide pos="55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619516" y="228601"/>
            <a:ext cx="4524484" cy="5257799"/>
            <a:chOff x="2502322" y="241300"/>
            <a:chExt cx="4397522" cy="4838700"/>
          </a:xfrm>
        </p:grpSpPr>
        <p:pic>
          <p:nvPicPr>
            <p:cNvPr id="5" name="Picture 4" descr="Cover_Slide2.png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64"/>
            <a:stretch/>
          </p:blipFill>
          <p:spPr>
            <a:xfrm>
              <a:off x="2502322" y="241300"/>
              <a:ext cx="4397522" cy="48006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 userDrawn="1"/>
          </p:nvSpPr>
          <p:spPr>
            <a:xfrm>
              <a:off x="5511800" y="4495800"/>
              <a:ext cx="1333500" cy="584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" y="3593233"/>
            <a:ext cx="4754880" cy="377026"/>
          </a:xfrm>
        </p:spPr>
        <p:txBody>
          <a:bodyPr anchor="b"/>
          <a:lstStyle>
            <a:lvl1pPr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" y="4196795"/>
            <a:ext cx="4754880" cy="235962"/>
          </a:xfrm>
        </p:spPr>
        <p:txBody>
          <a:bodyPr/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" name="Picture 9" descr="CL_Logo_DRAW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74778"/>
            <a:ext cx="1422400" cy="4409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38" y="765897"/>
            <a:ext cx="9095232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1890292"/>
            <a:ext cx="8412480" cy="377026"/>
          </a:xfrm>
        </p:spPr>
        <p:txBody>
          <a:bodyPr anchor="ctr"/>
          <a:lstStyle>
            <a:lvl1pPr algn="l">
              <a:defRPr sz="2800" b="0" cap="none" baseline="0">
                <a:solidFill>
                  <a:srgbClr val="055C9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670139"/>
            <a:ext cx="8412480" cy="265457"/>
          </a:xfrm>
        </p:spPr>
        <p:txBody>
          <a:bodyPr anchor="t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 descr="CL_Logo_DRAW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74778"/>
            <a:ext cx="1422400" cy="4409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125" y="1208618"/>
            <a:ext cx="4114800" cy="124803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663" y="1208618"/>
            <a:ext cx="4114800" cy="124803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125" y="1157819"/>
            <a:ext cx="8415338" cy="14129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795851" y="6515859"/>
            <a:ext cx="310051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40067-BD2A-418A-98BB-08A98047DC47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125" y="480786"/>
            <a:ext cx="8415338" cy="2962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Text_Slide.pn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666" b="54458"/>
          <a:stretch/>
        </p:blipFill>
        <p:spPr>
          <a:xfrm>
            <a:off x="152400" y="1"/>
            <a:ext cx="9005688" cy="2295144"/>
          </a:xfrm>
          <a:prstGeom prst="rect">
            <a:avLst/>
          </a:prstGeom>
        </p:spPr>
      </p:pic>
      <p:pic>
        <p:nvPicPr>
          <p:cNvPr id="4" name="Picture 3" descr="CL_Logo_DRAWN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74778"/>
            <a:ext cx="1422400" cy="4409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2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914400" rtl="0" eaLnBrk="1" latinLnBrk="0" hangingPunct="1">
        <a:lnSpc>
          <a:spcPct val="95000"/>
        </a:lnSpc>
        <a:spcBef>
          <a:spcPts val="12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00050" indent="-171450" algn="l" defTabSz="914400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71500" indent="-114300" algn="l" defTabSz="914400" rtl="0" eaLnBrk="1" latinLnBrk="0" hangingPunct="1">
        <a:lnSpc>
          <a:spcPct val="95000"/>
        </a:lnSpc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-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2950" indent="-114300" algn="l" defTabSz="914400" rtl="0" eaLnBrk="1" latinLnBrk="0" hangingPunct="1">
        <a:lnSpc>
          <a:spcPct val="95000"/>
        </a:lnSpc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14400" indent="-114300" algn="l" defTabSz="914400" rtl="0" eaLnBrk="1" latinLnBrk="0" hangingPunct="1">
        <a:lnSpc>
          <a:spcPct val="95000"/>
        </a:lnSpc>
        <a:spcBef>
          <a:spcPct val="20000"/>
        </a:spcBef>
        <a:buFont typeface="Arial" pitchFamily="34" charset="0"/>
        <a:buChar char="-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artha.heyman@cengage.com" TargetMode="External"/><Relationship Id="rId2" Type="http://schemas.openxmlformats.org/officeDocument/2006/relationships/hyperlink" Target="mailto:blandesman@ubalt.edu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" TargetMode="External"/><Relationship Id="rId2" Type="http://schemas.openxmlformats.org/officeDocument/2006/relationships/hyperlink" Target="http://www.niso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dpf.org/" TargetMode="External"/><Relationship Id="rId2" Type="http://schemas.openxmlformats.org/officeDocument/2006/relationships/hyperlink" Target="http://www.uksg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niso.org/workrooms/kbar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iso.org/obp/ui/#iso:std:43506: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/>
              <a:t>Not So Strange Bedfellows: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" y="4196797"/>
            <a:ext cx="4754880" cy="855619"/>
          </a:xfrm>
        </p:spPr>
        <p:txBody>
          <a:bodyPr/>
          <a:lstStyle/>
          <a:p>
            <a:r>
              <a:rPr lang="en-US" i="1" dirty="0" smtClean="0"/>
              <a:t>Information </a:t>
            </a:r>
            <a:r>
              <a:rPr lang="en-US" i="1" dirty="0"/>
              <a:t>Standards For Librarians AND Publishers</a:t>
            </a:r>
            <a:endParaRPr lang="en-US" dirty="0" smtClean="0"/>
          </a:p>
          <a:p>
            <a:r>
              <a:rPr lang="en-US" dirty="0" smtClean="0"/>
              <a:t>November 6, 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34" y="6363967"/>
            <a:ext cx="1475235" cy="225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 – Publisher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600203"/>
            <a:ext cx="8415338" cy="2742289"/>
          </a:xfrm>
        </p:spPr>
        <p:txBody>
          <a:bodyPr/>
          <a:lstStyle/>
          <a:p>
            <a:r>
              <a:rPr lang="en-US" dirty="0" smtClean="0"/>
              <a:t>DOIs are </a:t>
            </a:r>
            <a:r>
              <a:rPr lang="en-US" dirty="0"/>
              <a:t>coupled with metadata, </a:t>
            </a:r>
            <a:r>
              <a:rPr lang="en-US" dirty="0" smtClean="0"/>
              <a:t>so they </a:t>
            </a:r>
            <a:r>
              <a:rPr lang="en-US" dirty="0"/>
              <a:t>can be modified over time to keep track of the locations and characteristics of the objects they identify, both for </a:t>
            </a:r>
            <a:r>
              <a:rPr lang="en-US" dirty="0" smtClean="0"/>
              <a:t>publishers </a:t>
            </a:r>
            <a:r>
              <a:rPr lang="en-US" dirty="0"/>
              <a:t>and </a:t>
            </a:r>
            <a:r>
              <a:rPr lang="en-US" dirty="0" smtClean="0"/>
              <a:t>libraries. </a:t>
            </a:r>
            <a:endParaRPr lang="en-US" dirty="0"/>
          </a:p>
          <a:p>
            <a:r>
              <a:rPr lang="en-US" dirty="0"/>
              <a:t>Decreased operational </a:t>
            </a:r>
            <a:r>
              <a:rPr lang="en-US" dirty="0" smtClean="0"/>
              <a:t>costs:</a:t>
            </a:r>
          </a:p>
          <a:p>
            <a:pPr lvl="1"/>
            <a:r>
              <a:rPr lang="en-US" dirty="0" smtClean="0"/>
              <a:t>Benefit </a:t>
            </a:r>
            <a:r>
              <a:rPr lang="en-US" dirty="0"/>
              <a:t>from efficient management and accurate </a:t>
            </a:r>
            <a:r>
              <a:rPr lang="en-US" dirty="0" smtClean="0"/>
              <a:t>tracking.</a:t>
            </a:r>
          </a:p>
          <a:p>
            <a:pPr lvl="1"/>
            <a:r>
              <a:rPr lang="en-US" dirty="0" smtClean="0"/>
              <a:t>Increased ability </a:t>
            </a:r>
            <a:r>
              <a:rPr lang="en-US" dirty="0"/>
              <a:t>to more easily automate processes </a:t>
            </a:r>
            <a:endParaRPr lang="en-US" dirty="0" smtClean="0"/>
          </a:p>
          <a:p>
            <a:r>
              <a:rPr lang="en-US" dirty="0" smtClean="0"/>
              <a:t>Increased interoperability and collaboration across participants in information </a:t>
            </a:r>
            <a:r>
              <a:rPr lang="en-US" dirty="0"/>
              <a:t>c</a:t>
            </a:r>
            <a:r>
              <a:rPr lang="en-US" dirty="0" smtClean="0"/>
              <a:t>ommunity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5" y="6447943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63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 – </a:t>
            </a:r>
            <a:r>
              <a:rPr lang="en-US" dirty="0" smtClean="0"/>
              <a:t>Library </a:t>
            </a:r>
            <a:r>
              <a:rPr lang="en-US" dirty="0"/>
              <a:t>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600203"/>
            <a:ext cx="8415338" cy="1769715"/>
          </a:xfrm>
        </p:spPr>
        <p:txBody>
          <a:bodyPr/>
          <a:lstStyle/>
          <a:p>
            <a:r>
              <a:rPr lang="en-US" dirty="0" smtClean="0"/>
              <a:t>Use of the DOI facilitates discovery of the content even If </a:t>
            </a:r>
            <a:r>
              <a:rPr lang="en-US" dirty="0"/>
              <a:t>the </a:t>
            </a:r>
            <a:r>
              <a:rPr lang="en-US" dirty="0" smtClean="0"/>
              <a:t>publisher or platform has changed </a:t>
            </a:r>
            <a:r>
              <a:rPr lang="en-US" dirty="0"/>
              <a:t>over </a:t>
            </a:r>
            <a:r>
              <a:rPr lang="en-US" dirty="0" smtClean="0"/>
              <a:t>time</a:t>
            </a:r>
          </a:p>
          <a:p>
            <a:r>
              <a:rPr lang="en-US" dirty="0" smtClean="0"/>
              <a:t>Users can </a:t>
            </a:r>
            <a:r>
              <a:rPr lang="en-US" dirty="0"/>
              <a:t>find articles quickly and easily without </a:t>
            </a:r>
            <a:r>
              <a:rPr lang="en-US" dirty="0" smtClean="0"/>
              <a:t>confronting old </a:t>
            </a:r>
            <a:r>
              <a:rPr lang="en-US" dirty="0"/>
              <a:t>or broken </a:t>
            </a:r>
            <a:r>
              <a:rPr lang="en-US" dirty="0" smtClean="0"/>
              <a:t>links 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29" y="6382629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8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EPUB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051563"/>
            <a:ext cx="8415338" cy="4972130"/>
          </a:xfrm>
        </p:spPr>
        <p:txBody>
          <a:bodyPr/>
          <a:lstStyle/>
          <a:p>
            <a:r>
              <a:rPr lang="en-US" dirty="0"/>
              <a:t>IDPF S</a:t>
            </a:r>
            <a:r>
              <a:rPr lang="en-US" dirty="0" smtClean="0"/>
              <a:t>tandard</a:t>
            </a:r>
          </a:p>
          <a:p>
            <a:pPr lvl="1"/>
            <a:r>
              <a:rPr lang="en-US" dirty="0" smtClean="0"/>
              <a:t>IDPF = International Digital Publishing Forum</a:t>
            </a:r>
          </a:p>
          <a:p>
            <a:pPr lvl="1"/>
            <a:r>
              <a:rPr lang="en-US" dirty="0"/>
              <a:t>Current = EPUB </a:t>
            </a:r>
            <a:r>
              <a:rPr lang="en-US" dirty="0" smtClean="0"/>
              <a:t>3.0.1</a:t>
            </a:r>
          </a:p>
          <a:p>
            <a:pPr lvl="1"/>
            <a:r>
              <a:rPr lang="en-US" dirty="0" smtClean="0"/>
              <a:t>Previous </a:t>
            </a:r>
            <a:r>
              <a:rPr lang="en-US" dirty="0"/>
              <a:t>iterations </a:t>
            </a:r>
            <a:r>
              <a:rPr lang="en-US" dirty="0" smtClean="0"/>
              <a:t>include:</a:t>
            </a:r>
          </a:p>
          <a:p>
            <a:pPr lvl="2"/>
            <a:r>
              <a:rPr lang="en-US" dirty="0" smtClean="0"/>
              <a:t>Open </a:t>
            </a:r>
            <a:r>
              <a:rPr lang="en-US" dirty="0"/>
              <a:t>eBook Publication </a:t>
            </a:r>
            <a:r>
              <a:rPr lang="en-US" dirty="0" smtClean="0"/>
              <a:t>Structure (</a:t>
            </a:r>
            <a:r>
              <a:rPr lang="en-US" dirty="0" err="1" smtClean="0"/>
              <a:t>OEB</a:t>
            </a:r>
            <a:r>
              <a:rPr lang="en-US" dirty="0" smtClean="0"/>
              <a:t>) from 1999</a:t>
            </a:r>
          </a:p>
          <a:p>
            <a:pPr lvl="2"/>
            <a:r>
              <a:rPr lang="en-US" dirty="0" smtClean="0"/>
              <a:t>EPUB 2 (2007 and 2010)</a:t>
            </a:r>
            <a:endParaRPr lang="en-US" dirty="0"/>
          </a:p>
          <a:p>
            <a:r>
              <a:rPr lang="en-US" dirty="0" smtClean="0"/>
              <a:t>Distribution </a:t>
            </a:r>
            <a:r>
              <a:rPr lang="en-US" dirty="0"/>
              <a:t>and interchange format standard for digital publications and documents based on Web </a:t>
            </a:r>
            <a:r>
              <a:rPr lang="en-US" dirty="0" smtClean="0"/>
              <a:t>Standards </a:t>
            </a:r>
          </a:p>
          <a:p>
            <a:r>
              <a:rPr lang="en-US" dirty="0" smtClean="0"/>
              <a:t>Defines </a:t>
            </a:r>
            <a:r>
              <a:rPr lang="en-US" dirty="0"/>
              <a:t>a means of representing, </a:t>
            </a:r>
            <a:r>
              <a:rPr lang="en-US" dirty="0" smtClean="0"/>
              <a:t>packaging, </a:t>
            </a:r>
            <a:r>
              <a:rPr lang="en-US" dirty="0"/>
              <a:t>and encoding structured and semantically enhanced Web content </a:t>
            </a:r>
            <a:r>
              <a:rPr lang="en-US" dirty="0" smtClean="0"/>
              <a:t>for </a:t>
            </a:r>
            <a:r>
              <a:rPr lang="en-US" dirty="0"/>
              <a:t>distribution in a single-file </a:t>
            </a:r>
            <a:r>
              <a:rPr lang="en-US" dirty="0" smtClean="0"/>
              <a:t>format</a:t>
            </a:r>
          </a:p>
          <a:p>
            <a:r>
              <a:rPr lang="en-US" dirty="0" smtClean="0"/>
              <a:t>Allows </a:t>
            </a:r>
            <a:r>
              <a:rPr lang="en-US" dirty="0"/>
              <a:t>publishers to produce and send a single digital publication file through distribution and offers consumers interoperability between software/hardware for unencrypted </a:t>
            </a:r>
            <a:r>
              <a:rPr lang="en-US" dirty="0" smtClean="0"/>
              <a:t>“</a:t>
            </a:r>
            <a:r>
              <a:rPr lang="en-US" dirty="0" err="1" smtClean="0"/>
              <a:t>reflowable</a:t>
            </a:r>
            <a:r>
              <a:rPr lang="en-US" dirty="0" smtClean="0"/>
              <a:t>” </a:t>
            </a:r>
            <a:r>
              <a:rPr lang="en-US" dirty="0"/>
              <a:t>digital books and other </a:t>
            </a:r>
            <a:r>
              <a:rPr lang="en-US" dirty="0" smtClean="0"/>
              <a:t>publications </a:t>
            </a:r>
            <a:r>
              <a:rPr lang="en-US" dirty="0"/>
              <a:t>to suit the different display dimensions of mobile devices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59" y="6429282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3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EPUB 3 </a:t>
            </a:r>
            <a:r>
              <a:rPr lang="en-US" dirty="0" smtClean="0"/>
              <a:t>– Publisher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600203"/>
            <a:ext cx="8415338" cy="1758943"/>
          </a:xfrm>
        </p:spPr>
        <p:txBody>
          <a:bodyPr/>
          <a:lstStyle/>
          <a:p>
            <a:r>
              <a:rPr lang="en-US" dirty="0" smtClean="0"/>
              <a:t>Decreased </a:t>
            </a:r>
            <a:r>
              <a:rPr lang="en-US" dirty="0"/>
              <a:t>operational costs:</a:t>
            </a:r>
          </a:p>
          <a:p>
            <a:pPr lvl="1"/>
            <a:r>
              <a:rPr lang="en-US" dirty="0" smtClean="0"/>
              <a:t>Produce </a:t>
            </a:r>
            <a:r>
              <a:rPr lang="en-US" dirty="0"/>
              <a:t>and send </a:t>
            </a:r>
            <a:r>
              <a:rPr lang="en-US" u="sng" dirty="0"/>
              <a:t>a single digital publication file</a:t>
            </a:r>
            <a:r>
              <a:rPr lang="en-US" dirty="0"/>
              <a:t> through distribution</a:t>
            </a:r>
            <a:endParaRPr lang="en-US" dirty="0" smtClean="0"/>
          </a:p>
          <a:p>
            <a:pPr lvl="1"/>
            <a:r>
              <a:rPr lang="en-US" dirty="0" smtClean="0"/>
              <a:t>Interoperability </a:t>
            </a:r>
            <a:r>
              <a:rPr lang="en-US" dirty="0"/>
              <a:t>between software/hardware </a:t>
            </a:r>
            <a:endParaRPr lang="en-US" dirty="0" smtClean="0"/>
          </a:p>
          <a:p>
            <a:pPr lvl="1"/>
            <a:r>
              <a:rPr lang="en-US" dirty="0" err="1" smtClean="0"/>
              <a:t>Reflowable</a:t>
            </a:r>
            <a:r>
              <a:rPr lang="en-US" dirty="0" smtClean="0"/>
              <a:t> </a:t>
            </a:r>
            <a:r>
              <a:rPr lang="en-US" dirty="0"/>
              <a:t>digital books and other </a:t>
            </a:r>
            <a:r>
              <a:rPr lang="en-US" dirty="0" smtClean="0"/>
              <a:t>publications for all devices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8" y="6447943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19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EPUB 3 – </a:t>
            </a:r>
            <a:r>
              <a:rPr lang="en-US" dirty="0" smtClean="0"/>
              <a:t>Library </a:t>
            </a:r>
            <a:r>
              <a:rPr lang="en-US" dirty="0"/>
              <a:t>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600203"/>
            <a:ext cx="8415338" cy="1631216"/>
          </a:xfrm>
        </p:spPr>
        <p:txBody>
          <a:bodyPr/>
          <a:lstStyle/>
          <a:p>
            <a:r>
              <a:rPr lang="en-US" dirty="0" smtClean="0"/>
              <a:t>Allows library users to read a book on disparate devices</a:t>
            </a:r>
          </a:p>
          <a:p>
            <a:r>
              <a:rPr lang="en-US" dirty="0" smtClean="0"/>
              <a:t>Easier viewing on mobile devices</a:t>
            </a:r>
          </a:p>
          <a:p>
            <a:r>
              <a:rPr lang="en-US" dirty="0"/>
              <a:t>Display optimized for each device type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8" y="6429282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08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82" y="1158772"/>
            <a:ext cx="8412480" cy="377026"/>
          </a:xfrm>
        </p:spPr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82" y="1769766"/>
            <a:ext cx="8412480" cy="1514261"/>
          </a:xfrm>
        </p:spPr>
        <p:txBody>
          <a:bodyPr/>
          <a:lstStyle/>
          <a:p>
            <a:r>
              <a:rPr lang="en-US" dirty="0" smtClean="0"/>
              <a:t>Betty Landesman, University of Baltimore</a:t>
            </a:r>
          </a:p>
          <a:p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blandesman@ubalt.edu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Marti Heyman, Gale/Cengage Learning</a:t>
            </a:r>
          </a:p>
          <a:p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martha.heyman@cengage.com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59882" y="4656406"/>
            <a:ext cx="4565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Landesman and Heyman are co-chairs of the NISO Content and Collection Management Topic </a:t>
            </a:r>
            <a:r>
              <a:rPr lang="en-US" dirty="0" smtClean="0"/>
              <a:t>Committee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29" y="6438613"/>
            <a:ext cx="1475235" cy="225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5" y="341133"/>
            <a:ext cx="8415338" cy="575542"/>
          </a:xfrm>
        </p:spPr>
        <p:txBody>
          <a:bodyPr/>
          <a:lstStyle/>
          <a:p>
            <a:r>
              <a:rPr lang="en-US" dirty="0" smtClean="0"/>
              <a:t>(Some) Standards and Related Organizations for the </a:t>
            </a:r>
            <a:br>
              <a:rPr lang="en-US" dirty="0" smtClean="0"/>
            </a:br>
            <a:r>
              <a:rPr lang="en-US" dirty="0" smtClean="0"/>
              <a:t>Information </a:t>
            </a:r>
            <a:r>
              <a:rPr lang="en-US" dirty="0"/>
              <a:t>C</a:t>
            </a:r>
            <a:r>
              <a:rPr lang="en-US" dirty="0" smtClean="0"/>
              <a:t>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600203"/>
            <a:ext cx="8415338" cy="2705356"/>
          </a:xfrm>
        </p:spPr>
        <p:txBody>
          <a:bodyPr/>
          <a:lstStyle/>
          <a:p>
            <a:r>
              <a:rPr lang="en-US" dirty="0" smtClean="0"/>
              <a:t>NISO = National Information Standards Organization (USA):</a:t>
            </a:r>
          </a:p>
          <a:p>
            <a:pPr lvl="1"/>
            <a:r>
              <a:rPr lang="en-US" dirty="0" smtClean="0"/>
              <a:t>Membership organization representing </a:t>
            </a:r>
            <a:r>
              <a:rPr lang="en-US" dirty="0"/>
              <a:t>all participants in </a:t>
            </a:r>
            <a:r>
              <a:rPr lang="en-US" dirty="0" smtClean="0"/>
              <a:t>the information community (</a:t>
            </a:r>
            <a:r>
              <a:rPr lang="en-US" dirty="0"/>
              <a:t>creators, publishers, aggregators, vendors, libraries, individual consumers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Identifies</a:t>
            </a:r>
            <a:r>
              <a:rPr lang="en-US" dirty="0"/>
              <a:t>, develops, maintains, and publishes technical standards </a:t>
            </a:r>
            <a:r>
              <a:rPr lang="en-US" dirty="0" smtClean="0"/>
              <a:t>and </a:t>
            </a:r>
            <a:r>
              <a:rPr lang="en-US" dirty="0"/>
              <a:t>recommended practices to </a:t>
            </a:r>
            <a:r>
              <a:rPr lang="en-US" dirty="0" smtClean="0"/>
              <a:t>support information retrieval</a:t>
            </a:r>
            <a:r>
              <a:rPr lang="en-US" dirty="0"/>
              <a:t>, </a:t>
            </a:r>
            <a:r>
              <a:rPr lang="en-US" dirty="0" smtClean="0"/>
              <a:t>re-purposing</a:t>
            </a:r>
            <a:r>
              <a:rPr lang="en-US" dirty="0"/>
              <a:t>, </a:t>
            </a:r>
            <a:r>
              <a:rPr lang="en-US" dirty="0" smtClean="0"/>
              <a:t>storage</a:t>
            </a:r>
            <a:r>
              <a:rPr lang="en-US" dirty="0"/>
              <a:t>, </a:t>
            </a:r>
            <a:r>
              <a:rPr lang="en-US" dirty="0" smtClean="0"/>
              <a:t>metadata</a:t>
            </a:r>
            <a:r>
              <a:rPr lang="en-US" dirty="0"/>
              <a:t>, </a:t>
            </a:r>
            <a:r>
              <a:rPr lang="en-US" dirty="0" smtClean="0"/>
              <a:t>and preservation</a:t>
            </a:r>
          </a:p>
          <a:p>
            <a:pPr lvl="1"/>
            <a:r>
              <a:rPr lang="en-US" dirty="0" smtClean="0"/>
              <a:t>KBART = NISO RP-9-2014 </a:t>
            </a:r>
          </a:p>
          <a:p>
            <a:pPr lvl="1"/>
            <a:r>
              <a:rPr lang="en-US" dirty="0" smtClean="0">
                <a:hlinkClick r:id="rId2"/>
              </a:rPr>
              <a:t>http://www.niso.org</a:t>
            </a:r>
            <a:r>
              <a:rPr lang="en-US" dirty="0" smtClean="0"/>
              <a:t>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65125" y="4439532"/>
            <a:ext cx="8415338" cy="21790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1450" indent="-171450" algn="l" defTabSz="914400" rtl="0" eaLnBrk="1" latinLnBrk="0" hangingPunct="1">
              <a:lnSpc>
                <a:spcPct val="95000"/>
              </a:lnSpc>
              <a:spcBef>
                <a:spcPts val="12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143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-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2950" indent="-1143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14400" indent="-1143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 typeface="Arial" pitchFamily="34" charset="0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ISO = Information Organization for Standardization):</a:t>
            </a:r>
          </a:p>
          <a:p>
            <a:pPr lvl="1"/>
            <a:r>
              <a:rPr lang="en-US" dirty="0" smtClean="0"/>
              <a:t>Independent</a:t>
            </a:r>
            <a:r>
              <a:rPr lang="en-US" dirty="0"/>
              <a:t>, non-governmental organization made up of members from the national standards bodies of 162 countries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Has </a:t>
            </a:r>
            <a:r>
              <a:rPr lang="en-US" dirty="0"/>
              <a:t>published nearly 20,000 International Standards in the areas of technology and </a:t>
            </a:r>
            <a:r>
              <a:rPr lang="en-US" dirty="0" smtClean="0"/>
              <a:t>business</a:t>
            </a:r>
          </a:p>
          <a:p>
            <a:pPr lvl="1"/>
            <a:r>
              <a:rPr lang="en-US" dirty="0" smtClean="0"/>
              <a:t>DOI = ISO 26324</a:t>
            </a:r>
          </a:p>
          <a:p>
            <a:pPr lvl="1"/>
            <a:r>
              <a:rPr lang="en-US" u="sng" dirty="0">
                <a:hlinkClick r:id="rId3"/>
              </a:rPr>
              <a:t>http://www.iso.org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0" y="6615894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4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5" y="341133"/>
            <a:ext cx="8415338" cy="575542"/>
          </a:xfrm>
        </p:spPr>
        <p:txBody>
          <a:bodyPr/>
          <a:lstStyle/>
          <a:p>
            <a:r>
              <a:rPr lang="en-US" dirty="0" smtClean="0"/>
              <a:t>(Some) Standards and Related Organizations for the </a:t>
            </a:r>
            <a:br>
              <a:rPr lang="en-US" dirty="0" smtClean="0"/>
            </a:br>
            <a:r>
              <a:rPr lang="en-US" dirty="0" smtClean="0"/>
              <a:t>Information Community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600203"/>
            <a:ext cx="8415338" cy="2179058"/>
          </a:xfrm>
        </p:spPr>
        <p:txBody>
          <a:bodyPr/>
          <a:lstStyle/>
          <a:p>
            <a:r>
              <a:rPr lang="en-US" dirty="0" smtClean="0"/>
              <a:t>UKSG = UK Serials Group</a:t>
            </a:r>
            <a:endParaRPr lang="en-US" dirty="0"/>
          </a:p>
          <a:p>
            <a:pPr lvl="1"/>
            <a:r>
              <a:rPr lang="en-US" dirty="0" smtClean="0"/>
              <a:t>Membership-based organization with members from all parts of the information community (libraries, publishers, technology vendors, intermediaries).</a:t>
            </a:r>
          </a:p>
          <a:p>
            <a:pPr lvl="1"/>
            <a:r>
              <a:rPr lang="en-US" dirty="0" smtClean="0"/>
              <a:t>Works to facilitate efficient information (scholarly </a:t>
            </a:r>
            <a:r>
              <a:rPr lang="en-US" dirty="0"/>
              <a:t>and </a:t>
            </a:r>
            <a:r>
              <a:rPr lang="en-US" dirty="0" smtClean="0"/>
              <a:t>professional) supply and communication</a:t>
            </a:r>
          </a:p>
          <a:p>
            <a:pPr lvl="1"/>
            <a:r>
              <a:rPr lang="en-US" dirty="0" smtClean="0"/>
              <a:t>Joint sponsor (with NISO) of KBART</a:t>
            </a:r>
          </a:p>
          <a:p>
            <a:pPr lvl="1"/>
            <a:r>
              <a:rPr lang="en-US" u="sng" dirty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www.uksg.org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65125" y="4087839"/>
            <a:ext cx="8415338" cy="2442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71450" indent="-171450" algn="l" defTabSz="914400" rtl="0" eaLnBrk="1" latinLnBrk="0" hangingPunct="1">
              <a:lnSpc>
                <a:spcPct val="95000"/>
              </a:lnSpc>
              <a:spcBef>
                <a:spcPts val="12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143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-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2950" indent="-1143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14400" indent="-1143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 typeface="Arial" pitchFamily="34" charset="0"/>
              <a:buChar char="-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IDPF = International Digital Publishing Forum</a:t>
            </a:r>
          </a:p>
          <a:p>
            <a:pPr lvl="1"/>
            <a:r>
              <a:rPr lang="en-US" dirty="0" smtClean="0"/>
              <a:t>Global trade and standards organization dedicated to the development and promotion of electronic publishing and content consumption.</a:t>
            </a:r>
          </a:p>
          <a:p>
            <a:pPr lvl="1"/>
            <a:r>
              <a:rPr lang="en-US" dirty="0" smtClean="0"/>
              <a:t>Promotes </a:t>
            </a:r>
            <a:r>
              <a:rPr lang="en-US" dirty="0"/>
              <a:t>the development of electronic publishing applications and products that will benefit creators of content, makers of reading systems, and consumers.  </a:t>
            </a:r>
            <a:endParaRPr lang="en-US" dirty="0" smtClean="0"/>
          </a:p>
          <a:p>
            <a:pPr lvl="1"/>
            <a:r>
              <a:rPr lang="en-US" dirty="0" smtClean="0"/>
              <a:t>Develops </a:t>
            </a:r>
            <a:r>
              <a:rPr lang="en-US" dirty="0"/>
              <a:t>and maintains the EPUB content publication standard </a:t>
            </a:r>
            <a:endParaRPr lang="en-US" dirty="0" smtClean="0"/>
          </a:p>
          <a:p>
            <a:pPr lvl="1"/>
            <a:r>
              <a:rPr lang="en-US" u="sng" dirty="0">
                <a:hlinkClick r:id="rId3"/>
              </a:rPr>
              <a:t>http://idpf.org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0" y="6625519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95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43791" y="3436221"/>
            <a:ext cx="5149515" cy="20116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Library/Archive Patrons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Community Supply Chain (Web)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626669" y="1925059"/>
            <a:ext cx="2040556" cy="1106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Content Creators, Publishers, Conversion </a:t>
            </a:r>
            <a:r>
              <a:rPr lang="en-US" dirty="0"/>
              <a:t>V</a:t>
            </a:r>
            <a:r>
              <a:rPr lang="en-US" dirty="0" smtClean="0"/>
              <a:t>endors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58640" y="1925058"/>
            <a:ext cx="2040556" cy="110690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Indexing Services, Content Aggregators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26669" y="3867751"/>
            <a:ext cx="2040556" cy="11069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Discovery Services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58640" y="3867751"/>
            <a:ext cx="2040556" cy="11069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Libraries, Archives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3" idx="3"/>
            <a:endCxn id="4" idx="1"/>
          </p:cNvCxnSpPr>
          <p:nvPr/>
        </p:nvCxnSpPr>
        <p:spPr>
          <a:xfrm flipV="1">
            <a:off x="3667225" y="2478511"/>
            <a:ext cx="69141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3" idx="2"/>
            <a:endCxn id="5" idx="0"/>
          </p:cNvCxnSpPr>
          <p:nvPr/>
        </p:nvCxnSpPr>
        <p:spPr>
          <a:xfrm>
            <a:off x="2646947" y="3031964"/>
            <a:ext cx="0" cy="835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2"/>
            <a:endCxn id="6" idx="0"/>
          </p:cNvCxnSpPr>
          <p:nvPr/>
        </p:nvCxnSpPr>
        <p:spPr>
          <a:xfrm>
            <a:off x="5378918" y="3031963"/>
            <a:ext cx="0" cy="835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6" idx="1"/>
          </p:cNvCxnSpPr>
          <p:nvPr/>
        </p:nvCxnSpPr>
        <p:spPr>
          <a:xfrm>
            <a:off x="3667225" y="4421204"/>
            <a:ext cx="6914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2"/>
          </p:cNvCxnSpPr>
          <p:nvPr/>
        </p:nvCxnSpPr>
        <p:spPr>
          <a:xfrm flipH="1">
            <a:off x="2646947" y="3031963"/>
            <a:ext cx="2731971" cy="835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" idx="2"/>
          </p:cNvCxnSpPr>
          <p:nvPr/>
        </p:nvCxnSpPr>
        <p:spPr>
          <a:xfrm>
            <a:off x="2646947" y="3031964"/>
            <a:ext cx="2731971" cy="835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34" y="6410620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67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Formal Standards and Recommended Practices?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600203"/>
            <a:ext cx="8415338" cy="3847207"/>
          </a:xfrm>
        </p:spPr>
        <p:txBody>
          <a:bodyPr/>
          <a:lstStyle/>
          <a:p>
            <a:r>
              <a:rPr lang="en-US" dirty="0" smtClean="0"/>
              <a:t>Agreement </a:t>
            </a:r>
            <a:r>
              <a:rPr lang="en-US" dirty="0"/>
              <a:t>by </a:t>
            </a:r>
            <a:r>
              <a:rPr lang="en-US" dirty="0" smtClean="0"/>
              <a:t>members of the information community </a:t>
            </a:r>
            <a:r>
              <a:rPr lang="en-US" dirty="0"/>
              <a:t>to do </a:t>
            </a:r>
            <a:r>
              <a:rPr lang="en-US" dirty="0" smtClean="0"/>
              <a:t>things </a:t>
            </a:r>
            <a:r>
              <a:rPr lang="en-US" dirty="0"/>
              <a:t>in a specified way </a:t>
            </a:r>
            <a:r>
              <a:rPr lang="en-US" dirty="0" smtClean="0"/>
              <a:t>in order to </a:t>
            </a:r>
            <a:r>
              <a:rPr lang="en-US" dirty="0"/>
              <a:t>address a </a:t>
            </a:r>
            <a:r>
              <a:rPr lang="en-US" dirty="0" smtClean="0"/>
              <a:t>shared problem/issue/opportunity</a:t>
            </a:r>
          </a:p>
          <a:p>
            <a:endParaRPr lang="en-US" dirty="0" smtClean="0"/>
          </a:p>
          <a:p>
            <a:r>
              <a:rPr lang="en-US" dirty="0" smtClean="0"/>
              <a:t>Standardization facilitates </a:t>
            </a:r>
            <a:r>
              <a:rPr lang="en-US" dirty="0"/>
              <a:t>the work of all constituencies </a:t>
            </a:r>
            <a:r>
              <a:rPr lang="en-US" dirty="0" smtClean="0"/>
              <a:t>through consistency and uniformity </a:t>
            </a:r>
          </a:p>
          <a:p>
            <a:endParaRPr lang="en-US" dirty="0" smtClean="0"/>
          </a:p>
          <a:p>
            <a:r>
              <a:rPr lang="en-US" dirty="0" smtClean="0"/>
              <a:t>Support interoperability among systems and efficient and effective exchange and use of information across organizations</a:t>
            </a:r>
          </a:p>
          <a:p>
            <a:endParaRPr lang="en-US" dirty="0"/>
          </a:p>
          <a:p>
            <a:r>
              <a:rPr lang="en-US" dirty="0" smtClean="0"/>
              <a:t>Provide shared foundation on which community can build solutions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4" y="6354637"/>
            <a:ext cx="1475235" cy="225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KBART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037495"/>
            <a:ext cx="8415338" cy="5372930"/>
          </a:xfrm>
        </p:spPr>
        <p:txBody>
          <a:bodyPr/>
          <a:lstStyle/>
          <a:p>
            <a:r>
              <a:rPr lang="en-US" sz="1800" dirty="0" smtClean="0"/>
              <a:t>KBART = Knowledge Base and Related Tools</a:t>
            </a:r>
          </a:p>
          <a:p>
            <a:r>
              <a:rPr lang="en-US" sz="1800" dirty="0" smtClean="0"/>
              <a:t>Joint NISO and UKSG initiative </a:t>
            </a:r>
          </a:p>
          <a:p>
            <a:pPr lvl="1"/>
            <a:r>
              <a:rPr lang="en-US" sz="1600" dirty="0" smtClean="0"/>
              <a:t>NISO = National Information Standards Organization</a:t>
            </a:r>
          </a:p>
          <a:p>
            <a:pPr lvl="1"/>
            <a:r>
              <a:rPr lang="en-US" sz="1600" dirty="0" smtClean="0"/>
              <a:t>UKSG = UK Serials Group</a:t>
            </a:r>
          </a:p>
          <a:p>
            <a:r>
              <a:rPr lang="en-US" sz="1800" dirty="0" smtClean="0"/>
              <a:t>NISO RP-9-2014</a:t>
            </a:r>
          </a:p>
          <a:p>
            <a:r>
              <a:rPr lang="en-US" sz="1800" dirty="0" smtClean="0"/>
              <a:t>Recommended practice first released in 2010 (Phase I)</a:t>
            </a:r>
          </a:p>
          <a:p>
            <a:pPr lvl="1"/>
            <a:r>
              <a:rPr lang="en-US" sz="1600" dirty="0" smtClean="0"/>
              <a:t>To support consistent and correct resolution of </a:t>
            </a:r>
            <a:r>
              <a:rPr lang="en-US" sz="1600" dirty="0" err="1" smtClean="0"/>
              <a:t>OpenURLs</a:t>
            </a:r>
            <a:endParaRPr lang="en-US" sz="1600" dirty="0" smtClean="0"/>
          </a:p>
          <a:p>
            <a:pPr lvl="1"/>
            <a:r>
              <a:rPr lang="en-US" sz="1600" dirty="0" smtClean="0"/>
              <a:t>Guidance on the role and importance of accurate and timely metadata supply to link resolver knowledge bases</a:t>
            </a:r>
          </a:p>
          <a:p>
            <a:pPr lvl="1"/>
            <a:r>
              <a:rPr lang="en-US" sz="1600" dirty="0" smtClean="0"/>
              <a:t>Practical set of recommendations for metadata transfer</a:t>
            </a:r>
          </a:p>
          <a:p>
            <a:r>
              <a:rPr lang="en-US" sz="1800" dirty="0" smtClean="0"/>
              <a:t>Revised 2014 (Phase II)</a:t>
            </a:r>
          </a:p>
          <a:p>
            <a:pPr lvl="1"/>
            <a:r>
              <a:rPr lang="en-US" sz="1600" dirty="0" smtClean="0"/>
              <a:t>Focuses on more granular, complex issues causing problems in metadata supply to knowledge bases</a:t>
            </a:r>
          </a:p>
          <a:p>
            <a:pPr lvl="1"/>
            <a:r>
              <a:rPr lang="en-US" sz="1600" dirty="0" smtClean="0"/>
              <a:t>Provides educational and outreach opportunities for all stakeholders</a:t>
            </a:r>
          </a:p>
          <a:p>
            <a:pPr lvl="1"/>
            <a:r>
              <a:rPr lang="en-US" sz="1600" dirty="0" smtClean="0"/>
              <a:t>Delivery of centralized information portal</a:t>
            </a:r>
          </a:p>
          <a:p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www.niso.org/workrooms/kbart</a:t>
            </a:r>
            <a:r>
              <a:rPr lang="en-US" sz="1800" dirty="0" smtClean="0"/>
              <a:t> 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28" y="6445347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KBART – Publisher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600203"/>
            <a:ext cx="8415338" cy="4238083"/>
          </a:xfrm>
        </p:spPr>
        <p:txBody>
          <a:bodyPr/>
          <a:lstStyle/>
          <a:p>
            <a:r>
              <a:rPr lang="en-US" dirty="0" smtClean="0"/>
              <a:t>KBART Phase I and Phase II provide guidance on:</a:t>
            </a:r>
          </a:p>
          <a:p>
            <a:pPr lvl="1"/>
            <a:r>
              <a:rPr lang="en-US" dirty="0" smtClean="0"/>
              <a:t>Routes to providing higher </a:t>
            </a:r>
            <a:r>
              <a:rPr lang="en-US" dirty="0"/>
              <a:t>quality </a:t>
            </a:r>
            <a:r>
              <a:rPr lang="en-US" dirty="0" smtClean="0"/>
              <a:t>data to Discovery Service partners and customers</a:t>
            </a:r>
          </a:p>
          <a:p>
            <a:pPr lvl="1"/>
            <a:r>
              <a:rPr lang="en-US" dirty="0" smtClean="0"/>
              <a:t>Higher quality data drives effectiveness of discovering and accessing content</a:t>
            </a:r>
          </a:p>
          <a:p>
            <a:pPr marL="228600" lvl="1" indent="0">
              <a:buNone/>
            </a:pPr>
            <a:endParaRPr lang="en-US" dirty="0"/>
          </a:p>
          <a:p>
            <a:r>
              <a:rPr lang="en-US" dirty="0" smtClean="0"/>
              <a:t>KBART RP guidelines provides foundation for interoperability of key metadata elements between publishers, content aggregators and discovery service partners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Publishers benefit </a:t>
            </a:r>
            <a:r>
              <a:rPr lang="en-US" dirty="0"/>
              <a:t>from accurate linking to their content and subsequently the possibility of increased </a:t>
            </a:r>
            <a:r>
              <a:rPr lang="en-US" dirty="0" smtClean="0"/>
              <a:t>usage of their content </a:t>
            </a:r>
          </a:p>
          <a:p>
            <a:pPr lvl="1"/>
            <a:r>
              <a:rPr lang="en-US" dirty="0" smtClean="0"/>
              <a:t>increased revenue and decreased operational costs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51" y="6298653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97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KBART – Library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600203"/>
            <a:ext cx="8415338" cy="2822311"/>
          </a:xfrm>
        </p:spPr>
        <p:txBody>
          <a:bodyPr/>
          <a:lstStyle/>
          <a:p>
            <a:r>
              <a:rPr lang="en-US" dirty="0" smtClean="0"/>
              <a:t>Libraries rely on accurate and consistent information from publishers, aggregators, and link resolver knowledge bases to manage holdings and coverage information for licensed resources</a:t>
            </a:r>
          </a:p>
          <a:p>
            <a:r>
              <a:rPr lang="en-US" dirty="0" smtClean="0"/>
              <a:t>Inaccurate knowledge base information leads to poor service and user frustration</a:t>
            </a:r>
          </a:p>
          <a:p>
            <a:pPr lvl="1"/>
            <a:r>
              <a:rPr lang="en-US" dirty="0" smtClean="0"/>
              <a:t>Most users </a:t>
            </a:r>
            <a:r>
              <a:rPr lang="en-US" dirty="0"/>
              <a:t>will just go somewhere else (Google …) if our discovery systems say we have an article but access is </a:t>
            </a:r>
            <a:r>
              <a:rPr lang="en-US" dirty="0" smtClean="0"/>
              <a:t>denied</a:t>
            </a:r>
          </a:p>
          <a:p>
            <a:pPr lvl="1"/>
            <a:r>
              <a:rPr lang="en-US" dirty="0" smtClean="0"/>
              <a:t>Even if users report a problem, libraries do not have the staff to investigate large numbers of them and to manually update records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59" y="6317315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12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981224"/>
            <a:ext cx="8415338" cy="5266057"/>
          </a:xfrm>
        </p:spPr>
        <p:txBody>
          <a:bodyPr/>
          <a:lstStyle/>
          <a:p>
            <a:r>
              <a:rPr lang="en-US" dirty="0" smtClean="0"/>
              <a:t>DOI = Digital Object Identifier</a:t>
            </a:r>
          </a:p>
          <a:p>
            <a:pPr lvl="1"/>
            <a:r>
              <a:rPr lang="en-US" dirty="0"/>
              <a:t>“digital identifier of an object</a:t>
            </a:r>
            <a:r>
              <a:rPr lang="en-US" dirty="0" smtClean="0"/>
              <a:t>”, not “identifier </a:t>
            </a:r>
            <a:r>
              <a:rPr lang="en-US" dirty="0"/>
              <a:t>of a digital </a:t>
            </a:r>
            <a:r>
              <a:rPr lang="en-US" dirty="0" smtClean="0"/>
              <a:t>object”</a:t>
            </a:r>
          </a:p>
          <a:p>
            <a:r>
              <a:rPr lang="en-US" dirty="0" smtClean="0"/>
              <a:t>ISO 26324</a:t>
            </a:r>
          </a:p>
          <a:p>
            <a:pPr lvl="1"/>
            <a:r>
              <a:rPr lang="en-US" dirty="0" smtClean="0"/>
              <a:t>ISO = International Organization for Standardization </a:t>
            </a:r>
          </a:p>
          <a:p>
            <a:r>
              <a:rPr lang="en-US" dirty="0" smtClean="0"/>
              <a:t>Registration </a:t>
            </a:r>
            <a:r>
              <a:rPr lang="en-US" dirty="0"/>
              <a:t>and use of persistent interoperable identifiers, called DOIs, for use on digital </a:t>
            </a:r>
            <a:r>
              <a:rPr lang="en-US" dirty="0" smtClean="0"/>
              <a:t>networks</a:t>
            </a:r>
          </a:p>
          <a:p>
            <a:r>
              <a:rPr lang="en-US" dirty="0" smtClean="0"/>
              <a:t>Publishers collaborate with </a:t>
            </a:r>
            <a:r>
              <a:rPr lang="en-US" dirty="0" err="1" smtClean="0"/>
              <a:t>CrossRef</a:t>
            </a:r>
            <a:r>
              <a:rPr lang="en-US" dirty="0" smtClean="0"/>
              <a:t>, which maintains </a:t>
            </a:r>
            <a:r>
              <a:rPr lang="en-US" dirty="0"/>
              <a:t>a database that keeps track of a current web address associated with each </a:t>
            </a:r>
            <a:r>
              <a:rPr lang="en-US" dirty="0" smtClean="0"/>
              <a:t>DOI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/>
              <a:t>DOI names </a:t>
            </a:r>
            <a:r>
              <a:rPr lang="en-US" dirty="0" smtClean="0"/>
              <a:t>permanently identify </a:t>
            </a:r>
            <a:r>
              <a:rPr lang="en-US" dirty="0"/>
              <a:t>content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the URLs or services change over time, e.g., the resource moves, this same DOI will continue to resolve to the correct resources or services at their new </a:t>
            </a:r>
            <a:r>
              <a:rPr lang="en-US" dirty="0" smtClean="0"/>
              <a:t>locations</a:t>
            </a:r>
          </a:p>
          <a:p>
            <a:r>
              <a:rPr lang="en-US" dirty="0" smtClean="0"/>
              <a:t>Assigned </a:t>
            </a:r>
            <a:r>
              <a:rPr lang="en-US" dirty="0"/>
              <a:t>through a federation of </a:t>
            </a:r>
            <a:r>
              <a:rPr lang="en-US" dirty="0" smtClean="0"/>
              <a:t>world-wide Registration Agencies (RA)</a:t>
            </a:r>
          </a:p>
          <a:p>
            <a:r>
              <a:rPr lang="en-US" dirty="0">
                <a:hlinkClick r:id="rId2"/>
              </a:rPr>
              <a:t>https://www.iso.org/obp/ui/#</a:t>
            </a:r>
            <a:r>
              <a:rPr lang="en-US" dirty="0" smtClean="0">
                <a:hlinkClick r:id="rId2"/>
              </a:rPr>
              <a:t>iso:std:43506:en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75" y="6451484"/>
            <a:ext cx="1475235" cy="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0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ngage">
      <a:dk1>
        <a:srgbClr val="000000"/>
      </a:dk1>
      <a:lt1>
        <a:srgbClr val="FFFFFF"/>
      </a:lt1>
      <a:dk2>
        <a:srgbClr val="000000"/>
      </a:dk2>
      <a:lt2>
        <a:srgbClr val="AAAEB4"/>
      </a:lt2>
      <a:accent1>
        <a:srgbClr val="0D3857"/>
      </a:accent1>
      <a:accent2>
        <a:srgbClr val="055C91"/>
      </a:accent2>
      <a:accent3>
        <a:srgbClr val="81C0DA"/>
      </a:accent3>
      <a:accent4>
        <a:srgbClr val="B0D3DF"/>
      </a:accent4>
      <a:accent5>
        <a:srgbClr val="E0DCCD"/>
      </a:accent5>
      <a:accent6>
        <a:srgbClr val="7C7666"/>
      </a:accent6>
      <a:hlink>
        <a:srgbClr val="055C91"/>
      </a:hlink>
      <a:folHlink>
        <a:srgbClr val="81C0D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11D53F618ADE46BF233FE4F46F27AC" ma:contentTypeVersion="0" ma:contentTypeDescription="Create a new document." ma:contentTypeScope="" ma:versionID="3d2b600632870d5641a6ad7e6a32fdd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a1222beb234debe96d12a98d24ff8a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7D23694-6172-4044-A51E-E17F620D07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9428F29-EFB2-4C45-95D2-7A247FB136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3964C1-7B7B-4FD4-81D6-078FDDFC6D25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956</Words>
  <Application>Microsoft Office PowerPoint</Application>
  <PresentationFormat>On-screen Show (4:3)</PresentationFormat>
  <Paragraphs>119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Office Theme</vt:lpstr>
      <vt:lpstr>Not So Strange Bedfellows:</vt:lpstr>
      <vt:lpstr>(Some) Standards and Related Organizations for the  Information Community</vt:lpstr>
      <vt:lpstr>(Some) Standards and Related Organizations for the  Information Community (continued)</vt:lpstr>
      <vt:lpstr>Information Community Supply Chain (Web)</vt:lpstr>
      <vt:lpstr>Why Formal Standards and Recommended Practices?</vt:lpstr>
      <vt:lpstr>KBART</vt:lpstr>
      <vt:lpstr>KBART – Publisher View</vt:lpstr>
      <vt:lpstr>KBART – Library View</vt:lpstr>
      <vt:lpstr>DOI</vt:lpstr>
      <vt:lpstr>DOI – Publisher View</vt:lpstr>
      <vt:lpstr>DOI – Library View</vt:lpstr>
      <vt:lpstr>EPUB 3</vt:lpstr>
      <vt:lpstr>EPUB 3 – Publisher View</vt:lpstr>
      <vt:lpstr>EPUB 3 – Library View</vt:lpstr>
      <vt:lpstr>Contact Information</vt:lpstr>
    </vt:vector>
  </TitlesOfParts>
  <Company>Ruder Finn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 so Strange Bedfellows</dc:title>
  <dc:creator>Betty Landesman;Heyman, Marti</dc:creator>
  <cp:keywords>Charelston Conference;NISO;External Presentations</cp:keywords>
  <cp:lastModifiedBy>Betty Landesman</cp:lastModifiedBy>
  <cp:revision>95</cp:revision>
  <dcterms:created xsi:type="dcterms:W3CDTF">2014-09-17T20:41:57Z</dcterms:created>
  <dcterms:modified xsi:type="dcterms:W3CDTF">2015-12-18T22:44:58Z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0x0101002411D53F618ADE46BF233FE4F46F27AC</vt:lpwstr>
  </property>
</Properties>
</file>