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7" r:id="rId3"/>
    <p:sldId id="276" r:id="rId4"/>
    <p:sldId id="257" r:id="rId5"/>
    <p:sldId id="259" r:id="rId6"/>
    <p:sldId id="258" r:id="rId7"/>
    <p:sldId id="263" r:id="rId8"/>
    <p:sldId id="288" r:id="rId9"/>
    <p:sldId id="265" r:id="rId10"/>
    <p:sldId id="264" r:id="rId11"/>
    <p:sldId id="278" r:id="rId12"/>
    <p:sldId id="275" r:id="rId13"/>
    <p:sldId id="282" r:id="rId14"/>
    <p:sldId id="281" r:id="rId15"/>
    <p:sldId id="266" r:id="rId16"/>
    <p:sldId id="286" r:id="rId17"/>
    <p:sldId id="274" r:id="rId18"/>
    <p:sldId id="287" r:id="rId19"/>
    <p:sldId id="283" r:id="rId20"/>
    <p:sldId id="279" r:id="rId21"/>
    <p:sldId id="271" r:id="rId22"/>
    <p:sldId id="272" r:id="rId23"/>
    <p:sldId id="270" r:id="rId24"/>
    <p:sldId id="273" r:id="rId25"/>
    <p:sldId id="268" r:id="rId26"/>
    <p:sldId id="290" r:id="rId27"/>
    <p:sldId id="291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0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Predatory publishing</a:t>
            </a:r>
            <a:endParaRPr lang="en-US" sz="4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1" y="2348600"/>
            <a:ext cx="6096000" cy="3857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2804" y="3497344"/>
            <a:ext cx="5250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504D"/>
                </a:solidFill>
              </a:rPr>
              <a:t>How to avoid falling prey to predatory publishers</a:t>
            </a:r>
            <a:endParaRPr lang="en-US" sz="3200" b="1" dirty="0">
              <a:solidFill>
                <a:srgbClr val="C0504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190" y="5606060"/>
            <a:ext cx="4787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Victoria Martin, </a:t>
            </a:r>
            <a:br>
              <a:rPr lang="en-US" sz="1600" dirty="0" smtClean="0"/>
            </a:br>
            <a:r>
              <a:rPr lang="en-US" sz="1600" dirty="0" smtClean="0"/>
              <a:t>Scholarly Communications Librarian, </a:t>
            </a:r>
            <a:br>
              <a:rPr lang="en-US" sz="1600" dirty="0" smtClean="0"/>
            </a:br>
            <a:r>
              <a:rPr lang="en-US" sz="1600" dirty="0" smtClean="0"/>
              <a:t>Salisbury University</a:t>
            </a:r>
            <a:br>
              <a:rPr lang="en-US" sz="1600" dirty="0" smtClean="0"/>
            </a:br>
            <a:r>
              <a:rPr lang="en-US" sz="1600" dirty="0" smtClean="0"/>
              <a:t>April 12, 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63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Why  Is  predatory  publishing  harmful?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21411" y="2233298"/>
            <a:ext cx="117960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/>
              <a:t>T</a:t>
            </a:r>
            <a:r>
              <a:rPr lang="en-US" sz="2800" dirty="0" smtClean="0"/>
              <a:t>hreatens </a:t>
            </a:r>
            <a:r>
              <a:rPr lang="en-US" sz="2800" dirty="0"/>
              <a:t>the integrity of </a:t>
            </a:r>
            <a:r>
              <a:rPr lang="en-US" sz="2800" dirty="0" smtClean="0"/>
              <a:t>published research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esults </a:t>
            </a:r>
            <a:r>
              <a:rPr lang="en-US" sz="2800" dirty="0"/>
              <a:t>in </a:t>
            </a:r>
            <a:r>
              <a:rPr lang="en-US" sz="2800" dirty="0" smtClean="0"/>
              <a:t>loss </a:t>
            </a:r>
            <a:r>
              <a:rPr lang="en-US" sz="2800" dirty="0"/>
              <a:t>of knowledge  </a:t>
            </a:r>
            <a:endParaRPr lang="en-US" sz="2800" dirty="0" smtClean="0"/>
          </a:p>
          <a:p>
            <a:pPr marL="457200" lvl="0" indent="-45720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orrupts </a:t>
            </a:r>
            <a:r>
              <a:rPr lang="en-US" sz="2800" dirty="0"/>
              <a:t>the open access publishing model</a:t>
            </a:r>
            <a:br>
              <a:rPr lang="en-US" sz="2800" dirty="0"/>
            </a:br>
            <a:r>
              <a:rPr lang="en-US" sz="2800" dirty="0"/>
              <a:t> 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/>
              <a:t>E</a:t>
            </a:r>
            <a:r>
              <a:rPr lang="en-US" sz="2800" dirty="0" smtClean="0"/>
              <a:t>ncourages </a:t>
            </a:r>
            <a:r>
              <a:rPr lang="en-US" sz="2800" dirty="0" smtClean="0"/>
              <a:t>unethical </a:t>
            </a:r>
            <a:r>
              <a:rPr lang="en-US" sz="2800" dirty="0"/>
              <a:t>behavior of </a:t>
            </a:r>
            <a:r>
              <a:rPr lang="en-US" sz="2800" dirty="0" smtClean="0"/>
              <a:t>some authors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/>
              <a:t>H</a:t>
            </a:r>
            <a:r>
              <a:rPr lang="en-US" sz="2800" dirty="0" smtClean="0"/>
              <a:t>urts </a:t>
            </a:r>
            <a:r>
              <a:rPr lang="en-US" sz="2800" dirty="0"/>
              <a:t>researcher's academic </a:t>
            </a:r>
            <a:r>
              <a:rPr lang="en-US" sz="2800" dirty="0" smtClean="0"/>
              <a:t>credibility and career advancement </a:t>
            </a:r>
            <a:br>
              <a:rPr lang="en-US" sz="2800" dirty="0" smtClean="0"/>
            </a:b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77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9815" y="585477"/>
            <a:ext cx="103034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en-US" dirty="0"/>
          </a:p>
          <a:p>
            <a:pPr lvl="1" algn="ctr"/>
            <a:r>
              <a:rPr lang="en-US" sz="3600" b="1" dirty="0" smtClean="0"/>
              <a:t>Part II</a:t>
            </a:r>
          </a:p>
          <a:p>
            <a:pPr lvl="1" algn="ctr"/>
            <a:r>
              <a:rPr lang="en-US" sz="3600" b="1" dirty="0" smtClean="0">
                <a:solidFill>
                  <a:srgbClr val="C0504D"/>
                </a:solidFill>
              </a:rPr>
              <a:t>Predatory publishers </a:t>
            </a:r>
            <a:br>
              <a:rPr lang="en-US" sz="3600" b="1" dirty="0" smtClean="0">
                <a:solidFill>
                  <a:srgbClr val="C0504D"/>
                </a:solidFill>
              </a:rPr>
            </a:br>
            <a:r>
              <a:rPr lang="en-US" sz="3600" b="1" dirty="0" smtClean="0">
                <a:solidFill>
                  <a:srgbClr val="C0504D"/>
                </a:solidFill>
              </a:rPr>
              <a:t>and other scholarly “predators”</a:t>
            </a:r>
            <a:br>
              <a:rPr lang="en-US" sz="3600" b="1" dirty="0" smtClean="0">
                <a:solidFill>
                  <a:srgbClr val="C0504D"/>
                </a:solidFill>
              </a:rPr>
            </a:br>
            <a:endParaRPr lang="en-US" sz="3600" b="1" dirty="0" smtClean="0">
              <a:solidFill>
                <a:srgbClr val="C0504D"/>
              </a:solidFill>
            </a:endParaRP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/>
              <a:t>Legitimate versus predatory </a:t>
            </a:r>
            <a:r>
              <a:rPr lang="en-US" sz="3600" dirty="0" smtClean="0"/>
              <a:t>journals</a:t>
            </a:r>
            <a:endParaRPr lang="en-US" sz="3600" dirty="0"/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Common “predatory” tactics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 Who are typically targeted?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Other scholarly “predators”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486" y="503415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Legitimate  </a:t>
            </a:r>
            <a:r>
              <a:rPr lang="en-US" sz="3200" b="1" dirty="0" err="1" smtClean="0"/>
              <a:t>vs</a:t>
            </a:r>
            <a:r>
              <a:rPr lang="en-US" sz="3200" b="1" dirty="0" smtClean="0"/>
              <a:t>  predatory  journals</a:t>
            </a:r>
            <a:endParaRPr lang="en-US" sz="32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9486" y="2014816"/>
            <a:ext cx="5609844" cy="536005"/>
          </a:xfrm>
          <a:solidFill>
            <a:srgbClr val="8064A2"/>
          </a:solidFill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Legitimate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80010" y="2967010"/>
            <a:ext cx="6069330" cy="389099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Affiliated with a well-known publisher or professional society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Rigorous peer review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Authoritative editorial board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Professional journal website design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Hosted by a </a:t>
            </a:r>
            <a:r>
              <a:rPr lang="en-US" sz="2400" dirty="0" smtClean="0">
                <a:solidFill>
                  <a:schemeClr val="tx1"/>
                </a:solidFill>
              </a:rPr>
              <a:t>credible publisher </a:t>
            </a:r>
            <a:r>
              <a:rPr lang="en-US" sz="2400" dirty="0">
                <a:solidFill>
                  <a:schemeClr val="tx1"/>
                </a:solidFill>
              </a:rPr>
              <a:t>or technology partner</a:t>
            </a:r>
          </a:p>
          <a:p>
            <a:pPr marL="0" indent="0" algn="ctr"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49340" y="2014816"/>
            <a:ext cx="5634990" cy="553373"/>
          </a:xfrm>
          <a:solidFill>
            <a:srgbClr val="C0504D"/>
          </a:solidFill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Predatory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270285" y="2847646"/>
            <a:ext cx="5393100" cy="360524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Run by a small publisher, a group or people, or a single person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Superficial or non-existent peer review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Untrustworthy editorial board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Amateur </a:t>
            </a:r>
            <a:r>
              <a:rPr lang="en-US" sz="2400" dirty="0" smtClean="0">
                <a:solidFill>
                  <a:schemeClr val="tx1"/>
                </a:solidFill>
              </a:rPr>
              <a:t>journal website </a:t>
            </a:r>
            <a:r>
              <a:rPr lang="en-US" sz="2400" dirty="0">
                <a:solidFill>
                  <a:schemeClr val="tx1"/>
                </a:solidFill>
              </a:rPr>
              <a:t>design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Hosted </a:t>
            </a:r>
            <a:r>
              <a:rPr lang="en-US" sz="2400" dirty="0">
                <a:solidFill>
                  <a:schemeClr val="tx1"/>
                </a:solidFill>
              </a:rPr>
              <a:t>by an unknown source or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free </a:t>
            </a:r>
            <a:r>
              <a:rPr lang="en-US" sz="2400" dirty="0">
                <a:solidFill>
                  <a:schemeClr val="tx1"/>
                </a:solidFill>
              </a:rPr>
              <a:t>platform</a:t>
            </a:r>
          </a:p>
          <a:p>
            <a:pPr marL="0" indent="0" algn="ctr"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486" y="503415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Legitimate  </a:t>
            </a:r>
            <a:r>
              <a:rPr lang="en-US" b="1" dirty="0" err="1" smtClean="0"/>
              <a:t>vs</a:t>
            </a:r>
            <a:r>
              <a:rPr lang="en-US" b="1" dirty="0" smtClean="0"/>
              <a:t>  predatory  journals (cont’d)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9486" y="1901694"/>
            <a:ext cx="5609844" cy="536005"/>
          </a:xfrm>
          <a:solidFill>
            <a:srgbClr val="8064A2"/>
          </a:solidFill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Legitimate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80010" y="2734880"/>
            <a:ext cx="6069330" cy="389099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Authentic ISSN number and DOIs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Legitimate metrics and indexing information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Thorough and accurate contact information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Listed in reputable journal </a:t>
            </a:r>
            <a:r>
              <a:rPr lang="en-US" sz="2400" dirty="0" smtClean="0">
                <a:solidFill>
                  <a:schemeClr val="tx1"/>
                </a:solidFill>
              </a:rPr>
              <a:t>directories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Acceptance depends on quality of research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49340" y="1907186"/>
            <a:ext cx="5634990" cy="553373"/>
          </a:xfrm>
          <a:solidFill>
            <a:srgbClr val="C0504D"/>
          </a:solidFill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Predatory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270285" y="2734880"/>
            <a:ext cx="5569498" cy="360524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Fake or missing ISSN; no DOIs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False/bogus metrics and indexing claims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Fake or misleading contact information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Not listed in reputable </a:t>
            </a:r>
            <a:r>
              <a:rPr lang="en-US" sz="2400" dirty="0" smtClean="0">
                <a:solidFill>
                  <a:schemeClr val="tx1"/>
                </a:solidFill>
              </a:rPr>
              <a:t>directories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Acceptance depends on author payment </a:t>
            </a:r>
          </a:p>
          <a:p>
            <a:pPr marL="0" indent="0" algn="ctr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0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4294967295"/>
          </p:nvPr>
        </p:nvSpPr>
        <p:spPr>
          <a:xfrm>
            <a:off x="771938" y="1507717"/>
            <a:ext cx="7693333" cy="541627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Spam emails sent </a:t>
            </a:r>
            <a:r>
              <a:rPr lang="en-US" sz="2000" dirty="0">
                <a:solidFill>
                  <a:schemeClr val="tx1"/>
                </a:solidFill>
              </a:rPr>
              <a:t>to .</a:t>
            </a:r>
            <a:r>
              <a:rPr lang="en-US" sz="2000" dirty="0" err="1">
                <a:solidFill>
                  <a:schemeClr val="tx1"/>
                </a:solidFill>
              </a:rPr>
              <a:t>edu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addresses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Promise </a:t>
            </a:r>
            <a:r>
              <a:rPr lang="en-US" sz="2000" dirty="0">
                <a:solidFill>
                  <a:schemeClr val="tx1"/>
                </a:solidFill>
              </a:rPr>
              <a:t>of expedited peer </a:t>
            </a:r>
            <a:r>
              <a:rPr lang="en-US" sz="2000" dirty="0" smtClean="0">
                <a:solidFill>
                  <a:schemeClr val="tx1"/>
                </a:solidFill>
              </a:rPr>
              <a:t>review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and/or </a:t>
            </a:r>
            <a:r>
              <a:rPr lang="en-US" sz="2000" dirty="0">
                <a:solidFill>
                  <a:schemeClr val="tx1"/>
                </a:solidFill>
              </a:rPr>
              <a:t>speedy </a:t>
            </a:r>
            <a:r>
              <a:rPr lang="en-US" sz="2000" dirty="0" smtClean="0">
                <a:solidFill>
                  <a:schemeClr val="tx1"/>
                </a:solidFill>
              </a:rPr>
              <a:t>publication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Low article processing charges (APCs)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False impact factor and indexing claims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Imitating the names of established journals</a:t>
            </a: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Linking </a:t>
            </a:r>
            <a:r>
              <a:rPr lang="en-US" sz="2000" dirty="0">
                <a:solidFill>
                  <a:schemeClr val="tx1"/>
                </a:solidFill>
              </a:rPr>
              <a:t>to logos of established scholarly </a:t>
            </a:r>
            <a:r>
              <a:rPr lang="en-US" sz="2000" dirty="0" smtClean="0">
                <a:solidFill>
                  <a:schemeClr val="tx1"/>
                </a:solidFill>
              </a:rPr>
              <a:t>organizations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and</a:t>
            </a:r>
            <a:r>
              <a:rPr lang="en-US" sz="2000" dirty="0">
                <a:solidFill>
                  <a:schemeClr val="tx1"/>
                </a:solidFill>
              </a:rPr>
              <a:t> publishers 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Using </a:t>
            </a:r>
            <a:r>
              <a:rPr lang="en-US" sz="2000" dirty="0">
                <a:solidFill>
                  <a:schemeClr val="tx1"/>
                </a:solidFill>
              </a:rPr>
              <a:t>fake </a:t>
            </a:r>
            <a:r>
              <a:rPr lang="en-US" sz="2000" dirty="0" smtClean="0">
                <a:solidFill>
                  <a:schemeClr val="tx1"/>
                </a:solidFill>
              </a:rPr>
              <a:t>editor names </a:t>
            </a:r>
            <a:r>
              <a:rPr lang="en-US" sz="2000" dirty="0" smtClean="0">
                <a:solidFill>
                  <a:schemeClr val="tx1"/>
                </a:solidFill>
              </a:rPr>
              <a:t>or </a:t>
            </a:r>
            <a:r>
              <a:rPr lang="en-US" sz="2000" dirty="0">
                <a:solidFill>
                  <a:schemeClr val="tx1"/>
                </a:solidFill>
              </a:rPr>
              <a:t>using real names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without </a:t>
            </a:r>
            <a:r>
              <a:rPr lang="en-US" sz="2000" dirty="0">
                <a:solidFill>
                  <a:schemeClr val="tx1"/>
                </a:solidFill>
              </a:rPr>
              <a:t>permission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Providing </a:t>
            </a:r>
            <a:r>
              <a:rPr lang="en-US" sz="2000" dirty="0" smtClean="0">
                <a:solidFill>
                  <a:schemeClr val="tx1"/>
                </a:solidFill>
              </a:rPr>
              <a:t>misleading information </a:t>
            </a:r>
            <a:r>
              <a:rPr lang="en-US" sz="2000" dirty="0">
                <a:solidFill>
                  <a:schemeClr val="tx1"/>
                </a:solidFill>
              </a:rPr>
              <a:t>about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their </a:t>
            </a:r>
            <a:r>
              <a:rPr lang="en-US" sz="2000" dirty="0">
                <a:solidFill>
                  <a:schemeClr val="tx1"/>
                </a:solidFill>
              </a:rPr>
              <a:t>headquarters </a:t>
            </a:r>
            <a:r>
              <a:rPr lang="en-US" sz="2000" dirty="0" smtClean="0">
                <a:solidFill>
                  <a:schemeClr val="tx1"/>
                </a:solidFill>
              </a:rPr>
              <a:t>locations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Refusing to retract submitted articles without payment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Refusing to waive APCs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890" y="628650"/>
            <a:ext cx="11315700" cy="523220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TOP  10   TACTICS  OF  PREDATORY  PUBLISHERS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www.nature.com/polopoly_fs/7.43042.1489939590!/image/fakeeditors_FLAT.jpg_gen/derivatives/landscape_630/fakeeditors_FL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999" y="1913642"/>
            <a:ext cx="4734141" cy="341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4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5320" y="559975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Who  are   typically   targeted?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85320" y="2130458"/>
            <a:ext cx="112367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Early-career </a:t>
            </a:r>
            <a:r>
              <a:rPr lang="en-US" sz="3200" dirty="0" smtClean="0"/>
              <a:t>researchers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Researchers who are under pressure to publish </a:t>
            </a:r>
            <a:r>
              <a:rPr lang="en-US" sz="3200" dirty="0" smtClean="0"/>
              <a:t>: </a:t>
            </a:r>
            <a:br>
              <a:rPr lang="en-US" sz="3200" dirty="0" smtClean="0"/>
            </a:br>
            <a:endParaRPr lang="en-US" sz="3200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/>
              <a:t>t</a:t>
            </a:r>
            <a:r>
              <a:rPr lang="en-US" sz="3200" dirty="0" smtClean="0"/>
              <a:t>o meet </a:t>
            </a:r>
            <a:r>
              <a:rPr lang="en-US" sz="3200" dirty="0"/>
              <a:t>grant funding </a:t>
            </a:r>
            <a:r>
              <a:rPr lang="en-US" sz="3200" dirty="0" smtClean="0"/>
              <a:t>requirements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 smtClean="0"/>
              <a:t>to meet </a:t>
            </a:r>
            <a:r>
              <a:rPr lang="en-US" sz="3200" dirty="0"/>
              <a:t>deadlines for </a:t>
            </a:r>
            <a:r>
              <a:rPr lang="en-US" sz="3200" dirty="0" smtClean="0"/>
              <a:t>tenure or promotion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Authors who </a:t>
            </a:r>
            <a:r>
              <a:rPr lang="en-US" sz="3200" dirty="0" smtClean="0"/>
              <a:t>have already </a:t>
            </a:r>
            <a:r>
              <a:rPr lang="en-US" sz="3200" dirty="0"/>
              <a:t>published </a:t>
            </a:r>
            <a:r>
              <a:rPr lang="en-US" sz="3200" dirty="0" smtClean="0"/>
              <a:t>in </a:t>
            </a:r>
            <a:r>
              <a:rPr lang="en-US" sz="3200" dirty="0"/>
              <a:t>predatory journals</a:t>
            </a:r>
            <a:br>
              <a:rPr lang="en-US" sz="3200" dirty="0"/>
            </a:br>
            <a:r>
              <a:rPr lang="en-US" sz="32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4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62890" y="628650"/>
            <a:ext cx="11315700" cy="954107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TOP RED  FLAGS  OF  PUBLISHING  FRAUD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(easily detected in an email invitation)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2652" y="1756567"/>
            <a:ext cx="110299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dirty="0"/>
              <a:t>Unsolicited and poorly written email </a:t>
            </a:r>
            <a:r>
              <a:rPr lang="en-US" sz="2800" dirty="0" smtClean="0"/>
              <a:t>invitations</a:t>
            </a:r>
            <a:br>
              <a:rPr lang="en-US" sz="2800" dirty="0" smtClean="0"/>
            </a:br>
            <a:endParaRPr lang="en-US" sz="2800" dirty="0" smtClean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dirty="0"/>
              <a:t>Extremely broad journal scope </a:t>
            </a:r>
            <a:br>
              <a:rPr lang="en-US" sz="2800" dirty="0"/>
            </a:br>
            <a:endParaRPr lang="en-US" sz="2800" dirty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dirty="0" smtClean="0"/>
              <a:t>Promise </a:t>
            </a:r>
            <a:r>
              <a:rPr lang="en-US" sz="2800" dirty="0"/>
              <a:t>of expedited peer </a:t>
            </a:r>
            <a:r>
              <a:rPr lang="en-US" sz="2800" dirty="0" smtClean="0"/>
              <a:t>review and/or </a:t>
            </a:r>
            <a:r>
              <a:rPr lang="en-US" sz="2800" dirty="0"/>
              <a:t>speedy </a:t>
            </a:r>
            <a:r>
              <a:rPr lang="en-US" sz="2800" dirty="0" smtClean="0"/>
              <a:t>publication</a:t>
            </a:r>
            <a:br>
              <a:rPr lang="en-US" sz="2800" dirty="0" smtClean="0"/>
            </a:br>
            <a:endParaRPr lang="en-US" sz="2800" dirty="0" smtClean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dirty="0" smtClean="0"/>
              <a:t>Suspiciously low article processing charges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dirty="0" smtClean="0"/>
              <a:t>Missing credentials and </a:t>
            </a:r>
            <a:r>
              <a:rPr lang="en-US" sz="2800" dirty="0" smtClean="0"/>
              <a:t>not credible addresses (e.g., PO Box)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75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5750" y="1183513"/>
            <a:ext cx="11585607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Dear Researcher,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Call for paper 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Fast Review Process 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Indexed in Reputed Databases 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Low Article Processing Charges (30 US $ only)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Indexed in Reputed Database (http://jsaer.com/indexed): Open J Gate,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Worldcat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, , ZB Med,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in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dianscience.in, SCIENTFIC JOURNALS, EZB etc.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Website:  www.jsaer.com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With this regard we request you to send original research papers relevant to your work 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for publication in the journal. The manuscript may be submitted along with filled scanned copy right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by e-mail at submit@jsaer.com or through our SUBMIT MANUSCRIPT link at our website.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Please refer: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Author’s guidelines: http://jsaer.com/download/pdf/Instructions-to-Authors.pdf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Regards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Editor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Journal of Scientific and Engineering Research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62890" y="628650"/>
            <a:ext cx="11315700" cy="954107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TOP RED  FLAGS  OF  PUBLISHING  FRAUD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(easily detected in the journal’s website)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8640" y="2023110"/>
            <a:ext cx="110299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Spelling </a:t>
            </a:r>
            <a:r>
              <a:rPr lang="en-US" sz="3200" dirty="0"/>
              <a:t>and grammar </a:t>
            </a:r>
            <a:r>
              <a:rPr lang="en-US" sz="3200" dirty="0" smtClean="0"/>
              <a:t>errors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Missing </a:t>
            </a:r>
            <a:r>
              <a:rPr lang="en-US" sz="3200" dirty="0"/>
              <a:t>or fake </a:t>
            </a:r>
            <a:r>
              <a:rPr lang="en-US" sz="3200" dirty="0" smtClean="0"/>
              <a:t>ISSN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False impact factor and indexing claims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Invented metrics </a:t>
            </a:r>
            <a:endParaRPr lang="en-US" sz="3200" dirty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Newness and high quantity </a:t>
            </a:r>
            <a:r>
              <a:rPr lang="en-US" sz="3200" dirty="0" smtClean="0"/>
              <a:t>of articles </a:t>
            </a:r>
            <a:r>
              <a:rPr lang="en-US" sz="3200" dirty="0" smtClean="0"/>
              <a:t>per issue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Contradictions and inconsistencies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Publishers are also editors w/o academic credentials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7248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5320" y="559975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Other  types  of  scholarly  “PREDATORS”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81752" y="1970438"/>
            <a:ext cx="1123675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C0504D"/>
                </a:solidFill>
              </a:rPr>
              <a:t>Predatory conference organizers</a:t>
            </a:r>
          </a:p>
          <a:p>
            <a:pPr lvl="1"/>
            <a:r>
              <a:rPr lang="en-US" sz="2400" dirty="0" smtClean="0"/>
              <a:t>Solicit submissions and charge registration fees for poorly organized </a:t>
            </a:r>
            <a:br>
              <a:rPr lang="en-US" sz="2400" dirty="0" smtClean="0"/>
            </a:br>
            <a:r>
              <a:rPr lang="en-US" sz="2400" dirty="0" smtClean="0"/>
              <a:t>or non-existent conferences</a:t>
            </a:r>
            <a:br>
              <a:rPr lang="en-US" sz="2400" dirty="0" smtClean="0"/>
            </a:br>
            <a:endParaRPr lang="en-US" sz="24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C0504D"/>
                </a:solidFill>
              </a:rPr>
              <a:t>Predatory monograph publishers</a:t>
            </a:r>
            <a:br>
              <a:rPr lang="en-US" sz="2800" b="1" dirty="0" smtClean="0">
                <a:solidFill>
                  <a:srgbClr val="C0504D"/>
                </a:solidFill>
              </a:rPr>
            </a:br>
            <a:r>
              <a:rPr lang="en-US" sz="2400" dirty="0" smtClean="0"/>
              <a:t>Often target new thesis and dissertation authors to publish their work as books </a:t>
            </a:r>
            <a:br>
              <a:rPr lang="en-US" sz="2400" dirty="0" smtClean="0"/>
            </a:br>
            <a:endParaRPr lang="en-US" sz="24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C0504D"/>
                </a:solidFill>
              </a:rPr>
              <a:t>Journal hijackers </a:t>
            </a:r>
            <a:r>
              <a:rPr lang="en-US" sz="3200" b="1" dirty="0">
                <a:solidFill>
                  <a:srgbClr val="C0504D"/>
                </a:solidFill>
              </a:rPr>
              <a:t/>
            </a:r>
            <a:br>
              <a:rPr lang="en-US" sz="3200" b="1" dirty="0">
                <a:solidFill>
                  <a:srgbClr val="C0504D"/>
                </a:solidFill>
              </a:rPr>
            </a:br>
            <a:r>
              <a:rPr lang="en-US" sz="2400" dirty="0"/>
              <a:t>Create a duplicate website for an established scholarly journal and then solicit article submissions for the authentic journal on the hijacked website</a:t>
            </a:r>
            <a:r>
              <a:rPr lang="en-US" sz="2400" b="1" dirty="0" smtClean="0">
                <a:solidFill>
                  <a:srgbClr val="C0504D"/>
                </a:solidFill>
              </a:rPr>
              <a:t/>
            </a:r>
            <a:br>
              <a:rPr lang="en-US" sz="2400" b="1" dirty="0" smtClean="0">
                <a:solidFill>
                  <a:srgbClr val="C0504D"/>
                </a:solidFill>
              </a:rPr>
            </a:br>
            <a:endParaRPr lang="en-US" sz="2400" b="1" dirty="0" smtClean="0">
              <a:solidFill>
                <a:srgbClr val="C0504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  <a:p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40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6120" y="1311341"/>
            <a:ext cx="103034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504D"/>
                </a:solidFill>
              </a:rPr>
              <a:t>Part 1</a:t>
            </a:r>
          </a:p>
          <a:p>
            <a:pPr algn="ctr"/>
            <a:r>
              <a:rPr lang="en-US" sz="3200" b="1" dirty="0" smtClean="0"/>
              <a:t>Predatory publishing:  An overview</a:t>
            </a:r>
          </a:p>
          <a:p>
            <a:pPr lvl="1" algn="ctr"/>
            <a:endParaRPr lang="en-US" sz="3200" dirty="0"/>
          </a:p>
          <a:p>
            <a:pPr lvl="1" algn="ctr"/>
            <a:r>
              <a:rPr lang="en-US" sz="3600" b="1" dirty="0" smtClean="0">
                <a:solidFill>
                  <a:srgbClr val="C0504D"/>
                </a:solidFill>
              </a:rPr>
              <a:t>Part II</a:t>
            </a:r>
          </a:p>
          <a:p>
            <a:pPr lvl="1" algn="ctr"/>
            <a:r>
              <a:rPr lang="en-US" sz="3200" b="1" dirty="0" smtClean="0"/>
              <a:t>Predatory publishers </a:t>
            </a:r>
            <a:br>
              <a:rPr lang="en-US" sz="3200" b="1" dirty="0" smtClean="0"/>
            </a:br>
            <a:r>
              <a:rPr lang="en-US" sz="3200" b="1" dirty="0" smtClean="0"/>
              <a:t>and other scholarly “predators”</a:t>
            </a:r>
          </a:p>
          <a:p>
            <a:pPr lvl="1" algn="ctr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600" b="1" dirty="0" smtClean="0">
                <a:solidFill>
                  <a:srgbClr val="C0504D"/>
                </a:solidFill>
              </a:rPr>
              <a:t>Part III</a:t>
            </a:r>
          </a:p>
          <a:p>
            <a:pPr lvl="1" algn="ctr"/>
            <a:r>
              <a:rPr lang="en-US" sz="3200" b="1" dirty="0" smtClean="0"/>
              <a:t>How to avoid getting scammed</a:t>
            </a:r>
            <a:endParaRPr lang="en-US" sz="3200" b="1" dirty="0"/>
          </a:p>
          <a:p>
            <a:pPr lvl="1" algn="ctr"/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1534" y="585477"/>
            <a:ext cx="1030349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3600" b="1" dirty="0" smtClean="0"/>
              <a:t>Part III</a:t>
            </a:r>
          </a:p>
          <a:p>
            <a:pPr lvl="1" algn="ctr"/>
            <a:r>
              <a:rPr lang="en-US" sz="3600" b="1" dirty="0" smtClean="0">
                <a:solidFill>
                  <a:srgbClr val="C0504D"/>
                </a:solidFill>
              </a:rPr>
              <a:t>How to avoid getting scammed</a:t>
            </a:r>
            <a:br>
              <a:rPr lang="en-US" sz="3600" b="1" dirty="0" smtClean="0">
                <a:solidFill>
                  <a:srgbClr val="C0504D"/>
                </a:solidFill>
              </a:rPr>
            </a:br>
            <a:endParaRPr lang="en-US" sz="3600" b="1" dirty="0">
              <a:solidFill>
                <a:srgbClr val="C0504D"/>
              </a:solidFill>
            </a:endParaRP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Journal blacklists and whitelists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Journal and conference checklists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sz="3600" dirty="0"/>
              <a:t>Tips and </a:t>
            </a:r>
            <a:r>
              <a:rPr lang="en-US" sz="3600" dirty="0" smtClean="0"/>
              <a:t>strategies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sz="3600" dirty="0" smtClean="0"/>
              <a:t>Getting help</a:t>
            </a:r>
            <a:endParaRPr lang="en-US" sz="3600" dirty="0"/>
          </a:p>
          <a:p>
            <a:pPr lvl="1" algn="ctr"/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Journal  whitelists</a:t>
            </a:r>
            <a:endParaRPr lang="en-US" sz="3600" b="1" dirty="0"/>
          </a:p>
        </p:txBody>
      </p:sp>
      <p:pic>
        <p:nvPicPr>
          <p:cNvPr id="2050" name="Picture 2" descr="Directory of Open Access Journ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22" y="3393650"/>
            <a:ext cx="3798539" cy="69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lrich's Periodicals Direc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495" y="2119667"/>
            <a:ext cx="279082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Journal  blacklists</a:t>
            </a:r>
            <a:endParaRPr lang="en-US" sz="3600" b="1" dirty="0"/>
          </a:p>
        </p:txBody>
      </p:sp>
      <p:pic>
        <p:nvPicPr>
          <p:cNvPr id="2050" name="Picture 2" descr="Directory of Open Access Journ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973" y="2942272"/>
            <a:ext cx="3267075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77" y="2436043"/>
            <a:ext cx="3479365" cy="2946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1065" y="3678227"/>
            <a:ext cx="25488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BLACKLIST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05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Journal  evaluation  checklist</a:t>
            </a:r>
            <a:endParaRPr lang="en-US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59" y="2484490"/>
            <a:ext cx="3225449" cy="2494348"/>
          </a:xfrm>
        </p:spPr>
      </p:pic>
      <p:sp>
        <p:nvSpPr>
          <p:cNvPr id="15" name="TextBox 14"/>
          <p:cNvSpPr txBox="1"/>
          <p:nvPr/>
        </p:nvSpPr>
        <p:spPr>
          <a:xfrm>
            <a:off x="3521533" y="5597360"/>
            <a:ext cx="514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https://thinkchecksubmit.org/</a:t>
            </a:r>
          </a:p>
        </p:txBody>
      </p:sp>
    </p:spTree>
    <p:extLst>
      <p:ext uri="{BB962C8B-B14F-4D97-AF65-F5344CB8AC3E}">
        <p14:creationId xmlns:p14="http://schemas.microsoft.com/office/powerpoint/2010/main" val="6401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Conference   evaluation   checklist</a:t>
            </a:r>
            <a:endParaRPr lang="en-US" b="1" dirty="0"/>
          </a:p>
        </p:txBody>
      </p:sp>
      <p:pic>
        <p:nvPicPr>
          <p:cNvPr id="4098" name="Picture 2" descr="http://libapps.s3.amazonaws.com/accounts/137334/images/ThinkCheckAt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830" y="2880360"/>
            <a:ext cx="4937824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92830" y="5312442"/>
            <a:ext cx="5006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https://thinkcheckattend.org/</a:t>
            </a:r>
          </a:p>
        </p:txBody>
      </p:sp>
    </p:spTree>
    <p:extLst>
      <p:ext uri="{BB962C8B-B14F-4D97-AF65-F5344CB8AC3E}">
        <p14:creationId xmlns:p14="http://schemas.microsoft.com/office/powerpoint/2010/main" val="95975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3034" y="489628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Tips  and  strategies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52487" y="2209775"/>
            <a:ext cx="113875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Avoid </a:t>
            </a:r>
            <a:r>
              <a:rPr lang="en-US" sz="3200" b="1" dirty="0" smtClean="0">
                <a:solidFill>
                  <a:srgbClr val="C0504D"/>
                </a:solidFill>
              </a:rPr>
              <a:t>any</a:t>
            </a:r>
            <a:r>
              <a:rPr lang="en-US" sz="3200" dirty="0" smtClean="0"/>
              <a:t> association with predatory publishers </a:t>
            </a:r>
            <a:br>
              <a:rPr lang="en-US" sz="3200" dirty="0" smtClean="0"/>
            </a:b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Keep yourself well informed about the tactics </a:t>
            </a:r>
            <a:br>
              <a:rPr lang="en-US" sz="3200" dirty="0" smtClean="0"/>
            </a:br>
            <a:r>
              <a:rPr lang="en-US" sz="3200" dirty="0" smtClean="0"/>
              <a:t>of predatory publishers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Use journal and conference evaluation tools</a:t>
            </a:r>
            <a:br>
              <a:rPr lang="en-US" sz="3200" dirty="0" smtClean="0"/>
            </a:br>
            <a:r>
              <a:rPr lang="en-US" sz="3200" dirty="0" smtClean="0"/>
              <a:t>http</a:t>
            </a:r>
            <a:r>
              <a:rPr lang="en-US" sz="3200" dirty="0"/>
              <a:t>://libraryguides.salisbury.edu/PredatoryPublishing</a:t>
            </a:r>
            <a:endParaRPr lang="en-US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1949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3034" y="489628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Help  with  evaluating  journals  and  conferences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52572" y="2992201"/>
            <a:ext cx="108305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Contact Scholarly Communications </a:t>
            </a:r>
            <a:r>
              <a:rPr lang="en-US" sz="3600" dirty="0" smtClean="0"/>
              <a:t>Librarian</a:t>
            </a:r>
          </a:p>
          <a:p>
            <a:pPr algn="ctr"/>
            <a:r>
              <a:rPr lang="en-US" sz="3600" dirty="0" smtClean="0"/>
              <a:t>Victoria </a:t>
            </a:r>
            <a:r>
              <a:rPr lang="en-US" sz="3600" dirty="0"/>
              <a:t>Martin, vmmartin@salisbury.edu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87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3034" y="489628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RESOURCES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128068" y="1964680"/>
            <a:ext cx="1083053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Predatory publishing </a:t>
            </a:r>
            <a:r>
              <a:rPr lang="en-US" sz="2800" b="1" dirty="0"/>
              <a:t>research guide</a:t>
            </a:r>
            <a:br>
              <a:rPr lang="en-US" sz="2800" b="1" dirty="0"/>
            </a:br>
            <a:r>
              <a:rPr lang="en-US" sz="2400" dirty="0"/>
              <a:t>http://libraryguides.salisbury.edu/PredatoryPublishing</a:t>
            </a:r>
          </a:p>
          <a:p>
            <a:endParaRPr lang="en-US" sz="2800" dirty="0" smtClean="0"/>
          </a:p>
          <a:p>
            <a:r>
              <a:rPr lang="en-US" sz="2800" b="1" dirty="0" smtClean="0"/>
              <a:t>Directory of Open Access Journals (</a:t>
            </a:r>
            <a:r>
              <a:rPr lang="en-US" sz="2800" b="1" dirty="0"/>
              <a:t>DOAJ)</a:t>
            </a:r>
            <a:br>
              <a:rPr lang="en-US" sz="2800" b="1" dirty="0"/>
            </a:br>
            <a:r>
              <a:rPr lang="en-US" sz="2400" dirty="0"/>
              <a:t>https://doaj.org</a:t>
            </a:r>
            <a:r>
              <a:rPr lang="en-US" sz="2400" dirty="0" smtClean="0"/>
              <a:t>/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b="1" dirty="0" smtClean="0"/>
              <a:t>Ulrich’s Periodicals Directory</a:t>
            </a:r>
          </a:p>
          <a:p>
            <a:r>
              <a:rPr lang="en-US" sz="2400" dirty="0"/>
              <a:t>http://</a:t>
            </a:r>
            <a:r>
              <a:rPr lang="en-US" sz="2400" dirty="0" smtClean="0"/>
              <a:t>salisbury.worldcat.org/oclc/1641260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Beall’s </a:t>
            </a:r>
            <a:r>
              <a:rPr lang="en-US" sz="2800" b="1" dirty="0"/>
              <a:t>List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/>
              <a:t>https://beallslist.weebly.com/</a:t>
            </a:r>
            <a:endParaRPr lang="en-US" sz="2400" dirty="0" smtClean="0"/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800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credits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537428" y="2224726"/>
            <a:ext cx="10830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5894" y="1925307"/>
            <a:ext cx="1130273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504D"/>
                </a:solidFill>
              </a:rPr>
              <a:t>Publications</a:t>
            </a:r>
            <a:br>
              <a:rPr lang="en-US" sz="2400" b="1" dirty="0" smtClean="0">
                <a:solidFill>
                  <a:srgbClr val="C0504D"/>
                </a:solidFill>
              </a:rPr>
            </a:br>
            <a:endParaRPr lang="en-US" sz="2400" b="1" dirty="0" smtClean="0">
              <a:solidFill>
                <a:srgbClr val="C0504D"/>
              </a:solidFill>
            </a:endParaRPr>
          </a:p>
          <a:p>
            <a:pPr lvl="1"/>
            <a:r>
              <a:rPr lang="en-US" sz="2000" dirty="0" smtClean="0"/>
              <a:t>Shen</a:t>
            </a:r>
            <a:r>
              <a:rPr lang="en-US" sz="2000" dirty="0"/>
              <a:t>, C., &amp; </a:t>
            </a:r>
            <a:r>
              <a:rPr lang="en-US" sz="2000" dirty="0" err="1"/>
              <a:t>Björk</a:t>
            </a:r>
            <a:r>
              <a:rPr lang="en-US" sz="2000" dirty="0"/>
              <a:t>, B. C. (2015). ‘Predatory</a:t>
            </a:r>
            <a:r>
              <a:rPr lang="en-US" sz="2000" dirty="0" smtClean="0"/>
              <a:t>’ open </a:t>
            </a:r>
            <a:r>
              <a:rPr lang="en-US" sz="2000" dirty="0"/>
              <a:t>access: </a:t>
            </a:r>
            <a:r>
              <a:rPr lang="en-US" sz="2000" dirty="0" smtClean="0"/>
              <a:t>A </a:t>
            </a:r>
            <a:r>
              <a:rPr lang="en-US" sz="2000" dirty="0"/>
              <a:t>longitudinal study of article volumes and market characteristics. </a:t>
            </a:r>
            <a:r>
              <a:rPr lang="en-US" sz="2000" i="1" dirty="0"/>
              <a:t>BMC </a:t>
            </a:r>
            <a:r>
              <a:rPr lang="en-US" sz="2000" i="1" dirty="0" smtClean="0"/>
              <a:t>Medicine</a:t>
            </a:r>
            <a:r>
              <a:rPr lang="en-US" sz="2000" dirty="0"/>
              <a:t>, </a:t>
            </a:r>
            <a:r>
              <a:rPr lang="en-US" sz="2000" i="1" dirty="0"/>
              <a:t>13</a:t>
            </a:r>
            <a:r>
              <a:rPr lang="en-US" sz="2000" dirty="0"/>
              <a:t>(1</a:t>
            </a:r>
            <a:r>
              <a:rPr lang="en-US" sz="2000" dirty="0" smtClean="0"/>
              <a:t>). [online</a:t>
            </a:r>
            <a:r>
              <a:rPr lang="en-US" sz="2000" dirty="0" smtClean="0"/>
              <a:t>].</a:t>
            </a:r>
            <a:endParaRPr lang="en-US" sz="2000" dirty="0" smtClean="0"/>
          </a:p>
          <a:p>
            <a:pPr lvl="1"/>
            <a:endParaRPr lang="en-US" sz="2000" dirty="0"/>
          </a:p>
          <a:p>
            <a:pPr lvl="1"/>
            <a:r>
              <a:rPr lang="en-US" sz="2000" dirty="0" err="1" smtClean="0"/>
              <a:t>Vence</a:t>
            </a:r>
            <a:r>
              <a:rPr lang="en-US" sz="2000" dirty="0"/>
              <a:t>, </a:t>
            </a:r>
            <a:r>
              <a:rPr lang="en-US" sz="2000" dirty="0" smtClean="0"/>
              <a:t>T. (2017). Identifying </a:t>
            </a:r>
            <a:r>
              <a:rPr lang="en-US" sz="2000" dirty="0"/>
              <a:t>Predatory </a:t>
            </a:r>
            <a:r>
              <a:rPr lang="en-US" sz="2000" dirty="0" smtClean="0"/>
              <a:t>Publishers. </a:t>
            </a:r>
            <a:r>
              <a:rPr lang="en-US" sz="2000" i="1" dirty="0" smtClean="0"/>
              <a:t>The Scientist. </a:t>
            </a:r>
            <a:r>
              <a:rPr lang="en-US" sz="2000" dirty="0" smtClean="0"/>
              <a:t>[online]. </a:t>
            </a:r>
          </a:p>
          <a:p>
            <a:endParaRPr lang="en-US" sz="2400" dirty="0" smtClean="0"/>
          </a:p>
          <a:p>
            <a:pPr algn="ctr"/>
            <a:r>
              <a:rPr lang="en-US" sz="2400" b="1" dirty="0" smtClean="0">
                <a:solidFill>
                  <a:srgbClr val="C0504D"/>
                </a:solidFill>
              </a:rPr>
              <a:t>Illustrations</a:t>
            </a:r>
            <a:br>
              <a:rPr lang="en-US" sz="2400" b="1" dirty="0" smtClean="0">
                <a:solidFill>
                  <a:srgbClr val="C0504D"/>
                </a:solidFill>
              </a:rPr>
            </a:br>
            <a:endParaRPr lang="en-US" sz="2400" b="1" dirty="0" smtClean="0">
              <a:solidFill>
                <a:srgbClr val="C0504D"/>
              </a:solidFill>
            </a:endParaRPr>
          </a:p>
          <a:p>
            <a:pPr lvl="1"/>
            <a:r>
              <a:rPr lang="en-US" sz="2000" i="1" dirty="0" smtClean="0"/>
              <a:t>“Vulture” </a:t>
            </a:r>
            <a:r>
              <a:rPr lang="en-US" sz="2000" dirty="0" smtClean="0"/>
              <a:t>by Stefan van Bremen</a:t>
            </a:r>
          </a:p>
          <a:p>
            <a:pPr lvl="1"/>
            <a:r>
              <a:rPr lang="en-US" sz="2000" i="1" dirty="0" smtClean="0"/>
              <a:t>“</a:t>
            </a:r>
            <a:r>
              <a:rPr lang="en-US" sz="2000" i="1" dirty="0" smtClean="0"/>
              <a:t>Dark  era of publishing” </a:t>
            </a:r>
            <a:r>
              <a:rPr lang="en-US" sz="2000" dirty="0" smtClean="0"/>
              <a:t>by Marta </a:t>
            </a:r>
            <a:r>
              <a:rPr lang="en-US" sz="2000" dirty="0" err="1" smtClean="0"/>
              <a:t>D’Asaro</a:t>
            </a:r>
            <a:endParaRPr lang="en-US" sz="2000" dirty="0" smtClean="0"/>
          </a:p>
          <a:p>
            <a:pPr lvl="1"/>
            <a:r>
              <a:rPr lang="en-US" sz="2000" i="1" dirty="0" smtClean="0"/>
              <a:t>“Predatory publishing” </a:t>
            </a:r>
            <a:r>
              <a:rPr lang="en-US" sz="2000" dirty="0"/>
              <a:t>by </a:t>
            </a:r>
            <a:r>
              <a:rPr lang="en-US" sz="2000" dirty="0" err="1"/>
              <a:t>Dušan</a:t>
            </a:r>
            <a:r>
              <a:rPr lang="en-US" sz="2000" dirty="0"/>
              <a:t> </a:t>
            </a:r>
            <a:r>
              <a:rPr lang="en-US" sz="2000" dirty="0" err="1" smtClean="0"/>
              <a:t>Petričić</a:t>
            </a:r>
            <a:endParaRPr lang="en-US" sz="2000" dirty="0" smtClean="0"/>
          </a:p>
          <a:p>
            <a:pPr lvl="1"/>
            <a:r>
              <a:rPr lang="en-US" sz="2000" i="1" dirty="0" smtClean="0"/>
              <a:t>“Editor” </a:t>
            </a:r>
            <a:r>
              <a:rPr lang="en-US" sz="2000" dirty="0" smtClean="0"/>
              <a:t>by </a:t>
            </a:r>
            <a:r>
              <a:rPr lang="en-US" sz="2000" dirty="0"/>
              <a:t>Richard Wilkinson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3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4718" y="1358475"/>
            <a:ext cx="103034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Part 1</a:t>
            </a:r>
          </a:p>
          <a:p>
            <a:pPr algn="ctr"/>
            <a:r>
              <a:rPr lang="en-US" sz="3600" b="1" dirty="0" smtClean="0">
                <a:solidFill>
                  <a:srgbClr val="C0504D"/>
                </a:solidFill>
              </a:rPr>
              <a:t>Predatory publishing:  An overview</a:t>
            </a:r>
            <a:r>
              <a:rPr lang="en-US" sz="3200" b="1" dirty="0" smtClean="0">
                <a:solidFill>
                  <a:srgbClr val="C0504D"/>
                </a:solidFill>
              </a:rPr>
              <a:t/>
            </a:r>
            <a:br>
              <a:rPr lang="en-US" sz="3200" b="1" dirty="0" smtClean="0">
                <a:solidFill>
                  <a:srgbClr val="C0504D"/>
                </a:solidFill>
              </a:rPr>
            </a:br>
            <a:endParaRPr lang="en-US" sz="3200" b="1" dirty="0" smtClean="0">
              <a:solidFill>
                <a:srgbClr val="C0504D"/>
              </a:solidFill>
            </a:endParaRP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/>
              <a:t>Predatory publishing as a complex </a:t>
            </a:r>
            <a:r>
              <a:rPr lang="en-US" sz="3600" dirty="0" smtClean="0"/>
              <a:t>phenomenon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/>
              <a:t>Definition </a:t>
            </a:r>
            <a:endParaRPr lang="en-US" sz="3600" dirty="0" smtClean="0"/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Origins of the term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Predatory publishing model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3600" dirty="0" smtClean="0"/>
              <a:t>Some interesting findings</a:t>
            </a:r>
          </a:p>
          <a:p>
            <a:pPr lvl="1" algn="ctr"/>
            <a:endParaRPr lang="en-US" sz="3200" dirty="0" smtClean="0"/>
          </a:p>
          <a:p>
            <a:pPr lvl="1" algn="ctr"/>
            <a:endParaRPr lang="en-US" dirty="0"/>
          </a:p>
          <a:p>
            <a:pPr lvl="1" algn="ctr"/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3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1193" y="535348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predatory  publishing as a complex phenomenon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32021" y="2359975"/>
            <a:ext cx="6644302" cy="3633047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Long history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Few </a:t>
            </a:r>
            <a:r>
              <a:rPr lang="en-US" sz="3600" dirty="0">
                <a:solidFill>
                  <a:schemeClr val="tx1"/>
                </a:solidFill>
              </a:rPr>
              <a:t>studies on the </a:t>
            </a:r>
            <a:r>
              <a:rPr lang="en-US" sz="3600" dirty="0" smtClean="0">
                <a:solidFill>
                  <a:schemeClr val="tx1"/>
                </a:solidFill>
              </a:rPr>
              <a:t>topic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</a:rPr>
              <a:t>Not limited to journal publishing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chemeClr val="tx1"/>
                </a:solidFill>
              </a:rPr>
              <a:t>Multiple </a:t>
            </a:r>
            <a:r>
              <a:rPr lang="en-US" sz="3600" dirty="0">
                <a:solidFill>
                  <a:schemeClr val="tx1"/>
                </a:solidFill>
              </a:rPr>
              <a:t>definitions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</a:rPr>
              <a:t>Multiple </a:t>
            </a:r>
            <a:r>
              <a:rPr lang="en-US" sz="3600" dirty="0" smtClean="0">
                <a:solidFill>
                  <a:schemeClr val="tx1"/>
                </a:solidFill>
              </a:rPr>
              <a:t>names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030" name="Picture 6" descr="Image result for dark  publish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107" y="2663883"/>
            <a:ext cx="4517288" cy="30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17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Defining  predatory  publishing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18520" y="2209901"/>
            <a:ext cx="5422390" cy="3633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C0504D"/>
                </a:solidFill>
              </a:rPr>
              <a:t>Predatory publishing:</a:t>
            </a:r>
            <a:r>
              <a:rPr lang="en-US" sz="3600" dirty="0"/>
              <a:t> 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an </a:t>
            </a:r>
            <a:r>
              <a:rPr lang="en-US" sz="3600" dirty="0">
                <a:solidFill>
                  <a:schemeClr val="tx1"/>
                </a:solidFill>
              </a:rPr>
              <a:t>unethical </a:t>
            </a:r>
            <a:r>
              <a:rPr lang="en-US" sz="3600" dirty="0" smtClean="0">
                <a:solidFill>
                  <a:schemeClr val="tx1"/>
                </a:solidFill>
              </a:rPr>
              <a:t>business practice that exploits the “author pays” publishing model to earn revenue.  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Related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121" y="2102177"/>
            <a:ext cx="3360658" cy="38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7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1193" y="484561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Origins  of  the  term  “predatory  publishing”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824" y="2045616"/>
            <a:ext cx="4295985" cy="36621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55166" y="6035393"/>
            <a:ext cx="2215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Jeffrey Beall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1193" y="2045616"/>
            <a:ext cx="6272094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/>
              <a:t>Coined by Jeffrey Beall who said,</a:t>
            </a:r>
          </a:p>
          <a:p>
            <a:r>
              <a:rPr lang="en-US" sz="2000" dirty="0" smtClean="0"/>
              <a:t>	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400" i="1" dirty="0" smtClean="0"/>
              <a:t>“</a:t>
            </a:r>
            <a:r>
              <a:rPr lang="en-US" sz="2400" i="1" dirty="0"/>
              <a:t>The reason I call certain pub­lishers </a:t>
            </a:r>
            <a:r>
              <a:rPr lang="en-US" sz="2400" i="1" dirty="0">
                <a:solidFill>
                  <a:srgbClr val="C0504D"/>
                </a:solidFill>
              </a:rPr>
              <a:t>predatory</a:t>
            </a:r>
            <a:r>
              <a:rPr lang="en-US" sz="2400" i="1" dirty="0"/>
              <a:t> is </a:t>
            </a:r>
            <a:r>
              <a:rPr lang="en-US" sz="2400" i="1" dirty="0" smtClean="0"/>
              <a:t>	because </a:t>
            </a:r>
            <a:r>
              <a:rPr lang="en-US" sz="2400" i="1" dirty="0"/>
              <a:t>they </a:t>
            </a:r>
            <a:r>
              <a:rPr lang="en-US" sz="2400" i="1" dirty="0">
                <a:solidFill>
                  <a:srgbClr val="C0504D"/>
                </a:solidFill>
              </a:rPr>
              <a:t>prey</a:t>
            </a:r>
            <a:r>
              <a:rPr lang="en-US" sz="2400" i="1" dirty="0"/>
              <a:t> on </a:t>
            </a:r>
            <a:r>
              <a:rPr lang="en-US" sz="2400" i="1" dirty="0" smtClean="0"/>
              <a:t>people</a:t>
            </a:r>
            <a:r>
              <a:rPr lang="en-US" sz="2400" i="1" dirty="0"/>
              <a:t>. They try to trick </a:t>
            </a:r>
            <a:r>
              <a:rPr lang="en-US" sz="2400" i="1" dirty="0" smtClean="0"/>
              <a:t>	honest 	researchers</a:t>
            </a:r>
            <a:r>
              <a:rPr lang="en-US" sz="2400" i="1" dirty="0"/>
              <a:t>, </a:t>
            </a:r>
            <a:r>
              <a:rPr lang="en-US" sz="2400" i="1" dirty="0" smtClean="0"/>
              <a:t>and </a:t>
            </a:r>
            <a:r>
              <a:rPr lang="en-US" sz="2400" i="1" dirty="0"/>
              <a:t>sometimes they are </a:t>
            </a:r>
            <a:r>
              <a:rPr lang="en-US" sz="2400" i="1" dirty="0" smtClean="0"/>
              <a:t>	successful</a:t>
            </a:r>
            <a:r>
              <a:rPr lang="en-US" sz="2400" i="1" dirty="0"/>
              <a:t>.” </a:t>
            </a:r>
            <a:br>
              <a:rPr lang="en-US" sz="2400" i="1" dirty="0"/>
            </a:b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/>
              <a:t>By definition, </a:t>
            </a:r>
            <a:r>
              <a:rPr lang="en-US" sz="2400" b="1" dirty="0"/>
              <a:t>i</a:t>
            </a:r>
            <a:r>
              <a:rPr lang="en-US" sz="2400" b="1" dirty="0" smtClean="0"/>
              <a:t>mplies </a:t>
            </a:r>
            <a:r>
              <a:rPr lang="en-US" sz="2400" b="1" dirty="0" smtClean="0">
                <a:solidFill>
                  <a:srgbClr val="C0504D"/>
                </a:solidFill>
              </a:rPr>
              <a:t>deliberate</a:t>
            </a:r>
            <a:r>
              <a:rPr lang="en-US" sz="2400" b="1" dirty="0" smtClean="0"/>
              <a:t> intent to deceive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/>
              <a:t>However, </a:t>
            </a:r>
            <a:r>
              <a:rPr lang="en-US" sz="2400" b="1" dirty="0" smtClean="0">
                <a:solidFill>
                  <a:srgbClr val="C0504D"/>
                </a:solidFill>
              </a:rPr>
              <a:t>not all </a:t>
            </a:r>
            <a:r>
              <a:rPr lang="en-US" sz="2400" b="1" dirty="0" smtClean="0"/>
              <a:t>predatory publishers are deliberately deceitful 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7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5320" y="559975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predatory  publishing model</a:t>
            </a:r>
            <a:endParaRPr lang="en-US" sz="3200" b="1" dirty="0"/>
          </a:p>
        </p:txBody>
      </p:sp>
      <p:sp>
        <p:nvSpPr>
          <p:cNvPr id="4" name="Down Arrow 3"/>
          <p:cNvSpPr/>
          <p:nvPr/>
        </p:nvSpPr>
        <p:spPr>
          <a:xfrm>
            <a:off x="5712029" y="2816943"/>
            <a:ext cx="484632" cy="109527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712029" y="4520223"/>
            <a:ext cx="484632" cy="110144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018322" y="2202770"/>
            <a:ext cx="8163612" cy="608002"/>
          </a:xfrm>
          <a:prstGeom prst="roundRect">
            <a:avLst/>
          </a:prstGeom>
          <a:solidFill>
            <a:srgbClr val="C050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Pretend to operate as legitimate open access </a:t>
            </a:r>
            <a:r>
              <a:rPr lang="en-US" sz="2400" b="1" dirty="0"/>
              <a:t>journals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018322" y="5605427"/>
            <a:ext cx="8163612" cy="603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400" b="1" dirty="0" smtClean="0"/>
              <a:t>Charge </a:t>
            </a:r>
            <a:r>
              <a:rPr lang="en-US" sz="2400" b="1" dirty="0"/>
              <a:t>authors to publish their work</a:t>
            </a:r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018322" y="3912221"/>
            <a:ext cx="8163612" cy="608002"/>
          </a:xfrm>
          <a:prstGeom prst="roundRect">
            <a:avLst/>
          </a:prstGeom>
          <a:solidFill>
            <a:srgbClr val="8064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S</a:t>
            </a:r>
            <a:r>
              <a:rPr lang="en-US" sz="2400" b="1" dirty="0" smtClean="0"/>
              <a:t>pam </a:t>
            </a:r>
            <a:r>
              <a:rPr lang="en-US" sz="2400" b="1" dirty="0"/>
              <a:t>academics </a:t>
            </a:r>
            <a:r>
              <a:rPr lang="en-US" sz="2400" b="1" dirty="0" smtClean="0"/>
              <a:t>with </a:t>
            </a:r>
            <a:r>
              <a:rPr lang="en-US" sz="2400" b="1" dirty="0"/>
              <a:t>requests for </a:t>
            </a:r>
            <a:r>
              <a:rPr lang="en-US" sz="2400" b="1" dirty="0" smtClean="0"/>
              <a:t>submissions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464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5982" y="538063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Some  Interesting   findings 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05482" y="2187677"/>
            <a:ext cx="6365869" cy="4528921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en-US" sz="8000" b="1" dirty="0" smtClean="0">
              <a:solidFill>
                <a:srgbClr val="C0504D"/>
              </a:solidFill>
            </a:endParaRPr>
          </a:p>
          <a:p>
            <a:pPr marL="0" indent="0" algn="ctr">
              <a:buNone/>
            </a:pPr>
            <a:r>
              <a:rPr lang="en-US" sz="8000" b="1" dirty="0" smtClean="0">
                <a:solidFill>
                  <a:srgbClr val="C0504D"/>
                </a:solidFill>
              </a:rPr>
              <a:t>Number of predatory publishers</a:t>
            </a:r>
          </a:p>
          <a:p>
            <a:pPr marL="0" indent="0" algn="ctr">
              <a:buNone/>
            </a:pPr>
            <a:r>
              <a:rPr lang="en-US" sz="8000" dirty="0" smtClean="0">
                <a:solidFill>
                  <a:schemeClr val="tx1"/>
                </a:solidFill>
              </a:rPr>
              <a:t>996 publishers, approximately 8,000 journals, </a:t>
            </a:r>
            <a:r>
              <a:rPr lang="en-US" sz="8000" dirty="0" smtClean="0">
                <a:solidFill>
                  <a:schemeClr val="tx1"/>
                </a:solidFill>
              </a:rPr>
              <a:t>67% </a:t>
            </a:r>
            <a:r>
              <a:rPr lang="en-US" sz="8000" dirty="0" smtClean="0">
                <a:solidFill>
                  <a:schemeClr val="tx1"/>
                </a:solidFill>
              </a:rPr>
              <a:t>active</a:t>
            </a:r>
            <a:br>
              <a:rPr lang="en-US" sz="8000" dirty="0" smtClean="0">
                <a:solidFill>
                  <a:schemeClr val="tx1"/>
                </a:solidFill>
              </a:rPr>
            </a:br>
            <a:endParaRPr lang="en-US" sz="8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8000" b="1" dirty="0">
                <a:solidFill>
                  <a:srgbClr val="C0504D"/>
                </a:solidFill>
              </a:rPr>
              <a:t>Number of published articles </a:t>
            </a:r>
          </a:p>
          <a:p>
            <a:pPr marL="0" indent="0" algn="ctr">
              <a:buNone/>
            </a:pPr>
            <a:r>
              <a:rPr lang="en-US" sz="8000" dirty="0">
                <a:solidFill>
                  <a:schemeClr val="tx1"/>
                </a:solidFill>
              </a:rPr>
              <a:t>420,000 articles in 2014 </a:t>
            </a:r>
            <a:r>
              <a:rPr lang="en-US" sz="8000" dirty="0" smtClean="0">
                <a:solidFill>
                  <a:schemeClr val="tx1"/>
                </a:solidFill>
              </a:rPr>
              <a:t/>
            </a:r>
            <a:br>
              <a:rPr lang="en-US" sz="8000" dirty="0" smtClean="0">
                <a:solidFill>
                  <a:schemeClr val="tx1"/>
                </a:solidFill>
              </a:rPr>
            </a:br>
            <a:r>
              <a:rPr lang="en-US" sz="8000" dirty="0" smtClean="0">
                <a:solidFill>
                  <a:schemeClr val="tx1"/>
                </a:solidFill>
              </a:rPr>
              <a:t>(</a:t>
            </a:r>
            <a:r>
              <a:rPr lang="en-US" sz="8000" dirty="0">
                <a:solidFill>
                  <a:schemeClr val="tx1"/>
                </a:solidFill>
              </a:rPr>
              <a:t>compared to 53,000 in </a:t>
            </a:r>
            <a:r>
              <a:rPr lang="en-US" sz="8000" dirty="0" smtClean="0">
                <a:solidFill>
                  <a:schemeClr val="tx1"/>
                </a:solidFill>
              </a:rPr>
              <a:t>2010)</a:t>
            </a:r>
            <a:endParaRPr lang="en-US" sz="8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8000" b="1" dirty="0" smtClean="0">
              <a:solidFill>
                <a:srgbClr val="C0504D"/>
              </a:solidFill>
            </a:endParaRPr>
          </a:p>
          <a:p>
            <a:pPr marL="0" indent="0" algn="ctr">
              <a:buNone/>
            </a:pPr>
            <a:r>
              <a:rPr lang="en-US" sz="8000" b="1" dirty="0" smtClean="0">
                <a:solidFill>
                  <a:srgbClr val="C0504D"/>
                </a:solidFill>
              </a:rPr>
              <a:t>Publisher’s </a:t>
            </a:r>
            <a:r>
              <a:rPr lang="en-US" sz="8000" b="1" dirty="0">
                <a:solidFill>
                  <a:srgbClr val="C0504D"/>
                </a:solidFill>
              </a:rPr>
              <a:t>location</a:t>
            </a:r>
          </a:p>
          <a:p>
            <a:pPr marL="0" indent="0" algn="ctr">
              <a:buNone/>
            </a:pPr>
            <a:r>
              <a:rPr lang="en-US" sz="8000" dirty="0" smtClean="0">
                <a:solidFill>
                  <a:schemeClr val="tx1"/>
                </a:solidFill>
              </a:rPr>
              <a:t>27 </a:t>
            </a:r>
            <a:r>
              <a:rPr lang="en-US" sz="8000" dirty="0">
                <a:solidFill>
                  <a:schemeClr val="tx1"/>
                </a:solidFill>
              </a:rPr>
              <a:t>% publishing in </a:t>
            </a:r>
            <a:r>
              <a:rPr lang="en-US" sz="8000" dirty="0" smtClean="0">
                <a:solidFill>
                  <a:schemeClr val="tx1"/>
                </a:solidFill>
              </a:rPr>
              <a:t>India</a:t>
            </a:r>
            <a:br>
              <a:rPr lang="en-US" sz="8000" dirty="0" smtClean="0">
                <a:solidFill>
                  <a:schemeClr val="tx1"/>
                </a:solidFill>
              </a:rPr>
            </a:br>
            <a:endParaRPr lang="en-US" sz="8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8000" b="1" dirty="0">
                <a:solidFill>
                  <a:srgbClr val="C0504D"/>
                </a:solidFill>
              </a:rPr>
              <a:t>Authorship</a:t>
            </a:r>
          </a:p>
          <a:p>
            <a:pPr marL="0" indent="0" algn="ctr">
              <a:buNone/>
            </a:pPr>
            <a:r>
              <a:rPr lang="en-US" sz="8000" dirty="0">
                <a:solidFill>
                  <a:schemeClr val="tx1"/>
                </a:solidFill>
              </a:rPr>
              <a:t>¾ of authors come from Asia and Africa</a:t>
            </a:r>
          </a:p>
          <a:p>
            <a:pPr marL="0" indent="0" algn="ctr">
              <a:buNone/>
            </a:pPr>
            <a:endParaRPr lang="en-US" sz="8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8000" b="1" dirty="0" smtClean="0">
              <a:solidFill>
                <a:srgbClr val="C0504D"/>
              </a:solidFill>
            </a:endParaRPr>
          </a:p>
          <a:p>
            <a:pPr marL="0" indent="0" algn="ctr">
              <a:buNone/>
            </a:pPr>
            <a:endParaRPr lang="en-US" sz="2400" b="1" dirty="0" smtClean="0">
              <a:solidFill>
                <a:srgbClr val="C0504D"/>
              </a:solidFill>
            </a:endParaRPr>
          </a:p>
          <a:p>
            <a:pPr marL="457200" lvl="1" indent="0" algn="ctr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5982" y="6334780"/>
            <a:ext cx="11409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Source:</a:t>
            </a:r>
            <a:r>
              <a:rPr lang="en-US" sz="1400" dirty="0" smtClean="0"/>
              <a:t> </a:t>
            </a:r>
            <a:r>
              <a:rPr lang="en-US" sz="1400" dirty="0" err="1" smtClean="0"/>
              <a:t>Cenyu</a:t>
            </a:r>
            <a:r>
              <a:rPr lang="en-US" sz="1400" dirty="0"/>
              <a:t>, S. &amp; Bo-Christer, B. (2015).‘Predatory’ open access:  A longitudinal study of article volumes and market characteristics. </a:t>
            </a:r>
            <a:r>
              <a:rPr lang="en-US" sz="1400" i="1" dirty="0"/>
              <a:t>BMC Medicine 13 </a:t>
            </a:r>
            <a:r>
              <a:rPr lang="en-US" sz="1400" dirty="0"/>
              <a:t>(1).</a:t>
            </a:r>
            <a:br>
              <a:rPr lang="en-US" sz="1400" dirty="0"/>
            </a:br>
            <a:r>
              <a:rPr lang="en-US" sz="1400" dirty="0" smtClean="0"/>
              <a:t>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212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5982" y="538063"/>
            <a:ext cx="11029616" cy="9883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Some  Interesting   findings (cont’d)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897320" y="1866016"/>
            <a:ext cx="6386940" cy="4230067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en-US" sz="3800" b="1" dirty="0" smtClean="0">
              <a:solidFill>
                <a:srgbClr val="C0504D"/>
              </a:solidFill>
            </a:endParaRPr>
          </a:p>
          <a:p>
            <a:pPr marL="0" indent="0" algn="ctr">
              <a:buNone/>
            </a:pPr>
            <a:endParaRPr lang="en-US" sz="7200" b="1" dirty="0" smtClean="0">
              <a:solidFill>
                <a:srgbClr val="C0504D"/>
              </a:solidFill>
            </a:endParaRPr>
          </a:p>
          <a:p>
            <a:pPr marL="0" indent="0" algn="ctr">
              <a:buNone/>
            </a:pPr>
            <a:r>
              <a:rPr lang="en-US" sz="9600" b="1" dirty="0" smtClean="0">
                <a:solidFill>
                  <a:srgbClr val="C0504D"/>
                </a:solidFill>
              </a:rPr>
              <a:t>Subject </a:t>
            </a:r>
            <a:r>
              <a:rPr lang="en-US" sz="9600" b="1" dirty="0">
                <a:solidFill>
                  <a:srgbClr val="C0504D"/>
                </a:solidFill>
              </a:rPr>
              <a:t>matter</a:t>
            </a:r>
            <a:endParaRPr lang="en-US" sz="9600" dirty="0"/>
          </a:p>
          <a:p>
            <a:pPr marL="418950" indent="-285750" algn="ctr"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chemeClr val="tx1"/>
                </a:solidFill>
              </a:rPr>
              <a:t>“General</a:t>
            </a:r>
            <a:r>
              <a:rPr lang="en-US" sz="9600" dirty="0" smtClean="0">
                <a:solidFill>
                  <a:schemeClr val="tx1"/>
                </a:solidFill>
              </a:rPr>
              <a:t>” or multidisciplinary</a:t>
            </a:r>
            <a:endParaRPr lang="en-US" sz="9600" dirty="0">
              <a:solidFill>
                <a:schemeClr val="tx1"/>
              </a:solidFill>
            </a:endParaRPr>
          </a:p>
          <a:p>
            <a:pPr marL="418950" indent="-285750" algn="ctr"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chemeClr val="tx1"/>
                </a:solidFill>
              </a:rPr>
              <a:t>Engineering </a:t>
            </a:r>
          </a:p>
          <a:p>
            <a:pPr marL="418950" indent="-285750" algn="ctr"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chemeClr val="tx1"/>
                </a:solidFill>
              </a:rPr>
              <a:t>Biomedical sciences</a:t>
            </a:r>
          </a:p>
          <a:p>
            <a:pPr marL="0" indent="0" algn="ctr">
              <a:buNone/>
            </a:pPr>
            <a:r>
              <a:rPr lang="en-US" sz="9600" b="1" dirty="0" smtClean="0">
                <a:solidFill>
                  <a:srgbClr val="C0504D"/>
                </a:solidFill>
              </a:rPr>
              <a:t/>
            </a:r>
            <a:br>
              <a:rPr lang="en-US" sz="9600" b="1" dirty="0" smtClean="0">
                <a:solidFill>
                  <a:srgbClr val="C0504D"/>
                </a:solidFill>
              </a:rPr>
            </a:br>
            <a:r>
              <a:rPr lang="en-US" sz="9600" b="1" dirty="0" smtClean="0">
                <a:solidFill>
                  <a:srgbClr val="C0504D"/>
                </a:solidFill>
              </a:rPr>
              <a:t>Publishing speed</a:t>
            </a:r>
          </a:p>
          <a:p>
            <a:pPr marL="0" indent="0" algn="ctr">
              <a:buNone/>
            </a:pPr>
            <a:r>
              <a:rPr lang="en-US" sz="9600" dirty="0" smtClean="0">
                <a:solidFill>
                  <a:schemeClr val="tx1"/>
                </a:solidFill>
              </a:rPr>
              <a:t>3 months on average</a:t>
            </a:r>
          </a:p>
          <a:p>
            <a:pPr marL="0" indent="0" algn="ctr">
              <a:buNone/>
            </a:pPr>
            <a:r>
              <a:rPr lang="en-US" sz="9600" b="1" dirty="0" smtClean="0">
                <a:solidFill>
                  <a:srgbClr val="C0504D"/>
                </a:solidFill>
              </a:rPr>
              <a:t/>
            </a:r>
            <a:br>
              <a:rPr lang="en-US" sz="9600" b="1" dirty="0" smtClean="0">
                <a:solidFill>
                  <a:srgbClr val="C0504D"/>
                </a:solidFill>
              </a:rPr>
            </a:br>
            <a:r>
              <a:rPr lang="en-US" sz="9600" b="1" dirty="0" smtClean="0">
                <a:solidFill>
                  <a:srgbClr val="C0504D"/>
                </a:solidFill>
              </a:rPr>
              <a:t>Fees</a:t>
            </a:r>
            <a:endParaRPr lang="en-US" sz="9600" b="1" dirty="0">
              <a:solidFill>
                <a:srgbClr val="C0504D"/>
              </a:solidFill>
            </a:endParaRPr>
          </a:p>
          <a:p>
            <a:pPr marL="0" indent="0" algn="ctr">
              <a:buNone/>
            </a:pPr>
            <a:r>
              <a:rPr lang="en-US" sz="9600" dirty="0" smtClean="0">
                <a:solidFill>
                  <a:schemeClr val="tx1"/>
                </a:solidFill>
              </a:rPr>
              <a:t>$178 on average</a:t>
            </a:r>
            <a:r>
              <a:rPr lang="en-US" sz="9600" b="1" dirty="0" smtClean="0">
                <a:solidFill>
                  <a:schemeClr val="tx1"/>
                </a:solidFill>
              </a:rPr>
              <a:t/>
            </a:r>
            <a:br>
              <a:rPr lang="en-US" sz="9600" b="1" dirty="0" smtClean="0">
                <a:solidFill>
                  <a:schemeClr val="tx1"/>
                </a:solidFill>
              </a:rPr>
            </a:br>
            <a:endParaRPr lang="en-US" sz="9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2298" y="6334780"/>
            <a:ext cx="11409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Source:</a:t>
            </a:r>
            <a:r>
              <a:rPr lang="en-US" sz="1400" dirty="0" smtClean="0"/>
              <a:t> </a:t>
            </a:r>
            <a:r>
              <a:rPr lang="en-US" sz="1400" dirty="0" err="1" smtClean="0"/>
              <a:t>Cenyu</a:t>
            </a:r>
            <a:r>
              <a:rPr lang="en-US" sz="1400" dirty="0" smtClean="0"/>
              <a:t>, S. &amp; Bo-Christer, B. (2015).‘</a:t>
            </a:r>
            <a:r>
              <a:rPr lang="en-US" sz="1400" dirty="0"/>
              <a:t>Predatory’ </a:t>
            </a:r>
            <a:r>
              <a:rPr lang="en-US" sz="1400" dirty="0" smtClean="0"/>
              <a:t>open access</a:t>
            </a:r>
            <a:r>
              <a:rPr lang="en-US" sz="1400" dirty="0"/>
              <a:t>: </a:t>
            </a:r>
            <a:r>
              <a:rPr lang="en-US" sz="1400" dirty="0" smtClean="0"/>
              <a:t> A longitudinal study </a:t>
            </a:r>
            <a:r>
              <a:rPr lang="en-US" sz="1400" dirty="0"/>
              <a:t>of </a:t>
            </a:r>
            <a:r>
              <a:rPr lang="en-US" sz="1400" dirty="0" smtClean="0"/>
              <a:t>article volumes </a:t>
            </a:r>
            <a:r>
              <a:rPr lang="en-US" sz="1400" dirty="0"/>
              <a:t>and </a:t>
            </a:r>
            <a:r>
              <a:rPr lang="en-US" sz="1400" dirty="0" smtClean="0"/>
              <a:t>market characteristics. </a:t>
            </a:r>
            <a:r>
              <a:rPr lang="en-US" sz="1400" i="1" dirty="0"/>
              <a:t>BMC Medicine </a:t>
            </a:r>
            <a:r>
              <a:rPr lang="en-US" sz="1400" i="1" dirty="0" smtClean="0"/>
              <a:t>13 </a:t>
            </a:r>
            <a:r>
              <a:rPr lang="en-US" sz="1400" dirty="0" smtClean="0"/>
              <a:t>(1).</a:t>
            </a:r>
            <a:br>
              <a:rPr lang="en-US" sz="1400" dirty="0" smtClean="0"/>
            </a:br>
            <a:r>
              <a:rPr lang="en-US" sz="1400" dirty="0" smtClean="0"/>
              <a:t>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560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2399</TotalTime>
  <Words>506</Words>
  <Application>Microsoft Office PowerPoint</Application>
  <PresentationFormat>Widescreen</PresentationFormat>
  <Paragraphs>204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Gill Sans MT</vt:lpstr>
      <vt:lpstr>Tahoma</vt:lpstr>
      <vt:lpstr>Times New Roman</vt:lpstr>
      <vt:lpstr>Wingdings</vt:lpstr>
      <vt:lpstr>Wingdings 2</vt:lpstr>
      <vt:lpstr>Dividend</vt:lpstr>
      <vt:lpstr>Predatory publishing</vt:lpstr>
      <vt:lpstr>PowerPoint Presentation</vt:lpstr>
      <vt:lpstr>PowerPoint Presentation</vt:lpstr>
      <vt:lpstr>predatory  publishing as a complex phenomenon</vt:lpstr>
      <vt:lpstr>Defining  predatory  publishing</vt:lpstr>
      <vt:lpstr>Origins  of  the  term  “predatory  publishing”</vt:lpstr>
      <vt:lpstr>predatory  publishing model</vt:lpstr>
      <vt:lpstr>Some  Interesting   findings </vt:lpstr>
      <vt:lpstr>Some  Interesting   findings (cont’d)</vt:lpstr>
      <vt:lpstr>Why  Is  predatory  publishing  harmful?</vt:lpstr>
      <vt:lpstr>PowerPoint Presentation</vt:lpstr>
      <vt:lpstr>Legitimate  vs  predatory  journals</vt:lpstr>
      <vt:lpstr>Legitimate  vs  predatory  journals (cont’d)</vt:lpstr>
      <vt:lpstr>PowerPoint Presentation</vt:lpstr>
      <vt:lpstr>Who  are   typically   targeted?</vt:lpstr>
      <vt:lpstr>PowerPoint Presentation</vt:lpstr>
      <vt:lpstr>PowerPoint Presentation</vt:lpstr>
      <vt:lpstr>PowerPoint Presentation</vt:lpstr>
      <vt:lpstr>Other  types  of  scholarly  “PREDATORS”</vt:lpstr>
      <vt:lpstr>PowerPoint Presentation</vt:lpstr>
      <vt:lpstr>Journal  whitelists</vt:lpstr>
      <vt:lpstr>Journal  blacklists</vt:lpstr>
      <vt:lpstr>Journal  evaluation  checklist</vt:lpstr>
      <vt:lpstr>Conference   evaluation   checklist</vt:lpstr>
      <vt:lpstr>Tips  and  strategies</vt:lpstr>
      <vt:lpstr>Help  with  evaluating  journals  and  conferences</vt:lpstr>
      <vt:lpstr>RESOURCES</vt:lpstr>
      <vt:lpstr>credits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Predatory publishing</dc:title>
  <dc:creator>Victoria Martin</dc:creator>
  <cp:lastModifiedBy>Victoria Martin</cp:lastModifiedBy>
  <cp:revision>167</cp:revision>
  <dcterms:created xsi:type="dcterms:W3CDTF">2018-03-30T17:53:30Z</dcterms:created>
  <dcterms:modified xsi:type="dcterms:W3CDTF">2018-04-13T16:20:55Z</dcterms:modified>
</cp:coreProperties>
</file>