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05" r:id="rId1"/>
  </p:sldMasterIdLst>
  <p:sldIdLst>
    <p:sldId id="256" r:id="rId2"/>
    <p:sldId id="257" r:id="rId3"/>
    <p:sldId id="307" r:id="rId4"/>
    <p:sldId id="265" r:id="rId5"/>
    <p:sldId id="287" r:id="rId6"/>
    <p:sldId id="317" r:id="rId7"/>
    <p:sldId id="318" r:id="rId8"/>
    <p:sldId id="286" r:id="rId9"/>
    <p:sldId id="280" r:id="rId10"/>
    <p:sldId id="285" r:id="rId11"/>
    <p:sldId id="277" r:id="rId12"/>
    <p:sldId id="289" r:id="rId13"/>
    <p:sldId id="311" r:id="rId14"/>
    <p:sldId id="319" r:id="rId15"/>
    <p:sldId id="276" r:id="rId16"/>
    <p:sldId id="305" r:id="rId17"/>
    <p:sldId id="282" r:id="rId18"/>
    <p:sldId id="258" r:id="rId19"/>
    <p:sldId id="262" r:id="rId20"/>
    <p:sldId id="284" r:id="rId21"/>
    <p:sldId id="263" r:id="rId22"/>
    <p:sldId id="312" r:id="rId23"/>
    <p:sldId id="264" r:id="rId24"/>
    <p:sldId id="281" r:id="rId25"/>
    <p:sldId id="320" r:id="rId26"/>
    <p:sldId id="306" r:id="rId27"/>
    <p:sldId id="310" r:id="rId28"/>
    <p:sldId id="297" r:id="rId29"/>
    <p:sldId id="300" r:id="rId30"/>
    <p:sldId id="298" r:id="rId31"/>
    <p:sldId id="314" r:id="rId32"/>
    <p:sldId id="308" r:id="rId33"/>
    <p:sldId id="316" r:id="rId34"/>
    <p:sldId id="321" r:id="rId35"/>
    <p:sldId id="302" r:id="rId3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C0000"/>
    <a:srgbClr val="FBAA3E"/>
    <a:srgbClr val="BC0202"/>
    <a:srgbClr val="FFAD3F"/>
    <a:srgbClr val="FF7D2A"/>
    <a:srgbClr val="C93E3E"/>
    <a:srgbClr val="EA9738"/>
    <a:srgbClr val="900202"/>
    <a:srgbClr val="FBCDC7"/>
    <a:srgbClr val="FFD4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6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38" y="59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96DFF08F-DC6B-4601-B491-B0F83F6DD2DA}" type="datetimeFigureOut">
              <a:rPr lang="en-US" smtClean="0"/>
              <a:t>2/20/2018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07162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2/20/2018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2930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96DFF08F-DC6B-4601-B491-B0F83F6DD2DA}" type="datetimeFigureOut">
              <a:rPr lang="en-US" smtClean="0"/>
              <a:pPr/>
              <a:t>2/20/2018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085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96DFF08F-DC6B-4601-B491-B0F83F6DD2DA}" type="datetimeFigureOut">
              <a:rPr lang="en-US" smtClean="0"/>
              <a:pPr/>
              <a:t>2/20/2018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584703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96DFF08F-DC6B-4601-B491-B0F83F6DD2DA}" type="datetimeFigureOut">
              <a:rPr lang="en-US" smtClean="0"/>
              <a:pPr/>
              <a:t>2/20/2018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84158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2/20/2018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2435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2/20/2018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7153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2/20/2018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40050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96DFF08F-DC6B-4601-B491-B0F83F6DD2DA}" type="datetimeFigureOut">
              <a:rPr lang="en-US" smtClean="0"/>
              <a:t>2/20/2018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315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2/20/2018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9791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96DFF08F-DC6B-4601-B491-B0F83F6DD2DA}" type="datetimeFigureOut">
              <a:rPr lang="en-US" smtClean="0"/>
              <a:pPr/>
              <a:t>2/20/2018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0891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2/20/2018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0618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2/20/2018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1899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2/20/2018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740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2/20/2018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660352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2/20/2018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0836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2/20/2018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0195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2/20/2018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3200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6" r:id="rId1"/>
    <p:sldLayoutId id="2147483907" r:id="rId2"/>
    <p:sldLayoutId id="2147483908" r:id="rId3"/>
    <p:sldLayoutId id="2147483909" r:id="rId4"/>
    <p:sldLayoutId id="2147483910" r:id="rId5"/>
    <p:sldLayoutId id="2147483911" r:id="rId6"/>
    <p:sldLayoutId id="2147483912" r:id="rId7"/>
    <p:sldLayoutId id="2147483913" r:id="rId8"/>
    <p:sldLayoutId id="2147483914" r:id="rId9"/>
    <p:sldLayoutId id="2147483915" r:id="rId10"/>
    <p:sldLayoutId id="2147483916" r:id="rId11"/>
    <p:sldLayoutId id="2147483917" r:id="rId12"/>
    <p:sldLayoutId id="2147483918" r:id="rId13"/>
    <p:sldLayoutId id="2147483919" r:id="rId14"/>
    <p:sldLayoutId id="2147483920" r:id="rId15"/>
    <p:sldLayoutId id="2147483921" r:id="rId16"/>
    <p:sldLayoutId id="2147483922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8539" y="853866"/>
            <a:ext cx="9448800" cy="2181874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900202"/>
                </a:solidFill>
                <a:latin typeface="+mn-lt"/>
              </a:rPr>
              <a:t>TRANSCENDING BOUNDARIES</a:t>
            </a:r>
            <a:r>
              <a:rPr lang="en-US" sz="4000" b="1" dirty="0" smtClean="0">
                <a:solidFill>
                  <a:srgbClr val="900202"/>
                </a:solidFill>
                <a:latin typeface="+mn-lt"/>
              </a:rPr>
              <a:t/>
            </a:r>
            <a:br>
              <a:rPr lang="en-US" sz="4000" b="1" dirty="0" smtClean="0">
                <a:solidFill>
                  <a:srgbClr val="900202"/>
                </a:solidFill>
                <a:latin typeface="+mn-lt"/>
              </a:rPr>
            </a:br>
            <a:endParaRPr lang="en-US" sz="4000" b="1" dirty="0">
              <a:solidFill>
                <a:srgbClr val="900202"/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1333" y="3528506"/>
            <a:ext cx="8798175" cy="685800"/>
          </a:xfrm>
        </p:spPr>
        <p:txBody>
          <a:bodyPr>
            <a:noAutofit/>
          </a:bodyPr>
          <a:lstStyle/>
          <a:p>
            <a:pPr algn="r"/>
            <a:r>
              <a:rPr lang="en-US" sz="3200" dirty="0" smtClean="0"/>
              <a:t>Reflections on transdisciplinary librarianship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2340377" y="4688669"/>
            <a:ext cx="40519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Victoria Martin</a:t>
            </a:r>
            <a:br>
              <a:rPr lang="en-US" sz="2000" dirty="0" smtClean="0"/>
            </a:br>
            <a:r>
              <a:rPr lang="en-US" sz="2000" dirty="0" smtClean="0"/>
              <a:t>February 10, 2018</a:t>
            </a:r>
            <a:endParaRPr lang="en-US" sz="2000" dirty="0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754144" y="2960184"/>
            <a:ext cx="10031023" cy="9259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324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2668" y="3969025"/>
            <a:ext cx="6096000" cy="2714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02935" y="1891710"/>
            <a:ext cx="955877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Transdisciplinarity is a new way of conducting research,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in </a:t>
            </a:r>
            <a:r>
              <a:rPr lang="en-US" sz="2400" dirty="0"/>
              <a:t>which multiple contributors and </a:t>
            </a:r>
            <a:r>
              <a:rPr lang="en-US" sz="2400" dirty="0" smtClean="0"/>
              <a:t>stakeholders, </a:t>
            </a:r>
            <a:r>
              <a:rPr lang="en-US" sz="2400" dirty="0"/>
              <a:t>both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from </a:t>
            </a:r>
            <a:r>
              <a:rPr lang="en-US" sz="2400" dirty="0"/>
              <a:t>within and from outside </a:t>
            </a:r>
            <a:r>
              <a:rPr lang="en-US" sz="2400" dirty="0" smtClean="0"/>
              <a:t>academia, are working together on </a:t>
            </a:r>
            <a:r>
              <a:rPr lang="en-US" sz="2400" dirty="0"/>
              <a:t>identifying specific real-world problems </a:t>
            </a:r>
            <a:r>
              <a:rPr lang="en-US" sz="2400" dirty="0" smtClean="0"/>
              <a:t>and </a:t>
            </a:r>
            <a:br>
              <a:rPr lang="en-US" sz="2400" dirty="0" smtClean="0"/>
            </a:br>
            <a:r>
              <a:rPr lang="en-US" sz="2400" dirty="0" smtClean="0"/>
              <a:t>on </a:t>
            </a:r>
            <a:r>
              <a:rPr lang="en-US" sz="2400" dirty="0"/>
              <a:t>finding solutions to these </a:t>
            </a:r>
            <a:r>
              <a:rPr lang="en-US" sz="2400" dirty="0" smtClean="0"/>
              <a:t>problems.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395926" y="565608"/>
            <a:ext cx="167797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2">
                    <a:lumMod val="90000"/>
                  </a:schemeClr>
                </a:solidFill>
              </a:rPr>
              <a:t>Part 1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660743" y="830057"/>
            <a:ext cx="6152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900202"/>
                </a:solidFill>
              </a:rPr>
              <a:t>WHAT</a:t>
            </a:r>
            <a:r>
              <a:rPr lang="en-US" sz="3600" b="1" dirty="0">
                <a:solidFill>
                  <a:schemeClr val="bg1">
                    <a:lumMod val="85000"/>
                  </a:schemeClr>
                </a:solidFill>
              </a:rPr>
              <a:t>, WHY, </a:t>
            </a:r>
            <a:r>
              <a:rPr lang="en-US" sz="3600" b="1" dirty="0" smtClean="0">
                <a:solidFill>
                  <a:schemeClr val="bg1">
                    <a:lumMod val="85000"/>
                  </a:schemeClr>
                </a:solidFill>
              </a:rPr>
              <a:t>WHO</a:t>
            </a:r>
            <a:endParaRPr lang="en-US" sz="3600" b="1" dirty="0">
              <a:solidFill>
                <a:schemeClr val="bg1">
                  <a:lumMod val="85000"/>
                </a:schemeClr>
              </a:solidFill>
            </a:endParaRPr>
          </a:p>
          <a:p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1838227" y="1635978"/>
            <a:ext cx="8314441" cy="4713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7194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6763" y="852348"/>
            <a:ext cx="6726810" cy="1293028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bg1">
                    <a:lumMod val="85000"/>
                  </a:schemeClr>
                </a:solidFill>
              </a:rPr>
              <a:t>WHAT, </a:t>
            </a:r>
            <a:r>
              <a:rPr lang="en-US" b="1" dirty="0" smtClean="0">
                <a:solidFill>
                  <a:srgbClr val="900202"/>
                </a:solidFill>
              </a:rPr>
              <a:t>WHY</a:t>
            </a:r>
            <a:r>
              <a:rPr lang="en-US" b="1" dirty="0" smtClean="0">
                <a:solidFill>
                  <a:schemeClr val="bg1">
                    <a:lumMod val="85000"/>
                  </a:schemeClr>
                </a:solidFill>
              </a:rPr>
              <a:t>, WHO </a:t>
            </a:r>
            <a:r>
              <a:rPr lang="en-US" b="1" dirty="0" smtClean="0">
                <a:solidFill>
                  <a:srgbClr val="900202"/>
                </a:solidFill>
              </a:rPr>
              <a:t/>
            </a:r>
            <a:br>
              <a:rPr lang="en-US" b="1" dirty="0" smtClean="0">
                <a:solidFill>
                  <a:srgbClr val="900202"/>
                </a:solidFill>
              </a:rPr>
            </a:br>
            <a:r>
              <a:rPr lang="en-US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/>
            </a:r>
            <a:br>
              <a:rPr lang="en-US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080" y="1753386"/>
            <a:ext cx="10820400" cy="4465299"/>
          </a:xfrm>
        </p:spPr>
        <p:txBody>
          <a:bodyPr>
            <a:normAutofit fontScale="92500" lnSpcReduction="20000"/>
          </a:bodyPr>
          <a:lstStyle/>
          <a:p>
            <a:pPr marL="0" lvl="0" indent="0" algn="ctr">
              <a:buNone/>
            </a:pPr>
            <a:r>
              <a:rPr lang="en-US" sz="2600" b="1" dirty="0">
                <a:solidFill>
                  <a:srgbClr val="7C0000"/>
                </a:solidFill>
              </a:rPr>
              <a:t>The need for TD arises in response to </a:t>
            </a:r>
            <a:r>
              <a:rPr lang="en-US" sz="2600" b="1" dirty="0" smtClean="0">
                <a:solidFill>
                  <a:srgbClr val="7C0000"/>
                </a:solidFill>
              </a:rPr>
              <a:t>four </a:t>
            </a:r>
            <a:r>
              <a:rPr lang="en-US" sz="2600" b="1" dirty="0">
                <a:solidFill>
                  <a:srgbClr val="7C0000"/>
                </a:solidFill>
              </a:rPr>
              <a:t>major </a:t>
            </a:r>
            <a:r>
              <a:rPr lang="en-US" sz="2600" b="1" dirty="0" smtClean="0">
                <a:solidFill>
                  <a:srgbClr val="7C0000"/>
                </a:solidFill>
              </a:rPr>
              <a:t>concerns:</a:t>
            </a:r>
            <a:r>
              <a:rPr lang="en-US" sz="2600" b="1" dirty="0" smtClean="0">
                <a:solidFill>
                  <a:srgbClr val="7C0000"/>
                </a:solidFill>
              </a:rPr>
              <a:t/>
            </a:r>
            <a:br>
              <a:rPr lang="en-US" sz="2600" b="1" dirty="0" smtClean="0">
                <a:solidFill>
                  <a:srgbClr val="7C0000"/>
                </a:solidFill>
              </a:rPr>
            </a:br>
            <a:endParaRPr lang="en-US" sz="2600" b="1" dirty="0">
              <a:solidFill>
                <a:srgbClr val="7C0000"/>
              </a:solidFill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en-US" sz="2600" dirty="0" smtClean="0"/>
              <a:t>A </a:t>
            </a:r>
            <a:r>
              <a:rPr lang="en-US" sz="2600" dirty="0"/>
              <a:t>growing concern about a host of urgent complex real world </a:t>
            </a:r>
            <a:r>
              <a:rPr lang="en-US" sz="2600" dirty="0" smtClean="0"/>
              <a:t>problems</a:t>
            </a:r>
          </a:p>
          <a:p>
            <a:pPr marL="457200" lvl="0" indent="-457200">
              <a:buFont typeface="+mj-lt"/>
              <a:buAutoNum type="arabicPeriod"/>
            </a:pPr>
            <a:endParaRPr lang="en-US" sz="2600" dirty="0" smtClean="0"/>
          </a:p>
          <a:p>
            <a:pPr marL="457200" lvl="0" indent="-457200">
              <a:buFont typeface="+mj-lt"/>
              <a:buAutoNum type="arabicPeriod"/>
            </a:pPr>
            <a:r>
              <a:rPr lang="en-US" sz="2600" dirty="0" smtClean="0"/>
              <a:t>The need </a:t>
            </a:r>
            <a:r>
              <a:rPr lang="en-US" sz="2600" dirty="0"/>
              <a:t>to seek solutions to these </a:t>
            </a:r>
            <a:r>
              <a:rPr lang="en-US" sz="2600" dirty="0" smtClean="0"/>
              <a:t>problems</a:t>
            </a:r>
            <a:br>
              <a:rPr lang="en-US" sz="2600" dirty="0" smtClean="0"/>
            </a:br>
            <a:endParaRPr lang="en-US" sz="2600" dirty="0" smtClean="0"/>
          </a:p>
          <a:p>
            <a:pPr marL="457200" lvl="0" indent="-457200">
              <a:buFont typeface="+mj-lt"/>
              <a:buAutoNum type="arabicPeriod"/>
            </a:pPr>
            <a:r>
              <a:rPr lang="en-US" sz="2600" dirty="0" smtClean="0"/>
              <a:t>A </a:t>
            </a:r>
            <a:r>
              <a:rPr lang="en-US" sz="2600" dirty="0"/>
              <a:t>realization that contemporary </a:t>
            </a:r>
            <a:r>
              <a:rPr lang="en-US" sz="2600" dirty="0" smtClean="0"/>
              <a:t>science can </a:t>
            </a:r>
            <a:r>
              <a:rPr lang="en-US" sz="2600" dirty="0"/>
              <a:t>neither properly understand nor </a:t>
            </a:r>
            <a:r>
              <a:rPr lang="en-US" sz="2600" dirty="0" smtClean="0"/>
              <a:t>address </a:t>
            </a:r>
            <a:r>
              <a:rPr lang="en-US" sz="2600" dirty="0"/>
              <a:t>these urgent </a:t>
            </a:r>
            <a:r>
              <a:rPr lang="en-US" sz="2600" dirty="0" smtClean="0"/>
              <a:t>problems</a:t>
            </a:r>
            <a:br>
              <a:rPr lang="en-US" sz="2600" dirty="0" smtClean="0"/>
            </a:br>
            <a:endParaRPr lang="en-US" sz="26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600" dirty="0"/>
              <a:t>The need for a more democratic governance of knowledge production</a:t>
            </a:r>
          </a:p>
          <a:p>
            <a:pPr marL="0" lvl="0" indent="0">
              <a:buNone/>
            </a:pP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3323734" y="1517715"/>
            <a:ext cx="6979763" cy="38877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80767" y="470645"/>
            <a:ext cx="164026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2">
                    <a:lumMod val="90000"/>
                  </a:schemeClr>
                </a:solidFill>
              </a:rPr>
              <a:t>Part 1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9049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67645" y="527901"/>
            <a:ext cx="1828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2">
                    <a:lumMod val="90000"/>
                  </a:schemeClr>
                </a:solidFill>
              </a:rPr>
              <a:t>Part 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714161" y="1343162"/>
            <a:ext cx="72303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>
                    <a:lumMod val="85000"/>
                  </a:schemeClr>
                </a:solidFill>
              </a:rPr>
              <a:t>WHAT,</a:t>
            </a:r>
            <a:r>
              <a:rPr lang="en-US" sz="3600" b="1" dirty="0">
                <a:solidFill>
                  <a:srgbClr val="900202"/>
                </a:solidFill>
              </a:rPr>
              <a:t> </a:t>
            </a:r>
            <a:r>
              <a:rPr lang="en-US" sz="3600" b="1" dirty="0" smtClean="0">
                <a:solidFill>
                  <a:srgbClr val="7C0000"/>
                </a:solidFill>
              </a:rPr>
              <a:t>WHY</a:t>
            </a:r>
            <a:r>
              <a:rPr lang="en-US" sz="3600" b="1" dirty="0" smtClean="0">
                <a:solidFill>
                  <a:schemeClr val="bg1">
                    <a:lumMod val="85000"/>
                  </a:schemeClr>
                </a:solidFill>
              </a:rPr>
              <a:t>, WHO</a:t>
            </a:r>
            <a:endParaRPr lang="en-US" sz="3600" b="1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2667786" y="2045616"/>
            <a:ext cx="6429080" cy="1885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796565" y="2389665"/>
            <a:ext cx="10171522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7C0000"/>
                </a:solidFill>
              </a:rPr>
              <a:t>Examples of complex urgent real world problems </a:t>
            </a:r>
            <a:br>
              <a:rPr lang="en-US" sz="2800" b="1" dirty="0" smtClean="0">
                <a:solidFill>
                  <a:srgbClr val="7C0000"/>
                </a:solidFill>
              </a:rPr>
            </a:br>
            <a:r>
              <a:rPr lang="en-US" sz="2800" b="1" dirty="0" smtClean="0">
                <a:solidFill>
                  <a:srgbClr val="7C0000"/>
                </a:solidFill>
              </a:rPr>
              <a:t>that TD aims to address:</a:t>
            </a:r>
          </a:p>
          <a:p>
            <a:pPr algn="ctr"/>
            <a:endParaRPr lang="en-US" sz="2800" b="1" dirty="0" smtClean="0">
              <a:solidFill>
                <a:srgbClr val="7C0000"/>
              </a:solidFill>
            </a:endParaRPr>
          </a:p>
          <a:p>
            <a:pPr marL="342900" indent="-342900" algn="ctr">
              <a:buFont typeface="Wingdings" panose="05000000000000000000" pitchFamily="2" charset="2"/>
              <a:buChar char="§"/>
            </a:pPr>
            <a:r>
              <a:rPr lang="en-US" sz="2400" dirty="0" smtClean="0"/>
              <a:t>Environmental </a:t>
            </a:r>
            <a:r>
              <a:rPr lang="en-US" sz="2400" dirty="0" smtClean="0"/>
              <a:t>pollution</a:t>
            </a:r>
          </a:p>
          <a:p>
            <a:pPr marL="342900" indent="-342900" algn="ctr">
              <a:buFont typeface="Wingdings" panose="05000000000000000000" pitchFamily="2" charset="2"/>
              <a:buChar char="§"/>
            </a:pPr>
            <a:r>
              <a:rPr lang="en-US" sz="2400" dirty="0" smtClean="0"/>
              <a:t>Human rights violation</a:t>
            </a:r>
          </a:p>
          <a:p>
            <a:pPr marL="342900" indent="-342900" algn="ctr">
              <a:buFont typeface="Wingdings" panose="05000000000000000000" pitchFamily="2" charset="2"/>
              <a:buChar char="§"/>
            </a:pPr>
            <a:r>
              <a:rPr lang="en-US" sz="2400" dirty="0" smtClean="0"/>
              <a:t>Spread of antibiotic resistance</a:t>
            </a:r>
          </a:p>
          <a:p>
            <a:pPr marL="342900" indent="-342900" algn="ctr">
              <a:buFont typeface="Wingdings" panose="05000000000000000000" pitchFamily="2" charset="2"/>
              <a:buChar char="§"/>
            </a:pPr>
            <a:r>
              <a:rPr lang="en-US" sz="2400" dirty="0" smtClean="0"/>
              <a:t>Nuclear insecurity</a:t>
            </a:r>
          </a:p>
          <a:p>
            <a:pPr marL="342900" indent="-342900" algn="ctr">
              <a:buFont typeface="Wingdings" panose="05000000000000000000" pitchFamily="2" charset="2"/>
              <a:buChar char="§"/>
            </a:pPr>
            <a:r>
              <a:rPr lang="en-US" sz="2400" dirty="0" smtClean="0"/>
              <a:t>Unsustainable use of resources</a:t>
            </a:r>
            <a:endParaRPr lang="en-US" sz="2400" dirty="0"/>
          </a:p>
          <a:p>
            <a:pPr marL="342900" indent="-342900" algn="ctr">
              <a:buFont typeface="Wingdings" panose="05000000000000000000" pitchFamily="2" charset="2"/>
              <a:buChar char="§"/>
            </a:pPr>
            <a:r>
              <a:rPr lang="en-US" sz="2400" dirty="0" smtClean="0"/>
              <a:t>Health risks from </a:t>
            </a:r>
            <a:r>
              <a:rPr lang="en-US" sz="2400" dirty="0"/>
              <a:t>new </a:t>
            </a:r>
            <a:r>
              <a:rPr lang="en-US" sz="2400" dirty="0" smtClean="0"/>
              <a:t>technologies</a:t>
            </a:r>
          </a:p>
        </p:txBody>
      </p:sp>
    </p:spTree>
    <p:extLst>
      <p:ext uri="{BB962C8B-B14F-4D97-AF65-F5344CB8AC3E}">
        <p14:creationId xmlns:p14="http://schemas.microsoft.com/office/powerpoint/2010/main" val="1906759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67645" y="527901"/>
            <a:ext cx="1828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2">
                    <a:lumMod val="90000"/>
                  </a:schemeClr>
                </a:solidFill>
              </a:rPr>
              <a:t>Part 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941162" y="1190201"/>
            <a:ext cx="72303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>
                    <a:lumMod val="85000"/>
                  </a:schemeClr>
                </a:solidFill>
              </a:rPr>
              <a:t>WHAT</a:t>
            </a:r>
            <a:r>
              <a:rPr lang="en-US" sz="3600" b="1" dirty="0" smtClean="0">
                <a:solidFill>
                  <a:schemeClr val="bg1">
                    <a:lumMod val="85000"/>
                  </a:schemeClr>
                </a:solidFill>
              </a:rPr>
              <a:t>, WHO, </a:t>
            </a:r>
            <a:r>
              <a:rPr lang="en-US" sz="3600" b="1" dirty="0" smtClean="0">
                <a:solidFill>
                  <a:srgbClr val="7C0000"/>
                </a:solidFill>
              </a:rPr>
              <a:t>WHY</a:t>
            </a:r>
            <a:endParaRPr lang="en-US" sz="3600" b="1" dirty="0">
              <a:solidFill>
                <a:srgbClr val="7C000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2601798" y="2078768"/>
            <a:ext cx="7909089" cy="18853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" name="Content Placeholder 7"/>
          <p:cNvSpPr>
            <a:spLocks noGrp="1"/>
          </p:cNvSpPr>
          <p:nvPr>
            <p:ph sz="half" idx="4294967295"/>
          </p:nvPr>
        </p:nvSpPr>
        <p:spPr>
          <a:xfrm>
            <a:off x="5504043" y="2427560"/>
            <a:ext cx="6518275" cy="40243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“</a:t>
            </a:r>
            <a:r>
              <a:rPr lang="en-US" sz="3200" dirty="0"/>
              <a:t>The man who wears the shoe knows best that it pinches and where it pinches, even if the expert shoemaker is the best judge of </a:t>
            </a:r>
            <a:r>
              <a:rPr lang="en-US" sz="3200" dirty="0" smtClean="0"/>
              <a:t>how </a:t>
            </a:r>
            <a:r>
              <a:rPr lang="en-US" sz="3200" dirty="0"/>
              <a:t>the trouble is to be remedied</a:t>
            </a:r>
            <a:r>
              <a:rPr lang="en-US" sz="3200" dirty="0" smtClean="0"/>
              <a:t>.”</a:t>
            </a:r>
            <a:br>
              <a:rPr lang="en-US" sz="3200" dirty="0" smtClean="0"/>
            </a:br>
            <a:r>
              <a:rPr lang="en-US" sz="3200" dirty="0"/>
              <a:t>	</a:t>
            </a:r>
            <a:r>
              <a:rPr lang="en-US" sz="3200" dirty="0" smtClean="0"/>
              <a:t>		</a:t>
            </a:r>
            <a:r>
              <a:rPr lang="en-US" sz="2400" dirty="0" smtClean="0"/>
              <a:t>─ John </a:t>
            </a:r>
            <a:r>
              <a:rPr lang="en-US" sz="2400" dirty="0"/>
              <a:t>Dewey, </a:t>
            </a:r>
            <a:r>
              <a:rPr lang="en-US" sz="2400" dirty="0" smtClean="0"/>
              <a:t>1927</a:t>
            </a:r>
            <a:endParaRPr lang="en-US" sz="2400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 descr="Image result for shoe injur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3" y="2560388"/>
            <a:ext cx="5139998" cy="2998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6795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23754" y="634087"/>
            <a:ext cx="8610600" cy="1293028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>
                <a:solidFill>
                  <a:srgbClr val="900202"/>
                </a:solidFill>
              </a:rPr>
              <a:t/>
            </a:r>
            <a:br>
              <a:rPr lang="en-US" sz="3600" b="1" dirty="0" smtClean="0">
                <a:solidFill>
                  <a:srgbClr val="900202"/>
                </a:solidFill>
              </a:rPr>
            </a:br>
            <a:r>
              <a:rPr lang="en-US" sz="3600" b="1" dirty="0" smtClean="0">
                <a:solidFill>
                  <a:schemeClr val="bg1">
                    <a:lumMod val="85000"/>
                  </a:schemeClr>
                </a:solidFill>
              </a:rPr>
              <a:t>WHAT</a:t>
            </a:r>
            <a:r>
              <a:rPr lang="en-US" sz="3600" b="1" dirty="0">
                <a:solidFill>
                  <a:schemeClr val="bg1">
                    <a:lumMod val="85000"/>
                  </a:schemeClr>
                </a:solidFill>
              </a:rPr>
              <a:t>, WHY, </a:t>
            </a:r>
            <a:r>
              <a:rPr lang="en-US" sz="3600" b="1" dirty="0" smtClean="0">
                <a:solidFill>
                  <a:srgbClr val="7C0000"/>
                </a:solidFill>
              </a:rPr>
              <a:t>WHO</a:t>
            </a:r>
            <a:r>
              <a:rPr lang="en-US" sz="3200" b="1" dirty="0">
                <a:solidFill>
                  <a:schemeClr val="bg1">
                    <a:lumMod val="75000"/>
                  </a:schemeClr>
                </a:solidFill>
              </a:rPr>
              <a:t/>
            </a:r>
            <a:br>
              <a:rPr lang="en-US" sz="3200" b="1" dirty="0">
                <a:solidFill>
                  <a:schemeClr val="bg1">
                    <a:lumMod val="75000"/>
                  </a:schemeClr>
                </a:solidFill>
              </a:rPr>
            </a:br>
            <a:endParaRPr lang="en-US" sz="3200" dirty="0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693977" y="1819374"/>
            <a:ext cx="8270155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282804" y="537328"/>
            <a:ext cx="1828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2">
                    <a:lumMod val="90000"/>
                  </a:schemeClr>
                </a:solidFill>
              </a:rPr>
              <a:t>Part 1</a:t>
            </a:r>
          </a:p>
        </p:txBody>
      </p:sp>
      <p:pic>
        <p:nvPicPr>
          <p:cNvPr id="3074" name="Picture 2" descr="Related image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3977" y="2316538"/>
            <a:ext cx="3600450" cy="343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Image result for erich jantsch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8187" y="2316538"/>
            <a:ext cx="2755945" cy="3550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2017336" y="6127423"/>
            <a:ext cx="3091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Jean Piaget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7381188" y="6127423"/>
            <a:ext cx="2582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Erich </a:t>
            </a:r>
            <a:r>
              <a:rPr lang="en-US" sz="2400" dirty="0" err="1" smtClean="0"/>
              <a:t>Jantsch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0452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6344491" y="2992426"/>
            <a:ext cx="5311775" cy="308601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b="1" dirty="0" smtClean="0">
                <a:solidFill>
                  <a:srgbClr val="900202"/>
                </a:solidFill>
              </a:rPr>
              <a:t>Approach</a:t>
            </a:r>
          </a:p>
          <a:p>
            <a:pPr marL="0" indent="0" algn="ctr">
              <a:buNone/>
            </a:pPr>
            <a:r>
              <a:rPr lang="en-US" sz="2400" dirty="0"/>
              <a:t>Based upon Mode-2 </a:t>
            </a:r>
            <a:r>
              <a:rPr lang="en-US" sz="2400" dirty="0" smtClean="0"/>
              <a:t>knowledge </a:t>
            </a:r>
            <a:r>
              <a:rPr lang="en-US" sz="2400" dirty="0"/>
              <a:t>production</a:t>
            </a:r>
          </a:p>
          <a:p>
            <a:pPr marL="0" indent="0" algn="ctr">
              <a:buNone/>
            </a:pPr>
            <a:r>
              <a:rPr lang="en-US" sz="2400" b="1" dirty="0" smtClean="0">
                <a:solidFill>
                  <a:srgbClr val="900202"/>
                </a:solidFill>
              </a:rPr>
              <a:t>Key proponents </a:t>
            </a:r>
          </a:p>
          <a:p>
            <a:pPr algn="ctr">
              <a:buFont typeface="Wingdings" panose="05000000000000000000" pitchFamily="2" charset="2"/>
              <a:buChar char="§"/>
            </a:pPr>
            <a:r>
              <a:rPr lang="en-US" sz="2400" dirty="0" smtClean="0"/>
              <a:t>Gertrude Hirsch </a:t>
            </a:r>
            <a:r>
              <a:rPr lang="en-US" sz="2400" dirty="0" err="1" smtClean="0"/>
              <a:t>Hadorn</a:t>
            </a:r>
            <a:endParaRPr lang="en-US" sz="2400" dirty="0" smtClean="0"/>
          </a:p>
          <a:p>
            <a:pPr algn="ctr">
              <a:buFont typeface="Wingdings" panose="05000000000000000000" pitchFamily="2" charset="2"/>
              <a:buChar char="§"/>
            </a:pPr>
            <a:r>
              <a:rPr lang="en-US" sz="2400" dirty="0" smtClean="0"/>
              <a:t>Christian Pohl</a:t>
            </a:r>
          </a:p>
          <a:p>
            <a:pPr marL="0" indent="0" algn="ctr">
              <a:buNone/>
            </a:pPr>
            <a:endParaRPr lang="en-US" sz="1800" b="1" dirty="0">
              <a:solidFill>
                <a:srgbClr val="900202"/>
              </a:solidFill>
            </a:endParaRPr>
          </a:p>
          <a:p>
            <a:pPr marL="0" indent="0" algn="ctr">
              <a:buNone/>
            </a:pPr>
            <a:endParaRPr lang="en-US" sz="1800" b="1" dirty="0" smtClean="0">
              <a:solidFill>
                <a:srgbClr val="900202"/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286889" y="2973936"/>
            <a:ext cx="5604654" cy="3884064"/>
          </a:xfrm>
        </p:spPr>
        <p:txBody>
          <a:bodyPr>
            <a:normAutofit/>
          </a:bodyPr>
          <a:lstStyle/>
          <a:p>
            <a:pPr marL="457200" lvl="1" indent="0" algn="ctr">
              <a:buNone/>
            </a:pPr>
            <a:r>
              <a:rPr lang="en-US" sz="2400" b="1" dirty="0" smtClean="0">
                <a:solidFill>
                  <a:srgbClr val="7C0000"/>
                </a:solidFill>
              </a:rPr>
              <a:t>Approach</a:t>
            </a:r>
          </a:p>
          <a:p>
            <a:pPr algn="ctr">
              <a:buFont typeface="Wingdings" panose="05000000000000000000" pitchFamily="2" charset="2"/>
              <a:buChar char="§"/>
            </a:pPr>
            <a:r>
              <a:rPr lang="en-US" sz="2400" dirty="0" smtClean="0"/>
              <a:t>Multiple </a:t>
            </a:r>
            <a:r>
              <a:rPr lang="en-US" sz="2400" dirty="0"/>
              <a:t>levels of reality and the Hidden Third </a:t>
            </a:r>
          </a:p>
          <a:p>
            <a:pPr algn="ctr">
              <a:buFont typeface="Wingdings" panose="05000000000000000000" pitchFamily="2" charset="2"/>
              <a:buChar char="§"/>
            </a:pPr>
            <a:r>
              <a:rPr lang="en-US" sz="2400" dirty="0"/>
              <a:t>The logic of the included middle </a:t>
            </a:r>
          </a:p>
          <a:p>
            <a:pPr algn="ctr">
              <a:buFont typeface="Wingdings" panose="05000000000000000000" pitchFamily="2" charset="2"/>
              <a:buChar char="§"/>
            </a:pPr>
            <a:r>
              <a:rPr lang="en-US" sz="2400" dirty="0" smtClean="0"/>
              <a:t>Complexity</a:t>
            </a:r>
          </a:p>
          <a:p>
            <a:pPr marL="0" indent="0" algn="ctr">
              <a:buNone/>
            </a:pPr>
            <a:r>
              <a:rPr lang="en-US" sz="2400" b="1" dirty="0" smtClean="0">
                <a:solidFill>
                  <a:srgbClr val="7C0000"/>
                </a:solidFill>
              </a:rPr>
              <a:t>Key proponents</a:t>
            </a:r>
          </a:p>
          <a:p>
            <a:pPr algn="ctr">
              <a:buFont typeface="Wingdings" panose="05000000000000000000" pitchFamily="2" charset="2"/>
              <a:buChar char="§"/>
            </a:pPr>
            <a:r>
              <a:rPr lang="en-US" sz="2400" dirty="0" err="1" smtClean="0"/>
              <a:t>Basarab</a:t>
            </a:r>
            <a:r>
              <a:rPr lang="en-US" sz="2400" dirty="0" smtClean="0"/>
              <a:t> </a:t>
            </a:r>
            <a:r>
              <a:rPr lang="en-US" sz="2400" dirty="0" err="1" smtClean="0"/>
              <a:t>Nicolescu</a:t>
            </a:r>
            <a:endParaRPr lang="en-US" sz="2400" dirty="0"/>
          </a:p>
          <a:p>
            <a:pPr algn="ctr">
              <a:buFont typeface="Wingdings" panose="05000000000000000000" pitchFamily="2" charset="2"/>
              <a:buChar char="§"/>
            </a:pPr>
            <a:r>
              <a:rPr lang="en-US" sz="2400" dirty="0" smtClean="0"/>
              <a:t>Edgar Morin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653306" y="584463"/>
            <a:ext cx="77920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>
                    <a:lumMod val="85000"/>
                  </a:schemeClr>
                </a:solidFill>
              </a:rPr>
              <a:t>WHAT, </a:t>
            </a:r>
            <a:r>
              <a:rPr lang="en-US" sz="3200" b="1" dirty="0" smtClean="0">
                <a:solidFill>
                  <a:schemeClr val="bg1">
                    <a:lumMod val="85000"/>
                  </a:schemeClr>
                </a:solidFill>
              </a:rPr>
              <a:t>WHY, </a:t>
            </a:r>
            <a:r>
              <a:rPr lang="en-US" sz="3200" b="1" dirty="0" smtClean="0">
                <a:solidFill>
                  <a:srgbClr val="900202"/>
                </a:solidFill>
              </a:rPr>
              <a:t>WHO</a:t>
            </a:r>
            <a:endParaRPr lang="en-US" sz="32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0511" y="593889"/>
            <a:ext cx="18665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2">
                    <a:lumMod val="90000"/>
                  </a:schemeClr>
                </a:solidFill>
              </a:rPr>
              <a:t>Part 1</a:t>
            </a: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921551" y="1373634"/>
            <a:ext cx="6608189" cy="4262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Rounded Rectangle 3"/>
          <p:cNvSpPr/>
          <p:nvPr/>
        </p:nvSpPr>
        <p:spPr>
          <a:xfrm>
            <a:off x="426144" y="1623717"/>
            <a:ext cx="5326145" cy="983774"/>
          </a:xfrm>
          <a:prstGeom prst="roundRect">
            <a:avLst/>
          </a:prstGeom>
          <a:solidFill>
            <a:srgbClr val="7C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6391373" y="1620654"/>
            <a:ext cx="5218013" cy="983774"/>
          </a:xfrm>
          <a:prstGeom prst="roundRect">
            <a:avLst/>
          </a:prstGeom>
          <a:solidFill>
            <a:srgbClr val="FFAD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47442" y="1861311"/>
            <a:ext cx="482652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>
                <a:solidFill>
                  <a:srgbClr val="FFD436"/>
                </a:solidFill>
              </a:rPr>
              <a:t>Nicolescuian</a:t>
            </a:r>
            <a:r>
              <a:rPr lang="en-US" sz="2400" b="1" dirty="0">
                <a:solidFill>
                  <a:srgbClr val="FFD436"/>
                </a:solidFill>
              </a:rPr>
              <a:t> transdisciplinarity</a:t>
            </a:r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612290" y="1621107"/>
            <a:ext cx="4982853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900202"/>
                </a:solidFill>
              </a:rPr>
              <a:t>The </a:t>
            </a:r>
            <a:r>
              <a:rPr lang="en-US" sz="2400" b="1" dirty="0">
                <a:solidFill>
                  <a:srgbClr val="900202"/>
                </a:solidFill>
              </a:rPr>
              <a:t>Zurich </a:t>
            </a:r>
            <a:r>
              <a:rPr lang="en-US" sz="2400" b="1" dirty="0" smtClean="0">
                <a:solidFill>
                  <a:srgbClr val="900202"/>
                </a:solidFill>
              </a:rPr>
              <a:t>School’s</a:t>
            </a:r>
            <a:br>
              <a:rPr lang="en-US" sz="2400" b="1" dirty="0" smtClean="0">
                <a:solidFill>
                  <a:srgbClr val="900202"/>
                </a:solidFill>
              </a:rPr>
            </a:br>
            <a:r>
              <a:rPr lang="en-US" sz="2400" b="1" dirty="0" smtClean="0">
                <a:solidFill>
                  <a:srgbClr val="900202"/>
                </a:solidFill>
              </a:rPr>
              <a:t> </a:t>
            </a:r>
            <a:r>
              <a:rPr lang="en-US" sz="2400" b="1" dirty="0">
                <a:solidFill>
                  <a:srgbClr val="900202"/>
                </a:solidFill>
              </a:rPr>
              <a:t>transdisciplinarity 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38073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99621" y="1138123"/>
            <a:ext cx="10820400" cy="4725349"/>
          </a:xfrm>
        </p:spPr>
        <p:txBody>
          <a:bodyPr/>
          <a:lstStyle/>
          <a:p>
            <a:pPr marL="0" indent="0" algn="ctr">
              <a:buNone/>
            </a:pPr>
            <a:r>
              <a:rPr lang="en-US" sz="3200" b="1" dirty="0" smtClean="0">
                <a:solidFill>
                  <a:schemeClr val="bg1">
                    <a:lumMod val="65000"/>
                  </a:schemeClr>
                </a:solidFill>
              </a:rPr>
              <a:t>PART 1</a:t>
            </a:r>
          </a:p>
          <a:p>
            <a:pPr marL="0" indent="0" algn="ctr">
              <a:buNone/>
            </a:pPr>
            <a:r>
              <a:rPr lang="en-US" sz="3200" b="1" dirty="0" smtClean="0">
                <a:solidFill>
                  <a:schemeClr val="bg1">
                    <a:lumMod val="65000"/>
                  </a:schemeClr>
                </a:solidFill>
              </a:rPr>
              <a:t>Transdisciplinarity in a nutshell</a:t>
            </a:r>
          </a:p>
          <a:p>
            <a:pPr marL="0" indent="0" algn="ctr">
              <a:buNone/>
            </a:pPr>
            <a:r>
              <a:rPr lang="en-US" sz="2800" dirty="0" smtClean="0">
                <a:solidFill>
                  <a:schemeClr val="bg1">
                    <a:lumMod val="65000"/>
                  </a:schemeClr>
                </a:solidFill>
              </a:rPr>
              <a:t>(What? Why? Who?)</a:t>
            </a:r>
          </a:p>
          <a:p>
            <a:pPr marL="0" indent="0" algn="ctr">
              <a:buNone/>
            </a:pPr>
            <a:r>
              <a:rPr lang="en-US" sz="3200" b="1" dirty="0" smtClean="0">
                <a:solidFill>
                  <a:srgbClr val="900202"/>
                </a:solidFill>
              </a:rPr>
              <a:t>PART 2</a:t>
            </a:r>
          </a:p>
          <a:p>
            <a:pPr marL="0" indent="0" algn="ctr">
              <a:buNone/>
            </a:pPr>
            <a:r>
              <a:rPr lang="en-US" sz="3200" b="1" dirty="0" smtClean="0"/>
              <a:t>Cross-disciplinary research models</a:t>
            </a:r>
          </a:p>
          <a:p>
            <a:pPr marL="0" indent="0" algn="ctr">
              <a:buNone/>
            </a:pPr>
            <a:r>
              <a:rPr lang="en-US" sz="2800" dirty="0" smtClean="0"/>
              <a:t>(</a:t>
            </a:r>
            <a:r>
              <a:rPr lang="en-US" sz="2800" b="1" dirty="0" smtClean="0">
                <a:solidFill>
                  <a:srgbClr val="7C0000"/>
                </a:solidFill>
              </a:rPr>
              <a:t>multi</a:t>
            </a:r>
            <a:r>
              <a:rPr lang="en-US" sz="2800" dirty="0" smtClean="0"/>
              <a:t>disciplinarity, </a:t>
            </a:r>
            <a:r>
              <a:rPr lang="en-US" sz="2800" b="1" dirty="0" smtClean="0">
                <a:solidFill>
                  <a:srgbClr val="7C0000"/>
                </a:solidFill>
              </a:rPr>
              <a:t>inter</a:t>
            </a:r>
            <a:r>
              <a:rPr lang="en-US" sz="2800" dirty="0" smtClean="0"/>
              <a:t>disciplinarity, </a:t>
            </a:r>
            <a:r>
              <a:rPr lang="en-US" sz="2800" b="1" dirty="0" smtClean="0">
                <a:solidFill>
                  <a:srgbClr val="7C0000"/>
                </a:solidFill>
              </a:rPr>
              <a:t>trans</a:t>
            </a:r>
            <a:r>
              <a:rPr lang="en-US" sz="2800" dirty="0" smtClean="0"/>
              <a:t>disciplinarity)</a:t>
            </a:r>
          </a:p>
          <a:p>
            <a:pPr marL="0" indent="0" algn="ctr">
              <a:buNone/>
            </a:pPr>
            <a:r>
              <a:rPr lang="en-US" sz="3200" b="1" dirty="0" smtClean="0">
                <a:solidFill>
                  <a:schemeClr val="bg1">
                    <a:lumMod val="65000"/>
                  </a:schemeClr>
                </a:solidFill>
              </a:rPr>
              <a:t>PART 3</a:t>
            </a:r>
          </a:p>
          <a:p>
            <a:pPr marL="0" indent="0" algn="ctr">
              <a:buNone/>
            </a:pPr>
            <a:r>
              <a:rPr lang="en-US" sz="3200" b="1" dirty="0" smtClean="0">
                <a:solidFill>
                  <a:schemeClr val="bg1">
                    <a:lumMod val="65000"/>
                  </a:schemeClr>
                </a:solidFill>
              </a:rPr>
              <a:t>Implications of </a:t>
            </a:r>
            <a:r>
              <a:rPr lang="en-US" sz="3200" b="1" dirty="0">
                <a:solidFill>
                  <a:schemeClr val="bg1">
                    <a:lumMod val="65000"/>
                  </a:schemeClr>
                </a:solidFill>
              </a:rPr>
              <a:t>transdisciplinarity </a:t>
            </a:r>
            <a:r>
              <a:rPr lang="en-US" sz="3200" b="1" dirty="0" smtClean="0">
                <a:solidFill>
                  <a:schemeClr val="bg1">
                    <a:lumMod val="65000"/>
                  </a:schemeClr>
                </a:solidFill>
              </a:rPr>
              <a:t>for </a:t>
            </a:r>
            <a:r>
              <a:rPr lang="en-US" sz="3200" b="1" dirty="0">
                <a:solidFill>
                  <a:schemeClr val="bg1">
                    <a:lumMod val="65000"/>
                  </a:schemeClr>
                </a:solidFill>
              </a:rPr>
              <a:t>libraries</a:t>
            </a:r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147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6834" y="1737351"/>
            <a:ext cx="5029985" cy="4434523"/>
          </a:xfrm>
        </p:spPr>
      </p:pic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>
          <a:xfrm>
            <a:off x="386325" y="1758099"/>
            <a:ext cx="5986019" cy="5099901"/>
          </a:xfrm>
        </p:spPr>
        <p:txBody>
          <a:bodyPr>
            <a:normAutofit/>
          </a:bodyPr>
          <a:lstStyle/>
          <a:p>
            <a:r>
              <a:rPr lang="en-US" sz="2600" dirty="0" smtClean="0"/>
              <a:t>“How can a theoretical particle physicist truly hold a dialogue with a neurophysiologist, a mathematician with a poet, a biologist with an economist, a politician with a computer programmer, beyond mouthing more or less banal generalities? Yet</a:t>
            </a:r>
            <a:r>
              <a:rPr lang="en-US" sz="2600" dirty="0"/>
              <a:t>, a true decision maker must be able to have </a:t>
            </a:r>
            <a:r>
              <a:rPr lang="en-US" sz="2600" dirty="0" smtClean="0"/>
              <a:t>a dialogue</a:t>
            </a:r>
            <a:r>
              <a:rPr lang="en-US" sz="2600" dirty="0"/>
              <a:t> with all of them at once</a:t>
            </a:r>
            <a:r>
              <a:rPr lang="en-US" sz="2600" dirty="0" smtClean="0"/>
              <a:t>.”</a:t>
            </a:r>
          </a:p>
          <a:p>
            <a:r>
              <a:rPr lang="en-US" sz="2200" dirty="0" smtClean="0"/>
              <a:t>		</a:t>
            </a:r>
          </a:p>
          <a:p>
            <a:r>
              <a:rPr lang="en-US" sz="2200" dirty="0"/>
              <a:t>	</a:t>
            </a:r>
            <a:r>
              <a:rPr lang="en-US" sz="2200" dirty="0" smtClean="0"/>
              <a:t>          ─ </a:t>
            </a:r>
            <a:r>
              <a:rPr lang="en-US" sz="2200" dirty="0" err="1"/>
              <a:t>Basarab</a:t>
            </a:r>
            <a:r>
              <a:rPr lang="en-US" sz="2200" dirty="0"/>
              <a:t> Nicolescu, 2002</a:t>
            </a:r>
            <a:endParaRPr lang="en-US" sz="2200" i="1" dirty="0"/>
          </a:p>
          <a:p>
            <a:endParaRPr lang="en-US" sz="2400" dirty="0"/>
          </a:p>
          <a:p>
            <a:pPr algn="r"/>
            <a:endParaRPr lang="en-US" sz="2400" dirty="0" smtClean="0"/>
          </a:p>
        </p:txBody>
      </p:sp>
      <p:sp>
        <p:nvSpPr>
          <p:cNvPr id="5" name="Picture Placeholder 2"/>
          <p:cNvSpPr txBox="1">
            <a:spLocks/>
          </p:cNvSpPr>
          <p:nvPr/>
        </p:nvSpPr>
        <p:spPr>
          <a:xfrm>
            <a:off x="7832957" y="751241"/>
            <a:ext cx="3644962" cy="5467443"/>
          </a:xfrm>
          <a:prstGeom prst="rect">
            <a:avLst/>
          </a:prstGeom>
        </p:spPr>
      </p:sp>
      <p:sp>
        <p:nvSpPr>
          <p:cNvPr id="2" name="TextBox 1"/>
          <p:cNvSpPr txBox="1"/>
          <p:nvPr/>
        </p:nvSpPr>
        <p:spPr>
          <a:xfrm>
            <a:off x="301658" y="565608"/>
            <a:ext cx="160255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2">
                    <a:lumMod val="90000"/>
                  </a:schemeClr>
                </a:solidFill>
              </a:rPr>
              <a:t>Part 2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7215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>
          <a:xfrm>
            <a:off x="1715925" y="2797955"/>
            <a:ext cx="2450476" cy="2348845"/>
          </a:xfrm>
          <a:prstGeom prst="ellipse">
            <a:avLst/>
          </a:prstGeom>
          <a:solidFill>
            <a:schemeClr val="bg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Discipline A</a:t>
            </a:r>
          </a:p>
        </p:txBody>
      </p:sp>
      <p:sp>
        <p:nvSpPr>
          <p:cNvPr id="4" name="Oval 3"/>
          <p:cNvSpPr/>
          <p:nvPr/>
        </p:nvSpPr>
        <p:spPr>
          <a:xfrm>
            <a:off x="7526293" y="2797954"/>
            <a:ext cx="2450476" cy="2348845"/>
          </a:xfrm>
          <a:prstGeom prst="ellipse">
            <a:avLst/>
          </a:prstGeom>
          <a:solidFill>
            <a:schemeClr val="bg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Discipline C</a:t>
            </a:r>
          </a:p>
        </p:txBody>
      </p:sp>
      <p:sp>
        <p:nvSpPr>
          <p:cNvPr id="5" name="Oval 4"/>
          <p:cNvSpPr/>
          <p:nvPr/>
        </p:nvSpPr>
        <p:spPr>
          <a:xfrm>
            <a:off x="4621109" y="2797955"/>
            <a:ext cx="2450476" cy="2348845"/>
          </a:xfrm>
          <a:prstGeom prst="ellipse">
            <a:avLst/>
          </a:prstGeom>
          <a:solidFill>
            <a:schemeClr val="bg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Discipline B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48792" y="612742"/>
            <a:ext cx="153656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2">
                    <a:lumMod val="90000"/>
                  </a:schemeClr>
                </a:solidFill>
              </a:rPr>
              <a:t>Part </a:t>
            </a:r>
            <a:r>
              <a:rPr lang="en-US" sz="3200" b="1" dirty="0" smtClean="0">
                <a:solidFill>
                  <a:schemeClr val="bg2">
                    <a:lumMod val="90000"/>
                  </a:schemeClr>
                </a:solidFill>
              </a:rPr>
              <a:t>2</a:t>
            </a:r>
            <a:endParaRPr lang="en-US" sz="3200" b="1" dirty="0">
              <a:solidFill>
                <a:schemeClr val="bg2">
                  <a:lumMod val="90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50887" y="1112078"/>
            <a:ext cx="11887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7C0000"/>
                </a:solidFill>
              </a:rPr>
              <a:t>DISCIPLINARITY </a:t>
            </a:r>
            <a:br>
              <a:rPr lang="en-US" sz="2800" b="1" dirty="0" smtClean="0">
                <a:solidFill>
                  <a:srgbClr val="7C0000"/>
                </a:solidFill>
              </a:rPr>
            </a:br>
            <a:r>
              <a:rPr lang="en-US" sz="2800" b="1" dirty="0" smtClean="0">
                <a:solidFill>
                  <a:schemeClr val="bg1">
                    <a:lumMod val="65000"/>
                  </a:schemeClr>
                </a:solidFill>
              </a:rPr>
              <a:t>MULTIDISCIPLINARITY  INTERDISCIPLINARITY TRANSDISCIPLINARITY</a:t>
            </a:r>
            <a:endParaRPr lang="en-US" sz="2800" b="1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291997" y="2181811"/>
            <a:ext cx="11774079" cy="1061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442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2799761" y="3600825"/>
            <a:ext cx="1647568" cy="1478868"/>
          </a:xfrm>
          <a:prstGeom prst="ellipse">
            <a:avLst/>
          </a:prstGeom>
          <a:solidFill>
            <a:schemeClr val="bg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Discipline D</a:t>
            </a:r>
          </a:p>
        </p:txBody>
      </p:sp>
      <p:sp>
        <p:nvSpPr>
          <p:cNvPr id="3" name="Oval 2"/>
          <p:cNvSpPr/>
          <p:nvPr/>
        </p:nvSpPr>
        <p:spPr>
          <a:xfrm>
            <a:off x="7480583" y="3600825"/>
            <a:ext cx="1672844" cy="1475410"/>
          </a:xfrm>
          <a:prstGeom prst="ellipse">
            <a:avLst/>
          </a:prstGeom>
          <a:solidFill>
            <a:schemeClr val="bg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Discipline B</a:t>
            </a:r>
          </a:p>
        </p:txBody>
      </p:sp>
      <p:sp>
        <p:nvSpPr>
          <p:cNvPr id="4" name="Oval 3"/>
          <p:cNvSpPr/>
          <p:nvPr/>
        </p:nvSpPr>
        <p:spPr>
          <a:xfrm>
            <a:off x="5014107" y="5030416"/>
            <a:ext cx="1687936" cy="1531812"/>
          </a:xfrm>
          <a:prstGeom prst="ellipse">
            <a:avLst/>
          </a:prstGeom>
          <a:solidFill>
            <a:schemeClr val="bg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Discipline C</a:t>
            </a:r>
          </a:p>
        </p:txBody>
      </p:sp>
      <p:sp>
        <p:nvSpPr>
          <p:cNvPr id="5" name="Rectangle 4"/>
          <p:cNvSpPr/>
          <p:nvPr/>
        </p:nvSpPr>
        <p:spPr>
          <a:xfrm>
            <a:off x="5018250" y="3910328"/>
            <a:ext cx="1789674" cy="620507"/>
          </a:xfrm>
          <a:prstGeom prst="rect">
            <a:avLst/>
          </a:prstGeom>
          <a:solidFill>
            <a:schemeClr val="bg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Theme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447329" y="4220581"/>
            <a:ext cx="627558" cy="1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4960666" y="1948633"/>
            <a:ext cx="1729972" cy="1411636"/>
          </a:xfrm>
          <a:prstGeom prst="ellipse">
            <a:avLst/>
          </a:prstGeom>
          <a:solidFill>
            <a:schemeClr val="bg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Discipline A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6807925" y="4201659"/>
            <a:ext cx="672658" cy="18922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7" idx="4"/>
          </p:cNvCxnSpPr>
          <p:nvPr/>
        </p:nvCxnSpPr>
        <p:spPr>
          <a:xfrm>
            <a:off x="5825652" y="3360269"/>
            <a:ext cx="0" cy="557821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5825652" y="4530835"/>
            <a:ext cx="0" cy="499581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24207" y="499620"/>
            <a:ext cx="253581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2">
                    <a:lumMod val="90000"/>
                  </a:schemeClr>
                </a:solidFill>
              </a:rPr>
              <a:t>Part </a:t>
            </a:r>
            <a:r>
              <a:rPr lang="en-US" sz="3200" b="1" dirty="0" smtClean="0">
                <a:solidFill>
                  <a:schemeClr val="bg2">
                    <a:lumMod val="90000"/>
                  </a:schemeClr>
                </a:solidFill>
              </a:rPr>
              <a:t>2</a:t>
            </a:r>
            <a:endParaRPr lang="en-US" sz="3200" b="1" dirty="0">
              <a:solidFill>
                <a:schemeClr val="bg2">
                  <a:lumMod val="90000"/>
                </a:schemeClr>
              </a:solidFill>
            </a:endParaRPr>
          </a:p>
          <a:p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150830" y="1800235"/>
            <a:ext cx="11877773" cy="8299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634999" y="907113"/>
            <a:ext cx="111901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chemeClr val="bg1">
                    <a:lumMod val="75000"/>
                  </a:schemeClr>
                </a:solidFill>
              </a:rPr>
              <a:t>DISCIPLINARITY </a:t>
            </a:r>
            <a:br>
              <a:rPr lang="en-US" sz="2400" b="1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sz="2400" b="1" dirty="0">
                <a:solidFill>
                  <a:srgbClr val="7C0000"/>
                </a:solidFill>
              </a:rPr>
              <a:t>MULTIDISCIPLINARITY</a:t>
            </a:r>
            <a:r>
              <a:rPr lang="en-US" sz="2400" b="1" dirty="0">
                <a:solidFill>
                  <a:schemeClr val="bg1">
                    <a:lumMod val="75000"/>
                  </a:schemeClr>
                </a:solidFill>
              </a:rPr>
              <a:t>  INTERDISCIPLINARITY TRANSDISCIPLINARITY</a:t>
            </a:r>
          </a:p>
        </p:txBody>
      </p:sp>
    </p:spTree>
    <p:extLst>
      <p:ext uri="{BB962C8B-B14F-4D97-AF65-F5344CB8AC3E}">
        <p14:creationId xmlns:p14="http://schemas.microsoft.com/office/powerpoint/2010/main" val="1172499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99621" y="1138123"/>
            <a:ext cx="10820400" cy="4725349"/>
          </a:xfrm>
        </p:spPr>
        <p:txBody>
          <a:bodyPr/>
          <a:lstStyle/>
          <a:p>
            <a:pPr marL="0" indent="0" algn="ctr">
              <a:buNone/>
            </a:pPr>
            <a:r>
              <a:rPr lang="en-US" sz="3200" b="1" dirty="0" smtClean="0">
                <a:solidFill>
                  <a:srgbClr val="900202"/>
                </a:solidFill>
              </a:rPr>
              <a:t>PART 1</a:t>
            </a:r>
          </a:p>
          <a:p>
            <a:pPr marL="0" indent="0" algn="ctr">
              <a:buNone/>
            </a:pPr>
            <a:r>
              <a:rPr lang="en-US" sz="3200" b="1" dirty="0" smtClean="0"/>
              <a:t>Transdisciplinarity in a nutshell</a:t>
            </a:r>
          </a:p>
          <a:p>
            <a:pPr marL="0" indent="0" algn="ctr">
              <a:buNone/>
            </a:pPr>
            <a:r>
              <a:rPr lang="en-US" sz="2800" dirty="0" smtClean="0"/>
              <a:t>(What? Why? Who?)</a:t>
            </a:r>
          </a:p>
          <a:p>
            <a:pPr marL="0" indent="0" algn="ctr">
              <a:buNone/>
            </a:pPr>
            <a:r>
              <a:rPr lang="en-US" sz="3200" b="1" dirty="0" smtClean="0">
                <a:solidFill>
                  <a:srgbClr val="900202"/>
                </a:solidFill>
              </a:rPr>
              <a:t>PART 2</a:t>
            </a:r>
          </a:p>
          <a:p>
            <a:pPr marL="0" indent="0" algn="ctr">
              <a:buNone/>
            </a:pPr>
            <a:r>
              <a:rPr lang="en-US" sz="3200" b="1" dirty="0" smtClean="0"/>
              <a:t>Cross-disciplinary research models</a:t>
            </a:r>
          </a:p>
          <a:p>
            <a:pPr marL="0" indent="0" algn="ctr">
              <a:buNone/>
            </a:pPr>
            <a:r>
              <a:rPr lang="en-US" sz="2800" dirty="0" smtClean="0"/>
              <a:t>(</a:t>
            </a:r>
            <a:r>
              <a:rPr lang="en-US" sz="2800" b="1" dirty="0" smtClean="0">
                <a:solidFill>
                  <a:srgbClr val="7C0000"/>
                </a:solidFill>
              </a:rPr>
              <a:t>multi</a:t>
            </a:r>
            <a:r>
              <a:rPr lang="en-US" sz="2800" dirty="0" smtClean="0"/>
              <a:t>disciplinarity, </a:t>
            </a:r>
            <a:r>
              <a:rPr lang="en-US" sz="2800" b="1" dirty="0" smtClean="0">
                <a:solidFill>
                  <a:srgbClr val="7C0000"/>
                </a:solidFill>
              </a:rPr>
              <a:t>inter</a:t>
            </a:r>
            <a:r>
              <a:rPr lang="en-US" sz="2800" dirty="0" smtClean="0"/>
              <a:t>disciplinarity, </a:t>
            </a:r>
            <a:r>
              <a:rPr lang="en-US" sz="2800" b="1" dirty="0" smtClean="0">
                <a:solidFill>
                  <a:srgbClr val="7C0000"/>
                </a:solidFill>
              </a:rPr>
              <a:t>trans</a:t>
            </a:r>
            <a:r>
              <a:rPr lang="en-US" sz="2800" dirty="0" smtClean="0"/>
              <a:t>disciplinarity)</a:t>
            </a:r>
          </a:p>
          <a:p>
            <a:pPr marL="0" indent="0" algn="ctr">
              <a:buNone/>
            </a:pPr>
            <a:r>
              <a:rPr lang="en-US" sz="3200" b="1" dirty="0" smtClean="0">
                <a:solidFill>
                  <a:srgbClr val="900202"/>
                </a:solidFill>
              </a:rPr>
              <a:t>PART 3</a:t>
            </a:r>
          </a:p>
          <a:p>
            <a:pPr marL="0" indent="0" algn="ctr">
              <a:buNone/>
            </a:pPr>
            <a:r>
              <a:rPr lang="en-US" sz="3200" b="1" dirty="0" smtClean="0"/>
              <a:t>Implications of transdisciplinarity for libraries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3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41920" y="1055802"/>
            <a:ext cx="96247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7C0000"/>
                </a:solidFill>
              </a:rPr>
              <a:t>An example of a multidisciplinary project</a:t>
            </a:r>
            <a:endParaRPr lang="en-US" sz="3600" b="1" dirty="0">
              <a:solidFill>
                <a:srgbClr val="7C0000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8420" y="1974321"/>
            <a:ext cx="4114437" cy="4024313"/>
          </a:xfrm>
        </p:spPr>
      </p:pic>
      <p:cxnSp>
        <p:nvCxnSpPr>
          <p:cNvPr id="7" name="Straight Connector 6"/>
          <p:cNvCxnSpPr/>
          <p:nvPr/>
        </p:nvCxnSpPr>
        <p:spPr>
          <a:xfrm flipV="1">
            <a:off x="1621410" y="1866507"/>
            <a:ext cx="9832157" cy="942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592368" y="6172435"/>
            <a:ext cx="77865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 multi-volume encyclopedia “</a:t>
            </a:r>
            <a:r>
              <a:rPr lang="en-US" sz="2000" i="1" dirty="0" smtClean="0"/>
              <a:t>Countries and their cultures</a:t>
            </a:r>
            <a:r>
              <a:rPr lang="en-US" sz="2000" dirty="0" smtClean="0"/>
              <a:t>”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27818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759174" y="3049898"/>
            <a:ext cx="2291633" cy="2087744"/>
          </a:xfrm>
          <a:prstGeom prst="ellipse">
            <a:avLst/>
          </a:prstGeom>
          <a:solidFill>
            <a:schemeClr val="bg1">
              <a:lumMod val="75000"/>
              <a:alpha val="3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>
            <a:off x="5565807" y="3005057"/>
            <a:ext cx="2303377" cy="2110892"/>
          </a:xfrm>
          <a:prstGeom prst="ellipse">
            <a:avLst/>
          </a:prstGeom>
          <a:solidFill>
            <a:schemeClr val="bg1">
              <a:lumMod val="75000"/>
              <a:alpha val="3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4722096" y="4292928"/>
            <a:ext cx="2399046" cy="2202654"/>
          </a:xfrm>
          <a:prstGeom prst="ellipse">
            <a:avLst/>
          </a:prstGeom>
          <a:solidFill>
            <a:schemeClr val="bg1">
              <a:lumMod val="75000"/>
              <a:alpha val="3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6331480" y="2646479"/>
            <a:ext cx="359979" cy="397873"/>
          </a:xfrm>
          <a:prstGeom prst="straightConnector1">
            <a:avLst/>
          </a:prstGeom>
          <a:ln w="38100">
            <a:solidFill>
              <a:schemeClr val="tx1"/>
            </a:solidFill>
            <a:headEnd type="oval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083127" y="3802874"/>
            <a:ext cx="13535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Discipline </a:t>
            </a:r>
            <a:r>
              <a:rPr lang="en-US" sz="1600" b="1" dirty="0" smtClean="0"/>
              <a:t>A</a:t>
            </a:r>
            <a:endParaRPr lang="en-US" sz="1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218144" y="3765073"/>
            <a:ext cx="13527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Discipline C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38176" y="5295168"/>
            <a:ext cx="1366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Discipline </a:t>
            </a:r>
            <a:r>
              <a:rPr lang="en-US" sz="1600" b="1" dirty="0" smtClean="0"/>
              <a:t>B</a:t>
            </a:r>
            <a:endParaRPr lang="en-US" sz="1600" b="1" dirty="0"/>
          </a:p>
        </p:txBody>
      </p:sp>
      <p:sp>
        <p:nvSpPr>
          <p:cNvPr id="9" name="Rectangle 8"/>
          <p:cNvSpPr/>
          <p:nvPr/>
        </p:nvSpPr>
        <p:spPr>
          <a:xfrm>
            <a:off x="4272554" y="2025972"/>
            <a:ext cx="3500729" cy="620507"/>
          </a:xfrm>
          <a:prstGeom prst="rect">
            <a:avLst/>
          </a:prstGeom>
          <a:solidFill>
            <a:schemeClr val="bg1">
              <a:lumMod val="85000"/>
              <a:alpha val="3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400" b="1" dirty="0" smtClean="0">
                <a:solidFill>
                  <a:srgbClr val="C00000"/>
                </a:solidFill>
              </a:rPr>
              <a:t>Research question</a:t>
            </a:r>
            <a:endParaRPr lang="en-US" sz="2400" b="1" dirty="0">
              <a:solidFill>
                <a:srgbClr val="C0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4940263" y="2630398"/>
            <a:ext cx="360990" cy="414016"/>
          </a:xfrm>
          <a:prstGeom prst="straightConnector1">
            <a:avLst/>
          </a:prstGeom>
          <a:ln w="38100">
            <a:solidFill>
              <a:schemeClr val="tx1"/>
            </a:solidFill>
            <a:headEnd type="oval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5802399" y="2630398"/>
            <a:ext cx="27935" cy="1640837"/>
          </a:xfrm>
          <a:prstGeom prst="straightConnector1">
            <a:avLst/>
          </a:prstGeom>
          <a:ln w="38100">
            <a:solidFill>
              <a:schemeClr val="tx1"/>
            </a:solidFill>
            <a:headEnd type="oval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29939" y="539563"/>
            <a:ext cx="129147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2">
                    <a:lumMod val="90000"/>
                  </a:schemeClr>
                </a:solidFill>
              </a:rPr>
              <a:t>Part </a:t>
            </a:r>
            <a:r>
              <a:rPr lang="en-US" sz="3200" b="1" dirty="0" smtClean="0">
                <a:solidFill>
                  <a:schemeClr val="bg2">
                    <a:lumMod val="90000"/>
                  </a:schemeClr>
                </a:solidFill>
              </a:rPr>
              <a:t>2</a:t>
            </a:r>
            <a:endParaRPr lang="en-US" sz="3200" b="1" dirty="0">
              <a:solidFill>
                <a:schemeClr val="bg2">
                  <a:lumMod val="90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46118" y="863529"/>
            <a:ext cx="1208516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>
                    <a:lumMod val="65000"/>
                  </a:schemeClr>
                </a:solidFill>
              </a:rPr>
              <a:t>DISCIPLINARITY</a:t>
            </a:r>
            <a:r>
              <a:rPr lang="en-US" sz="2400" b="1" dirty="0">
                <a:solidFill>
                  <a:srgbClr val="7C0000"/>
                </a:solidFill>
              </a:rPr>
              <a:t> </a:t>
            </a:r>
            <a:endParaRPr lang="en-US" sz="2400" b="1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en-US" sz="2400" b="1" dirty="0" smtClean="0">
                <a:solidFill>
                  <a:schemeClr val="bg1">
                    <a:lumMod val="65000"/>
                  </a:schemeClr>
                </a:solidFill>
              </a:rPr>
              <a:t>MULTIDISCIPLINARITY  </a:t>
            </a:r>
            <a:r>
              <a:rPr lang="en-US" sz="2400" b="1" dirty="0">
                <a:solidFill>
                  <a:srgbClr val="7C0000"/>
                </a:solidFill>
              </a:rPr>
              <a:t>INTERDISCIPLINARITY</a:t>
            </a:r>
            <a:r>
              <a:rPr lang="en-US" sz="2400" b="1" dirty="0">
                <a:solidFill>
                  <a:schemeClr val="bg1">
                    <a:lumMod val="65000"/>
                  </a:schemeClr>
                </a:solidFill>
              </a:rPr>
              <a:t>  TRANSDISCIPLINARITY</a:t>
            </a:r>
          </a:p>
          <a:p>
            <a:endParaRPr lang="en-US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175563" y="1925758"/>
            <a:ext cx="11834185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4857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11085" y="565608"/>
            <a:ext cx="14800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2">
                    <a:lumMod val="90000"/>
                  </a:schemeClr>
                </a:solidFill>
              </a:rPr>
              <a:t>Part </a:t>
            </a:r>
            <a:r>
              <a:rPr lang="en-US" sz="3200" b="1" dirty="0" smtClean="0">
                <a:solidFill>
                  <a:schemeClr val="bg2">
                    <a:lumMod val="90000"/>
                  </a:schemeClr>
                </a:solidFill>
              </a:rPr>
              <a:t>2</a:t>
            </a:r>
            <a:endParaRPr lang="en-US" sz="3200" b="1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952726" y="5990045"/>
            <a:ext cx="23854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Biomimicry</a:t>
            </a:r>
            <a:endParaRPr lang="en-US" sz="3200" dirty="0"/>
          </a:p>
        </p:txBody>
      </p:sp>
      <p:pic>
        <p:nvPicPr>
          <p:cNvPr id="2050" name="Picture 2" descr="Related image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251" y="2232098"/>
            <a:ext cx="5334000" cy="35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static.lukew.com/blowfis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2922" y="2201412"/>
            <a:ext cx="5105050" cy="3586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051089" y="5990046"/>
            <a:ext cx="39404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Paleontology</a:t>
            </a:r>
            <a:endParaRPr lang="en-US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2443611" y="945928"/>
            <a:ext cx="82986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7C0000"/>
                </a:solidFill>
              </a:rPr>
              <a:t>Examples of interdisciplinary fields</a:t>
            </a:r>
            <a:endParaRPr lang="en-US" sz="3600" b="1" dirty="0">
              <a:solidFill>
                <a:srgbClr val="7C0000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2121031" y="1725105"/>
            <a:ext cx="8898903" cy="3443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2953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899943" y="1903112"/>
            <a:ext cx="8171689" cy="2931737"/>
          </a:xfrm>
          <a:prstGeom prst="roundRect">
            <a:avLst/>
          </a:prstGeom>
          <a:solidFill>
            <a:schemeClr val="bg1">
              <a:lumMod val="85000"/>
              <a:alpha val="3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>
            <a:off x="2130459" y="2188481"/>
            <a:ext cx="1974171" cy="1891182"/>
          </a:xfrm>
          <a:prstGeom prst="ellipse">
            <a:avLst/>
          </a:prstGeom>
          <a:solidFill>
            <a:schemeClr val="bg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7765151" y="2153147"/>
            <a:ext cx="2001018" cy="1926516"/>
          </a:xfrm>
          <a:prstGeom prst="ellipse">
            <a:avLst/>
          </a:prstGeom>
          <a:solidFill>
            <a:schemeClr val="bg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939413" y="2672407"/>
            <a:ext cx="2092750" cy="938900"/>
          </a:xfrm>
          <a:prstGeom prst="rect">
            <a:avLst/>
          </a:prstGeom>
          <a:solidFill>
            <a:schemeClr val="bg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400" b="1" dirty="0" smtClean="0">
                <a:solidFill>
                  <a:srgbClr val="C00000"/>
                </a:solidFill>
              </a:rPr>
              <a:t>Real-world problem</a:t>
            </a:r>
            <a:endParaRPr lang="en-US" sz="2400" b="1" dirty="0">
              <a:solidFill>
                <a:srgbClr val="C00000"/>
              </a:solidFill>
            </a:endParaRPr>
          </a:p>
        </p:txBody>
      </p:sp>
      <p:cxnSp>
        <p:nvCxnSpPr>
          <p:cNvPr id="6" name="Straight Arrow Connector 5"/>
          <p:cNvCxnSpPr>
            <a:stCxn id="3" idx="6"/>
            <a:endCxn id="5" idx="1"/>
          </p:cNvCxnSpPr>
          <p:nvPr/>
        </p:nvCxnSpPr>
        <p:spPr>
          <a:xfrm>
            <a:off x="4104630" y="3134072"/>
            <a:ext cx="834783" cy="7785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>
            <a:endCxn id="5" idx="3"/>
          </p:cNvCxnSpPr>
          <p:nvPr/>
        </p:nvCxnSpPr>
        <p:spPr>
          <a:xfrm flipH="1" flipV="1">
            <a:off x="7032163" y="3141857"/>
            <a:ext cx="727537" cy="10621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3923707" y="4394277"/>
            <a:ext cx="4000164" cy="3648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846284" y="4101889"/>
            <a:ext cx="1828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solidFill>
                  <a:srgbClr val="C00000"/>
                </a:solidFill>
              </a:rPr>
              <a:t>Nonacademic </a:t>
            </a:r>
            <a:r>
              <a:rPr lang="en-US" sz="1600" i="1" dirty="0">
                <a:solidFill>
                  <a:srgbClr val="C00000"/>
                </a:solidFill>
              </a:rPr>
              <a:t>k</a:t>
            </a:r>
            <a:r>
              <a:rPr lang="en-US" sz="1600" i="1" dirty="0" smtClean="0">
                <a:solidFill>
                  <a:srgbClr val="C00000"/>
                </a:solidFill>
              </a:rPr>
              <a:t>nowledge</a:t>
            </a:r>
            <a:endParaRPr lang="en-US" sz="1600" i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437" y="4101889"/>
            <a:ext cx="16372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solidFill>
                  <a:srgbClr val="C00000"/>
                </a:solidFill>
              </a:rPr>
              <a:t>Academic knowledge</a:t>
            </a:r>
            <a:endParaRPr lang="en-US" sz="1600" i="1" dirty="0">
              <a:solidFill>
                <a:srgbClr val="C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141226" y="5138030"/>
            <a:ext cx="3618474" cy="512316"/>
          </a:xfrm>
          <a:prstGeom prst="rect">
            <a:avLst/>
          </a:prstGeom>
          <a:solidFill>
            <a:schemeClr val="bg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000" b="1" dirty="0">
                <a:solidFill>
                  <a:srgbClr val="C00000"/>
                </a:solidFill>
              </a:rPr>
              <a:t>Integrated </a:t>
            </a:r>
            <a:r>
              <a:rPr lang="en-US" sz="2000" b="1" dirty="0" smtClean="0">
                <a:solidFill>
                  <a:srgbClr val="C00000"/>
                </a:solidFill>
              </a:rPr>
              <a:t>knowledge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12" name="Down Arrow 11"/>
          <p:cNvSpPr/>
          <p:nvPr/>
        </p:nvSpPr>
        <p:spPr>
          <a:xfrm>
            <a:off x="5352289" y="5650345"/>
            <a:ext cx="1143000" cy="531766"/>
          </a:xfrm>
          <a:prstGeom prst="down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846284" y="2847398"/>
            <a:ext cx="18377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Nonacademic </a:t>
            </a:r>
            <a:r>
              <a:rPr lang="en-US" sz="1600" b="1" dirty="0" smtClean="0"/>
              <a:t>participants</a:t>
            </a:r>
            <a:endParaRPr lang="en-US" sz="16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248377" y="2724287"/>
            <a:ext cx="16753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Discipline </a:t>
            </a:r>
            <a:r>
              <a:rPr lang="en-US" sz="1600" b="1" dirty="0" smtClean="0"/>
              <a:t>A</a:t>
            </a:r>
          </a:p>
          <a:p>
            <a:pPr algn="ctr"/>
            <a:r>
              <a:rPr lang="en-US" sz="1600" b="1" dirty="0" smtClean="0"/>
              <a:t>Discipline B</a:t>
            </a:r>
          </a:p>
          <a:p>
            <a:pPr algn="ctr"/>
            <a:r>
              <a:rPr lang="en-US" sz="1600" b="1" dirty="0" smtClean="0"/>
              <a:t> Discipline </a:t>
            </a:r>
            <a:r>
              <a:rPr lang="en-US" sz="1600" b="1" dirty="0"/>
              <a:t>C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24205" y="472531"/>
            <a:ext cx="252638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2">
                    <a:lumMod val="90000"/>
                  </a:schemeClr>
                </a:solidFill>
              </a:rPr>
              <a:t>Part </a:t>
            </a:r>
            <a:r>
              <a:rPr lang="en-US" sz="3200" b="1" dirty="0" smtClean="0">
                <a:solidFill>
                  <a:schemeClr val="bg2">
                    <a:lumMod val="90000"/>
                  </a:schemeClr>
                </a:solidFill>
              </a:rPr>
              <a:t>2</a:t>
            </a:r>
            <a:endParaRPr lang="en-US" sz="3200" b="1" dirty="0">
              <a:solidFill>
                <a:schemeClr val="bg2">
                  <a:lumMod val="90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50829" y="834425"/>
            <a:ext cx="1204117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>
                    <a:lumMod val="75000"/>
                  </a:schemeClr>
                </a:solidFill>
              </a:rPr>
              <a:t>DISCIPLINARITY</a:t>
            </a:r>
          </a:p>
          <a:p>
            <a:pPr algn="ctr"/>
            <a:r>
              <a:rPr lang="en-US" sz="2400" b="1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2400" b="1" dirty="0">
                <a:solidFill>
                  <a:schemeClr val="bg1">
                    <a:lumMod val="75000"/>
                  </a:schemeClr>
                </a:solidFill>
              </a:rPr>
              <a:t>MULTIDISCIPLINARITY  INTERDISCIPLINARITY  </a:t>
            </a:r>
            <a:r>
              <a:rPr lang="en-US" sz="2400" b="1" dirty="0">
                <a:solidFill>
                  <a:srgbClr val="7C0000"/>
                </a:solidFill>
              </a:rPr>
              <a:t>TRANSDISCIPLINARITY</a:t>
            </a:r>
          </a:p>
          <a:p>
            <a:endParaRPr lang="en-US" dirty="0"/>
          </a:p>
        </p:txBody>
      </p:sp>
      <p:cxnSp>
        <p:nvCxnSpPr>
          <p:cNvPr id="40" name="Straight Connector 39"/>
          <p:cNvCxnSpPr/>
          <p:nvPr/>
        </p:nvCxnSpPr>
        <p:spPr>
          <a:xfrm flipV="1">
            <a:off x="424205" y="1782500"/>
            <a:ext cx="11623251" cy="5117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endCxn id="11" idx="0"/>
          </p:cNvCxnSpPr>
          <p:nvPr/>
        </p:nvCxnSpPr>
        <p:spPr>
          <a:xfrm>
            <a:off x="5937126" y="4834849"/>
            <a:ext cx="13337" cy="303181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4134557" y="6182111"/>
            <a:ext cx="3618474" cy="512316"/>
          </a:xfrm>
          <a:prstGeom prst="rect">
            <a:avLst/>
          </a:prstGeom>
          <a:solidFill>
            <a:schemeClr val="bg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Solution</a:t>
            </a:r>
            <a:endParaRPr lang="en-US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83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Content Placeholder 1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5920" y="2059758"/>
            <a:ext cx="4995376" cy="3941664"/>
          </a:xfrm>
        </p:spPr>
      </p:pic>
      <p:sp>
        <p:nvSpPr>
          <p:cNvPr id="12" name="Content Placeholder 11"/>
          <p:cNvSpPr>
            <a:spLocks noGrp="1"/>
          </p:cNvSpPr>
          <p:nvPr>
            <p:ph sz="half" idx="1"/>
          </p:nvPr>
        </p:nvSpPr>
        <p:spPr>
          <a:xfrm>
            <a:off x="676373" y="1815291"/>
            <a:ext cx="5628662" cy="4774045"/>
          </a:xfrm>
        </p:spPr>
        <p:txBody>
          <a:bodyPr>
            <a:normAutofit fontScale="92500" lnSpcReduction="20000"/>
          </a:bodyPr>
          <a:lstStyle/>
          <a:p>
            <a:r>
              <a:rPr lang="en-US" sz="2000" b="1" dirty="0" smtClean="0">
                <a:solidFill>
                  <a:srgbClr val="7C0000"/>
                </a:solidFill>
              </a:rPr>
              <a:t>Problem-driven</a:t>
            </a:r>
            <a:br>
              <a:rPr lang="en-US" sz="2000" b="1" dirty="0" smtClean="0">
                <a:solidFill>
                  <a:srgbClr val="7C0000"/>
                </a:solidFill>
              </a:rPr>
            </a:br>
            <a:r>
              <a:rPr lang="en-US" sz="1900" dirty="0" smtClean="0"/>
              <a:t>Addresses the problem of drug </a:t>
            </a:r>
            <a:r>
              <a:rPr lang="en-US" sz="2000" dirty="0" smtClean="0"/>
              <a:t>failure in clinical trials</a:t>
            </a:r>
            <a:br>
              <a:rPr lang="en-US" sz="2000" dirty="0" smtClean="0"/>
            </a:br>
            <a:endParaRPr lang="en-US" sz="2000" dirty="0" smtClean="0"/>
          </a:p>
          <a:p>
            <a:r>
              <a:rPr lang="en-US" sz="2000" b="1" dirty="0" smtClean="0">
                <a:solidFill>
                  <a:srgbClr val="7C0000"/>
                </a:solidFill>
              </a:rPr>
              <a:t>Action-oriented</a:t>
            </a:r>
            <a:br>
              <a:rPr lang="en-US" sz="2000" b="1" dirty="0" smtClean="0">
                <a:solidFill>
                  <a:srgbClr val="7C0000"/>
                </a:solidFill>
              </a:rPr>
            </a:br>
            <a:r>
              <a:rPr lang="en-US" sz="2100" dirty="0" smtClean="0"/>
              <a:t>D</a:t>
            </a:r>
            <a:r>
              <a:rPr lang="en-US" sz="1900" dirty="0" smtClean="0"/>
              <a:t>evelops 3-D human </a:t>
            </a:r>
            <a:r>
              <a:rPr lang="en-US" sz="1900" dirty="0"/>
              <a:t>tissue chips to </a:t>
            </a:r>
            <a:r>
              <a:rPr lang="en-US" sz="1900" dirty="0" smtClean="0"/>
              <a:t>predict </a:t>
            </a:r>
            <a:r>
              <a:rPr lang="en-US" sz="1900" dirty="0"/>
              <a:t>drug safety in </a:t>
            </a:r>
            <a:r>
              <a:rPr lang="en-US" sz="1900" dirty="0" smtClean="0"/>
              <a:t>humans</a:t>
            </a:r>
            <a:br>
              <a:rPr lang="en-US" sz="1900" dirty="0" smtClean="0"/>
            </a:br>
            <a:endParaRPr lang="en-US" sz="1900" dirty="0" smtClean="0"/>
          </a:p>
          <a:p>
            <a:r>
              <a:rPr lang="en-US" sz="2000" b="1" dirty="0" smtClean="0">
                <a:solidFill>
                  <a:srgbClr val="7C0000"/>
                </a:solidFill>
              </a:rPr>
              <a:t>Highly collaborative</a:t>
            </a:r>
            <a:br>
              <a:rPr lang="en-US" sz="2000" b="1" dirty="0" smtClean="0">
                <a:solidFill>
                  <a:srgbClr val="7C0000"/>
                </a:solidFill>
              </a:rPr>
            </a:br>
            <a:r>
              <a:rPr lang="en-US" sz="2000" dirty="0" smtClean="0"/>
              <a:t>Collaboration between N</a:t>
            </a:r>
            <a:r>
              <a:rPr lang="en-US" sz="1900" dirty="0" smtClean="0"/>
              <a:t>IH, DARPA, and FDA</a:t>
            </a:r>
          </a:p>
          <a:p>
            <a:r>
              <a:rPr lang="en-US" sz="2000" b="1" dirty="0" smtClean="0">
                <a:solidFill>
                  <a:srgbClr val="7C0000"/>
                </a:solidFill>
              </a:rPr>
              <a:t>Integrative</a:t>
            </a:r>
          </a:p>
          <a:p>
            <a:pPr lvl="1"/>
            <a:r>
              <a:rPr lang="en-US" sz="1900" i="1" dirty="0" smtClean="0">
                <a:solidFill>
                  <a:srgbClr val="7C0000"/>
                </a:solidFill>
              </a:rPr>
              <a:t>Academic knowledge:</a:t>
            </a:r>
            <a:r>
              <a:rPr lang="en-US" sz="1900" b="1" dirty="0" smtClean="0">
                <a:solidFill>
                  <a:srgbClr val="7C0000"/>
                </a:solidFill>
              </a:rPr>
              <a:t> </a:t>
            </a:r>
            <a:r>
              <a:rPr lang="en-US" sz="1900" dirty="0" smtClean="0"/>
              <a:t>tissue engineering, chemistry, biology, physiology, microfluidics, regulatory science</a:t>
            </a:r>
          </a:p>
          <a:p>
            <a:pPr lvl="1"/>
            <a:r>
              <a:rPr lang="en-US" sz="1900" i="1" dirty="0" smtClean="0">
                <a:solidFill>
                  <a:srgbClr val="7C0000"/>
                </a:solidFill>
              </a:rPr>
              <a:t>Nonacademic knowledge:</a:t>
            </a:r>
            <a:r>
              <a:rPr lang="en-US" sz="1900" dirty="0" smtClean="0"/>
              <a:t> </a:t>
            </a:r>
            <a:r>
              <a:rPr lang="en-US" sz="1900" dirty="0"/>
              <a:t>community organizations and patient groups </a:t>
            </a:r>
            <a:r>
              <a:rPr lang="en-US" sz="1900" dirty="0" smtClean="0"/>
              <a:t/>
            </a:r>
            <a:br>
              <a:rPr lang="en-US" sz="1900" dirty="0" smtClean="0"/>
            </a:br>
            <a:endParaRPr lang="en-US" sz="1900" dirty="0" smtClean="0"/>
          </a:p>
          <a:p>
            <a:r>
              <a:rPr lang="en-US" sz="2000" b="1" dirty="0" smtClean="0">
                <a:solidFill>
                  <a:srgbClr val="7C0000"/>
                </a:solidFill>
              </a:rPr>
              <a:t>Socially relevant</a:t>
            </a:r>
            <a:br>
              <a:rPr lang="en-US" sz="2000" b="1" dirty="0" smtClean="0">
                <a:solidFill>
                  <a:srgbClr val="7C0000"/>
                </a:solidFill>
              </a:rPr>
            </a:br>
            <a:r>
              <a:rPr lang="en-US" sz="1900" dirty="0" smtClean="0"/>
              <a:t>Translates scientific discoveries into the real world</a:t>
            </a:r>
          </a:p>
          <a:p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6391374" y="6189226"/>
            <a:ext cx="54204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Tissue Chip for Drug </a:t>
            </a:r>
            <a:r>
              <a:rPr lang="en-US" sz="2000" dirty="0"/>
              <a:t>S</a:t>
            </a:r>
            <a:r>
              <a:rPr lang="en-US" sz="2000" dirty="0" smtClean="0"/>
              <a:t>creening project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3035431" y="878734"/>
            <a:ext cx="8351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7C0000"/>
                </a:solidFill>
              </a:rPr>
              <a:t>An example of a transdisciplinary project</a:t>
            </a:r>
            <a:endParaRPr lang="en-US" sz="3200" b="1" dirty="0">
              <a:solidFill>
                <a:srgbClr val="7C000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54144" y="1517715"/>
            <a:ext cx="10935093" cy="28281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01658" y="537328"/>
            <a:ext cx="17156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2">
                    <a:lumMod val="90000"/>
                  </a:schemeClr>
                </a:solidFill>
              </a:rPr>
              <a:t>Part </a:t>
            </a:r>
            <a:r>
              <a:rPr lang="en-US" sz="3200" b="1" dirty="0" smtClean="0">
                <a:solidFill>
                  <a:schemeClr val="bg2">
                    <a:lumMod val="90000"/>
                  </a:schemeClr>
                </a:solidFill>
              </a:rPr>
              <a:t>2</a:t>
            </a:r>
            <a:endParaRPr lang="en-US" sz="3200" b="1" dirty="0">
              <a:solidFill>
                <a:schemeClr val="bg2">
                  <a:lumMod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9424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080" y="833659"/>
            <a:ext cx="9653440" cy="1293028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7C0000"/>
                </a:solidFill>
              </a:rPr>
              <a:t>Key Challenges for TD researchers  </a:t>
            </a:r>
            <a:endParaRPr lang="en-US" sz="3600" b="1" dirty="0">
              <a:solidFill>
                <a:srgbClr val="7C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9938" y="2539580"/>
            <a:ext cx="6070861" cy="402412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sz="2800" b="1" dirty="0" smtClean="0"/>
              <a:t>Disciplinary acculturation</a:t>
            </a:r>
            <a:br>
              <a:rPr lang="en-US" sz="2800" b="1" dirty="0" smtClean="0"/>
            </a:br>
            <a:endParaRPr lang="en-US" sz="2800" b="1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sz="2800" b="1" dirty="0" smtClean="0"/>
              <a:t>Information overload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800" b="1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sz="2800" b="1" dirty="0"/>
              <a:t>Communication </a:t>
            </a:r>
            <a:r>
              <a:rPr lang="en-US" sz="2800" b="1" dirty="0" smtClean="0"/>
              <a:t>challenges</a:t>
            </a:r>
            <a:endParaRPr lang="en-US" sz="2800" b="1" dirty="0"/>
          </a:p>
          <a:p>
            <a:pPr marL="457200" lvl="1" indent="0">
              <a:buNone/>
            </a:pPr>
            <a:endParaRPr lang="en-US" sz="3000" b="1" dirty="0" smtClean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6155702" y="3009034"/>
            <a:ext cx="5872899" cy="402412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800" b="1" dirty="0" smtClean="0"/>
              <a:t>Inadequate </a:t>
            </a:r>
            <a:r>
              <a:rPr lang="en-US" sz="2800" b="1" dirty="0"/>
              <a:t>institutional support  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endParaRPr lang="en-US" sz="2800" b="1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800" b="1" dirty="0"/>
              <a:t>Funding </a:t>
            </a:r>
            <a:r>
              <a:rPr lang="en-US" sz="2800" b="1" dirty="0" smtClean="0"/>
              <a:t>challenges </a:t>
            </a:r>
            <a:br>
              <a:rPr lang="en-US" sz="2800" b="1" dirty="0" smtClean="0"/>
            </a:br>
            <a:endParaRPr lang="en-US" sz="2800" b="1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sz="2800" b="1" dirty="0" smtClean="0">
                <a:solidFill>
                  <a:srgbClr val="FF0000"/>
                </a:solidFill>
              </a:rPr>
              <a:t>New information needs</a:t>
            </a:r>
            <a:endParaRPr lang="en-US" sz="28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235670" y="556181"/>
            <a:ext cx="163083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2">
                    <a:lumMod val="90000"/>
                  </a:schemeClr>
                </a:solidFill>
              </a:rPr>
              <a:t>Part </a:t>
            </a:r>
            <a:r>
              <a:rPr lang="en-US" sz="3200" b="1" dirty="0" smtClean="0">
                <a:solidFill>
                  <a:schemeClr val="bg2">
                    <a:lumMod val="90000"/>
                  </a:schemeClr>
                </a:solidFill>
              </a:rPr>
              <a:t>2</a:t>
            </a:r>
            <a:endParaRPr lang="en-US" sz="3200" b="1" dirty="0">
              <a:solidFill>
                <a:schemeClr val="bg2">
                  <a:lumMod val="90000"/>
                </a:schemeClr>
              </a:solidFill>
            </a:endParaRPr>
          </a:p>
          <a:p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1414021" y="2126687"/>
            <a:ext cx="9973558" cy="18853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4130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99621" y="1138123"/>
            <a:ext cx="10820400" cy="4725349"/>
          </a:xfrm>
        </p:spPr>
        <p:txBody>
          <a:bodyPr/>
          <a:lstStyle/>
          <a:p>
            <a:pPr marL="0" indent="0" algn="ctr">
              <a:buNone/>
            </a:pPr>
            <a:r>
              <a:rPr lang="en-US" sz="3200" b="1" dirty="0" smtClean="0">
                <a:solidFill>
                  <a:schemeClr val="bg1">
                    <a:lumMod val="65000"/>
                  </a:schemeClr>
                </a:solidFill>
              </a:rPr>
              <a:t>PART 1</a:t>
            </a:r>
          </a:p>
          <a:p>
            <a:pPr marL="0" indent="0" algn="ctr">
              <a:buNone/>
            </a:pPr>
            <a:r>
              <a:rPr lang="en-US" sz="3200" b="1" dirty="0" smtClean="0">
                <a:solidFill>
                  <a:schemeClr val="bg1">
                    <a:lumMod val="65000"/>
                  </a:schemeClr>
                </a:solidFill>
              </a:rPr>
              <a:t>Transdisciplinarity in a nutshell</a:t>
            </a:r>
          </a:p>
          <a:p>
            <a:pPr marL="0" indent="0" algn="ctr">
              <a:buNone/>
            </a:pPr>
            <a:r>
              <a:rPr lang="en-US" sz="2800" dirty="0" smtClean="0">
                <a:solidFill>
                  <a:schemeClr val="bg1">
                    <a:lumMod val="65000"/>
                  </a:schemeClr>
                </a:solidFill>
              </a:rPr>
              <a:t>(What? Why? Who?)</a:t>
            </a:r>
          </a:p>
          <a:p>
            <a:pPr marL="0" indent="0" algn="ctr">
              <a:buNone/>
            </a:pPr>
            <a:r>
              <a:rPr lang="en-US" sz="3200" b="1" dirty="0" smtClean="0">
                <a:solidFill>
                  <a:schemeClr val="bg1">
                    <a:lumMod val="65000"/>
                  </a:schemeClr>
                </a:solidFill>
              </a:rPr>
              <a:t>PART 2</a:t>
            </a:r>
          </a:p>
          <a:p>
            <a:pPr marL="0" indent="0" algn="ctr">
              <a:buNone/>
            </a:pPr>
            <a:r>
              <a:rPr lang="en-US" sz="3200" b="1" dirty="0" smtClean="0">
                <a:solidFill>
                  <a:schemeClr val="bg1">
                    <a:lumMod val="65000"/>
                  </a:schemeClr>
                </a:solidFill>
              </a:rPr>
              <a:t>Cross-disciplinary research models</a:t>
            </a:r>
          </a:p>
          <a:p>
            <a:pPr marL="0" indent="0" algn="ctr">
              <a:buNone/>
            </a:pPr>
            <a:r>
              <a:rPr lang="en-US" sz="2800" dirty="0" smtClean="0">
                <a:solidFill>
                  <a:schemeClr val="bg1">
                    <a:lumMod val="65000"/>
                  </a:schemeClr>
                </a:solidFill>
              </a:rPr>
              <a:t>(multidisciplinarity, interdisciplinarity, transdisciplinarity)</a:t>
            </a:r>
          </a:p>
          <a:p>
            <a:pPr marL="0" indent="0" algn="ctr">
              <a:buNone/>
            </a:pPr>
            <a:r>
              <a:rPr lang="en-US" sz="3200" b="1" dirty="0" smtClean="0">
                <a:solidFill>
                  <a:srgbClr val="900202"/>
                </a:solidFill>
              </a:rPr>
              <a:t>PART 3</a:t>
            </a:r>
          </a:p>
          <a:p>
            <a:pPr marL="0" indent="0" algn="ctr">
              <a:buNone/>
            </a:pPr>
            <a:r>
              <a:rPr lang="en-US" sz="3200" b="1" dirty="0" smtClean="0"/>
              <a:t>Implications of transdisciplinarity for libraries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326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3765" y="2121031"/>
            <a:ext cx="9464511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“Of the many concepts and areas 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of </a:t>
            </a:r>
            <a:r>
              <a:rPr lang="en-US" sz="4000" dirty="0"/>
              <a:t>librarianship …, the one consistent thread is </a:t>
            </a:r>
            <a:r>
              <a:rPr lang="en-US" sz="4000" b="1" dirty="0">
                <a:solidFill>
                  <a:srgbClr val="BC0202"/>
                </a:solidFill>
              </a:rPr>
              <a:t>change</a:t>
            </a:r>
            <a:r>
              <a:rPr lang="en-US" sz="4000" dirty="0"/>
              <a:t>.” 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										</a:t>
            </a:r>
            <a:r>
              <a:rPr lang="en-US" sz="3200" dirty="0" smtClean="0"/>
              <a:t>─Jeffrey </a:t>
            </a:r>
            <a:r>
              <a:rPr lang="en-US" sz="3200" dirty="0"/>
              <a:t>Knapp, </a:t>
            </a:r>
            <a:r>
              <a:rPr lang="en-US" sz="3200" dirty="0" smtClean="0"/>
              <a:t>2012</a:t>
            </a:r>
            <a:endParaRPr lang="en-US" sz="3200" dirty="0"/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54524" y="471340"/>
            <a:ext cx="17062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2">
                    <a:lumMod val="90000"/>
                  </a:schemeClr>
                </a:solidFill>
              </a:rPr>
              <a:t>Part 3</a:t>
            </a:r>
          </a:p>
        </p:txBody>
      </p:sp>
    </p:spTree>
    <p:extLst>
      <p:ext uri="{BB962C8B-B14F-4D97-AF65-F5344CB8AC3E}">
        <p14:creationId xmlns:p14="http://schemas.microsoft.com/office/powerpoint/2010/main" val="1662051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080" y="833659"/>
            <a:ext cx="9653440" cy="1293028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rgbClr val="7C0000"/>
                </a:solidFill>
              </a:rPr>
              <a:t>Impact of transdisciplinarity on libraries</a:t>
            </a:r>
            <a:endParaRPr lang="en-US" sz="3200" b="1" dirty="0">
              <a:solidFill>
                <a:srgbClr val="7C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5670" y="556181"/>
            <a:ext cx="163083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2">
                    <a:lumMod val="90000"/>
                  </a:schemeClr>
                </a:solidFill>
              </a:rPr>
              <a:t>Part 3</a:t>
            </a:r>
          </a:p>
          <a:p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1574080" y="1868474"/>
            <a:ext cx="9973558" cy="18853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24205" y="1985285"/>
            <a:ext cx="11547835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7C0000"/>
                </a:solidFill>
              </a:rPr>
              <a:t>Transdisciplinarity:</a:t>
            </a:r>
            <a:br>
              <a:rPr lang="en-US" sz="3600" b="1" dirty="0" smtClean="0">
                <a:solidFill>
                  <a:srgbClr val="7C0000"/>
                </a:solidFill>
              </a:rPr>
            </a:br>
            <a:endParaRPr lang="en-US" sz="3600" b="1" dirty="0" smtClean="0">
              <a:solidFill>
                <a:srgbClr val="7C0000"/>
              </a:solidFill>
            </a:endParaRP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3200" dirty="0" smtClean="0"/>
              <a:t>challenges </a:t>
            </a:r>
            <a:r>
              <a:rPr lang="en-US" sz="3200" dirty="0"/>
              <a:t>the traditional organization of </a:t>
            </a:r>
            <a:r>
              <a:rPr lang="en-US" sz="3200" dirty="0" smtClean="0"/>
              <a:t>knowledge</a:t>
            </a:r>
            <a:br>
              <a:rPr lang="en-US" sz="3200" dirty="0" smtClean="0"/>
            </a:br>
            <a:endParaRPr lang="en-US" sz="3200" dirty="0" smtClean="0"/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3200" dirty="0"/>
              <a:t>generates new user needs 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 smtClean="0"/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3200" dirty="0"/>
              <a:t>creates new </a:t>
            </a:r>
            <a:r>
              <a:rPr lang="en-US" sz="3200" dirty="0" smtClean="0"/>
              <a:t>mindset </a:t>
            </a:r>
            <a:r>
              <a:rPr lang="en-US" sz="3200" dirty="0"/>
              <a:t>expectations for librarians</a:t>
            </a:r>
          </a:p>
        </p:txBody>
      </p:sp>
    </p:spTree>
    <p:extLst>
      <p:ext uri="{BB962C8B-B14F-4D97-AF65-F5344CB8AC3E}">
        <p14:creationId xmlns:p14="http://schemas.microsoft.com/office/powerpoint/2010/main" val="1783827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987068"/>
            <a:ext cx="11491274" cy="1293028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7C0000"/>
                </a:solidFill>
              </a:rPr>
              <a:t>Key information needs of TD researchers  </a:t>
            </a:r>
            <a:endParaRPr lang="en-US" sz="3600" b="1" dirty="0">
              <a:solidFill>
                <a:srgbClr val="7C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01684" y="2280096"/>
            <a:ext cx="10820400" cy="4024125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marL="457200" lvl="1" indent="0">
              <a:buNone/>
            </a:pPr>
            <a:endParaRPr lang="en-US" sz="3000" b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35670" y="556181"/>
            <a:ext cx="163083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2">
                    <a:lumMod val="90000"/>
                  </a:schemeClr>
                </a:solidFill>
              </a:rPr>
              <a:t>Part 3</a:t>
            </a:r>
          </a:p>
          <a:p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848412" y="2073015"/>
            <a:ext cx="10426830" cy="2266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848413" y="2374364"/>
            <a:ext cx="10426830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ctr">
              <a:buFont typeface="Wingdings" panose="05000000000000000000" pitchFamily="2" charset="2"/>
              <a:buChar char="§"/>
            </a:pPr>
            <a:r>
              <a:rPr lang="en-US" sz="2800" b="1" dirty="0" smtClean="0"/>
              <a:t>Find highly scattered information</a:t>
            </a:r>
            <a:br>
              <a:rPr lang="en-US" sz="2800" b="1" dirty="0" smtClean="0"/>
            </a:br>
            <a:endParaRPr lang="en-US" sz="2800" b="1" dirty="0" smtClean="0"/>
          </a:p>
          <a:p>
            <a:pPr marL="457200" indent="-457200" algn="ctr">
              <a:buFont typeface="Wingdings" panose="05000000000000000000" pitchFamily="2" charset="2"/>
              <a:buChar char="§"/>
            </a:pPr>
            <a:r>
              <a:rPr lang="en-US" sz="2800" b="1" dirty="0" smtClean="0"/>
              <a:t>Search by a phenomenon being studied</a:t>
            </a:r>
            <a:br>
              <a:rPr lang="en-US" sz="2800" b="1" dirty="0" smtClean="0"/>
            </a:br>
            <a:endParaRPr lang="en-US" sz="2800" b="1" dirty="0" smtClean="0"/>
          </a:p>
          <a:p>
            <a:pPr marL="457200" indent="-457200" algn="ctr">
              <a:buFont typeface="Wingdings" panose="05000000000000000000" pitchFamily="2" charset="2"/>
              <a:buChar char="§"/>
            </a:pPr>
            <a:r>
              <a:rPr lang="en-US" sz="2800" b="1" dirty="0" smtClean="0"/>
              <a:t>Discover </a:t>
            </a:r>
            <a:r>
              <a:rPr lang="en-US" sz="2800" b="1" dirty="0"/>
              <a:t>“undiscovered public knowledge</a:t>
            </a:r>
            <a:r>
              <a:rPr lang="en-US" sz="2800" b="1" dirty="0" smtClean="0"/>
              <a:t>” </a:t>
            </a:r>
            <a:br>
              <a:rPr lang="en-US" sz="2800" b="1" dirty="0" smtClean="0"/>
            </a:br>
            <a:endParaRPr lang="en-US" sz="2800" b="1" dirty="0" smtClean="0"/>
          </a:p>
          <a:p>
            <a:pPr marL="457200" indent="-457200" algn="ctr">
              <a:buFont typeface="Wingdings" panose="05000000000000000000" pitchFamily="2" charset="2"/>
              <a:buChar char="§"/>
            </a:pPr>
            <a:r>
              <a:rPr lang="en-US" sz="2800" b="1" dirty="0" smtClean="0"/>
              <a:t>Learn about transdisciplinary methodologies </a:t>
            </a:r>
            <a:r>
              <a:rPr lang="en-US" sz="3200" dirty="0"/>
              <a:t/>
            </a:r>
            <a:br>
              <a:rPr lang="en-US" sz="3200" dirty="0"/>
            </a:br>
            <a:endParaRPr lang="en-US" sz="3200" dirty="0"/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sz="2800" dirty="0" smtClean="0"/>
          </a:p>
          <a:p>
            <a:endParaRPr lang="en-US" sz="2800" dirty="0"/>
          </a:p>
          <a:p>
            <a:endParaRPr lang="en-US" dirty="0"/>
          </a:p>
          <a:p>
            <a:pPr marL="285750" indent="-285750">
              <a:buFontTx/>
              <a:buChar char="-"/>
            </a:pPr>
            <a:endParaRPr lang="en-US" dirty="0" smtClean="0"/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5118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99621" y="1138123"/>
            <a:ext cx="10820400" cy="4725349"/>
          </a:xfrm>
        </p:spPr>
        <p:txBody>
          <a:bodyPr/>
          <a:lstStyle/>
          <a:p>
            <a:pPr marL="0" indent="0" algn="ctr">
              <a:buNone/>
            </a:pPr>
            <a:r>
              <a:rPr lang="en-US" sz="3200" b="1" dirty="0" smtClean="0">
                <a:solidFill>
                  <a:srgbClr val="900202"/>
                </a:solidFill>
              </a:rPr>
              <a:t>PART 1</a:t>
            </a:r>
          </a:p>
          <a:p>
            <a:pPr marL="0" indent="0" algn="ctr">
              <a:buNone/>
            </a:pPr>
            <a:r>
              <a:rPr lang="en-US" sz="3200" b="1" dirty="0" smtClean="0"/>
              <a:t>Transdisciplinarity in a nutshell</a:t>
            </a:r>
          </a:p>
          <a:p>
            <a:pPr marL="0" indent="0" algn="ctr">
              <a:buNone/>
            </a:pPr>
            <a:r>
              <a:rPr lang="en-US" sz="2800" dirty="0" smtClean="0"/>
              <a:t>(What? Why? Who?)</a:t>
            </a:r>
          </a:p>
          <a:p>
            <a:pPr marL="0" indent="0" algn="ctr">
              <a:buNone/>
            </a:pPr>
            <a:r>
              <a:rPr lang="en-US" sz="3200" b="1" dirty="0" smtClean="0">
                <a:solidFill>
                  <a:schemeClr val="bg1">
                    <a:lumMod val="85000"/>
                  </a:schemeClr>
                </a:solidFill>
              </a:rPr>
              <a:t>PART 2</a:t>
            </a:r>
          </a:p>
          <a:p>
            <a:pPr marL="0" indent="0" algn="ctr">
              <a:buNone/>
            </a:pPr>
            <a:r>
              <a:rPr lang="en-US" sz="3200" b="1" dirty="0" smtClean="0">
                <a:solidFill>
                  <a:schemeClr val="bg1">
                    <a:lumMod val="85000"/>
                  </a:schemeClr>
                </a:solidFill>
              </a:rPr>
              <a:t>Cross-disciplinary research models</a:t>
            </a:r>
          </a:p>
          <a:p>
            <a:pPr marL="0" indent="0" algn="ctr">
              <a:buNone/>
            </a:pPr>
            <a:r>
              <a:rPr lang="en-US" sz="2800" dirty="0" smtClean="0">
                <a:solidFill>
                  <a:schemeClr val="bg1">
                    <a:lumMod val="85000"/>
                  </a:schemeClr>
                </a:solidFill>
              </a:rPr>
              <a:t>(multidisciplinarity, interdisciplinarity, transdisciplinarity)</a:t>
            </a:r>
          </a:p>
          <a:p>
            <a:pPr marL="0" indent="0" algn="ctr">
              <a:buNone/>
            </a:pPr>
            <a:r>
              <a:rPr lang="en-US" sz="3200" b="1" dirty="0" smtClean="0">
                <a:solidFill>
                  <a:schemeClr val="bg1">
                    <a:lumMod val="85000"/>
                  </a:schemeClr>
                </a:solidFill>
              </a:rPr>
              <a:t>PART 3</a:t>
            </a:r>
          </a:p>
          <a:p>
            <a:pPr marL="0" indent="0" algn="ctr">
              <a:buNone/>
            </a:pPr>
            <a:r>
              <a:rPr lang="en-US" sz="3200" b="1" dirty="0" smtClean="0">
                <a:solidFill>
                  <a:schemeClr val="bg1">
                    <a:lumMod val="85000"/>
                  </a:schemeClr>
                </a:solidFill>
              </a:rPr>
              <a:t>Implications of transdisciplinarity for libraries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38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8792" y="593889"/>
            <a:ext cx="158370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2">
                    <a:lumMod val="90000"/>
                  </a:schemeClr>
                </a:solidFill>
              </a:rPr>
              <a:t>Part 3</a:t>
            </a:r>
          </a:p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932495" y="1110807"/>
            <a:ext cx="8972746" cy="1125232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rgbClr val="7C0000"/>
                </a:solidFill>
              </a:rPr>
              <a:t>library functions likely to be impacted by transdisciplinarity</a:t>
            </a:r>
            <a:endParaRPr lang="en-US" sz="3200" b="1" dirty="0">
              <a:solidFill>
                <a:srgbClr val="7C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78264" y="2362358"/>
            <a:ext cx="10820400" cy="4024125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algn="ctr">
              <a:buFont typeface="Wingdings" panose="05000000000000000000" pitchFamily="2" charset="2"/>
              <a:buChar char="§"/>
            </a:pPr>
            <a:r>
              <a:rPr lang="en-US" sz="3200" dirty="0" smtClean="0"/>
              <a:t>Cataloging and indexing</a:t>
            </a:r>
            <a:br>
              <a:rPr lang="en-US" sz="3200" dirty="0" smtClean="0"/>
            </a:br>
            <a:endParaRPr lang="en-US" sz="3200" dirty="0" smtClean="0"/>
          </a:p>
          <a:p>
            <a:pPr algn="ctr">
              <a:buFont typeface="Wingdings" panose="05000000000000000000" pitchFamily="2" charset="2"/>
              <a:buChar char="§"/>
            </a:pPr>
            <a:r>
              <a:rPr lang="en-US" sz="3200" dirty="0" smtClean="0"/>
              <a:t>Collection development</a:t>
            </a:r>
            <a:br>
              <a:rPr lang="en-US" sz="3200" dirty="0" smtClean="0"/>
            </a:br>
            <a:endParaRPr lang="en-US" sz="3200" dirty="0" smtClean="0"/>
          </a:p>
          <a:p>
            <a:pPr algn="ctr">
              <a:buFont typeface="Wingdings" panose="05000000000000000000" pitchFamily="2" charset="2"/>
              <a:buChar char="§"/>
            </a:pPr>
            <a:r>
              <a:rPr lang="en-US" sz="3200" dirty="0" smtClean="0"/>
              <a:t>Reference and research help services </a:t>
            </a:r>
            <a:br>
              <a:rPr lang="en-US" sz="3200" dirty="0" smtClean="0"/>
            </a:br>
            <a:endParaRPr lang="en-US" sz="3200" dirty="0" smtClean="0"/>
          </a:p>
          <a:p>
            <a:pPr algn="ctr">
              <a:buFont typeface="Wingdings" panose="05000000000000000000" pitchFamily="2" charset="2"/>
              <a:buChar char="§"/>
            </a:pPr>
            <a:r>
              <a:rPr lang="en-US" sz="3200" dirty="0" smtClean="0"/>
              <a:t>Information literacy instruction</a:t>
            </a:r>
          </a:p>
          <a:p>
            <a:pPr algn="ctr"/>
            <a:endParaRPr lang="en-US" sz="3200" b="1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1319752" y="2362358"/>
            <a:ext cx="9785023" cy="754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2152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3822" y="912844"/>
            <a:ext cx="8610600" cy="1293028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7C0000"/>
                </a:solidFill>
              </a:rPr>
              <a:t>Librarians’ KEY</a:t>
            </a:r>
            <a:r>
              <a:rPr lang="en-US" sz="3600" dirty="0" smtClean="0">
                <a:solidFill>
                  <a:srgbClr val="7C0000"/>
                </a:solidFill>
              </a:rPr>
              <a:t> </a:t>
            </a:r>
            <a:r>
              <a:rPr lang="en-US" sz="3600" b="1" dirty="0" smtClean="0">
                <a:solidFill>
                  <a:srgbClr val="7C0000"/>
                </a:solidFill>
              </a:rPr>
              <a:t>strengths   </a:t>
            </a:r>
            <a:endParaRPr lang="en-US" sz="3600" b="1" dirty="0">
              <a:solidFill>
                <a:srgbClr val="7C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9365" y="2637618"/>
            <a:ext cx="11298811" cy="4024125"/>
          </a:xfrm>
        </p:spPr>
        <p:txBody>
          <a:bodyPr>
            <a:normAutofit/>
          </a:bodyPr>
          <a:lstStyle/>
          <a:p>
            <a:pPr algn="ctr">
              <a:buFont typeface="Wingdings" panose="05000000000000000000" pitchFamily="2" charset="2"/>
              <a:buChar char="§"/>
            </a:pPr>
            <a:r>
              <a:rPr lang="en-US" sz="3200" dirty="0" smtClean="0"/>
              <a:t>Transdisciplinary nature of librarianship</a:t>
            </a:r>
            <a:br>
              <a:rPr lang="en-US" sz="3200" dirty="0" smtClean="0"/>
            </a:br>
            <a:endParaRPr lang="en-US" sz="3200" dirty="0" smtClean="0"/>
          </a:p>
          <a:p>
            <a:pPr algn="ctr">
              <a:buFont typeface="Wingdings" panose="05000000000000000000" pitchFamily="2" charset="2"/>
              <a:buChar char="§"/>
            </a:pPr>
            <a:r>
              <a:rPr lang="en-US" sz="3200" dirty="0" smtClean="0"/>
              <a:t>Strong core competencies</a:t>
            </a:r>
            <a:br>
              <a:rPr lang="en-US" sz="3200" dirty="0" smtClean="0"/>
            </a:br>
            <a:endParaRPr lang="en-US" sz="3200" dirty="0" smtClean="0"/>
          </a:p>
          <a:p>
            <a:pPr algn="ctr">
              <a:buFont typeface="Wingdings" panose="05000000000000000000" pitchFamily="2" charset="2"/>
              <a:buChar char="§"/>
            </a:pPr>
            <a:r>
              <a:rPr lang="en-US" sz="3200" dirty="0" smtClean="0"/>
              <a:t>Ability to conduct research in unfamiliar fields </a:t>
            </a:r>
            <a:br>
              <a:rPr lang="en-US" sz="3200" dirty="0" smtClean="0"/>
            </a:br>
            <a:endParaRPr lang="en-US" sz="3200" dirty="0" smtClean="0"/>
          </a:p>
          <a:p>
            <a:pPr algn="ctr">
              <a:buFont typeface="Wingdings" panose="05000000000000000000" pitchFamily="2" charset="2"/>
              <a:buChar char="§"/>
            </a:pPr>
            <a:r>
              <a:rPr lang="en-US" sz="3200" dirty="0" smtClean="0"/>
              <a:t>Librarians’ traditional role as “connectors”</a:t>
            </a:r>
            <a:br>
              <a:rPr lang="en-US" sz="3200" dirty="0" smtClean="0"/>
            </a:br>
            <a:endParaRPr lang="en-US" sz="3200" dirty="0" smtClean="0"/>
          </a:p>
          <a:p>
            <a:pPr algn="ctr"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1903822" y="2215299"/>
            <a:ext cx="8964891" cy="1885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216816" y="518474"/>
            <a:ext cx="158370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2">
                    <a:lumMod val="90000"/>
                  </a:schemeClr>
                </a:solidFill>
              </a:rPr>
              <a:t>Part 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405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3822" y="912844"/>
            <a:ext cx="8610600" cy="1293028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7C0000"/>
                </a:solidFill>
              </a:rPr>
              <a:t>KEY</a:t>
            </a:r>
            <a:r>
              <a:rPr lang="en-US" sz="3600" dirty="0" smtClean="0">
                <a:solidFill>
                  <a:srgbClr val="7C0000"/>
                </a:solidFill>
              </a:rPr>
              <a:t> </a:t>
            </a:r>
            <a:r>
              <a:rPr lang="en-US" sz="3600" b="1" dirty="0" smtClean="0">
                <a:solidFill>
                  <a:srgbClr val="7C0000"/>
                </a:solidFill>
              </a:rPr>
              <a:t>challenges</a:t>
            </a:r>
            <a:r>
              <a:rPr lang="en-US" sz="3600" dirty="0" smtClean="0">
                <a:solidFill>
                  <a:srgbClr val="7C0000"/>
                </a:solidFill>
              </a:rPr>
              <a:t> </a:t>
            </a:r>
            <a:br>
              <a:rPr lang="en-US" sz="3600" dirty="0" smtClean="0">
                <a:solidFill>
                  <a:srgbClr val="7C0000"/>
                </a:solidFill>
              </a:rPr>
            </a:br>
            <a:r>
              <a:rPr lang="en-US" sz="2400" dirty="0" smtClean="0">
                <a:solidFill>
                  <a:srgbClr val="7C0000"/>
                </a:solidFill>
              </a:rPr>
              <a:t>(and opportunities)</a:t>
            </a:r>
            <a:endParaRPr lang="en-US" sz="2400" dirty="0">
              <a:solidFill>
                <a:srgbClr val="7C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8366" y="2369740"/>
            <a:ext cx="10820400" cy="4024125"/>
          </a:xfrm>
        </p:spPr>
        <p:txBody>
          <a:bodyPr>
            <a:normAutofit fontScale="92500" lnSpcReduction="10000"/>
          </a:bodyPr>
          <a:lstStyle/>
          <a:p>
            <a:pPr algn="ctr">
              <a:buFont typeface="Wingdings" panose="05000000000000000000" pitchFamily="2" charset="2"/>
              <a:buChar char="§"/>
            </a:pPr>
            <a:r>
              <a:rPr lang="en-US" sz="3200" dirty="0" smtClean="0"/>
              <a:t>Create more flexible classification schemes</a:t>
            </a:r>
            <a:br>
              <a:rPr lang="en-US" sz="3200" dirty="0" smtClean="0"/>
            </a:br>
            <a:endParaRPr lang="en-US" sz="3200" dirty="0" smtClean="0"/>
          </a:p>
          <a:p>
            <a:pPr algn="ctr">
              <a:buFont typeface="Wingdings" panose="05000000000000000000" pitchFamily="2" charset="2"/>
              <a:buChar char="§"/>
            </a:pPr>
            <a:r>
              <a:rPr lang="en-US" sz="3200" dirty="0" smtClean="0"/>
              <a:t>Fill collection gaps</a:t>
            </a:r>
            <a:br>
              <a:rPr lang="en-US" sz="3200" dirty="0" smtClean="0"/>
            </a:br>
            <a:endParaRPr lang="en-US" sz="3200" dirty="0" smtClean="0"/>
          </a:p>
          <a:p>
            <a:pPr algn="ctr">
              <a:buFont typeface="Wingdings" panose="05000000000000000000" pitchFamily="2" charset="2"/>
              <a:buChar char="§"/>
            </a:pPr>
            <a:r>
              <a:rPr lang="en-US" sz="3200" dirty="0" smtClean="0"/>
              <a:t>Develop more holistic approaches to research inquiries</a:t>
            </a:r>
            <a:br>
              <a:rPr lang="en-US" sz="3200" dirty="0" smtClean="0"/>
            </a:br>
            <a:endParaRPr lang="en-US" sz="3200" dirty="0" smtClean="0"/>
          </a:p>
          <a:p>
            <a:pPr algn="ctr">
              <a:buFont typeface="Wingdings" panose="05000000000000000000" pitchFamily="2" charset="2"/>
              <a:buChar char="§"/>
            </a:pPr>
            <a:r>
              <a:rPr lang="en-US" sz="3200" dirty="0" smtClean="0"/>
              <a:t>Become “transdisciplinary literate”</a:t>
            </a:r>
            <a:br>
              <a:rPr lang="en-US" sz="3200" dirty="0" smtClean="0"/>
            </a:br>
            <a:endParaRPr lang="en-US" sz="3200" dirty="0" smtClean="0"/>
          </a:p>
          <a:p>
            <a:pPr algn="ctr">
              <a:buFont typeface="Wingdings" panose="05000000000000000000" pitchFamily="2" charset="2"/>
              <a:buChar char="§"/>
            </a:pPr>
            <a:r>
              <a:rPr lang="en-US" sz="3200" dirty="0" smtClean="0"/>
              <a:t>Cultivate “transdisciplinary attitude”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1903822" y="2215299"/>
            <a:ext cx="8964891" cy="1885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216816" y="518474"/>
            <a:ext cx="158370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2">
                    <a:lumMod val="90000"/>
                  </a:schemeClr>
                </a:solidFill>
              </a:rPr>
              <a:t>Part 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428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8792" y="593889"/>
            <a:ext cx="158370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2">
                    <a:lumMod val="90000"/>
                  </a:schemeClr>
                </a:solidFill>
              </a:rPr>
              <a:t>Part 3</a:t>
            </a:r>
          </a:p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932495" y="1110807"/>
            <a:ext cx="8972746" cy="112523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7C0000"/>
                </a:solidFill>
              </a:rPr>
              <a:t>“Transdisciplinary attitude”</a:t>
            </a:r>
            <a:endParaRPr lang="en-US" sz="3600" b="1" dirty="0">
              <a:solidFill>
                <a:srgbClr val="7C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80767" y="2362358"/>
            <a:ext cx="11217897" cy="402412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algn="ctr"/>
            <a:r>
              <a:rPr lang="en-US" sz="3200" dirty="0" smtClean="0"/>
              <a:t>Open-mindedness</a:t>
            </a:r>
          </a:p>
          <a:p>
            <a:pPr algn="ctr"/>
            <a:r>
              <a:rPr lang="en-US" sz="3200" dirty="0" smtClean="0"/>
              <a:t>Intellectual flexibility </a:t>
            </a:r>
          </a:p>
          <a:p>
            <a:pPr algn="ctr"/>
            <a:r>
              <a:rPr lang="en-US" sz="3200" dirty="0" smtClean="0"/>
              <a:t>Combinatorial creativity</a:t>
            </a:r>
          </a:p>
          <a:p>
            <a:pPr algn="ctr"/>
            <a:r>
              <a:rPr lang="en-US" sz="3200" dirty="0" smtClean="0"/>
              <a:t>Capacity for dialog and collaboration</a:t>
            </a:r>
          </a:p>
          <a:p>
            <a:pPr algn="ctr"/>
            <a:r>
              <a:rPr lang="en-US" sz="3200" dirty="0" smtClean="0"/>
              <a:t>Intellectual humility </a:t>
            </a: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1319752" y="2362358"/>
            <a:ext cx="9785023" cy="754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51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8792" y="593889"/>
            <a:ext cx="158370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2">
                    <a:lumMod val="90000"/>
                  </a:schemeClr>
                </a:solidFill>
              </a:rPr>
              <a:t>Part 3</a:t>
            </a:r>
          </a:p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932495" y="1110807"/>
            <a:ext cx="8972746" cy="1125232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rgbClr val="7C0000"/>
                </a:solidFill>
              </a:rPr>
              <a:t>conclusion</a:t>
            </a:r>
            <a:endParaRPr lang="en-US" sz="3200" b="1" dirty="0">
              <a:solidFill>
                <a:srgbClr val="7C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78264" y="2362358"/>
            <a:ext cx="10820400" cy="4024125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endParaRPr lang="en-US" sz="3200" b="1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1319752" y="2362358"/>
            <a:ext cx="9785023" cy="754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874890" y="2720244"/>
            <a:ext cx="1029587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“Transdisciplinarity is not a single form </a:t>
            </a:r>
            <a:br>
              <a:rPr lang="en-US" sz="4000" dirty="0" smtClean="0"/>
            </a:br>
            <a:r>
              <a:rPr lang="en-US" sz="4000" dirty="0" smtClean="0"/>
              <a:t>of knowledge but a dialogue of forms.”</a:t>
            </a:r>
          </a:p>
          <a:p>
            <a:endParaRPr lang="en-US" sz="4000" dirty="0" smtClean="0"/>
          </a:p>
          <a:p>
            <a:endParaRPr lang="en-US" sz="2400" dirty="0"/>
          </a:p>
          <a:p>
            <a:r>
              <a:rPr lang="en-US" sz="3200" dirty="0" smtClean="0"/>
              <a:t>							                ─ Kate Maguire, 2015</a:t>
            </a:r>
            <a:endParaRPr lang="en-US" sz="3200" dirty="0"/>
          </a:p>
          <a:p>
            <a:r>
              <a:rPr lang="en-US" sz="2400" dirty="0" smtClean="0"/>
              <a:t>											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50202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96822" y="439818"/>
            <a:ext cx="8610600" cy="1293028"/>
          </a:xfrm>
        </p:spPr>
        <p:txBody>
          <a:bodyPr/>
          <a:lstStyle/>
          <a:p>
            <a:r>
              <a:rPr lang="en-US" b="1" dirty="0" smtClean="0">
                <a:solidFill>
                  <a:srgbClr val="7C0000"/>
                </a:solidFill>
              </a:rPr>
              <a:t>WORKS CITED</a:t>
            </a:r>
            <a:endParaRPr lang="en-US" b="1" dirty="0">
              <a:solidFill>
                <a:srgbClr val="7C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68782"/>
            <a:ext cx="11252200" cy="402412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Dewey, John. </a:t>
            </a:r>
            <a:r>
              <a:rPr lang="en-US" i="1" dirty="0" smtClean="0"/>
              <a:t>The Public and Its Problems: An Essay in Political Inquiry</a:t>
            </a:r>
            <a:r>
              <a:rPr lang="en-US" dirty="0" smtClean="0"/>
              <a:t>. University Park, PA: Pennsylvania State University Press, 2012.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Klein, Julie Thompson. </a:t>
            </a:r>
            <a:r>
              <a:rPr lang="en-US" i="1" dirty="0" smtClean="0"/>
              <a:t>Crossing Boundaries: Knowledge, </a:t>
            </a:r>
            <a:r>
              <a:rPr lang="en-US" i="1" dirty="0" err="1" smtClean="0"/>
              <a:t>Disciplinarities</a:t>
            </a:r>
            <a:r>
              <a:rPr lang="en-US" i="1" dirty="0" smtClean="0"/>
              <a:t>, and </a:t>
            </a:r>
            <a:r>
              <a:rPr lang="en-US" i="1" dirty="0" err="1" smtClean="0"/>
              <a:t>Interdisciplinarities</a:t>
            </a:r>
            <a:r>
              <a:rPr lang="en-US" dirty="0" smtClean="0"/>
              <a:t>. Charlottesville, VA: University of Virginia Press, 1996.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Knapp, Jeffrey. “Plugging the ‘Whole’: Librarians as Interdisciplinary Facilitators.” </a:t>
            </a:r>
            <a:br>
              <a:rPr lang="en-US" dirty="0" smtClean="0"/>
            </a:br>
            <a:r>
              <a:rPr lang="en-US" i="1" dirty="0" smtClean="0"/>
              <a:t>Library Review </a:t>
            </a:r>
            <a:r>
              <a:rPr lang="en-US" dirty="0" smtClean="0"/>
              <a:t>61, no. 3 (2012): 199-214.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Maguire, Kate. “Transdisciplinarity as Translation.” In </a:t>
            </a:r>
            <a:r>
              <a:rPr lang="en-US" i="1" dirty="0" smtClean="0"/>
              <a:t>Transdisciplinary Professional Learning and Practice</a:t>
            </a:r>
            <a:r>
              <a:rPr lang="en-US" dirty="0" smtClean="0"/>
              <a:t>, edited by Paul </a:t>
            </a:r>
            <a:r>
              <a:rPr lang="en-US" dirty="0" err="1" smtClean="0"/>
              <a:t>Gbbs</a:t>
            </a:r>
            <a:r>
              <a:rPr lang="en-US" dirty="0" smtClean="0"/>
              <a:t>, 165-177. Cham, Switzerland: Springer, 2015.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err="1" smtClean="0"/>
              <a:t>Nicolescu</a:t>
            </a:r>
            <a:r>
              <a:rPr lang="en-US" dirty="0" smtClean="0"/>
              <a:t>, </a:t>
            </a:r>
            <a:r>
              <a:rPr lang="en-US" dirty="0" err="1" smtClean="0"/>
              <a:t>Basarab</a:t>
            </a:r>
            <a:r>
              <a:rPr lang="en-US" dirty="0" smtClean="0"/>
              <a:t>. </a:t>
            </a:r>
            <a:r>
              <a:rPr lang="en-US" i="1" dirty="0" smtClean="0"/>
              <a:t>Manifesto of Transdisciplinarity</a:t>
            </a:r>
            <a:r>
              <a:rPr lang="en-US" dirty="0" smtClean="0"/>
              <a:t>. </a:t>
            </a:r>
            <a:r>
              <a:rPr lang="en-US" dirty="0"/>
              <a:t>A</a:t>
            </a:r>
            <a:r>
              <a:rPr lang="en-US" dirty="0" smtClean="0"/>
              <a:t>lbany, NY: SUNY Press, 2002.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705556" y="1636890"/>
            <a:ext cx="10865555" cy="28221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5227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93131" y="2137776"/>
            <a:ext cx="11274458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>
                <a:latin typeface="Century Gothic" panose="020B0502020202020204" pitchFamily="34" charset="0"/>
              </a:rPr>
              <a:t>“Crossing </a:t>
            </a:r>
            <a:r>
              <a:rPr lang="en-US" sz="4400" dirty="0">
                <a:latin typeface="Century Gothic" panose="020B0502020202020204" pitchFamily="34" charset="0"/>
              </a:rPr>
              <a:t>boundaries is a </a:t>
            </a:r>
            <a:r>
              <a:rPr lang="en-US" sz="4400" dirty="0" smtClean="0">
                <a:latin typeface="Century Gothic" panose="020B0502020202020204" pitchFamily="34" charset="0"/>
              </a:rPr>
              <a:t>defining </a:t>
            </a:r>
            <a:r>
              <a:rPr lang="en-US" sz="4400" dirty="0">
                <a:latin typeface="Century Gothic" panose="020B0502020202020204" pitchFamily="34" charset="0"/>
              </a:rPr>
              <a:t>characteristic </a:t>
            </a:r>
            <a:r>
              <a:rPr lang="en-US" sz="4400" dirty="0" smtClean="0">
                <a:latin typeface="Century Gothic" panose="020B0502020202020204" pitchFamily="34" charset="0"/>
              </a:rPr>
              <a:t>of </a:t>
            </a:r>
            <a:r>
              <a:rPr lang="en-US" sz="4400" dirty="0">
                <a:latin typeface="Century Gothic" panose="020B0502020202020204" pitchFamily="34" charset="0"/>
              </a:rPr>
              <a:t>our age</a:t>
            </a:r>
            <a:r>
              <a:rPr lang="en-US" sz="4400" dirty="0" smtClean="0">
                <a:latin typeface="Century Gothic" panose="020B0502020202020204" pitchFamily="34" charset="0"/>
              </a:rPr>
              <a:t>.” </a:t>
            </a:r>
            <a:br>
              <a:rPr lang="en-US" sz="4400" dirty="0" smtClean="0">
                <a:latin typeface="Century Gothic" panose="020B0502020202020204" pitchFamily="34" charset="0"/>
              </a:rPr>
            </a:br>
            <a:r>
              <a:rPr lang="en-US" sz="4000" dirty="0">
                <a:latin typeface="Century Gothic" panose="020B0502020202020204" pitchFamily="34" charset="0"/>
              </a:rPr>
              <a:t>	</a:t>
            </a:r>
            <a:r>
              <a:rPr lang="en-US" sz="4000" dirty="0" smtClean="0">
                <a:latin typeface="Century Gothic" panose="020B0502020202020204" pitchFamily="34" charset="0"/>
              </a:rPr>
              <a:t>						</a:t>
            </a:r>
            <a:r>
              <a:rPr lang="en-US" sz="3200" dirty="0" smtClean="0">
                <a:latin typeface="Century Gothic" panose="020B0502020202020204" pitchFamily="34" charset="0"/>
              </a:rPr>
              <a:t>							</a:t>
            </a:r>
          </a:p>
          <a:p>
            <a:r>
              <a:rPr lang="en-US" sz="3200" dirty="0">
                <a:latin typeface="Century Gothic" panose="020B0502020202020204" pitchFamily="34" charset="0"/>
              </a:rPr>
              <a:t>	</a:t>
            </a:r>
            <a:r>
              <a:rPr lang="en-US" sz="3200" dirty="0" smtClean="0">
                <a:latin typeface="Century Gothic" panose="020B0502020202020204" pitchFamily="34" charset="0"/>
              </a:rPr>
              <a:t>										</a:t>
            </a:r>
            <a:r>
              <a:rPr lang="en-US" sz="3600" dirty="0" smtClean="0">
                <a:latin typeface="Century Gothic" panose="020B0502020202020204" pitchFamily="34" charset="0"/>
              </a:rPr>
              <a:t>─Julie Klein, 1996 </a:t>
            </a:r>
            <a:endParaRPr lang="en-US" sz="3600" b="0" i="0" dirty="0">
              <a:effectLst/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290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Placeholder 29"/>
          <p:cNvSpPr>
            <a:spLocks noGrp="1"/>
          </p:cNvSpPr>
          <p:nvPr>
            <p:ph sz="half" idx="4294967295"/>
          </p:nvPr>
        </p:nvSpPr>
        <p:spPr>
          <a:xfrm>
            <a:off x="0" y="2197100"/>
            <a:ext cx="5334000" cy="4024313"/>
          </a:xfrm>
        </p:spPr>
        <p:txBody>
          <a:bodyPr/>
          <a:lstStyle/>
          <a:p>
            <a:endParaRPr lang="en-US" sz="2000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92231" y="575035"/>
            <a:ext cx="17533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2">
                    <a:lumMod val="90000"/>
                  </a:schemeClr>
                </a:solidFill>
              </a:rPr>
              <a:t>Part 1</a:t>
            </a:r>
            <a:endParaRPr lang="en-US" sz="3200" b="1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23094" y="616195"/>
            <a:ext cx="9040306" cy="113877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900202"/>
                </a:solidFill>
              </a:rPr>
              <a:t>WHAT</a:t>
            </a:r>
            <a:r>
              <a:rPr lang="en-US" sz="3600" b="1" dirty="0">
                <a:solidFill>
                  <a:schemeClr val="bg1">
                    <a:lumMod val="85000"/>
                  </a:schemeClr>
                </a:solidFill>
              </a:rPr>
              <a:t>, WHY, </a:t>
            </a:r>
            <a:r>
              <a:rPr lang="en-US" sz="3600" b="1" dirty="0" smtClean="0">
                <a:solidFill>
                  <a:schemeClr val="bg1">
                    <a:lumMod val="85000"/>
                  </a:schemeClr>
                </a:solidFill>
              </a:rPr>
              <a:t>WHO</a:t>
            </a:r>
            <a:endParaRPr lang="en-US" sz="3600" b="1" dirty="0">
              <a:solidFill>
                <a:schemeClr val="bg1">
                  <a:lumMod val="85000"/>
                </a:schemeClr>
              </a:solidFill>
            </a:endParaRPr>
          </a:p>
          <a:p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2749630" y="1301423"/>
            <a:ext cx="7115667" cy="10583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060705" y="1486859"/>
            <a:ext cx="10832184" cy="6124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7C0000"/>
                </a:solidFill>
              </a:rPr>
              <a:t>The challenge of defining </a:t>
            </a:r>
            <a:r>
              <a:rPr lang="en-US" sz="3600" b="1" dirty="0" err="1" smtClean="0">
                <a:solidFill>
                  <a:srgbClr val="7C0000"/>
                </a:solidFill>
              </a:rPr>
              <a:t>TransDisciplinarity</a:t>
            </a:r>
            <a:r>
              <a:rPr lang="en-US" sz="3600" b="1" dirty="0" smtClean="0">
                <a:solidFill>
                  <a:srgbClr val="7C0000"/>
                </a:solidFill>
              </a:rPr>
              <a:t> (TD)</a:t>
            </a:r>
            <a:br>
              <a:rPr lang="en-US" sz="3600" b="1" dirty="0" smtClean="0">
                <a:solidFill>
                  <a:srgbClr val="7C0000"/>
                </a:solidFill>
              </a:rPr>
            </a:br>
            <a:endParaRPr lang="en-US" sz="3600" b="1" dirty="0" smtClean="0">
              <a:solidFill>
                <a:srgbClr val="7C0000"/>
              </a:solidFill>
            </a:endParaRPr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en-US" sz="3200" dirty="0" smtClean="0"/>
              <a:t>Definitions </a:t>
            </a:r>
            <a:r>
              <a:rPr lang="en-US" sz="3200" dirty="0"/>
              <a:t>vary among </a:t>
            </a:r>
            <a:r>
              <a:rPr lang="en-US" sz="3200" dirty="0" smtClean="0"/>
              <a:t>scholars</a:t>
            </a:r>
            <a:br>
              <a:rPr lang="en-US" sz="3200" dirty="0" smtClean="0"/>
            </a:br>
            <a:endParaRPr lang="en-US" sz="3200" dirty="0"/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en-US" sz="3200" dirty="0"/>
              <a:t>Not yet defined in </a:t>
            </a:r>
            <a:r>
              <a:rPr lang="en-US" sz="3200" dirty="0" smtClean="0"/>
              <a:t>dictionaries</a:t>
            </a:r>
            <a:br>
              <a:rPr lang="en-US" sz="3200" dirty="0" smtClean="0"/>
            </a:br>
            <a:endParaRPr lang="en-US" sz="3200" dirty="0" smtClean="0"/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en-US" sz="3200" dirty="0" smtClean="0"/>
              <a:t>Often (</a:t>
            </a:r>
            <a:r>
              <a:rPr lang="en-US" sz="3200" dirty="0" err="1" smtClean="0"/>
              <a:t>mis</a:t>
            </a:r>
            <a:r>
              <a:rPr lang="en-US" sz="3200" dirty="0" smtClean="0"/>
              <a:t>)used interchangeably with </a:t>
            </a:r>
            <a:br>
              <a:rPr lang="en-US" sz="3200" dirty="0" smtClean="0"/>
            </a:br>
            <a:r>
              <a:rPr lang="en-US" sz="3200" b="1" dirty="0" smtClean="0">
                <a:solidFill>
                  <a:srgbClr val="7C0000"/>
                </a:solidFill>
              </a:rPr>
              <a:t>inter</a:t>
            </a:r>
            <a:r>
              <a:rPr lang="en-US" sz="3200" dirty="0" smtClean="0"/>
              <a:t>disciplinarity</a:t>
            </a:r>
            <a:br>
              <a:rPr lang="en-US" sz="3200" dirty="0" smtClean="0"/>
            </a:br>
            <a:endParaRPr lang="en-US" sz="3200" dirty="0" smtClean="0"/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en-US" sz="3200" dirty="0" smtClean="0"/>
              <a:t>Sometimes defined metaphorically</a:t>
            </a:r>
          </a:p>
          <a:p>
            <a:endParaRPr lang="en-US" sz="3200" b="1" dirty="0">
              <a:solidFill>
                <a:srgbClr val="7C0000"/>
              </a:solidFill>
            </a:endParaRPr>
          </a:p>
          <a:p>
            <a:endParaRPr lang="en-US" sz="3200" b="1" dirty="0">
              <a:solidFill>
                <a:srgbClr val="7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078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Placeholder 29"/>
          <p:cNvSpPr>
            <a:spLocks noGrp="1"/>
          </p:cNvSpPr>
          <p:nvPr>
            <p:ph sz="half" idx="4294967295"/>
          </p:nvPr>
        </p:nvSpPr>
        <p:spPr>
          <a:xfrm>
            <a:off x="0" y="2197100"/>
            <a:ext cx="5334000" cy="4024313"/>
          </a:xfrm>
        </p:spPr>
        <p:txBody>
          <a:bodyPr/>
          <a:lstStyle/>
          <a:p>
            <a:endParaRPr lang="en-US" sz="2000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92231" y="575035"/>
            <a:ext cx="17533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2">
                    <a:lumMod val="90000"/>
                  </a:schemeClr>
                </a:solidFill>
              </a:rPr>
              <a:t>Part 1</a:t>
            </a:r>
            <a:endParaRPr lang="en-US" sz="3200" b="1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70108" y="884951"/>
            <a:ext cx="9040306" cy="113877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900202"/>
                </a:solidFill>
              </a:rPr>
              <a:t>WHAT</a:t>
            </a:r>
            <a:r>
              <a:rPr lang="en-US" sz="3600" b="1" dirty="0">
                <a:solidFill>
                  <a:schemeClr val="bg1">
                    <a:lumMod val="85000"/>
                  </a:schemeClr>
                </a:solidFill>
              </a:rPr>
              <a:t>, WHY, </a:t>
            </a:r>
            <a:r>
              <a:rPr lang="en-US" sz="3600" b="1" dirty="0" smtClean="0">
                <a:solidFill>
                  <a:schemeClr val="bg1">
                    <a:lumMod val="85000"/>
                  </a:schemeClr>
                </a:solidFill>
              </a:rPr>
              <a:t>WHO</a:t>
            </a:r>
            <a:endParaRPr lang="en-US" sz="3600" b="1" dirty="0">
              <a:solidFill>
                <a:schemeClr val="bg1">
                  <a:lumMod val="85000"/>
                </a:schemeClr>
              </a:solidFill>
            </a:endParaRPr>
          </a:p>
          <a:p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2810758" y="1753386"/>
            <a:ext cx="7115667" cy="10583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028" name="Picture 4" descr="Evening sunlight by Appalachian dreamer, via Flick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6096" y="1937345"/>
            <a:ext cx="3884171" cy="3884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445686" y="5903893"/>
            <a:ext cx="38649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 </a:t>
            </a:r>
            <a:r>
              <a:rPr lang="en-US" dirty="0" smtClean="0"/>
              <a:t>web is a common metaphor for transdisciplinarity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991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Placeholder 29"/>
          <p:cNvSpPr>
            <a:spLocks noGrp="1"/>
          </p:cNvSpPr>
          <p:nvPr>
            <p:ph sz="half" idx="4294967295"/>
          </p:nvPr>
        </p:nvSpPr>
        <p:spPr>
          <a:xfrm>
            <a:off x="0" y="2197100"/>
            <a:ext cx="5334000" cy="4024313"/>
          </a:xfrm>
        </p:spPr>
        <p:txBody>
          <a:bodyPr/>
          <a:lstStyle/>
          <a:p>
            <a:endParaRPr lang="en-US" sz="2000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92231" y="575035"/>
            <a:ext cx="17533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2">
                    <a:lumMod val="90000"/>
                  </a:schemeClr>
                </a:solidFill>
              </a:rPr>
              <a:t>Part 1</a:t>
            </a:r>
            <a:endParaRPr lang="en-US" sz="3200" b="1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09039" y="971947"/>
            <a:ext cx="9040306" cy="113877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900202"/>
                </a:solidFill>
              </a:rPr>
              <a:t>WHAT</a:t>
            </a:r>
            <a:r>
              <a:rPr lang="en-US" sz="3600" b="1" dirty="0">
                <a:solidFill>
                  <a:schemeClr val="bg1">
                    <a:lumMod val="85000"/>
                  </a:schemeClr>
                </a:solidFill>
              </a:rPr>
              <a:t>, WHY, </a:t>
            </a:r>
            <a:r>
              <a:rPr lang="en-US" sz="3600" b="1" dirty="0" smtClean="0">
                <a:solidFill>
                  <a:schemeClr val="bg1">
                    <a:lumMod val="85000"/>
                  </a:schemeClr>
                </a:solidFill>
              </a:rPr>
              <a:t>WHO</a:t>
            </a:r>
            <a:endParaRPr lang="en-US" sz="3600" b="1" dirty="0">
              <a:solidFill>
                <a:schemeClr val="bg1">
                  <a:lumMod val="85000"/>
                </a:schemeClr>
              </a:solidFill>
            </a:endParaRPr>
          </a:p>
          <a:p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2810758" y="1753386"/>
            <a:ext cx="7115667" cy="10583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052" name="Picture 4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7989" y="2229824"/>
            <a:ext cx="4921203" cy="3687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821788" y="6285212"/>
            <a:ext cx="70936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A </a:t>
            </a:r>
            <a:r>
              <a:rPr lang="en-US" dirty="0" smtClean="0"/>
              <a:t>rhizome is another common </a:t>
            </a:r>
            <a:r>
              <a:rPr lang="en-US" dirty="0"/>
              <a:t>metaphor for transdisciplinarity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457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172120" y="829715"/>
            <a:ext cx="6249970" cy="795293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>
                <a:solidFill>
                  <a:srgbClr val="900202"/>
                </a:solidFill>
              </a:rPr>
              <a:t/>
            </a:r>
            <a:br>
              <a:rPr lang="en-US" sz="3600" b="1" dirty="0" smtClean="0">
                <a:solidFill>
                  <a:srgbClr val="900202"/>
                </a:solidFill>
              </a:rPr>
            </a:br>
            <a:r>
              <a:rPr lang="en-US" sz="3600" b="1" dirty="0" smtClean="0">
                <a:solidFill>
                  <a:srgbClr val="900202"/>
                </a:solidFill>
              </a:rPr>
              <a:t>WHAT</a:t>
            </a:r>
            <a:r>
              <a:rPr lang="en-US" sz="3600" b="1" dirty="0">
                <a:solidFill>
                  <a:schemeClr val="bg1">
                    <a:lumMod val="85000"/>
                  </a:schemeClr>
                </a:solidFill>
              </a:rPr>
              <a:t>, WHY, </a:t>
            </a:r>
            <a:r>
              <a:rPr lang="en-US" sz="3600" b="1" dirty="0" smtClean="0">
                <a:solidFill>
                  <a:schemeClr val="bg1">
                    <a:lumMod val="85000"/>
                  </a:schemeClr>
                </a:solidFill>
              </a:rPr>
              <a:t>WHO</a:t>
            </a:r>
            <a:r>
              <a:rPr lang="en-US" sz="3200" b="1" dirty="0">
                <a:solidFill>
                  <a:schemeClr val="bg1">
                    <a:lumMod val="85000"/>
                  </a:schemeClr>
                </a:solidFill>
              </a:rPr>
              <a:t/>
            </a:r>
            <a:br>
              <a:rPr lang="en-US" sz="3200" b="1" dirty="0">
                <a:solidFill>
                  <a:schemeClr val="bg1">
                    <a:lumMod val="85000"/>
                  </a:schemeClr>
                </a:solidFill>
              </a:rPr>
            </a:br>
            <a:endParaRPr lang="en-US" sz="32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82805" y="2722461"/>
            <a:ext cx="11783504" cy="327298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3600" b="1" dirty="0">
                <a:solidFill>
                  <a:srgbClr val="7C0000"/>
                </a:solidFill>
              </a:rPr>
              <a:t>“Trans </a:t>
            </a:r>
            <a:r>
              <a:rPr lang="en-US" sz="3200" b="1" dirty="0" smtClean="0">
                <a:solidFill>
                  <a:srgbClr val="7C0000"/>
                </a:solidFill>
              </a:rPr>
              <a:t>-”</a:t>
            </a:r>
            <a:br>
              <a:rPr lang="en-US" sz="3200" b="1" dirty="0" smtClean="0">
                <a:solidFill>
                  <a:srgbClr val="7C0000"/>
                </a:solidFill>
              </a:rPr>
            </a:br>
            <a:r>
              <a:rPr lang="en-US" sz="3200" dirty="0" smtClean="0"/>
              <a:t>(across</a:t>
            </a:r>
            <a:r>
              <a:rPr lang="en-US" sz="3200" dirty="0"/>
              <a:t>, beyond, </a:t>
            </a:r>
            <a:r>
              <a:rPr lang="en-US" sz="3200" dirty="0" smtClean="0"/>
              <a:t>through, to </a:t>
            </a:r>
            <a:r>
              <a:rPr lang="en-US" sz="3200" dirty="0"/>
              <a:t>the other </a:t>
            </a:r>
            <a:r>
              <a:rPr lang="en-US" sz="3200" dirty="0" smtClean="0"/>
              <a:t>side) </a:t>
            </a:r>
            <a:endParaRPr lang="en-US" sz="3200" dirty="0"/>
          </a:p>
          <a:p>
            <a:pPr marL="0" indent="0" algn="ctr">
              <a:buNone/>
            </a:pPr>
            <a:r>
              <a:rPr lang="en-US" sz="3600" b="1" dirty="0" smtClean="0">
                <a:solidFill>
                  <a:srgbClr val="900202"/>
                </a:solidFill>
              </a:rPr>
              <a:t>+</a:t>
            </a:r>
            <a:r>
              <a:rPr lang="en-US" sz="3600" b="1" dirty="0" smtClean="0"/>
              <a:t> </a:t>
            </a:r>
            <a:endParaRPr lang="en-US" sz="3600" b="1" dirty="0"/>
          </a:p>
          <a:p>
            <a:pPr marL="0" indent="0" algn="ctr">
              <a:buNone/>
            </a:pPr>
            <a:r>
              <a:rPr lang="en-US" sz="3600" b="1" dirty="0">
                <a:solidFill>
                  <a:srgbClr val="7C0000"/>
                </a:solidFill>
              </a:rPr>
              <a:t>“discipline” </a:t>
            </a:r>
            <a:endParaRPr lang="en-US" sz="3600" b="1" dirty="0" smtClean="0">
              <a:solidFill>
                <a:srgbClr val="7C0000"/>
              </a:solidFill>
            </a:endParaRPr>
          </a:p>
          <a:p>
            <a:pPr marL="0" indent="0" algn="ctr">
              <a:buNone/>
            </a:pPr>
            <a:r>
              <a:rPr lang="en-US" sz="3200" dirty="0" smtClean="0"/>
              <a:t>(</a:t>
            </a:r>
            <a:r>
              <a:rPr lang="en-US" sz="3200" dirty="0"/>
              <a:t>1. an organized field of knowledge; </a:t>
            </a:r>
            <a:r>
              <a:rPr lang="en-US" sz="3200" dirty="0" smtClean="0"/>
              <a:t>	2</a:t>
            </a:r>
            <a:r>
              <a:rPr lang="en-US" sz="3200" dirty="0"/>
              <a:t>. a set of rules)</a:t>
            </a:r>
          </a:p>
          <a:p>
            <a:pPr marL="0" indent="0" algn="ctr">
              <a:buNone/>
            </a:pPr>
            <a:endParaRPr lang="en-US" sz="3600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2714920" y="1889288"/>
            <a:ext cx="7239785" cy="29263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282804" y="537328"/>
            <a:ext cx="1828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2">
                    <a:lumMod val="90000"/>
                  </a:schemeClr>
                </a:solidFill>
              </a:rPr>
              <a:t>Part 1</a:t>
            </a:r>
          </a:p>
        </p:txBody>
      </p:sp>
    </p:spTree>
    <p:extLst>
      <p:ext uri="{BB962C8B-B14F-4D97-AF65-F5344CB8AC3E}">
        <p14:creationId xmlns:p14="http://schemas.microsoft.com/office/powerpoint/2010/main" val="137059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2231" y="575035"/>
            <a:ext cx="17533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2">
                    <a:lumMod val="90000"/>
                  </a:schemeClr>
                </a:solidFill>
              </a:rPr>
              <a:t>Part 1</a:t>
            </a:r>
            <a:endParaRPr lang="en-US" sz="3200" b="1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01221" y="689168"/>
            <a:ext cx="7673419" cy="113877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900202"/>
                </a:solidFill>
              </a:rPr>
              <a:t>WHAT</a:t>
            </a:r>
            <a:r>
              <a:rPr lang="en-US" sz="3600" b="1" dirty="0">
                <a:solidFill>
                  <a:schemeClr val="bg1">
                    <a:lumMod val="85000"/>
                  </a:schemeClr>
                </a:solidFill>
              </a:rPr>
              <a:t>, WHY, </a:t>
            </a:r>
            <a:r>
              <a:rPr lang="en-US" sz="3600" b="1" dirty="0" smtClean="0">
                <a:solidFill>
                  <a:schemeClr val="bg1">
                    <a:lumMod val="85000"/>
                  </a:schemeClr>
                </a:solidFill>
              </a:rPr>
              <a:t>WHO</a:t>
            </a:r>
            <a:endParaRPr lang="en-US" sz="3600" b="1" dirty="0">
              <a:solidFill>
                <a:schemeClr val="bg1">
                  <a:lumMod val="85000"/>
                </a:schemeClr>
              </a:solidFill>
            </a:endParaRPr>
          </a:p>
          <a:p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2954846" y="1400889"/>
            <a:ext cx="6400801" cy="3496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234911" y="1973934"/>
            <a:ext cx="10576875" cy="34778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900202"/>
                </a:solidFill>
              </a:rPr>
              <a:t/>
            </a:r>
            <a:br>
              <a:rPr lang="en-US" sz="2400" b="1" dirty="0" smtClean="0">
                <a:solidFill>
                  <a:srgbClr val="900202"/>
                </a:solidFill>
              </a:rPr>
            </a:b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400" dirty="0" smtClean="0"/>
          </a:p>
          <a:p>
            <a:pPr algn="ctr"/>
            <a:r>
              <a:rPr lang="en-US" sz="2000" b="1" dirty="0" smtClean="0"/>
              <a:t> </a:t>
            </a:r>
          </a:p>
          <a:p>
            <a:pPr algn="ctr"/>
            <a:endParaRPr lang="en-US" sz="2400" dirty="0" smtClean="0"/>
          </a:p>
          <a:p>
            <a:pPr algn="ctr"/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sp>
        <p:nvSpPr>
          <p:cNvPr id="3" name="Rounded Rectangle 2"/>
          <p:cNvSpPr/>
          <p:nvPr/>
        </p:nvSpPr>
        <p:spPr>
          <a:xfrm>
            <a:off x="3994636" y="2222218"/>
            <a:ext cx="4206317" cy="781497"/>
          </a:xfrm>
          <a:prstGeom prst="roundRect">
            <a:avLst/>
          </a:prstGeom>
          <a:solidFill>
            <a:srgbClr val="FFAD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7C0000"/>
                </a:solidFill>
              </a:rPr>
              <a:t>Problem-driven</a:t>
            </a:r>
            <a:endParaRPr lang="en-US" sz="2800" b="1" dirty="0">
              <a:solidFill>
                <a:srgbClr val="7C0000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957518" y="3149066"/>
            <a:ext cx="4216706" cy="762083"/>
          </a:xfrm>
          <a:prstGeom prst="roundRect">
            <a:avLst/>
          </a:prstGeom>
          <a:solidFill>
            <a:srgbClr val="FFAD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7C0000"/>
                </a:solidFill>
              </a:rPr>
              <a:t>Action-oriented</a:t>
            </a:r>
            <a:endParaRPr lang="en-US" sz="2800" b="1" dirty="0">
              <a:solidFill>
                <a:srgbClr val="7C0000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3999531" y="5014281"/>
            <a:ext cx="4233080" cy="745441"/>
          </a:xfrm>
          <a:prstGeom prst="roundRect">
            <a:avLst/>
          </a:prstGeom>
          <a:solidFill>
            <a:srgbClr val="FFAD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7C0000"/>
                </a:solidFill>
              </a:rPr>
              <a:t>Integrative</a:t>
            </a:r>
            <a:endParaRPr lang="en-US" sz="2800" b="1" dirty="0">
              <a:solidFill>
                <a:srgbClr val="7C0000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4018269" y="5926801"/>
            <a:ext cx="4214342" cy="760114"/>
          </a:xfrm>
          <a:prstGeom prst="roundRect">
            <a:avLst/>
          </a:prstGeom>
          <a:solidFill>
            <a:srgbClr val="FFAD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7C0000"/>
                </a:solidFill>
              </a:rPr>
              <a:t>Socially relevant</a:t>
            </a:r>
            <a:endParaRPr lang="en-US" sz="2800" b="1" dirty="0">
              <a:solidFill>
                <a:srgbClr val="7C0000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984934" y="4099663"/>
            <a:ext cx="4218483" cy="723364"/>
          </a:xfrm>
          <a:prstGeom prst="roundRect">
            <a:avLst/>
          </a:prstGeom>
          <a:solidFill>
            <a:srgbClr val="FFAD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7C0000"/>
                </a:solidFill>
              </a:rPr>
              <a:t>Highly collaborative</a:t>
            </a:r>
            <a:endParaRPr lang="en-US" sz="2800" b="1" dirty="0">
              <a:solidFill>
                <a:srgbClr val="7C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3038" y="1495932"/>
            <a:ext cx="11755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7C0000"/>
                </a:solidFill>
              </a:rPr>
              <a:t>Key characteristics of the TD research model </a:t>
            </a:r>
            <a:endParaRPr lang="en-US" sz="3200" b="1" dirty="0">
              <a:solidFill>
                <a:srgbClr val="7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0352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Vapor Trail">
      <a:maj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Vapor Trail</Template>
  <TotalTime>4297</TotalTime>
  <Words>647</Words>
  <Application>Microsoft Office PowerPoint</Application>
  <PresentationFormat>Widescreen</PresentationFormat>
  <Paragraphs>238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9" baseType="lpstr">
      <vt:lpstr>Arial</vt:lpstr>
      <vt:lpstr>Century Gothic</vt:lpstr>
      <vt:lpstr>Wingdings</vt:lpstr>
      <vt:lpstr>Vapor Trail</vt:lpstr>
      <vt:lpstr>TRANSCENDING BOUNDARIES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WHAT, WHY, WHO </vt:lpstr>
      <vt:lpstr>PowerPoint Presentation</vt:lpstr>
      <vt:lpstr>PowerPoint Presentation</vt:lpstr>
      <vt:lpstr>WHAT, WHY, WHO   </vt:lpstr>
      <vt:lpstr>PowerPoint Presentation</vt:lpstr>
      <vt:lpstr>PowerPoint Presentation</vt:lpstr>
      <vt:lpstr> WHAT, WHY, WHO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Key Challenges for TD researchers  </vt:lpstr>
      <vt:lpstr>PowerPoint Presentation</vt:lpstr>
      <vt:lpstr>PowerPoint Presentation</vt:lpstr>
      <vt:lpstr>Impact of transdisciplinarity on libraries</vt:lpstr>
      <vt:lpstr>Key information needs of TD researchers  </vt:lpstr>
      <vt:lpstr>library functions likely to be impacted by transdisciplinarity</vt:lpstr>
      <vt:lpstr>Librarians’ KEY strengths   </vt:lpstr>
      <vt:lpstr>KEY challenges  (and opportunities)</vt:lpstr>
      <vt:lpstr>“Transdisciplinary attitude”</vt:lpstr>
      <vt:lpstr>conclusion</vt:lpstr>
      <vt:lpstr>WORKS CITED</vt:lpstr>
    </vt:vector>
  </TitlesOfParts>
  <Company>Salisbury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TRANSCENDING BOUNDARIES</dc:title>
  <dc:creator>Victoria Martin</dc:creator>
  <cp:lastModifiedBy>Victoria Martin</cp:lastModifiedBy>
  <cp:revision>250</cp:revision>
  <dcterms:created xsi:type="dcterms:W3CDTF">2018-01-18T17:06:49Z</dcterms:created>
  <dcterms:modified xsi:type="dcterms:W3CDTF">2018-02-20T17:52:32Z</dcterms:modified>
</cp:coreProperties>
</file>