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3" r:id="rId2"/>
    <p:sldId id="267" r:id="rId3"/>
    <p:sldId id="268" r:id="rId4"/>
    <p:sldId id="271" r:id="rId5"/>
    <p:sldId id="269" r:id="rId6"/>
    <p:sldId id="272" r:id="rId7"/>
    <p:sldId id="273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379B0-F00C-4E53-8D21-FF8511E50D93}" type="datetimeFigureOut">
              <a:rPr lang="en-US" smtClean="0"/>
              <a:t>9/30/2014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586CE-DA42-4C40-8836-8E0C25A65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1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316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316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Shared Electronic Resource Understanding</a:t>
            </a:r>
          </a:p>
          <a:p>
            <a:r>
              <a:rPr lang="en-US" dirty="0" smtClean="0"/>
              <a:t>Eliminates time and effort of negotiated license</a:t>
            </a:r>
          </a:p>
          <a:p>
            <a:r>
              <a:rPr lang="en-US" dirty="0" smtClean="0"/>
              <a:t>Articulates standard business practices;</a:t>
            </a:r>
            <a:r>
              <a:rPr lang="en-US" baseline="0" dirty="0" smtClean="0"/>
              <a:t> no license required – copyright governs use (same as for print)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Publisher can offer option of using SERU when placing order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586CE-DA42-4C40-8836-8E0C25A65C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79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“SERU For Librarians” meant to answer librarians’ questions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is also a “SERU For Publishers” page - http://www.niso.org/workrooms/seru/for_publishers/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UKSG = United Kingdom Serials Group</a:t>
            </a:r>
            <a:endParaRPr lang="en-US" dirty="0" smtClean="0"/>
          </a:p>
          <a:p>
            <a:r>
              <a:rPr lang="en-US" dirty="0" smtClean="0"/>
              <a:t>Guidelines</a:t>
            </a:r>
            <a:r>
              <a:rPr lang="en-US" baseline="0" dirty="0" smtClean="0"/>
              <a:t> </a:t>
            </a:r>
            <a:r>
              <a:rPr lang="en-US" baseline="0" dirty="0" smtClean="0"/>
              <a:t>to help ensure continued accessibility to journal content when there is a transfer between </a:t>
            </a:r>
            <a:r>
              <a:rPr lang="en-US" baseline="0" dirty="0" smtClean="0"/>
              <a:t>parties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Transferring publisher: digital content files, access to title, subscriber and non-subscriber access, other content and data types, journal URL, communication, identifier information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Receiving</a:t>
            </a:r>
            <a:r>
              <a:rPr lang="en-US" sz="120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publisher: access to title, licensing terms, communication, subscription lists, identifier information</a:t>
            </a: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Enhanced Transfer Alerting Service – designed to facilitate communication of journal transfers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Database serves as archive</a:t>
            </a:r>
            <a:r>
              <a:rPr lang="en-US" sz="120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transfer information supplied by publishers using the service</a:t>
            </a:r>
            <a:endParaRPr lang="en-US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ISO LOGO-wing only-RGB-600dpi.jpg"/>
          <p:cNvPicPr>
            <a:picLocks noChangeAspect="1"/>
          </p:cNvPicPr>
          <p:nvPr userDrawn="1"/>
        </p:nvPicPr>
        <p:blipFill>
          <a:blip r:embed="rId2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8300"/>
            <a:ext cx="9199273" cy="5301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C15D0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Hosted by ALCTS, Association for Library Collections and Technical Services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866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59FE6BF-7520-A34F-A50F-A7567C28D9FE}" type="datetimeFigureOut">
              <a:rPr lang="en-US">
                <a:solidFill>
                  <a:prstClr val="black"/>
                </a:solidFill>
              </a:rPr>
              <a:pPr defTabSz="457200"/>
              <a:t>9/30/2014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203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59FE6BF-7520-A34F-A50F-A7567C28D9FE}" type="datetimeFigureOut">
              <a:rPr lang="en-US">
                <a:solidFill>
                  <a:prstClr val="black"/>
                </a:solidFill>
              </a:rPr>
              <a:pPr defTabSz="457200"/>
              <a:t>9/30/2014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25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rgbClr val="C15D0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59FE6BF-7520-A34F-A50F-A7567C28D9FE}" type="datetimeFigureOut">
              <a:rPr lang="en-US">
                <a:solidFill>
                  <a:prstClr val="black"/>
                </a:solidFill>
              </a:rPr>
              <a:pPr defTabSz="457200"/>
              <a:t>9/30/2014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Hosted by ALCTS, Association for Library Collections and Technical Services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1366634"/>
            <a:ext cx="9144000" cy="45719"/>
          </a:xfrm>
          <a:prstGeom prst="rect">
            <a:avLst/>
          </a:prstGeom>
          <a:solidFill>
            <a:srgbClr val="12333C"/>
          </a:solidFill>
          <a:effectLst>
            <a:outerShdw dist="23000" dir="5400000" sx="0" sy="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69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59FE6BF-7520-A34F-A50F-A7567C28D9FE}" type="datetimeFigureOut">
              <a:rPr lang="en-US">
                <a:solidFill>
                  <a:prstClr val="black"/>
                </a:solidFill>
              </a:rPr>
              <a:pPr defTabSz="457200"/>
              <a:t>9/30/2014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Hosted by ALCTS, Association for Library Collections and Technical Services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3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59FE6BF-7520-A34F-A50F-A7567C28D9FE}" type="datetimeFigureOut">
              <a:rPr lang="en-US">
                <a:solidFill>
                  <a:prstClr val="black"/>
                </a:solidFill>
              </a:rPr>
              <a:pPr defTabSz="457200"/>
              <a:t>9/30/2014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59FE6BF-7520-A34F-A50F-A7567C28D9FE}" type="datetimeFigureOut">
              <a:rPr lang="en-US">
                <a:solidFill>
                  <a:prstClr val="black"/>
                </a:solidFill>
              </a:rPr>
              <a:pPr defTabSz="457200"/>
              <a:t>9/30/2014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511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59FE6BF-7520-A34F-A50F-A7567C28D9FE}" type="datetimeFigureOut">
              <a:rPr lang="en-US">
                <a:solidFill>
                  <a:prstClr val="black"/>
                </a:solidFill>
              </a:rPr>
              <a:pPr defTabSz="457200"/>
              <a:t>9/30/2014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Hosted by ALCTS, Association for Library Collections and Technical Services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9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Hosted by ALCTS, Association for Library Collections and Technical Services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3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59FE6BF-7520-A34F-A50F-A7567C28D9FE}" type="datetimeFigureOut">
              <a:rPr lang="en-US">
                <a:solidFill>
                  <a:prstClr val="black"/>
                </a:solidFill>
              </a:rPr>
              <a:pPr defTabSz="457200"/>
              <a:t>9/30/2014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2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F59FE6BF-7520-A34F-A50F-A7567C28D9FE}" type="datetimeFigureOut">
              <a:rPr lang="en-US">
                <a:solidFill>
                  <a:prstClr val="black"/>
                </a:solidFill>
              </a:rPr>
              <a:pPr defTabSz="457200"/>
              <a:t>9/30/2014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61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5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Hosted by ALCTS, Association for Library Collections and Technical Services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7D78FEA7-30C2-A348-BCD9-CB3CCA4BB6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NISO LOGO-wing only-RGB-600dpi.jpg"/>
          <p:cNvPicPr>
            <a:picLocks noChangeAspect="1"/>
          </p:cNvPicPr>
          <p:nvPr/>
        </p:nvPicPr>
        <p:blipFill>
          <a:blip r:embed="rId1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8300"/>
            <a:ext cx="9199273" cy="5301400"/>
          </a:xfrm>
          <a:prstGeom prst="rect">
            <a:avLst/>
          </a:prstGeom>
        </p:spPr>
      </p:pic>
      <p:pic>
        <p:nvPicPr>
          <p:cNvPr id="9" name="Picture 8" descr="NISO LOGO-RGB-600dpi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6" y="6053240"/>
            <a:ext cx="1646981" cy="71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26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publications/rp/RP-7-2012_SERU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workrooms/seru/for_librarian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iso.org/workrooms/seru/registry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workrooms/ser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iso.org/lists/seruinfo/" TargetMode="External"/><Relationship Id="rId4" Type="http://schemas.openxmlformats.org/officeDocument/2006/relationships/hyperlink" Target="http://www.niso.org/workrooms/seru/standingct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ksg.org/transfe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ksg.org/sites/uksg.org/files/TRANSFER_Code_of_Practice_3%200_FINAL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ksg.org/Transfer/Cod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ksg.org/transfer/transfer_publisher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jiscmail.ac.uk/cgi-bin/webadmin?A0=TRANSFER" TargetMode="External"/><Relationship Id="rId5" Type="http://schemas.openxmlformats.org/officeDocument/2006/relationships/hyperlink" Target="http://uksg-transfer.blogspot.com/" TargetMode="External"/><Relationship Id="rId4" Type="http://schemas.openxmlformats.org/officeDocument/2006/relationships/hyperlink" Target="http://etas.jusp.mimas.ac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Standards For </a:t>
            </a:r>
            <a:br>
              <a:rPr lang="en-US" dirty="0" smtClean="0"/>
            </a:br>
            <a:r>
              <a:rPr lang="en-US" dirty="0" smtClean="0"/>
              <a:t>Collection Management</a:t>
            </a:r>
            <a:br>
              <a:rPr lang="en-US" dirty="0" smtClean="0"/>
            </a:br>
            <a:r>
              <a:rPr lang="en-US" sz="3600" dirty="0" smtClean="0"/>
              <a:t>ALCTS Webinar – October 7, 2014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669" y="3932381"/>
            <a:ext cx="4963786" cy="266238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Nettie Lagace, Associate Director of Programs, NISO</a:t>
            </a:r>
            <a:br>
              <a:rPr lang="en-US" sz="2400" dirty="0" smtClean="0"/>
            </a:br>
            <a:r>
              <a:rPr lang="en-US" sz="2400" dirty="0" smtClean="0"/>
              <a:t>Betty Landesman</a:t>
            </a:r>
            <a:r>
              <a:rPr lang="en-US" sz="2400" dirty="0"/>
              <a:t>, </a:t>
            </a:r>
            <a:r>
              <a:rPr lang="en-US" sz="2400" dirty="0" smtClean="0"/>
              <a:t> Head </a:t>
            </a:r>
            <a:r>
              <a:rPr lang="en-US" sz="2400" dirty="0"/>
              <a:t>of Technical Services and Content </a:t>
            </a:r>
            <a:r>
              <a:rPr lang="en-US" sz="2400" dirty="0" smtClean="0"/>
              <a:t>Management, University </a:t>
            </a:r>
            <a:r>
              <a:rPr lang="en-US" sz="2400" dirty="0"/>
              <a:t>of Baltimore</a:t>
            </a:r>
            <a:endParaRPr lang="en-US" sz="2400" dirty="0" smtClean="0"/>
          </a:p>
        </p:txBody>
      </p:sp>
      <p:pic>
        <p:nvPicPr>
          <p:cNvPr id="5" name="Picture 4" descr="nettie_lagace_roun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67" y="4002676"/>
            <a:ext cx="1528600" cy="1778297"/>
          </a:xfrm>
          <a:prstGeom prst="rect">
            <a:avLst/>
          </a:prstGeom>
        </p:spPr>
      </p:pic>
      <p:pic>
        <p:nvPicPr>
          <p:cNvPr id="6" name="Picture 5" descr="water_swish_alcts_2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198" y="0"/>
            <a:ext cx="2673802" cy="24180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458" y="4124713"/>
            <a:ext cx="1391805" cy="153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6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3594" y="6440078"/>
            <a:ext cx="715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Hosted by ALCTS, Association for Library Collections and Technical Services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NISO Fit In?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sz="3400" dirty="0" smtClean="0"/>
              <a:t>The </a:t>
            </a:r>
            <a:r>
              <a:rPr lang="en-US" sz="3400" dirty="0" smtClean="0"/>
              <a:t>Transfer Initiative </a:t>
            </a:r>
            <a:r>
              <a:rPr lang="en-US" sz="3400" dirty="0" smtClean="0"/>
              <a:t>is in the </a:t>
            </a:r>
            <a:r>
              <a:rPr lang="en-US" sz="3400" smtClean="0"/>
              <a:t>process of moving </a:t>
            </a:r>
            <a:r>
              <a:rPr lang="en-US" sz="3400" dirty="0" smtClean="0"/>
              <a:t>from </a:t>
            </a:r>
            <a:r>
              <a:rPr lang="en-US" sz="3400" dirty="0" smtClean="0"/>
              <a:t>UKSG to NISO</a:t>
            </a:r>
            <a:endParaRPr lang="en-US" sz="3600" b="1" dirty="0"/>
          </a:p>
          <a:p>
            <a:r>
              <a:rPr lang="en-US" sz="3400" dirty="0" smtClean="0"/>
              <a:t>A NISO Standing Committee </a:t>
            </a:r>
            <a:r>
              <a:rPr lang="en-US" sz="3400" dirty="0" smtClean="0"/>
              <a:t>will provide </a:t>
            </a:r>
            <a:r>
              <a:rPr lang="en-US" sz="3400" dirty="0" smtClean="0"/>
              <a:t>ongoing support, education, and revisions of the Code of </a:t>
            </a:r>
            <a:r>
              <a:rPr lang="en-US" sz="3400" dirty="0" smtClean="0"/>
              <a:t>Practice</a:t>
            </a:r>
          </a:p>
          <a:p>
            <a:r>
              <a:rPr lang="en-US" sz="3400" dirty="0" smtClean="0"/>
              <a:t>NISO Voting Members have approved this step; coordination efforts are under way to have the next meeting of the Transfer Committee take place as a NISO Standing Committee</a:t>
            </a:r>
          </a:p>
          <a:p>
            <a:r>
              <a:rPr lang="en-US" sz="3400" dirty="0" smtClean="0"/>
              <a:t>NISO will republish Transfer as a NISO RP</a:t>
            </a:r>
          </a:p>
          <a:p>
            <a:endParaRPr lang="en-US" sz="3400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972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400" dirty="0" smtClean="0"/>
              <a:t>Questions From Day 1</a:t>
            </a:r>
            <a:r>
              <a:rPr lang="en-US" sz="7500" dirty="0" smtClean="0"/>
              <a:t>?</a:t>
            </a:r>
            <a:endParaRPr lang="en-US" sz="7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669" y="3932381"/>
            <a:ext cx="4963786" cy="266238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Nettie Lagace, Associate Director of Programs, NISO</a:t>
            </a:r>
            <a:br>
              <a:rPr lang="en-US" sz="2400" dirty="0" smtClean="0"/>
            </a:br>
            <a:r>
              <a:rPr lang="en-US" sz="2400" dirty="0" smtClean="0"/>
              <a:t>Betty Landesman</a:t>
            </a:r>
            <a:r>
              <a:rPr lang="en-US" sz="2400" dirty="0"/>
              <a:t>, </a:t>
            </a:r>
            <a:r>
              <a:rPr lang="en-US" sz="2400" dirty="0" smtClean="0"/>
              <a:t> Head </a:t>
            </a:r>
            <a:r>
              <a:rPr lang="en-US" sz="2400" dirty="0"/>
              <a:t>of Technical Services and Content </a:t>
            </a:r>
            <a:r>
              <a:rPr lang="en-US" sz="2400" dirty="0" smtClean="0"/>
              <a:t>Management, University </a:t>
            </a:r>
            <a:r>
              <a:rPr lang="en-US" sz="2400" dirty="0"/>
              <a:t>of Baltimore</a:t>
            </a:r>
            <a:endParaRPr lang="en-US" sz="2400" dirty="0" smtClean="0"/>
          </a:p>
        </p:txBody>
      </p:sp>
      <p:pic>
        <p:nvPicPr>
          <p:cNvPr id="5" name="Picture 4" descr="nettie_lagace_roun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67" y="4002676"/>
            <a:ext cx="1528600" cy="1778297"/>
          </a:xfrm>
          <a:prstGeom prst="rect">
            <a:avLst/>
          </a:prstGeom>
        </p:spPr>
      </p:pic>
      <p:pic>
        <p:nvPicPr>
          <p:cNvPr id="6" name="Picture 5" descr="water_swish_alcts_2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198" y="0"/>
            <a:ext cx="2673802" cy="24180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458" y="4124713"/>
            <a:ext cx="1391805" cy="153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6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3594" y="6440078"/>
            <a:ext cx="715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Hosted by ALCTS, Association for Library Collections and Technical Services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57200"/>
            <a:ext cx="373380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2800" smtClean="0"/>
              <a:t>Can be used as alternative to license agreement</a:t>
            </a:r>
          </a:p>
          <a:p>
            <a:r>
              <a:rPr lang="en-US" sz="2800" smtClean="0"/>
              <a:t>Statement that expresses commonly shared understandings between content provider and subscribing institution</a:t>
            </a:r>
          </a:p>
          <a:p>
            <a:pPr lvl="1"/>
            <a:r>
              <a:rPr lang="en-US" sz="2400" smtClean="0"/>
              <a:t>Authorized users</a:t>
            </a:r>
          </a:p>
          <a:p>
            <a:pPr lvl="1"/>
            <a:r>
              <a:rPr lang="en-US" sz="2400" smtClean="0"/>
              <a:t>Nature of content</a:t>
            </a:r>
          </a:p>
          <a:p>
            <a:pPr lvl="1"/>
            <a:r>
              <a:rPr lang="en-US" sz="2400" smtClean="0"/>
              <a:t>Use of materials</a:t>
            </a:r>
          </a:p>
          <a:p>
            <a:pPr lvl="1"/>
            <a:r>
              <a:rPr lang="en-US" sz="2400" smtClean="0"/>
              <a:t>Privacy and confidentiality</a:t>
            </a:r>
          </a:p>
          <a:p>
            <a:pPr lvl="1"/>
            <a:r>
              <a:rPr lang="en-US" sz="2400" smtClean="0"/>
              <a:t>Online performance and service</a:t>
            </a:r>
          </a:p>
          <a:p>
            <a:pPr lvl="1"/>
            <a:r>
              <a:rPr lang="en-US" sz="2400" smtClean="0"/>
              <a:t>Archiving and perpetual access</a:t>
            </a:r>
          </a:p>
          <a:p>
            <a:r>
              <a:rPr lang="en-US" sz="2800" smtClean="0"/>
              <a:t>First adopted as NISO Recommended Practice (RP-7) in 2008, with focus on e-journal transactions between library and publisher</a:t>
            </a:r>
          </a:p>
          <a:p>
            <a:r>
              <a:rPr lang="en-US" sz="2800" smtClean="0"/>
              <a:t>Updated in 2012 to include language that can be applied to a variety of e-resources such as e-books</a:t>
            </a:r>
          </a:p>
          <a:p>
            <a:endParaRPr lang="en-US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53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3594" y="6440078"/>
            <a:ext cx="715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Hosted by ALCTS, Association for Library Collections and Technical Services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SERU Work?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SERU Document including “</a:t>
            </a:r>
            <a:r>
              <a:rPr lang="en-US" sz="3400" dirty="0" smtClean="0"/>
              <a:t>Statements of Common Understandings for Acquiring Electronic Resources” is available on the NISO </a:t>
            </a:r>
            <a:r>
              <a:rPr lang="en-US" sz="3400" dirty="0"/>
              <a:t>web site at </a:t>
            </a:r>
            <a:r>
              <a:rPr lang="en-US" sz="3400" dirty="0">
                <a:hlinkClick r:id="rId3"/>
              </a:rPr>
              <a:t>http://</a:t>
            </a:r>
            <a:r>
              <a:rPr lang="en-US" sz="3400" dirty="0" smtClean="0">
                <a:hlinkClick r:id="rId3"/>
              </a:rPr>
              <a:t>www.niso.org/publications/rp/RP-7-2012_SERU.pdf</a:t>
            </a:r>
            <a:r>
              <a:rPr lang="en-US" sz="3400" dirty="0" smtClean="0"/>
              <a:t> </a:t>
            </a:r>
          </a:p>
          <a:p>
            <a:r>
              <a:rPr lang="en-US" sz="3400" dirty="0" smtClean="0"/>
              <a:t>If both library and publisher agree to use SERU in place of a license, the library sends a document (e-mail, purchase order) to the publisher stating this along with any terms or concerns not included in SERU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213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Vocabulary</a:t>
            </a:r>
          </a:p>
          <a:p>
            <a:r>
              <a:rPr lang="en-US" sz="2800" dirty="0" smtClean="0"/>
              <a:t>NISO Recommended Practice</a:t>
            </a:r>
          </a:p>
          <a:p>
            <a:pPr lvl="1"/>
            <a:r>
              <a:rPr lang="en-US" sz="2400" dirty="0" smtClean="0"/>
              <a:t>Data format and data transfer</a:t>
            </a:r>
          </a:p>
          <a:p>
            <a:pPr lvl="1"/>
            <a:r>
              <a:rPr lang="en-US" sz="2400" dirty="0" smtClean="0"/>
              <a:t>Library rights to specific content</a:t>
            </a:r>
          </a:p>
          <a:p>
            <a:pPr lvl="1"/>
            <a:r>
              <a:rPr lang="en-US" sz="2400" dirty="0" smtClean="0"/>
              <a:t>Level of indexing</a:t>
            </a:r>
          </a:p>
          <a:p>
            <a:pPr lvl="1"/>
            <a:r>
              <a:rPr lang="en-US" sz="2400" dirty="0" smtClean="0"/>
              <a:t>Fair linking</a:t>
            </a:r>
          </a:p>
          <a:p>
            <a:pPr lvl="1"/>
            <a:r>
              <a:rPr lang="en-US" sz="2400" dirty="0" smtClean="0"/>
              <a:t>Usage statistics</a:t>
            </a:r>
          </a:p>
          <a:p>
            <a:r>
              <a:rPr lang="en-US" sz="2800" dirty="0" smtClean="0"/>
              <a:t>Mechanisms to evaluate conformance with recommended practice</a:t>
            </a:r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9B205-2E84-1440-804C-2A6F83BBE5B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" t="24059" r="-5703" b="-24059"/>
          <a:stretch/>
        </p:blipFill>
        <p:spPr bwMode="auto">
          <a:xfrm>
            <a:off x="0" y="-76200"/>
            <a:ext cx="12192000" cy="937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693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3594" y="6440078"/>
            <a:ext cx="715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Hosted by ALCTS, Association for Library Collections and Technical Services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Sounds Great!  Where Do I Start?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sz="3400" dirty="0" smtClean="0"/>
              <a:t>Consult the “SERU For Librarians” page,  </a:t>
            </a:r>
            <a:r>
              <a:rPr lang="en-US" sz="3600" b="1" dirty="0"/>
              <a:t>Getting Started with SERU – for </a:t>
            </a:r>
            <a:r>
              <a:rPr lang="en-US" sz="3600" b="1" dirty="0" smtClean="0"/>
              <a:t>Libraries</a:t>
            </a:r>
            <a:r>
              <a:rPr lang="en-US" sz="3600" dirty="0" smtClean="0"/>
              <a:t>, at </a:t>
            </a:r>
            <a:r>
              <a:rPr lang="en-US" sz="3600" u="sng" dirty="0">
                <a:solidFill>
                  <a:schemeClr val="tx1"/>
                </a:solidFill>
                <a:hlinkClick r:id="rId3"/>
              </a:rPr>
              <a:t>http://www.niso.org/workrooms/seru/for_librarians/</a:t>
            </a:r>
            <a:endParaRPr lang="en-US" sz="3600" b="1" dirty="0"/>
          </a:p>
          <a:p>
            <a:r>
              <a:rPr lang="en-US" sz="3600" dirty="0"/>
              <a:t>Join the Registry (publishers wishing to use SERU with any of their products, libraries/consortia wishing to have SERU apply to any of their resources), available at </a:t>
            </a:r>
            <a:r>
              <a:rPr lang="en-US" sz="3600" dirty="0">
                <a:hlinkClick r:id="rId4"/>
              </a:rPr>
              <a:t>http://www.niso.org/workrooms/seru/registry/</a:t>
            </a:r>
            <a:r>
              <a:rPr lang="en-US" sz="3600" dirty="0"/>
              <a:t> </a:t>
            </a:r>
          </a:p>
          <a:p>
            <a:endParaRPr lang="en-US" sz="3400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685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3594" y="6440078"/>
            <a:ext cx="715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Hosted by ALCTS, Association for Library Collections and Technical Services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Info?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SERU </a:t>
            </a:r>
            <a:r>
              <a:rPr lang="en-US" dirty="0"/>
              <a:t>home page: </a:t>
            </a:r>
            <a:r>
              <a:rPr lang="en-US" dirty="0">
                <a:hlinkClick r:id="rId3"/>
              </a:rPr>
              <a:t>http://www.niso.org/workrooms/seru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See who’s on the standing committee charged with providing ongoing support and maintenance </a:t>
            </a:r>
            <a:r>
              <a:rPr lang="en-US" dirty="0"/>
              <a:t>of the RP at </a:t>
            </a:r>
            <a:r>
              <a:rPr lang="en-US" dirty="0">
                <a:hlinkClick r:id="rId4"/>
              </a:rPr>
              <a:t>http://www.niso.org/workrooms/seru/standingcte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Join </a:t>
            </a:r>
            <a:r>
              <a:rPr lang="en-US" dirty="0" err="1" smtClean="0"/>
              <a:t>seruinfo</a:t>
            </a:r>
            <a:r>
              <a:rPr lang="en-US" dirty="0" smtClean="0"/>
              <a:t> listserv (for asking questions, sharing experiences, getting new </a:t>
            </a:r>
            <a:r>
              <a:rPr lang="en-US" dirty="0"/>
              <a:t>information): </a:t>
            </a:r>
            <a:r>
              <a:rPr lang="en-US" dirty="0">
                <a:hlinkClick r:id="rId5"/>
              </a:rPr>
              <a:t>http://www.niso.org/lists/seruinfo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36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3594" y="6440078"/>
            <a:ext cx="715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Hosted by ALCTS, Association for Library Collections and Technical Services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" y="1295400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2800" dirty="0" smtClean="0"/>
              <a:t>Transfer Code of Practice - set of voluntary best practice guidelines for publishers involved in the transfer of a journal between publishers</a:t>
            </a:r>
          </a:p>
          <a:p>
            <a:r>
              <a:rPr lang="en-US" sz="2800" dirty="0" smtClean="0"/>
              <a:t>Includes:</a:t>
            </a:r>
          </a:p>
          <a:p>
            <a:pPr lvl="1"/>
            <a:r>
              <a:rPr lang="en-US" sz="2400" dirty="0" smtClean="0"/>
              <a:t>Provision of ongoing access to online content</a:t>
            </a:r>
          </a:p>
          <a:p>
            <a:pPr lvl="1"/>
            <a:r>
              <a:rPr lang="en-US" sz="2400" dirty="0" smtClean="0"/>
              <a:t>Exchange of subscriber lists</a:t>
            </a:r>
          </a:p>
          <a:p>
            <a:pPr lvl="1"/>
            <a:r>
              <a:rPr lang="en-US" sz="2400" dirty="0" smtClean="0"/>
              <a:t>DOI and URL transfer</a:t>
            </a:r>
          </a:p>
          <a:p>
            <a:pPr lvl="1"/>
            <a:r>
              <a:rPr lang="en-US" sz="2400" dirty="0" smtClean="0"/>
              <a:t>Perpetual access rights to journal content</a:t>
            </a:r>
          </a:p>
          <a:p>
            <a:r>
              <a:rPr lang="en-US" sz="2800" dirty="0"/>
              <a:t>UKSG Transfer Working </a:t>
            </a:r>
            <a:r>
              <a:rPr lang="en-US" sz="2800" dirty="0" smtClean="0"/>
              <a:t>Group released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version of the Code of Practice in 2006; version 2.0 September 2008; version 3.0 March 2014</a:t>
            </a:r>
          </a:p>
          <a:p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www.uksg.org/transfer</a:t>
            </a:r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6" name="Picture 4" descr="http://www.uksg.org/sites/uksg.org/files/TRANSF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172" y="609600"/>
            <a:ext cx="233362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09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3594" y="6440078"/>
            <a:ext cx="715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Hosted by ALCTS, Association for Library Collections and Technical Services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Transfer Work?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Transfer Code of Practice containing roles and responsibilities of transferring and receiving publishers</a:t>
            </a:r>
            <a:r>
              <a:rPr lang="en-US" sz="3400" dirty="0" smtClean="0"/>
              <a:t> is available on the UKSG </a:t>
            </a:r>
            <a:r>
              <a:rPr lang="en-US" sz="3400" dirty="0"/>
              <a:t>web site at </a:t>
            </a:r>
            <a:r>
              <a:rPr lang="en-US" sz="3400" dirty="0">
                <a:hlinkClick r:id="rId3"/>
              </a:rPr>
              <a:t>http://</a:t>
            </a:r>
            <a:r>
              <a:rPr lang="en-US" sz="3400" dirty="0" smtClean="0">
                <a:hlinkClick r:id="rId3"/>
              </a:rPr>
              <a:t>www.uksg.org/sites/uksg.org/files/TRANSFER_Code_of_Practice_3%200_FINAL.pdf</a:t>
            </a:r>
            <a:r>
              <a:rPr lang="en-US" sz="3400" dirty="0" smtClean="0"/>
              <a:t> </a:t>
            </a:r>
          </a:p>
          <a:p>
            <a:r>
              <a:rPr lang="en-US" sz="3400" dirty="0" smtClean="0"/>
              <a:t>Supplementary information and glossary documents (not part of Code itself) </a:t>
            </a:r>
            <a:r>
              <a:rPr lang="en-US" sz="3400" dirty="0"/>
              <a:t>are available at </a:t>
            </a:r>
            <a:r>
              <a:rPr lang="en-US" sz="3400" dirty="0">
                <a:hlinkClick r:id="rId4"/>
              </a:rPr>
              <a:t>http://</a:t>
            </a:r>
            <a:r>
              <a:rPr lang="en-US" sz="3400" dirty="0" smtClean="0">
                <a:hlinkClick r:id="rId4"/>
              </a:rPr>
              <a:t>www.uksg.org/Transfer/Code</a:t>
            </a:r>
            <a:r>
              <a:rPr lang="en-US" sz="3400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093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3594" y="6440078"/>
            <a:ext cx="715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Hosted by ALCTS, Association for Library Collections and Technical Services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List of the publishers endorsing the code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www.uksg.org/transfer/transfer_publishers</a:t>
            </a:r>
            <a:r>
              <a:rPr lang="en-US" dirty="0" smtClean="0"/>
              <a:t> </a:t>
            </a:r>
          </a:p>
          <a:p>
            <a:r>
              <a:rPr lang="en-US" dirty="0" smtClean="0"/>
              <a:t>Enhanced Transfer Alerting Service</a:t>
            </a:r>
          </a:p>
          <a:p>
            <a:pPr lvl="1"/>
            <a:r>
              <a:rPr lang="en-US" dirty="0" smtClean="0"/>
              <a:t>Journal Transfer </a:t>
            </a:r>
            <a:r>
              <a:rPr lang="en-US" dirty="0"/>
              <a:t>Notification Database - </a:t>
            </a:r>
            <a:r>
              <a:rPr lang="en-US" dirty="0">
                <a:hlinkClick r:id="rId4"/>
              </a:rPr>
              <a:t>http://etas.jusp.mimas.ac.uk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Journal Transfer Notification Form (for </a:t>
            </a:r>
            <a:r>
              <a:rPr lang="en-US" dirty="0"/>
              <a:t>participating publishers) - </a:t>
            </a:r>
            <a:r>
              <a:rPr lang="en-US" dirty="0">
                <a:hlinkClick r:id="rId4"/>
              </a:rPr>
              <a:t>http://etas.jusp.mimas.ac.uk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Transfer </a:t>
            </a:r>
            <a:r>
              <a:rPr lang="en-US" dirty="0"/>
              <a:t>Notification Blog - </a:t>
            </a:r>
            <a:r>
              <a:rPr lang="en-US" dirty="0">
                <a:hlinkClick r:id="rId5"/>
              </a:rPr>
              <a:t>http://uksg-transfer.blogspot.com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And for your up-to-date notification pleasure -</a:t>
            </a:r>
          </a:p>
          <a:p>
            <a:r>
              <a:rPr lang="en-US" dirty="0" smtClean="0"/>
              <a:t>Join the Transfer Notification List to get e-mail alerts when a journal transfer is announced</a:t>
            </a:r>
            <a:r>
              <a:rPr lang="en-US" dirty="0"/>
              <a:t> - </a:t>
            </a: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www.jiscmail.ac.uk/cgi-bin/webadmin?A0=TRANSFER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72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ISO 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3358</TotalTime>
  <Words>843</Words>
  <Application>Microsoft Office PowerPoint</Application>
  <PresentationFormat>On-screen Show (4:3)</PresentationFormat>
  <Paragraphs>90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1_NISO 2014</vt:lpstr>
      <vt:lpstr>Standards For  Collection Management ALCTS Webinar – October 7, 2014</vt:lpstr>
      <vt:lpstr>PowerPoint Presentation</vt:lpstr>
      <vt:lpstr>How Does SERU Work?</vt:lpstr>
      <vt:lpstr>Deliverables</vt:lpstr>
      <vt:lpstr>Sounds Great!  Where Do I Start?</vt:lpstr>
      <vt:lpstr>More Info?</vt:lpstr>
      <vt:lpstr>PowerPoint Presentation</vt:lpstr>
      <vt:lpstr>How Does Transfer Work?</vt:lpstr>
      <vt:lpstr>More Info</vt:lpstr>
      <vt:lpstr>Where Does NISO Fit In?</vt:lpstr>
      <vt:lpstr>Questions From Day 1?</vt:lpstr>
    </vt:vector>
  </TitlesOfParts>
  <Company>University of Baltimore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Standards For  Collection Management ALCTS Webinar – October 7, 2014</dc:title>
  <dc:creator>updater</dc:creator>
  <cp:lastModifiedBy>updater</cp:lastModifiedBy>
  <cp:revision>19</cp:revision>
  <dcterms:created xsi:type="dcterms:W3CDTF">2014-09-29T22:28:09Z</dcterms:created>
  <dcterms:modified xsi:type="dcterms:W3CDTF">2014-10-02T11:30:58Z</dcterms:modified>
</cp:coreProperties>
</file>