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7" r:id="rId4"/>
  </p:sldMasterIdLst>
  <p:notesMasterIdLst>
    <p:notesMasterId r:id="rId31"/>
  </p:notesMasterIdLst>
  <p:handoutMasterIdLst>
    <p:handoutMasterId r:id="rId32"/>
  </p:handoutMasterIdLst>
  <p:sldIdLst>
    <p:sldId id="1865" r:id="rId5"/>
    <p:sldId id="1866" r:id="rId6"/>
    <p:sldId id="1869" r:id="rId7"/>
    <p:sldId id="1870" r:id="rId8"/>
    <p:sldId id="1873" r:id="rId9"/>
    <p:sldId id="1876" r:id="rId10"/>
    <p:sldId id="1877" r:id="rId11"/>
    <p:sldId id="1878" r:id="rId12"/>
    <p:sldId id="1867" r:id="rId13"/>
    <p:sldId id="1887" r:id="rId14"/>
    <p:sldId id="1879" r:id="rId15"/>
    <p:sldId id="1872" r:id="rId16"/>
    <p:sldId id="1880" r:id="rId17"/>
    <p:sldId id="1881" r:id="rId18"/>
    <p:sldId id="1882" r:id="rId19"/>
    <p:sldId id="1883" r:id="rId20"/>
    <p:sldId id="1884" r:id="rId21"/>
    <p:sldId id="1885" r:id="rId22"/>
    <p:sldId id="1886" r:id="rId23"/>
    <p:sldId id="1888" r:id="rId24"/>
    <p:sldId id="1890" r:id="rId25"/>
    <p:sldId id="1891" r:id="rId26"/>
    <p:sldId id="1892" r:id="rId27"/>
    <p:sldId id="1874" r:id="rId28"/>
    <p:sldId id="1889" r:id="rId29"/>
    <p:sldId id="1875" r:id="rId30"/>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521415D9-36F7-43E2-AB2F-B90AF26B5E84}">
      <p14:sectionLst xmlns:p14="http://schemas.microsoft.com/office/powerpoint/2010/main">
        <p14:section name="Set 1" id="{1CA46CF7-019E-4A07-AEE4-E178E9B912FC}">
          <p14:sldIdLst>
            <p14:sldId id="1865"/>
            <p14:sldId id="1866"/>
            <p14:sldId id="1869"/>
            <p14:sldId id="1870"/>
            <p14:sldId id="1873"/>
            <p14:sldId id="1876"/>
            <p14:sldId id="1877"/>
            <p14:sldId id="1878"/>
            <p14:sldId id="1867"/>
            <p14:sldId id="1887"/>
            <p14:sldId id="1879"/>
            <p14:sldId id="1872"/>
            <p14:sldId id="1880"/>
            <p14:sldId id="1881"/>
            <p14:sldId id="1882"/>
            <p14:sldId id="1883"/>
            <p14:sldId id="1884"/>
            <p14:sldId id="1885"/>
            <p14:sldId id="1886"/>
            <p14:sldId id="1888"/>
            <p14:sldId id="1890"/>
            <p14:sldId id="1891"/>
            <p14:sldId id="1892"/>
            <p14:sldId id="1874"/>
            <p14:sldId id="1889"/>
            <p14:sldId id="1875"/>
          </p14:sldIdLst>
        </p14:section>
      </p14:sectionLst>
    </p:ext>
    <p:ext uri="{EFAFB233-063F-42B5-8137-9DF3F51BA10A}">
      <p15:sldGuideLst xmlns:p15="http://schemas.microsoft.com/office/powerpoint/2012/main">
        <p15:guide id="1" orient="horz" pos="2184" userDrawn="1">
          <p15:clr>
            <a:srgbClr val="A4A3A4"/>
          </p15:clr>
        </p15:guide>
        <p15:guide id="2" pos="552" userDrawn="1">
          <p15:clr>
            <a:srgbClr val="A4A3A4"/>
          </p15:clr>
        </p15:guide>
        <p15:guide id="3" pos="7200" userDrawn="1">
          <p15:clr>
            <a:srgbClr val="A4A3A4"/>
          </p15:clr>
        </p15:guide>
        <p15:guide id="4"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625"/>
    <a:srgbClr val="007788"/>
    <a:srgbClr val="297C2A"/>
    <a:srgbClr val="FE4387"/>
    <a:srgbClr val="F69000"/>
    <a:srgbClr val="01C2D1"/>
    <a:srgbClr val="D6D734"/>
    <a:srgbClr val="005C68"/>
    <a:srgbClr val="3B2E58"/>
    <a:srgbClr val="6B29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70" autoAdjust="0"/>
    <p:restoredTop sz="96327" autoAdjust="0"/>
  </p:normalViewPr>
  <p:slideViewPr>
    <p:cSldViewPr snapToGrid="0">
      <p:cViewPr varScale="1">
        <p:scale>
          <a:sx n="110" d="100"/>
          <a:sy n="110" d="100"/>
        </p:scale>
        <p:origin x="184" y="568"/>
      </p:cViewPr>
      <p:guideLst>
        <p:guide orient="horz" pos="2184"/>
        <p:guide pos="552"/>
        <p:guide pos="7200"/>
        <p:guide pos="4368"/>
      </p:guideLst>
    </p:cSldViewPr>
  </p:slideViewPr>
  <p:outlineViewPr>
    <p:cViewPr>
      <p:scale>
        <a:sx n="33" d="100"/>
        <a:sy n="33" d="100"/>
      </p:scale>
      <p:origin x="0" y="-2448"/>
    </p:cViewPr>
  </p:outlineViewPr>
  <p:notesTextViewPr>
    <p:cViewPr>
      <p:scale>
        <a:sx n="1" d="1"/>
        <a:sy n="1" d="1"/>
      </p:scale>
      <p:origin x="0" y="0"/>
    </p:cViewPr>
  </p:notesTextViewPr>
  <p:sorterViewPr>
    <p:cViewPr>
      <p:scale>
        <a:sx n="60" d="100"/>
        <a:sy n="60" d="100"/>
      </p:scale>
      <p:origin x="0" y="0"/>
    </p:cViewPr>
  </p:sorterViewPr>
  <p:notesViewPr>
    <p:cSldViewPr snapToGrid="0">
      <p:cViewPr varScale="1">
        <p:scale>
          <a:sx n="48" d="100"/>
          <a:sy n="48" d="100"/>
        </p:scale>
        <p:origin x="2684" y="3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0E63EFB-A45E-45D2-917C-2262C9B2BC0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77B3576-EAA7-4886-8787-F094B8D8EE2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8E40A2C-D4F8-447C-8646-65B623846323}" type="datetimeFigureOut">
              <a:rPr lang="en-US" smtClean="0"/>
              <a:t>11/30/21</a:t>
            </a:fld>
            <a:endParaRPr lang="en-US" dirty="0"/>
          </a:p>
        </p:txBody>
      </p:sp>
      <p:sp>
        <p:nvSpPr>
          <p:cNvPr id="4" name="Footer Placeholder 3">
            <a:extLst>
              <a:ext uri="{FF2B5EF4-FFF2-40B4-BE49-F238E27FC236}">
                <a16:creationId xmlns:a16="http://schemas.microsoft.com/office/drawing/2014/main" id="{92269D18-8FB0-418D-B70C-328BCC81257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DE3EAB1-782C-4544-A059-833371A45B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0CE8B11-E9E4-46BC-B69D-DFCBD15173AE}" type="slidenum">
              <a:rPr lang="en-US" smtClean="0"/>
              <a:t>‹#›</a:t>
            </a:fld>
            <a:endParaRPr lang="en-US" dirty="0"/>
          </a:p>
        </p:txBody>
      </p:sp>
    </p:spTree>
    <p:extLst>
      <p:ext uri="{BB962C8B-B14F-4D97-AF65-F5344CB8AC3E}">
        <p14:creationId xmlns:p14="http://schemas.microsoft.com/office/powerpoint/2010/main" val="32038142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D9F622F8-1824-4338-8C3C-5529D3BDEF4A}"/>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n-US" dirty="0"/>
          </a:p>
        </p:txBody>
      </p:sp>
      <p:sp>
        <p:nvSpPr>
          <p:cNvPr id="30723" name="Rectangle 3">
            <a:extLst>
              <a:ext uri="{FF2B5EF4-FFF2-40B4-BE49-F238E27FC236}">
                <a16:creationId xmlns:a16="http://schemas.microsoft.com/office/drawing/2014/main" id="{618DDD53-BB38-4118-BC75-9CE27D49C550}"/>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n-US" dirty="0"/>
          </a:p>
        </p:txBody>
      </p:sp>
      <p:sp>
        <p:nvSpPr>
          <p:cNvPr id="14340" name="Rectangle 4">
            <a:extLst>
              <a:ext uri="{FF2B5EF4-FFF2-40B4-BE49-F238E27FC236}">
                <a16:creationId xmlns:a16="http://schemas.microsoft.com/office/drawing/2014/main" id="{6C03B6F7-B1AE-4118-ABA2-FFEC9B8F0E9C}"/>
              </a:ext>
            </a:extLst>
          </p:cNvPr>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5" name="Rectangle 5">
            <a:extLst>
              <a:ext uri="{FF2B5EF4-FFF2-40B4-BE49-F238E27FC236}">
                <a16:creationId xmlns:a16="http://schemas.microsoft.com/office/drawing/2014/main" id="{646F5356-BDE8-43C1-9587-85323D02B191}"/>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26" name="Rectangle 6">
            <a:extLst>
              <a:ext uri="{FF2B5EF4-FFF2-40B4-BE49-F238E27FC236}">
                <a16:creationId xmlns:a16="http://schemas.microsoft.com/office/drawing/2014/main" id="{89912C35-11A9-4DA7-8476-F1823F658CAA}"/>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n-US" dirty="0"/>
          </a:p>
        </p:txBody>
      </p:sp>
      <p:sp>
        <p:nvSpPr>
          <p:cNvPr id="30727" name="Rectangle 7">
            <a:extLst>
              <a:ext uri="{FF2B5EF4-FFF2-40B4-BE49-F238E27FC236}">
                <a16:creationId xmlns:a16="http://schemas.microsoft.com/office/drawing/2014/main" id="{7180ED79-CEC3-4FB9-B511-8597B20A0C10}"/>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DEB7EE2-04A2-4FB2-9625-C9C73AC4D32F}" type="slidenum">
              <a:rPr lang="en-US" altLang="en-US"/>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FA4671F7-4D2C-4B1E-AED7-24676BE8B49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47842D7-C728-4EBD-982B-B8BE79E4DBBE}" type="slidenum">
              <a:rPr lang="en-US" altLang="en-US"/>
              <a:pPr eaLnBrk="1" hangingPunct="1"/>
              <a:t>1</a:t>
            </a:fld>
            <a:endParaRPr lang="en-US" altLang="en-US" dirty="0"/>
          </a:p>
        </p:txBody>
      </p:sp>
      <p:sp>
        <p:nvSpPr>
          <p:cNvPr id="15363" name="Rectangle 2">
            <a:extLst>
              <a:ext uri="{FF2B5EF4-FFF2-40B4-BE49-F238E27FC236}">
                <a16:creationId xmlns:a16="http://schemas.microsoft.com/office/drawing/2014/main" id="{D8E83BD0-7AE4-4323-9047-FC368929C520}"/>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FDECF5EC-C5EC-4723-8F4F-A75A20018F6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1933504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2014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5303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7068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EB7EE2-04A2-4FB2-9625-C9C73AC4D32F}" type="slidenum">
              <a:rPr lang="en-US" altLang="en-US" smtClean="0"/>
              <a:pPr/>
              <a:t>26</a:t>
            </a:fld>
            <a:endParaRPr lang="en-US" altLang="en-US" dirty="0"/>
          </a:p>
        </p:txBody>
      </p:sp>
    </p:spTree>
    <p:extLst>
      <p:ext uri="{BB962C8B-B14F-4D97-AF65-F5344CB8AC3E}">
        <p14:creationId xmlns:p14="http://schemas.microsoft.com/office/powerpoint/2010/main" val="1393910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EB7EE2-04A2-4FB2-9625-C9C73AC4D32F}" type="slidenum">
              <a:rPr lang="en-US" altLang="en-US" smtClean="0"/>
              <a:pPr/>
              <a:t>3</a:t>
            </a:fld>
            <a:endParaRPr lang="en-US" altLang="en-US" dirty="0"/>
          </a:p>
        </p:txBody>
      </p:sp>
    </p:spTree>
    <p:extLst>
      <p:ext uri="{BB962C8B-B14F-4D97-AF65-F5344CB8AC3E}">
        <p14:creationId xmlns:p14="http://schemas.microsoft.com/office/powerpoint/2010/main" val="3187737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EB7EE2-04A2-4FB2-9625-C9C73AC4D32F}" type="slidenum">
              <a:rPr lang="en-US" altLang="en-US" smtClean="0"/>
              <a:pPr/>
              <a:t>9</a:t>
            </a:fld>
            <a:endParaRPr lang="en-US" altLang="en-US" dirty="0"/>
          </a:p>
        </p:txBody>
      </p:sp>
    </p:spTree>
    <p:extLst>
      <p:ext uri="{BB962C8B-B14F-4D97-AF65-F5344CB8AC3E}">
        <p14:creationId xmlns:p14="http://schemas.microsoft.com/office/powerpoint/2010/main" val="570672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2795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6441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1458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0609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16168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9412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p:bg>
      <p:bgPr>
        <a:solidFill>
          <a:schemeClr val="accent1"/>
        </a:solidFill>
        <a:effectLst/>
      </p:bgPr>
    </p:bg>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FA415FA-D077-4CB7-8CBC-8F39C7C51748}"/>
              </a:ext>
            </a:extLst>
          </p:cNvPr>
          <p:cNvSpPr>
            <a:spLocks noGrp="1"/>
          </p:cNvSpPr>
          <p:nvPr>
            <p:ph type="title" hasCustomPrompt="1"/>
          </p:nvPr>
        </p:nvSpPr>
        <p:spPr>
          <a:xfrm>
            <a:off x="3840480" y="2770632"/>
            <a:ext cx="7443216" cy="1325563"/>
          </a:xfrm>
        </p:spPr>
        <p:txBody>
          <a:bodyPr anchor="ctr">
            <a:normAutofit/>
          </a:bodyPr>
          <a:lstStyle>
            <a:lvl1pPr algn="ctr">
              <a:defRPr sz="4800" b="1"/>
            </a:lvl1pPr>
          </a:lstStyle>
          <a:p>
            <a:r>
              <a:rPr lang="en-US" dirty="0"/>
              <a:t>Click to add title</a:t>
            </a:r>
          </a:p>
        </p:txBody>
      </p:sp>
      <p:pic>
        <p:nvPicPr>
          <p:cNvPr id="2" name="Graphic 1">
            <a:extLst>
              <a:ext uri="{FF2B5EF4-FFF2-40B4-BE49-F238E27FC236}">
                <a16:creationId xmlns:a16="http://schemas.microsoft.com/office/drawing/2014/main" id="{4484D66F-7657-44F5-BAE9-F676B76CBA7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0" y="0"/>
            <a:ext cx="3800475" cy="6858000"/>
          </a:xfrm>
          <a:prstGeom prst="rect">
            <a:avLst/>
          </a:prstGeom>
        </p:spPr>
      </p:pic>
    </p:spTree>
    <p:extLst>
      <p:ext uri="{BB962C8B-B14F-4D97-AF65-F5344CB8AC3E}">
        <p14:creationId xmlns:p14="http://schemas.microsoft.com/office/powerpoint/2010/main" val="2950308505"/>
      </p:ext>
    </p:extLst>
  </p:cSld>
  <p:clrMapOvr>
    <a:masterClrMapping/>
  </p:clrMapOvr>
  <p:extLst>
    <p:ext uri="{DCECCB84-F9BA-43D5-87BE-67443E8EF086}">
      <p15:sldGuideLst xmlns:p15="http://schemas.microsoft.com/office/powerpoint/2012/main">
        <p15:guide id="1" pos="280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ottom Pattern Black">
    <p:bg>
      <p:bgPr>
        <a:solidFill>
          <a:schemeClr val="accent1"/>
        </a:solidFill>
        <a:effectLst/>
      </p:bgPr>
    </p:bg>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1EEF53A4-35A6-4E43-B220-67DA381C5910}"/>
              </a:ext>
            </a:extLst>
          </p:cNvPr>
          <p:cNvSpPr>
            <a:spLocks noGrp="1"/>
          </p:cNvSpPr>
          <p:nvPr>
            <p:ph type="body" sz="quarter" idx="12" hasCustomPrompt="1"/>
          </p:nvPr>
        </p:nvSpPr>
        <p:spPr>
          <a:xfrm>
            <a:off x="2196307" y="3260705"/>
            <a:ext cx="7799387" cy="1534757"/>
          </a:xfrm>
          <a:prstGeom prst="rect">
            <a:avLst/>
          </a:prstGeom>
          <a:noFill/>
        </p:spPr>
        <p:txBody>
          <a:bodyPr wrap="square" lIns="0" tIns="0" rIns="0" bIns="0">
            <a:noAutofit/>
          </a:bodyPr>
          <a:lstStyle>
            <a:lvl1pPr marL="0" indent="0" algn="ctr">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a:t>Insert content here</a:t>
            </a:r>
          </a:p>
        </p:txBody>
      </p:sp>
      <p:sp>
        <p:nvSpPr>
          <p:cNvPr id="5" name="Title 1">
            <a:extLst>
              <a:ext uri="{FF2B5EF4-FFF2-40B4-BE49-F238E27FC236}">
                <a16:creationId xmlns:a16="http://schemas.microsoft.com/office/drawing/2014/main" id="{07724906-4405-47F4-B533-7291B003B0A2}"/>
              </a:ext>
            </a:extLst>
          </p:cNvPr>
          <p:cNvSpPr>
            <a:spLocks noGrp="1"/>
          </p:cNvSpPr>
          <p:nvPr>
            <p:ph type="title" hasCustomPrompt="1"/>
          </p:nvPr>
        </p:nvSpPr>
        <p:spPr>
          <a:xfrm>
            <a:off x="1525301" y="1975104"/>
            <a:ext cx="9141397" cy="615553"/>
          </a:xfrm>
          <a:noFill/>
        </p:spPr>
        <p:txBody>
          <a:bodyPr wrap="square" lIns="0" tIns="0" rIns="0" bIns="0" anchor="b" anchorCtr="0">
            <a:spAutoFit/>
          </a:bodyPr>
          <a:lstStyle>
            <a:lvl1pPr algn="ctr" defTabSz="932742" rtl="0" eaLnBrk="1" latinLnBrk="0" hangingPunct="1">
              <a:lnSpc>
                <a:spcPct val="100000"/>
              </a:lnSpc>
              <a:spcBef>
                <a:spcPct val="0"/>
              </a:spcBef>
              <a:buNone/>
              <a:defRPr lang="en-US" sz="4000" b="1" i="0" kern="1200" cap="none" spc="-50" baseline="0" dirty="0">
                <a:ln w="3175">
                  <a:noFill/>
                </a:ln>
                <a:solidFill>
                  <a:schemeClr val="tx1"/>
                </a:solidFill>
                <a:effectLst/>
                <a:latin typeface="+mn-lt"/>
                <a:ea typeface="+mn-ea"/>
                <a:cs typeface="Segoe UI" pitchFamily="34" charset="0"/>
              </a:defRPr>
            </a:lvl1pPr>
          </a:lstStyle>
          <a:p>
            <a:r>
              <a:rPr lang="en-US" dirty="0"/>
              <a:t>Insert Text Here</a:t>
            </a:r>
          </a:p>
        </p:txBody>
      </p:sp>
      <p:pic>
        <p:nvPicPr>
          <p:cNvPr id="6" name="Graphic 5" hidden="1">
            <a:extLst>
              <a:ext uri="{FF2B5EF4-FFF2-40B4-BE49-F238E27FC236}">
                <a16:creationId xmlns:a16="http://schemas.microsoft.com/office/drawing/2014/main" id="{1979441F-BDF5-41C8-933A-7E284F67033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5852905"/>
            <a:ext cx="12192000" cy="857250"/>
          </a:xfrm>
          <a:prstGeom prst="rect">
            <a:avLst/>
          </a:prstGeom>
        </p:spPr>
      </p:pic>
      <p:pic>
        <p:nvPicPr>
          <p:cNvPr id="2" name="Graphic 1">
            <a:extLst>
              <a:ext uri="{FF2B5EF4-FFF2-40B4-BE49-F238E27FC236}">
                <a16:creationId xmlns:a16="http://schemas.microsoft.com/office/drawing/2014/main" id="{E4C7544D-BD57-4504-AC5A-951E353C248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5833855"/>
            <a:ext cx="12192000" cy="876300"/>
          </a:xfrm>
          <a:prstGeom prst="rect">
            <a:avLst/>
          </a:prstGeom>
        </p:spPr>
      </p:pic>
    </p:spTree>
    <p:extLst>
      <p:ext uri="{BB962C8B-B14F-4D97-AF65-F5344CB8AC3E}">
        <p14:creationId xmlns:p14="http://schemas.microsoft.com/office/powerpoint/2010/main" val="241878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ottom Pattern White">
    <p:bg>
      <p:bgPr>
        <a:solidFill>
          <a:schemeClr val="accent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BC00585D-E155-409A-899A-29BDF4E57FD3}"/>
              </a:ext>
            </a:extLst>
          </p:cNvPr>
          <p:cNvSpPr>
            <a:spLocks noGrp="1"/>
          </p:cNvSpPr>
          <p:nvPr>
            <p:ph type="title" hasCustomPrompt="1"/>
          </p:nvPr>
        </p:nvSpPr>
        <p:spPr>
          <a:xfrm>
            <a:off x="762000" y="716577"/>
            <a:ext cx="10668000" cy="615553"/>
          </a:xfrm>
          <a:noFill/>
        </p:spPr>
        <p:txBody>
          <a:bodyPr wrap="square" lIns="0" tIns="0" rIns="0" bIns="0" anchor="b" anchorCtr="0">
            <a:spAutoFit/>
          </a:bodyPr>
          <a:lstStyle>
            <a:lvl1pPr algn="l" defTabSz="932742" rtl="0" eaLnBrk="1" latinLnBrk="0" hangingPunct="1">
              <a:lnSpc>
                <a:spcPct val="100000"/>
              </a:lnSpc>
              <a:spcBef>
                <a:spcPct val="0"/>
              </a:spcBef>
              <a:buNone/>
              <a:defRPr lang="en-US" sz="4000" b="1" i="0" kern="1200" cap="none" spc="-50" baseline="0" dirty="0">
                <a:ln w="3175">
                  <a:noFill/>
                </a:ln>
                <a:solidFill>
                  <a:schemeClr val="accent3"/>
                </a:solidFill>
                <a:effectLst/>
                <a:latin typeface="+mj-lt"/>
                <a:ea typeface="+mn-ea"/>
                <a:cs typeface="Segoe UI" pitchFamily="34" charset="0"/>
              </a:defRPr>
            </a:lvl1pPr>
          </a:lstStyle>
          <a:p>
            <a:r>
              <a:rPr lang="en-US" dirty="0"/>
              <a:t>Insert text here</a:t>
            </a:r>
          </a:p>
        </p:txBody>
      </p:sp>
      <p:sp>
        <p:nvSpPr>
          <p:cNvPr id="5" name="Text Placeholder 4">
            <a:extLst>
              <a:ext uri="{FF2B5EF4-FFF2-40B4-BE49-F238E27FC236}">
                <a16:creationId xmlns:a16="http://schemas.microsoft.com/office/drawing/2014/main" id="{2D944D9B-AA15-4DB5-AE58-0FA514F6FE87}"/>
              </a:ext>
            </a:extLst>
          </p:cNvPr>
          <p:cNvSpPr>
            <a:spLocks noGrp="1"/>
          </p:cNvSpPr>
          <p:nvPr>
            <p:ph type="body" sz="quarter" idx="13" hasCustomPrompt="1"/>
          </p:nvPr>
        </p:nvSpPr>
        <p:spPr>
          <a:xfrm>
            <a:off x="762000" y="1790699"/>
            <a:ext cx="10668000" cy="685800"/>
          </a:xfrm>
          <a:prstGeom prst="rect">
            <a:avLst/>
          </a:prstGeom>
          <a:noFill/>
        </p:spPr>
        <p:txBody>
          <a:bodyPr wrap="square" lIns="0" tIns="0" rIns="0" bIns="0">
            <a:noAutofit/>
          </a:bodyPr>
          <a:lstStyle>
            <a:lvl1pPr marL="0" indent="0" algn="l">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a:t>Insert content here</a:t>
            </a:r>
          </a:p>
        </p:txBody>
      </p:sp>
      <p:pic>
        <p:nvPicPr>
          <p:cNvPr id="12" name="Graphic 11">
            <a:extLst>
              <a:ext uri="{FF2B5EF4-FFF2-40B4-BE49-F238E27FC236}">
                <a16:creationId xmlns:a16="http://schemas.microsoft.com/office/drawing/2014/main" id="{9066358F-3531-4B96-B041-02BD184014A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5833855"/>
            <a:ext cx="12192000" cy="876300"/>
          </a:xfrm>
          <a:prstGeom prst="rect">
            <a:avLst/>
          </a:prstGeom>
        </p:spPr>
      </p:pic>
    </p:spTree>
    <p:extLst>
      <p:ext uri="{BB962C8B-B14F-4D97-AF65-F5344CB8AC3E}">
        <p14:creationId xmlns:p14="http://schemas.microsoft.com/office/powerpoint/2010/main" val="16442041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mart Art">
    <p:bg>
      <p:bgPr>
        <a:solidFill>
          <a:schemeClr val="accent2"/>
        </a:solidFill>
        <a:effectLst/>
      </p:bgPr>
    </p:bg>
    <p:spTree>
      <p:nvGrpSpPr>
        <p:cNvPr id="1" name=""/>
        <p:cNvGrpSpPr/>
        <p:nvPr/>
      </p:nvGrpSpPr>
      <p:grpSpPr>
        <a:xfrm>
          <a:off x="0" y="0"/>
          <a:ext cx="0" cy="0"/>
          <a:chOff x="0" y="0"/>
          <a:chExt cx="0" cy="0"/>
        </a:xfrm>
      </p:grpSpPr>
      <p:sp>
        <p:nvSpPr>
          <p:cNvPr id="19" name="Text Placeholder 4">
            <a:extLst>
              <a:ext uri="{FF2B5EF4-FFF2-40B4-BE49-F238E27FC236}">
                <a16:creationId xmlns:a16="http://schemas.microsoft.com/office/drawing/2014/main" id="{3E65ED86-A26C-479A-8393-0BFDCBCD43F2}"/>
              </a:ext>
            </a:extLst>
          </p:cNvPr>
          <p:cNvSpPr>
            <a:spLocks noGrp="1"/>
          </p:cNvSpPr>
          <p:nvPr>
            <p:ph type="body" sz="quarter" idx="13" hasCustomPrompt="1"/>
          </p:nvPr>
        </p:nvSpPr>
        <p:spPr>
          <a:xfrm>
            <a:off x="762000" y="1783952"/>
            <a:ext cx="10668000" cy="1111648"/>
          </a:xfrm>
          <a:prstGeom prst="rect">
            <a:avLst/>
          </a:prstGeom>
          <a:noFill/>
        </p:spPr>
        <p:txBody>
          <a:bodyPr wrap="square" lIns="0" tIns="0" rIns="0" bIns="0">
            <a:noAutofit/>
          </a:bodyPr>
          <a:lstStyle>
            <a:lvl1pPr marL="0" indent="0" algn="l">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a:t>Insert content here</a:t>
            </a:r>
          </a:p>
        </p:txBody>
      </p:sp>
      <p:sp>
        <p:nvSpPr>
          <p:cNvPr id="2" name="Title 1">
            <a:extLst>
              <a:ext uri="{FF2B5EF4-FFF2-40B4-BE49-F238E27FC236}">
                <a16:creationId xmlns:a16="http://schemas.microsoft.com/office/drawing/2014/main" id="{A07E4664-9EEE-4A2F-B223-5F295C6BFB16}"/>
              </a:ext>
            </a:extLst>
          </p:cNvPr>
          <p:cNvSpPr>
            <a:spLocks noGrp="1"/>
          </p:cNvSpPr>
          <p:nvPr>
            <p:ph type="title"/>
          </p:nvPr>
        </p:nvSpPr>
        <p:spPr>
          <a:xfrm>
            <a:off x="761999" y="715964"/>
            <a:ext cx="10667999" cy="646332"/>
          </a:xfrm>
        </p:spPr>
        <p:txBody>
          <a:bodyPr vert="horz" lIns="0" tIns="45720" rIns="91440" bIns="45720" rtlCol="0">
            <a:normAutofit/>
          </a:bodyPr>
          <a:lstStyle>
            <a:lvl1pPr>
              <a:defRPr lang="en-US" sz="4000" dirty="0">
                <a:solidFill>
                  <a:schemeClr val="accent3"/>
                </a:solidFill>
                <a:latin typeface="+mj-lt"/>
                <a:ea typeface="+mn-ea"/>
                <a:cs typeface="+mn-cs"/>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981512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accent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A1B9BC-7BE7-4893-90FD-CC95830FD8F2}" type="datetimeFigureOut">
              <a:rPr lang="en-US" smtClean="0"/>
              <a:t>11/30/21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715270E-046A-4C23-BC98-E307A7DD6BE8}" type="slidenum">
              <a:rPr lang="en-US" smtClean="0"/>
              <a:t>‹#›</a:t>
            </a:fld>
            <a:endParaRPr lang="en-US" dirty="0"/>
          </a:p>
        </p:txBody>
      </p:sp>
    </p:spTree>
    <p:extLst>
      <p:ext uri="{BB962C8B-B14F-4D97-AF65-F5344CB8AC3E}">
        <p14:creationId xmlns:p14="http://schemas.microsoft.com/office/powerpoint/2010/main" val="420321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ne Photo Content">
    <p:bg>
      <p:bgPr>
        <a:solidFill>
          <a:schemeClr val="accent3"/>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8498B63D-F60C-4A9D-8D3E-0C7CD748FEDE}"/>
              </a:ext>
            </a:extLst>
          </p:cNvPr>
          <p:cNvSpPr>
            <a:spLocks noGrp="1"/>
          </p:cNvSpPr>
          <p:nvPr>
            <p:ph type="body" sz="quarter" idx="11"/>
          </p:nvPr>
        </p:nvSpPr>
        <p:spPr>
          <a:xfrm>
            <a:off x="762000" y="1905000"/>
            <a:ext cx="5334000" cy="3276600"/>
          </a:xfrm>
        </p:spPr>
        <p:txBody>
          <a:bodyPr/>
          <a:lstStyle>
            <a:lvl1pPr marL="0" indent="0">
              <a:buNone/>
              <a:defRPr sz="1800" b="1">
                <a:solidFill>
                  <a:schemeClr val="accent1"/>
                </a:solidFill>
              </a:defRPr>
            </a:lvl1pPr>
            <a:lvl2pPr marL="283464" indent="-283464">
              <a:spcBef>
                <a:spcPts val="1000"/>
              </a:spcBef>
              <a:defRPr sz="1800">
                <a:solidFill>
                  <a:schemeClr val="accent1"/>
                </a:solidFill>
              </a:defRPr>
            </a:lvl2pPr>
          </a:lstStyle>
          <a:p>
            <a:pPr lvl="0"/>
            <a:r>
              <a:rPr lang="en-US"/>
              <a:t>Click to edit Master text styles</a:t>
            </a:r>
          </a:p>
          <a:p>
            <a:pPr lvl="1"/>
            <a:r>
              <a:rPr lang="en-US"/>
              <a:t>Second level</a:t>
            </a:r>
          </a:p>
        </p:txBody>
      </p:sp>
      <p:sp>
        <p:nvSpPr>
          <p:cNvPr id="14" name="Picture Placeholder 13">
            <a:extLst>
              <a:ext uri="{FF2B5EF4-FFF2-40B4-BE49-F238E27FC236}">
                <a16:creationId xmlns:a16="http://schemas.microsoft.com/office/drawing/2014/main" id="{9B1932CF-F265-4AEE-8704-F42C01AFB479}"/>
              </a:ext>
            </a:extLst>
          </p:cNvPr>
          <p:cNvSpPr>
            <a:spLocks noGrp="1"/>
          </p:cNvSpPr>
          <p:nvPr>
            <p:ph type="pic" sz="quarter" idx="10"/>
          </p:nvPr>
        </p:nvSpPr>
        <p:spPr>
          <a:xfrm>
            <a:off x="7202624" y="715962"/>
            <a:ext cx="4227375" cy="4727907"/>
          </a:xfrm>
          <a:solidFill>
            <a:schemeClr val="accent3">
              <a:lumMod val="75000"/>
            </a:schemeClr>
          </a:solidFill>
        </p:spPr>
        <p:txBody>
          <a:bodyPr/>
          <a:lstStyle>
            <a:lvl1pPr algn="ctr">
              <a:buNone/>
              <a:defRPr sz="1600"/>
            </a:lvl1pPr>
          </a:lstStyle>
          <a:p>
            <a:r>
              <a:rPr lang="en-US"/>
              <a:t>Click icon to add picture</a:t>
            </a:r>
            <a:endParaRPr lang="en-US" dirty="0"/>
          </a:p>
        </p:txBody>
      </p:sp>
      <p:sp>
        <p:nvSpPr>
          <p:cNvPr id="3" name="Title 2">
            <a:extLst>
              <a:ext uri="{FF2B5EF4-FFF2-40B4-BE49-F238E27FC236}">
                <a16:creationId xmlns:a16="http://schemas.microsoft.com/office/drawing/2014/main" id="{164D0D78-72DF-43BD-8B4F-DE52DA013C52}"/>
              </a:ext>
            </a:extLst>
          </p:cNvPr>
          <p:cNvSpPr>
            <a:spLocks noGrp="1"/>
          </p:cNvSpPr>
          <p:nvPr>
            <p:ph type="title"/>
          </p:nvPr>
        </p:nvSpPr>
        <p:spPr>
          <a:xfrm>
            <a:off x="762000" y="715961"/>
            <a:ext cx="5334000" cy="1189038"/>
          </a:xfrm>
        </p:spPr>
        <p:txBody>
          <a:bodyPr vert="horz" lIns="91440" tIns="45720" rIns="91440" bIns="45720" rtlCol="0" anchor="t">
            <a:normAutofit/>
          </a:bodyPr>
          <a:lstStyle>
            <a:lvl1pPr>
              <a:defRPr lang="en-US" sz="4000">
                <a:solidFill>
                  <a:schemeClr val="accent1"/>
                </a:solidFill>
                <a:ea typeface="+mn-ea"/>
                <a:cs typeface="+mn-cs"/>
              </a:defRPr>
            </a:lvl1pPr>
          </a:lstStyle>
          <a:p>
            <a:pPr marL="0" lvl="0" indent="0">
              <a:spcBef>
                <a:spcPts val="1000"/>
              </a:spcBef>
              <a:buFont typeface="Arial" panose="020B0604020202020204" pitchFamily="34" charset="0"/>
            </a:pPr>
            <a:r>
              <a:rPr lang="en-US"/>
              <a:t>Click to edit Master title style</a:t>
            </a:r>
            <a:endParaRPr lang="en-US" dirty="0"/>
          </a:p>
        </p:txBody>
      </p:sp>
      <p:pic>
        <p:nvPicPr>
          <p:cNvPr id="2" name="Graphic 1">
            <a:extLst>
              <a:ext uri="{FF2B5EF4-FFF2-40B4-BE49-F238E27FC236}">
                <a16:creationId xmlns:a16="http://schemas.microsoft.com/office/drawing/2014/main" id="{DAFD71A9-C105-43A7-88DA-9FFC5174CC1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6000750"/>
            <a:ext cx="12192000" cy="857250"/>
          </a:xfrm>
          <a:prstGeom prst="rect">
            <a:avLst/>
          </a:prstGeom>
        </p:spPr>
      </p:pic>
    </p:spTree>
    <p:extLst>
      <p:ext uri="{BB962C8B-B14F-4D97-AF65-F5344CB8AC3E}">
        <p14:creationId xmlns:p14="http://schemas.microsoft.com/office/powerpoint/2010/main" val="652059179"/>
      </p:ext>
    </p:extLst>
  </p:cSld>
  <p:clrMapOvr>
    <a:masterClrMapping/>
  </p:clrMapOvr>
  <p:extLst>
    <p:ext uri="{DCECCB84-F9BA-43D5-87BE-67443E8EF086}">
      <p15:sldGuideLst xmlns:p15="http://schemas.microsoft.com/office/powerpoint/2012/main">
        <p15:guide id="1" pos="4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Photo Content">
    <p:bg>
      <p:bgPr>
        <a:solidFill>
          <a:schemeClr val="accent3"/>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8498B63D-F60C-4A9D-8D3E-0C7CD748FEDE}"/>
              </a:ext>
            </a:extLst>
          </p:cNvPr>
          <p:cNvSpPr>
            <a:spLocks noGrp="1"/>
          </p:cNvSpPr>
          <p:nvPr>
            <p:ph type="body" sz="quarter" idx="11"/>
          </p:nvPr>
        </p:nvSpPr>
        <p:spPr>
          <a:xfrm>
            <a:off x="762000" y="1905000"/>
            <a:ext cx="5334000" cy="3276600"/>
          </a:xfrm>
        </p:spPr>
        <p:txBody>
          <a:bodyPr/>
          <a:lstStyle>
            <a:lvl1pPr marL="0" indent="0">
              <a:buNone/>
              <a:defRPr sz="1800" b="1">
                <a:solidFill>
                  <a:schemeClr val="accent1"/>
                </a:solidFill>
              </a:defRPr>
            </a:lvl1pPr>
            <a:lvl2pPr marL="283464" indent="-283464">
              <a:spcBef>
                <a:spcPts val="1000"/>
              </a:spcBef>
              <a:defRPr sz="1800">
                <a:solidFill>
                  <a:schemeClr val="accent1"/>
                </a:solidFill>
              </a:defRPr>
            </a:lvl2pPr>
          </a:lstStyle>
          <a:p>
            <a:pPr lvl="0"/>
            <a:r>
              <a:rPr lang="en-US"/>
              <a:t>Click to edit Master text styles</a:t>
            </a:r>
          </a:p>
          <a:p>
            <a:pPr lvl="1"/>
            <a:r>
              <a:rPr lang="en-US"/>
              <a:t>Second level</a:t>
            </a:r>
          </a:p>
        </p:txBody>
      </p:sp>
      <p:sp>
        <p:nvSpPr>
          <p:cNvPr id="8" name="Picture Placeholder 13">
            <a:extLst>
              <a:ext uri="{FF2B5EF4-FFF2-40B4-BE49-F238E27FC236}">
                <a16:creationId xmlns:a16="http://schemas.microsoft.com/office/drawing/2014/main" id="{89E410BA-B0FE-4F0E-8BE5-D33CC016635B}"/>
              </a:ext>
            </a:extLst>
          </p:cNvPr>
          <p:cNvSpPr>
            <a:spLocks noGrp="1"/>
          </p:cNvSpPr>
          <p:nvPr>
            <p:ph type="pic" sz="quarter" idx="13"/>
          </p:nvPr>
        </p:nvSpPr>
        <p:spPr>
          <a:xfrm>
            <a:off x="6858000" y="3444081"/>
            <a:ext cx="4572000" cy="2362200"/>
          </a:xfrm>
          <a:solidFill>
            <a:schemeClr val="accent3">
              <a:lumMod val="75000"/>
            </a:schemeClr>
          </a:solidFill>
        </p:spPr>
        <p:txBody>
          <a:bodyPr/>
          <a:lstStyle>
            <a:lvl1pPr algn="ctr">
              <a:buNone/>
              <a:defRPr sz="1600"/>
            </a:lvl1pPr>
          </a:lstStyle>
          <a:p>
            <a:r>
              <a:rPr lang="en-US"/>
              <a:t>Click icon to add picture</a:t>
            </a:r>
            <a:endParaRPr lang="en-US" dirty="0"/>
          </a:p>
        </p:txBody>
      </p:sp>
      <p:sp>
        <p:nvSpPr>
          <p:cNvPr id="9" name="Picture Placeholder 13">
            <a:extLst>
              <a:ext uri="{FF2B5EF4-FFF2-40B4-BE49-F238E27FC236}">
                <a16:creationId xmlns:a16="http://schemas.microsoft.com/office/drawing/2014/main" id="{827A95C0-AE8D-46E1-9EF9-64504CBEF99E}"/>
              </a:ext>
            </a:extLst>
          </p:cNvPr>
          <p:cNvSpPr>
            <a:spLocks noGrp="1"/>
          </p:cNvSpPr>
          <p:nvPr>
            <p:ph type="pic" sz="quarter" idx="14"/>
          </p:nvPr>
        </p:nvSpPr>
        <p:spPr>
          <a:xfrm>
            <a:off x="6858000" y="715963"/>
            <a:ext cx="4572000" cy="2362200"/>
          </a:xfrm>
          <a:solidFill>
            <a:schemeClr val="accent3">
              <a:lumMod val="75000"/>
            </a:schemeClr>
          </a:solidFill>
        </p:spPr>
        <p:txBody>
          <a:bodyPr/>
          <a:lstStyle>
            <a:lvl1pPr algn="ctr">
              <a:buNone/>
              <a:defRPr sz="1600"/>
            </a:lvl1pPr>
          </a:lstStyle>
          <a:p>
            <a:r>
              <a:rPr lang="en-US"/>
              <a:t>Click icon to add picture</a:t>
            </a:r>
            <a:endParaRPr lang="en-US" dirty="0"/>
          </a:p>
        </p:txBody>
      </p:sp>
      <p:pic>
        <p:nvPicPr>
          <p:cNvPr id="2" name="Graphic 1">
            <a:extLst>
              <a:ext uri="{FF2B5EF4-FFF2-40B4-BE49-F238E27FC236}">
                <a16:creationId xmlns:a16="http://schemas.microsoft.com/office/drawing/2014/main" id="{074AC9B3-247D-45E3-9C91-C248ADAFBAF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6000750"/>
            <a:ext cx="12192000" cy="857250"/>
          </a:xfrm>
          <a:prstGeom prst="rect">
            <a:avLst/>
          </a:prstGeom>
        </p:spPr>
      </p:pic>
      <p:sp>
        <p:nvSpPr>
          <p:cNvPr id="3" name="Title 2">
            <a:extLst>
              <a:ext uri="{FF2B5EF4-FFF2-40B4-BE49-F238E27FC236}">
                <a16:creationId xmlns:a16="http://schemas.microsoft.com/office/drawing/2014/main" id="{BB8295CA-882D-4533-80DA-6D6EA01257A6}"/>
              </a:ext>
            </a:extLst>
          </p:cNvPr>
          <p:cNvSpPr>
            <a:spLocks noGrp="1"/>
          </p:cNvSpPr>
          <p:nvPr>
            <p:ph type="title"/>
          </p:nvPr>
        </p:nvSpPr>
        <p:spPr>
          <a:xfrm>
            <a:off x="762000" y="715961"/>
            <a:ext cx="5334000" cy="1189038"/>
          </a:xfrm>
        </p:spPr>
        <p:txBody>
          <a:bodyPr vert="horz" lIns="91440" tIns="45720" rIns="91440" bIns="45720" rtlCol="0" anchor="t">
            <a:normAutofit/>
          </a:bodyPr>
          <a:lstStyle>
            <a:lvl1pPr>
              <a:defRPr lang="en-US" sz="4000">
                <a:solidFill>
                  <a:schemeClr val="accent1"/>
                </a:solidFill>
                <a:ea typeface="+mn-ea"/>
                <a:cs typeface="+mn-cs"/>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1587292952"/>
      </p:ext>
    </p:extLst>
  </p:cSld>
  <p:clrMapOvr>
    <a:masterClrMapping/>
  </p:clrMapOvr>
  <p:extLst>
    <p:ext uri="{DCECCB84-F9BA-43D5-87BE-67443E8EF086}">
      <p15:sldGuideLst xmlns:p15="http://schemas.microsoft.com/office/powerpoint/2012/main">
        <p15:guide id="1" orient="horz" pos="3672"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ight Pattern Content">
    <p:bg>
      <p:bgPr>
        <a:solidFill>
          <a:schemeClr val="accent2"/>
        </a:solidFill>
        <a:effectLst/>
      </p:bgPr>
    </p:bg>
    <p:spTree>
      <p:nvGrpSpPr>
        <p:cNvPr id="1" name=""/>
        <p:cNvGrpSpPr/>
        <p:nvPr/>
      </p:nvGrpSpPr>
      <p:grpSpPr>
        <a:xfrm>
          <a:off x="0" y="0"/>
          <a:ext cx="0" cy="0"/>
          <a:chOff x="0" y="0"/>
          <a:chExt cx="0" cy="0"/>
        </a:xfrm>
      </p:grpSpPr>
      <p:sp>
        <p:nvSpPr>
          <p:cNvPr id="12" name="Text Placeholder 15">
            <a:extLst>
              <a:ext uri="{FF2B5EF4-FFF2-40B4-BE49-F238E27FC236}">
                <a16:creationId xmlns:a16="http://schemas.microsoft.com/office/drawing/2014/main" id="{E8DBED36-2461-46D0-AF71-79E0064B3758}"/>
              </a:ext>
            </a:extLst>
          </p:cNvPr>
          <p:cNvSpPr>
            <a:spLocks noGrp="1"/>
          </p:cNvSpPr>
          <p:nvPr>
            <p:ph type="body" sz="quarter" idx="11"/>
          </p:nvPr>
        </p:nvSpPr>
        <p:spPr>
          <a:xfrm>
            <a:off x="762000" y="1905000"/>
            <a:ext cx="6477000" cy="3276600"/>
          </a:xfrm>
        </p:spPr>
        <p:txBody>
          <a:bodyPr/>
          <a:lstStyle>
            <a:lvl1pPr marL="0" indent="0">
              <a:buNone/>
              <a:defRPr sz="1800" b="1">
                <a:solidFill>
                  <a:schemeClr val="tx1"/>
                </a:solidFill>
              </a:defRPr>
            </a:lvl1pPr>
            <a:lvl2pPr marL="283464" indent="-283464">
              <a:spcBef>
                <a:spcPts val="1000"/>
              </a:spcBef>
              <a:defRPr sz="1800">
                <a:solidFill>
                  <a:schemeClr val="tx1"/>
                </a:solidFill>
              </a:defRPr>
            </a:lvl2pPr>
          </a:lstStyle>
          <a:p>
            <a:pPr lvl="0"/>
            <a:r>
              <a:rPr lang="en-US"/>
              <a:t>Click to edit Master text styles</a:t>
            </a:r>
          </a:p>
          <a:p>
            <a:pPr lvl="1"/>
            <a:r>
              <a:rPr lang="en-US"/>
              <a:t>Second level</a:t>
            </a:r>
          </a:p>
        </p:txBody>
      </p:sp>
      <p:pic>
        <p:nvPicPr>
          <p:cNvPr id="8" name="Graphic 7" hidden="1">
            <a:extLst>
              <a:ext uri="{FF2B5EF4-FFF2-40B4-BE49-F238E27FC236}">
                <a16:creationId xmlns:a16="http://schemas.microsoft.com/office/drawing/2014/main" id="{606CCDFE-8488-471E-A2E2-3C7504F25FF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633874" y="0"/>
            <a:ext cx="3558126" cy="6858000"/>
          </a:xfrm>
          <a:prstGeom prst="rect">
            <a:avLst/>
          </a:prstGeom>
        </p:spPr>
      </p:pic>
      <p:pic>
        <p:nvPicPr>
          <p:cNvPr id="7" name="Graphic 6">
            <a:extLst>
              <a:ext uri="{FF2B5EF4-FFF2-40B4-BE49-F238E27FC236}">
                <a16:creationId xmlns:a16="http://schemas.microsoft.com/office/drawing/2014/main" id="{9A7A9776-2781-49A6-AD44-CE45C0543F4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82000" y="0"/>
            <a:ext cx="3810000" cy="6858000"/>
          </a:xfrm>
          <a:prstGeom prst="rect">
            <a:avLst/>
          </a:prstGeom>
        </p:spPr>
      </p:pic>
      <p:sp>
        <p:nvSpPr>
          <p:cNvPr id="2" name="Title 1">
            <a:extLst>
              <a:ext uri="{FF2B5EF4-FFF2-40B4-BE49-F238E27FC236}">
                <a16:creationId xmlns:a16="http://schemas.microsoft.com/office/drawing/2014/main" id="{EA2FE0FB-930A-4056-8430-A6353A5DA863}"/>
              </a:ext>
            </a:extLst>
          </p:cNvPr>
          <p:cNvSpPr>
            <a:spLocks noGrp="1"/>
          </p:cNvSpPr>
          <p:nvPr>
            <p:ph type="title"/>
          </p:nvPr>
        </p:nvSpPr>
        <p:spPr>
          <a:xfrm>
            <a:off x="762000" y="715961"/>
            <a:ext cx="6477000" cy="1189038"/>
          </a:xfrm>
        </p:spPr>
        <p:txBody>
          <a:bodyPr vert="horz" lIns="91440" tIns="45720" rIns="91440" bIns="45720" rtlCol="0" anchor="t">
            <a:normAutofit/>
          </a:bodyPr>
          <a:lstStyle>
            <a:lvl1pPr>
              <a:defRPr lang="en-US" sz="4000">
                <a:ea typeface="+mn-ea"/>
                <a:cs typeface="+mn-cs"/>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1429281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2240" userDrawn="1">
          <p15:clr>
            <a:srgbClr val="5ACBF0"/>
          </p15:clr>
        </p15:guide>
        <p15:guide id="4" orient="horz" pos="2487" userDrawn="1">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ight Pattern Content Yellow">
    <p:bg>
      <p:bgPr>
        <a:solidFill>
          <a:schemeClr val="accent3"/>
        </a:solidFill>
        <a:effectLst/>
      </p:bgPr>
    </p:bg>
    <p:spTree>
      <p:nvGrpSpPr>
        <p:cNvPr id="1" name=""/>
        <p:cNvGrpSpPr/>
        <p:nvPr/>
      </p:nvGrpSpPr>
      <p:grpSpPr>
        <a:xfrm>
          <a:off x="0" y="0"/>
          <a:ext cx="0" cy="0"/>
          <a:chOff x="0" y="0"/>
          <a:chExt cx="0" cy="0"/>
        </a:xfrm>
      </p:grpSpPr>
      <p:sp>
        <p:nvSpPr>
          <p:cNvPr id="12" name="Text Placeholder 15">
            <a:extLst>
              <a:ext uri="{FF2B5EF4-FFF2-40B4-BE49-F238E27FC236}">
                <a16:creationId xmlns:a16="http://schemas.microsoft.com/office/drawing/2014/main" id="{E8DBED36-2461-46D0-AF71-79E0064B3758}"/>
              </a:ext>
            </a:extLst>
          </p:cNvPr>
          <p:cNvSpPr>
            <a:spLocks noGrp="1"/>
          </p:cNvSpPr>
          <p:nvPr>
            <p:ph type="body" sz="quarter" idx="11"/>
          </p:nvPr>
        </p:nvSpPr>
        <p:spPr>
          <a:xfrm>
            <a:off x="762000" y="1905000"/>
            <a:ext cx="6477000" cy="3276600"/>
          </a:xfrm>
        </p:spPr>
        <p:txBody>
          <a:bodyPr/>
          <a:lstStyle>
            <a:lvl1pPr marL="0" indent="0">
              <a:buNone/>
              <a:defRPr sz="1800" b="1">
                <a:solidFill>
                  <a:schemeClr val="accent1"/>
                </a:solidFill>
              </a:defRPr>
            </a:lvl1pPr>
            <a:lvl2pPr marL="283464" indent="-283464">
              <a:spcBef>
                <a:spcPts val="1000"/>
              </a:spcBef>
              <a:defRPr sz="1800">
                <a:solidFill>
                  <a:schemeClr val="accent1"/>
                </a:solidFill>
              </a:defRPr>
            </a:lvl2pPr>
          </a:lstStyle>
          <a:p>
            <a:pPr lvl="0"/>
            <a:r>
              <a:rPr lang="en-US"/>
              <a:t>Click to edit Master text styles</a:t>
            </a:r>
          </a:p>
          <a:p>
            <a:pPr lvl="1"/>
            <a:r>
              <a:rPr lang="en-US"/>
              <a:t>Second level</a:t>
            </a:r>
          </a:p>
        </p:txBody>
      </p:sp>
      <p:pic>
        <p:nvPicPr>
          <p:cNvPr id="8" name="Graphic 7" hidden="1">
            <a:extLst>
              <a:ext uri="{FF2B5EF4-FFF2-40B4-BE49-F238E27FC236}">
                <a16:creationId xmlns:a16="http://schemas.microsoft.com/office/drawing/2014/main" id="{606CCDFE-8488-471E-A2E2-3C7504F25FF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633874" y="0"/>
            <a:ext cx="3558126" cy="6858000"/>
          </a:xfrm>
          <a:prstGeom prst="rect">
            <a:avLst/>
          </a:prstGeom>
        </p:spPr>
      </p:pic>
      <p:pic>
        <p:nvPicPr>
          <p:cNvPr id="7" name="Graphic 6">
            <a:extLst>
              <a:ext uri="{FF2B5EF4-FFF2-40B4-BE49-F238E27FC236}">
                <a16:creationId xmlns:a16="http://schemas.microsoft.com/office/drawing/2014/main" id="{9A7A9776-2781-49A6-AD44-CE45C0543F4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82000" y="0"/>
            <a:ext cx="3810000" cy="6858000"/>
          </a:xfrm>
          <a:prstGeom prst="rect">
            <a:avLst/>
          </a:prstGeom>
        </p:spPr>
      </p:pic>
      <p:sp>
        <p:nvSpPr>
          <p:cNvPr id="2" name="Title 1">
            <a:extLst>
              <a:ext uri="{FF2B5EF4-FFF2-40B4-BE49-F238E27FC236}">
                <a16:creationId xmlns:a16="http://schemas.microsoft.com/office/drawing/2014/main" id="{EA2FE0FB-930A-4056-8430-A6353A5DA863}"/>
              </a:ext>
            </a:extLst>
          </p:cNvPr>
          <p:cNvSpPr>
            <a:spLocks noGrp="1"/>
          </p:cNvSpPr>
          <p:nvPr>
            <p:ph type="title"/>
          </p:nvPr>
        </p:nvSpPr>
        <p:spPr>
          <a:xfrm>
            <a:off x="762000" y="715961"/>
            <a:ext cx="6477000" cy="1189038"/>
          </a:xfrm>
        </p:spPr>
        <p:txBody>
          <a:bodyPr vert="horz" lIns="91440" tIns="45720" rIns="91440" bIns="45720" rtlCol="0" anchor="t">
            <a:normAutofit/>
          </a:bodyPr>
          <a:lstStyle>
            <a:lvl1pPr>
              <a:defRPr lang="en-US" sz="4000">
                <a:solidFill>
                  <a:schemeClr val="accent1"/>
                </a:solidFill>
                <a:ea typeface="+mn-ea"/>
                <a:cs typeface="+mn-cs"/>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2002499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2240" userDrawn="1">
          <p15:clr>
            <a:srgbClr val="5ACBF0"/>
          </p15:clr>
        </p15:guide>
        <p15:guide id="4" orient="horz" pos="2487" userDrawn="1">
          <p15:clr>
            <a:srgbClr val="5ACBF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ft Pattern Content">
    <p:bg>
      <p:bgPr>
        <a:solidFill>
          <a:schemeClr val="accent2"/>
        </a:solidFill>
        <a:effectLst/>
      </p:bgPr>
    </p:bg>
    <p:spTree>
      <p:nvGrpSpPr>
        <p:cNvPr id="1" name=""/>
        <p:cNvGrpSpPr/>
        <p:nvPr/>
      </p:nvGrpSpPr>
      <p:grpSpPr>
        <a:xfrm>
          <a:off x="0" y="0"/>
          <a:ext cx="0" cy="0"/>
          <a:chOff x="0" y="0"/>
          <a:chExt cx="0" cy="0"/>
        </a:xfrm>
      </p:grpSpPr>
      <p:sp>
        <p:nvSpPr>
          <p:cNvPr id="12" name="Text Placeholder 15">
            <a:extLst>
              <a:ext uri="{FF2B5EF4-FFF2-40B4-BE49-F238E27FC236}">
                <a16:creationId xmlns:a16="http://schemas.microsoft.com/office/drawing/2014/main" id="{E8DBED36-2461-46D0-AF71-79E0064B3758}"/>
              </a:ext>
            </a:extLst>
          </p:cNvPr>
          <p:cNvSpPr>
            <a:spLocks noGrp="1"/>
          </p:cNvSpPr>
          <p:nvPr>
            <p:ph type="body" sz="quarter" idx="11"/>
          </p:nvPr>
        </p:nvSpPr>
        <p:spPr>
          <a:xfrm>
            <a:off x="4533900" y="1905000"/>
            <a:ext cx="6955734" cy="3276600"/>
          </a:xfrm>
        </p:spPr>
        <p:txBody>
          <a:bodyPr/>
          <a:lstStyle>
            <a:lvl1pPr marL="0" indent="0">
              <a:buNone/>
              <a:defRPr sz="1800" b="1">
                <a:solidFill>
                  <a:schemeClr val="tx1"/>
                </a:solidFill>
              </a:defRPr>
            </a:lvl1pPr>
            <a:lvl2pPr marL="283464" indent="-283464">
              <a:spcBef>
                <a:spcPts val="1000"/>
              </a:spcBef>
              <a:defRPr sz="1800">
                <a:solidFill>
                  <a:schemeClr val="tx1"/>
                </a:solidFill>
              </a:defRPr>
            </a:lvl2pPr>
          </a:lstStyle>
          <a:p>
            <a:pPr lvl="0"/>
            <a:r>
              <a:rPr lang="en-US"/>
              <a:t>Click to edit Master text styles</a:t>
            </a:r>
          </a:p>
          <a:p>
            <a:pPr lvl="1"/>
            <a:r>
              <a:rPr lang="en-US"/>
              <a:t>Second level</a:t>
            </a:r>
          </a:p>
        </p:txBody>
      </p:sp>
      <p:pic>
        <p:nvPicPr>
          <p:cNvPr id="13" name="Graphic 12" hidden="1">
            <a:extLst>
              <a:ext uri="{FF2B5EF4-FFF2-40B4-BE49-F238E27FC236}">
                <a16:creationId xmlns:a16="http://schemas.microsoft.com/office/drawing/2014/main" id="{8393C3A4-D09E-47EB-B9F0-C1DDDEB3B18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0" y="0"/>
            <a:ext cx="3810000" cy="6858000"/>
          </a:xfrm>
          <a:prstGeom prst="rect">
            <a:avLst/>
          </a:prstGeom>
        </p:spPr>
      </p:pic>
      <p:pic>
        <p:nvPicPr>
          <p:cNvPr id="8" name="Graphic 7">
            <a:extLst>
              <a:ext uri="{FF2B5EF4-FFF2-40B4-BE49-F238E27FC236}">
                <a16:creationId xmlns:a16="http://schemas.microsoft.com/office/drawing/2014/main" id="{B829B5F1-1C12-4A1B-A83C-BFE17D26D9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3810000" cy="6858000"/>
          </a:xfrm>
          <a:prstGeom prst="rect">
            <a:avLst/>
          </a:prstGeom>
        </p:spPr>
      </p:pic>
      <p:sp>
        <p:nvSpPr>
          <p:cNvPr id="2" name="Title 1">
            <a:extLst>
              <a:ext uri="{FF2B5EF4-FFF2-40B4-BE49-F238E27FC236}">
                <a16:creationId xmlns:a16="http://schemas.microsoft.com/office/drawing/2014/main" id="{0D62E947-C679-46EB-896A-20E355781CAF}"/>
              </a:ext>
            </a:extLst>
          </p:cNvPr>
          <p:cNvSpPr>
            <a:spLocks noGrp="1"/>
          </p:cNvSpPr>
          <p:nvPr>
            <p:ph type="title"/>
          </p:nvPr>
        </p:nvSpPr>
        <p:spPr>
          <a:xfrm>
            <a:off x="4533898" y="715961"/>
            <a:ext cx="6955735" cy="1189038"/>
          </a:xfrm>
        </p:spPr>
        <p:txBody>
          <a:bodyPr vert="horz" lIns="91440" tIns="45720" rIns="91440" bIns="45720" rtlCol="0" anchor="t">
            <a:normAutofit/>
          </a:bodyPr>
          <a:lstStyle>
            <a:lvl1pPr>
              <a:defRPr lang="en-US" sz="4000" i="0" cap="none" spc="-50" baseline="0">
                <a:ln w="3175">
                  <a:noFill/>
                </a:ln>
                <a:solidFill>
                  <a:schemeClr val="tx1"/>
                </a:solidFill>
                <a:effectLst/>
                <a:ea typeface="+mn-ea"/>
                <a:cs typeface="Segoe UI" pitchFamily="34" charset="0"/>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2204198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2856" userDrawn="1">
          <p15:clr>
            <a:srgbClr val="5ACBF0"/>
          </p15:clr>
        </p15:guide>
        <p15:guide id="3" orient="horz" pos="2240" userDrawn="1">
          <p15:clr>
            <a:srgbClr val="5ACBF0"/>
          </p15:clr>
        </p15:guide>
        <p15:guide id="4" orient="horz" pos="2487" userDrawn="1">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ft Pattern Content Yellow">
    <p:bg>
      <p:bgPr>
        <a:solidFill>
          <a:schemeClr val="accent3"/>
        </a:solidFill>
        <a:effectLst/>
      </p:bgPr>
    </p:bg>
    <p:spTree>
      <p:nvGrpSpPr>
        <p:cNvPr id="1" name=""/>
        <p:cNvGrpSpPr/>
        <p:nvPr/>
      </p:nvGrpSpPr>
      <p:grpSpPr>
        <a:xfrm>
          <a:off x="0" y="0"/>
          <a:ext cx="0" cy="0"/>
          <a:chOff x="0" y="0"/>
          <a:chExt cx="0" cy="0"/>
        </a:xfrm>
      </p:grpSpPr>
      <p:sp>
        <p:nvSpPr>
          <p:cNvPr id="12" name="Text Placeholder 15">
            <a:extLst>
              <a:ext uri="{FF2B5EF4-FFF2-40B4-BE49-F238E27FC236}">
                <a16:creationId xmlns:a16="http://schemas.microsoft.com/office/drawing/2014/main" id="{E8DBED36-2461-46D0-AF71-79E0064B3758}"/>
              </a:ext>
            </a:extLst>
          </p:cNvPr>
          <p:cNvSpPr>
            <a:spLocks noGrp="1"/>
          </p:cNvSpPr>
          <p:nvPr>
            <p:ph type="body" sz="quarter" idx="11"/>
          </p:nvPr>
        </p:nvSpPr>
        <p:spPr>
          <a:xfrm>
            <a:off x="4533900" y="1905000"/>
            <a:ext cx="6955734" cy="3276600"/>
          </a:xfrm>
        </p:spPr>
        <p:txBody>
          <a:bodyPr/>
          <a:lstStyle>
            <a:lvl1pPr marL="0" indent="0">
              <a:buNone/>
              <a:defRPr sz="1800" b="1">
                <a:solidFill>
                  <a:schemeClr val="accent1"/>
                </a:solidFill>
              </a:defRPr>
            </a:lvl1pPr>
            <a:lvl2pPr marL="283464" indent="-283464">
              <a:spcBef>
                <a:spcPts val="1000"/>
              </a:spcBef>
              <a:defRPr sz="1800">
                <a:solidFill>
                  <a:schemeClr val="accent1"/>
                </a:solidFill>
              </a:defRPr>
            </a:lvl2pPr>
          </a:lstStyle>
          <a:p>
            <a:pPr lvl="0"/>
            <a:r>
              <a:rPr lang="en-US"/>
              <a:t>Click to edit Master text styles</a:t>
            </a:r>
          </a:p>
          <a:p>
            <a:pPr lvl="1"/>
            <a:r>
              <a:rPr lang="en-US"/>
              <a:t>Second level</a:t>
            </a:r>
          </a:p>
        </p:txBody>
      </p:sp>
      <p:pic>
        <p:nvPicPr>
          <p:cNvPr id="13" name="Graphic 12" hidden="1">
            <a:extLst>
              <a:ext uri="{FF2B5EF4-FFF2-40B4-BE49-F238E27FC236}">
                <a16:creationId xmlns:a16="http://schemas.microsoft.com/office/drawing/2014/main" id="{8393C3A4-D09E-47EB-B9F0-C1DDDEB3B18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0" y="0"/>
            <a:ext cx="3810000" cy="6858000"/>
          </a:xfrm>
          <a:prstGeom prst="rect">
            <a:avLst/>
          </a:prstGeom>
        </p:spPr>
      </p:pic>
      <p:pic>
        <p:nvPicPr>
          <p:cNvPr id="8" name="Graphic 7">
            <a:extLst>
              <a:ext uri="{FF2B5EF4-FFF2-40B4-BE49-F238E27FC236}">
                <a16:creationId xmlns:a16="http://schemas.microsoft.com/office/drawing/2014/main" id="{B829B5F1-1C12-4A1B-A83C-BFE17D26D9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3810000" cy="6858000"/>
          </a:xfrm>
          <a:prstGeom prst="rect">
            <a:avLst/>
          </a:prstGeom>
        </p:spPr>
      </p:pic>
      <p:sp>
        <p:nvSpPr>
          <p:cNvPr id="2" name="Title 1">
            <a:extLst>
              <a:ext uri="{FF2B5EF4-FFF2-40B4-BE49-F238E27FC236}">
                <a16:creationId xmlns:a16="http://schemas.microsoft.com/office/drawing/2014/main" id="{0D62E947-C679-46EB-896A-20E355781CAF}"/>
              </a:ext>
            </a:extLst>
          </p:cNvPr>
          <p:cNvSpPr>
            <a:spLocks noGrp="1"/>
          </p:cNvSpPr>
          <p:nvPr>
            <p:ph type="title"/>
          </p:nvPr>
        </p:nvSpPr>
        <p:spPr>
          <a:xfrm>
            <a:off x="4533898" y="715961"/>
            <a:ext cx="6955735" cy="1189038"/>
          </a:xfrm>
        </p:spPr>
        <p:txBody>
          <a:bodyPr vert="horz" lIns="91440" tIns="45720" rIns="91440" bIns="45720" rtlCol="0" anchor="t">
            <a:normAutofit/>
          </a:bodyPr>
          <a:lstStyle>
            <a:lvl1pPr>
              <a:defRPr lang="en-US" sz="4000" i="0" cap="none" spc="-50" baseline="0">
                <a:ln w="3175">
                  <a:noFill/>
                </a:ln>
                <a:solidFill>
                  <a:schemeClr val="accent1"/>
                </a:solidFill>
                <a:effectLst/>
                <a:ea typeface="+mn-ea"/>
                <a:cs typeface="Segoe UI" pitchFamily="34" charset="0"/>
              </a:defRPr>
            </a:lvl1pPr>
          </a:lstStyle>
          <a:p>
            <a:pPr marL="0" lvl="0" indent="0">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753199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2856" userDrawn="1">
          <p15:clr>
            <a:srgbClr val="5ACBF0"/>
          </p15:clr>
        </p15:guide>
        <p15:guide id="3" orient="horz" pos="2240" userDrawn="1">
          <p15:clr>
            <a:srgbClr val="5ACBF0"/>
          </p15:clr>
        </p15:guide>
        <p15:guide id="4" orient="horz" pos="2487" userDrawn="1">
          <p15:clr>
            <a:srgbClr val="5ACBF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fetti Content Purple">
    <p:bg>
      <p:bgPr>
        <a:solidFill>
          <a:schemeClr val="accent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D9303A2-B30A-054C-B809-053B909E125F}"/>
              </a:ext>
            </a:extLst>
          </p:cNvPr>
          <p:cNvSpPr>
            <a:spLocks noGrp="1"/>
          </p:cNvSpPr>
          <p:nvPr>
            <p:ph type="title" hasCustomPrompt="1"/>
          </p:nvPr>
        </p:nvSpPr>
        <p:spPr>
          <a:xfrm>
            <a:off x="1525301" y="1975104"/>
            <a:ext cx="9141397" cy="615553"/>
          </a:xfrm>
          <a:noFill/>
        </p:spPr>
        <p:txBody>
          <a:bodyPr wrap="square" lIns="0" tIns="0" rIns="0" bIns="0" anchor="b" anchorCtr="0">
            <a:spAutoFit/>
          </a:bodyPr>
          <a:lstStyle>
            <a:lvl1pPr algn="ctr" defTabSz="932742" rtl="0" eaLnBrk="1" latinLnBrk="0" hangingPunct="1">
              <a:lnSpc>
                <a:spcPct val="100000"/>
              </a:lnSpc>
              <a:spcBef>
                <a:spcPct val="0"/>
              </a:spcBef>
              <a:buNone/>
              <a:defRPr lang="en-US" sz="4000" b="1" i="0" kern="1200" cap="none" spc="-50" baseline="0" dirty="0">
                <a:ln w="3175">
                  <a:noFill/>
                </a:ln>
                <a:solidFill>
                  <a:schemeClr val="accent3"/>
                </a:solidFill>
                <a:effectLst/>
                <a:latin typeface="+mn-lt"/>
                <a:ea typeface="+mn-ea"/>
                <a:cs typeface="Segoe UI" pitchFamily="34" charset="0"/>
              </a:defRPr>
            </a:lvl1pPr>
          </a:lstStyle>
          <a:p>
            <a:r>
              <a:rPr lang="en-US" dirty="0"/>
              <a:t>Section title with border</a:t>
            </a:r>
          </a:p>
        </p:txBody>
      </p:sp>
      <p:sp>
        <p:nvSpPr>
          <p:cNvPr id="6" name="Text Placeholder 4">
            <a:extLst>
              <a:ext uri="{FF2B5EF4-FFF2-40B4-BE49-F238E27FC236}">
                <a16:creationId xmlns:a16="http://schemas.microsoft.com/office/drawing/2014/main" id="{10F58DD1-3970-D84D-8040-EF33B0971D59}"/>
              </a:ext>
            </a:extLst>
          </p:cNvPr>
          <p:cNvSpPr>
            <a:spLocks noGrp="1"/>
          </p:cNvSpPr>
          <p:nvPr>
            <p:ph type="body" sz="quarter" idx="12" hasCustomPrompt="1"/>
          </p:nvPr>
        </p:nvSpPr>
        <p:spPr>
          <a:xfrm>
            <a:off x="2196307" y="3260705"/>
            <a:ext cx="7799387" cy="1534757"/>
          </a:xfrm>
          <a:prstGeom prst="rect">
            <a:avLst/>
          </a:prstGeom>
          <a:noFill/>
        </p:spPr>
        <p:txBody>
          <a:bodyPr wrap="square" lIns="0" tIns="0" rIns="0" bIns="0">
            <a:noAutofit/>
          </a:bodyPr>
          <a:lstStyle>
            <a:lvl1pPr marL="0" indent="0" algn="ctr">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dirty="0"/>
              <a:t>Insert content here</a:t>
            </a:r>
          </a:p>
        </p:txBody>
      </p:sp>
      <p:pic>
        <p:nvPicPr>
          <p:cNvPr id="3" name="Graphic 2">
            <a:extLst>
              <a:ext uri="{FF2B5EF4-FFF2-40B4-BE49-F238E27FC236}">
                <a16:creationId xmlns:a16="http://schemas.microsoft.com/office/drawing/2014/main" id="{EEE98737-74D2-46C7-8655-74871A42039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131248"/>
            <a:ext cx="12192000" cy="428625"/>
          </a:xfrm>
          <a:prstGeom prst="rect">
            <a:avLst/>
          </a:prstGeom>
        </p:spPr>
      </p:pic>
      <p:pic>
        <p:nvPicPr>
          <p:cNvPr id="4" name="Graphic 3">
            <a:extLst>
              <a:ext uri="{FF2B5EF4-FFF2-40B4-BE49-F238E27FC236}">
                <a16:creationId xmlns:a16="http://schemas.microsoft.com/office/drawing/2014/main" id="{7146B861-BC3C-4898-95DE-944AB08755D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6340659"/>
            <a:ext cx="12192000" cy="428625"/>
          </a:xfrm>
          <a:prstGeom prst="rect">
            <a:avLst/>
          </a:prstGeom>
        </p:spPr>
      </p:pic>
    </p:spTree>
    <p:extLst>
      <p:ext uri="{BB962C8B-B14F-4D97-AF65-F5344CB8AC3E}">
        <p14:creationId xmlns:p14="http://schemas.microsoft.com/office/powerpoint/2010/main" val="2842644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104" userDrawn="1">
          <p15:clr>
            <a:srgbClr val="FBAE40"/>
          </p15:clr>
        </p15:guide>
        <p15:guide id="2" pos="6127">
          <p15:clr>
            <a:srgbClr val="5ACBF0"/>
          </p15:clr>
        </p15:guide>
        <p15:guide id="3" orient="horz" pos="216" userDrawn="1">
          <p15:clr>
            <a:srgbClr val="5ACBF0"/>
          </p15:clr>
        </p15:guide>
        <p15:guide id="4" orient="horz" pos="1560" userDrawn="1">
          <p15:clr>
            <a:srgbClr val="5ACBF0"/>
          </p15:clr>
        </p15:guide>
        <p15:guide id="5" orient="horz" pos="3936"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fetti Content Blue">
    <p:bg>
      <p:bgPr>
        <a:solidFill>
          <a:schemeClr val="accent2"/>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D9303A2-B30A-054C-B809-053B909E125F}"/>
              </a:ext>
            </a:extLst>
          </p:cNvPr>
          <p:cNvSpPr>
            <a:spLocks noGrp="1"/>
          </p:cNvSpPr>
          <p:nvPr>
            <p:ph type="title" hasCustomPrompt="1"/>
          </p:nvPr>
        </p:nvSpPr>
        <p:spPr>
          <a:xfrm>
            <a:off x="1525301" y="1975104"/>
            <a:ext cx="9141397" cy="615553"/>
          </a:xfrm>
          <a:noFill/>
        </p:spPr>
        <p:txBody>
          <a:bodyPr wrap="square" lIns="0" tIns="0" rIns="0" bIns="0" anchor="b" anchorCtr="0">
            <a:spAutoFit/>
          </a:bodyPr>
          <a:lstStyle>
            <a:lvl1pPr algn="ctr" defTabSz="932742" rtl="0" eaLnBrk="1" latinLnBrk="0" hangingPunct="1">
              <a:lnSpc>
                <a:spcPct val="100000"/>
              </a:lnSpc>
              <a:spcBef>
                <a:spcPct val="0"/>
              </a:spcBef>
              <a:buNone/>
              <a:defRPr lang="en-US" sz="4000" b="1" i="0" kern="1200" cap="none" spc="-50" baseline="0" dirty="0">
                <a:ln w="3175">
                  <a:noFill/>
                </a:ln>
                <a:solidFill>
                  <a:schemeClr val="tx1"/>
                </a:solidFill>
                <a:effectLst/>
                <a:latin typeface="+mn-lt"/>
                <a:ea typeface="+mn-ea"/>
                <a:cs typeface="Segoe UI" pitchFamily="34" charset="0"/>
              </a:defRPr>
            </a:lvl1pPr>
          </a:lstStyle>
          <a:p>
            <a:r>
              <a:rPr lang="en-US" dirty="0"/>
              <a:t>Section title with border</a:t>
            </a:r>
          </a:p>
        </p:txBody>
      </p:sp>
      <p:sp>
        <p:nvSpPr>
          <p:cNvPr id="6" name="Text Placeholder 4">
            <a:extLst>
              <a:ext uri="{FF2B5EF4-FFF2-40B4-BE49-F238E27FC236}">
                <a16:creationId xmlns:a16="http://schemas.microsoft.com/office/drawing/2014/main" id="{10F58DD1-3970-D84D-8040-EF33B0971D59}"/>
              </a:ext>
            </a:extLst>
          </p:cNvPr>
          <p:cNvSpPr>
            <a:spLocks noGrp="1"/>
          </p:cNvSpPr>
          <p:nvPr>
            <p:ph type="body" sz="quarter" idx="12" hasCustomPrompt="1"/>
          </p:nvPr>
        </p:nvSpPr>
        <p:spPr>
          <a:xfrm>
            <a:off x="2196307" y="3260705"/>
            <a:ext cx="7799387" cy="1534757"/>
          </a:xfrm>
          <a:prstGeom prst="rect">
            <a:avLst/>
          </a:prstGeom>
          <a:noFill/>
        </p:spPr>
        <p:txBody>
          <a:bodyPr wrap="square" lIns="0" tIns="0" rIns="0" bIns="0">
            <a:noAutofit/>
          </a:bodyPr>
          <a:lstStyle>
            <a:lvl1pPr marL="0" indent="0" algn="ctr">
              <a:spcBef>
                <a:spcPts val="0"/>
              </a:spcBef>
              <a:spcAft>
                <a:spcPts val="0"/>
              </a:spcAft>
              <a:buFont typeface="Arial" panose="020B0604020202020204" pitchFamily="34" charset="0"/>
              <a:buNone/>
              <a:defRPr lang="en-US" sz="1800" kern="1200" dirty="0">
                <a:solidFill>
                  <a:schemeClr val="tx1"/>
                </a:solidFill>
                <a:latin typeface="+mn-lt"/>
                <a:ea typeface="+mn-ea"/>
                <a:cs typeface="+mn-cs"/>
              </a:defRPr>
            </a:lvl1pPr>
          </a:lstStyle>
          <a:p>
            <a:pPr lvl="0"/>
            <a:r>
              <a:rPr lang="en-US"/>
              <a:t>Insert content here</a:t>
            </a:r>
          </a:p>
        </p:txBody>
      </p:sp>
      <p:pic>
        <p:nvPicPr>
          <p:cNvPr id="3" name="Graphic 2">
            <a:extLst>
              <a:ext uri="{FF2B5EF4-FFF2-40B4-BE49-F238E27FC236}">
                <a16:creationId xmlns:a16="http://schemas.microsoft.com/office/drawing/2014/main" id="{B4FBE5B2-2D6A-4DC6-9944-CF3D7EC50A4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131248"/>
            <a:ext cx="12192000" cy="428625"/>
          </a:xfrm>
          <a:prstGeom prst="rect">
            <a:avLst/>
          </a:prstGeom>
        </p:spPr>
      </p:pic>
      <p:pic>
        <p:nvPicPr>
          <p:cNvPr id="8" name="Graphic 7">
            <a:extLst>
              <a:ext uri="{FF2B5EF4-FFF2-40B4-BE49-F238E27FC236}">
                <a16:creationId xmlns:a16="http://schemas.microsoft.com/office/drawing/2014/main" id="{B9407BD0-C2EE-44A7-8749-433953FD1FD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6340659"/>
            <a:ext cx="12192000" cy="428625"/>
          </a:xfrm>
          <a:prstGeom prst="rect">
            <a:avLst/>
          </a:prstGeom>
        </p:spPr>
      </p:pic>
    </p:spTree>
    <p:extLst>
      <p:ext uri="{BB962C8B-B14F-4D97-AF65-F5344CB8AC3E}">
        <p14:creationId xmlns:p14="http://schemas.microsoft.com/office/powerpoint/2010/main" val="3701056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84" userDrawn="1">
          <p15:clr>
            <a:srgbClr val="FBAE40"/>
          </p15:clr>
        </p15:guide>
        <p15:guide id="2" pos="6127">
          <p15:clr>
            <a:srgbClr val="5ACBF0"/>
          </p15:clr>
        </p15:guide>
        <p15:guide id="3" orient="horz" pos="216" userDrawn="1">
          <p15:clr>
            <a:srgbClr val="5ACBF0"/>
          </p15:clr>
        </p15:guide>
        <p15:guide id="4" orient="horz" pos="4128" userDrawn="1">
          <p15:clr>
            <a:srgbClr val="5ACBF0"/>
          </p15:clr>
        </p15:guide>
        <p15:guide id="5" orient="horz" pos="3936"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364696-E1F3-49EF-AEC8-730A16D9A23F}" type="datetimeFigureOut">
              <a:rPr lang="en-US" altLang="en-US" smtClean="0"/>
              <a:pPr/>
              <a:t>11/30/21</a:t>
            </a:fld>
            <a:endParaRPr lang="en-US" alt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lt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02A1B0-4691-41D9-84E0-69D594EAA3FE}" type="slidenum">
              <a:rPr lang="en-US" altLang="en-US" smtClean="0"/>
              <a:pPr/>
              <a:t>‹#›</a:t>
            </a:fld>
            <a:endParaRPr lang="en-US" altLang="en-US" dirty="0"/>
          </a:p>
        </p:txBody>
      </p:sp>
    </p:spTree>
    <p:extLst>
      <p:ext uri="{BB962C8B-B14F-4D97-AF65-F5344CB8AC3E}">
        <p14:creationId xmlns:p14="http://schemas.microsoft.com/office/powerpoint/2010/main" val="1595586410"/>
      </p:ext>
    </p:extLst>
  </p:cSld>
  <p:clrMap bg1="dk1" tx1="lt1" bg2="dk2" tx2="lt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9" r:id="rId5"/>
    <p:sldLayoutId id="2147483730" r:id="rId6"/>
    <p:sldLayoutId id="2147483722" r:id="rId7"/>
    <p:sldLayoutId id="2147483723" r:id="rId8"/>
    <p:sldLayoutId id="2147483724" r:id="rId9"/>
    <p:sldLayoutId id="2147483725" r:id="rId10"/>
    <p:sldLayoutId id="2147483726" r:id="rId11"/>
    <p:sldLayoutId id="2147483727" r:id="rId12"/>
    <p:sldLayoutId id="2147483728" r:id="rId13"/>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CA7E8EA-FF4D-4A68-97F9-3EBE97F73E12}"/>
              </a:ext>
            </a:extLst>
          </p:cNvPr>
          <p:cNvSpPr>
            <a:spLocks noGrp="1"/>
          </p:cNvSpPr>
          <p:nvPr>
            <p:ph type="title"/>
          </p:nvPr>
        </p:nvSpPr>
        <p:spPr>
          <a:xfrm>
            <a:off x="4373217" y="2766219"/>
            <a:ext cx="6907926" cy="1325563"/>
          </a:xfrm>
        </p:spPr>
        <p:txBody>
          <a:bodyPr>
            <a:noAutofit/>
          </a:bodyPr>
          <a:lstStyle/>
          <a:p>
            <a:pPr algn="l"/>
            <a:r>
              <a:rPr lang="en-US" sz="4800" dirty="0">
                <a:solidFill>
                  <a:schemeClr val="accent3"/>
                </a:solidFill>
              </a:rPr>
              <a:t>Afro</a:t>
            </a:r>
            <a:r>
              <a:rPr lang="en-US" sz="4800" dirty="0"/>
              <a:t> </a:t>
            </a:r>
            <a:r>
              <a:rPr lang="en-US" dirty="0">
                <a:solidFill>
                  <a:schemeClr val="accent2"/>
                </a:solidFill>
              </a:rPr>
              <a:t>Amelioration</a:t>
            </a:r>
            <a:r>
              <a:rPr lang="en-US" sz="4800" dirty="0"/>
              <a:t> </a:t>
            </a:r>
            <a:r>
              <a:rPr lang="en-US" sz="4800" dirty="0">
                <a:solidFill>
                  <a:schemeClr val="accent5"/>
                </a:solidFill>
              </a:rPr>
              <a:t>Introspection</a:t>
            </a:r>
          </a:p>
        </p:txBody>
      </p:sp>
      <p:sp>
        <p:nvSpPr>
          <p:cNvPr id="2" name="TextBox 1">
            <a:extLst>
              <a:ext uri="{FF2B5EF4-FFF2-40B4-BE49-F238E27FC236}">
                <a16:creationId xmlns:a16="http://schemas.microsoft.com/office/drawing/2014/main" id="{2414BA97-21FC-7F42-92FB-FB17293D6A33}"/>
              </a:ext>
            </a:extLst>
          </p:cNvPr>
          <p:cNvSpPr txBox="1"/>
          <p:nvPr/>
        </p:nvSpPr>
        <p:spPr>
          <a:xfrm>
            <a:off x="4373218" y="4572000"/>
            <a:ext cx="5307496" cy="646331"/>
          </a:xfrm>
          <a:prstGeom prst="rect">
            <a:avLst/>
          </a:prstGeom>
          <a:noFill/>
        </p:spPr>
        <p:txBody>
          <a:bodyPr wrap="square" rtlCol="0">
            <a:spAutoFit/>
          </a:bodyPr>
          <a:lstStyle/>
          <a:p>
            <a:r>
              <a:rPr lang="en-US" dirty="0"/>
              <a:t>Khamar Hopkins</a:t>
            </a:r>
          </a:p>
          <a:p>
            <a:r>
              <a:rPr lang="en-US" dirty="0"/>
              <a:t>Capstone Defense Presentation</a:t>
            </a:r>
          </a:p>
        </p:txBody>
      </p:sp>
    </p:spTree>
    <p:extLst>
      <p:ext uri="{BB962C8B-B14F-4D97-AF65-F5344CB8AC3E}">
        <p14:creationId xmlns:p14="http://schemas.microsoft.com/office/powerpoint/2010/main" val="2647525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F903C-0A66-F449-B44F-63C7813703D1}"/>
              </a:ext>
            </a:extLst>
          </p:cNvPr>
          <p:cNvSpPr>
            <a:spLocks noGrp="1"/>
          </p:cNvSpPr>
          <p:nvPr>
            <p:ph type="title"/>
          </p:nvPr>
        </p:nvSpPr>
        <p:spPr>
          <a:xfrm>
            <a:off x="1525301" y="735497"/>
            <a:ext cx="9141397" cy="477078"/>
          </a:xfrm>
        </p:spPr>
        <p:txBody>
          <a:bodyPr/>
          <a:lstStyle/>
          <a:p>
            <a:r>
              <a:rPr lang="en-US" dirty="0"/>
              <a:t>Question Set</a:t>
            </a:r>
          </a:p>
        </p:txBody>
      </p:sp>
      <p:sp>
        <p:nvSpPr>
          <p:cNvPr id="3" name="Text Placeholder 2">
            <a:extLst>
              <a:ext uri="{FF2B5EF4-FFF2-40B4-BE49-F238E27FC236}">
                <a16:creationId xmlns:a16="http://schemas.microsoft.com/office/drawing/2014/main" id="{970ED76B-C269-2840-B6EE-C2381C10E54B}"/>
              </a:ext>
            </a:extLst>
          </p:cNvPr>
          <p:cNvSpPr>
            <a:spLocks noGrp="1"/>
          </p:cNvSpPr>
          <p:nvPr>
            <p:ph type="body" sz="quarter" idx="12"/>
          </p:nvPr>
        </p:nvSpPr>
        <p:spPr>
          <a:xfrm>
            <a:off x="894522" y="1470991"/>
            <a:ext cx="10694504" cy="4422913"/>
          </a:xfrm>
        </p:spPr>
        <p:txBody>
          <a:bodyPr/>
          <a:lstStyle/>
          <a:p>
            <a:pPr marL="342900" lvl="0" indent="-342900" algn="l">
              <a:lnSpc>
                <a:spcPct val="100000"/>
              </a:lnSpc>
              <a:buFont typeface="+mj-lt"/>
              <a:buAutoNum type="arabicPeriod"/>
            </a:pPr>
            <a:r>
              <a:rPr lang="en-US" sz="1600" dirty="0"/>
              <a:t>What are some of the biggest threats to Black mental health?</a:t>
            </a:r>
          </a:p>
          <a:p>
            <a:pPr marL="1028700" lvl="1" indent="-342900">
              <a:lnSpc>
                <a:spcPct val="100000"/>
              </a:lnSpc>
              <a:buFont typeface="+mj-lt"/>
              <a:buAutoNum type="arabicPeriod"/>
            </a:pPr>
            <a:r>
              <a:rPr lang="en-US" sz="1600" dirty="0"/>
              <a:t>How do we conquer the things threatening our mental health?</a:t>
            </a:r>
          </a:p>
          <a:p>
            <a:pPr marL="342900" lvl="0" indent="-342900" algn="l">
              <a:lnSpc>
                <a:spcPct val="100000"/>
              </a:lnSpc>
              <a:buFont typeface="+mj-lt"/>
              <a:buAutoNum type="arabicPeriod"/>
            </a:pPr>
            <a:r>
              <a:rPr lang="en-US" sz="1600" dirty="0"/>
              <a:t>What was 2020 like for you regarding your mental health?</a:t>
            </a:r>
          </a:p>
          <a:p>
            <a:pPr marL="342900" lvl="0" indent="-342900" algn="l">
              <a:lnSpc>
                <a:spcPct val="100000"/>
              </a:lnSpc>
              <a:buFont typeface="+mj-lt"/>
              <a:buAutoNum type="arabicPeriod"/>
            </a:pPr>
            <a:r>
              <a:rPr lang="en-US" sz="1600" dirty="0"/>
              <a:t>What were some of the Pros and Cons with your family’s during quarantine?</a:t>
            </a:r>
          </a:p>
          <a:p>
            <a:pPr marL="342900" lvl="0" indent="-342900" algn="l">
              <a:lnSpc>
                <a:spcPct val="100000"/>
              </a:lnSpc>
              <a:buFont typeface="+mj-lt"/>
              <a:buAutoNum type="arabicPeriod"/>
            </a:pPr>
            <a:r>
              <a:rPr lang="en-US" sz="1600" dirty="0"/>
              <a:t>Did you notice any changes in incidents of police brutality during the pandemic and how did they make you feel?</a:t>
            </a:r>
          </a:p>
          <a:p>
            <a:pPr marL="342900" lvl="0" indent="-342900" algn="l">
              <a:lnSpc>
                <a:spcPct val="100000"/>
              </a:lnSpc>
              <a:buFont typeface="+mj-lt"/>
              <a:buAutoNum type="arabicPeriod"/>
            </a:pPr>
            <a:r>
              <a:rPr lang="en-US" sz="1600" dirty="0"/>
              <a:t>Does participating in or seeing marches and protest effect your emotional state?</a:t>
            </a:r>
          </a:p>
          <a:p>
            <a:pPr marL="342900" lvl="0" indent="-342900" algn="l">
              <a:lnSpc>
                <a:spcPct val="100000"/>
              </a:lnSpc>
              <a:buFont typeface="+mj-lt"/>
              <a:buAutoNum type="arabicPeriod"/>
            </a:pPr>
            <a:r>
              <a:rPr lang="en-US" sz="1600" dirty="0"/>
              <a:t>Do you believe racism is still prevalent in America today? If so, why?</a:t>
            </a:r>
          </a:p>
          <a:p>
            <a:pPr marL="1028700" lvl="1" indent="-342900">
              <a:lnSpc>
                <a:spcPct val="100000"/>
              </a:lnSpc>
              <a:buFont typeface="+mj-lt"/>
              <a:buAutoNum type="arabicPeriod"/>
            </a:pPr>
            <a:r>
              <a:rPr lang="en-US" sz="1600" dirty="0"/>
              <a:t>Can you give an example of a racist interaction you’ve dealt with?</a:t>
            </a:r>
          </a:p>
          <a:p>
            <a:pPr marL="342900" lvl="0" indent="-342900" algn="l">
              <a:lnSpc>
                <a:spcPct val="100000"/>
              </a:lnSpc>
              <a:buFont typeface="+mj-lt"/>
              <a:buAutoNum type="arabicPeriod"/>
            </a:pPr>
            <a:r>
              <a:rPr lang="en-US" sz="1600" dirty="0"/>
              <a:t>Why do you think shadeism exists?</a:t>
            </a:r>
          </a:p>
          <a:p>
            <a:pPr marL="1028700" lvl="1" indent="-342900">
              <a:lnSpc>
                <a:spcPct val="100000"/>
              </a:lnSpc>
              <a:buFont typeface="+mj-lt"/>
              <a:buAutoNum type="arabicPeriod"/>
            </a:pPr>
            <a:r>
              <a:rPr lang="en-US" sz="1600" dirty="0"/>
              <a:t>Have you ever felt insecure about your own skin tone?</a:t>
            </a:r>
          </a:p>
          <a:p>
            <a:pPr marL="1028700" lvl="1" indent="-342900">
              <a:lnSpc>
                <a:spcPct val="100000"/>
              </a:lnSpc>
              <a:buFont typeface="+mj-lt"/>
              <a:buAutoNum type="arabicPeriod"/>
            </a:pPr>
            <a:r>
              <a:rPr lang="en-US" sz="1600" dirty="0"/>
              <a:t>Why do you think Blackfishing exists?</a:t>
            </a:r>
          </a:p>
          <a:p>
            <a:pPr marL="342900" lvl="0" indent="-342900" algn="l">
              <a:lnSpc>
                <a:spcPct val="100000"/>
              </a:lnSpc>
              <a:buFont typeface="+mj-lt"/>
              <a:buAutoNum type="arabicPeriod"/>
            </a:pPr>
            <a:r>
              <a:rPr lang="en-US" sz="1600" dirty="0"/>
              <a:t>Do you think there is a negative stigma on talking about mental health in the Black community? If so, why?</a:t>
            </a:r>
          </a:p>
          <a:p>
            <a:pPr marL="1028700" lvl="1" indent="-342900">
              <a:lnSpc>
                <a:spcPct val="100000"/>
              </a:lnSpc>
              <a:buFont typeface="+mj-lt"/>
              <a:buAutoNum type="arabicPeriod"/>
            </a:pPr>
            <a:r>
              <a:rPr lang="en-US" sz="1600" dirty="0"/>
              <a:t>Do you think Black people suffer from increased rates of mental health concerns when compared to white people?</a:t>
            </a:r>
          </a:p>
          <a:p>
            <a:pPr marL="342900" lvl="0" indent="-342900" algn="l">
              <a:lnSpc>
                <a:spcPct val="100000"/>
              </a:lnSpc>
              <a:buFont typeface="+mj-lt"/>
              <a:buAutoNum type="arabicPeriod"/>
            </a:pPr>
            <a:r>
              <a:rPr lang="en-US" sz="1600" dirty="0"/>
              <a:t>In what ways do you think Black people are affected by intergenerational trauma? </a:t>
            </a:r>
          </a:p>
          <a:p>
            <a:pPr marL="1028700" lvl="1" indent="-342900">
              <a:lnSpc>
                <a:spcPct val="100000"/>
              </a:lnSpc>
              <a:buFont typeface="+mj-lt"/>
              <a:buAutoNum type="arabicPeriod"/>
            </a:pPr>
            <a:r>
              <a:rPr lang="en-US" sz="1600" dirty="0"/>
              <a:t>What kind of institutional support do we have for intergenerational trauma?</a:t>
            </a:r>
          </a:p>
          <a:p>
            <a:pPr marL="285750" indent="-285750" algn="l">
              <a:buFont typeface="Arial" panose="020B0604020202020204" pitchFamily="34" charset="0"/>
              <a:buChar char="•"/>
            </a:pPr>
            <a:endParaRPr lang="en-US" sz="1600" dirty="0"/>
          </a:p>
        </p:txBody>
      </p:sp>
    </p:spTree>
    <p:extLst>
      <p:ext uri="{BB962C8B-B14F-4D97-AF65-F5344CB8AC3E}">
        <p14:creationId xmlns:p14="http://schemas.microsoft.com/office/powerpoint/2010/main" val="3364878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081DA-4028-4204-A51C-7F62D45B6450}"/>
              </a:ext>
            </a:extLst>
          </p:cNvPr>
          <p:cNvSpPr>
            <a:spLocks noGrp="1"/>
          </p:cNvSpPr>
          <p:nvPr>
            <p:ph type="title"/>
          </p:nvPr>
        </p:nvSpPr>
        <p:spPr>
          <a:xfrm>
            <a:off x="762000" y="715961"/>
            <a:ext cx="9773478" cy="1189038"/>
          </a:xfrm>
        </p:spPr>
        <p:txBody>
          <a:bodyPr/>
          <a:lstStyle/>
          <a:p>
            <a:r>
              <a:rPr lang="en-US" dirty="0">
                <a:solidFill>
                  <a:schemeClr val="tx1"/>
                </a:solidFill>
              </a:rPr>
              <a:t>What I learned from interviews </a:t>
            </a:r>
          </a:p>
        </p:txBody>
      </p:sp>
      <p:sp>
        <p:nvSpPr>
          <p:cNvPr id="9219" name="Rectangle 8">
            <a:extLst>
              <a:ext uri="{FF2B5EF4-FFF2-40B4-BE49-F238E27FC236}">
                <a16:creationId xmlns:a16="http://schemas.microsoft.com/office/drawing/2014/main" id="{A17D04F1-4318-4DD6-B27E-D66AE4D426B2}"/>
              </a:ext>
            </a:extLst>
          </p:cNvPr>
          <p:cNvSpPr>
            <a:spLocks noGrp="1" noChangeArrowheads="1"/>
          </p:cNvSpPr>
          <p:nvPr>
            <p:ph type="body" sz="quarter" idx="11"/>
          </p:nvPr>
        </p:nvSpPr>
        <p:spPr>
          <a:xfrm>
            <a:off x="762000" y="1470991"/>
            <a:ext cx="10598426" cy="4323521"/>
          </a:xfrm>
        </p:spPr>
        <p:txBody>
          <a:bodyPr wrap="square" anchor="t">
            <a:normAutofit/>
          </a:bodyPr>
          <a:lstStyle/>
          <a:p>
            <a:pPr marL="0" lvl="1" indent="0">
              <a:lnSpc>
                <a:spcPct val="150000"/>
              </a:lnSpc>
              <a:buNone/>
            </a:pPr>
            <a:r>
              <a:rPr lang="en-US" dirty="0">
                <a:solidFill>
                  <a:schemeClr val="tx1"/>
                </a:solidFill>
              </a:rPr>
              <a:t>I gained awareness to some of the major things Black people consider the biggest threats to our collective mental health. Some of those things are environment, stereotypes, media portrayal, upbringing, police brutality, racism, how the previous generation perceives the current, religion, academia, “Black super woman syndrome,” politics, body image, family, accessibility to care, and stigma on the subject. I think these are all important factors to consider when analyzing mental health. To conquer these things we need acceptance, access to care, practicing self-care, education, embracing hobbies, spreading joy, avoiding negative media, and removal of stigma. On top of this list, I think we need more positive media to break stereotypes, more justice for racist actions, and more free tools for positive mindset like the Calm app. </a:t>
            </a:r>
            <a:endParaRPr lang="en-US" altLang="en-US" b="1" dirty="0">
              <a:solidFill>
                <a:schemeClr val="tx1"/>
              </a:solidFill>
            </a:endParaRPr>
          </a:p>
        </p:txBody>
      </p:sp>
      <p:sp>
        <p:nvSpPr>
          <p:cNvPr id="2" name="TextBox 1">
            <a:extLst>
              <a:ext uri="{FF2B5EF4-FFF2-40B4-BE49-F238E27FC236}">
                <a16:creationId xmlns:a16="http://schemas.microsoft.com/office/drawing/2014/main" id="{3AA990A5-48C2-F742-B005-7DD99C78E9FF}"/>
              </a:ext>
            </a:extLst>
          </p:cNvPr>
          <p:cNvSpPr txBox="1"/>
          <p:nvPr/>
        </p:nvSpPr>
        <p:spPr>
          <a:xfrm>
            <a:off x="8647043" y="547661"/>
            <a:ext cx="2892287" cy="923330"/>
          </a:xfrm>
          <a:prstGeom prst="rect">
            <a:avLst/>
          </a:prstGeom>
          <a:noFill/>
        </p:spPr>
        <p:txBody>
          <a:bodyPr wrap="square" rtlCol="0">
            <a:spAutoFit/>
          </a:bodyPr>
          <a:lstStyle/>
          <a:p>
            <a:r>
              <a:rPr lang="en-US" b="1" dirty="0">
                <a:solidFill>
                  <a:schemeClr val="accent2"/>
                </a:solidFill>
                <a:latin typeface="+mn-lt"/>
              </a:rPr>
              <a:t>What are some of the biggest threats to Black mental health?</a:t>
            </a:r>
          </a:p>
        </p:txBody>
      </p:sp>
    </p:spTree>
    <p:extLst>
      <p:ext uri="{BB962C8B-B14F-4D97-AF65-F5344CB8AC3E}">
        <p14:creationId xmlns:p14="http://schemas.microsoft.com/office/powerpoint/2010/main" val="513332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081DA-4028-4204-A51C-7F62D45B6450}"/>
              </a:ext>
            </a:extLst>
          </p:cNvPr>
          <p:cNvSpPr>
            <a:spLocks noGrp="1"/>
          </p:cNvSpPr>
          <p:nvPr>
            <p:ph type="title"/>
          </p:nvPr>
        </p:nvSpPr>
        <p:spPr>
          <a:xfrm>
            <a:off x="762000" y="715961"/>
            <a:ext cx="9773478" cy="1189038"/>
          </a:xfrm>
        </p:spPr>
        <p:txBody>
          <a:bodyPr/>
          <a:lstStyle/>
          <a:p>
            <a:r>
              <a:rPr lang="en-US" dirty="0"/>
              <a:t>What I learned from interviews </a:t>
            </a:r>
          </a:p>
        </p:txBody>
      </p:sp>
      <p:sp>
        <p:nvSpPr>
          <p:cNvPr id="9219" name="Rectangle 8">
            <a:extLst>
              <a:ext uri="{FF2B5EF4-FFF2-40B4-BE49-F238E27FC236}">
                <a16:creationId xmlns:a16="http://schemas.microsoft.com/office/drawing/2014/main" id="{A17D04F1-4318-4DD6-B27E-D66AE4D426B2}"/>
              </a:ext>
            </a:extLst>
          </p:cNvPr>
          <p:cNvSpPr>
            <a:spLocks noGrp="1" noChangeArrowheads="1"/>
          </p:cNvSpPr>
          <p:nvPr>
            <p:ph type="body" sz="quarter" idx="11"/>
          </p:nvPr>
        </p:nvSpPr>
        <p:spPr>
          <a:xfrm>
            <a:off x="762000" y="1470991"/>
            <a:ext cx="10598426" cy="4323521"/>
          </a:xfrm>
        </p:spPr>
        <p:txBody>
          <a:bodyPr wrap="square" anchor="t">
            <a:normAutofit/>
          </a:bodyPr>
          <a:lstStyle/>
          <a:p>
            <a:pPr marL="0" lvl="1" indent="0">
              <a:lnSpc>
                <a:spcPct val="150000"/>
              </a:lnSpc>
              <a:buNone/>
            </a:pPr>
            <a:r>
              <a:rPr lang="en-US" dirty="0"/>
              <a:t>I now have a more general understanding of how quarantine affected people both in positive and negative ways. For the most part everyone can agree that it was bad but there were still some good things about it. Some of those bad experiences were, feeling isolated from friends, family, peers and coworkers, the loss of traditions, gatherings, social outings, celebrations, and holidays, increased media coverage of race fueled police brutality, relationship strains, childcare problems, the spread of false information regarding the virus, fear of getting laid off from work, depression, and being stressed about potentially getting sick. On the other hand, some of the positive circumstances were having more time to spend at home with loved ones and pets, the opportunity to work from home, having more free time to do hobbies, things being more sanitized than usual, saving money, and less traffic. I have felt both the good and bad parts of quarantine. </a:t>
            </a:r>
            <a:endParaRPr lang="en-US" altLang="en-US" b="1" dirty="0"/>
          </a:p>
        </p:txBody>
      </p:sp>
      <p:sp>
        <p:nvSpPr>
          <p:cNvPr id="2" name="TextBox 1">
            <a:extLst>
              <a:ext uri="{FF2B5EF4-FFF2-40B4-BE49-F238E27FC236}">
                <a16:creationId xmlns:a16="http://schemas.microsoft.com/office/drawing/2014/main" id="{3AA990A5-48C2-F742-B005-7DD99C78E9FF}"/>
              </a:ext>
            </a:extLst>
          </p:cNvPr>
          <p:cNvSpPr txBox="1"/>
          <p:nvPr/>
        </p:nvSpPr>
        <p:spPr>
          <a:xfrm>
            <a:off x="8666922" y="547661"/>
            <a:ext cx="2892287" cy="923330"/>
          </a:xfrm>
          <a:prstGeom prst="rect">
            <a:avLst/>
          </a:prstGeom>
          <a:noFill/>
        </p:spPr>
        <p:txBody>
          <a:bodyPr wrap="square" rtlCol="0">
            <a:spAutoFit/>
          </a:bodyPr>
          <a:lstStyle/>
          <a:p>
            <a:r>
              <a:rPr lang="en-US" b="1" dirty="0">
                <a:solidFill>
                  <a:schemeClr val="accent3"/>
                </a:solidFill>
                <a:latin typeface="+mn-lt"/>
              </a:rPr>
              <a:t>What was 2020 like for you regarding your mental health?</a:t>
            </a:r>
          </a:p>
        </p:txBody>
      </p:sp>
    </p:spTree>
    <p:extLst>
      <p:ext uri="{BB962C8B-B14F-4D97-AF65-F5344CB8AC3E}">
        <p14:creationId xmlns:p14="http://schemas.microsoft.com/office/powerpoint/2010/main" val="668663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081DA-4028-4204-A51C-7F62D45B6450}"/>
              </a:ext>
            </a:extLst>
          </p:cNvPr>
          <p:cNvSpPr>
            <a:spLocks noGrp="1"/>
          </p:cNvSpPr>
          <p:nvPr>
            <p:ph type="title"/>
          </p:nvPr>
        </p:nvSpPr>
        <p:spPr>
          <a:xfrm>
            <a:off x="762000" y="715961"/>
            <a:ext cx="9773478" cy="1189038"/>
          </a:xfrm>
        </p:spPr>
        <p:txBody>
          <a:bodyPr/>
          <a:lstStyle/>
          <a:p>
            <a:r>
              <a:rPr lang="en-US" dirty="0"/>
              <a:t>What I learned from interviews </a:t>
            </a:r>
          </a:p>
        </p:txBody>
      </p:sp>
      <p:sp>
        <p:nvSpPr>
          <p:cNvPr id="9219" name="Rectangle 8">
            <a:extLst>
              <a:ext uri="{FF2B5EF4-FFF2-40B4-BE49-F238E27FC236}">
                <a16:creationId xmlns:a16="http://schemas.microsoft.com/office/drawing/2014/main" id="{A17D04F1-4318-4DD6-B27E-D66AE4D426B2}"/>
              </a:ext>
            </a:extLst>
          </p:cNvPr>
          <p:cNvSpPr>
            <a:spLocks noGrp="1" noChangeArrowheads="1"/>
          </p:cNvSpPr>
          <p:nvPr>
            <p:ph type="body" sz="quarter" idx="11"/>
          </p:nvPr>
        </p:nvSpPr>
        <p:spPr>
          <a:xfrm>
            <a:off x="762000" y="1470991"/>
            <a:ext cx="10598426" cy="4323521"/>
          </a:xfrm>
        </p:spPr>
        <p:txBody>
          <a:bodyPr wrap="square" anchor="t">
            <a:normAutofit/>
          </a:bodyPr>
          <a:lstStyle/>
          <a:p>
            <a:pPr marL="0" lvl="1" indent="0">
              <a:lnSpc>
                <a:spcPct val="150000"/>
              </a:lnSpc>
              <a:buNone/>
            </a:pPr>
            <a:r>
              <a:rPr lang="en-US" dirty="0"/>
              <a:t>Family can also play a major role in one’s mental health and sadly even your loved ones can affect you in a bad way. Your family makes you feel loved and not alone, but they can also tire you out if you have children, choose to ignore you if you’re reaching out for help, make you think you’re having mental health problems because you aren’t praying enough, and pressuring you to gather even when you know you shouldn’t. It was comforting to know a lot of our families do the same things and I found it intriguing to see how each participant handled things differently. </a:t>
            </a:r>
            <a:endParaRPr lang="en-US" altLang="en-US" b="1" dirty="0"/>
          </a:p>
        </p:txBody>
      </p:sp>
      <p:sp>
        <p:nvSpPr>
          <p:cNvPr id="2" name="TextBox 1">
            <a:extLst>
              <a:ext uri="{FF2B5EF4-FFF2-40B4-BE49-F238E27FC236}">
                <a16:creationId xmlns:a16="http://schemas.microsoft.com/office/drawing/2014/main" id="{3AA990A5-48C2-F742-B005-7DD99C78E9FF}"/>
              </a:ext>
            </a:extLst>
          </p:cNvPr>
          <p:cNvSpPr txBox="1"/>
          <p:nvPr/>
        </p:nvSpPr>
        <p:spPr>
          <a:xfrm>
            <a:off x="8647043" y="547661"/>
            <a:ext cx="3051314" cy="923330"/>
          </a:xfrm>
          <a:prstGeom prst="rect">
            <a:avLst/>
          </a:prstGeom>
          <a:noFill/>
        </p:spPr>
        <p:txBody>
          <a:bodyPr wrap="square" rtlCol="0">
            <a:spAutoFit/>
          </a:bodyPr>
          <a:lstStyle/>
          <a:p>
            <a:r>
              <a:rPr lang="en-US" b="1" dirty="0">
                <a:latin typeface="+mn-lt"/>
              </a:rPr>
              <a:t>What were some Pro’s and Con’s with your family during quarantine?</a:t>
            </a:r>
          </a:p>
        </p:txBody>
      </p:sp>
    </p:spTree>
    <p:extLst>
      <p:ext uri="{BB962C8B-B14F-4D97-AF65-F5344CB8AC3E}">
        <p14:creationId xmlns:p14="http://schemas.microsoft.com/office/powerpoint/2010/main" val="906713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081DA-4028-4204-A51C-7F62D45B6450}"/>
              </a:ext>
            </a:extLst>
          </p:cNvPr>
          <p:cNvSpPr>
            <a:spLocks noGrp="1"/>
          </p:cNvSpPr>
          <p:nvPr>
            <p:ph type="title"/>
          </p:nvPr>
        </p:nvSpPr>
        <p:spPr>
          <a:xfrm>
            <a:off x="762000" y="715961"/>
            <a:ext cx="9773478" cy="1189038"/>
          </a:xfrm>
        </p:spPr>
        <p:txBody>
          <a:bodyPr/>
          <a:lstStyle/>
          <a:p>
            <a:r>
              <a:rPr lang="en-US" dirty="0"/>
              <a:t>What I learned from interviews </a:t>
            </a:r>
          </a:p>
        </p:txBody>
      </p:sp>
      <p:sp>
        <p:nvSpPr>
          <p:cNvPr id="9219" name="Rectangle 8">
            <a:extLst>
              <a:ext uri="{FF2B5EF4-FFF2-40B4-BE49-F238E27FC236}">
                <a16:creationId xmlns:a16="http://schemas.microsoft.com/office/drawing/2014/main" id="{A17D04F1-4318-4DD6-B27E-D66AE4D426B2}"/>
              </a:ext>
            </a:extLst>
          </p:cNvPr>
          <p:cNvSpPr>
            <a:spLocks noGrp="1" noChangeArrowheads="1"/>
          </p:cNvSpPr>
          <p:nvPr>
            <p:ph type="body" sz="quarter" idx="11"/>
          </p:nvPr>
        </p:nvSpPr>
        <p:spPr>
          <a:xfrm>
            <a:off x="762000" y="1470991"/>
            <a:ext cx="10598426" cy="4323521"/>
          </a:xfrm>
        </p:spPr>
        <p:txBody>
          <a:bodyPr wrap="square" anchor="t">
            <a:normAutofit/>
          </a:bodyPr>
          <a:lstStyle/>
          <a:p>
            <a:pPr marL="0" lvl="1" indent="0">
              <a:lnSpc>
                <a:spcPct val="150000"/>
              </a:lnSpc>
              <a:buNone/>
            </a:pPr>
            <a:r>
              <a:rPr lang="en-US" dirty="0"/>
              <a:t>Everyone felt like there wasn’t more incidents of police brutality but there was just more media coverage and people absorbing that coverage because they were at home bored, and it was the only other news we were getting besides anything new on the pandemic. I agree with my participants, things weren’t getting better or worse, they were only getting documented more. </a:t>
            </a:r>
            <a:endParaRPr lang="en-US" altLang="en-US" b="1" dirty="0"/>
          </a:p>
        </p:txBody>
      </p:sp>
      <p:sp>
        <p:nvSpPr>
          <p:cNvPr id="2" name="TextBox 1">
            <a:extLst>
              <a:ext uri="{FF2B5EF4-FFF2-40B4-BE49-F238E27FC236}">
                <a16:creationId xmlns:a16="http://schemas.microsoft.com/office/drawing/2014/main" id="{3AA990A5-48C2-F742-B005-7DD99C78E9FF}"/>
              </a:ext>
            </a:extLst>
          </p:cNvPr>
          <p:cNvSpPr txBox="1"/>
          <p:nvPr/>
        </p:nvSpPr>
        <p:spPr>
          <a:xfrm>
            <a:off x="8666922" y="547661"/>
            <a:ext cx="2892287" cy="923330"/>
          </a:xfrm>
          <a:prstGeom prst="rect">
            <a:avLst/>
          </a:prstGeom>
          <a:noFill/>
        </p:spPr>
        <p:txBody>
          <a:bodyPr wrap="square" rtlCol="0">
            <a:spAutoFit/>
          </a:bodyPr>
          <a:lstStyle/>
          <a:p>
            <a:r>
              <a:rPr lang="en-US" b="1" dirty="0">
                <a:solidFill>
                  <a:schemeClr val="accent2"/>
                </a:solidFill>
                <a:latin typeface="+mn-lt"/>
              </a:rPr>
              <a:t>Did you notice any changes in incidents of police brutality…</a:t>
            </a:r>
          </a:p>
        </p:txBody>
      </p:sp>
    </p:spTree>
    <p:extLst>
      <p:ext uri="{BB962C8B-B14F-4D97-AF65-F5344CB8AC3E}">
        <p14:creationId xmlns:p14="http://schemas.microsoft.com/office/powerpoint/2010/main" val="4103569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081DA-4028-4204-A51C-7F62D45B6450}"/>
              </a:ext>
            </a:extLst>
          </p:cNvPr>
          <p:cNvSpPr>
            <a:spLocks noGrp="1"/>
          </p:cNvSpPr>
          <p:nvPr>
            <p:ph type="title"/>
          </p:nvPr>
        </p:nvSpPr>
        <p:spPr>
          <a:xfrm>
            <a:off x="762000" y="715961"/>
            <a:ext cx="9773478" cy="1189038"/>
          </a:xfrm>
        </p:spPr>
        <p:txBody>
          <a:bodyPr/>
          <a:lstStyle/>
          <a:p>
            <a:r>
              <a:rPr lang="en-US" dirty="0">
                <a:solidFill>
                  <a:schemeClr val="tx1"/>
                </a:solidFill>
              </a:rPr>
              <a:t>What I learned from interviews </a:t>
            </a:r>
          </a:p>
        </p:txBody>
      </p:sp>
      <p:sp>
        <p:nvSpPr>
          <p:cNvPr id="9219" name="Rectangle 8">
            <a:extLst>
              <a:ext uri="{FF2B5EF4-FFF2-40B4-BE49-F238E27FC236}">
                <a16:creationId xmlns:a16="http://schemas.microsoft.com/office/drawing/2014/main" id="{A17D04F1-4318-4DD6-B27E-D66AE4D426B2}"/>
              </a:ext>
            </a:extLst>
          </p:cNvPr>
          <p:cNvSpPr>
            <a:spLocks noGrp="1" noChangeArrowheads="1"/>
          </p:cNvSpPr>
          <p:nvPr>
            <p:ph type="body" sz="quarter" idx="11"/>
          </p:nvPr>
        </p:nvSpPr>
        <p:spPr>
          <a:xfrm>
            <a:off x="762000" y="1470991"/>
            <a:ext cx="10598426" cy="4323521"/>
          </a:xfrm>
        </p:spPr>
        <p:txBody>
          <a:bodyPr wrap="square" anchor="t">
            <a:normAutofit/>
          </a:bodyPr>
          <a:lstStyle/>
          <a:p>
            <a:pPr marL="0" lvl="1" indent="0">
              <a:lnSpc>
                <a:spcPct val="150000"/>
              </a:lnSpc>
              <a:buNone/>
            </a:pPr>
            <a:r>
              <a:rPr lang="en-US" dirty="0">
                <a:solidFill>
                  <a:schemeClr val="tx1"/>
                </a:solidFill>
              </a:rPr>
              <a:t>Marches and protests made my participants feel tired, sad, and angry. They were tired, angry, and annoyed because we still must constantly protest police brutality and injustice, and if they couldn’t participate, they would feel sad or think not participating makes it seem like they don’t care about the issue. I also got a sense of hopelessness from everyone’s responses and their thoughts and feelings were universal with mine. </a:t>
            </a:r>
            <a:endParaRPr lang="en-US" altLang="en-US" b="1" dirty="0">
              <a:solidFill>
                <a:schemeClr val="tx1"/>
              </a:solidFill>
            </a:endParaRPr>
          </a:p>
        </p:txBody>
      </p:sp>
      <p:sp>
        <p:nvSpPr>
          <p:cNvPr id="2" name="TextBox 1">
            <a:extLst>
              <a:ext uri="{FF2B5EF4-FFF2-40B4-BE49-F238E27FC236}">
                <a16:creationId xmlns:a16="http://schemas.microsoft.com/office/drawing/2014/main" id="{3AA990A5-48C2-F742-B005-7DD99C78E9FF}"/>
              </a:ext>
            </a:extLst>
          </p:cNvPr>
          <p:cNvSpPr txBox="1"/>
          <p:nvPr/>
        </p:nvSpPr>
        <p:spPr>
          <a:xfrm>
            <a:off x="8647043" y="547661"/>
            <a:ext cx="2892287" cy="923330"/>
          </a:xfrm>
          <a:prstGeom prst="rect">
            <a:avLst/>
          </a:prstGeom>
          <a:noFill/>
        </p:spPr>
        <p:txBody>
          <a:bodyPr wrap="square" rtlCol="0">
            <a:spAutoFit/>
          </a:bodyPr>
          <a:lstStyle/>
          <a:p>
            <a:r>
              <a:rPr lang="en-US" b="1" dirty="0">
                <a:solidFill>
                  <a:schemeClr val="accent3"/>
                </a:solidFill>
                <a:latin typeface="+mn-lt"/>
              </a:rPr>
              <a:t>Does participating in or seeing marches and protests effect your…</a:t>
            </a:r>
          </a:p>
        </p:txBody>
      </p:sp>
    </p:spTree>
    <p:extLst>
      <p:ext uri="{BB962C8B-B14F-4D97-AF65-F5344CB8AC3E}">
        <p14:creationId xmlns:p14="http://schemas.microsoft.com/office/powerpoint/2010/main" val="407683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081DA-4028-4204-A51C-7F62D45B6450}"/>
              </a:ext>
            </a:extLst>
          </p:cNvPr>
          <p:cNvSpPr>
            <a:spLocks noGrp="1"/>
          </p:cNvSpPr>
          <p:nvPr>
            <p:ph type="title"/>
          </p:nvPr>
        </p:nvSpPr>
        <p:spPr>
          <a:xfrm>
            <a:off x="762000" y="715961"/>
            <a:ext cx="9773478" cy="1189038"/>
          </a:xfrm>
        </p:spPr>
        <p:txBody>
          <a:bodyPr/>
          <a:lstStyle/>
          <a:p>
            <a:r>
              <a:rPr lang="en-US" dirty="0"/>
              <a:t>What I learned from interviews </a:t>
            </a:r>
          </a:p>
        </p:txBody>
      </p:sp>
      <p:sp>
        <p:nvSpPr>
          <p:cNvPr id="9219" name="Rectangle 8">
            <a:extLst>
              <a:ext uri="{FF2B5EF4-FFF2-40B4-BE49-F238E27FC236}">
                <a16:creationId xmlns:a16="http://schemas.microsoft.com/office/drawing/2014/main" id="{A17D04F1-4318-4DD6-B27E-D66AE4D426B2}"/>
              </a:ext>
            </a:extLst>
          </p:cNvPr>
          <p:cNvSpPr>
            <a:spLocks noGrp="1" noChangeArrowheads="1"/>
          </p:cNvSpPr>
          <p:nvPr>
            <p:ph type="body" sz="quarter" idx="11"/>
          </p:nvPr>
        </p:nvSpPr>
        <p:spPr>
          <a:xfrm>
            <a:off x="762000" y="1470991"/>
            <a:ext cx="10598426" cy="4323521"/>
          </a:xfrm>
        </p:spPr>
        <p:txBody>
          <a:bodyPr wrap="square" anchor="t">
            <a:normAutofit/>
          </a:bodyPr>
          <a:lstStyle/>
          <a:p>
            <a:pPr marL="0" lvl="1" indent="0">
              <a:lnSpc>
                <a:spcPct val="150000"/>
              </a:lnSpc>
              <a:buNone/>
            </a:pPr>
            <a:r>
              <a:rPr lang="en-US" dirty="0"/>
              <a:t>Everyone easily agreed that racism is still prevalent in America because that’s what our country was founded on, and our systems and laws let it continue. If anyone wouldn’t agree then they’re either “stupid,” choosing to ignore the situation, or viewing the problem through the lens of white privilege, white supremacy, or anti-Blackness. I found my interviewee statements on racism to be one hundred percent accurate. All my participants had strong stories of racist interactions they’ve dealt with. One dealt with being mistaken for a staff worker while on vacation, another had to deal with toxic conversation on identity politics in film with their peers, someone lost their housing because the leasing manager found out they were Black, and a participant even got profiled, right of privacy abused, and had guns drawn on them. Besides the everyday macro and microaggressions they all had many stories of race influenced hate and so do I. </a:t>
            </a:r>
            <a:endParaRPr lang="en-US" altLang="en-US" b="1" dirty="0"/>
          </a:p>
        </p:txBody>
      </p:sp>
      <p:sp>
        <p:nvSpPr>
          <p:cNvPr id="2" name="TextBox 1">
            <a:extLst>
              <a:ext uri="{FF2B5EF4-FFF2-40B4-BE49-F238E27FC236}">
                <a16:creationId xmlns:a16="http://schemas.microsoft.com/office/drawing/2014/main" id="{3AA990A5-48C2-F742-B005-7DD99C78E9FF}"/>
              </a:ext>
            </a:extLst>
          </p:cNvPr>
          <p:cNvSpPr txBox="1"/>
          <p:nvPr/>
        </p:nvSpPr>
        <p:spPr>
          <a:xfrm>
            <a:off x="8647043" y="547661"/>
            <a:ext cx="3051314" cy="923330"/>
          </a:xfrm>
          <a:prstGeom prst="rect">
            <a:avLst/>
          </a:prstGeom>
          <a:noFill/>
        </p:spPr>
        <p:txBody>
          <a:bodyPr wrap="square" rtlCol="0">
            <a:spAutoFit/>
          </a:bodyPr>
          <a:lstStyle/>
          <a:p>
            <a:r>
              <a:rPr lang="en-US" b="1" dirty="0">
                <a:latin typeface="+mn-lt"/>
              </a:rPr>
              <a:t>Do you believe racism is still prevalent in America today? Can you give an..</a:t>
            </a:r>
          </a:p>
        </p:txBody>
      </p:sp>
    </p:spTree>
    <p:extLst>
      <p:ext uri="{BB962C8B-B14F-4D97-AF65-F5344CB8AC3E}">
        <p14:creationId xmlns:p14="http://schemas.microsoft.com/office/powerpoint/2010/main" val="249482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081DA-4028-4204-A51C-7F62D45B6450}"/>
              </a:ext>
            </a:extLst>
          </p:cNvPr>
          <p:cNvSpPr>
            <a:spLocks noGrp="1"/>
          </p:cNvSpPr>
          <p:nvPr>
            <p:ph type="title"/>
          </p:nvPr>
        </p:nvSpPr>
        <p:spPr>
          <a:xfrm>
            <a:off x="762000" y="715961"/>
            <a:ext cx="9773478" cy="1189038"/>
          </a:xfrm>
        </p:spPr>
        <p:txBody>
          <a:bodyPr/>
          <a:lstStyle/>
          <a:p>
            <a:r>
              <a:rPr lang="en-US" dirty="0"/>
              <a:t>What I learned from interviews </a:t>
            </a:r>
          </a:p>
        </p:txBody>
      </p:sp>
      <p:sp>
        <p:nvSpPr>
          <p:cNvPr id="9219" name="Rectangle 8">
            <a:extLst>
              <a:ext uri="{FF2B5EF4-FFF2-40B4-BE49-F238E27FC236}">
                <a16:creationId xmlns:a16="http://schemas.microsoft.com/office/drawing/2014/main" id="{A17D04F1-4318-4DD6-B27E-D66AE4D426B2}"/>
              </a:ext>
            </a:extLst>
          </p:cNvPr>
          <p:cNvSpPr>
            <a:spLocks noGrp="1" noChangeArrowheads="1"/>
          </p:cNvSpPr>
          <p:nvPr>
            <p:ph type="body" sz="quarter" idx="11"/>
          </p:nvPr>
        </p:nvSpPr>
        <p:spPr>
          <a:xfrm>
            <a:off x="762000" y="1470991"/>
            <a:ext cx="10598426" cy="4323521"/>
          </a:xfrm>
        </p:spPr>
        <p:txBody>
          <a:bodyPr wrap="square" anchor="t">
            <a:normAutofit fontScale="92500"/>
          </a:bodyPr>
          <a:lstStyle/>
          <a:p>
            <a:pPr marL="0" lvl="1" indent="0">
              <a:lnSpc>
                <a:spcPct val="150000"/>
              </a:lnSpc>
              <a:buNone/>
            </a:pPr>
            <a:r>
              <a:rPr lang="en-US" dirty="0"/>
              <a:t>My participants concluded that shadeism exist because of its history and connotation with slaves, and Eurocentric beauty standards. I agree with them. None of my male participants have ever felt insecure about their skin tone but all my female participants say they all have at one point in time. They all were made to feel as if darker skin was undesired, one woman even said when she was a child, she told her mother she wanted to be white. I think this might have to do with the immense pressure woman feel from other women, family, and the world to fit in with societal beauty standards. Those who set those standards are usually the ones with power or majority in the population, leaving minorities and people of mixed race with darker skin, different hair textures, features, or bodies to feel left out or unattractive. I have never felt insecure about my own skin tone, but I am aware of how anti-dark skin media is. We all agreed that Blackfishing exists because Black culture is cool. There was no doubt that even though nonBlack people find our culture fun that it’s still disrespectful and wrong to “dress up” like a Black person. </a:t>
            </a:r>
            <a:endParaRPr lang="en-US" altLang="en-US" b="1" dirty="0"/>
          </a:p>
        </p:txBody>
      </p:sp>
      <p:sp>
        <p:nvSpPr>
          <p:cNvPr id="2" name="TextBox 1">
            <a:extLst>
              <a:ext uri="{FF2B5EF4-FFF2-40B4-BE49-F238E27FC236}">
                <a16:creationId xmlns:a16="http://schemas.microsoft.com/office/drawing/2014/main" id="{3AA990A5-48C2-F742-B005-7DD99C78E9FF}"/>
              </a:ext>
            </a:extLst>
          </p:cNvPr>
          <p:cNvSpPr txBox="1"/>
          <p:nvPr/>
        </p:nvSpPr>
        <p:spPr>
          <a:xfrm>
            <a:off x="8666922" y="547661"/>
            <a:ext cx="2892287" cy="923330"/>
          </a:xfrm>
          <a:prstGeom prst="rect">
            <a:avLst/>
          </a:prstGeom>
          <a:noFill/>
        </p:spPr>
        <p:txBody>
          <a:bodyPr wrap="square" rtlCol="0">
            <a:spAutoFit/>
          </a:bodyPr>
          <a:lstStyle/>
          <a:p>
            <a:r>
              <a:rPr lang="en-US" b="1" dirty="0">
                <a:solidFill>
                  <a:schemeClr val="accent2"/>
                </a:solidFill>
                <a:latin typeface="+mn-lt"/>
              </a:rPr>
              <a:t>Why do you think shadeism exists? Have you ever felt insecure…</a:t>
            </a:r>
          </a:p>
        </p:txBody>
      </p:sp>
    </p:spTree>
    <p:extLst>
      <p:ext uri="{BB962C8B-B14F-4D97-AF65-F5344CB8AC3E}">
        <p14:creationId xmlns:p14="http://schemas.microsoft.com/office/powerpoint/2010/main" val="64677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081DA-4028-4204-A51C-7F62D45B6450}"/>
              </a:ext>
            </a:extLst>
          </p:cNvPr>
          <p:cNvSpPr>
            <a:spLocks noGrp="1"/>
          </p:cNvSpPr>
          <p:nvPr>
            <p:ph type="title"/>
          </p:nvPr>
        </p:nvSpPr>
        <p:spPr>
          <a:xfrm>
            <a:off x="762000" y="715961"/>
            <a:ext cx="9773478" cy="1189038"/>
          </a:xfrm>
        </p:spPr>
        <p:txBody>
          <a:bodyPr/>
          <a:lstStyle/>
          <a:p>
            <a:r>
              <a:rPr lang="en-US" dirty="0">
                <a:solidFill>
                  <a:schemeClr val="tx1"/>
                </a:solidFill>
              </a:rPr>
              <a:t>What I learned from interviews </a:t>
            </a:r>
          </a:p>
        </p:txBody>
      </p:sp>
      <p:sp>
        <p:nvSpPr>
          <p:cNvPr id="9219" name="Rectangle 8">
            <a:extLst>
              <a:ext uri="{FF2B5EF4-FFF2-40B4-BE49-F238E27FC236}">
                <a16:creationId xmlns:a16="http://schemas.microsoft.com/office/drawing/2014/main" id="{A17D04F1-4318-4DD6-B27E-D66AE4D426B2}"/>
              </a:ext>
            </a:extLst>
          </p:cNvPr>
          <p:cNvSpPr>
            <a:spLocks noGrp="1" noChangeArrowheads="1"/>
          </p:cNvSpPr>
          <p:nvPr>
            <p:ph type="body" sz="quarter" idx="11"/>
          </p:nvPr>
        </p:nvSpPr>
        <p:spPr>
          <a:xfrm>
            <a:off x="762000" y="1470991"/>
            <a:ext cx="10598426" cy="4323521"/>
          </a:xfrm>
        </p:spPr>
        <p:txBody>
          <a:bodyPr wrap="square" anchor="t">
            <a:normAutofit/>
          </a:bodyPr>
          <a:lstStyle/>
          <a:p>
            <a:pPr marL="0" lvl="1" indent="0">
              <a:lnSpc>
                <a:spcPct val="150000"/>
              </a:lnSpc>
              <a:buNone/>
            </a:pPr>
            <a:r>
              <a:rPr lang="en-US" dirty="0">
                <a:solidFill>
                  <a:schemeClr val="tx1"/>
                </a:solidFill>
              </a:rPr>
              <a:t>The participants were aware of and agreed that there was a stigma surrounding talk about Black mental health. They were all also positively optimistic that the things will be better for the next generation because right now we’re having the conversations on it and making it less taboo to seek help. A majority of my interviewees acknowledged that they believe Black people suffer from increased rates of mental health concerns when compared to white people because of the environments they grow up in and racism in medical care. I’m convinced that this is also true. </a:t>
            </a:r>
            <a:endParaRPr lang="en-US" altLang="en-US" b="1" dirty="0">
              <a:solidFill>
                <a:schemeClr val="tx1"/>
              </a:solidFill>
            </a:endParaRPr>
          </a:p>
        </p:txBody>
      </p:sp>
      <p:sp>
        <p:nvSpPr>
          <p:cNvPr id="2" name="TextBox 1">
            <a:extLst>
              <a:ext uri="{FF2B5EF4-FFF2-40B4-BE49-F238E27FC236}">
                <a16:creationId xmlns:a16="http://schemas.microsoft.com/office/drawing/2014/main" id="{3AA990A5-48C2-F742-B005-7DD99C78E9FF}"/>
              </a:ext>
            </a:extLst>
          </p:cNvPr>
          <p:cNvSpPr txBox="1"/>
          <p:nvPr/>
        </p:nvSpPr>
        <p:spPr>
          <a:xfrm>
            <a:off x="8647043" y="547661"/>
            <a:ext cx="2892287" cy="923330"/>
          </a:xfrm>
          <a:prstGeom prst="rect">
            <a:avLst/>
          </a:prstGeom>
          <a:noFill/>
        </p:spPr>
        <p:txBody>
          <a:bodyPr wrap="square" rtlCol="0">
            <a:spAutoFit/>
          </a:bodyPr>
          <a:lstStyle/>
          <a:p>
            <a:r>
              <a:rPr lang="en-US" b="1" dirty="0">
                <a:solidFill>
                  <a:schemeClr val="accent3"/>
                </a:solidFill>
                <a:latin typeface="+mn-lt"/>
              </a:rPr>
              <a:t>Do you think there is a negative stigma on talking about mental…</a:t>
            </a:r>
          </a:p>
        </p:txBody>
      </p:sp>
    </p:spTree>
    <p:extLst>
      <p:ext uri="{BB962C8B-B14F-4D97-AF65-F5344CB8AC3E}">
        <p14:creationId xmlns:p14="http://schemas.microsoft.com/office/powerpoint/2010/main" val="2371840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081DA-4028-4204-A51C-7F62D45B6450}"/>
              </a:ext>
            </a:extLst>
          </p:cNvPr>
          <p:cNvSpPr>
            <a:spLocks noGrp="1"/>
          </p:cNvSpPr>
          <p:nvPr>
            <p:ph type="title"/>
          </p:nvPr>
        </p:nvSpPr>
        <p:spPr>
          <a:xfrm>
            <a:off x="762000" y="715961"/>
            <a:ext cx="9773478" cy="1189038"/>
          </a:xfrm>
        </p:spPr>
        <p:txBody>
          <a:bodyPr/>
          <a:lstStyle/>
          <a:p>
            <a:r>
              <a:rPr lang="en-US" dirty="0"/>
              <a:t>What I learned from interviews </a:t>
            </a:r>
          </a:p>
        </p:txBody>
      </p:sp>
      <p:sp>
        <p:nvSpPr>
          <p:cNvPr id="9219" name="Rectangle 8">
            <a:extLst>
              <a:ext uri="{FF2B5EF4-FFF2-40B4-BE49-F238E27FC236}">
                <a16:creationId xmlns:a16="http://schemas.microsoft.com/office/drawing/2014/main" id="{A17D04F1-4318-4DD6-B27E-D66AE4D426B2}"/>
              </a:ext>
            </a:extLst>
          </p:cNvPr>
          <p:cNvSpPr>
            <a:spLocks noGrp="1" noChangeArrowheads="1"/>
          </p:cNvSpPr>
          <p:nvPr>
            <p:ph type="body" sz="quarter" idx="11"/>
          </p:nvPr>
        </p:nvSpPr>
        <p:spPr>
          <a:xfrm>
            <a:off x="762000" y="1470991"/>
            <a:ext cx="10598426" cy="4323521"/>
          </a:xfrm>
        </p:spPr>
        <p:txBody>
          <a:bodyPr wrap="square" anchor="t">
            <a:normAutofit/>
          </a:bodyPr>
          <a:lstStyle/>
          <a:p>
            <a:pPr marL="0" lvl="1" indent="0">
              <a:lnSpc>
                <a:spcPct val="150000"/>
              </a:lnSpc>
              <a:buNone/>
            </a:pPr>
            <a:r>
              <a:rPr lang="en-US" dirty="0"/>
              <a:t>All the participants were familiar with the concept of intergenerational trauma, but more than half couldn’t name any institutional support we have for it. I know of a small handful of nonprofits to help with certain specific problems, but I only learned about them a few years ago and not sure how well known they are.</a:t>
            </a:r>
            <a:endParaRPr lang="en-US" altLang="en-US" b="1" dirty="0"/>
          </a:p>
        </p:txBody>
      </p:sp>
      <p:sp>
        <p:nvSpPr>
          <p:cNvPr id="2" name="TextBox 1">
            <a:extLst>
              <a:ext uri="{FF2B5EF4-FFF2-40B4-BE49-F238E27FC236}">
                <a16:creationId xmlns:a16="http://schemas.microsoft.com/office/drawing/2014/main" id="{3AA990A5-48C2-F742-B005-7DD99C78E9FF}"/>
              </a:ext>
            </a:extLst>
          </p:cNvPr>
          <p:cNvSpPr txBox="1"/>
          <p:nvPr/>
        </p:nvSpPr>
        <p:spPr>
          <a:xfrm>
            <a:off x="8647043" y="547661"/>
            <a:ext cx="3250096" cy="923330"/>
          </a:xfrm>
          <a:prstGeom prst="rect">
            <a:avLst/>
          </a:prstGeom>
          <a:noFill/>
        </p:spPr>
        <p:txBody>
          <a:bodyPr wrap="square" rtlCol="0">
            <a:spAutoFit/>
          </a:bodyPr>
          <a:lstStyle/>
          <a:p>
            <a:r>
              <a:rPr lang="en-US" b="1" dirty="0">
                <a:latin typeface="+mn-lt"/>
              </a:rPr>
              <a:t>In what ways do you think Black people are affected by intergenerational trauma?</a:t>
            </a:r>
          </a:p>
        </p:txBody>
      </p:sp>
    </p:spTree>
    <p:extLst>
      <p:ext uri="{BB962C8B-B14F-4D97-AF65-F5344CB8AC3E}">
        <p14:creationId xmlns:p14="http://schemas.microsoft.com/office/powerpoint/2010/main" val="3567286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0A302849-2A9A-47A4-A0EB-5A3FA8BE70DB}"/>
              </a:ext>
            </a:extLst>
          </p:cNvPr>
          <p:cNvSpPr>
            <a:spLocks noGrp="1"/>
          </p:cNvSpPr>
          <p:nvPr>
            <p:ph type="title"/>
          </p:nvPr>
        </p:nvSpPr>
        <p:spPr>
          <a:xfrm>
            <a:off x="762000" y="506897"/>
            <a:ext cx="6477000" cy="725556"/>
          </a:xfrm>
        </p:spPr>
        <p:txBody>
          <a:bodyPr/>
          <a:lstStyle/>
          <a:p>
            <a:r>
              <a:rPr lang="en-US" dirty="0"/>
              <a:t>Abstract</a:t>
            </a:r>
          </a:p>
        </p:txBody>
      </p:sp>
      <p:sp>
        <p:nvSpPr>
          <p:cNvPr id="2" name="Text Placeholder 1">
            <a:extLst>
              <a:ext uri="{FF2B5EF4-FFF2-40B4-BE49-F238E27FC236}">
                <a16:creationId xmlns:a16="http://schemas.microsoft.com/office/drawing/2014/main" id="{3F36812B-2065-4A2B-B59B-8957022687BC}"/>
              </a:ext>
            </a:extLst>
          </p:cNvPr>
          <p:cNvSpPr>
            <a:spLocks noGrp="1"/>
          </p:cNvSpPr>
          <p:nvPr>
            <p:ph type="body" sz="quarter" idx="11"/>
          </p:nvPr>
        </p:nvSpPr>
        <p:spPr>
          <a:xfrm>
            <a:off x="761999" y="1232453"/>
            <a:ext cx="7368210" cy="5436704"/>
          </a:xfrm>
        </p:spPr>
        <p:txBody>
          <a:bodyPr vert="horz" lIns="91440" tIns="45720" rIns="91440" bIns="45720" rtlCol="0" anchor="t">
            <a:normAutofit/>
          </a:bodyPr>
          <a:lstStyle/>
          <a:p>
            <a:pPr>
              <a:lnSpc>
                <a:spcPct val="120000"/>
              </a:lnSpc>
            </a:pPr>
            <a:r>
              <a:rPr lang="en-US" sz="1600" b="0" i="1" dirty="0"/>
              <a:t>Afro Amelioration Introspection</a:t>
            </a:r>
            <a:r>
              <a:rPr lang="en-US" sz="1600" b="0" dirty="0"/>
              <a:t> is a projected video artwork, abstract sound piece, and solo art exhibition with a digitally interactive component, focused on the topic of Black mental health. Using ethnographic methods, I conducted a series of six interviews where I questioned participants on their personal feelings and narratives covering but not limited to the issues of COVID, family, police brutality, racism, intergenerational trauma, and the stigma on the subject of mental health in the Black community. I video documented the conversations and transmogrified them into nonrepresentational art using the programming language, Processing. Next, I produced a conceptual soundtrack using the audio from the interviews. Finally, I organized a synergistic art show in Baltimore to showcase the project and create a safe space for conversation on the topic. The purpose of </a:t>
            </a:r>
            <a:r>
              <a:rPr lang="en-US" sz="1600" b="0" i="1" dirty="0"/>
              <a:t>Afro Amelioration Introspection</a:t>
            </a:r>
            <a:r>
              <a:rPr lang="en-US" sz="1600" b="0" dirty="0"/>
              <a:t> is to reflect the type of work I want to do in the future, let the African American community know they’re not alone even if they’re struggling with addressing the concept of mental health, sustaining culture by approaching an issue that harms a community, and make the topic less taboo so people can have a better quality of life. </a:t>
            </a:r>
            <a:endParaRPr lang="en-US" altLang="en-US" sz="1600" b="0" dirty="0"/>
          </a:p>
        </p:txBody>
      </p:sp>
    </p:spTree>
    <p:extLst>
      <p:ext uri="{BB962C8B-B14F-4D97-AF65-F5344CB8AC3E}">
        <p14:creationId xmlns:p14="http://schemas.microsoft.com/office/powerpoint/2010/main" val="395190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0ED23-681C-8D41-B958-310ABF8B360F}"/>
              </a:ext>
            </a:extLst>
          </p:cNvPr>
          <p:cNvSpPr>
            <a:spLocks noGrp="1"/>
          </p:cNvSpPr>
          <p:nvPr>
            <p:ph type="title"/>
          </p:nvPr>
        </p:nvSpPr>
        <p:spPr>
          <a:xfrm>
            <a:off x="1525301" y="1398635"/>
            <a:ext cx="9141397" cy="615553"/>
          </a:xfrm>
        </p:spPr>
        <p:txBody>
          <a:bodyPr/>
          <a:lstStyle/>
          <a:p>
            <a:r>
              <a:rPr lang="en-US" dirty="0"/>
              <a:t>Success</a:t>
            </a:r>
          </a:p>
        </p:txBody>
      </p:sp>
      <p:sp>
        <p:nvSpPr>
          <p:cNvPr id="3" name="Text Placeholder 2">
            <a:extLst>
              <a:ext uri="{FF2B5EF4-FFF2-40B4-BE49-F238E27FC236}">
                <a16:creationId xmlns:a16="http://schemas.microsoft.com/office/drawing/2014/main" id="{5CE34ED3-C065-E048-ABB7-06EDA92F345E}"/>
              </a:ext>
            </a:extLst>
          </p:cNvPr>
          <p:cNvSpPr>
            <a:spLocks noGrp="1"/>
          </p:cNvSpPr>
          <p:nvPr>
            <p:ph type="body" sz="quarter" idx="12"/>
          </p:nvPr>
        </p:nvSpPr>
        <p:spPr>
          <a:xfrm>
            <a:off x="974035" y="2236304"/>
            <a:ext cx="10267122" cy="3647661"/>
          </a:xfrm>
        </p:spPr>
        <p:txBody>
          <a:bodyPr/>
          <a:lstStyle/>
          <a:p>
            <a:pPr>
              <a:lnSpc>
                <a:spcPct val="150000"/>
              </a:lnSpc>
            </a:pPr>
            <a:r>
              <a:rPr lang="en-US" dirty="0"/>
              <a:t>I’m evaluating the success of this project based off people communicating about the topic and learning because the goal of this Capstone is to not only reflect the type of art I want to make in the future, but let the African American community know they’re not alone if they’re struggling with addressing the concept of Black mental health, sustaining culture by approaching an issue that harms a community, and making the topic less taboo so people can have a better quality of life. I would say I’ve been successful so far because people have been having discussions digitally on social media with me and friends who have shared the ad for the exhibition. I’m looking forward to seeing these interactions in person during my exhibition in December. </a:t>
            </a:r>
          </a:p>
        </p:txBody>
      </p:sp>
    </p:spTree>
    <p:extLst>
      <p:ext uri="{BB962C8B-B14F-4D97-AF65-F5344CB8AC3E}">
        <p14:creationId xmlns:p14="http://schemas.microsoft.com/office/powerpoint/2010/main" val="63705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0ED23-681C-8D41-B958-310ABF8B360F}"/>
              </a:ext>
            </a:extLst>
          </p:cNvPr>
          <p:cNvSpPr>
            <a:spLocks noGrp="1"/>
          </p:cNvSpPr>
          <p:nvPr>
            <p:ph type="title"/>
          </p:nvPr>
        </p:nvSpPr>
        <p:spPr>
          <a:xfrm>
            <a:off x="1525301" y="808326"/>
            <a:ext cx="9141397" cy="615553"/>
          </a:xfrm>
        </p:spPr>
        <p:txBody>
          <a:bodyPr/>
          <a:lstStyle/>
          <a:p>
            <a:r>
              <a:rPr lang="en-US" dirty="0">
                <a:solidFill>
                  <a:schemeClr val="accent2"/>
                </a:solidFill>
              </a:rPr>
              <a:t>Engaging Visitors</a:t>
            </a:r>
          </a:p>
        </p:txBody>
      </p:sp>
      <p:sp>
        <p:nvSpPr>
          <p:cNvPr id="3" name="Text Placeholder 2">
            <a:extLst>
              <a:ext uri="{FF2B5EF4-FFF2-40B4-BE49-F238E27FC236}">
                <a16:creationId xmlns:a16="http://schemas.microsoft.com/office/drawing/2014/main" id="{5CE34ED3-C065-E048-ABB7-06EDA92F345E}"/>
              </a:ext>
            </a:extLst>
          </p:cNvPr>
          <p:cNvSpPr>
            <a:spLocks noGrp="1"/>
          </p:cNvSpPr>
          <p:nvPr>
            <p:ph type="body" sz="quarter" idx="12"/>
          </p:nvPr>
        </p:nvSpPr>
        <p:spPr>
          <a:xfrm>
            <a:off x="974035" y="1828800"/>
            <a:ext cx="10267122" cy="4386805"/>
          </a:xfrm>
        </p:spPr>
        <p:txBody>
          <a:bodyPr/>
          <a:lstStyle/>
          <a:p>
            <a:pPr>
              <a:lnSpc>
                <a:spcPct val="150000"/>
              </a:lnSpc>
            </a:pPr>
            <a:r>
              <a:rPr lang="en-US" dirty="0"/>
              <a:t>Besides the opening day, I’ll leave all my interactions to being inside the conversation room. The first day of the show is a special occasion that will draw in a large audience, so I’ll be fine with talking to visitors and letting them engage outside of the conversation room. I’ve been a part of and been to many art exhibitions over the past years and for bigger artist they usually have a talk before the opening and then they stand in one spot of the gallery to let people see the art then come and ask them questions. I’m not going to try to organize a public talk because it’s so last minute and I don’t have the artist resume to draw in enough people to make it seem worthwhile. </a:t>
            </a:r>
          </a:p>
          <a:p>
            <a:pPr>
              <a:lnSpc>
                <a:spcPct val="150000"/>
              </a:lnSpc>
            </a:pPr>
            <a:r>
              <a:rPr lang="en-US" dirty="0"/>
              <a:t>I want to observe how people move about the space, view the art, talk to who they came with, and how long they stay. I believe that will all be valuable data to help make the show and future shows for this project and the Waller Gallery better.</a:t>
            </a:r>
          </a:p>
          <a:p>
            <a:pPr>
              <a:lnSpc>
                <a:spcPct val="150000"/>
              </a:lnSpc>
            </a:pPr>
            <a:endParaRPr lang="en-US" dirty="0"/>
          </a:p>
        </p:txBody>
      </p:sp>
    </p:spTree>
    <p:extLst>
      <p:ext uri="{BB962C8B-B14F-4D97-AF65-F5344CB8AC3E}">
        <p14:creationId xmlns:p14="http://schemas.microsoft.com/office/powerpoint/2010/main" val="6075418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0ED23-681C-8D41-B958-310ABF8B360F}"/>
              </a:ext>
            </a:extLst>
          </p:cNvPr>
          <p:cNvSpPr>
            <a:spLocks noGrp="1"/>
          </p:cNvSpPr>
          <p:nvPr>
            <p:ph type="title"/>
          </p:nvPr>
        </p:nvSpPr>
        <p:spPr>
          <a:xfrm>
            <a:off x="1525301" y="808326"/>
            <a:ext cx="9141397" cy="615553"/>
          </a:xfrm>
        </p:spPr>
        <p:txBody>
          <a:bodyPr/>
          <a:lstStyle/>
          <a:p>
            <a:r>
              <a:rPr lang="en-US" dirty="0">
                <a:solidFill>
                  <a:schemeClr val="accent1"/>
                </a:solidFill>
              </a:rPr>
              <a:t>Visitors and the Art</a:t>
            </a:r>
          </a:p>
        </p:txBody>
      </p:sp>
      <p:sp>
        <p:nvSpPr>
          <p:cNvPr id="3" name="Text Placeholder 2">
            <a:extLst>
              <a:ext uri="{FF2B5EF4-FFF2-40B4-BE49-F238E27FC236}">
                <a16:creationId xmlns:a16="http://schemas.microsoft.com/office/drawing/2014/main" id="{5CE34ED3-C065-E048-ABB7-06EDA92F345E}"/>
              </a:ext>
            </a:extLst>
          </p:cNvPr>
          <p:cNvSpPr>
            <a:spLocks noGrp="1"/>
          </p:cNvSpPr>
          <p:nvPr>
            <p:ph type="body" sz="quarter" idx="12"/>
          </p:nvPr>
        </p:nvSpPr>
        <p:spPr>
          <a:xfrm>
            <a:off x="974035" y="1562582"/>
            <a:ext cx="10267122" cy="4653023"/>
          </a:xfrm>
        </p:spPr>
        <p:txBody>
          <a:bodyPr/>
          <a:lstStyle/>
          <a:p>
            <a:pPr>
              <a:lnSpc>
                <a:spcPct val="150000"/>
              </a:lnSpc>
            </a:pPr>
            <a:r>
              <a:rPr lang="en-US" dirty="0"/>
              <a:t>My shortest video is 40 minutes long. I don’t expect someone to watch a projector in its entirety. I am hoping that visitors will at least watch all the responses to a single question then move onto a different projector. The floor is going to be completely empty since we’re mounting the projectors on the ceiling. Most galleries have one or two benches for video artwork. I don’t want to add chairs to the main gallery because they would take up space and usually when the chairs in front of a video are taken it deters others from going to watch it with them. I think it’s just human nature not to want to make others feel uncomfortable. I know I would worry about making someone feel weird if I was to silently stand behind them watching something. With no chairs more people can gather around and watch the art. It could also potentially lead to conversation circles amongst strangers. Also only having chairs in the conversation room will help drive people back there if they want to sit down. Snacks will help with that to. I’m deducing that no chairs in the main gallery space is a good thing.</a:t>
            </a:r>
          </a:p>
        </p:txBody>
      </p:sp>
    </p:spTree>
    <p:extLst>
      <p:ext uri="{BB962C8B-B14F-4D97-AF65-F5344CB8AC3E}">
        <p14:creationId xmlns:p14="http://schemas.microsoft.com/office/powerpoint/2010/main" val="38437682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0ED23-681C-8D41-B958-310ABF8B360F}"/>
              </a:ext>
            </a:extLst>
          </p:cNvPr>
          <p:cNvSpPr>
            <a:spLocks noGrp="1"/>
          </p:cNvSpPr>
          <p:nvPr>
            <p:ph type="title"/>
          </p:nvPr>
        </p:nvSpPr>
        <p:spPr>
          <a:xfrm>
            <a:off x="1525301" y="1086119"/>
            <a:ext cx="9141397" cy="615553"/>
          </a:xfrm>
        </p:spPr>
        <p:txBody>
          <a:bodyPr/>
          <a:lstStyle/>
          <a:p>
            <a:r>
              <a:rPr lang="en-US" dirty="0">
                <a:solidFill>
                  <a:schemeClr val="accent5"/>
                </a:solidFill>
              </a:rPr>
              <a:t>Visitor Conversation</a:t>
            </a:r>
          </a:p>
        </p:txBody>
      </p:sp>
      <p:sp>
        <p:nvSpPr>
          <p:cNvPr id="3" name="Text Placeholder 2">
            <a:extLst>
              <a:ext uri="{FF2B5EF4-FFF2-40B4-BE49-F238E27FC236}">
                <a16:creationId xmlns:a16="http://schemas.microsoft.com/office/drawing/2014/main" id="{5CE34ED3-C065-E048-ABB7-06EDA92F345E}"/>
              </a:ext>
            </a:extLst>
          </p:cNvPr>
          <p:cNvSpPr>
            <a:spLocks noGrp="1"/>
          </p:cNvSpPr>
          <p:nvPr>
            <p:ph type="body" sz="quarter" idx="12"/>
          </p:nvPr>
        </p:nvSpPr>
        <p:spPr>
          <a:xfrm>
            <a:off x="974035" y="1886674"/>
            <a:ext cx="10267122" cy="4201610"/>
          </a:xfrm>
        </p:spPr>
        <p:txBody>
          <a:bodyPr/>
          <a:lstStyle/>
          <a:p>
            <a:pPr>
              <a:lnSpc>
                <a:spcPct val="150000"/>
              </a:lnSpc>
            </a:pPr>
            <a:r>
              <a:rPr lang="en-US" dirty="0"/>
              <a:t>I’m not too worried about people struggling to converse. Being at an art show is an ice breaker itself. No matter what, if you had to speak to a stranger, you could easily just ask them what they think about the art. The gallery guide will also have all the questions I’m asking so they could use those as well. Also, since the Waller Gallery is in Baltimore that invites conversation on Baltimore culture such as sports teams or traffic troubles. With all the questions I’m presenting it should be unlikely that a visitor can walk away without saying anything to anyone or at least not talk about the show when they get home. If there’s a show where there’s no other visitors, then someone can take one of the cards and engage digitally. The day after the opening of the show should reveal more data on my hypothesis. Until then I’m going to remain positively optimistic. I can’t wait to see all my work for the past year come into fruition with my exhibition.</a:t>
            </a:r>
          </a:p>
        </p:txBody>
      </p:sp>
    </p:spTree>
    <p:extLst>
      <p:ext uri="{BB962C8B-B14F-4D97-AF65-F5344CB8AC3E}">
        <p14:creationId xmlns:p14="http://schemas.microsoft.com/office/powerpoint/2010/main" val="3728855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D9E38B3-4686-8247-9625-49018D29F408}"/>
              </a:ext>
            </a:extLst>
          </p:cNvPr>
          <p:cNvSpPr>
            <a:spLocks noGrp="1"/>
          </p:cNvSpPr>
          <p:nvPr>
            <p:ph type="title"/>
          </p:nvPr>
        </p:nvSpPr>
        <p:spPr>
          <a:xfrm>
            <a:off x="1525301" y="884584"/>
            <a:ext cx="9141397" cy="914399"/>
          </a:xfrm>
        </p:spPr>
        <p:txBody>
          <a:bodyPr>
            <a:normAutofit/>
          </a:bodyPr>
          <a:lstStyle/>
          <a:p>
            <a:pPr algn="ctr"/>
            <a:r>
              <a:rPr lang="en-US" sz="4000" b="1" dirty="0">
                <a:solidFill>
                  <a:schemeClr val="tx1"/>
                </a:solidFill>
              </a:rPr>
              <a:t>Conclusion</a:t>
            </a:r>
            <a:endParaRPr lang="en-US" b="1" dirty="0">
              <a:solidFill>
                <a:schemeClr val="tx1"/>
              </a:solidFill>
            </a:endParaRPr>
          </a:p>
        </p:txBody>
      </p:sp>
      <p:sp>
        <p:nvSpPr>
          <p:cNvPr id="3" name="Text Placeholder 2">
            <a:extLst>
              <a:ext uri="{FF2B5EF4-FFF2-40B4-BE49-F238E27FC236}">
                <a16:creationId xmlns:a16="http://schemas.microsoft.com/office/drawing/2014/main" id="{17155E1D-F4AD-41A7-B948-E2D246CCFE8A}"/>
              </a:ext>
            </a:extLst>
          </p:cNvPr>
          <p:cNvSpPr>
            <a:spLocks noGrp="1"/>
          </p:cNvSpPr>
          <p:nvPr>
            <p:ph type="body" sz="quarter" idx="12"/>
          </p:nvPr>
        </p:nvSpPr>
        <p:spPr>
          <a:xfrm>
            <a:off x="1073427" y="2375453"/>
            <a:ext cx="10207486" cy="2753138"/>
          </a:xfrm>
        </p:spPr>
        <p:txBody>
          <a:bodyPr/>
          <a:lstStyle/>
          <a:p>
            <a:pPr>
              <a:lnSpc>
                <a:spcPct val="150000"/>
              </a:lnSpc>
            </a:pPr>
            <a:r>
              <a:rPr lang="en-US" dirty="0"/>
              <a:t>Going to the exhibition will impact visitor perspective by giving them a chance to talk about a topic that is considered taboo. If they choose not to engage in conversation, then they will at least see what other people think about the topic from the art or overhear exchanges from other guests. This will hopefully encourage them to think differently about certain topics or start dialogue on them. </a:t>
            </a:r>
            <a:r>
              <a:rPr lang="en-US" i="1" dirty="0"/>
              <a:t>Afro Amelioration Introspection</a:t>
            </a:r>
            <a:r>
              <a:rPr lang="en-US" dirty="0"/>
              <a:t> will impact the community by giving them a bonding experience and open space to talk about sensitive topics to help them build a closer bond and possibly seek out help if they need it. </a:t>
            </a:r>
          </a:p>
        </p:txBody>
      </p:sp>
    </p:spTree>
    <p:extLst>
      <p:ext uri="{BB962C8B-B14F-4D97-AF65-F5344CB8AC3E}">
        <p14:creationId xmlns:p14="http://schemas.microsoft.com/office/powerpoint/2010/main" val="3724489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D9E38B3-4686-8247-9625-49018D29F408}"/>
              </a:ext>
            </a:extLst>
          </p:cNvPr>
          <p:cNvSpPr>
            <a:spLocks noGrp="1"/>
          </p:cNvSpPr>
          <p:nvPr>
            <p:ph type="title"/>
          </p:nvPr>
        </p:nvSpPr>
        <p:spPr>
          <a:xfrm>
            <a:off x="1525301" y="675863"/>
            <a:ext cx="9141397" cy="914399"/>
          </a:xfrm>
        </p:spPr>
        <p:txBody>
          <a:bodyPr>
            <a:normAutofit/>
          </a:bodyPr>
          <a:lstStyle/>
          <a:p>
            <a:pPr algn="ctr"/>
            <a:r>
              <a:rPr lang="en-US" dirty="0">
                <a:solidFill>
                  <a:schemeClr val="accent1"/>
                </a:solidFill>
              </a:rPr>
              <a:t>The Future</a:t>
            </a:r>
            <a:endParaRPr lang="en-US" b="1" dirty="0">
              <a:solidFill>
                <a:schemeClr val="accent1"/>
              </a:solidFill>
            </a:endParaRPr>
          </a:p>
        </p:txBody>
      </p:sp>
      <p:sp>
        <p:nvSpPr>
          <p:cNvPr id="3" name="Text Placeholder 2">
            <a:extLst>
              <a:ext uri="{FF2B5EF4-FFF2-40B4-BE49-F238E27FC236}">
                <a16:creationId xmlns:a16="http://schemas.microsoft.com/office/drawing/2014/main" id="{17155E1D-F4AD-41A7-B948-E2D246CCFE8A}"/>
              </a:ext>
            </a:extLst>
          </p:cNvPr>
          <p:cNvSpPr>
            <a:spLocks noGrp="1"/>
          </p:cNvSpPr>
          <p:nvPr>
            <p:ph type="body" sz="quarter" idx="12"/>
          </p:nvPr>
        </p:nvSpPr>
        <p:spPr>
          <a:xfrm>
            <a:off x="884582" y="1798982"/>
            <a:ext cx="10525539" cy="4383155"/>
          </a:xfrm>
        </p:spPr>
        <p:txBody>
          <a:bodyPr/>
          <a:lstStyle/>
          <a:p>
            <a:pPr>
              <a:lnSpc>
                <a:spcPct val="150000"/>
              </a:lnSpc>
            </a:pPr>
            <a:r>
              <a:rPr lang="en-US" dirty="0">
                <a:solidFill>
                  <a:schemeClr val="accent1"/>
                </a:solidFill>
              </a:rPr>
              <a:t>My plans for the future of </a:t>
            </a:r>
            <a:r>
              <a:rPr lang="en-US" i="1" dirty="0">
                <a:solidFill>
                  <a:schemeClr val="accent1"/>
                </a:solidFill>
              </a:rPr>
              <a:t>Afro Amelioration Introspection</a:t>
            </a:r>
            <a:r>
              <a:rPr lang="en-US" dirty="0">
                <a:solidFill>
                  <a:schemeClr val="accent1"/>
                </a:solidFill>
              </a:rPr>
              <a:t> after this exhibition is to hopefully continue exhibiting it at different galleries and helping my art and ethnography careers. I’ve already had a conversation with Joy about the worst-case scenario if I couldn’t exhibit at the Waller Gallery and she said she would reach out to her contacts at other local galleries to see if I could exhibit there. I know Joy is also inviting these gallery directors to my show so I’ll network with them to see if I can have a show at their space with </a:t>
            </a:r>
            <a:r>
              <a:rPr lang="en-US" i="1" dirty="0">
                <a:solidFill>
                  <a:schemeClr val="accent1"/>
                </a:solidFill>
              </a:rPr>
              <a:t>Afro Amelioration Introspection </a:t>
            </a:r>
            <a:r>
              <a:rPr lang="en-US" dirty="0">
                <a:solidFill>
                  <a:schemeClr val="accent1"/>
                </a:solidFill>
              </a:rPr>
              <a:t>or if not then have a future exhibition with them with a different project. I also invited my communications director from Johns Hopkins University and hopefully they’ll find this project useful enough that they’ll let me do some ethnographic work for the school. No matter what the future holds I know that this work is important and not a lot of people are doing it </a:t>
            </a:r>
            <a:br>
              <a:rPr lang="en-US" dirty="0">
                <a:solidFill>
                  <a:schemeClr val="accent1"/>
                </a:solidFill>
              </a:rPr>
            </a:br>
            <a:r>
              <a:rPr lang="en-US" dirty="0">
                <a:solidFill>
                  <a:schemeClr val="accent1"/>
                </a:solidFill>
              </a:rPr>
              <a:t>right now. </a:t>
            </a:r>
          </a:p>
        </p:txBody>
      </p:sp>
    </p:spTree>
    <p:extLst>
      <p:ext uri="{BB962C8B-B14F-4D97-AF65-F5344CB8AC3E}">
        <p14:creationId xmlns:p14="http://schemas.microsoft.com/office/powerpoint/2010/main" val="1620561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8DF32A-D165-40DA-AAE8-A6E9579E2F79}"/>
              </a:ext>
            </a:extLst>
          </p:cNvPr>
          <p:cNvSpPr>
            <a:spLocks noGrp="1"/>
          </p:cNvSpPr>
          <p:nvPr>
            <p:ph type="title"/>
          </p:nvPr>
        </p:nvSpPr>
        <p:spPr/>
        <p:txBody>
          <a:bodyPr>
            <a:normAutofit/>
          </a:bodyPr>
          <a:lstStyle/>
          <a:p>
            <a:r>
              <a:rPr lang="en-US" dirty="0">
                <a:solidFill>
                  <a:schemeClr val="accent3"/>
                </a:solidFill>
              </a:rPr>
              <a:t>The End</a:t>
            </a:r>
            <a:endParaRPr lang="en-US" dirty="0"/>
          </a:p>
        </p:txBody>
      </p:sp>
      <p:sp>
        <p:nvSpPr>
          <p:cNvPr id="7" name="Text Placeholder 6">
            <a:extLst>
              <a:ext uri="{FF2B5EF4-FFF2-40B4-BE49-F238E27FC236}">
                <a16:creationId xmlns:a16="http://schemas.microsoft.com/office/drawing/2014/main" id="{C3BC92DE-1779-4A44-AED9-0261C2497DD9}"/>
              </a:ext>
            </a:extLst>
          </p:cNvPr>
          <p:cNvSpPr>
            <a:spLocks noGrp="1"/>
          </p:cNvSpPr>
          <p:nvPr>
            <p:ph type="body" sz="quarter" idx="12"/>
          </p:nvPr>
        </p:nvSpPr>
        <p:spPr/>
        <p:txBody>
          <a:bodyPr/>
          <a:lstStyle/>
          <a:p>
            <a:r>
              <a:rPr lang="en-US" altLang="en-US" sz="1800" dirty="0"/>
              <a:t>Questions?</a:t>
            </a:r>
          </a:p>
          <a:p>
            <a:endParaRPr lang="en-US" dirty="0"/>
          </a:p>
        </p:txBody>
      </p:sp>
    </p:spTree>
    <p:extLst>
      <p:ext uri="{BB962C8B-B14F-4D97-AF65-F5344CB8AC3E}">
        <p14:creationId xmlns:p14="http://schemas.microsoft.com/office/powerpoint/2010/main" val="2443785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48FBE6B-DC67-4E64-80F4-CADE978D2FE3}"/>
              </a:ext>
            </a:extLst>
          </p:cNvPr>
          <p:cNvSpPr>
            <a:spLocks noGrp="1"/>
          </p:cNvSpPr>
          <p:nvPr>
            <p:ph type="title"/>
          </p:nvPr>
        </p:nvSpPr>
        <p:spPr>
          <a:xfrm>
            <a:off x="876300" y="692151"/>
            <a:ext cx="10417629" cy="639979"/>
          </a:xfrm>
        </p:spPr>
        <p:txBody>
          <a:bodyPr>
            <a:normAutofit/>
          </a:bodyPr>
          <a:lstStyle/>
          <a:p>
            <a:r>
              <a:rPr lang="en-US" dirty="0">
                <a:solidFill>
                  <a:schemeClr val="accent3"/>
                </a:solidFill>
              </a:rPr>
              <a:t>The Process</a:t>
            </a:r>
          </a:p>
        </p:txBody>
      </p:sp>
      <p:sp>
        <p:nvSpPr>
          <p:cNvPr id="10" name="Text Placeholder 9">
            <a:extLst>
              <a:ext uri="{FF2B5EF4-FFF2-40B4-BE49-F238E27FC236}">
                <a16:creationId xmlns:a16="http://schemas.microsoft.com/office/drawing/2014/main" id="{3E90A16C-1235-4DE1-9AE7-2F7599C83F90}"/>
              </a:ext>
            </a:extLst>
          </p:cNvPr>
          <p:cNvSpPr>
            <a:spLocks noGrp="1"/>
          </p:cNvSpPr>
          <p:nvPr>
            <p:ph type="body" sz="quarter" idx="13"/>
          </p:nvPr>
        </p:nvSpPr>
        <p:spPr>
          <a:xfrm>
            <a:off x="876300" y="1520687"/>
            <a:ext cx="10417629" cy="506335"/>
          </a:xfrm>
        </p:spPr>
        <p:txBody>
          <a:bodyPr>
            <a:normAutofit/>
          </a:bodyPr>
          <a:lstStyle/>
          <a:p>
            <a:pPr marL="0" indent="0">
              <a:buNone/>
            </a:pPr>
            <a:r>
              <a:rPr lang="en-US" altLang="en-US" sz="1800" b="0" dirty="0">
                <a:latin typeface="+mj-lt"/>
              </a:rPr>
              <a:t>My project has gone through 5 different phases</a:t>
            </a:r>
          </a:p>
        </p:txBody>
      </p:sp>
      <p:graphicFrame>
        <p:nvGraphicFramePr>
          <p:cNvPr id="7" name="Group 85">
            <a:extLst>
              <a:ext uri="{FF2B5EF4-FFF2-40B4-BE49-F238E27FC236}">
                <a16:creationId xmlns:a16="http://schemas.microsoft.com/office/drawing/2014/main" id="{AD3D3348-39B0-440D-88BE-1A8FA9891931}"/>
              </a:ext>
            </a:extLst>
          </p:cNvPr>
          <p:cNvGraphicFramePr>
            <a:graphicFrameLocks/>
          </p:cNvGraphicFramePr>
          <p:nvPr>
            <p:extLst>
              <p:ext uri="{D42A27DB-BD31-4B8C-83A1-F6EECF244321}">
                <p14:modId xmlns:p14="http://schemas.microsoft.com/office/powerpoint/2010/main" val="1521580989"/>
              </p:ext>
            </p:extLst>
          </p:nvPr>
        </p:nvGraphicFramePr>
        <p:xfrm>
          <a:off x="762000" y="2027022"/>
          <a:ext cx="10417630" cy="3421684"/>
        </p:xfrm>
        <a:graphic>
          <a:graphicData uri="http://schemas.openxmlformats.org/drawingml/2006/table">
            <a:tbl>
              <a:tblPr firstRow="1"/>
              <a:tblGrid>
                <a:gridCol w="2083526">
                  <a:extLst>
                    <a:ext uri="{9D8B030D-6E8A-4147-A177-3AD203B41FA5}">
                      <a16:colId xmlns:a16="http://schemas.microsoft.com/office/drawing/2014/main" val="20000"/>
                    </a:ext>
                  </a:extLst>
                </a:gridCol>
                <a:gridCol w="2083526">
                  <a:extLst>
                    <a:ext uri="{9D8B030D-6E8A-4147-A177-3AD203B41FA5}">
                      <a16:colId xmlns:a16="http://schemas.microsoft.com/office/drawing/2014/main" val="20001"/>
                    </a:ext>
                  </a:extLst>
                </a:gridCol>
                <a:gridCol w="2083526">
                  <a:extLst>
                    <a:ext uri="{9D8B030D-6E8A-4147-A177-3AD203B41FA5}">
                      <a16:colId xmlns:a16="http://schemas.microsoft.com/office/drawing/2014/main" val="20002"/>
                    </a:ext>
                  </a:extLst>
                </a:gridCol>
                <a:gridCol w="2083526">
                  <a:extLst>
                    <a:ext uri="{9D8B030D-6E8A-4147-A177-3AD203B41FA5}">
                      <a16:colId xmlns:a16="http://schemas.microsoft.com/office/drawing/2014/main" val="20003"/>
                    </a:ext>
                  </a:extLst>
                </a:gridCol>
                <a:gridCol w="2083526">
                  <a:extLst>
                    <a:ext uri="{9D8B030D-6E8A-4147-A177-3AD203B41FA5}">
                      <a16:colId xmlns:a16="http://schemas.microsoft.com/office/drawing/2014/main" val="20004"/>
                    </a:ext>
                  </a:extLst>
                </a:gridCol>
              </a:tblGrid>
              <a:tr h="657758">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accent3"/>
                          </a:solidFill>
                          <a:effectLst/>
                          <a:latin typeface="+mn-lt"/>
                        </a:rPr>
                        <a:t>Preparation/Proposal</a:t>
                      </a:r>
                    </a:p>
                  </a:txBody>
                  <a:tcPr anchor="ctr" horzOverflow="overflow">
                    <a:lnL w="28575" cap="flat" cmpd="sng" algn="ctr">
                      <a:no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accent3"/>
                          </a:solidFill>
                          <a:effectLst/>
                          <a:latin typeface="+mn-lt"/>
                        </a:rPr>
                        <a:t>Interview</a:t>
                      </a:r>
                    </a:p>
                  </a:txBody>
                  <a:tcPr anchor="ctr" horzOverflow="overflow">
                    <a:lnL w="6350" cap="flat" cmpd="sng" algn="ctr">
                      <a:solidFill>
                        <a:schemeClr val="tx2">
                          <a:lumMod val="90000"/>
                        </a:schemeClr>
                      </a:solid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accent3"/>
                          </a:solidFill>
                          <a:effectLst/>
                          <a:latin typeface="+mn-lt"/>
                        </a:rPr>
                        <a:t>Production</a:t>
                      </a:r>
                    </a:p>
                  </a:txBody>
                  <a:tcPr anchor="ctr" horzOverflow="overflow">
                    <a:lnL w="6350" cap="flat" cmpd="sng" algn="ctr">
                      <a:solidFill>
                        <a:schemeClr val="tx2">
                          <a:lumMod val="90000"/>
                        </a:schemeClr>
                      </a:solid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accent3"/>
                          </a:solidFill>
                          <a:effectLst/>
                          <a:latin typeface="+mn-lt"/>
                        </a:rPr>
                        <a:t>Reflection</a:t>
                      </a:r>
                    </a:p>
                  </a:txBody>
                  <a:tcPr anchor="ctr" horzOverflow="overflow">
                    <a:lnL w="6350" cap="flat" cmpd="sng" algn="ctr">
                      <a:solidFill>
                        <a:schemeClr val="tx2">
                          <a:lumMod val="90000"/>
                        </a:schemeClr>
                      </a:solid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dirty="0">
                          <a:ln>
                            <a:noFill/>
                          </a:ln>
                          <a:solidFill>
                            <a:schemeClr val="accent3"/>
                          </a:solidFill>
                          <a:effectLst/>
                          <a:latin typeface="+mn-lt"/>
                        </a:rPr>
                        <a:t>Exhibition</a:t>
                      </a:r>
                    </a:p>
                  </a:txBody>
                  <a:tcPr anchor="ctr" horzOverflow="overflow">
                    <a:lnL w="6350" cap="flat" cmpd="sng" algn="ctr">
                      <a:solidFill>
                        <a:schemeClr val="tx2">
                          <a:lumMod val="90000"/>
                        </a:schemeClr>
                      </a:solid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7758">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mn-lt"/>
                        </a:rPr>
                        <a:t>January-August</a:t>
                      </a:r>
                    </a:p>
                  </a:txBody>
                  <a:tcPr anchor="ctr" horzOverflow="overflow">
                    <a:lnL w="28575" cap="flat" cmpd="sng" algn="ctr">
                      <a:no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mn-lt"/>
                        </a:rPr>
                        <a:t>August-September</a:t>
                      </a:r>
                    </a:p>
                  </a:txBody>
                  <a:tcPr anchor="ctr" horzOverflow="overflow">
                    <a:lnL w="6350" cap="flat" cmpd="sng" algn="ctr">
                      <a:solidFill>
                        <a:schemeClr val="tx2">
                          <a:lumMod val="90000"/>
                        </a:schemeClr>
                      </a:solid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mn-lt"/>
                        </a:rPr>
                        <a:t>October</a:t>
                      </a:r>
                    </a:p>
                  </a:txBody>
                  <a:tcPr anchor="ctr" horzOverflow="overflow">
                    <a:lnL w="6350" cap="flat" cmpd="sng" algn="ctr">
                      <a:solidFill>
                        <a:schemeClr val="tx2">
                          <a:lumMod val="90000"/>
                        </a:schemeClr>
                      </a:solid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mn-lt"/>
                        </a:rPr>
                        <a:t>November</a:t>
                      </a:r>
                    </a:p>
                  </a:txBody>
                  <a:tcPr anchor="ctr" horzOverflow="overflow">
                    <a:lnL w="6350" cap="flat" cmpd="sng" algn="ctr">
                      <a:solidFill>
                        <a:schemeClr val="tx2">
                          <a:lumMod val="90000"/>
                        </a:schemeClr>
                      </a:solid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dirty="0">
                          <a:ln>
                            <a:noFill/>
                          </a:ln>
                          <a:solidFill>
                            <a:schemeClr val="tx1"/>
                          </a:solidFill>
                          <a:effectLst/>
                          <a:latin typeface="+mn-lt"/>
                        </a:rPr>
                        <a:t>December</a:t>
                      </a:r>
                    </a:p>
                  </a:txBody>
                  <a:tcPr anchor="ctr" horzOverflow="overflow">
                    <a:lnL w="6350" cap="flat" cmpd="sng" algn="ctr">
                      <a:solidFill>
                        <a:schemeClr val="tx2">
                          <a:lumMod val="90000"/>
                        </a:schemeClr>
                      </a:solid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082901">
                <a:tc>
                  <a:txBody>
                    <a:bodyPr/>
                    <a:lstStyle/>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Figuring out a project idea</a:t>
                      </a:r>
                    </a:p>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Finished Processing Code</a:t>
                      </a:r>
                    </a:p>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Completed the Proposal course</a:t>
                      </a:r>
                    </a:p>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endParaRPr kumimoji="0" lang="en-US" sz="1400" b="0" i="0" u="none" strike="noStrike" cap="none" normalizeH="0" baseline="0" dirty="0">
                        <a:ln>
                          <a:noFill/>
                        </a:ln>
                        <a:solidFill>
                          <a:schemeClr val="tx1"/>
                        </a:solidFill>
                        <a:effectLst/>
                        <a:latin typeface="+mn-lt"/>
                      </a:endParaRPr>
                    </a:p>
                  </a:txBody>
                  <a:tcPr marT="182880" horzOverflow="overflow">
                    <a:lnL w="28575" cap="flat" cmpd="sng" algn="ctr">
                      <a:no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Conducted Interviews</a:t>
                      </a:r>
                    </a:p>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Made Transcripts</a:t>
                      </a:r>
                    </a:p>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Designed marketing materials</a:t>
                      </a:r>
                    </a:p>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Found a gallery space to exhibit in</a:t>
                      </a:r>
                    </a:p>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Filled out Portfolium</a:t>
                      </a:r>
                    </a:p>
                  </a:txBody>
                  <a:tcPr marT="182880" horzOverflow="overflow">
                    <a:lnL w="6350" cap="flat" cmpd="sng" algn="ctr">
                      <a:solidFill>
                        <a:schemeClr val="tx2">
                          <a:lumMod val="90000"/>
                        </a:schemeClr>
                      </a:solid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Made the video artwork</a:t>
                      </a:r>
                    </a:p>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Finished the abstract audio</a:t>
                      </a:r>
                    </a:p>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Ordered marketing materials</a:t>
                      </a:r>
                    </a:p>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Purchased equipment</a:t>
                      </a:r>
                    </a:p>
                  </a:txBody>
                  <a:tcPr marT="182880" horzOverflow="overflow">
                    <a:lnL w="6350" cap="flat" cmpd="sng" algn="ctr">
                      <a:solidFill>
                        <a:schemeClr val="tx2">
                          <a:lumMod val="90000"/>
                        </a:schemeClr>
                      </a:solid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Started marketing the exhibition</a:t>
                      </a:r>
                    </a:p>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Wrote my reflection</a:t>
                      </a:r>
                    </a:p>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Had my defense</a:t>
                      </a:r>
                    </a:p>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Prepped exhibition space</a:t>
                      </a:r>
                    </a:p>
                  </a:txBody>
                  <a:tcPr marT="182880" horzOverflow="overflow">
                    <a:lnL w="6350" cap="flat" cmpd="sng" algn="ctr">
                      <a:solidFill>
                        <a:schemeClr val="tx2">
                          <a:lumMod val="90000"/>
                        </a:schemeClr>
                      </a:solid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p>
                      <a:pPr marL="285750" marR="0" lvl="0" indent="-28575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mn-lt"/>
                        </a:rPr>
                        <a:t>Exhibit</a:t>
                      </a:r>
                    </a:p>
                  </a:txBody>
                  <a:tcPr marT="182880" horzOverflow="overflow">
                    <a:lnL w="6350" cap="flat" cmpd="sng" algn="ctr">
                      <a:solidFill>
                        <a:schemeClr val="tx2">
                          <a:lumMod val="90000"/>
                        </a:schemeClr>
                      </a:solidFill>
                      <a:prstDash val="solid"/>
                      <a:round/>
                      <a:headEnd type="none" w="med" len="med"/>
                      <a:tailEnd type="none" w="med" len="med"/>
                    </a:lnL>
                    <a:lnR w="6350" cap="flat" cmpd="sng" algn="ctr">
                      <a:solidFill>
                        <a:schemeClr val="tx2">
                          <a:lumMod val="90000"/>
                        </a:schemeClr>
                      </a:solid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169789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D4BA618-BF38-4C66-A054-AA45BAEA1C44}"/>
              </a:ext>
            </a:extLst>
          </p:cNvPr>
          <p:cNvSpPr>
            <a:spLocks noGrp="1"/>
          </p:cNvSpPr>
          <p:nvPr>
            <p:ph type="title"/>
          </p:nvPr>
        </p:nvSpPr>
        <p:spPr/>
        <p:txBody>
          <a:bodyPr/>
          <a:lstStyle/>
          <a:p>
            <a:r>
              <a:rPr lang="en-US" dirty="0"/>
              <a:t>How Capstone relates to DA</a:t>
            </a:r>
            <a:br>
              <a:rPr lang="en-US" dirty="0"/>
            </a:br>
            <a:endParaRPr lang="en-US" dirty="0"/>
          </a:p>
        </p:txBody>
      </p:sp>
      <p:sp>
        <p:nvSpPr>
          <p:cNvPr id="3" name="Text Placeholder 2">
            <a:extLst>
              <a:ext uri="{FF2B5EF4-FFF2-40B4-BE49-F238E27FC236}">
                <a16:creationId xmlns:a16="http://schemas.microsoft.com/office/drawing/2014/main" id="{EF99585A-5E1F-40FA-8E64-BB4F04611657}"/>
              </a:ext>
            </a:extLst>
          </p:cNvPr>
          <p:cNvSpPr>
            <a:spLocks noGrp="1"/>
          </p:cNvSpPr>
          <p:nvPr>
            <p:ph type="body" sz="quarter" idx="11"/>
          </p:nvPr>
        </p:nvSpPr>
        <p:spPr>
          <a:xfrm>
            <a:off x="4533900" y="1905000"/>
            <a:ext cx="6955734" cy="4615070"/>
          </a:xfrm>
        </p:spPr>
        <p:txBody>
          <a:bodyPr vert="horz" lIns="91440" tIns="45720" rIns="91440" bIns="45720" rtlCol="0" anchor="t">
            <a:normAutofit/>
          </a:bodyPr>
          <a:lstStyle/>
          <a:p>
            <a:pPr marL="0" lvl="1" indent="0">
              <a:lnSpc>
                <a:spcPct val="100000"/>
              </a:lnSpc>
              <a:buNone/>
            </a:pPr>
            <a:r>
              <a:rPr lang="en-US" dirty="0"/>
              <a:t>Any artwork made using, edited with, or aided by technology can be considered digital art. By that standard the realm of digital art is vast and can take many multimedia forms. This also means the production of commodities is extensive. The difference between artwork and commodity is that art is made to represent a thought, idea, or feeling while commodities don’t embody anything, are mass produced, and their primary purpose is to make a profit. My Capstone is contributing to the field of Digital Arts because I’m making art using multiple different software and technology that has the purpose of presenting a taboo topic to a struggling community. From my motion text poem on Black identity, to my projection mapped dancers, to my rotoscoped short story animation about quarantine, my Capstone speaks for my mastery of the Digital Arts program because it is the corollary of all the projects and skills I’ve developed up to this point of time. </a:t>
            </a:r>
          </a:p>
        </p:txBody>
      </p:sp>
    </p:spTree>
    <p:extLst>
      <p:ext uri="{BB962C8B-B14F-4D97-AF65-F5344CB8AC3E}">
        <p14:creationId xmlns:p14="http://schemas.microsoft.com/office/powerpoint/2010/main" val="1840677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6839344-185E-41C8-994C-A1BD976EF113}"/>
              </a:ext>
            </a:extLst>
          </p:cNvPr>
          <p:cNvSpPr>
            <a:spLocks noGrp="1"/>
          </p:cNvSpPr>
          <p:nvPr>
            <p:ph type="title"/>
          </p:nvPr>
        </p:nvSpPr>
        <p:spPr>
          <a:xfrm>
            <a:off x="506896" y="715961"/>
            <a:ext cx="7782339" cy="1189038"/>
          </a:xfrm>
        </p:spPr>
        <p:txBody>
          <a:bodyPr/>
          <a:lstStyle/>
          <a:p>
            <a:r>
              <a:rPr lang="en-US" dirty="0"/>
              <a:t>How Capstone relates to MACS</a:t>
            </a:r>
          </a:p>
        </p:txBody>
      </p:sp>
      <p:sp>
        <p:nvSpPr>
          <p:cNvPr id="2" name="Text Placeholder 1">
            <a:extLst>
              <a:ext uri="{FF2B5EF4-FFF2-40B4-BE49-F238E27FC236}">
                <a16:creationId xmlns:a16="http://schemas.microsoft.com/office/drawing/2014/main" id="{9B8BBDC7-B590-43B7-BBD0-3A247210E1AC}"/>
              </a:ext>
            </a:extLst>
          </p:cNvPr>
          <p:cNvSpPr>
            <a:spLocks noGrp="1"/>
          </p:cNvSpPr>
          <p:nvPr>
            <p:ph type="body" sz="quarter" idx="11"/>
          </p:nvPr>
        </p:nvSpPr>
        <p:spPr>
          <a:xfrm>
            <a:off x="576470" y="1759225"/>
            <a:ext cx="7305260" cy="4740965"/>
          </a:xfrm>
        </p:spPr>
        <p:txBody>
          <a:bodyPr/>
          <a:lstStyle/>
          <a:p>
            <a:pPr marL="0" lvl="1" indent="0">
              <a:lnSpc>
                <a:spcPct val="100000"/>
              </a:lnSpc>
              <a:buNone/>
            </a:pPr>
            <a:r>
              <a:rPr lang="en-US" dirty="0"/>
              <a:t>Cultural sustainability is an endeavor of fostering support for communities through organizing, fundraising, legislation, or written, audio, and/or visual means to prevent cultures from being harmed, misunderstood, or disappearing. The Capstone will contribute to the field of cultural sustainability by bringing awareness to a taboo topic that is harming the African American community through a visual medium and gathering, using art to engage a community in meaningful conversations, spreading local knowledge through story sharing, and building a deeper connection in a community by creating a memorable experience. Bad mental health can affect your body, emotions, relationships, etc. This project is important because it will show viewers how members of the Black community have dealt with the stress of current events as well as their thoughts and feelings. This will hopefully encourage observers to try some of their methods and could potentially improve their quality of life.</a:t>
            </a:r>
            <a:endParaRPr lang="en-US" dirty="0">
              <a:solidFill>
                <a:schemeClr val="accent1"/>
              </a:solidFill>
            </a:endParaRPr>
          </a:p>
        </p:txBody>
      </p:sp>
    </p:spTree>
    <p:extLst>
      <p:ext uri="{BB962C8B-B14F-4D97-AF65-F5344CB8AC3E}">
        <p14:creationId xmlns:p14="http://schemas.microsoft.com/office/powerpoint/2010/main" val="3099432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B34254B-4837-4E59-8D24-19908000C6C3}"/>
              </a:ext>
            </a:extLst>
          </p:cNvPr>
          <p:cNvSpPr>
            <a:spLocks noGrp="1"/>
          </p:cNvSpPr>
          <p:nvPr>
            <p:ph type="title"/>
          </p:nvPr>
        </p:nvSpPr>
        <p:spPr>
          <a:xfrm>
            <a:off x="4335116" y="715961"/>
            <a:ext cx="7353300" cy="1189038"/>
          </a:xfrm>
        </p:spPr>
        <p:txBody>
          <a:bodyPr/>
          <a:lstStyle/>
          <a:p>
            <a:r>
              <a:rPr lang="en-US" dirty="0"/>
              <a:t>Educational Objectives (1 of 3)</a:t>
            </a:r>
          </a:p>
        </p:txBody>
      </p:sp>
      <p:sp>
        <p:nvSpPr>
          <p:cNvPr id="3" name="Text Placeholder 2">
            <a:extLst>
              <a:ext uri="{FF2B5EF4-FFF2-40B4-BE49-F238E27FC236}">
                <a16:creationId xmlns:a16="http://schemas.microsoft.com/office/drawing/2014/main" id="{D3316BC9-7937-4417-B232-1B37F4796011}"/>
              </a:ext>
            </a:extLst>
          </p:cNvPr>
          <p:cNvSpPr>
            <a:spLocks noGrp="1"/>
          </p:cNvSpPr>
          <p:nvPr>
            <p:ph type="body" sz="quarter" idx="11"/>
          </p:nvPr>
        </p:nvSpPr>
        <p:spPr>
          <a:xfrm>
            <a:off x="4335117" y="1904999"/>
            <a:ext cx="7353300" cy="4326835"/>
          </a:xfrm>
        </p:spPr>
        <p:txBody>
          <a:bodyPr>
            <a:normAutofit/>
          </a:bodyPr>
          <a:lstStyle/>
          <a:p>
            <a:pPr marL="285750" indent="-285750">
              <a:buFont typeface="Arial" panose="020B0604020202020204" pitchFamily="34" charset="0"/>
              <a:buChar char="•"/>
            </a:pPr>
            <a:r>
              <a:rPr lang="en-US" dirty="0"/>
              <a:t>How to build rapport with a gallery space </a:t>
            </a:r>
          </a:p>
          <a:p>
            <a:pPr marL="569214" lvl="1" indent="-285750"/>
            <a:r>
              <a:rPr lang="en-US" dirty="0"/>
              <a:t>I built rapport with the Waller Gallery with honest and open communication about my project, schedule, and self along with visiting gallery a few times, and keeping the director up to date on my project biweekly. </a:t>
            </a:r>
            <a:r>
              <a:rPr lang="fr-FR" dirty="0"/>
              <a:t>	</a:t>
            </a:r>
          </a:p>
          <a:p>
            <a:pPr marL="285750" indent="-285750">
              <a:buFont typeface="Arial" panose="020B0604020202020204" pitchFamily="34" charset="0"/>
              <a:buChar char="•"/>
            </a:pPr>
            <a:r>
              <a:rPr lang="en-US" dirty="0"/>
              <a:t>How to plan and organize an exhibition </a:t>
            </a:r>
          </a:p>
          <a:p>
            <a:pPr marL="569214" lvl="1" indent="-285750"/>
            <a:r>
              <a:rPr lang="en-US" dirty="0"/>
              <a:t>I learned how to plan and </a:t>
            </a:r>
            <a:r>
              <a:rPr lang="en-US"/>
              <a:t>organize an </a:t>
            </a:r>
            <a:r>
              <a:rPr lang="en-US" dirty="0"/>
              <a:t>exhibition through my own research, established knowledge from past exhibitions, and by talking to the Waller Gallery director multiple times.</a:t>
            </a:r>
          </a:p>
          <a:p>
            <a:pPr marL="285750" indent="-285750">
              <a:buFont typeface="Arial" panose="020B0604020202020204" pitchFamily="34" charset="0"/>
              <a:buChar char="•"/>
            </a:pPr>
            <a:r>
              <a:rPr lang="en-US" dirty="0"/>
              <a:t>How to edit video using Processing </a:t>
            </a:r>
          </a:p>
          <a:p>
            <a:pPr marL="569214" lvl="1" indent="-285750"/>
            <a:r>
              <a:rPr lang="en-US" dirty="0"/>
              <a:t>I learned how to edit video files with Processing from what I learned from Andrew in the spring and by also referencing coding tutorials on YouTube. </a:t>
            </a:r>
          </a:p>
        </p:txBody>
      </p:sp>
    </p:spTree>
    <p:extLst>
      <p:ext uri="{BB962C8B-B14F-4D97-AF65-F5344CB8AC3E}">
        <p14:creationId xmlns:p14="http://schemas.microsoft.com/office/powerpoint/2010/main" val="132009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3316BC9-7937-4417-B232-1B37F4796011}"/>
              </a:ext>
            </a:extLst>
          </p:cNvPr>
          <p:cNvSpPr>
            <a:spLocks noGrp="1"/>
          </p:cNvSpPr>
          <p:nvPr>
            <p:ph type="body" sz="quarter" idx="11"/>
          </p:nvPr>
        </p:nvSpPr>
        <p:spPr>
          <a:xfrm>
            <a:off x="636103" y="1904999"/>
            <a:ext cx="7215809" cy="4237039"/>
          </a:xfrm>
        </p:spPr>
        <p:txBody>
          <a:bodyPr>
            <a:normAutofit/>
          </a:bodyPr>
          <a:lstStyle/>
          <a:p>
            <a:pPr marL="285750" indent="-285750">
              <a:buFont typeface="Arial" panose="020B0604020202020204" pitchFamily="34" charset="0"/>
              <a:buChar char="•"/>
            </a:pPr>
            <a:r>
              <a:rPr lang="en-US" dirty="0"/>
              <a:t>To become proficient with projection mapping</a:t>
            </a:r>
            <a:r>
              <a:rPr lang="en-US" sz="1400" dirty="0"/>
              <a:t> </a:t>
            </a:r>
          </a:p>
          <a:p>
            <a:pPr marL="569214" lvl="1" indent="-285750"/>
            <a:r>
              <a:rPr lang="en-US" dirty="0"/>
              <a:t>I became proficient with projection mapping by reading the manuals that came with the projectors, watching tutorial videos, and testing it out in my apartment.</a:t>
            </a:r>
            <a:r>
              <a:rPr lang="en-US" sz="1400" dirty="0"/>
              <a:t> </a:t>
            </a:r>
            <a:r>
              <a:rPr lang="fr-FR" sz="1400" dirty="0"/>
              <a:t>	</a:t>
            </a:r>
          </a:p>
          <a:p>
            <a:pPr marL="285750" indent="-285750">
              <a:buFont typeface="Arial" panose="020B0604020202020204" pitchFamily="34" charset="0"/>
              <a:buChar char="•"/>
            </a:pPr>
            <a:r>
              <a:rPr lang="en-US" dirty="0"/>
              <a:t>Improving my interview skills</a:t>
            </a:r>
            <a:r>
              <a:rPr lang="en-US" sz="1400" dirty="0"/>
              <a:t> </a:t>
            </a:r>
          </a:p>
          <a:p>
            <a:pPr marL="569214" lvl="1" indent="-285750"/>
            <a:r>
              <a:rPr lang="en-US" dirty="0"/>
              <a:t>I improved my interview skills by taking what I learned from each interview (how to phrase certain questions, different follow ups, asking participants to elaborate, etc.) and applying it to the next one</a:t>
            </a:r>
            <a:r>
              <a:rPr lang="en-US" sz="1400" dirty="0"/>
              <a:t> </a:t>
            </a:r>
          </a:p>
          <a:p>
            <a:pPr marL="285750" indent="-285750">
              <a:buFont typeface="Arial" panose="020B0604020202020204" pitchFamily="34" charset="0"/>
              <a:buChar char="•"/>
            </a:pPr>
            <a:r>
              <a:rPr lang="en-US" dirty="0"/>
              <a:t>Learning more about Black mental health</a:t>
            </a:r>
            <a:r>
              <a:rPr lang="en-US" sz="1400" dirty="0"/>
              <a:t> </a:t>
            </a:r>
          </a:p>
          <a:p>
            <a:pPr marL="569214" lvl="1" indent="-285750"/>
            <a:r>
              <a:rPr lang="en-US" dirty="0"/>
              <a:t>I learned more about Black mental health through my literature review, bibliography, research, and interviews.</a:t>
            </a:r>
            <a:r>
              <a:rPr lang="en-US" sz="1400" dirty="0"/>
              <a:t> </a:t>
            </a:r>
          </a:p>
        </p:txBody>
      </p:sp>
      <p:sp>
        <p:nvSpPr>
          <p:cNvPr id="6" name="Title 5">
            <a:extLst>
              <a:ext uri="{FF2B5EF4-FFF2-40B4-BE49-F238E27FC236}">
                <a16:creationId xmlns:a16="http://schemas.microsoft.com/office/drawing/2014/main" id="{5B34254B-4837-4E59-8D24-19908000C6C3}"/>
              </a:ext>
            </a:extLst>
          </p:cNvPr>
          <p:cNvSpPr>
            <a:spLocks noGrp="1"/>
          </p:cNvSpPr>
          <p:nvPr>
            <p:ph type="title"/>
          </p:nvPr>
        </p:nvSpPr>
        <p:spPr>
          <a:xfrm>
            <a:off x="636104" y="715961"/>
            <a:ext cx="7504044" cy="1189038"/>
          </a:xfrm>
        </p:spPr>
        <p:txBody>
          <a:bodyPr anchor="t">
            <a:normAutofit/>
          </a:bodyPr>
          <a:lstStyle/>
          <a:p>
            <a:r>
              <a:rPr lang="en-US" dirty="0"/>
              <a:t>Educational Objectives (2 of 3)</a:t>
            </a:r>
          </a:p>
        </p:txBody>
      </p:sp>
    </p:spTree>
    <p:extLst>
      <p:ext uri="{BB962C8B-B14F-4D97-AF65-F5344CB8AC3E}">
        <p14:creationId xmlns:p14="http://schemas.microsoft.com/office/powerpoint/2010/main" val="3420853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B34254B-4837-4E59-8D24-19908000C6C3}"/>
              </a:ext>
            </a:extLst>
          </p:cNvPr>
          <p:cNvSpPr>
            <a:spLocks noGrp="1"/>
          </p:cNvSpPr>
          <p:nvPr>
            <p:ph type="title"/>
          </p:nvPr>
        </p:nvSpPr>
        <p:spPr>
          <a:xfrm>
            <a:off x="4335116" y="715961"/>
            <a:ext cx="7353300" cy="1189038"/>
          </a:xfrm>
        </p:spPr>
        <p:txBody>
          <a:bodyPr/>
          <a:lstStyle/>
          <a:p>
            <a:r>
              <a:rPr lang="en-US" dirty="0"/>
              <a:t>Educational Objectives (3 of 3)</a:t>
            </a:r>
          </a:p>
        </p:txBody>
      </p:sp>
      <p:sp>
        <p:nvSpPr>
          <p:cNvPr id="3" name="Text Placeholder 2">
            <a:extLst>
              <a:ext uri="{FF2B5EF4-FFF2-40B4-BE49-F238E27FC236}">
                <a16:creationId xmlns:a16="http://schemas.microsoft.com/office/drawing/2014/main" id="{D3316BC9-7937-4417-B232-1B37F4796011}"/>
              </a:ext>
            </a:extLst>
          </p:cNvPr>
          <p:cNvSpPr>
            <a:spLocks noGrp="1"/>
          </p:cNvSpPr>
          <p:nvPr>
            <p:ph type="body" sz="quarter" idx="11"/>
          </p:nvPr>
        </p:nvSpPr>
        <p:spPr>
          <a:xfrm>
            <a:off x="4335117" y="1639957"/>
            <a:ext cx="7353300" cy="4929808"/>
          </a:xfrm>
        </p:spPr>
        <p:txBody>
          <a:bodyPr>
            <a:normAutofit/>
          </a:bodyPr>
          <a:lstStyle/>
          <a:p>
            <a:pPr marL="285750" indent="-285750">
              <a:buFont typeface="Arial" panose="020B0604020202020204" pitchFamily="34" charset="0"/>
              <a:buChar char="•"/>
            </a:pPr>
            <a:r>
              <a:rPr lang="en-US" dirty="0"/>
              <a:t>Learning more about myself </a:t>
            </a:r>
          </a:p>
          <a:p>
            <a:pPr marL="569214" lvl="1" indent="-285750">
              <a:lnSpc>
                <a:spcPct val="100000"/>
              </a:lnSpc>
            </a:pPr>
            <a:r>
              <a:rPr lang="en-US" dirty="0"/>
              <a:t>I learned more about myself from doing this project. I gained deeper insights on my interests in art and ethnography, my physical limits regarding interviews, my subject position when leading a discussion for research, my drive to complete a project, expanding my social battery by constantly reaching out to different galleries and people, and never asking a question I, myself wouldn’t feel comfortable with answering. </a:t>
            </a:r>
            <a:r>
              <a:rPr lang="fr-FR" dirty="0"/>
              <a:t>	</a:t>
            </a:r>
          </a:p>
          <a:p>
            <a:pPr marL="285750" indent="-285750">
              <a:buFont typeface="Arial" panose="020B0604020202020204" pitchFamily="34" charset="0"/>
              <a:buChar char="•"/>
            </a:pPr>
            <a:r>
              <a:rPr lang="en-US" dirty="0"/>
              <a:t>How to approach a sensitive topic with art </a:t>
            </a:r>
          </a:p>
          <a:p>
            <a:pPr marL="569214" lvl="1" indent="-285750">
              <a:lnSpc>
                <a:spcPct val="100000"/>
              </a:lnSpc>
            </a:pPr>
            <a:r>
              <a:rPr lang="en-US" dirty="0"/>
              <a:t>To approach a sensitive topic with art or ethnography, you should let your participants know everything about the project before they partake, get their consent before you document or let them join your research, let them tell their own stories without leading them, and using the dialogue or data they provide with as little editing as possible. </a:t>
            </a:r>
          </a:p>
        </p:txBody>
      </p:sp>
    </p:spTree>
    <p:extLst>
      <p:ext uri="{BB962C8B-B14F-4D97-AF65-F5344CB8AC3E}">
        <p14:creationId xmlns:p14="http://schemas.microsoft.com/office/powerpoint/2010/main" val="1256175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D9E38B3-4686-8247-9625-49018D29F408}"/>
              </a:ext>
            </a:extLst>
          </p:cNvPr>
          <p:cNvSpPr>
            <a:spLocks noGrp="1"/>
          </p:cNvSpPr>
          <p:nvPr>
            <p:ph type="title"/>
          </p:nvPr>
        </p:nvSpPr>
        <p:spPr>
          <a:xfrm>
            <a:off x="1525301" y="1975104"/>
            <a:ext cx="9141397" cy="615553"/>
          </a:xfrm>
        </p:spPr>
        <p:txBody>
          <a:bodyPr wrap="square" anchor="b">
            <a:normAutofit/>
          </a:bodyPr>
          <a:lstStyle/>
          <a:p>
            <a:r>
              <a:rPr lang="en-US" dirty="0"/>
              <a:t>Things I didn’t expect</a:t>
            </a:r>
          </a:p>
        </p:txBody>
      </p:sp>
      <p:sp>
        <p:nvSpPr>
          <p:cNvPr id="6" name="Text Placeholder 5">
            <a:extLst>
              <a:ext uri="{FF2B5EF4-FFF2-40B4-BE49-F238E27FC236}">
                <a16:creationId xmlns:a16="http://schemas.microsoft.com/office/drawing/2014/main" id="{7DCBA01B-ECA4-4938-872A-B38BEB13AC06}"/>
              </a:ext>
            </a:extLst>
          </p:cNvPr>
          <p:cNvSpPr>
            <a:spLocks noGrp="1"/>
          </p:cNvSpPr>
          <p:nvPr>
            <p:ph type="body" sz="quarter" idx="12"/>
          </p:nvPr>
        </p:nvSpPr>
        <p:spPr>
          <a:xfrm>
            <a:off x="2196307" y="3260705"/>
            <a:ext cx="7799387" cy="1534757"/>
          </a:xfrm>
        </p:spPr>
        <p:txBody>
          <a:bodyPr wrap="square">
            <a:normAutofit/>
          </a:bodyPr>
          <a:lstStyle/>
          <a:p>
            <a:pPr>
              <a:spcAft>
                <a:spcPts val="600"/>
              </a:spcAft>
            </a:pPr>
            <a:r>
              <a:rPr lang="en-US" dirty="0"/>
              <a:t>Building a closer bond my participants </a:t>
            </a:r>
            <a:endParaRPr lang="en-US"/>
          </a:p>
          <a:p>
            <a:pPr>
              <a:spcAft>
                <a:spcPts val="600"/>
              </a:spcAft>
            </a:pPr>
            <a:r>
              <a:rPr lang="en-US" dirty="0"/>
              <a:t>Making new friends on social media </a:t>
            </a:r>
            <a:endParaRPr lang="en-US"/>
          </a:p>
          <a:p>
            <a:pPr>
              <a:spcAft>
                <a:spcPts val="600"/>
              </a:spcAft>
            </a:pPr>
            <a:r>
              <a:rPr lang="en-US" dirty="0"/>
              <a:t>Discussing Black mental health with strangers online</a:t>
            </a:r>
            <a:endParaRPr lang="en-US"/>
          </a:p>
          <a:p>
            <a:pPr>
              <a:spcAft>
                <a:spcPts val="600"/>
              </a:spcAft>
            </a:pPr>
            <a:r>
              <a:rPr lang="en-US" dirty="0"/>
              <a:t>Building a relationship with a local gallery</a:t>
            </a:r>
            <a:endParaRPr lang="en-US"/>
          </a:p>
        </p:txBody>
      </p:sp>
    </p:spTree>
    <p:extLst>
      <p:ext uri="{BB962C8B-B14F-4D97-AF65-F5344CB8AC3E}">
        <p14:creationId xmlns:p14="http://schemas.microsoft.com/office/powerpoint/2010/main" val="4251621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2_Office Theme">
  <a:themeElements>
    <a:clrScheme name="Custom 24">
      <a:dk1>
        <a:srgbClr val="000000"/>
      </a:dk1>
      <a:lt1>
        <a:srgbClr val="FFFFFF"/>
      </a:lt1>
      <a:dk2>
        <a:srgbClr val="000000"/>
      </a:dk2>
      <a:lt2>
        <a:srgbClr val="E6E6E6"/>
      </a:lt2>
      <a:accent1>
        <a:srgbClr val="264653"/>
      </a:accent1>
      <a:accent2>
        <a:srgbClr val="2A9D8F"/>
      </a:accent2>
      <a:accent3>
        <a:srgbClr val="E9C46A"/>
      </a:accent3>
      <a:accent4>
        <a:srgbClr val="F4A261"/>
      </a:accent4>
      <a:accent5>
        <a:srgbClr val="E76F51"/>
      </a:accent5>
      <a:accent6>
        <a:srgbClr val="FFFFFF"/>
      </a:accent6>
      <a:hlink>
        <a:srgbClr val="FFFFFF"/>
      </a:hlink>
      <a:folHlink>
        <a:srgbClr val="FFFFFF"/>
      </a:folHlink>
    </a:clrScheme>
    <a:fontScheme name="Heritage and History">
      <a:majorFont>
        <a:latin typeface="Segoe UI"/>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ck History Month_TM10103076_Win32_LH_v4" id="{5AE25372-5B71-4B3F-A332-C4D84C968E46}" vid="{07F4610E-88B6-4CC8-AAA7-899DFEA9E17B}"/>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_ip_UnifiedCompliancePolicyUIAction xmlns="http://schemas.microsoft.com/sharepoint/v3" xsi:nil="true"/>
    <Image xmlns="71af3243-3dd4-4a8d-8c0d-dd76da1f02a5">
      <Url xsi:nil="true"/>
      <Description xsi:nil="true"/>
    </Image>
    <_ip_UnifiedCompliancePolicyProperties xmlns="http://schemas.microsoft.com/sharepoint/v3" xsi:nil="true"/>
    <lcf76f155ced4ddcb4097134ff3c332f xmlns="71af3243-3dd4-4a8d-8c0d-dd76da1f02a5">
      <Terms xmlns="http://schemas.microsoft.com/office/infopath/2007/PartnerControls"/>
    </lcf76f155ced4ddcb4097134ff3c332f>
    <TaxCatchAll xmlns="230e9df3-be65-4c73-a93b-d1236ebd677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8" ma:contentTypeDescription="Create a new document." ma:contentTypeScope="" ma:versionID="22a266b9fa9a230c5a512669d8b298c3">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ddc33fff6b14141ee5c74a0d29ea6a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lcf76f155ced4ddcb4097134ff3c332f" ma:index="24" nillable="true" ma:taxonomy="true" ma:internalName="lcf76f155ced4ddcb4097134ff3c332f" ma:taxonomyFieldName="MediaServiceAITags" ma:displayName="Image Tags" ma:readOnly="false" ma:fieldId="{5cf76f15-5ced-4ddc-b409-7134ff3c332f}" ma:taxonomyMulti="true" ma:sspId="e385fb40-52d4-4fae-9c5b-3e8ff8a5878e" ma:termSetId="09814cd3-568e-4e90-9814-8d621ff8fb8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CFAAC47-BD84-465D-B982-7A75BCC08F7D}">
  <ds:schemaRefs>
    <ds:schemaRef ds:uri="http://schemas.microsoft.com/sharepoint/v3/contenttype/forms"/>
  </ds:schemaRefs>
</ds:datastoreItem>
</file>

<file path=customXml/itemProps2.xml><?xml version="1.0" encoding="utf-8"?>
<ds:datastoreItem xmlns:ds="http://schemas.openxmlformats.org/officeDocument/2006/customXml" ds:itemID="{0F89EEA4-141F-4066-B57B-E44468FB3D6E}">
  <ds:schemaRefs>
    <ds:schemaRef ds:uri="http://schemas.microsoft.com/office/2006/metadata/properties"/>
    <ds:schemaRef ds:uri="http://schemas.microsoft.com/office/infopath/2007/PartnerControls"/>
    <ds:schemaRef ds:uri="71af3243-3dd4-4a8d-8c0d-dd76da1f02a5"/>
    <ds:schemaRef ds:uri="http://schemas.microsoft.com/sharepoint/v3"/>
    <ds:schemaRef ds:uri="230e9df3-be65-4c73-a93b-d1236ebd677e"/>
  </ds:schemaRefs>
</ds:datastoreItem>
</file>

<file path=customXml/itemProps3.xml><?xml version="1.0" encoding="utf-8"?>
<ds:datastoreItem xmlns:ds="http://schemas.openxmlformats.org/officeDocument/2006/customXml" ds:itemID="{A8A967B1-A0A0-415E-82CC-A85AEE3A67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2_Office Theme</Template>
  <TotalTime>289</TotalTime>
  <Words>3607</Words>
  <Application>Microsoft Macintosh PowerPoint</Application>
  <PresentationFormat>Widescreen</PresentationFormat>
  <Paragraphs>124</Paragraphs>
  <Slides>26</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Segoe UI</vt:lpstr>
      <vt:lpstr>2_Office Theme</vt:lpstr>
      <vt:lpstr>Afro Amelioration Introspection</vt:lpstr>
      <vt:lpstr>Abstract</vt:lpstr>
      <vt:lpstr>The Process</vt:lpstr>
      <vt:lpstr>How Capstone relates to DA </vt:lpstr>
      <vt:lpstr>How Capstone relates to MACS</vt:lpstr>
      <vt:lpstr>Educational Objectives (1 of 3)</vt:lpstr>
      <vt:lpstr>Educational Objectives (2 of 3)</vt:lpstr>
      <vt:lpstr>Educational Objectives (3 of 3)</vt:lpstr>
      <vt:lpstr>Things I didn’t expect</vt:lpstr>
      <vt:lpstr>Question Set</vt:lpstr>
      <vt:lpstr>What I learned from interviews </vt:lpstr>
      <vt:lpstr>What I learned from interviews </vt:lpstr>
      <vt:lpstr>What I learned from interviews </vt:lpstr>
      <vt:lpstr>What I learned from interviews </vt:lpstr>
      <vt:lpstr>What I learned from interviews </vt:lpstr>
      <vt:lpstr>What I learned from interviews </vt:lpstr>
      <vt:lpstr>What I learned from interviews </vt:lpstr>
      <vt:lpstr>What I learned from interviews </vt:lpstr>
      <vt:lpstr>What I learned from interviews </vt:lpstr>
      <vt:lpstr>Success</vt:lpstr>
      <vt:lpstr>Engaging Visitors</vt:lpstr>
      <vt:lpstr>Visitors and the Art</vt:lpstr>
      <vt:lpstr>Visitor Conversation</vt:lpstr>
      <vt:lpstr>Conclusion</vt:lpstr>
      <vt:lpstr>The Future</vt:lpstr>
      <vt:lpstr>The End</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Afro History Introspection</dc:title>
  <dc:subject/>
  <dc:creator>Hopkins, Khamar</dc:creator>
  <cp:keywords/>
  <dc:description/>
  <cp:lastModifiedBy>Hopkins, Khamar</cp:lastModifiedBy>
  <cp:revision>48</cp:revision>
  <dcterms:created xsi:type="dcterms:W3CDTF">2021-11-27T01:32:40Z</dcterms:created>
  <dcterms:modified xsi:type="dcterms:W3CDTF">2021-11-30T21:35:14Z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