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modernComment_11E_57C024C8.xml" ContentType="application/vnd.ms-powerpoint.comment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omments/modernComment_106_63302020.xml" ContentType="application/vnd.ms-powerpoint.comments+xml"/>
  <Override PartName="/ppt/comments/modernComment_102_D9F3E1E8.xml" ContentType="application/vnd.ms-powerpoint.comment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modernComment_107_6F6C08E2.xml" ContentType="application/vnd.ms-powerpoint.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modernComment_111_50DEBFBC.xml" ContentType="application/vnd.ms-powerpoint.comments+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comments/modernComment_120_CD4549D6.xml" ContentType="application/vnd.ms-powerpoint.comment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9.xml" ContentType="application/vnd.openxmlformats-officedocument.presentationml.notesSlide+xml"/>
  <Override PartName="/ppt/comments/modernComment_12E_D9D213C8.xml" ContentType="application/vnd.ms-powerpoint.comments+xml"/>
  <Override PartName="/ppt/notesSlides/notesSlide20.xml" ContentType="application/vnd.openxmlformats-officedocument.presentationml.notesSlide+xml"/>
  <Override PartName="/ppt/comments/modernComment_119_6E8876CB.xml" ContentType="application/vnd.ms-powerpoint.comments+xml"/>
  <Override PartName="/ppt/comments/modernComment_11F_689EE4F2.xml" ContentType="application/vnd.ms-powerpoint.comments+xml"/>
  <Override PartName="/ppt/notesSlides/notesSlide21.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2" r:id="rId1"/>
  </p:sldMasterIdLst>
  <p:notesMasterIdLst>
    <p:notesMasterId r:id="rId39"/>
  </p:notesMasterIdLst>
  <p:sldIdLst>
    <p:sldId id="256" r:id="rId2"/>
    <p:sldId id="269" r:id="rId3"/>
    <p:sldId id="286" r:id="rId4"/>
    <p:sldId id="262" r:id="rId5"/>
    <p:sldId id="258" r:id="rId6"/>
    <p:sldId id="271" r:id="rId7"/>
    <p:sldId id="263" r:id="rId8"/>
    <p:sldId id="272" r:id="rId9"/>
    <p:sldId id="273" r:id="rId10"/>
    <p:sldId id="274" r:id="rId11"/>
    <p:sldId id="260" r:id="rId12"/>
    <p:sldId id="265" r:id="rId13"/>
    <p:sldId id="288" r:id="rId14"/>
    <p:sldId id="268" r:id="rId15"/>
    <p:sldId id="266" r:id="rId16"/>
    <p:sldId id="289" r:id="rId17"/>
    <p:sldId id="291" r:id="rId18"/>
    <p:sldId id="292" r:id="rId19"/>
    <p:sldId id="275" r:id="rId20"/>
    <p:sldId id="293" r:id="rId21"/>
    <p:sldId id="294" r:id="rId22"/>
    <p:sldId id="295" r:id="rId23"/>
    <p:sldId id="276" r:id="rId24"/>
    <p:sldId id="296" r:id="rId25"/>
    <p:sldId id="297" r:id="rId26"/>
    <p:sldId id="298" r:id="rId27"/>
    <p:sldId id="277" r:id="rId28"/>
    <p:sldId id="300" r:id="rId29"/>
    <p:sldId id="301" r:id="rId30"/>
    <p:sldId id="302" r:id="rId31"/>
    <p:sldId id="279" r:id="rId32"/>
    <p:sldId id="281" r:id="rId33"/>
    <p:sldId id="284" r:id="rId34"/>
    <p:sldId id="287" r:id="rId35"/>
    <p:sldId id="283" r:id="rId36"/>
    <p:sldId id="282" r:id="rId37"/>
    <p:sldId id="303"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9C4910A-61C3-FE06-4DAA-F8550F07E453}" name="Guest User" initials="GU" userId="S::urn:spo:anon#e4bc3e4b102190e4279a68deb308e5489a3c5a77a2dfafef884d60cbb0be9147::" providerId="AD"/>
  <p188:author id="{C03FACFC-BD98-A9EE-14D5-EE78905DEBD6}" name="Tucker-Worgs, Tamelyn" initials="TT" userId="S::tuckerworgs@hood.edu::7f04b38d-c2e3-47e5-af51-71cae7e03c34"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3BC7B4-D19F-4CEA-5536-1884DAC60D20}" v="2" dt="2022-12-08T19:27:07.983"/>
    <p1510:client id="{43FEA4E6-EC04-C4CE-EDE1-324E7C4AC525}" v="2475" dt="2022-12-12T02:24:12.027"/>
    <p1510:client id="{71D2F806-ECF1-42E6-BA0E-D9192D80654D}" v="13" dt="2022-12-06T23:29:34.974"/>
    <p1510:client id="{83064C92-E142-C918-A3AE-52E13906CCC0}" v="1628" dt="2022-12-12T01:17:28.474"/>
    <p1510:client id="{84200CBE-67B1-870E-CB6A-34E6CD7D720D}" v="195" dt="2022-12-08T18:52:01.070"/>
    <p1510:client id="{AB89534D-E0CA-3739-A919-18D3CCF620AD}" v="1539" dt="2022-12-12T01:40:16.214"/>
    <p1510:client id="{B75DB0A1-6DC4-B4E8-26EA-A69BFB47C4F7}" v="3151" dt="2022-12-06T19:20:48.78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56"/>
  </p:normalViewPr>
  <p:slideViewPr>
    <p:cSldViewPr snapToGrid="0">
      <p:cViewPr varScale="1">
        <p:scale>
          <a:sx n="90" d="100"/>
          <a:sy n="90" d="100"/>
        </p:scale>
        <p:origin x="232" y="5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45"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viewProps" Target="viewProps.xml"/></Relationships>
</file>

<file path=ppt/comments/modernComment_102_D9F3E1E8.xml><?xml version="1.0" encoding="utf-8"?>
<p188:cmLst xmlns:a="http://schemas.openxmlformats.org/drawingml/2006/main" xmlns:r="http://schemas.openxmlformats.org/officeDocument/2006/relationships" xmlns:p188="http://schemas.microsoft.com/office/powerpoint/2018/8/main">
  <p188:cm id="{1C879B37-77F6-4ABE-B065-F6C62131F603}" authorId="{A9C4910A-61C3-FE06-4DAA-F8550F07E453}" created="2022-12-06T22:52:37.237">
    <pc:sldMkLst xmlns:pc="http://schemas.microsoft.com/office/powerpoint/2013/main/command">
      <pc:docMk/>
      <pc:sldMk cId="3656638952" sldId="258"/>
    </pc:sldMkLst>
    <p188:txBody>
      <a:bodyPr/>
      <a:lstStyle/>
      <a:p>
        <a:r>
          <a:rPr lang="en-US"/>
          <a:t>Too wordy. Simplify your question. Are college students educated about the voting process? To what extent to they attribute their voting education to their college institution? or something like that... </a:t>
        </a:r>
      </a:p>
    </p188:txBody>
  </p188:cm>
</p188:cmLst>
</file>

<file path=ppt/comments/modernComment_106_63302020.xml><?xml version="1.0" encoding="utf-8"?>
<p188:cmLst xmlns:a="http://schemas.openxmlformats.org/drawingml/2006/main" xmlns:r="http://schemas.openxmlformats.org/officeDocument/2006/relationships" xmlns:p188="http://schemas.microsoft.com/office/powerpoint/2018/8/main">
  <p188:cm id="{8704F5B2-EE65-4C64-A453-3D9F2B69BED4}" authorId="{A9C4910A-61C3-FE06-4DAA-F8550F07E453}" status="resolved" created="2022-12-06T22:50:49.341" complete="100000">
    <pc:sldMkLst xmlns:pc="http://schemas.microsoft.com/office/powerpoint/2013/main/command">
      <pc:docMk/>
      <pc:sldMk cId="1664098336" sldId="262"/>
    </pc:sldMkLst>
    <p188:txBody>
      <a:bodyPr/>
      <a:lstStyle/>
      <a:p>
        <a:r>
          <a:rPr lang="en-US"/>
          <a:t>make sure the heading/word empowerment is not split</a:t>
        </a:r>
      </a:p>
    </p188:txBody>
  </p188:cm>
</p188:cmLst>
</file>

<file path=ppt/comments/modernComment_107_6F6C08E2.xml><?xml version="1.0" encoding="utf-8"?>
<p188:cmLst xmlns:a="http://schemas.openxmlformats.org/drawingml/2006/main" xmlns:r="http://schemas.openxmlformats.org/officeDocument/2006/relationships" xmlns:p188="http://schemas.microsoft.com/office/powerpoint/2018/8/main">
  <p188:cm id="{76B9AE71-A98B-40AC-9AE8-8C73D1F57C8F}" authorId="{A9C4910A-61C3-FE06-4DAA-F8550F07E453}" status="resolved" created="2022-12-06T22:53:30.645" complete="100000">
    <pc:sldMkLst xmlns:pc="http://schemas.microsoft.com/office/powerpoint/2013/main/command">
      <pc:docMk/>
      <pc:sldMk cId="1869351138" sldId="263"/>
    </pc:sldMkLst>
    <p188:replyLst>
      <p188:reply id="{EC641E4E-88E6-44F6-A8ED-B8AB8CE5C340}" authorId="{C03FACFC-BD98-A9EE-14D5-EE78905DEBD6}" created="2022-12-08T19:27:07.983">
        <p188:txBody>
          <a:bodyPr/>
          <a:lstStyle/>
          <a:p>
            <a:r>
              <a:rPr lang="en-US"/>
              <a:t>the most important is what they found, not the list of colleges. Arrange the literature by themes, findings, the like</a:t>
            </a:r>
          </a:p>
        </p188:txBody>
      </p188:reply>
    </p188:replyLst>
    <p188:txBody>
      <a:bodyPr/>
      <a:lstStyle/>
      <a:p>
        <a:r>
          <a:rPr lang="en-US"/>
          <a:t>Instead of state of literature, I'd say Previous Literature
Not sure why the list of colleges... Explain a bit here</a:t>
        </a:r>
      </a:p>
    </p188:txBody>
  </p188:cm>
</p188:cmLst>
</file>

<file path=ppt/comments/modernComment_111_50DEBFBC.xml><?xml version="1.0" encoding="utf-8"?>
<p188:cmLst xmlns:a="http://schemas.openxmlformats.org/drawingml/2006/main" xmlns:r="http://schemas.openxmlformats.org/officeDocument/2006/relationships" xmlns:p188="http://schemas.microsoft.com/office/powerpoint/2018/8/main">
  <p188:cm id="{0CC98573-57E3-4135-828B-37B4F0496879}" authorId="{A9C4910A-61C3-FE06-4DAA-F8550F07E453}" created="2022-12-06T22:54:16.022">
    <pc:sldMkLst xmlns:pc="http://schemas.microsoft.com/office/powerpoint/2013/main/command">
      <pc:docMk/>
      <pc:sldMk cId="1356775356" sldId="273"/>
    </pc:sldMkLst>
    <p188:txBody>
      <a:bodyPr/>
      <a:lstStyle/>
      <a:p>
        <a:r>
          <a:rPr lang="en-US"/>
          <a:t>I prefer simply saying what your independent variables and your dependent variables are. I don't think the reader needs to know your question #s</a:t>
        </a:r>
      </a:p>
    </p188:txBody>
  </p188:cm>
</p188:cmLst>
</file>

<file path=ppt/comments/modernComment_119_6E8876CB.xml><?xml version="1.0" encoding="utf-8"?>
<p188:cmLst xmlns:a="http://schemas.openxmlformats.org/drawingml/2006/main" xmlns:r="http://schemas.openxmlformats.org/officeDocument/2006/relationships" xmlns:p188="http://schemas.microsoft.com/office/powerpoint/2018/8/main">
  <p188:cm id="{4E9B87C7-AB15-4765-AA53-A203B7E0F3AE}" authorId="{A9C4910A-61C3-FE06-4DAA-F8550F07E453}" status="resolved" created="2022-12-06T23:28:58.988" complete="100000">
    <pc:sldMkLst xmlns:pc="http://schemas.microsoft.com/office/powerpoint/2013/main/command">
      <pc:docMk/>
      <pc:sldMk cId="1854437067" sldId="281"/>
    </pc:sldMkLst>
    <p188:txBody>
      <a:bodyPr/>
      <a:lstStyle/>
      <a:p>
        <a:r>
          <a:rPr lang="en-US"/>
          <a:t>We never prove/disprove, We "support" or "don't support" hypotheses</a:t>
        </a:r>
      </a:p>
    </p188:txBody>
  </p188:cm>
</p188:cmLst>
</file>

<file path=ppt/comments/modernComment_11E_57C024C8.xml><?xml version="1.0" encoding="utf-8"?>
<p188:cmLst xmlns:a="http://schemas.openxmlformats.org/drawingml/2006/main" xmlns:r="http://schemas.openxmlformats.org/officeDocument/2006/relationships" xmlns:p188="http://schemas.microsoft.com/office/powerpoint/2018/8/main">
  <p188:cm id="{25C97C1B-A076-4953-80BF-1E3BE6D7A8AD}" authorId="{A9C4910A-61C3-FE06-4DAA-F8550F07E453}" created="2022-12-06T22:51:25.734">
    <pc:sldMkLst xmlns:pc="http://schemas.microsoft.com/office/powerpoint/2013/main/command">
      <pc:docMk/>
      <pc:sldMk cId="1472210120" sldId="286"/>
    </pc:sldMkLst>
    <p188:replyLst>
      <p188:reply id="{6AE05C0B-1666-4D2F-BA9C-02E6760EF359}" authorId="{A9C4910A-61C3-FE06-4DAA-F8550F07E453}" created="2022-12-06T22:51:38.140">
        <p188:txBody>
          <a:bodyPr/>
          <a:lstStyle/>
          <a:p>
            <a:r>
              <a:rPr lang="en-US"/>
              <a:t>and don't capitalize College</a:t>
            </a:r>
          </a:p>
        </p188:txBody>
      </p188:reply>
    </p188:replyLst>
    <p188:txBody>
      <a:bodyPr/>
      <a:lstStyle/>
      <a:p>
        <a:r>
          <a:rPr lang="en-US"/>
          <a:t>Consider making these statements. e.g. "Political apathy amongst young people is high." </a:t>
        </a:r>
      </a:p>
    </p188:txBody>
  </p188:cm>
</p188:cmLst>
</file>

<file path=ppt/comments/modernComment_11F_689EE4F2.xml><?xml version="1.0" encoding="utf-8"?>
<p188:cmLst xmlns:a="http://schemas.openxmlformats.org/drawingml/2006/main" xmlns:r="http://schemas.openxmlformats.org/officeDocument/2006/relationships" xmlns:p188="http://schemas.microsoft.com/office/powerpoint/2018/8/main">
  <p188:cm id="{882E0467-E617-4BCF-B8B3-C7B43B6E0F0B}" authorId="{A9C4910A-61C3-FE06-4DAA-F8550F07E453}" status="resolved" created="2022-12-06T23:29:34.974" complete="100000">
    <pc:sldMkLst xmlns:pc="http://schemas.microsoft.com/office/powerpoint/2013/main/command">
      <pc:docMk/>
      <pc:sldMk cId="1755243762" sldId="287"/>
    </pc:sldMkLst>
    <p188:txBody>
      <a:bodyPr/>
      <a:lstStyle/>
      <a:p>
        <a:r>
          <a:rPr lang="en-US"/>
          <a:t>instead of "having the survey done,.." say "conduct survey in non-election year"</a:t>
        </a:r>
      </a:p>
    </p188:txBody>
  </p188:cm>
</p188:cmLst>
</file>

<file path=ppt/comments/modernComment_120_CD4549D6.xml><?xml version="1.0" encoding="utf-8"?>
<p188:cmLst xmlns:a="http://schemas.openxmlformats.org/drawingml/2006/main" xmlns:r="http://schemas.openxmlformats.org/officeDocument/2006/relationships" xmlns:p188="http://schemas.microsoft.com/office/powerpoint/2018/8/main">
  <p188:cm id="{D3038A35-4AA2-4B61-B52F-A0413869A80D}" authorId="{A9C4910A-61C3-FE06-4DAA-F8550F07E453}" created="2022-12-06T22:55:04.618">
    <pc:sldMkLst xmlns:pc="http://schemas.microsoft.com/office/powerpoint/2013/main/command">
      <pc:docMk/>
      <pc:sldMk cId="3443870166" sldId="288"/>
    </pc:sldMkLst>
    <p188:replyLst>
      <p188:reply id="{5A13EF6A-F34B-4B7F-932D-ED6479A9529C}" authorId="{A9C4910A-61C3-FE06-4DAA-F8550F07E453}" created="2022-12-06T23:26:19.264">
        <p188:txBody>
          <a:bodyPr/>
          <a:lstStyle/>
          <a:p>
            <a:r>
              <a:rPr lang="en-US"/>
              <a:t>And instead of "question 11" or 12, tell us what the variable is </a:t>
            </a:r>
          </a:p>
        </p188:txBody>
      </p188:reply>
    </p188:replyLst>
    <p188:txBody>
      <a:bodyPr/>
      <a:lstStyle/>
      <a:p>
        <a:r>
          <a:rPr lang="en-US"/>
          <a:t>Heading could be "Findings" instead of general survey results</a:t>
        </a:r>
      </a:p>
    </p188:txBody>
  </p188:cm>
</p188:cmLst>
</file>

<file path=ppt/comments/modernComment_12E_D9D213C8.xml><?xml version="1.0" encoding="utf-8"?>
<p188:cmLst xmlns:a="http://schemas.openxmlformats.org/drawingml/2006/main" xmlns:r="http://schemas.openxmlformats.org/officeDocument/2006/relationships" xmlns:p188="http://schemas.microsoft.com/office/powerpoint/2018/8/main">
  <p188:cm id="{F80D7797-BF2C-40E4-8B8C-3631F355FE9B}" authorId="{A9C4910A-61C3-FE06-4DAA-F8550F07E453}" created="2022-12-06T23:28:23.346">
    <pc:sldMkLst xmlns:pc="http://schemas.microsoft.com/office/powerpoint/2013/main/command">
      <pc:docMk/>
      <pc:sldMk cId="3654423496" sldId="302"/>
    </pc:sldMkLst>
    <p188:txBody>
      <a:bodyPr/>
      <a:lstStyle/>
      <a:p>
        <a:r>
          <a:rPr lang="en-US"/>
          <a:t>Again, instead of "question one" I would say the variable/concept that is the heart of the question. </a:t>
        </a:r>
      </a:p>
    </p188:txBody>
  </p188:cm>
</p188:cmLst>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E6F71DC-205B-4895-9F05-4CBD3D394CCD}" type="doc">
      <dgm:prSet loTypeId="urn:microsoft.com/office/officeart/2008/layout/LinedList" loCatId="list" qsTypeId="urn:microsoft.com/office/officeart/2005/8/quickstyle/simple1" qsCatId="simple" csTypeId="urn:microsoft.com/office/officeart/2005/8/colors/colorful1" csCatId="colorful" phldr="1"/>
      <dgm:spPr/>
      <dgm:t>
        <a:bodyPr/>
        <a:lstStyle/>
        <a:p>
          <a:endParaRPr lang="en-US"/>
        </a:p>
      </dgm:t>
    </dgm:pt>
    <dgm:pt modelId="{CD3F94EB-557B-4685-AD23-C0B816CFBFBE}">
      <dgm:prSet/>
      <dgm:spPr/>
      <dgm:t>
        <a:bodyPr/>
        <a:lstStyle/>
        <a:p>
          <a:pPr rtl="0"/>
          <a:r>
            <a:rPr lang="en-US" dirty="0"/>
            <a:t>Political apathy </a:t>
          </a:r>
          <a:r>
            <a:rPr lang="en-US" dirty="0">
              <a:latin typeface="Calibri Light" panose="020F0302020204030204"/>
            </a:rPr>
            <a:t>amongst young people is high</a:t>
          </a:r>
          <a:endParaRPr lang="en-US" dirty="0"/>
        </a:p>
      </dgm:t>
    </dgm:pt>
    <dgm:pt modelId="{4ECBC94B-8969-4838-ADB4-0FADEBF10B28}" type="parTrans" cxnId="{8CA9BD38-EC1C-4B4D-A995-DFFFB9280937}">
      <dgm:prSet/>
      <dgm:spPr/>
      <dgm:t>
        <a:bodyPr/>
        <a:lstStyle/>
        <a:p>
          <a:endParaRPr lang="en-US"/>
        </a:p>
      </dgm:t>
    </dgm:pt>
    <dgm:pt modelId="{09063018-2CEE-4E36-A49C-8AE7A993324D}" type="sibTrans" cxnId="{8CA9BD38-EC1C-4B4D-A995-DFFFB9280937}">
      <dgm:prSet/>
      <dgm:spPr/>
      <dgm:t>
        <a:bodyPr/>
        <a:lstStyle/>
        <a:p>
          <a:endParaRPr lang="en-US"/>
        </a:p>
      </dgm:t>
    </dgm:pt>
    <dgm:pt modelId="{18728842-3F3C-4361-9D88-10481CAD708E}">
      <dgm:prSet/>
      <dgm:spPr/>
      <dgm:t>
        <a:bodyPr/>
        <a:lstStyle/>
        <a:p>
          <a:r>
            <a:rPr lang="en-US" dirty="0"/>
            <a:t>Typical voting profile: educated, white, affluent</a:t>
          </a:r>
        </a:p>
      </dgm:t>
    </dgm:pt>
    <dgm:pt modelId="{5C90B5BC-53CC-4B7A-BC0A-6AF24208991F}" type="parTrans" cxnId="{A3F1A24F-4AA0-441A-B4F2-A77341E52323}">
      <dgm:prSet/>
      <dgm:spPr/>
      <dgm:t>
        <a:bodyPr/>
        <a:lstStyle/>
        <a:p>
          <a:endParaRPr lang="en-US"/>
        </a:p>
      </dgm:t>
    </dgm:pt>
    <dgm:pt modelId="{22A3CBD3-C477-4C36-86A4-AB5F0190B344}" type="sibTrans" cxnId="{A3F1A24F-4AA0-441A-B4F2-A77341E52323}">
      <dgm:prSet/>
      <dgm:spPr/>
      <dgm:t>
        <a:bodyPr/>
        <a:lstStyle/>
        <a:p>
          <a:endParaRPr lang="en-US"/>
        </a:p>
      </dgm:t>
    </dgm:pt>
    <dgm:pt modelId="{4861BD07-46F2-4A29-8777-E23BFAB5F228}">
      <dgm:prSet/>
      <dgm:spPr/>
      <dgm:t>
        <a:bodyPr/>
        <a:lstStyle/>
        <a:p>
          <a:r>
            <a:rPr lang="en-US" dirty="0"/>
            <a:t>Does </a:t>
          </a:r>
          <a:r>
            <a:rPr lang="en-US" dirty="0">
              <a:latin typeface="Calibri Light" panose="020F0302020204030204"/>
            </a:rPr>
            <a:t>college</a:t>
          </a:r>
          <a:r>
            <a:rPr lang="en-US" dirty="0"/>
            <a:t> matter ?</a:t>
          </a:r>
        </a:p>
      </dgm:t>
    </dgm:pt>
    <dgm:pt modelId="{38D86AA4-0873-4143-90A7-38A962279AA8}" type="parTrans" cxnId="{6A3C44FD-D766-4519-A8D1-FCD49F71D1B4}">
      <dgm:prSet/>
      <dgm:spPr/>
      <dgm:t>
        <a:bodyPr/>
        <a:lstStyle/>
        <a:p>
          <a:endParaRPr lang="en-US"/>
        </a:p>
      </dgm:t>
    </dgm:pt>
    <dgm:pt modelId="{1B42CF62-DAE6-43D2-A822-F212587C7CAC}" type="sibTrans" cxnId="{6A3C44FD-D766-4519-A8D1-FCD49F71D1B4}">
      <dgm:prSet/>
      <dgm:spPr/>
      <dgm:t>
        <a:bodyPr/>
        <a:lstStyle/>
        <a:p>
          <a:endParaRPr lang="en-US"/>
        </a:p>
      </dgm:t>
    </dgm:pt>
    <dgm:pt modelId="{87C33443-85CF-4055-918B-2F03483635E3}">
      <dgm:prSet phldr="0"/>
      <dgm:spPr/>
      <dgm:t>
        <a:bodyPr/>
        <a:lstStyle/>
        <a:p>
          <a:pPr rtl="0"/>
          <a:r>
            <a:rPr lang="en-US" b="1" dirty="0">
              <a:latin typeface="Calibri Light" panose="020F0302020204030204"/>
            </a:rPr>
            <a:t>Paradox</a:t>
          </a:r>
          <a:r>
            <a:rPr lang="en-US" dirty="0">
              <a:latin typeface="Calibri Light" panose="020F0302020204030204"/>
            </a:rPr>
            <a:t> of </a:t>
          </a:r>
          <a:r>
            <a:rPr lang="en-US" b="1" dirty="0">
              <a:latin typeface="Calibri Light" panose="020F0302020204030204"/>
            </a:rPr>
            <a:t>college educated voters vs. college students</a:t>
          </a:r>
        </a:p>
      </dgm:t>
    </dgm:pt>
    <dgm:pt modelId="{E519DB79-7A31-49DE-9FC8-98573025206D}" type="parTrans" cxnId="{E323CE47-93F8-428C-9E8F-02D08F454317}">
      <dgm:prSet/>
      <dgm:spPr/>
    </dgm:pt>
    <dgm:pt modelId="{0A790F2B-3FC2-4BDA-9070-21DB59EFE917}" type="sibTrans" cxnId="{E323CE47-93F8-428C-9E8F-02D08F454317}">
      <dgm:prSet/>
      <dgm:spPr/>
    </dgm:pt>
    <dgm:pt modelId="{08CA79F8-4D78-4A14-8676-83366FDB1E60}" type="pres">
      <dgm:prSet presAssocID="{7E6F71DC-205B-4895-9F05-4CBD3D394CCD}" presName="vert0" presStyleCnt="0">
        <dgm:presLayoutVars>
          <dgm:dir/>
          <dgm:animOne val="branch"/>
          <dgm:animLvl val="lvl"/>
        </dgm:presLayoutVars>
      </dgm:prSet>
      <dgm:spPr/>
    </dgm:pt>
    <dgm:pt modelId="{2C86722C-8098-4A3A-A14B-6531E1A43CD4}" type="pres">
      <dgm:prSet presAssocID="{CD3F94EB-557B-4685-AD23-C0B816CFBFBE}" presName="thickLine" presStyleLbl="alignNode1" presStyleIdx="0" presStyleCnt="4"/>
      <dgm:spPr/>
    </dgm:pt>
    <dgm:pt modelId="{4C5A1B7B-6394-48AC-BC9E-3162E30C01B2}" type="pres">
      <dgm:prSet presAssocID="{CD3F94EB-557B-4685-AD23-C0B816CFBFBE}" presName="horz1" presStyleCnt="0"/>
      <dgm:spPr/>
    </dgm:pt>
    <dgm:pt modelId="{DBA52E3E-C027-4706-961A-CC7AEB63A377}" type="pres">
      <dgm:prSet presAssocID="{CD3F94EB-557B-4685-AD23-C0B816CFBFBE}" presName="tx1" presStyleLbl="revTx" presStyleIdx="0" presStyleCnt="4"/>
      <dgm:spPr/>
    </dgm:pt>
    <dgm:pt modelId="{52C03985-FD62-491B-BAE9-8EFAA29B7C8E}" type="pres">
      <dgm:prSet presAssocID="{CD3F94EB-557B-4685-AD23-C0B816CFBFBE}" presName="vert1" presStyleCnt="0"/>
      <dgm:spPr/>
    </dgm:pt>
    <dgm:pt modelId="{5836034B-3B32-4C24-ADAB-6A01327CE984}" type="pres">
      <dgm:prSet presAssocID="{18728842-3F3C-4361-9D88-10481CAD708E}" presName="thickLine" presStyleLbl="alignNode1" presStyleIdx="1" presStyleCnt="4"/>
      <dgm:spPr/>
    </dgm:pt>
    <dgm:pt modelId="{BC63D5D0-92B8-4719-B793-724E8D9E717C}" type="pres">
      <dgm:prSet presAssocID="{18728842-3F3C-4361-9D88-10481CAD708E}" presName="horz1" presStyleCnt="0"/>
      <dgm:spPr/>
    </dgm:pt>
    <dgm:pt modelId="{547CD251-DB92-4414-A0B4-AB4325BF62D1}" type="pres">
      <dgm:prSet presAssocID="{18728842-3F3C-4361-9D88-10481CAD708E}" presName="tx1" presStyleLbl="revTx" presStyleIdx="1" presStyleCnt="4"/>
      <dgm:spPr/>
    </dgm:pt>
    <dgm:pt modelId="{6F61192E-EB20-4151-B873-F2A8B180F117}" type="pres">
      <dgm:prSet presAssocID="{18728842-3F3C-4361-9D88-10481CAD708E}" presName="vert1" presStyleCnt="0"/>
      <dgm:spPr/>
    </dgm:pt>
    <dgm:pt modelId="{1367B1D5-2393-42F1-BA71-11138FF917CB}" type="pres">
      <dgm:prSet presAssocID="{4861BD07-46F2-4A29-8777-E23BFAB5F228}" presName="thickLine" presStyleLbl="alignNode1" presStyleIdx="2" presStyleCnt="4"/>
      <dgm:spPr/>
    </dgm:pt>
    <dgm:pt modelId="{85083C49-EA75-48A5-A616-33BAAEB5DF5B}" type="pres">
      <dgm:prSet presAssocID="{4861BD07-46F2-4A29-8777-E23BFAB5F228}" presName="horz1" presStyleCnt="0"/>
      <dgm:spPr/>
    </dgm:pt>
    <dgm:pt modelId="{70D6231C-2A28-438E-A918-B37AA24534EA}" type="pres">
      <dgm:prSet presAssocID="{4861BD07-46F2-4A29-8777-E23BFAB5F228}" presName="tx1" presStyleLbl="revTx" presStyleIdx="2" presStyleCnt="4"/>
      <dgm:spPr/>
    </dgm:pt>
    <dgm:pt modelId="{5716761E-C646-40FD-9890-78416AEBDDC7}" type="pres">
      <dgm:prSet presAssocID="{4861BD07-46F2-4A29-8777-E23BFAB5F228}" presName="vert1" presStyleCnt="0"/>
      <dgm:spPr/>
    </dgm:pt>
    <dgm:pt modelId="{C9BF5D8A-13BD-4EA0-A72C-6063BFCCC810}" type="pres">
      <dgm:prSet presAssocID="{87C33443-85CF-4055-918B-2F03483635E3}" presName="thickLine" presStyleLbl="alignNode1" presStyleIdx="3" presStyleCnt="4"/>
      <dgm:spPr/>
    </dgm:pt>
    <dgm:pt modelId="{26622193-AAED-40BE-ABC1-2EAC5E8B8EF8}" type="pres">
      <dgm:prSet presAssocID="{87C33443-85CF-4055-918B-2F03483635E3}" presName="horz1" presStyleCnt="0"/>
      <dgm:spPr/>
    </dgm:pt>
    <dgm:pt modelId="{429291AD-7D3C-44D7-A445-CDED292B4864}" type="pres">
      <dgm:prSet presAssocID="{87C33443-85CF-4055-918B-2F03483635E3}" presName="tx1" presStyleLbl="revTx" presStyleIdx="3" presStyleCnt="4"/>
      <dgm:spPr/>
    </dgm:pt>
    <dgm:pt modelId="{93B55FC8-6BF0-4AAA-BC9C-2EC28390A172}" type="pres">
      <dgm:prSet presAssocID="{87C33443-85CF-4055-918B-2F03483635E3}" presName="vert1" presStyleCnt="0"/>
      <dgm:spPr/>
    </dgm:pt>
  </dgm:ptLst>
  <dgm:cxnLst>
    <dgm:cxn modelId="{EF68090E-DC7F-4365-8E34-C19A65AD8244}" type="presOf" srcId="{CD3F94EB-557B-4685-AD23-C0B816CFBFBE}" destId="{DBA52E3E-C027-4706-961A-CC7AEB63A377}" srcOrd="0" destOrd="0" presId="urn:microsoft.com/office/officeart/2008/layout/LinedList"/>
    <dgm:cxn modelId="{8CA9BD38-EC1C-4B4D-A995-DFFFB9280937}" srcId="{7E6F71DC-205B-4895-9F05-4CBD3D394CCD}" destId="{CD3F94EB-557B-4685-AD23-C0B816CFBFBE}" srcOrd="0" destOrd="0" parTransId="{4ECBC94B-8969-4838-ADB4-0FADEBF10B28}" sibTransId="{09063018-2CEE-4E36-A49C-8AE7A993324D}"/>
    <dgm:cxn modelId="{E323CE47-93F8-428C-9E8F-02D08F454317}" srcId="{7E6F71DC-205B-4895-9F05-4CBD3D394CCD}" destId="{87C33443-85CF-4055-918B-2F03483635E3}" srcOrd="3" destOrd="0" parTransId="{E519DB79-7A31-49DE-9FC8-98573025206D}" sibTransId="{0A790F2B-3FC2-4BDA-9070-21DB59EFE917}"/>
    <dgm:cxn modelId="{A3F1A24F-4AA0-441A-B4F2-A77341E52323}" srcId="{7E6F71DC-205B-4895-9F05-4CBD3D394CCD}" destId="{18728842-3F3C-4361-9D88-10481CAD708E}" srcOrd="1" destOrd="0" parTransId="{5C90B5BC-53CC-4B7A-BC0A-6AF24208991F}" sibTransId="{22A3CBD3-C477-4C36-86A4-AB5F0190B344}"/>
    <dgm:cxn modelId="{7BAC826C-98F5-45DA-A59A-A6AD0C179DC6}" type="presOf" srcId="{7E6F71DC-205B-4895-9F05-4CBD3D394CCD}" destId="{08CA79F8-4D78-4A14-8676-83366FDB1E60}" srcOrd="0" destOrd="0" presId="urn:microsoft.com/office/officeart/2008/layout/LinedList"/>
    <dgm:cxn modelId="{9F276399-0DCF-4032-98AA-7EBA9DC98091}" type="presOf" srcId="{18728842-3F3C-4361-9D88-10481CAD708E}" destId="{547CD251-DB92-4414-A0B4-AB4325BF62D1}" srcOrd="0" destOrd="0" presId="urn:microsoft.com/office/officeart/2008/layout/LinedList"/>
    <dgm:cxn modelId="{96A5A3BF-0892-4C1D-A700-7A92E42A71EC}" type="presOf" srcId="{4861BD07-46F2-4A29-8777-E23BFAB5F228}" destId="{70D6231C-2A28-438E-A918-B37AA24534EA}" srcOrd="0" destOrd="0" presId="urn:microsoft.com/office/officeart/2008/layout/LinedList"/>
    <dgm:cxn modelId="{CEB671ED-3064-4996-B31D-222C220D2D0F}" type="presOf" srcId="{87C33443-85CF-4055-918B-2F03483635E3}" destId="{429291AD-7D3C-44D7-A445-CDED292B4864}" srcOrd="0" destOrd="0" presId="urn:microsoft.com/office/officeart/2008/layout/LinedList"/>
    <dgm:cxn modelId="{6A3C44FD-D766-4519-A8D1-FCD49F71D1B4}" srcId="{7E6F71DC-205B-4895-9F05-4CBD3D394CCD}" destId="{4861BD07-46F2-4A29-8777-E23BFAB5F228}" srcOrd="2" destOrd="0" parTransId="{38D86AA4-0873-4143-90A7-38A962279AA8}" sibTransId="{1B42CF62-DAE6-43D2-A822-F212587C7CAC}"/>
    <dgm:cxn modelId="{A6161A8D-8F95-4F65-86A6-C1ACDC66960D}" type="presParOf" srcId="{08CA79F8-4D78-4A14-8676-83366FDB1E60}" destId="{2C86722C-8098-4A3A-A14B-6531E1A43CD4}" srcOrd="0" destOrd="0" presId="urn:microsoft.com/office/officeart/2008/layout/LinedList"/>
    <dgm:cxn modelId="{3A95E4F1-178F-42A8-A99E-D30F85449B7C}" type="presParOf" srcId="{08CA79F8-4D78-4A14-8676-83366FDB1E60}" destId="{4C5A1B7B-6394-48AC-BC9E-3162E30C01B2}" srcOrd="1" destOrd="0" presId="urn:microsoft.com/office/officeart/2008/layout/LinedList"/>
    <dgm:cxn modelId="{305B87F2-B79E-4F44-B8E2-4A99917F36B7}" type="presParOf" srcId="{4C5A1B7B-6394-48AC-BC9E-3162E30C01B2}" destId="{DBA52E3E-C027-4706-961A-CC7AEB63A377}" srcOrd="0" destOrd="0" presId="urn:microsoft.com/office/officeart/2008/layout/LinedList"/>
    <dgm:cxn modelId="{22919785-D291-4E2C-A9A7-90493080A707}" type="presParOf" srcId="{4C5A1B7B-6394-48AC-BC9E-3162E30C01B2}" destId="{52C03985-FD62-491B-BAE9-8EFAA29B7C8E}" srcOrd="1" destOrd="0" presId="urn:microsoft.com/office/officeart/2008/layout/LinedList"/>
    <dgm:cxn modelId="{2245A410-B370-4ECB-915A-574E083C899B}" type="presParOf" srcId="{08CA79F8-4D78-4A14-8676-83366FDB1E60}" destId="{5836034B-3B32-4C24-ADAB-6A01327CE984}" srcOrd="2" destOrd="0" presId="urn:microsoft.com/office/officeart/2008/layout/LinedList"/>
    <dgm:cxn modelId="{CF9F04DE-56D1-462C-86C4-9ACA6DEF32A5}" type="presParOf" srcId="{08CA79F8-4D78-4A14-8676-83366FDB1E60}" destId="{BC63D5D0-92B8-4719-B793-724E8D9E717C}" srcOrd="3" destOrd="0" presId="urn:microsoft.com/office/officeart/2008/layout/LinedList"/>
    <dgm:cxn modelId="{0DB2E76F-5AA5-41D8-98AC-EEF95F5AB9BE}" type="presParOf" srcId="{BC63D5D0-92B8-4719-B793-724E8D9E717C}" destId="{547CD251-DB92-4414-A0B4-AB4325BF62D1}" srcOrd="0" destOrd="0" presId="urn:microsoft.com/office/officeart/2008/layout/LinedList"/>
    <dgm:cxn modelId="{E2E58907-0E08-4FE8-A505-81591C503FCF}" type="presParOf" srcId="{BC63D5D0-92B8-4719-B793-724E8D9E717C}" destId="{6F61192E-EB20-4151-B873-F2A8B180F117}" srcOrd="1" destOrd="0" presId="urn:microsoft.com/office/officeart/2008/layout/LinedList"/>
    <dgm:cxn modelId="{D3EAB8B9-1617-4B64-82C3-21D7F62683DE}" type="presParOf" srcId="{08CA79F8-4D78-4A14-8676-83366FDB1E60}" destId="{1367B1D5-2393-42F1-BA71-11138FF917CB}" srcOrd="4" destOrd="0" presId="urn:microsoft.com/office/officeart/2008/layout/LinedList"/>
    <dgm:cxn modelId="{4AD8642A-BBDF-45E1-A9B7-623D36D8FF07}" type="presParOf" srcId="{08CA79F8-4D78-4A14-8676-83366FDB1E60}" destId="{85083C49-EA75-48A5-A616-33BAAEB5DF5B}" srcOrd="5" destOrd="0" presId="urn:microsoft.com/office/officeart/2008/layout/LinedList"/>
    <dgm:cxn modelId="{CBE2533A-1D44-4E7D-BFB2-D5F4BF703172}" type="presParOf" srcId="{85083C49-EA75-48A5-A616-33BAAEB5DF5B}" destId="{70D6231C-2A28-438E-A918-B37AA24534EA}" srcOrd="0" destOrd="0" presId="urn:microsoft.com/office/officeart/2008/layout/LinedList"/>
    <dgm:cxn modelId="{41A25C4D-DB5F-4F85-B949-C6D941F625CA}" type="presParOf" srcId="{85083C49-EA75-48A5-A616-33BAAEB5DF5B}" destId="{5716761E-C646-40FD-9890-78416AEBDDC7}" srcOrd="1" destOrd="0" presId="urn:microsoft.com/office/officeart/2008/layout/LinedList"/>
    <dgm:cxn modelId="{F4F81D37-1FAA-4FC0-88D8-49587878C582}" type="presParOf" srcId="{08CA79F8-4D78-4A14-8676-83366FDB1E60}" destId="{C9BF5D8A-13BD-4EA0-A72C-6063BFCCC810}" srcOrd="6" destOrd="0" presId="urn:microsoft.com/office/officeart/2008/layout/LinedList"/>
    <dgm:cxn modelId="{D313F866-EF4B-4AFF-99F9-0B4598A8C974}" type="presParOf" srcId="{08CA79F8-4D78-4A14-8676-83366FDB1E60}" destId="{26622193-AAED-40BE-ABC1-2EAC5E8B8EF8}" srcOrd="7" destOrd="0" presId="urn:microsoft.com/office/officeart/2008/layout/LinedList"/>
    <dgm:cxn modelId="{4E606C11-1A46-4321-9D46-3AD1DE430369}" type="presParOf" srcId="{26622193-AAED-40BE-ABC1-2EAC5E8B8EF8}" destId="{429291AD-7D3C-44D7-A445-CDED292B4864}" srcOrd="0" destOrd="0" presId="urn:microsoft.com/office/officeart/2008/layout/LinedList"/>
    <dgm:cxn modelId="{B9CE07AF-06DE-46D5-AEF6-AEE0FE73AC92}" type="presParOf" srcId="{26622193-AAED-40BE-ABC1-2EAC5E8B8EF8}" destId="{93B55FC8-6BF0-4AAA-BC9C-2EC28390A172}"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4607C77-6705-465F-9CC1-A224D83FC094}" type="doc">
      <dgm:prSet loTypeId="urn:microsoft.com/office/officeart/2005/8/layout/process4" loCatId="process" qsTypeId="urn:microsoft.com/office/officeart/2005/8/quickstyle/simple1" qsCatId="simple" csTypeId="urn:microsoft.com/office/officeart/2005/8/colors/colorful1" csCatId="colorful"/>
      <dgm:spPr/>
      <dgm:t>
        <a:bodyPr/>
        <a:lstStyle/>
        <a:p>
          <a:endParaRPr lang="en-US"/>
        </a:p>
      </dgm:t>
    </dgm:pt>
    <dgm:pt modelId="{42B0AE69-1DE6-4977-B19C-BF306008FA08}">
      <dgm:prSet phldr="0"/>
      <dgm:spPr/>
      <dgm:t>
        <a:bodyPr/>
        <a:lstStyle/>
        <a:p>
          <a:pPr rtl="0"/>
          <a:r>
            <a:rPr lang="en-US">
              <a:latin typeface="Calibri Light" panose="020F0302020204030204"/>
            </a:rPr>
            <a:t>Are college students educated about the voting process?</a:t>
          </a:r>
          <a:endParaRPr lang="en-US"/>
        </a:p>
      </dgm:t>
    </dgm:pt>
    <dgm:pt modelId="{D35C1A01-118E-4B21-803C-9A34D443E85E}" type="parTrans" cxnId="{9436DB83-02BC-4741-8923-A6FED32F87D1}">
      <dgm:prSet/>
      <dgm:spPr/>
      <dgm:t>
        <a:bodyPr/>
        <a:lstStyle/>
        <a:p>
          <a:endParaRPr lang="en-US"/>
        </a:p>
      </dgm:t>
    </dgm:pt>
    <dgm:pt modelId="{B8488D4F-530E-430A-9F51-31F38B3E7B3A}" type="sibTrans" cxnId="{9436DB83-02BC-4741-8923-A6FED32F87D1}">
      <dgm:prSet/>
      <dgm:spPr/>
      <dgm:t>
        <a:bodyPr/>
        <a:lstStyle/>
        <a:p>
          <a:endParaRPr lang="en-US"/>
        </a:p>
      </dgm:t>
    </dgm:pt>
    <dgm:pt modelId="{5A00E1EB-4D12-4978-8B00-16DAEF0EBAA0}">
      <dgm:prSet/>
      <dgm:spPr/>
      <dgm:t>
        <a:bodyPr/>
        <a:lstStyle/>
        <a:p>
          <a:r>
            <a:rPr lang="en-US"/>
            <a:t>Further questions:</a:t>
          </a:r>
        </a:p>
      </dgm:t>
    </dgm:pt>
    <dgm:pt modelId="{C72563B3-A3DD-43BB-B46D-893C76D46354}" type="parTrans" cxnId="{8284B11A-FF4C-4A4E-B291-2937479B70B7}">
      <dgm:prSet/>
      <dgm:spPr/>
      <dgm:t>
        <a:bodyPr/>
        <a:lstStyle/>
        <a:p>
          <a:endParaRPr lang="en-US"/>
        </a:p>
      </dgm:t>
    </dgm:pt>
    <dgm:pt modelId="{18B56BA5-C37F-4178-A69A-0CDD1774660B}" type="sibTrans" cxnId="{8284B11A-FF4C-4A4E-B291-2937479B70B7}">
      <dgm:prSet/>
      <dgm:spPr/>
      <dgm:t>
        <a:bodyPr/>
        <a:lstStyle/>
        <a:p>
          <a:endParaRPr lang="en-US"/>
        </a:p>
      </dgm:t>
    </dgm:pt>
    <dgm:pt modelId="{5D829189-AE91-427C-92CA-754718B1F3CA}">
      <dgm:prSet phldr="0"/>
      <dgm:spPr/>
      <dgm:t>
        <a:bodyPr/>
        <a:lstStyle/>
        <a:p>
          <a:pPr rtl="0"/>
          <a:r>
            <a:rPr lang="en-US">
              <a:latin typeface="Calibri Light" panose="020F0302020204030204"/>
            </a:rPr>
            <a:t>To what extent to they attribute their voting education to their college institutions?</a:t>
          </a:r>
          <a:endParaRPr lang="en-US"/>
        </a:p>
      </dgm:t>
    </dgm:pt>
    <dgm:pt modelId="{7045CF44-8D84-444D-B97F-A549B971D375}" type="parTrans" cxnId="{AA3EB4A1-5F7C-432D-8CCF-B3C353FB36F9}">
      <dgm:prSet/>
      <dgm:spPr/>
      <dgm:t>
        <a:bodyPr/>
        <a:lstStyle/>
        <a:p>
          <a:endParaRPr lang="en-US"/>
        </a:p>
      </dgm:t>
    </dgm:pt>
    <dgm:pt modelId="{1EA44CF6-9CD2-4140-A45B-579314C46719}" type="sibTrans" cxnId="{AA3EB4A1-5F7C-432D-8CCF-B3C353FB36F9}">
      <dgm:prSet/>
      <dgm:spPr/>
      <dgm:t>
        <a:bodyPr/>
        <a:lstStyle/>
        <a:p>
          <a:endParaRPr lang="en-US"/>
        </a:p>
      </dgm:t>
    </dgm:pt>
    <dgm:pt modelId="{73E31322-C6B9-42BA-B192-39FBDF236104}">
      <dgm:prSet phldr="0"/>
      <dgm:spPr/>
      <dgm:t>
        <a:bodyPr/>
        <a:lstStyle/>
        <a:p>
          <a:pPr rtl="0"/>
          <a:r>
            <a:rPr lang="en-US"/>
            <a:t>How can a college bridge the gap between college students and college educated voters?</a:t>
          </a:r>
        </a:p>
      </dgm:t>
    </dgm:pt>
    <dgm:pt modelId="{2DBB2419-7BD3-4F86-840C-9B030843D458}" type="parTrans" cxnId="{527FE029-2FB8-4F4D-8452-270F927AC6BA}">
      <dgm:prSet/>
      <dgm:spPr/>
      <dgm:t>
        <a:bodyPr/>
        <a:lstStyle/>
        <a:p>
          <a:endParaRPr lang="en-US"/>
        </a:p>
      </dgm:t>
    </dgm:pt>
    <dgm:pt modelId="{00A498CD-9D64-40A0-A9FD-2C4328047B0D}" type="sibTrans" cxnId="{527FE029-2FB8-4F4D-8452-270F927AC6BA}">
      <dgm:prSet/>
      <dgm:spPr/>
      <dgm:t>
        <a:bodyPr/>
        <a:lstStyle/>
        <a:p>
          <a:endParaRPr lang="en-US"/>
        </a:p>
      </dgm:t>
    </dgm:pt>
    <dgm:pt modelId="{DD552E02-DA04-4B77-9F88-99BAF7A58477}" type="pres">
      <dgm:prSet presAssocID="{E4607C77-6705-465F-9CC1-A224D83FC094}" presName="Name0" presStyleCnt="0">
        <dgm:presLayoutVars>
          <dgm:dir/>
          <dgm:animLvl val="lvl"/>
          <dgm:resizeHandles val="exact"/>
        </dgm:presLayoutVars>
      </dgm:prSet>
      <dgm:spPr/>
    </dgm:pt>
    <dgm:pt modelId="{4F514C06-05A3-492B-97AD-6881B1463C81}" type="pres">
      <dgm:prSet presAssocID="{5A00E1EB-4D12-4978-8B00-16DAEF0EBAA0}" presName="boxAndChildren" presStyleCnt="0"/>
      <dgm:spPr/>
    </dgm:pt>
    <dgm:pt modelId="{FC9E6120-8AAD-4D08-8ECB-79C18B4E25CD}" type="pres">
      <dgm:prSet presAssocID="{5A00E1EB-4D12-4978-8B00-16DAEF0EBAA0}" presName="parentTextBox" presStyleLbl="node1" presStyleIdx="0" presStyleCnt="2"/>
      <dgm:spPr/>
    </dgm:pt>
    <dgm:pt modelId="{0B7CC98A-6CDE-4B0F-8554-50BC7F9976A1}" type="pres">
      <dgm:prSet presAssocID="{5A00E1EB-4D12-4978-8B00-16DAEF0EBAA0}" presName="entireBox" presStyleLbl="node1" presStyleIdx="0" presStyleCnt="2"/>
      <dgm:spPr/>
    </dgm:pt>
    <dgm:pt modelId="{8218CF6E-D866-43B8-8662-68F9EFCF76CE}" type="pres">
      <dgm:prSet presAssocID="{5A00E1EB-4D12-4978-8B00-16DAEF0EBAA0}" presName="descendantBox" presStyleCnt="0"/>
      <dgm:spPr/>
    </dgm:pt>
    <dgm:pt modelId="{541E7886-5BF2-4B9C-9D11-588A9B69F50F}" type="pres">
      <dgm:prSet presAssocID="{5D829189-AE91-427C-92CA-754718B1F3CA}" presName="childTextBox" presStyleLbl="fgAccFollowNode1" presStyleIdx="0" presStyleCnt="2">
        <dgm:presLayoutVars>
          <dgm:bulletEnabled val="1"/>
        </dgm:presLayoutVars>
      </dgm:prSet>
      <dgm:spPr/>
    </dgm:pt>
    <dgm:pt modelId="{207CEFEE-4BDA-4792-9954-CCF345A78F2B}" type="pres">
      <dgm:prSet presAssocID="{73E31322-C6B9-42BA-B192-39FBDF236104}" presName="childTextBox" presStyleLbl="fgAccFollowNode1" presStyleIdx="1" presStyleCnt="2">
        <dgm:presLayoutVars>
          <dgm:bulletEnabled val="1"/>
        </dgm:presLayoutVars>
      </dgm:prSet>
      <dgm:spPr/>
    </dgm:pt>
    <dgm:pt modelId="{E8A895A5-A37F-4C55-B828-6364FAE6CE10}" type="pres">
      <dgm:prSet presAssocID="{B8488D4F-530E-430A-9F51-31F38B3E7B3A}" presName="sp" presStyleCnt="0"/>
      <dgm:spPr/>
    </dgm:pt>
    <dgm:pt modelId="{7B485D94-20CE-49F6-85C3-6BA82905F0E5}" type="pres">
      <dgm:prSet presAssocID="{42B0AE69-1DE6-4977-B19C-BF306008FA08}" presName="arrowAndChildren" presStyleCnt="0"/>
      <dgm:spPr/>
    </dgm:pt>
    <dgm:pt modelId="{CC9B23CA-BE41-44A3-B852-6C7CA492C4D0}" type="pres">
      <dgm:prSet presAssocID="{42B0AE69-1DE6-4977-B19C-BF306008FA08}" presName="parentTextArrow" presStyleLbl="node1" presStyleIdx="1" presStyleCnt="2"/>
      <dgm:spPr/>
    </dgm:pt>
  </dgm:ptLst>
  <dgm:cxnLst>
    <dgm:cxn modelId="{BAFCF800-4D54-4433-8FDF-3B8F9651258C}" type="presOf" srcId="{42B0AE69-1DE6-4977-B19C-BF306008FA08}" destId="{CC9B23CA-BE41-44A3-B852-6C7CA492C4D0}" srcOrd="0" destOrd="0" presId="urn:microsoft.com/office/officeart/2005/8/layout/process4"/>
    <dgm:cxn modelId="{7B338402-EBAE-4DBF-8F6E-557C6B887500}" type="presOf" srcId="{73E31322-C6B9-42BA-B192-39FBDF236104}" destId="{207CEFEE-4BDA-4792-9954-CCF345A78F2B}" srcOrd="0" destOrd="0" presId="urn:microsoft.com/office/officeart/2005/8/layout/process4"/>
    <dgm:cxn modelId="{157F841A-3F63-4DC7-842C-8AAA33727283}" type="presOf" srcId="{5A00E1EB-4D12-4978-8B00-16DAEF0EBAA0}" destId="{FC9E6120-8AAD-4D08-8ECB-79C18B4E25CD}" srcOrd="0" destOrd="0" presId="urn:microsoft.com/office/officeart/2005/8/layout/process4"/>
    <dgm:cxn modelId="{8284B11A-FF4C-4A4E-B291-2937479B70B7}" srcId="{E4607C77-6705-465F-9CC1-A224D83FC094}" destId="{5A00E1EB-4D12-4978-8B00-16DAEF0EBAA0}" srcOrd="1" destOrd="0" parTransId="{C72563B3-A3DD-43BB-B46D-893C76D46354}" sibTransId="{18B56BA5-C37F-4178-A69A-0CDD1774660B}"/>
    <dgm:cxn modelId="{527FE029-2FB8-4F4D-8452-270F927AC6BA}" srcId="{5A00E1EB-4D12-4978-8B00-16DAEF0EBAA0}" destId="{73E31322-C6B9-42BA-B192-39FBDF236104}" srcOrd="1" destOrd="0" parTransId="{2DBB2419-7BD3-4F86-840C-9B030843D458}" sibTransId="{00A498CD-9D64-40A0-A9FD-2C4328047B0D}"/>
    <dgm:cxn modelId="{81EA5549-E6BB-464E-92FE-3955A57D193F}" type="presOf" srcId="{5D829189-AE91-427C-92CA-754718B1F3CA}" destId="{541E7886-5BF2-4B9C-9D11-588A9B69F50F}" srcOrd="0" destOrd="0" presId="urn:microsoft.com/office/officeart/2005/8/layout/process4"/>
    <dgm:cxn modelId="{90671952-7AA6-404B-AF84-2137C924DF41}" type="presOf" srcId="{5A00E1EB-4D12-4978-8B00-16DAEF0EBAA0}" destId="{0B7CC98A-6CDE-4B0F-8554-50BC7F9976A1}" srcOrd="1" destOrd="0" presId="urn:microsoft.com/office/officeart/2005/8/layout/process4"/>
    <dgm:cxn modelId="{9436DB83-02BC-4741-8923-A6FED32F87D1}" srcId="{E4607C77-6705-465F-9CC1-A224D83FC094}" destId="{42B0AE69-1DE6-4977-B19C-BF306008FA08}" srcOrd="0" destOrd="0" parTransId="{D35C1A01-118E-4B21-803C-9A34D443E85E}" sibTransId="{B8488D4F-530E-430A-9F51-31F38B3E7B3A}"/>
    <dgm:cxn modelId="{567E0D99-C193-46C4-9379-2E6D55748F27}" type="presOf" srcId="{E4607C77-6705-465F-9CC1-A224D83FC094}" destId="{DD552E02-DA04-4B77-9F88-99BAF7A58477}" srcOrd="0" destOrd="0" presId="urn:microsoft.com/office/officeart/2005/8/layout/process4"/>
    <dgm:cxn modelId="{AA3EB4A1-5F7C-432D-8CCF-B3C353FB36F9}" srcId="{5A00E1EB-4D12-4978-8B00-16DAEF0EBAA0}" destId="{5D829189-AE91-427C-92CA-754718B1F3CA}" srcOrd="0" destOrd="0" parTransId="{7045CF44-8D84-444D-B97F-A549B971D375}" sibTransId="{1EA44CF6-9CD2-4140-A45B-579314C46719}"/>
    <dgm:cxn modelId="{F702BDEF-58BC-4E61-AC9B-51C50B8E6D1F}" type="presParOf" srcId="{DD552E02-DA04-4B77-9F88-99BAF7A58477}" destId="{4F514C06-05A3-492B-97AD-6881B1463C81}" srcOrd="0" destOrd="0" presId="urn:microsoft.com/office/officeart/2005/8/layout/process4"/>
    <dgm:cxn modelId="{D1C84701-DE78-4352-AD21-81EE17A92314}" type="presParOf" srcId="{4F514C06-05A3-492B-97AD-6881B1463C81}" destId="{FC9E6120-8AAD-4D08-8ECB-79C18B4E25CD}" srcOrd="0" destOrd="0" presId="urn:microsoft.com/office/officeart/2005/8/layout/process4"/>
    <dgm:cxn modelId="{D7CA0CF5-D3A5-4DD3-BDAD-2BA9B7C3358B}" type="presParOf" srcId="{4F514C06-05A3-492B-97AD-6881B1463C81}" destId="{0B7CC98A-6CDE-4B0F-8554-50BC7F9976A1}" srcOrd="1" destOrd="0" presId="urn:microsoft.com/office/officeart/2005/8/layout/process4"/>
    <dgm:cxn modelId="{B7DFC433-6745-4B8D-ABDC-B8E5286D1C91}" type="presParOf" srcId="{4F514C06-05A3-492B-97AD-6881B1463C81}" destId="{8218CF6E-D866-43B8-8662-68F9EFCF76CE}" srcOrd="2" destOrd="0" presId="urn:microsoft.com/office/officeart/2005/8/layout/process4"/>
    <dgm:cxn modelId="{5DFF19D5-185D-4C68-B72B-FF135674827F}" type="presParOf" srcId="{8218CF6E-D866-43B8-8662-68F9EFCF76CE}" destId="{541E7886-5BF2-4B9C-9D11-588A9B69F50F}" srcOrd="0" destOrd="0" presId="urn:microsoft.com/office/officeart/2005/8/layout/process4"/>
    <dgm:cxn modelId="{BD49B212-EFB3-4B87-9E0A-372AB1C7D93E}" type="presParOf" srcId="{8218CF6E-D866-43B8-8662-68F9EFCF76CE}" destId="{207CEFEE-4BDA-4792-9954-CCF345A78F2B}" srcOrd="1" destOrd="0" presId="urn:microsoft.com/office/officeart/2005/8/layout/process4"/>
    <dgm:cxn modelId="{472B5F73-210D-4BE0-90FE-AD3D0806D794}" type="presParOf" srcId="{DD552E02-DA04-4B77-9F88-99BAF7A58477}" destId="{E8A895A5-A37F-4C55-B828-6364FAE6CE10}" srcOrd="1" destOrd="0" presId="urn:microsoft.com/office/officeart/2005/8/layout/process4"/>
    <dgm:cxn modelId="{DB687428-7389-4ECB-966A-794DCA1504FA}" type="presParOf" srcId="{DD552E02-DA04-4B77-9F88-99BAF7A58477}" destId="{7B485D94-20CE-49F6-85C3-6BA82905F0E5}" srcOrd="2" destOrd="0" presId="urn:microsoft.com/office/officeart/2005/8/layout/process4"/>
    <dgm:cxn modelId="{68CF3CCE-6488-42CA-999F-479594836DB4}" type="presParOf" srcId="{7B485D94-20CE-49F6-85C3-6BA82905F0E5}" destId="{CC9B23CA-BE41-44A3-B852-6C7CA492C4D0}"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BD10B3B-F516-470D-A881-7598C398C318}" type="doc">
      <dgm:prSet loTypeId="urn:microsoft.com/office/officeart/2005/8/layout/default" loCatId="list" qsTypeId="urn:microsoft.com/office/officeart/2005/8/quickstyle/simple1" qsCatId="simple" csTypeId="urn:microsoft.com/office/officeart/2005/8/colors/accent1_2" csCatId="accent1"/>
      <dgm:spPr/>
      <dgm:t>
        <a:bodyPr/>
        <a:lstStyle/>
        <a:p>
          <a:endParaRPr lang="en-US"/>
        </a:p>
      </dgm:t>
    </dgm:pt>
    <dgm:pt modelId="{AEC2B1B4-7CAF-4E11-A9F4-9DB134D4C279}">
      <dgm:prSet/>
      <dgm:spPr/>
      <dgm:t>
        <a:bodyPr/>
        <a:lstStyle/>
        <a:p>
          <a:r>
            <a:rPr lang="en-US" dirty="0"/>
            <a:t>14 Question Survey</a:t>
          </a:r>
        </a:p>
      </dgm:t>
    </dgm:pt>
    <dgm:pt modelId="{0F2392B7-8C16-45D2-B24F-E81DBF676DA2}" type="parTrans" cxnId="{BEA4DA43-A90E-4296-B7D0-C66CC89D3DC3}">
      <dgm:prSet/>
      <dgm:spPr/>
      <dgm:t>
        <a:bodyPr/>
        <a:lstStyle/>
        <a:p>
          <a:endParaRPr lang="en-US"/>
        </a:p>
      </dgm:t>
    </dgm:pt>
    <dgm:pt modelId="{717607FC-ADF1-4C9A-B8FC-D3B9D3F6614E}" type="sibTrans" cxnId="{BEA4DA43-A90E-4296-B7D0-C66CC89D3DC3}">
      <dgm:prSet/>
      <dgm:spPr/>
      <dgm:t>
        <a:bodyPr/>
        <a:lstStyle/>
        <a:p>
          <a:endParaRPr lang="en-US"/>
        </a:p>
      </dgm:t>
    </dgm:pt>
    <dgm:pt modelId="{5257A994-50CA-4750-AD84-94BCFE0B215C}">
      <dgm:prSet/>
      <dgm:spPr/>
      <dgm:t>
        <a:bodyPr/>
        <a:lstStyle/>
        <a:p>
          <a:pPr rtl="0"/>
          <a:r>
            <a:rPr lang="en-US" dirty="0"/>
            <a:t>Questions 1-10: demographics</a:t>
          </a:r>
          <a:r>
            <a:rPr lang="en-US" dirty="0">
              <a:latin typeface="Calibri Light" panose="020F0302020204030204"/>
            </a:rPr>
            <a:t> (independent </a:t>
          </a:r>
          <a:r>
            <a:rPr lang="en-US" dirty="0" err="1">
              <a:latin typeface="Calibri Light" panose="020F0302020204030204"/>
            </a:rPr>
            <a:t>varibles</a:t>
          </a:r>
          <a:r>
            <a:rPr lang="en-US" dirty="0">
              <a:latin typeface="Calibri Light" panose="020F0302020204030204"/>
            </a:rPr>
            <a:t>)</a:t>
          </a:r>
          <a:endParaRPr lang="en-US" dirty="0"/>
        </a:p>
      </dgm:t>
    </dgm:pt>
    <dgm:pt modelId="{E7A72734-F511-4C10-82ED-9B10917D7395}" type="parTrans" cxnId="{33C0A8CA-1FBA-478C-880E-6C916E78C3C8}">
      <dgm:prSet/>
      <dgm:spPr/>
      <dgm:t>
        <a:bodyPr/>
        <a:lstStyle/>
        <a:p>
          <a:endParaRPr lang="en-US"/>
        </a:p>
      </dgm:t>
    </dgm:pt>
    <dgm:pt modelId="{9CAA9682-4CA8-4466-A12C-4DFC60C49AE7}" type="sibTrans" cxnId="{33C0A8CA-1FBA-478C-880E-6C916E78C3C8}">
      <dgm:prSet/>
      <dgm:spPr/>
      <dgm:t>
        <a:bodyPr/>
        <a:lstStyle/>
        <a:p>
          <a:endParaRPr lang="en-US"/>
        </a:p>
      </dgm:t>
    </dgm:pt>
    <dgm:pt modelId="{6885E70D-0140-46F5-8570-B38B3DB9FEB7}">
      <dgm:prSet/>
      <dgm:spPr/>
      <dgm:t>
        <a:bodyPr/>
        <a:lstStyle/>
        <a:p>
          <a:pPr rtl="0"/>
          <a:r>
            <a:rPr lang="en-US" dirty="0"/>
            <a:t>Question 11: rating "I" statements from "strongly disagree" to "strongly agree" about voting knowledge such as “I know how to register to vote” and “I know to apply for an absentee/ mail-in ballot”</a:t>
          </a:r>
          <a:r>
            <a:rPr lang="en-US" dirty="0">
              <a:latin typeface="Calibri Light" panose="020F0302020204030204"/>
            </a:rPr>
            <a:t> (dependent variables)</a:t>
          </a:r>
          <a:endParaRPr lang="en-US" dirty="0"/>
        </a:p>
      </dgm:t>
    </dgm:pt>
    <dgm:pt modelId="{E19A4E1B-7004-44B8-A9EB-E63D5CC44EAE}" type="parTrans" cxnId="{3F60A4F0-E538-4381-B632-666BE30474FE}">
      <dgm:prSet/>
      <dgm:spPr/>
      <dgm:t>
        <a:bodyPr/>
        <a:lstStyle/>
        <a:p>
          <a:endParaRPr lang="en-US"/>
        </a:p>
      </dgm:t>
    </dgm:pt>
    <dgm:pt modelId="{35F0130A-F436-4FC2-9F45-C6638C5D9216}" type="sibTrans" cxnId="{3F60A4F0-E538-4381-B632-666BE30474FE}">
      <dgm:prSet/>
      <dgm:spPr/>
      <dgm:t>
        <a:bodyPr/>
        <a:lstStyle/>
        <a:p>
          <a:endParaRPr lang="en-US"/>
        </a:p>
      </dgm:t>
    </dgm:pt>
    <dgm:pt modelId="{CF140D64-ADAF-435D-994C-5726C3763161}">
      <dgm:prSet/>
      <dgm:spPr/>
      <dgm:t>
        <a:bodyPr/>
        <a:lstStyle/>
        <a:p>
          <a:pPr rtl="0"/>
          <a:r>
            <a:rPr lang="en-US" dirty="0"/>
            <a:t>Question 12: rating statements about Hood College from "strongly disagree" to "strongly agree" such as "classes I have taken at Hood will prepare me to vote” or "there is a staff or faculty member at Hood College that would help me register to vote."</a:t>
          </a:r>
          <a:r>
            <a:rPr lang="en-US" dirty="0">
              <a:latin typeface="Calibri Light" panose="020F0302020204030204"/>
            </a:rPr>
            <a:t> (dependent variables)</a:t>
          </a:r>
          <a:endParaRPr lang="en-US" dirty="0"/>
        </a:p>
      </dgm:t>
    </dgm:pt>
    <dgm:pt modelId="{350FA9FE-820C-419D-A057-4E8EA0C708D8}" type="parTrans" cxnId="{1A5FA8FA-3ED0-4328-BE07-494622231AA1}">
      <dgm:prSet/>
      <dgm:spPr/>
      <dgm:t>
        <a:bodyPr/>
        <a:lstStyle/>
        <a:p>
          <a:endParaRPr lang="en-US"/>
        </a:p>
      </dgm:t>
    </dgm:pt>
    <dgm:pt modelId="{DA493459-BF46-4961-B253-08F18D46415B}" type="sibTrans" cxnId="{1A5FA8FA-3ED0-4328-BE07-494622231AA1}">
      <dgm:prSet/>
      <dgm:spPr/>
      <dgm:t>
        <a:bodyPr/>
        <a:lstStyle/>
        <a:p>
          <a:endParaRPr lang="en-US"/>
        </a:p>
      </dgm:t>
    </dgm:pt>
    <dgm:pt modelId="{48E98DE3-29F2-4728-9C43-0D74EBF392D6}">
      <dgm:prSet/>
      <dgm:spPr/>
      <dgm:t>
        <a:bodyPr/>
        <a:lstStyle/>
        <a:p>
          <a:pPr rtl="0"/>
          <a:r>
            <a:rPr lang="en-US" dirty="0"/>
            <a:t>Questions 13 and 14: asks Maryland residents to name the Democrat and Republican candidates for the 2022 Governor race</a:t>
          </a:r>
          <a:r>
            <a:rPr lang="en-US" dirty="0">
              <a:latin typeface="Calibri Light" panose="020F0302020204030204"/>
            </a:rPr>
            <a:t> (control variables)</a:t>
          </a:r>
          <a:endParaRPr lang="en-US" dirty="0"/>
        </a:p>
      </dgm:t>
    </dgm:pt>
    <dgm:pt modelId="{C3F44A23-A3B7-49B7-A1DA-84494C931F53}" type="parTrans" cxnId="{DC775394-1091-4E94-9DA6-94C01265D560}">
      <dgm:prSet/>
      <dgm:spPr/>
      <dgm:t>
        <a:bodyPr/>
        <a:lstStyle/>
        <a:p>
          <a:endParaRPr lang="en-US"/>
        </a:p>
      </dgm:t>
    </dgm:pt>
    <dgm:pt modelId="{2B041AF7-14D8-4756-901D-8DE72F2C0CD2}" type="sibTrans" cxnId="{DC775394-1091-4E94-9DA6-94C01265D560}">
      <dgm:prSet/>
      <dgm:spPr/>
      <dgm:t>
        <a:bodyPr/>
        <a:lstStyle/>
        <a:p>
          <a:endParaRPr lang="en-US"/>
        </a:p>
      </dgm:t>
    </dgm:pt>
    <dgm:pt modelId="{B984052F-4449-43CD-A53E-73A6CF77C402}" type="pres">
      <dgm:prSet presAssocID="{3BD10B3B-F516-470D-A881-7598C398C318}" presName="diagram" presStyleCnt="0">
        <dgm:presLayoutVars>
          <dgm:dir/>
          <dgm:resizeHandles val="exact"/>
        </dgm:presLayoutVars>
      </dgm:prSet>
      <dgm:spPr/>
    </dgm:pt>
    <dgm:pt modelId="{F17F6C20-170F-424F-8781-B64760FD0E3E}" type="pres">
      <dgm:prSet presAssocID="{AEC2B1B4-7CAF-4E11-A9F4-9DB134D4C279}" presName="node" presStyleLbl="node1" presStyleIdx="0" presStyleCnt="5">
        <dgm:presLayoutVars>
          <dgm:bulletEnabled val="1"/>
        </dgm:presLayoutVars>
      </dgm:prSet>
      <dgm:spPr/>
    </dgm:pt>
    <dgm:pt modelId="{ABB6EA15-3B98-42CF-A900-CC548B400367}" type="pres">
      <dgm:prSet presAssocID="{717607FC-ADF1-4C9A-B8FC-D3B9D3F6614E}" presName="sibTrans" presStyleCnt="0"/>
      <dgm:spPr/>
    </dgm:pt>
    <dgm:pt modelId="{72EFED79-6C8A-4D99-BA86-864ABC64E58D}" type="pres">
      <dgm:prSet presAssocID="{5257A994-50CA-4750-AD84-94BCFE0B215C}" presName="node" presStyleLbl="node1" presStyleIdx="1" presStyleCnt="5">
        <dgm:presLayoutVars>
          <dgm:bulletEnabled val="1"/>
        </dgm:presLayoutVars>
      </dgm:prSet>
      <dgm:spPr/>
    </dgm:pt>
    <dgm:pt modelId="{9703B252-7F5C-4CC9-A414-FAC04D2470FD}" type="pres">
      <dgm:prSet presAssocID="{9CAA9682-4CA8-4466-A12C-4DFC60C49AE7}" presName="sibTrans" presStyleCnt="0"/>
      <dgm:spPr/>
    </dgm:pt>
    <dgm:pt modelId="{5E6357F8-5043-4D41-A5A9-7ACAFC08E92C}" type="pres">
      <dgm:prSet presAssocID="{6885E70D-0140-46F5-8570-B38B3DB9FEB7}" presName="node" presStyleLbl="node1" presStyleIdx="2" presStyleCnt="5">
        <dgm:presLayoutVars>
          <dgm:bulletEnabled val="1"/>
        </dgm:presLayoutVars>
      </dgm:prSet>
      <dgm:spPr/>
    </dgm:pt>
    <dgm:pt modelId="{A9EBD618-3EFB-493F-9240-D72DD470EF51}" type="pres">
      <dgm:prSet presAssocID="{35F0130A-F436-4FC2-9F45-C6638C5D9216}" presName="sibTrans" presStyleCnt="0"/>
      <dgm:spPr/>
    </dgm:pt>
    <dgm:pt modelId="{7FD49AB6-6337-4465-96D5-A73DFD745AC0}" type="pres">
      <dgm:prSet presAssocID="{CF140D64-ADAF-435D-994C-5726C3763161}" presName="node" presStyleLbl="node1" presStyleIdx="3" presStyleCnt="5">
        <dgm:presLayoutVars>
          <dgm:bulletEnabled val="1"/>
        </dgm:presLayoutVars>
      </dgm:prSet>
      <dgm:spPr/>
    </dgm:pt>
    <dgm:pt modelId="{037C0E45-BB9D-43FD-ADBA-03DD527E97E5}" type="pres">
      <dgm:prSet presAssocID="{DA493459-BF46-4961-B253-08F18D46415B}" presName="sibTrans" presStyleCnt="0"/>
      <dgm:spPr/>
    </dgm:pt>
    <dgm:pt modelId="{35E470ED-B69D-40F0-ABEE-BABD9D23CDCC}" type="pres">
      <dgm:prSet presAssocID="{48E98DE3-29F2-4728-9C43-0D74EBF392D6}" presName="node" presStyleLbl="node1" presStyleIdx="4" presStyleCnt="5">
        <dgm:presLayoutVars>
          <dgm:bulletEnabled val="1"/>
        </dgm:presLayoutVars>
      </dgm:prSet>
      <dgm:spPr/>
    </dgm:pt>
  </dgm:ptLst>
  <dgm:cxnLst>
    <dgm:cxn modelId="{C7F3EC00-5A02-476A-AD49-C621E6423FB6}" type="presOf" srcId="{5257A994-50CA-4750-AD84-94BCFE0B215C}" destId="{72EFED79-6C8A-4D99-BA86-864ABC64E58D}" srcOrd="0" destOrd="0" presId="urn:microsoft.com/office/officeart/2005/8/layout/default"/>
    <dgm:cxn modelId="{1C0D1D06-80F6-4E6E-808A-14F8D091D562}" type="presOf" srcId="{AEC2B1B4-7CAF-4E11-A9F4-9DB134D4C279}" destId="{F17F6C20-170F-424F-8781-B64760FD0E3E}" srcOrd="0" destOrd="0" presId="urn:microsoft.com/office/officeart/2005/8/layout/default"/>
    <dgm:cxn modelId="{E0406413-FF3D-41D7-9316-BA9329F6A3C0}" type="presOf" srcId="{3BD10B3B-F516-470D-A881-7598C398C318}" destId="{B984052F-4449-43CD-A53E-73A6CF77C402}" srcOrd="0" destOrd="0" presId="urn:microsoft.com/office/officeart/2005/8/layout/default"/>
    <dgm:cxn modelId="{BEA4DA43-A90E-4296-B7D0-C66CC89D3DC3}" srcId="{3BD10B3B-F516-470D-A881-7598C398C318}" destId="{AEC2B1B4-7CAF-4E11-A9F4-9DB134D4C279}" srcOrd="0" destOrd="0" parTransId="{0F2392B7-8C16-45D2-B24F-E81DBF676DA2}" sibTransId="{717607FC-ADF1-4C9A-B8FC-D3B9D3F6614E}"/>
    <dgm:cxn modelId="{CE087E65-E001-48FA-A7DE-85033D22BF91}" type="presOf" srcId="{6885E70D-0140-46F5-8570-B38B3DB9FEB7}" destId="{5E6357F8-5043-4D41-A5A9-7ACAFC08E92C}" srcOrd="0" destOrd="0" presId="urn:microsoft.com/office/officeart/2005/8/layout/default"/>
    <dgm:cxn modelId="{DC775394-1091-4E94-9DA6-94C01265D560}" srcId="{3BD10B3B-F516-470D-A881-7598C398C318}" destId="{48E98DE3-29F2-4728-9C43-0D74EBF392D6}" srcOrd="4" destOrd="0" parTransId="{C3F44A23-A3B7-49B7-A1DA-84494C931F53}" sibTransId="{2B041AF7-14D8-4756-901D-8DE72F2C0CD2}"/>
    <dgm:cxn modelId="{70222AA5-AD29-45D5-BE5E-FA801F5B5418}" type="presOf" srcId="{CF140D64-ADAF-435D-994C-5726C3763161}" destId="{7FD49AB6-6337-4465-96D5-A73DFD745AC0}" srcOrd="0" destOrd="0" presId="urn:microsoft.com/office/officeart/2005/8/layout/default"/>
    <dgm:cxn modelId="{A4B7C9B0-9B33-4A6D-AA9A-E9E9E901D504}" type="presOf" srcId="{48E98DE3-29F2-4728-9C43-0D74EBF392D6}" destId="{35E470ED-B69D-40F0-ABEE-BABD9D23CDCC}" srcOrd="0" destOrd="0" presId="urn:microsoft.com/office/officeart/2005/8/layout/default"/>
    <dgm:cxn modelId="{33C0A8CA-1FBA-478C-880E-6C916E78C3C8}" srcId="{3BD10B3B-F516-470D-A881-7598C398C318}" destId="{5257A994-50CA-4750-AD84-94BCFE0B215C}" srcOrd="1" destOrd="0" parTransId="{E7A72734-F511-4C10-82ED-9B10917D7395}" sibTransId="{9CAA9682-4CA8-4466-A12C-4DFC60C49AE7}"/>
    <dgm:cxn modelId="{3F60A4F0-E538-4381-B632-666BE30474FE}" srcId="{3BD10B3B-F516-470D-A881-7598C398C318}" destId="{6885E70D-0140-46F5-8570-B38B3DB9FEB7}" srcOrd="2" destOrd="0" parTransId="{E19A4E1B-7004-44B8-A9EB-E63D5CC44EAE}" sibTransId="{35F0130A-F436-4FC2-9F45-C6638C5D9216}"/>
    <dgm:cxn modelId="{1A5FA8FA-3ED0-4328-BE07-494622231AA1}" srcId="{3BD10B3B-F516-470D-A881-7598C398C318}" destId="{CF140D64-ADAF-435D-994C-5726C3763161}" srcOrd="3" destOrd="0" parTransId="{350FA9FE-820C-419D-A057-4E8EA0C708D8}" sibTransId="{DA493459-BF46-4961-B253-08F18D46415B}"/>
    <dgm:cxn modelId="{83FA2D2B-FB60-4066-BCB6-46D1CCE608AD}" type="presParOf" srcId="{B984052F-4449-43CD-A53E-73A6CF77C402}" destId="{F17F6C20-170F-424F-8781-B64760FD0E3E}" srcOrd="0" destOrd="0" presId="urn:microsoft.com/office/officeart/2005/8/layout/default"/>
    <dgm:cxn modelId="{D2675C28-A896-449E-8CF2-27102A981208}" type="presParOf" srcId="{B984052F-4449-43CD-A53E-73A6CF77C402}" destId="{ABB6EA15-3B98-42CF-A900-CC548B400367}" srcOrd="1" destOrd="0" presId="urn:microsoft.com/office/officeart/2005/8/layout/default"/>
    <dgm:cxn modelId="{C34FDCEF-EAF5-4478-BA74-EF9F55981052}" type="presParOf" srcId="{B984052F-4449-43CD-A53E-73A6CF77C402}" destId="{72EFED79-6C8A-4D99-BA86-864ABC64E58D}" srcOrd="2" destOrd="0" presId="urn:microsoft.com/office/officeart/2005/8/layout/default"/>
    <dgm:cxn modelId="{82777500-A209-4499-BBC9-1B777D9D2698}" type="presParOf" srcId="{B984052F-4449-43CD-A53E-73A6CF77C402}" destId="{9703B252-7F5C-4CC9-A414-FAC04D2470FD}" srcOrd="3" destOrd="0" presId="urn:microsoft.com/office/officeart/2005/8/layout/default"/>
    <dgm:cxn modelId="{52F51905-F947-4EB0-AF7B-36F15A2322FA}" type="presParOf" srcId="{B984052F-4449-43CD-A53E-73A6CF77C402}" destId="{5E6357F8-5043-4D41-A5A9-7ACAFC08E92C}" srcOrd="4" destOrd="0" presId="urn:microsoft.com/office/officeart/2005/8/layout/default"/>
    <dgm:cxn modelId="{7F22695E-3C86-4E8C-B0EA-1B6AE0DEC2E4}" type="presParOf" srcId="{B984052F-4449-43CD-A53E-73A6CF77C402}" destId="{A9EBD618-3EFB-493F-9240-D72DD470EF51}" srcOrd="5" destOrd="0" presId="urn:microsoft.com/office/officeart/2005/8/layout/default"/>
    <dgm:cxn modelId="{DE7F03D1-06F2-4B27-8ABA-3816C65167C0}" type="presParOf" srcId="{B984052F-4449-43CD-A53E-73A6CF77C402}" destId="{7FD49AB6-6337-4465-96D5-A73DFD745AC0}" srcOrd="6" destOrd="0" presId="urn:microsoft.com/office/officeart/2005/8/layout/default"/>
    <dgm:cxn modelId="{0597B281-3A7A-49DA-B979-C7A065F4E589}" type="presParOf" srcId="{B984052F-4449-43CD-A53E-73A6CF77C402}" destId="{037C0E45-BB9D-43FD-ADBA-03DD527E97E5}" srcOrd="7" destOrd="0" presId="urn:microsoft.com/office/officeart/2005/8/layout/default"/>
    <dgm:cxn modelId="{3BF16359-BAAA-421C-81EC-74851D24A36D}" type="presParOf" srcId="{B984052F-4449-43CD-A53E-73A6CF77C402}" destId="{35E470ED-B69D-40F0-ABEE-BABD9D23CDCC}" srcOrd="8"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30989F2-65A0-401E-A0B5-B96826BF025B}" type="doc">
      <dgm:prSet loTypeId="urn:microsoft.com/office/officeart/2005/8/layout/hierarchy1" loCatId="hierarchy" qsTypeId="urn:microsoft.com/office/officeart/2005/8/quickstyle/simple2" qsCatId="simple" csTypeId="urn:microsoft.com/office/officeart/2005/8/colors/accent2_2" csCatId="accent2"/>
      <dgm:spPr/>
      <dgm:t>
        <a:bodyPr/>
        <a:lstStyle/>
        <a:p>
          <a:endParaRPr lang="en-US"/>
        </a:p>
      </dgm:t>
    </dgm:pt>
    <dgm:pt modelId="{88DEE6E8-9A21-49AB-8B1D-776878021553}">
      <dgm:prSet/>
      <dgm:spPr/>
      <dgm:t>
        <a:bodyPr/>
        <a:lstStyle/>
        <a:p>
          <a:r>
            <a:rPr lang="en-US"/>
            <a:t>Prior to going to college, what was your education on the voting process like?</a:t>
          </a:r>
        </a:p>
      </dgm:t>
    </dgm:pt>
    <dgm:pt modelId="{1B4114D2-4B46-4A48-BD0D-A041EEAC199F}" type="parTrans" cxnId="{8AC12273-FE12-42B5-AD1C-CAE5F9491E0F}">
      <dgm:prSet/>
      <dgm:spPr/>
      <dgm:t>
        <a:bodyPr/>
        <a:lstStyle/>
        <a:p>
          <a:endParaRPr lang="en-US"/>
        </a:p>
      </dgm:t>
    </dgm:pt>
    <dgm:pt modelId="{1A61FB1B-B4BC-4D74-AE23-7FF945CFD473}" type="sibTrans" cxnId="{8AC12273-FE12-42B5-AD1C-CAE5F9491E0F}">
      <dgm:prSet/>
      <dgm:spPr/>
      <dgm:t>
        <a:bodyPr/>
        <a:lstStyle/>
        <a:p>
          <a:endParaRPr lang="en-US"/>
        </a:p>
      </dgm:t>
    </dgm:pt>
    <dgm:pt modelId="{D7101C57-B125-4BF6-BAAC-9BCF5D0B8C78}">
      <dgm:prSet/>
      <dgm:spPr/>
      <dgm:t>
        <a:bodyPr/>
        <a:lstStyle/>
        <a:p>
          <a:r>
            <a:rPr lang="en-US"/>
            <a:t>Do you feel like there is an expectation to vote, but a lack of resources to educate you on the subject?</a:t>
          </a:r>
        </a:p>
      </dgm:t>
    </dgm:pt>
    <dgm:pt modelId="{16E53149-D100-4944-8900-D4FD7F37C759}" type="parTrans" cxnId="{82BBEC39-5935-4895-A5B1-04FF7F75B264}">
      <dgm:prSet/>
      <dgm:spPr/>
      <dgm:t>
        <a:bodyPr/>
        <a:lstStyle/>
        <a:p>
          <a:endParaRPr lang="en-US"/>
        </a:p>
      </dgm:t>
    </dgm:pt>
    <dgm:pt modelId="{2F6AA162-219D-4130-97BD-D3D818EBCE41}" type="sibTrans" cxnId="{82BBEC39-5935-4895-A5B1-04FF7F75B264}">
      <dgm:prSet/>
      <dgm:spPr/>
      <dgm:t>
        <a:bodyPr/>
        <a:lstStyle/>
        <a:p>
          <a:endParaRPr lang="en-US"/>
        </a:p>
      </dgm:t>
    </dgm:pt>
    <dgm:pt modelId="{BE01AC0E-E381-4819-9B9A-FE1F026E7E94}">
      <dgm:prSet/>
      <dgm:spPr/>
      <dgm:t>
        <a:bodyPr/>
        <a:lstStyle/>
        <a:p>
          <a:r>
            <a:rPr lang="en-US"/>
            <a:t>Can you describe your involvement with politics and civic engagement?</a:t>
          </a:r>
        </a:p>
      </dgm:t>
    </dgm:pt>
    <dgm:pt modelId="{4D6FE2A5-51AC-47F7-80F4-4B0EAD388045}" type="parTrans" cxnId="{A0B6F0A0-8AAE-4A13-97A2-F5ADBF682489}">
      <dgm:prSet/>
      <dgm:spPr/>
      <dgm:t>
        <a:bodyPr/>
        <a:lstStyle/>
        <a:p>
          <a:endParaRPr lang="en-US"/>
        </a:p>
      </dgm:t>
    </dgm:pt>
    <dgm:pt modelId="{D1304D00-D207-40A3-9E0F-27861011925D}" type="sibTrans" cxnId="{A0B6F0A0-8AAE-4A13-97A2-F5ADBF682489}">
      <dgm:prSet/>
      <dgm:spPr/>
      <dgm:t>
        <a:bodyPr/>
        <a:lstStyle/>
        <a:p>
          <a:endParaRPr lang="en-US"/>
        </a:p>
      </dgm:t>
    </dgm:pt>
    <dgm:pt modelId="{5B8AEB9A-1C60-4C4E-B0D5-CF29A1C22C19}">
      <dgm:prSet/>
      <dgm:spPr/>
      <dgm:t>
        <a:bodyPr/>
        <a:lstStyle/>
        <a:p>
          <a:r>
            <a:rPr lang="en-US"/>
            <a:t>On Campus?</a:t>
          </a:r>
        </a:p>
      </dgm:t>
    </dgm:pt>
    <dgm:pt modelId="{C54053F9-7ECA-4FD9-8F8E-311645016C02}" type="parTrans" cxnId="{899B60B5-72AD-4A90-B560-9B88BBB8AA45}">
      <dgm:prSet/>
      <dgm:spPr/>
      <dgm:t>
        <a:bodyPr/>
        <a:lstStyle/>
        <a:p>
          <a:endParaRPr lang="en-US"/>
        </a:p>
      </dgm:t>
    </dgm:pt>
    <dgm:pt modelId="{46CEEE5E-9E9E-4190-9FCE-B3947CBFB90F}" type="sibTrans" cxnId="{899B60B5-72AD-4A90-B560-9B88BBB8AA45}">
      <dgm:prSet/>
      <dgm:spPr/>
      <dgm:t>
        <a:bodyPr/>
        <a:lstStyle/>
        <a:p>
          <a:endParaRPr lang="en-US"/>
        </a:p>
      </dgm:t>
    </dgm:pt>
    <dgm:pt modelId="{BB0A0C99-B8FF-4CCD-8174-E52C232C498D}">
      <dgm:prSet/>
      <dgm:spPr/>
      <dgm:t>
        <a:bodyPr/>
        <a:lstStyle/>
        <a:p>
          <a:r>
            <a:rPr lang="en-US"/>
            <a:t>Are you a leader on campus/ hold any leadership positions?</a:t>
          </a:r>
        </a:p>
      </dgm:t>
    </dgm:pt>
    <dgm:pt modelId="{51F39593-614A-444F-AF23-92BEF6B5BADF}" type="parTrans" cxnId="{400358F9-16EB-4569-9104-14037B9BA207}">
      <dgm:prSet/>
      <dgm:spPr/>
      <dgm:t>
        <a:bodyPr/>
        <a:lstStyle/>
        <a:p>
          <a:endParaRPr lang="en-US"/>
        </a:p>
      </dgm:t>
    </dgm:pt>
    <dgm:pt modelId="{32A73463-338E-4FC1-93C4-000091C2DFA9}" type="sibTrans" cxnId="{400358F9-16EB-4569-9104-14037B9BA207}">
      <dgm:prSet/>
      <dgm:spPr/>
      <dgm:t>
        <a:bodyPr/>
        <a:lstStyle/>
        <a:p>
          <a:endParaRPr lang="en-US"/>
        </a:p>
      </dgm:t>
    </dgm:pt>
    <dgm:pt modelId="{29ECFA1D-FD32-44AC-AF30-AE600CBC3DD8}">
      <dgm:prSet/>
      <dgm:spPr/>
      <dgm:t>
        <a:bodyPr/>
        <a:lstStyle/>
        <a:p>
          <a:r>
            <a:rPr lang="en-US"/>
            <a:t>Does your club have any upcoming activities regarding elections?</a:t>
          </a:r>
        </a:p>
      </dgm:t>
    </dgm:pt>
    <dgm:pt modelId="{5E966018-F69E-4D3E-9B74-67D3A983F6A5}" type="parTrans" cxnId="{F6C88EF7-C4DF-472F-BE81-15FBD85E6E83}">
      <dgm:prSet/>
      <dgm:spPr/>
      <dgm:t>
        <a:bodyPr/>
        <a:lstStyle/>
        <a:p>
          <a:endParaRPr lang="en-US"/>
        </a:p>
      </dgm:t>
    </dgm:pt>
    <dgm:pt modelId="{7B483DD7-C840-422F-A969-DD3C116F7645}" type="sibTrans" cxnId="{F6C88EF7-C4DF-472F-BE81-15FBD85E6E83}">
      <dgm:prSet/>
      <dgm:spPr/>
      <dgm:t>
        <a:bodyPr/>
        <a:lstStyle/>
        <a:p>
          <a:endParaRPr lang="en-US"/>
        </a:p>
      </dgm:t>
    </dgm:pt>
    <dgm:pt modelId="{C542B44C-31D7-4B47-8BD3-A83C573D22A3}">
      <dgm:prSet/>
      <dgm:spPr/>
      <dgm:t>
        <a:bodyPr/>
        <a:lstStyle/>
        <a:p>
          <a:r>
            <a:rPr lang="en-US"/>
            <a:t>Do you trust the voting process?</a:t>
          </a:r>
        </a:p>
      </dgm:t>
    </dgm:pt>
    <dgm:pt modelId="{43018211-8CA6-4A1B-A08F-C83450523D08}" type="parTrans" cxnId="{C1D534FB-1E04-4E8A-9837-C40DCB0C2C43}">
      <dgm:prSet/>
      <dgm:spPr/>
      <dgm:t>
        <a:bodyPr/>
        <a:lstStyle/>
        <a:p>
          <a:endParaRPr lang="en-US"/>
        </a:p>
      </dgm:t>
    </dgm:pt>
    <dgm:pt modelId="{2074F82A-3848-4494-A2B2-AED6D60D7B88}" type="sibTrans" cxnId="{C1D534FB-1E04-4E8A-9837-C40DCB0C2C43}">
      <dgm:prSet/>
      <dgm:spPr/>
      <dgm:t>
        <a:bodyPr/>
        <a:lstStyle/>
        <a:p>
          <a:endParaRPr lang="en-US"/>
        </a:p>
      </dgm:t>
    </dgm:pt>
    <dgm:pt modelId="{59D71425-2428-480E-965F-4F53CE335638}" type="pres">
      <dgm:prSet presAssocID="{F30989F2-65A0-401E-A0B5-B96826BF025B}" presName="hierChild1" presStyleCnt="0">
        <dgm:presLayoutVars>
          <dgm:chPref val="1"/>
          <dgm:dir/>
          <dgm:animOne val="branch"/>
          <dgm:animLvl val="lvl"/>
          <dgm:resizeHandles/>
        </dgm:presLayoutVars>
      </dgm:prSet>
      <dgm:spPr/>
    </dgm:pt>
    <dgm:pt modelId="{FE3A0076-8CC0-4599-9886-C2A81363C4D1}" type="pres">
      <dgm:prSet presAssocID="{88DEE6E8-9A21-49AB-8B1D-776878021553}" presName="hierRoot1" presStyleCnt="0"/>
      <dgm:spPr/>
    </dgm:pt>
    <dgm:pt modelId="{EE2CFEB8-9F58-4B22-95B1-7590B3EB7F2D}" type="pres">
      <dgm:prSet presAssocID="{88DEE6E8-9A21-49AB-8B1D-776878021553}" presName="composite" presStyleCnt="0"/>
      <dgm:spPr/>
    </dgm:pt>
    <dgm:pt modelId="{5F84E0FA-E297-4821-AF52-4ED3A9DCD119}" type="pres">
      <dgm:prSet presAssocID="{88DEE6E8-9A21-49AB-8B1D-776878021553}" presName="background" presStyleLbl="node0" presStyleIdx="0" presStyleCnt="4"/>
      <dgm:spPr/>
    </dgm:pt>
    <dgm:pt modelId="{B48363D4-6042-44F3-B10B-3544303733CA}" type="pres">
      <dgm:prSet presAssocID="{88DEE6E8-9A21-49AB-8B1D-776878021553}" presName="text" presStyleLbl="fgAcc0" presStyleIdx="0" presStyleCnt="4">
        <dgm:presLayoutVars>
          <dgm:chPref val="3"/>
        </dgm:presLayoutVars>
      </dgm:prSet>
      <dgm:spPr/>
    </dgm:pt>
    <dgm:pt modelId="{F9711048-745B-467F-BC2A-0441638DB705}" type="pres">
      <dgm:prSet presAssocID="{88DEE6E8-9A21-49AB-8B1D-776878021553}" presName="hierChild2" presStyleCnt="0"/>
      <dgm:spPr/>
    </dgm:pt>
    <dgm:pt modelId="{20963E8C-F086-48AA-9293-6079AD5B2506}" type="pres">
      <dgm:prSet presAssocID="{D7101C57-B125-4BF6-BAAC-9BCF5D0B8C78}" presName="hierRoot1" presStyleCnt="0"/>
      <dgm:spPr/>
    </dgm:pt>
    <dgm:pt modelId="{F86D8A01-21D8-470C-BE83-FC3D4C1A9B73}" type="pres">
      <dgm:prSet presAssocID="{D7101C57-B125-4BF6-BAAC-9BCF5D0B8C78}" presName="composite" presStyleCnt="0"/>
      <dgm:spPr/>
    </dgm:pt>
    <dgm:pt modelId="{C94DA30E-0D78-4A09-A981-241707F6902A}" type="pres">
      <dgm:prSet presAssocID="{D7101C57-B125-4BF6-BAAC-9BCF5D0B8C78}" presName="background" presStyleLbl="node0" presStyleIdx="1" presStyleCnt="4"/>
      <dgm:spPr/>
    </dgm:pt>
    <dgm:pt modelId="{B4FBC9E3-FC75-4819-B905-F51B13220BB4}" type="pres">
      <dgm:prSet presAssocID="{D7101C57-B125-4BF6-BAAC-9BCF5D0B8C78}" presName="text" presStyleLbl="fgAcc0" presStyleIdx="1" presStyleCnt="4">
        <dgm:presLayoutVars>
          <dgm:chPref val="3"/>
        </dgm:presLayoutVars>
      </dgm:prSet>
      <dgm:spPr/>
    </dgm:pt>
    <dgm:pt modelId="{429CB5F3-2F55-45FB-83E4-8C6D68AFB14A}" type="pres">
      <dgm:prSet presAssocID="{D7101C57-B125-4BF6-BAAC-9BCF5D0B8C78}" presName="hierChild2" presStyleCnt="0"/>
      <dgm:spPr/>
    </dgm:pt>
    <dgm:pt modelId="{98855C33-4032-426F-AE67-722C34AFA350}" type="pres">
      <dgm:prSet presAssocID="{BE01AC0E-E381-4819-9B9A-FE1F026E7E94}" presName="hierRoot1" presStyleCnt="0"/>
      <dgm:spPr/>
    </dgm:pt>
    <dgm:pt modelId="{6FC57D65-F53D-4280-93A3-7EDB2AD1C314}" type="pres">
      <dgm:prSet presAssocID="{BE01AC0E-E381-4819-9B9A-FE1F026E7E94}" presName="composite" presStyleCnt="0"/>
      <dgm:spPr/>
    </dgm:pt>
    <dgm:pt modelId="{836DAB52-D083-401B-B46E-E0C73796F9DA}" type="pres">
      <dgm:prSet presAssocID="{BE01AC0E-E381-4819-9B9A-FE1F026E7E94}" presName="background" presStyleLbl="node0" presStyleIdx="2" presStyleCnt="4"/>
      <dgm:spPr/>
    </dgm:pt>
    <dgm:pt modelId="{DD23A86B-8444-4CDA-AE1A-6C72F7E4CC21}" type="pres">
      <dgm:prSet presAssocID="{BE01AC0E-E381-4819-9B9A-FE1F026E7E94}" presName="text" presStyleLbl="fgAcc0" presStyleIdx="2" presStyleCnt="4">
        <dgm:presLayoutVars>
          <dgm:chPref val="3"/>
        </dgm:presLayoutVars>
      </dgm:prSet>
      <dgm:spPr/>
    </dgm:pt>
    <dgm:pt modelId="{DBDEF46F-3EA4-4134-8FD2-FF38A3CB2EA7}" type="pres">
      <dgm:prSet presAssocID="{BE01AC0E-E381-4819-9B9A-FE1F026E7E94}" presName="hierChild2" presStyleCnt="0"/>
      <dgm:spPr/>
    </dgm:pt>
    <dgm:pt modelId="{E3F4F250-BB8B-4A63-9DA2-CBBC9955587E}" type="pres">
      <dgm:prSet presAssocID="{C54053F9-7ECA-4FD9-8F8E-311645016C02}" presName="Name10" presStyleLbl="parChTrans1D2" presStyleIdx="0" presStyleCnt="3"/>
      <dgm:spPr/>
    </dgm:pt>
    <dgm:pt modelId="{4D7AE152-CF8E-4D27-AF5B-2178B050708F}" type="pres">
      <dgm:prSet presAssocID="{5B8AEB9A-1C60-4C4E-B0D5-CF29A1C22C19}" presName="hierRoot2" presStyleCnt="0"/>
      <dgm:spPr/>
    </dgm:pt>
    <dgm:pt modelId="{2CBE5319-2692-44D8-A304-C916E9F9001B}" type="pres">
      <dgm:prSet presAssocID="{5B8AEB9A-1C60-4C4E-B0D5-CF29A1C22C19}" presName="composite2" presStyleCnt="0"/>
      <dgm:spPr/>
    </dgm:pt>
    <dgm:pt modelId="{439C29B7-7D55-40DD-AACF-05D5C9D12C54}" type="pres">
      <dgm:prSet presAssocID="{5B8AEB9A-1C60-4C4E-B0D5-CF29A1C22C19}" presName="background2" presStyleLbl="node2" presStyleIdx="0" presStyleCnt="3"/>
      <dgm:spPr/>
    </dgm:pt>
    <dgm:pt modelId="{D0D6F806-4F1D-4606-920E-F2FA738CD855}" type="pres">
      <dgm:prSet presAssocID="{5B8AEB9A-1C60-4C4E-B0D5-CF29A1C22C19}" presName="text2" presStyleLbl="fgAcc2" presStyleIdx="0" presStyleCnt="3">
        <dgm:presLayoutVars>
          <dgm:chPref val="3"/>
        </dgm:presLayoutVars>
      </dgm:prSet>
      <dgm:spPr/>
    </dgm:pt>
    <dgm:pt modelId="{E150495F-34D3-4CC4-8DC9-99A37F037588}" type="pres">
      <dgm:prSet presAssocID="{5B8AEB9A-1C60-4C4E-B0D5-CF29A1C22C19}" presName="hierChild3" presStyleCnt="0"/>
      <dgm:spPr/>
    </dgm:pt>
    <dgm:pt modelId="{74D057D9-A970-4082-ABA9-3A3D8793FBF4}" type="pres">
      <dgm:prSet presAssocID="{51F39593-614A-444F-AF23-92BEF6B5BADF}" presName="Name10" presStyleLbl="parChTrans1D2" presStyleIdx="1" presStyleCnt="3"/>
      <dgm:spPr/>
    </dgm:pt>
    <dgm:pt modelId="{FD9E93B5-1A5B-4DF2-A728-D67FD8ECA76C}" type="pres">
      <dgm:prSet presAssocID="{BB0A0C99-B8FF-4CCD-8174-E52C232C498D}" presName="hierRoot2" presStyleCnt="0"/>
      <dgm:spPr/>
    </dgm:pt>
    <dgm:pt modelId="{86A1BB05-560B-486D-85FA-8BA0EAF724C1}" type="pres">
      <dgm:prSet presAssocID="{BB0A0C99-B8FF-4CCD-8174-E52C232C498D}" presName="composite2" presStyleCnt="0"/>
      <dgm:spPr/>
    </dgm:pt>
    <dgm:pt modelId="{A0F332F2-FB83-4B5E-A347-FEF23AC6B040}" type="pres">
      <dgm:prSet presAssocID="{BB0A0C99-B8FF-4CCD-8174-E52C232C498D}" presName="background2" presStyleLbl="node2" presStyleIdx="1" presStyleCnt="3"/>
      <dgm:spPr/>
    </dgm:pt>
    <dgm:pt modelId="{D82C59BB-A7A7-4075-9327-0AA2150F5FF9}" type="pres">
      <dgm:prSet presAssocID="{BB0A0C99-B8FF-4CCD-8174-E52C232C498D}" presName="text2" presStyleLbl="fgAcc2" presStyleIdx="1" presStyleCnt="3">
        <dgm:presLayoutVars>
          <dgm:chPref val="3"/>
        </dgm:presLayoutVars>
      </dgm:prSet>
      <dgm:spPr/>
    </dgm:pt>
    <dgm:pt modelId="{DCA2CA2B-93B8-4399-8DEE-55C378532635}" type="pres">
      <dgm:prSet presAssocID="{BB0A0C99-B8FF-4CCD-8174-E52C232C498D}" presName="hierChild3" presStyleCnt="0"/>
      <dgm:spPr/>
    </dgm:pt>
    <dgm:pt modelId="{C7626B95-3A5A-41D3-9B48-5E02D9867E18}" type="pres">
      <dgm:prSet presAssocID="{5E966018-F69E-4D3E-9B74-67D3A983F6A5}" presName="Name10" presStyleLbl="parChTrans1D2" presStyleIdx="2" presStyleCnt="3"/>
      <dgm:spPr/>
    </dgm:pt>
    <dgm:pt modelId="{C41E6092-3C1A-4C28-B0E1-69C7A18740D0}" type="pres">
      <dgm:prSet presAssocID="{29ECFA1D-FD32-44AC-AF30-AE600CBC3DD8}" presName="hierRoot2" presStyleCnt="0"/>
      <dgm:spPr/>
    </dgm:pt>
    <dgm:pt modelId="{82FF5741-A93F-4D5A-836F-89E87252156F}" type="pres">
      <dgm:prSet presAssocID="{29ECFA1D-FD32-44AC-AF30-AE600CBC3DD8}" presName="composite2" presStyleCnt="0"/>
      <dgm:spPr/>
    </dgm:pt>
    <dgm:pt modelId="{8F9C9B3A-5C84-4EB8-A256-E685A52CC2CE}" type="pres">
      <dgm:prSet presAssocID="{29ECFA1D-FD32-44AC-AF30-AE600CBC3DD8}" presName="background2" presStyleLbl="node2" presStyleIdx="2" presStyleCnt="3"/>
      <dgm:spPr/>
    </dgm:pt>
    <dgm:pt modelId="{FBA459EF-8F9B-473F-BAB2-58A4AD1A2BBA}" type="pres">
      <dgm:prSet presAssocID="{29ECFA1D-FD32-44AC-AF30-AE600CBC3DD8}" presName="text2" presStyleLbl="fgAcc2" presStyleIdx="2" presStyleCnt="3">
        <dgm:presLayoutVars>
          <dgm:chPref val="3"/>
        </dgm:presLayoutVars>
      </dgm:prSet>
      <dgm:spPr/>
    </dgm:pt>
    <dgm:pt modelId="{F2BDCF82-1C79-43F7-B71D-3EFE0779C5D6}" type="pres">
      <dgm:prSet presAssocID="{29ECFA1D-FD32-44AC-AF30-AE600CBC3DD8}" presName="hierChild3" presStyleCnt="0"/>
      <dgm:spPr/>
    </dgm:pt>
    <dgm:pt modelId="{B22A1B5A-CBB3-4D84-A1A3-B1E705D01716}" type="pres">
      <dgm:prSet presAssocID="{C542B44C-31D7-4B47-8BD3-A83C573D22A3}" presName="hierRoot1" presStyleCnt="0"/>
      <dgm:spPr/>
    </dgm:pt>
    <dgm:pt modelId="{753E55C9-7DD9-4BDA-8E00-B233C0B9F612}" type="pres">
      <dgm:prSet presAssocID="{C542B44C-31D7-4B47-8BD3-A83C573D22A3}" presName="composite" presStyleCnt="0"/>
      <dgm:spPr/>
    </dgm:pt>
    <dgm:pt modelId="{0528BD83-D8B0-421A-960E-82A50651E869}" type="pres">
      <dgm:prSet presAssocID="{C542B44C-31D7-4B47-8BD3-A83C573D22A3}" presName="background" presStyleLbl="node0" presStyleIdx="3" presStyleCnt="4"/>
      <dgm:spPr/>
    </dgm:pt>
    <dgm:pt modelId="{0956A5DD-CD84-499F-A052-A8C8A5E8ED50}" type="pres">
      <dgm:prSet presAssocID="{C542B44C-31D7-4B47-8BD3-A83C573D22A3}" presName="text" presStyleLbl="fgAcc0" presStyleIdx="3" presStyleCnt="4">
        <dgm:presLayoutVars>
          <dgm:chPref val="3"/>
        </dgm:presLayoutVars>
      </dgm:prSet>
      <dgm:spPr/>
    </dgm:pt>
    <dgm:pt modelId="{D326359C-2A21-49D2-9379-842E11112AD5}" type="pres">
      <dgm:prSet presAssocID="{C542B44C-31D7-4B47-8BD3-A83C573D22A3}" presName="hierChild2" presStyleCnt="0"/>
      <dgm:spPr/>
    </dgm:pt>
  </dgm:ptLst>
  <dgm:cxnLst>
    <dgm:cxn modelId="{2F2E1F05-D888-4118-BC11-5722DBD47748}" type="presOf" srcId="{88DEE6E8-9A21-49AB-8B1D-776878021553}" destId="{B48363D4-6042-44F3-B10B-3544303733CA}" srcOrd="0" destOrd="0" presId="urn:microsoft.com/office/officeart/2005/8/layout/hierarchy1"/>
    <dgm:cxn modelId="{DA9BAA07-227E-4244-A04C-FE909BC0E070}" type="presOf" srcId="{29ECFA1D-FD32-44AC-AF30-AE600CBC3DD8}" destId="{FBA459EF-8F9B-473F-BAB2-58A4AD1A2BBA}" srcOrd="0" destOrd="0" presId="urn:microsoft.com/office/officeart/2005/8/layout/hierarchy1"/>
    <dgm:cxn modelId="{82BBEC39-5935-4895-A5B1-04FF7F75B264}" srcId="{F30989F2-65A0-401E-A0B5-B96826BF025B}" destId="{D7101C57-B125-4BF6-BAAC-9BCF5D0B8C78}" srcOrd="1" destOrd="0" parTransId="{16E53149-D100-4944-8900-D4FD7F37C759}" sibTransId="{2F6AA162-219D-4130-97BD-D3D818EBCE41}"/>
    <dgm:cxn modelId="{8AC12273-FE12-42B5-AD1C-CAE5F9491E0F}" srcId="{F30989F2-65A0-401E-A0B5-B96826BF025B}" destId="{88DEE6E8-9A21-49AB-8B1D-776878021553}" srcOrd="0" destOrd="0" parTransId="{1B4114D2-4B46-4A48-BD0D-A041EEAC199F}" sibTransId="{1A61FB1B-B4BC-4D74-AE23-7FF945CFD473}"/>
    <dgm:cxn modelId="{3E931C7E-7ABB-47B4-BA29-3644FAED5DD0}" type="presOf" srcId="{F30989F2-65A0-401E-A0B5-B96826BF025B}" destId="{59D71425-2428-480E-965F-4F53CE335638}" srcOrd="0" destOrd="0" presId="urn:microsoft.com/office/officeart/2005/8/layout/hierarchy1"/>
    <dgm:cxn modelId="{A0B6F0A0-8AAE-4A13-97A2-F5ADBF682489}" srcId="{F30989F2-65A0-401E-A0B5-B96826BF025B}" destId="{BE01AC0E-E381-4819-9B9A-FE1F026E7E94}" srcOrd="2" destOrd="0" parTransId="{4D6FE2A5-51AC-47F7-80F4-4B0EAD388045}" sibTransId="{D1304D00-D207-40A3-9E0F-27861011925D}"/>
    <dgm:cxn modelId="{7561CBA8-7040-40AD-A2D8-62E1A93E0143}" type="presOf" srcId="{D7101C57-B125-4BF6-BAAC-9BCF5D0B8C78}" destId="{B4FBC9E3-FC75-4819-B905-F51B13220BB4}" srcOrd="0" destOrd="0" presId="urn:microsoft.com/office/officeart/2005/8/layout/hierarchy1"/>
    <dgm:cxn modelId="{70FD05AC-856B-4EB0-92B1-56B175FF708A}" type="presOf" srcId="{BE01AC0E-E381-4819-9B9A-FE1F026E7E94}" destId="{DD23A86B-8444-4CDA-AE1A-6C72F7E4CC21}" srcOrd="0" destOrd="0" presId="urn:microsoft.com/office/officeart/2005/8/layout/hierarchy1"/>
    <dgm:cxn modelId="{899B60B5-72AD-4A90-B560-9B88BBB8AA45}" srcId="{BE01AC0E-E381-4819-9B9A-FE1F026E7E94}" destId="{5B8AEB9A-1C60-4C4E-B0D5-CF29A1C22C19}" srcOrd="0" destOrd="0" parTransId="{C54053F9-7ECA-4FD9-8F8E-311645016C02}" sibTransId="{46CEEE5E-9E9E-4190-9FCE-B3947CBFB90F}"/>
    <dgm:cxn modelId="{3F917FC1-9C5E-4D86-BC81-D3B309686115}" type="presOf" srcId="{51F39593-614A-444F-AF23-92BEF6B5BADF}" destId="{74D057D9-A970-4082-ABA9-3A3D8793FBF4}" srcOrd="0" destOrd="0" presId="urn:microsoft.com/office/officeart/2005/8/layout/hierarchy1"/>
    <dgm:cxn modelId="{B1C5BBD9-30DA-46B4-A0E4-6313EEB3C4C3}" type="presOf" srcId="{5B8AEB9A-1C60-4C4E-B0D5-CF29A1C22C19}" destId="{D0D6F806-4F1D-4606-920E-F2FA738CD855}" srcOrd="0" destOrd="0" presId="urn:microsoft.com/office/officeart/2005/8/layout/hierarchy1"/>
    <dgm:cxn modelId="{59C54CDD-A4F4-49C4-8A60-E3EE494E64D7}" type="presOf" srcId="{C54053F9-7ECA-4FD9-8F8E-311645016C02}" destId="{E3F4F250-BB8B-4A63-9DA2-CBBC9955587E}" srcOrd="0" destOrd="0" presId="urn:microsoft.com/office/officeart/2005/8/layout/hierarchy1"/>
    <dgm:cxn modelId="{175B20E7-BEB1-4B93-8BB4-287AE09C4417}" type="presOf" srcId="{5E966018-F69E-4D3E-9B74-67D3A983F6A5}" destId="{C7626B95-3A5A-41D3-9B48-5E02D9867E18}" srcOrd="0" destOrd="0" presId="urn:microsoft.com/office/officeart/2005/8/layout/hierarchy1"/>
    <dgm:cxn modelId="{A20E10EB-38A3-43C1-9C83-F526F53AB803}" type="presOf" srcId="{C542B44C-31D7-4B47-8BD3-A83C573D22A3}" destId="{0956A5DD-CD84-499F-A052-A8C8A5E8ED50}" srcOrd="0" destOrd="0" presId="urn:microsoft.com/office/officeart/2005/8/layout/hierarchy1"/>
    <dgm:cxn modelId="{F6C88EF7-C4DF-472F-BE81-15FBD85E6E83}" srcId="{BE01AC0E-E381-4819-9B9A-FE1F026E7E94}" destId="{29ECFA1D-FD32-44AC-AF30-AE600CBC3DD8}" srcOrd="2" destOrd="0" parTransId="{5E966018-F69E-4D3E-9B74-67D3A983F6A5}" sibTransId="{7B483DD7-C840-422F-A969-DD3C116F7645}"/>
    <dgm:cxn modelId="{400358F9-16EB-4569-9104-14037B9BA207}" srcId="{BE01AC0E-E381-4819-9B9A-FE1F026E7E94}" destId="{BB0A0C99-B8FF-4CCD-8174-E52C232C498D}" srcOrd="1" destOrd="0" parTransId="{51F39593-614A-444F-AF23-92BEF6B5BADF}" sibTransId="{32A73463-338E-4FC1-93C4-000091C2DFA9}"/>
    <dgm:cxn modelId="{B155FDF9-2089-4C93-8569-BFB2D216AC20}" type="presOf" srcId="{BB0A0C99-B8FF-4CCD-8174-E52C232C498D}" destId="{D82C59BB-A7A7-4075-9327-0AA2150F5FF9}" srcOrd="0" destOrd="0" presId="urn:microsoft.com/office/officeart/2005/8/layout/hierarchy1"/>
    <dgm:cxn modelId="{C1D534FB-1E04-4E8A-9837-C40DCB0C2C43}" srcId="{F30989F2-65A0-401E-A0B5-B96826BF025B}" destId="{C542B44C-31D7-4B47-8BD3-A83C573D22A3}" srcOrd="3" destOrd="0" parTransId="{43018211-8CA6-4A1B-A08F-C83450523D08}" sibTransId="{2074F82A-3848-4494-A2B2-AED6D60D7B88}"/>
    <dgm:cxn modelId="{373C8B01-61F5-4C3A-B24A-4BCAE2971A4A}" type="presParOf" srcId="{59D71425-2428-480E-965F-4F53CE335638}" destId="{FE3A0076-8CC0-4599-9886-C2A81363C4D1}" srcOrd="0" destOrd="0" presId="urn:microsoft.com/office/officeart/2005/8/layout/hierarchy1"/>
    <dgm:cxn modelId="{9EE1A730-74E6-4042-B31D-8C4013ACFD36}" type="presParOf" srcId="{FE3A0076-8CC0-4599-9886-C2A81363C4D1}" destId="{EE2CFEB8-9F58-4B22-95B1-7590B3EB7F2D}" srcOrd="0" destOrd="0" presId="urn:microsoft.com/office/officeart/2005/8/layout/hierarchy1"/>
    <dgm:cxn modelId="{0BF7F73D-07EE-4B1F-BA9B-F8F6729C8198}" type="presParOf" srcId="{EE2CFEB8-9F58-4B22-95B1-7590B3EB7F2D}" destId="{5F84E0FA-E297-4821-AF52-4ED3A9DCD119}" srcOrd="0" destOrd="0" presId="urn:microsoft.com/office/officeart/2005/8/layout/hierarchy1"/>
    <dgm:cxn modelId="{3DAFF67B-61F0-4765-AEB8-DEDD893DF123}" type="presParOf" srcId="{EE2CFEB8-9F58-4B22-95B1-7590B3EB7F2D}" destId="{B48363D4-6042-44F3-B10B-3544303733CA}" srcOrd="1" destOrd="0" presId="urn:microsoft.com/office/officeart/2005/8/layout/hierarchy1"/>
    <dgm:cxn modelId="{34288419-142A-4211-9DF3-F60DB1B751D9}" type="presParOf" srcId="{FE3A0076-8CC0-4599-9886-C2A81363C4D1}" destId="{F9711048-745B-467F-BC2A-0441638DB705}" srcOrd="1" destOrd="0" presId="urn:microsoft.com/office/officeart/2005/8/layout/hierarchy1"/>
    <dgm:cxn modelId="{78517526-F193-4C14-8B13-FC44D0A7E497}" type="presParOf" srcId="{59D71425-2428-480E-965F-4F53CE335638}" destId="{20963E8C-F086-48AA-9293-6079AD5B2506}" srcOrd="1" destOrd="0" presId="urn:microsoft.com/office/officeart/2005/8/layout/hierarchy1"/>
    <dgm:cxn modelId="{BE5A1B12-15A7-4413-976F-2C16DA81C2A8}" type="presParOf" srcId="{20963E8C-F086-48AA-9293-6079AD5B2506}" destId="{F86D8A01-21D8-470C-BE83-FC3D4C1A9B73}" srcOrd="0" destOrd="0" presId="urn:microsoft.com/office/officeart/2005/8/layout/hierarchy1"/>
    <dgm:cxn modelId="{D5325E7A-7FA1-4E81-BC12-75355EC9389B}" type="presParOf" srcId="{F86D8A01-21D8-470C-BE83-FC3D4C1A9B73}" destId="{C94DA30E-0D78-4A09-A981-241707F6902A}" srcOrd="0" destOrd="0" presId="urn:microsoft.com/office/officeart/2005/8/layout/hierarchy1"/>
    <dgm:cxn modelId="{ACE09163-932E-471E-99CB-71F7B023FDE8}" type="presParOf" srcId="{F86D8A01-21D8-470C-BE83-FC3D4C1A9B73}" destId="{B4FBC9E3-FC75-4819-B905-F51B13220BB4}" srcOrd="1" destOrd="0" presId="urn:microsoft.com/office/officeart/2005/8/layout/hierarchy1"/>
    <dgm:cxn modelId="{D6E1BD22-E225-47AD-A8E7-C4CCCD5D27E6}" type="presParOf" srcId="{20963E8C-F086-48AA-9293-6079AD5B2506}" destId="{429CB5F3-2F55-45FB-83E4-8C6D68AFB14A}" srcOrd="1" destOrd="0" presId="urn:microsoft.com/office/officeart/2005/8/layout/hierarchy1"/>
    <dgm:cxn modelId="{CA088624-80E1-4BE6-BDE1-3EC4E47E568F}" type="presParOf" srcId="{59D71425-2428-480E-965F-4F53CE335638}" destId="{98855C33-4032-426F-AE67-722C34AFA350}" srcOrd="2" destOrd="0" presId="urn:microsoft.com/office/officeart/2005/8/layout/hierarchy1"/>
    <dgm:cxn modelId="{CD1F537B-B753-4D12-91F0-48C9CA6E25AA}" type="presParOf" srcId="{98855C33-4032-426F-AE67-722C34AFA350}" destId="{6FC57D65-F53D-4280-93A3-7EDB2AD1C314}" srcOrd="0" destOrd="0" presId="urn:microsoft.com/office/officeart/2005/8/layout/hierarchy1"/>
    <dgm:cxn modelId="{0D83376B-3490-467B-882E-22E29F16C75F}" type="presParOf" srcId="{6FC57D65-F53D-4280-93A3-7EDB2AD1C314}" destId="{836DAB52-D083-401B-B46E-E0C73796F9DA}" srcOrd="0" destOrd="0" presId="urn:microsoft.com/office/officeart/2005/8/layout/hierarchy1"/>
    <dgm:cxn modelId="{3A7E667B-1E4F-4048-80EA-BD0EA172A8D6}" type="presParOf" srcId="{6FC57D65-F53D-4280-93A3-7EDB2AD1C314}" destId="{DD23A86B-8444-4CDA-AE1A-6C72F7E4CC21}" srcOrd="1" destOrd="0" presId="urn:microsoft.com/office/officeart/2005/8/layout/hierarchy1"/>
    <dgm:cxn modelId="{95011847-649D-48A3-B42A-CDD4AEF95823}" type="presParOf" srcId="{98855C33-4032-426F-AE67-722C34AFA350}" destId="{DBDEF46F-3EA4-4134-8FD2-FF38A3CB2EA7}" srcOrd="1" destOrd="0" presId="urn:microsoft.com/office/officeart/2005/8/layout/hierarchy1"/>
    <dgm:cxn modelId="{3959C712-AFFF-49AF-84E3-59D48D058DB0}" type="presParOf" srcId="{DBDEF46F-3EA4-4134-8FD2-FF38A3CB2EA7}" destId="{E3F4F250-BB8B-4A63-9DA2-CBBC9955587E}" srcOrd="0" destOrd="0" presId="urn:microsoft.com/office/officeart/2005/8/layout/hierarchy1"/>
    <dgm:cxn modelId="{9AFEC0B3-34CC-4DD8-B7AD-1757A9016E8B}" type="presParOf" srcId="{DBDEF46F-3EA4-4134-8FD2-FF38A3CB2EA7}" destId="{4D7AE152-CF8E-4D27-AF5B-2178B050708F}" srcOrd="1" destOrd="0" presId="urn:microsoft.com/office/officeart/2005/8/layout/hierarchy1"/>
    <dgm:cxn modelId="{7860C3C5-F1E8-466D-9E98-E9AA84A72E29}" type="presParOf" srcId="{4D7AE152-CF8E-4D27-AF5B-2178B050708F}" destId="{2CBE5319-2692-44D8-A304-C916E9F9001B}" srcOrd="0" destOrd="0" presId="urn:microsoft.com/office/officeart/2005/8/layout/hierarchy1"/>
    <dgm:cxn modelId="{55659922-836F-4070-83F8-A07D6F5DB21A}" type="presParOf" srcId="{2CBE5319-2692-44D8-A304-C916E9F9001B}" destId="{439C29B7-7D55-40DD-AACF-05D5C9D12C54}" srcOrd="0" destOrd="0" presId="urn:microsoft.com/office/officeart/2005/8/layout/hierarchy1"/>
    <dgm:cxn modelId="{83CF14C1-CD2B-4E1A-AA3B-8F78F149C362}" type="presParOf" srcId="{2CBE5319-2692-44D8-A304-C916E9F9001B}" destId="{D0D6F806-4F1D-4606-920E-F2FA738CD855}" srcOrd="1" destOrd="0" presId="urn:microsoft.com/office/officeart/2005/8/layout/hierarchy1"/>
    <dgm:cxn modelId="{8DE63793-3844-48CE-B2FE-7741F6215075}" type="presParOf" srcId="{4D7AE152-CF8E-4D27-AF5B-2178B050708F}" destId="{E150495F-34D3-4CC4-8DC9-99A37F037588}" srcOrd="1" destOrd="0" presId="urn:microsoft.com/office/officeart/2005/8/layout/hierarchy1"/>
    <dgm:cxn modelId="{E9B9AEB2-820D-4A91-9DBE-813F4DE3E219}" type="presParOf" srcId="{DBDEF46F-3EA4-4134-8FD2-FF38A3CB2EA7}" destId="{74D057D9-A970-4082-ABA9-3A3D8793FBF4}" srcOrd="2" destOrd="0" presId="urn:microsoft.com/office/officeart/2005/8/layout/hierarchy1"/>
    <dgm:cxn modelId="{AD024A67-98A9-4DDC-918D-026C8D081FA5}" type="presParOf" srcId="{DBDEF46F-3EA4-4134-8FD2-FF38A3CB2EA7}" destId="{FD9E93B5-1A5B-4DF2-A728-D67FD8ECA76C}" srcOrd="3" destOrd="0" presId="urn:microsoft.com/office/officeart/2005/8/layout/hierarchy1"/>
    <dgm:cxn modelId="{16BEC409-1FF3-4B50-9E02-521595D36760}" type="presParOf" srcId="{FD9E93B5-1A5B-4DF2-A728-D67FD8ECA76C}" destId="{86A1BB05-560B-486D-85FA-8BA0EAF724C1}" srcOrd="0" destOrd="0" presId="urn:microsoft.com/office/officeart/2005/8/layout/hierarchy1"/>
    <dgm:cxn modelId="{0EB8FD27-79CB-413D-BFA2-7AA9850D6FF6}" type="presParOf" srcId="{86A1BB05-560B-486D-85FA-8BA0EAF724C1}" destId="{A0F332F2-FB83-4B5E-A347-FEF23AC6B040}" srcOrd="0" destOrd="0" presId="urn:microsoft.com/office/officeart/2005/8/layout/hierarchy1"/>
    <dgm:cxn modelId="{32C945F5-81A8-41B3-AE0E-6161CF0173FC}" type="presParOf" srcId="{86A1BB05-560B-486D-85FA-8BA0EAF724C1}" destId="{D82C59BB-A7A7-4075-9327-0AA2150F5FF9}" srcOrd="1" destOrd="0" presId="urn:microsoft.com/office/officeart/2005/8/layout/hierarchy1"/>
    <dgm:cxn modelId="{3FD69465-A515-4364-BE56-17B3A8069FD8}" type="presParOf" srcId="{FD9E93B5-1A5B-4DF2-A728-D67FD8ECA76C}" destId="{DCA2CA2B-93B8-4399-8DEE-55C378532635}" srcOrd="1" destOrd="0" presId="urn:microsoft.com/office/officeart/2005/8/layout/hierarchy1"/>
    <dgm:cxn modelId="{83D649C1-2E32-4730-9EFD-B694E4715826}" type="presParOf" srcId="{DBDEF46F-3EA4-4134-8FD2-FF38A3CB2EA7}" destId="{C7626B95-3A5A-41D3-9B48-5E02D9867E18}" srcOrd="4" destOrd="0" presId="urn:microsoft.com/office/officeart/2005/8/layout/hierarchy1"/>
    <dgm:cxn modelId="{C0FEA538-1EB7-4496-A237-D4D3346A5A30}" type="presParOf" srcId="{DBDEF46F-3EA4-4134-8FD2-FF38A3CB2EA7}" destId="{C41E6092-3C1A-4C28-B0E1-69C7A18740D0}" srcOrd="5" destOrd="0" presId="urn:microsoft.com/office/officeart/2005/8/layout/hierarchy1"/>
    <dgm:cxn modelId="{FA3318D6-8B44-4A46-9F48-3C768557E364}" type="presParOf" srcId="{C41E6092-3C1A-4C28-B0E1-69C7A18740D0}" destId="{82FF5741-A93F-4D5A-836F-89E87252156F}" srcOrd="0" destOrd="0" presId="urn:microsoft.com/office/officeart/2005/8/layout/hierarchy1"/>
    <dgm:cxn modelId="{1C214DB9-F0A7-4B01-8279-679008A94D53}" type="presParOf" srcId="{82FF5741-A93F-4D5A-836F-89E87252156F}" destId="{8F9C9B3A-5C84-4EB8-A256-E685A52CC2CE}" srcOrd="0" destOrd="0" presId="urn:microsoft.com/office/officeart/2005/8/layout/hierarchy1"/>
    <dgm:cxn modelId="{C1716AB7-7765-4B3B-9EA4-72AA8F96906F}" type="presParOf" srcId="{82FF5741-A93F-4D5A-836F-89E87252156F}" destId="{FBA459EF-8F9B-473F-BAB2-58A4AD1A2BBA}" srcOrd="1" destOrd="0" presId="urn:microsoft.com/office/officeart/2005/8/layout/hierarchy1"/>
    <dgm:cxn modelId="{2280CFC2-183D-4E15-AC00-86E1B919F6F3}" type="presParOf" srcId="{C41E6092-3C1A-4C28-B0E1-69C7A18740D0}" destId="{F2BDCF82-1C79-43F7-B71D-3EFE0779C5D6}" srcOrd="1" destOrd="0" presId="urn:microsoft.com/office/officeart/2005/8/layout/hierarchy1"/>
    <dgm:cxn modelId="{0721BF82-C14F-4B53-996A-5BAA36F87FFF}" type="presParOf" srcId="{59D71425-2428-480E-965F-4F53CE335638}" destId="{B22A1B5A-CBB3-4D84-A1A3-B1E705D01716}" srcOrd="3" destOrd="0" presId="urn:microsoft.com/office/officeart/2005/8/layout/hierarchy1"/>
    <dgm:cxn modelId="{BCE49264-21C3-4CD2-9963-46864D6E9781}" type="presParOf" srcId="{B22A1B5A-CBB3-4D84-A1A3-B1E705D01716}" destId="{753E55C9-7DD9-4BDA-8E00-B233C0B9F612}" srcOrd="0" destOrd="0" presId="urn:microsoft.com/office/officeart/2005/8/layout/hierarchy1"/>
    <dgm:cxn modelId="{AAD16974-A89B-46A8-82C4-D7C64EF92371}" type="presParOf" srcId="{753E55C9-7DD9-4BDA-8E00-B233C0B9F612}" destId="{0528BD83-D8B0-421A-960E-82A50651E869}" srcOrd="0" destOrd="0" presId="urn:microsoft.com/office/officeart/2005/8/layout/hierarchy1"/>
    <dgm:cxn modelId="{298E0541-ADCB-4A87-AD95-8A5FA96A5D10}" type="presParOf" srcId="{753E55C9-7DD9-4BDA-8E00-B233C0B9F612}" destId="{0956A5DD-CD84-499F-A052-A8C8A5E8ED50}" srcOrd="1" destOrd="0" presId="urn:microsoft.com/office/officeart/2005/8/layout/hierarchy1"/>
    <dgm:cxn modelId="{84230B92-1E8E-4B99-9C3D-8DE1E527268D}" type="presParOf" srcId="{B22A1B5A-CBB3-4D84-A1A3-B1E705D01716}" destId="{D326359C-2A21-49D2-9379-842E11112AD5}"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7EC23F6-3A6F-436D-920A-8389C5339661}" type="doc">
      <dgm:prSet loTypeId="urn:microsoft.com/office/officeart/2008/layout/LinedList" loCatId="list" qsTypeId="urn:microsoft.com/office/officeart/2005/8/quickstyle/simple1" qsCatId="simple" csTypeId="urn:microsoft.com/office/officeart/2005/8/colors/colorful1" csCatId="colorful" phldr="1"/>
      <dgm:spPr/>
      <dgm:t>
        <a:bodyPr/>
        <a:lstStyle/>
        <a:p>
          <a:endParaRPr lang="en-US"/>
        </a:p>
      </dgm:t>
    </dgm:pt>
    <dgm:pt modelId="{3CD8B5C9-702B-4B2D-914A-E5102E07BCA0}">
      <dgm:prSet/>
      <dgm:spPr/>
      <dgm:t>
        <a:bodyPr/>
        <a:lstStyle/>
        <a:p>
          <a:pPr rtl="0"/>
          <a:r>
            <a:rPr lang="en-US">
              <a:latin typeface="Calibri Light" panose="020F0302020204030204"/>
            </a:rPr>
            <a:t>Based on personal knowledge I hypothesize: Hood</a:t>
          </a:r>
          <a:r>
            <a:rPr lang="en-US"/>
            <a:t> students do not consider themselves to be civically engaged, so most responses will not rate the personal statements with "strongly agree</a:t>
          </a:r>
          <a:r>
            <a:rPr lang="en-US" dirty="0"/>
            <a:t>"</a:t>
          </a:r>
        </a:p>
      </dgm:t>
    </dgm:pt>
    <dgm:pt modelId="{213E7ECE-ED6D-4BAA-80F5-B4847E57313E}" type="parTrans" cxnId="{7F6F3ADB-5E88-403E-AFEE-D220A8B4B6AC}">
      <dgm:prSet/>
      <dgm:spPr/>
      <dgm:t>
        <a:bodyPr/>
        <a:lstStyle/>
        <a:p>
          <a:endParaRPr lang="en-US"/>
        </a:p>
      </dgm:t>
    </dgm:pt>
    <dgm:pt modelId="{B4E565A9-136E-4F62-B8FC-169B1E7F11C6}" type="sibTrans" cxnId="{7F6F3ADB-5E88-403E-AFEE-D220A8B4B6AC}">
      <dgm:prSet/>
      <dgm:spPr/>
      <dgm:t>
        <a:bodyPr/>
        <a:lstStyle/>
        <a:p>
          <a:endParaRPr lang="en-US"/>
        </a:p>
      </dgm:t>
    </dgm:pt>
    <dgm:pt modelId="{DF1DC7AD-54C5-4E06-8DD1-259F37FE9FB5}">
      <dgm:prSet/>
      <dgm:spPr/>
      <dgm:t>
        <a:bodyPr/>
        <a:lstStyle/>
        <a:p>
          <a:pPr rtl="0"/>
          <a:r>
            <a:rPr lang="en-US">
              <a:latin typeface="Calibri Light" panose="020F0302020204030204"/>
            </a:rPr>
            <a:t>AND Hood</a:t>
          </a:r>
          <a:r>
            <a:rPr lang="en-US"/>
            <a:t> students do not consider the college a resource to help them learn how to vote and will choose "strongly disagree" or other "disagree"/ "neutral" statements</a:t>
          </a:r>
          <a:endParaRPr lang="en-US" dirty="0"/>
        </a:p>
      </dgm:t>
    </dgm:pt>
    <dgm:pt modelId="{514E1540-2C3C-4F9B-BBFB-B2F6BE5C9B0C}" type="parTrans" cxnId="{A24CD609-7B65-4EA4-8FED-088EB576195A}">
      <dgm:prSet/>
      <dgm:spPr/>
      <dgm:t>
        <a:bodyPr/>
        <a:lstStyle/>
        <a:p>
          <a:endParaRPr lang="en-US"/>
        </a:p>
      </dgm:t>
    </dgm:pt>
    <dgm:pt modelId="{622A292F-1E6D-4E6C-AE16-215C801CF857}" type="sibTrans" cxnId="{A24CD609-7B65-4EA4-8FED-088EB576195A}">
      <dgm:prSet/>
      <dgm:spPr/>
      <dgm:t>
        <a:bodyPr/>
        <a:lstStyle/>
        <a:p>
          <a:endParaRPr lang="en-US"/>
        </a:p>
      </dgm:t>
    </dgm:pt>
    <dgm:pt modelId="{5371767C-6952-4413-9C6F-E1202F17F9E5}">
      <dgm:prSet phldr="0"/>
      <dgm:spPr/>
      <dgm:t>
        <a:bodyPr/>
        <a:lstStyle/>
        <a:p>
          <a:pPr rtl="0"/>
          <a:r>
            <a:rPr lang="en-US" dirty="0">
              <a:latin typeface="Calibri Light" panose="020F0302020204030204"/>
            </a:rPr>
            <a:t>Based on the literature presented</a:t>
          </a:r>
          <a:r>
            <a:rPr lang="en-US" dirty="0"/>
            <a:t> I hypothesize that the attitude of students toward voting may be influenced by an undergraduate institution’s involvement.</a:t>
          </a:r>
        </a:p>
      </dgm:t>
    </dgm:pt>
    <dgm:pt modelId="{9ED387AC-604F-4517-B342-68E00B4E3805}" type="parTrans" cxnId="{10988FA7-50B9-4BA6-AADA-D01E52DAD199}">
      <dgm:prSet/>
      <dgm:spPr/>
    </dgm:pt>
    <dgm:pt modelId="{26318048-D9C6-46E2-88C0-473B349422E4}" type="sibTrans" cxnId="{10988FA7-50B9-4BA6-AADA-D01E52DAD199}">
      <dgm:prSet/>
      <dgm:spPr/>
    </dgm:pt>
    <dgm:pt modelId="{40120D29-C257-43BC-8222-3336D6922716}" type="pres">
      <dgm:prSet presAssocID="{27EC23F6-3A6F-436D-920A-8389C5339661}" presName="vert0" presStyleCnt="0">
        <dgm:presLayoutVars>
          <dgm:dir/>
          <dgm:animOne val="branch"/>
          <dgm:animLvl val="lvl"/>
        </dgm:presLayoutVars>
      </dgm:prSet>
      <dgm:spPr/>
    </dgm:pt>
    <dgm:pt modelId="{C8AD88BD-8FE3-4046-9DBE-52C82DA3D95B}" type="pres">
      <dgm:prSet presAssocID="{5371767C-6952-4413-9C6F-E1202F17F9E5}" presName="thickLine" presStyleLbl="alignNode1" presStyleIdx="0" presStyleCnt="3"/>
      <dgm:spPr/>
    </dgm:pt>
    <dgm:pt modelId="{8EBE7FC4-FB30-45D8-971A-080B6339994F}" type="pres">
      <dgm:prSet presAssocID="{5371767C-6952-4413-9C6F-E1202F17F9E5}" presName="horz1" presStyleCnt="0"/>
      <dgm:spPr/>
    </dgm:pt>
    <dgm:pt modelId="{0D7F2BD2-8F1C-4169-B263-8156BECE8896}" type="pres">
      <dgm:prSet presAssocID="{5371767C-6952-4413-9C6F-E1202F17F9E5}" presName="tx1" presStyleLbl="revTx" presStyleIdx="0" presStyleCnt="3"/>
      <dgm:spPr/>
    </dgm:pt>
    <dgm:pt modelId="{EE351E05-0586-4128-9B3F-220F075E040C}" type="pres">
      <dgm:prSet presAssocID="{5371767C-6952-4413-9C6F-E1202F17F9E5}" presName="vert1" presStyleCnt="0"/>
      <dgm:spPr/>
    </dgm:pt>
    <dgm:pt modelId="{A575D253-EDAF-4359-B4B7-9FCE9E78320D}" type="pres">
      <dgm:prSet presAssocID="{3CD8B5C9-702B-4B2D-914A-E5102E07BCA0}" presName="thickLine" presStyleLbl="alignNode1" presStyleIdx="1" presStyleCnt="3"/>
      <dgm:spPr/>
    </dgm:pt>
    <dgm:pt modelId="{35E4FA37-D719-4D78-9BA3-EBB2160EA14A}" type="pres">
      <dgm:prSet presAssocID="{3CD8B5C9-702B-4B2D-914A-E5102E07BCA0}" presName="horz1" presStyleCnt="0"/>
      <dgm:spPr/>
    </dgm:pt>
    <dgm:pt modelId="{FCFE2E35-CCB2-490D-B2C8-6D6F1BFAD561}" type="pres">
      <dgm:prSet presAssocID="{3CD8B5C9-702B-4B2D-914A-E5102E07BCA0}" presName="tx1" presStyleLbl="revTx" presStyleIdx="1" presStyleCnt="3"/>
      <dgm:spPr/>
    </dgm:pt>
    <dgm:pt modelId="{FD8D7EAE-AFE0-4BAE-920D-4D1C6230568F}" type="pres">
      <dgm:prSet presAssocID="{3CD8B5C9-702B-4B2D-914A-E5102E07BCA0}" presName="vert1" presStyleCnt="0"/>
      <dgm:spPr/>
    </dgm:pt>
    <dgm:pt modelId="{AD82709B-D7AD-496E-BE5B-D04895C0ED67}" type="pres">
      <dgm:prSet presAssocID="{DF1DC7AD-54C5-4E06-8DD1-259F37FE9FB5}" presName="thickLine" presStyleLbl="alignNode1" presStyleIdx="2" presStyleCnt="3"/>
      <dgm:spPr/>
    </dgm:pt>
    <dgm:pt modelId="{D17C26A0-86B4-423C-B37A-599C0289622B}" type="pres">
      <dgm:prSet presAssocID="{DF1DC7AD-54C5-4E06-8DD1-259F37FE9FB5}" presName="horz1" presStyleCnt="0"/>
      <dgm:spPr/>
    </dgm:pt>
    <dgm:pt modelId="{CDCF98EB-7E7B-4BD4-A76B-6264F878349D}" type="pres">
      <dgm:prSet presAssocID="{DF1DC7AD-54C5-4E06-8DD1-259F37FE9FB5}" presName="tx1" presStyleLbl="revTx" presStyleIdx="2" presStyleCnt="3"/>
      <dgm:spPr/>
    </dgm:pt>
    <dgm:pt modelId="{7FC8F089-AA86-4D5A-8E57-73A7CB9C1395}" type="pres">
      <dgm:prSet presAssocID="{DF1DC7AD-54C5-4E06-8DD1-259F37FE9FB5}" presName="vert1" presStyleCnt="0"/>
      <dgm:spPr/>
    </dgm:pt>
  </dgm:ptLst>
  <dgm:cxnLst>
    <dgm:cxn modelId="{A24CD609-7B65-4EA4-8FED-088EB576195A}" srcId="{27EC23F6-3A6F-436D-920A-8389C5339661}" destId="{DF1DC7AD-54C5-4E06-8DD1-259F37FE9FB5}" srcOrd="2" destOrd="0" parTransId="{514E1540-2C3C-4F9B-BBFB-B2F6BE5C9B0C}" sibTransId="{622A292F-1E6D-4E6C-AE16-215C801CF857}"/>
    <dgm:cxn modelId="{E8E7031D-1CFB-49B6-81DB-B099527BB60A}" type="presOf" srcId="{3CD8B5C9-702B-4B2D-914A-E5102E07BCA0}" destId="{FCFE2E35-CCB2-490D-B2C8-6D6F1BFAD561}" srcOrd="0" destOrd="0" presId="urn:microsoft.com/office/officeart/2008/layout/LinedList"/>
    <dgm:cxn modelId="{66240B35-EA4C-49DE-9C3E-35606BFA33E8}" type="presOf" srcId="{DF1DC7AD-54C5-4E06-8DD1-259F37FE9FB5}" destId="{CDCF98EB-7E7B-4BD4-A76B-6264F878349D}" srcOrd="0" destOrd="0" presId="urn:microsoft.com/office/officeart/2008/layout/LinedList"/>
    <dgm:cxn modelId="{0C799161-9522-472C-B2B0-A0B6F32A8C69}" type="presOf" srcId="{5371767C-6952-4413-9C6F-E1202F17F9E5}" destId="{0D7F2BD2-8F1C-4169-B263-8156BECE8896}" srcOrd="0" destOrd="0" presId="urn:microsoft.com/office/officeart/2008/layout/LinedList"/>
    <dgm:cxn modelId="{10988FA7-50B9-4BA6-AADA-D01E52DAD199}" srcId="{27EC23F6-3A6F-436D-920A-8389C5339661}" destId="{5371767C-6952-4413-9C6F-E1202F17F9E5}" srcOrd="0" destOrd="0" parTransId="{9ED387AC-604F-4517-B342-68E00B4E3805}" sibTransId="{26318048-D9C6-46E2-88C0-473B349422E4}"/>
    <dgm:cxn modelId="{B292BBAA-9438-46AC-AEEE-C23DCAC30503}" type="presOf" srcId="{27EC23F6-3A6F-436D-920A-8389C5339661}" destId="{40120D29-C257-43BC-8222-3336D6922716}" srcOrd="0" destOrd="0" presId="urn:microsoft.com/office/officeart/2008/layout/LinedList"/>
    <dgm:cxn modelId="{7F6F3ADB-5E88-403E-AFEE-D220A8B4B6AC}" srcId="{27EC23F6-3A6F-436D-920A-8389C5339661}" destId="{3CD8B5C9-702B-4B2D-914A-E5102E07BCA0}" srcOrd="1" destOrd="0" parTransId="{213E7ECE-ED6D-4BAA-80F5-B4847E57313E}" sibTransId="{B4E565A9-136E-4F62-B8FC-169B1E7F11C6}"/>
    <dgm:cxn modelId="{66FEE10D-D722-440B-8155-6026315A76B5}" type="presParOf" srcId="{40120D29-C257-43BC-8222-3336D6922716}" destId="{C8AD88BD-8FE3-4046-9DBE-52C82DA3D95B}" srcOrd="0" destOrd="0" presId="urn:microsoft.com/office/officeart/2008/layout/LinedList"/>
    <dgm:cxn modelId="{09829178-7193-408B-A455-445DFFD79674}" type="presParOf" srcId="{40120D29-C257-43BC-8222-3336D6922716}" destId="{8EBE7FC4-FB30-45D8-971A-080B6339994F}" srcOrd="1" destOrd="0" presId="urn:microsoft.com/office/officeart/2008/layout/LinedList"/>
    <dgm:cxn modelId="{CB21F793-4FDD-4D5C-9812-3EF8D71A8E14}" type="presParOf" srcId="{8EBE7FC4-FB30-45D8-971A-080B6339994F}" destId="{0D7F2BD2-8F1C-4169-B263-8156BECE8896}" srcOrd="0" destOrd="0" presId="urn:microsoft.com/office/officeart/2008/layout/LinedList"/>
    <dgm:cxn modelId="{BA387A4E-28F6-4E8B-B29C-4A4C882D8655}" type="presParOf" srcId="{8EBE7FC4-FB30-45D8-971A-080B6339994F}" destId="{EE351E05-0586-4128-9B3F-220F075E040C}" srcOrd="1" destOrd="0" presId="urn:microsoft.com/office/officeart/2008/layout/LinedList"/>
    <dgm:cxn modelId="{647DF4FA-632B-45A4-ACFB-46D89F375CC0}" type="presParOf" srcId="{40120D29-C257-43BC-8222-3336D6922716}" destId="{A575D253-EDAF-4359-B4B7-9FCE9E78320D}" srcOrd="2" destOrd="0" presId="urn:microsoft.com/office/officeart/2008/layout/LinedList"/>
    <dgm:cxn modelId="{EC62709C-5376-419B-A10A-E86F70C31573}" type="presParOf" srcId="{40120D29-C257-43BC-8222-3336D6922716}" destId="{35E4FA37-D719-4D78-9BA3-EBB2160EA14A}" srcOrd="3" destOrd="0" presId="urn:microsoft.com/office/officeart/2008/layout/LinedList"/>
    <dgm:cxn modelId="{3163F921-FB6C-4CD0-AAE7-6828BECA8958}" type="presParOf" srcId="{35E4FA37-D719-4D78-9BA3-EBB2160EA14A}" destId="{FCFE2E35-CCB2-490D-B2C8-6D6F1BFAD561}" srcOrd="0" destOrd="0" presId="urn:microsoft.com/office/officeart/2008/layout/LinedList"/>
    <dgm:cxn modelId="{8AFCCFED-CF87-4B1C-B153-EF01131FD3B7}" type="presParOf" srcId="{35E4FA37-D719-4D78-9BA3-EBB2160EA14A}" destId="{FD8D7EAE-AFE0-4BAE-920D-4D1C6230568F}" srcOrd="1" destOrd="0" presId="urn:microsoft.com/office/officeart/2008/layout/LinedList"/>
    <dgm:cxn modelId="{9BB42A5F-4E23-4768-9F69-40C6277F46DC}" type="presParOf" srcId="{40120D29-C257-43BC-8222-3336D6922716}" destId="{AD82709B-D7AD-496E-BE5B-D04895C0ED67}" srcOrd="4" destOrd="0" presId="urn:microsoft.com/office/officeart/2008/layout/LinedList"/>
    <dgm:cxn modelId="{F346A65D-6F59-4E44-9AFA-F5BBED39332B}" type="presParOf" srcId="{40120D29-C257-43BC-8222-3336D6922716}" destId="{D17C26A0-86B4-423C-B37A-599C0289622B}" srcOrd="5" destOrd="0" presId="urn:microsoft.com/office/officeart/2008/layout/LinedList"/>
    <dgm:cxn modelId="{22F5569B-E7AD-4CB3-A4C5-ED61E37BE74F}" type="presParOf" srcId="{D17C26A0-86B4-423C-B37A-599C0289622B}" destId="{CDCF98EB-7E7B-4BD4-A76B-6264F878349D}" srcOrd="0" destOrd="0" presId="urn:microsoft.com/office/officeart/2008/layout/LinedList"/>
    <dgm:cxn modelId="{63247B92-49D7-45CA-B24C-9AD8CDBFD8F2}" type="presParOf" srcId="{D17C26A0-86B4-423C-B37A-599C0289622B}" destId="{7FC8F089-AA86-4D5A-8E57-73A7CB9C1395}"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3AE63C0-9205-47F5-B5C6-E838B758839B}" type="doc">
      <dgm:prSet loTypeId="urn:microsoft.com/office/officeart/2005/8/layout/vProcess5" loCatId="process" qsTypeId="urn:microsoft.com/office/officeart/2005/8/quickstyle/simple2" qsCatId="simple" csTypeId="urn:microsoft.com/office/officeart/2005/8/colors/colorful2" csCatId="colorful" phldr="1"/>
      <dgm:spPr/>
      <dgm:t>
        <a:bodyPr/>
        <a:lstStyle/>
        <a:p>
          <a:endParaRPr lang="en-US"/>
        </a:p>
      </dgm:t>
    </dgm:pt>
    <dgm:pt modelId="{87C6791F-A5D4-414B-A4F9-5D1DBBF434EC}">
      <dgm:prSet/>
      <dgm:spPr/>
      <dgm:t>
        <a:bodyPr/>
        <a:lstStyle/>
        <a:p>
          <a:r>
            <a:rPr lang="en-US" dirty="0"/>
            <a:t>102 survey respondents</a:t>
          </a:r>
        </a:p>
      </dgm:t>
    </dgm:pt>
    <dgm:pt modelId="{8374CB4A-43C4-46EC-A667-00397F4DEE6C}" type="parTrans" cxnId="{7ADB3F45-5650-484A-A610-1D5F6F423E3D}">
      <dgm:prSet/>
      <dgm:spPr/>
      <dgm:t>
        <a:bodyPr/>
        <a:lstStyle/>
        <a:p>
          <a:endParaRPr lang="en-US"/>
        </a:p>
      </dgm:t>
    </dgm:pt>
    <dgm:pt modelId="{2852CE87-0ACF-4F4C-BE66-6E00806EB422}" type="sibTrans" cxnId="{7ADB3F45-5650-484A-A610-1D5F6F423E3D}">
      <dgm:prSet/>
      <dgm:spPr/>
      <dgm:t>
        <a:bodyPr/>
        <a:lstStyle/>
        <a:p>
          <a:endParaRPr lang="en-US"/>
        </a:p>
      </dgm:t>
    </dgm:pt>
    <dgm:pt modelId="{DFA28F36-C818-4D31-AF94-0836CA0723EA}">
      <dgm:prSet/>
      <dgm:spPr/>
      <dgm:t>
        <a:bodyPr/>
        <a:lstStyle/>
        <a:p>
          <a:r>
            <a:rPr lang="en-US" dirty="0"/>
            <a:t>Most are white, female, senior level students</a:t>
          </a:r>
        </a:p>
      </dgm:t>
    </dgm:pt>
    <dgm:pt modelId="{7087703A-84EC-4E11-9B47-DDA9F755EFDB}" type="parTrans" cxnId="{730E660F-EC1C-463A-A597-737D69ABD14A}">
      <dgm:prSet/>
      <dgm:spPr/>
      <dgm:t>
        <a:bodyPr/>
        <a:lstStyle/>
        <a:p>
          <a:endParaRPr lang="en-US"/>
        </a:p>
      </dgm:t>
    </dgm:pt>
    <dgm:pt modelId="{59AB52C9-D0FE-4321-A360-8256BA058897}" type="sibTrans" cxnId="{730E660F-EC1C-463A-A597-737D69ABD14A}">
      <dgm:prSet/>
      <dgm:spPr/>
      <dgm:t>
        <a:bodyPr/>
        <a:lstStyle/>
        <a:p>
          <a:endParaRPr lang="en-US"/>
        </a:p>
      </dgm:t>
    </dgm:pt>
    <dgm:pt modelId="{A8FD07EB-9A43-4B1C-8749-4C577C34A0D2}">
      <dgm:prSet/>
      <dgm:spPr/>
      <dgm:t>
        <a:bodyPr/>
        <a:lstStyle/>
        <a:p>
          <a:pPr rtl="0"/>
          <a:r>
            <a:rPr lang="en-US" dirty="0"/>
            <a:t>10 interviewees</a:t>
          </a:r>
        </a:p>
      </dgm:t>
    </dgm:pt>
    <dgm:pt modelId="{2FB63640-81F7-4EC6-9872-36D4C0C52F59}" type="parTrans" cxnId="{75C943C3-5E4C-4F78-A361-DB43513F58FC}">
      <dgm:prSet/>
      <dgm:spPr/>
      <dgm:t>
        <a:bodyPr/>
        <a:lstStyle/>
        <a:p>
          <a:endParaRPr lang="en-US"/>
        </a:p>
      </dgm:t>
    </dgm:pt>
    <dgm:pt modelId="{79F80758-07F3-465F-8CC1-AA5863B9D5DB}" type="sibTrans" cxnId="{75C943C3-5E4C-4F78-A361-DB43513F58FC}">
      <dgm:prSet/>
      <dgm:spPr/>
      <dgm:t>
        <a:bodyPr/>
        <a:lstStyle/>
        <a:p>
          <a:endParaRPr lang="en-US"/>
        </a:p>
      </dgm:t>
    </dgm:pt>
    <dgm:pt modelId="{58C7DFE0-3883-48A7-916D-399AAB5B6379}">
      <dgm:prSet/>
      <dgm:spPr/>
      <dgm:t>
        <a:bodyPr/>
        <a:lstStyle/>
        <a:p>
          <a:r>
            <a:rPr lang="en-US" dirty="0"/>
            <a:t>Sample collected between September 27th and October 24th, 2022</a:t>
          </a:r>
        </a:p>
      </dgm:t>
    </dgm:pt>
    <dgm:pt modelId="{F7870D79-3C63-4455-9D91-E6975AC78174}" type="parTrans" cxnId="{AC762239-9B3A-497F-8B6B-6E3D30D83140}">
      <dgm:prSet/>
      <dgm:spPr/>
      <dgm:t>
        <a:bodyPr/>
        <a:lstStyle/>
        <a:p>
          <a:endParaRPr lang="en-US"/>
        </a:p>
      </dgm:t>
    </dgm:pt>
    <dgm:pt modelId="{7A7BD7BB-9A51-4839-BF21-E9CB0888DE73}" type="sibTrans" cxnId="{AC762239-9B3A-497F-8B6B-6E3D30D83140}">
      <dgm:prSet/>
      <dgm:spPr/>
      <dgm:t>
        <a:bodyPr/>
        <a:lstStyle/>
        <a:p>
          <a:endParaRPr lang="en-US"/>
        </a:p>
      </dgm:t>
    </dgm:pt>
    <dgm:pt modelId="{95D8CC34-615C-4E0D-ADB4-B6AFCFD60CBE}">
      <dgm:prSet phldr="0"/>
      <dgm:spPr/>
      <dgm:t>
        <a:bodyPr/>
        <a:lstStyle/>
        <a:p>
          <a:pPr rtl="0"/>
          <a:r>
            <a:rPr lang="en-US" b="0" dirty="0">
              <a:latin typeface="Calibri Light" panose="020F0302020204030204"/>
            </a:rPr>
            <a:t>NOT A RANDOM SAMPLE</a:t>
          </a:r>
        </a:p>
      </dgm:t>
    </dgm:pt>
    <dgm:pt modelId="{A72FF2D3-A5B0-47BD-AB81-32819B72308C}" type="parTrans" cxnId="{83FF6F03-9C1A-4C46-A532-796B7D37907A}">
      <dgm:prSet/>
      <dgm:spPr/>
    </dgm:pt>
    <dgm:pt modelId="{94351050-3C97-4A62-9CDD-3F3CEE76FCE1}" type="sibTrans" cxnId="{83FF6F03-9C1A-4C46-A532-796B7D37907A}">
      <dgm:prSet/>
      <dgm:spPr/>
      <dgm:t>
        <a:bodyPr/>
        <a:lstStyle/>
        <a:p>
          <a:endParaRPr lang="en-US"/>
        </a:p>
      </dgm:t>
    </dgm:pt>
    <dgm:pt modelId="{5E7D46A4-2938-4B4A-82EC-4DD73298D1E1}" type="pres">
      <dgm:prSet presAssocID="{53AE63C0-9205-47F5-B5C6-E838B758839B}" presName="outerComposite" presStyleCnt="0">
        <dgm:presLayoutVars>
          <dgm:chMax val="5"/>
          <dgm:dir/>
          <dgm:resizeHandles val="exact"/>
        </dgm:presLayoutVars>
      </dgm:prSet>
      <dgm:spPr/>
    </dgm:pt>
    <dgm:pt modelId="{BC53D071-8881-4D4F-9038-4F936B28E64B}" type="pres">
      <dgm:prSet presAssocID="{53AE63C0-9205-47F5-B5C6-E838B758839B}" presName="dummyMaxCanvas" presStyleCnt="0">
        <dgm:presLayoutVars/>
      </dgm:prSet>
      <dgm:spPr/>
    </dgm:pt>
    <dgm:pt modelId="{7E595AA0-7A9C-47DD-A3A4-7584DD605BE0}" type="pres">
      <dgm:prSet presAssocID="{53AE63C0-9205-47F5-B5C6-E838B758839B}" presName="ThreeNodes_1" presStyleLbl="node1" presStyleIdx="0" presStyleCnt="3">
        <dgm:presLayoutVars>
          <dgm:bulletEnabled val="1"/>
        </dgm:presLayoutVars>
      </dgm:prSet>
      <dgm:spPr/>
    </dgm:pt>
    <dgm:pt modelId="{2661C1A7-0E57-4D3F-84D0-7350693D41F6}" type="pres">
      <dgm:prSet presAssocID="{53AE63C0-9205-47F5-B5C6-E838B758839B}" presName="ThreeNodes_2" presStyleLbl="node1" presStyleIdx="1" presStyleCnt="3">
        <dgm:presLayoutVars>
          <dgm:bulletEnabled val="1"/>
        </dgm:presLayoutVars>
      </dgm:prSet>
      <dgm:spPr/>
    </dgm:pt>
    <dgm:pt modelId="{CC06CBDB-D3E5-474C-A2C1-F78DA41B8105}" type="pres">
      <dgm:prSet presAssocID="{53AE63C0-9205-47F5-B5C6-E838B758839B}" presName="ThreeNodes_3" presStyleLbl="node1" presStyleIdx="2" presStyleCnt="3">
        <dgm:presLayoutVars>
          <dgm:bulletEnabled val="1"/>
        </dgm:presLayoutVars>
      </dgm:prSet>
      <dgm:spPr/>
    </dgm:pt>
    <dgm:pt modelId="{80CF36E4-C746-466C-850B-D0454D672652}" type="pres">
      <dgm:prSet presAssocID="{53AE63C0-9205-47F5-B5C6-E838B758839B}" presName="ThreeConn_1-2" presStyleLbl="fgAccFollowNode1" presStyleIdx="0" presStyleCnt="2">
        <dgm:presLayoutVars>
          <dgm:bulletEnabled val="1"/>
        </dgm:presLayoutVars>
      </dgm:prSet>
      <dgm:spPr/>
    </dgm:pt>
    <dgm:pt modelId="{57DFC3CF-85CC-4605-A204-DF30B1177689}" type="pres">
      <dgm:prSet presAssocID="{53AE63C0-9205-47F5-B5C6-E838B758839B}" presName="ThreeConn_2-3" presStyleLbl="fgAccFollowNode1" presStyleIdx="1" presStyleCnt="2">
        <dgm:presLayoutVars>
          <dgm:bulletEnabled val="1"/>
        </dgm:presLayoutVars>
      </dgm:prSet>
      <dgm:spPr/>
    </dgm:pt>
    <dgm:pt modelId="{6A2C7BF7-0449-48C4-9562-4FA712742EF1}" type="pres">
      <dgm:prSet presAssocID="{53AE63C0-9205-47F5-B5C6-E838B758839B}" presName="ThreeNodes_1_text" presStyleLbl="node1" presStyleIdx="2" presStyleCnt="3">
        <dgm:presLayoutVars>
          <dgm:bulletEnabled val="1"/>
        </dgm:presLayoutVars>
      </dgm:prSet>
      <dgm:spPr/>
    </dgm:pt>
    <dgm:pt modelId="{424B20CC-C233-451E-9DFF-F21186BC3048}" type="pres">
      <dgm:prSet presAssocID="{53AE63C0-9205-47F5-B5C6-E838B758839B}" presName="ThreeNodes_2_text" presStyleLbl="node1" presStyleIdx="2" presStyleCnt="3">
        <dgm:presLayoutVars>
          <dgm:bulletEnabled val="1"/>
        </dgm:presLayoutVars>
      </dgm:prSet>
      <dgm:spPr/>
    </dgm:pt>
    <dgm:pt modelId="{5CD70454-558C-48DE-B926-8B7360F4D3F9}" type="pres">
      <dgm:prSet presAssocID="{53AE63C0-9205-47F5-B5C6-E838B758839B}" presName="ThreeNodes_3_text" presStyleLbl="node1" presStyleIdx="2" presStyleCnt="3">
        <dgm:presLayoutVars>
          <dgm:bulletEnabled val="1"/>
        </dgm:presLayoutVars>
      </dgm:prSet>
      <dgm:spPr/>
    </dgm:pt>
  </dgm:ptLst>
  <dgm:cxnLst>
    <dgm:cxn modelId="{9A1C4402-B365-4D09-952C-094885688466}" type="presOf" srcId="{2852CE87-0ACF-4F4C-BE66-6E00806EB422}" destId="{80CF36E4-C746-466C-850B-D0454D672652}" srcOrd="0" destOrd="0" presId="urn:microsoft.com/office/officeart/2005/8/layout/vProcess5"/>
    <dgm:cxn modelId="{ED8F4C03-CC25-4887-8BF1-5C8D6C8E3EDF}" type="presOf" srcId="{87C6791F-A5D4-414B-A4F9-5D1DBBF434EC}" destId="{6A2C7BF7-0449-48C4-9562-4FA712742EF1}" srcOrd="1" destOrd="0" presId="urn:microsoft.com/office/officeart/2005/8/layout/vProcess5"/>
    <dgm:cxn modelId="{83FF6F03-9C1A-4C46-A532-796B7D37907A}" srcId="{87C6791F-A5D4-414B-A4F9-5D1DBBF434EC}" destId="{95D8CC34-615C-4E0D-ADB4-B6AFCFD60CBE}" srcOrd="0" destOrd="0" parTransId="{A72FF2D3-A5B0-47BD-AB81-32819B72308C}" sibTransId="{94351050-3C97-4A62-9CDD-3F3CEE76FCE1}"/>
    <dgm:cxn modelId="{93164909-50FC-4A1B-B192-53F4ADDC72B6}" type="presOf" srcId="{58C7DFE0-3883-48A7-916D-399AAB5B6379}" destId="{5CD70454-558C-48DE-B926-8B7360F4D3F9}" srcOrd="1" destOrd="0" presId="urn:microsoft.com/office/officeart/2005/8/layout/vProcess5"/>
    <dgm:cxn modelId="{730E660F-EC1C-463A-A597-737D69ABD14A}" srcId="{87C6791F-A5D4-414B-A4F9-5D1DBBF434EC}" destId="{DFA28F36-C818-4D31-AF94-0836CA0723EA}" srcOrd="1" destOrd="0" parTransId="{7087703A-84EC-4E11-9B47-DDA9F755EFDB}" sibTransId="{59AB52C9-D0FE-4321-A360-8256BA058897}"/>
    <dgm:cxn modelId="{AC762239-9B3A-497F-8B6B-6E3D30D83140}" srcId="{53AE63C0-9205-47F5-B5C6-E838B758839B}" destId="{58C7DFE0-3883-48A7-916D-399AAB5B6379}" srcOrd="2" destOrd="0" parTransId="{F7870D79-3C63-4455-9D91-E6975AC78174}" sibTransId="{7A7BD7BB-9A51-4839-BF21-E9CB0888DE73}"/>
    <dgm:cxn modelId="{7ADB3F45-5650-484A-A610-1D5F6F423E3D}" srcId="{53AE63C0-9205-47F5-B5C6-E838B758839B}" destId="{87C6791F-A5D4-414B-A4F9-5D1DBBF434EC}" srcOrd="0" destOrd="0" parTransId="{8374CB4A-43C4-46EC-A667-00397F4DEE6C}" sibTransId="{2852CE87-0ACF-4F4C-BE66-6E00806EB422}"/>
    <dgm:cxn modelId="{6AA9B85B-E635-49ED-94F2-17B5C81F5BDC}" type="presOf" srcId="{79F80758-07F3-465F-8CC1-AA5863B9D5DB}" destId="{57DFC3CF-85CC-4605-A204-DF30B1177689}" srcOrd="0" destOrd="0" presId="urn:microsoft.com/office/officeart/2005/8/layout/vProcess5"/>
    <dgm:cxn modelId="{D461BD5B-58CB-456B-852B-FF4C0A74D538}" type="presOf" srcId="{87C6791F-A5D4-414B-A4F9-5D1DBBF434EC}" destId="{7E595AA0-7A9C-47DD-A3A4-7584DD605BE0}" srcOrd="0" destOrd="0" presId="urn:microsoft.com/office/officeart/2005/8/layout/vProcess5"/>
    <dgm:cxn modelId="{3C5E036A-8EDF-4FB2-9AC2-736C28715CB2}" type="presOf" srcId="{DFA28F36-C818-4D31-AF94-0836CA0723EA}" destId="{6A2C7BF7-0449-48C4-9562-4FA712742EF1}" srcOrd="1" destOrd="2" presId="urn:microsoft.com/office/officeart/2005/8/layout/vProcess5"/>
    <dgm:cxn modelId="{9165C178-B290-45FE-96A7-811D9A6C1934}" type="presOf" srcId="{53AE63C0-9205-47F5-B5C6-E838B758839B}" destId="{5E7D46A4-2938-4B4A-82EC-4DD73298D1E1}" srcOrd="0" destOrd="0" presId="urn:microsoft.com/office/officeart/2005/8/layout/vProcess5"/>
    <dgm:cxn modelId="{771C4D79-D404-4AF7-89C1-8B4C38C26286}" type="presOf" srcId="{A8FD07EB-9A43-4B1C-8749-4C577C34A0D2}" destId="{424B20CC-C233-451E-9DFF-F21186BC3048}" srcOrd="1" destOrd="0" presId="urn:microsoft.com/office/officeart/2005/8/layout/vProcess5"/>
    <dgm:cxn modelId="{91CED881-72FC-4C8E-9D5B-F84BB4CCBE63}" type="presOf" srcId="{DFA28F36-C818-4D31-AF94-0836CA0723EA}" destId="{7E595AA0-7A9C-47DD-A3A4-7584DD605BE0}" srcOrd="0" destOrd="2" presId="urn:microsoft.com/office/officeart/2005/8/layout/vProcess5"/>
    <dgm:cxn modelId="{F3BE5885-7073-40AF-82EE-E9AA964A44EF}" type="presOf" srcId="{95D8CC34-615C-4E0D-ADB4-B6AFCFD60CBE}" destId="{6A2C7BF7-0449-48C4-9562-4FA712742EF1}" srcOrd="1" destOrd="1" presId="urn:microsoft.com/office/officeart/2005/8/layout/vProcess5"/>
    <dgm:cxn modelId="{BD69888E-1F5F-499C-A1DE-7495C690DF6B}" type="presOf" srcId="{95D8CC34-615C-4E0D-ADB4-B6AFCFD60CBE}" destId="{7E595AA0-7A9C-47DD-A3A4-7584DD605BE0}" srcOrd="0" destOrd="1" presId="urn:microsoft.com/office/officeart/2005/8/layout/vProcess5"/>
    <dgm:cxn modelId="{6CAE1199-34CB-465E-9CFF-24DBA34DCE07}" type="presOf" srcId="{58C7DFE0-3883-48A7-916D-399AAB5B6379}" destId="{CC06CBDB-D3E5-474C-A2C1-F78DA41B8105}" srcOrd="0" destOrd="0" presId="urn:microsoft.com/office/officeart/2005/8/layout/vProcess5"/>
    <dgm:cxn modelId="{75C943C3-5E4C-4F78-A361-DB43513F58FC}" srcId="{53AE63C0-9205-47F5-B5C6-E838B758839B}" destId="{A8FD07EB-9A43-4B1C-8749-4C577C34A0D2}" srcOrd="1" destOrd="0" parTransId="{2FB63640-81F7-4EC6-9872-36D4C0C52F59}" sibTransId="{79F80758-07F3-465F-8CC1-AA5863B9D5DB}"/>
    <dgm:cxn modelId="{519A99D8-B2F9-4E05-91E4-0A14F9207036}" type="presOf" srcId="{A8FD07EB-9A43-4B1C-8749-4C577C34A0D2}" destId="{2661C1A7-0E57-4D3F-84D0-7350693D41F6}" srcOrd="0" destOrd="0" presId="urn:microsoft.com/office/officeart/2005/8/layout/vProcess5"/>
    <dgm:cxn modelId="{2276E4FC-256C-48D4-B439-87E3C13F934E}" type="presParOf" srcId="{5E7D46A4-2938-4B4A-82EC-4DD73298D1E1}" destId="{BC53D071-8881-4D4F-9038-4F936B28E64B}" srcOrd="0" destOrd="0" presId="urn:microsoft.com/office/officeart/2005/8/layout/vProcess5"/>
    <dgm:cxn modelId="{F20B3B4A-0437-479C-9DA3-ACFE6C8CD3E5}" type="presParOf" srcId="{5E7D46A4-2938-4B4A-82EC-4DD73298D1E1}" destId="{7E595AA0-7A9C-47DD-A3A4-7584DD605BE0}" srcOrd="1" destOrd="0" presId="urn:microsoft.com/office/officeart/2005/8/layout/vProcess5"/>
    <dgm:cxn modelId="{153483D5-09C4-42FB-B37F-DADD510F8933}" type="presParOf" srcId="{5E7D46A4-2938-4B4A-82EC-4DD73298D1E1}" destId="{2661C1A7-0E57-4D3F-84D0-7350693D41F6}" srcOrd="2" destOrd="0" presId="urn:microsoft.com/office/officeart/2005/8/layout/vProcess5"/>
    <dgm:cxn modelId="{D7D23B50-84DB-4894-B812-6003646A5B58}" type="presParOf" srcId="{5E7D46A4-2938-4B4A-82EC-4DD73298D1E1}" destId="{CC06CBDB-D3E5-474C-A2C1-F78DA41B8105}" srcOrd="3" destOrd="0" presId="urn:microsoft.com/office/officeart/2005/8/layout/vProcess5"/>
    <dgm:cxn modelId="{574BAD9E-21BA-4EFF-889F-CE604F18E36B}" type="presParOf" srcId="{5E7D46A4-2938-4B4A-82EC-4DD73298D1E1}" destId="{80CF36E4-C746-466C-850B-D0454D672652}" srcOrd="4" destOrd="0" presId="urn:microsoft.com/office/officeart/2005/8/layout/vProcess5"/>
    <dgm:cxn modelId="{26DB0CE2-E19D-41DC-92E9-B405D4AA30FD}" type="presParOf" srcId="{5E7D46A4-2938-4B4A-82EC-4DD73298D1E1}" destId="{57DFC3CF-85CC-4605-A204-DF30B1177689}" srcOrd="5" destOrd="0" presId="urn:microsoft.com/office/officeart/2005/8/layout/vProcess5"/>
    <dgm:cxn modelId="{19486CF2-B257-4809-A66A-FC11AB67C31C}" type="presParOf" srcId="{5E7D46A4-2938-4B4A-82EC-4DD73298D1E1}" destId="{6A2C7BF7-0449-48C4-9562-4FA712742EF1}" srcOrd="6" destOrd="0" presId="urn:microsoft.com/office/officeart/2005/8/layout/vProcess5"/>
    <dgm:cxn modelId="{7A415B03-3571-4D49-9407-8E211DFEE108}" type="presParOf" srcId="{5E7D46A4-2938-4B4A-82EC-4DD73298D1E1}" destId="{424B20CC-C233-451E-9DFF-F21186BC3048}" srcOrd="7" destOrd="0" presId="urn:microsoft.com/office/officeart/2005/8/layout/vProcess5"/>
    <dgm:cxn modelId="{573C2F3C-9DC4-46E8-9004-D56078CC6F2B}" type="presParOf" srcId="{5E7D46A4-2938-4B4A-82EC-4DD73298D1E1}" destId="{5CD70454-558C-48DE-B926-8B7360F4D3F9}"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227B52A-42B5-4229-9090-0C238A6E08B4}"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n-US"/>
        </a:p>
      </dgm:t>
    </dgm:pt>
    <dgm:pt modelId="{C57D4B16-2F24-4148-A07E-8267A5F015E1}">
      <dgm:prSet/>
      <dgm:spPr/>
      <dgm:t>
        <a:bodyPr/>
        <a:lstStyle/>
        <a:p>
          <a:r>
            <a:rPr lang="en-US"/>
            <a:t>No variation amongst each option</a:t>
          </a:r>
        </a:p>
      </dgm:t>
    </dgm:pt>
    <dgm:pt modelId="{BFB48C82-4461-4AFA-9394-028D14D8E6BE}" type="parTrans" cxnId="{55115B43-C4C2-4873-AB0D-FF57F9EBF9FC}">
      <dgm:prSet/>
      <dgm:spPr/>
      <dgm:t>
        <a:bodyPr/>
        <a:lstStyle/>
        <a:p>
          <a:endParaRPr lang="en-US"/>
        </a:p>
      </dgm:t>
    </dgm:pt>
    <dgm:pt modelId="{EA912074-B716-4495-B6C2-C7D66F69202E}" type="sibTrans" cxnId="{55115B43-C4C2-4873-AB0D-FF57F9EBF9FC}">
      <dgm:prSet/>
      <dgm:spPr/>
      <dgm:t>
        <a:bodyPr/>
        <a:lstStyle/>
        <a:p>
          <a:endParaRPr lang="en-US"/>
        </a:p>
      </dgm:t>
    </dgm:pt>
    <dgm:pt modelId="{8EF1B826-6F54-4AA0-806D-6BC7AF65992E}">
      <dgm:prSet/>
      <dgm:spPr/>
      <dgm:t>
        <a:bodyPr/>
        <a:lstStyle/>
        <a:p>
          <a:r>
            <a:rPr lang="en-US"/>
            <a:t>Interesting to note: those who identified as either Democrat or Republican: about 30% of them each chose the wrong candidates.</a:t>
          </a:r>
        </a:p>
      </dgm:t>
    </dgm:pt>
    <dgm:pt modelId="{16636930-2637-4AD5-9B40-D9707273B38C}" type="parTrans" cxnId="{C97A9A09-6C46-4230-A59A-4E79997EEBF9}">
      <dgm:prSet/>
      <dgm:spPr/>
      <dgm:t>
        <a:bodyPr/>
        <a:lstStyle/>
        <a:p>
          <a:endParaRPr lang="en-US"/>
        </a:p>
      </dgm:t>
    </dgm:pt>
    <dgm:pt modelId="{BF76DD4C-46E0-41A4-9C46-97A9F2010D23}" type="sibTrans" cxnId="{C97A9A09-6C46-4230-A59A-4E79997EEBF9}">
      <dgm:prSet/>
      <dgm:spPr/>
      <dgm:t>
        <a:bodyPr/>
        <a:lstStyle/>
        <a:p>
          <a:endParaRPr lang="en-US"/>
        </a:p>
      </dgm:t>
    </dgm:pt>
    <dgm:pt modelId="{A82B91AB-AF19-4F39-A91A-054842C68E3D}" type="pres">
      <dgm:prSet presAssocID="{4227B52A-42B5-4229-9090-0C238A6E08B4}" presName="vert0" presStyleCnt="0">
        <dgm:presLayoutVars>
          <dgm:dir/>
          <dgm:animOne val="branch"/>
          <dgm:animLvl val="lvl"/>
        </dgm:presLayoutVars>
      </dgm:prSet>
      <dgm:spPr/>
    </dgm:pt>
    <dgm:pt modelId="{75AD056F-D010-4EAB-A39A-C0A5A4884ED7}" type="pres">
      <dgm:prSet presAssocID="{C57D4B16-2F24-4148-A07E-8267A5F015E1}" presName="thickLine" presStyleLbl="alignNode1" presStyleIdx="0" presStyleCnt="2"/>
      <dgm:spPr/>
    </dgm:pt>
    <dgm:pt modelId="{539D8450-93BC-4E76-9BDB-03CCF1719216}" type="pres">
      <dgm:prSet presAssocID="{C57D4B16-2F24-4148-A07E-8267A5F015E1}" presName="horz1" presStyleCnt="0"/>
      <dgm:spPr/>
    </dgm:pt>
    <dgm:pt modelId="{7EA95906-85E8-4A9D-A5F5-09DD16962CBD}" type="pres">
      <dgm:prSet presAssocID="{C57D4B16-2F24-4148-A07E-8267A5F015E1}" presName="tx1" presStyleLbl="revTx" presStyleIdx="0" presStyleCnt="2"/>
      <dgm:spPr/>
    </dgm:pt>
    <dgm:pt modelId="{5905E53A-9FA6-490F-B99F-99B157575CF5}" type="pres">
      <dgm:prSet presAssocID="{C57D4B16-2F24-4148-A07E-8267A5F015E1}" presName="vert1" presStyleCnt="0"/>
      <dgm:spPr/>
    </dgm:pt>
    <dgm:pt modelId="{1648E220-36BE-4CAD-9B7F-F5667C7F1D0C}" type="pres">
      <dgm:prSet presAssocID="{8EF1B826-6F54-4AA0-806D-6BC7AF65992E}" presName="thickLine" presStyleLbl="alignNode1" presStyleIdx="1" presStyleCnt="2"/>
      <dgm:spPr/>
    </dgm:pt>
    <dgm:pt modelId="{1203B8D9-753B-4F1B-A7EF-06E4CBB3B8FF}" type="pres">
      <dgm:prSet presAssocID="{8EF1B826-6F54-4AA0-806D-6BC7AF65992E}" presName="horz1" presStyleCnt="0"/>
      <dgm:spPr/>
    </dgm:pt>
    <dgm:pt modelId="{61B9ADB1-ABA1-41E1-895D-6AA0B745C886}" type="pres">
      <dgm:prSet presAssocID="{8EF1B826-6F54-4AA0-806D-6BC7AF65992E}" presName="tx1" presStyleLbl="revTx" presStyleIdx="1" presStyleCnt="2"/>
      <dgm:spPr/>
    </dgm:pt>
    <dgm:pt modelId="{8D1B3C65-4741-455D-8DC9-122AE3BC036E}" type="pres">
      <dgm:prSet presAssocID="{8EF1B826-6F54-4AA0-806D-6BC7AF65992E}" presName="vert1" presStyleCnt="0"/>
      <dgm:spPr/>
    </dgm:pt>
  </dgm:ptLst>
  <dgm:cxnLst>
    <dgm:cxn modelId="{C97A9A09-6C46-4230-A59A-4E79997EEBF9}" srcId="{4227B52A-42B5-4229-9090-0C238A6E08B4}" destId="{8EF1B826-6F54-4AA0-806D-6BC7AF65992E}" srcOrd="1" destOrd="0" parTransId="{16636930-2637-4AD5-9B40-D9707273B38C}" sibTransId="{BF76DD4C-46E0-41A4-9C46-97A9F2010D23}"/>
    <dgm:cxn modelId="{55115B43-C4C2-4873-AB0D-FF57F9EBF9FC}" srcId="{4227B52A-42B5-4229-9090-0C238A6E08B4}" destId="{C57D4B16-2F24-4148-A07E-8267A5F015E1}" srcOrd="0" destOrd="0" parTransId="{BFB48C82-4461-4AFA-9394-028D14D8E6BE}" sibTransId="{EA912074-B716-4495-B6C2-C7D66F69202E}"/>
    <dgm:cxn modelId="{F58DCB57-5873-4187-9CEA-16066C5911D3}" type="presOf" srcId="{4227B52A-42B5-4229-9090-0C238A6E08B4}" destId="{A82B91AB-AF19-4F39-A91A-054842C68E3D}" srcOrd="0" destOrd="0" presId="urn:microsoft.com/office/officeart/2008/layout/LinedList"/>
    <dgm:cxn modelId="{DC1C5F99-329C-4122-B2D3-EF5C26E53EA5}" type="presOf" srcId="{8EF1B826-6F54-4AA0-806D-6BC7AF65992E}" destId="{61B9ADB1-ABA1-41E1-895D-6AA0B745C886}" srcOrd="0" destOrd="0" presId="urn:microsoft.com/office/officeart/2008/layout/LinedList"/>
    <dgm:cxn modelId="{6A7BAEED-BB1D-47B2-9C39-C9D6FE6595CD}" type="presOf" srcId="{C57D4B16-2F24-4148-A07E-8267A5F015E1}" destId="{7EA95906-85E8-4A9D-A5F5-09DD16962CBD}" srcOrd="0" destOrd="0" presId="urn:microsoft.com/office/officeart/2008/layout/LinedList"/>
    <dgm:cxn modelId="{8B3DD23C-A54E-457F-A676-17C1FAD36D7C}" type="presParOf" srcId="{A82B91AB-AF19-4F39-A91A-054842C68E3D}" destId="{75AD056F-D010-4EAB-A39A-C0A5A4884ED7}" srcOrd="0" destOrd="0" presId="urn:microsoft.com/office/officeart/2008/layout/LinedList"/>
    <dgm:cxn modelId="{2DE8FB4F-3A30-4FA3-B697-23E48EC31848}" type="presParOf" srcId="{A82B91AB-AF19-4F39-A91A-054842C68E3D}" destId="{539D8450-93BC-4E76-9BDB-03CCF1719216}" srcOrd="1" destOrd="0" presId="urn:microsoft.com/office/officeart/2008/layout/LinedList"/>
    <dgm:cxn modelId="{2297374C-A04D-469C-888E-7A2275E2DB41}" type="presParOf" srcId="{539D8450-93BC-4E76-9BDB-03CCF1719216}" destId="{7EA95906-85E8-4A9D-A5F5-09DD16962CBD}" srcOrd="0" destOrd="0" presId="urn:microsoft.com/office/officeart/2008/layout/LinedList"/>
    <dgm:cxn modelId="{AB01C071-23B4-4866-A35E-BDD06D415E7A}" type="presParOf" srcId="{539D8450-93BC-4E76-9BDB-03CCF1719216}" destId="{5905E53A-9FA6-490F-B99F-99B157575CF5}" srcOrd="1" destOrd="0" presId="urn:microsoft.com/office/officeart/2008/layout/LinedList"/>
    <dgm:cxn modelId="{7643AFE7-D900-4E7A-B0D4-CA556CE7CED2}" type="presParOf" srcId="{A82B91AB-AF19-4F39-A91A-054842C68E3D}" destId="{1648E220-36BE-4CAD-9B7F-F5667C7F1D0C}" srcOrd="2" destOrd="0" presId="urn:microsoft.com/office/officeart/2008/layout/LinedList"/>
    <dgm:cxn modelId="{102CC4BF-1DFE-4E16-B3DC-C09DDCCA6FA8}" type="presParOf" srcId="{A82B91AB-AF19-4F39-A91A-054842C68E3D}" destId="{1203B8D9-753B-4F1B-A7EF-06E4CBB3B8FF}" srcOrd="3" destOrd="0" presId="urn:microsoft.com/office/officeart/2008/layout/LinedList"/>
    <dgm:cxn modelId="{9C2FA537-1FB4-4B79-8E92-5E6773FE4724}" type="presParOf" srcId="{1203B8D9-753B-4F1B-A7EF-06E4CBB3B8FF}" destId="{61B9ADB1-ABA1-41E1-895D-6AA0B745C886}" srcOrd="0" destOrd="0" presId="urn:microsoft.com/office/officeart/2008/layout/LinedList"/>
    <dgm:cxn modelId="{C285B32C-5E2E-4409-A25C-D71100D1A203}" type="presParOf" srcId="{1203B8D9-753B-4F1B-A7EF-06E4CBB3B8FF}" destId="{8D1B3C65-4741-455D-8DC9-122AE3BC036E}"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C79C933-479B-4E7A-9A9A-F925B20CD94F}"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BCEA32FA-0839-4563-9092-A7D08886C55D}">
      <dgm:prSet/>
      <dgm:spPr/>
      <dgm:t>
        <a:bodyPr/>
        <a:lstStyle/>
        <a:p>
          <a:r>
            <a:rPr lang="en-US"/>
            <a:t>Majority of each year at Hood was able to choose the correct candidates</a:t>
          </a:r>
        </a:p>
      </dgm:t>
    </dgm:pt>
    <dgm:pt modelId="{63933C53-DD75-43A3-904F-B1AD6B3B1E4C}" type="parTrans" cxnId="{F9F4CFEC-1945-4B4D-BCED-7B0AE7308703}">
      <dgm:prSet/>
      <dgm:spPr/>
      <dgm:t>
        <a:bodyPr/>
        <a:lstStyle/>
        <a:p>
          <a:endParaRPr lang="en-US"/>
        </a:p>
      </dgm:t>
    </dgm:pt>
    <dgm:pt modelId="{4AC84791-F28D-4DF4-8F0E-A3CB9BD09F3C}" type="sibTrans" cxnId="{F9F4CFEC-1945-4B4D-BCED-7B0AE7308703}">
      <dgm:prSet/>
      <dgm:spPr/>
      <dgm:t>
        <a:bodyPr/>
        <a:lstStyle/>
        <a:p>
          <a:endParaRPr lang="en-US"/>
        </a:p>
      </dgm:t>
    </dgm:pt>
    <dgm:pt modelId="{5754EEEF-E72B-4844-98CA-4CC5C2CC25F1}">
      <dgm:prSet/>
      <dgm:spPr/>
      <dgm:t>
        <a:bodyPr/>
        <a:lstStyle/>
        <a:p>
          <a:r>
            <a:rPr lang="en-US"/>
            <a:t>About 30% chose other candidates</a:t>
          </a:r>
        </a:p>
      </dgm:t>
    </dgm:pt>
    <dgm:pt modelId="{D78D7B08-F144-43E7-9B38-0F3C4EA8720E}" type="parTrans" cxnId="{6C3B3D3F-7864-4B44-8A41-C14691B9A7D8}">
      <dgm:prSet/>
      <dgm:spPr/>
      <dgm:t>
        <a:bodyPr/>
        <a:lstStyle/>
        <a:p>
          <a:endParaRPr lang="en-US"/>
        </a:p>
      </dgm:t>
    </dgm:pt>
    <dgm:pt modelId="{0677B73A-4412-47C0-8E85-708E8AAEEA0C}" type="sibTrans" cxnId="{6C3B3D3F-7864-4B44-8A41-C14691B9A7D8}">
      <dgm:prSet/>
      <dgm:spPr/>
      <dgm:t>
        <a:bodyPr/>
        <a:lstStyle/>
        <a:p>
          <a:endParaRPr lang="en-US"/>
        </a:p>
      </dgm:t>
    </dgm:pt>
    <dgm:pt modelId="{6EB02C3B-C781-4991-8384-AAA676A3006B}" type="pres">
      <dgm:prSet presAssocID="{EC79C933-479B-4E7A-9A9A-F925B20CD94F}" presName="linear" presStyleCnt="0">
        <dgm:presLayoutVars>
          <dgm:animLvl val="lvl"/>
          <dgm:resizeHandles val="exact"/>
        </dgm:presLayoutVars>
      </dgm:prSet>
      <dgm:spPr/>
    </dgm:pt>
    <dgm:pt modelId="{B024BA38-F8C7-40CC-95C8-2C8F1DE297BC}" type="pres">
      <dgm:prSet presAssocID="{BCEA32FA-0839-4563-9092-A7D08886C55D}" presName="parentText" presStyleLbl="node1" presStyleIdx="0" presStyleCnt="2">
        <dgm:presLayoutVars>
          <dgm:chMax val="0"/>
          <dgm:bulletEnabled val="1"/>
        </dgm:presLayoutVars>
      </dgm:prSet>
      <dgm:spPr/>
    </dgm:pt>
    <dgm:pt modelId="{5A2DE319-5BDA-4343-B092-AC998F64404E}" type="pres">
      <dgm:prSet presAssocID="{4AC84791-F28D-4DF4-8F0E-A3CB9BD09F3C}" presName="spacer" presStyleCnt="0"/>
      <dgm:spPr/>
    </dgm:pt>
    <dgm:pt modelId="{C0F368EF-86FA-437A-B5D7-20CC4D122ED1}" type="pres">
      <dgm:prSet presAssocID="{5754EEEF-E72B-4844-98CA-4CC5C2CC25F1}" presName="parentText" presStyleLbl="node1" presStyleIdx="1" presStyleCnt="2">
        <dgm:presLayoutVars>
          <dgm:chMax val="0"/>
          <dgm:bulletEnabled val="1"/>
        </dgm:presLayoutVars>
      </dgm:prSet>
      <dgm:spPr/>
    </dgm:pt>
  </dgm:ptLst>
  <dgm:cxnLst>
    <dgm:cxn modelId="{6C3B3D3F-7864-4B44-8A41-C14691B9A7D8}" srcId="{EC79C933-479B-4E7A-9A9A-F925B20CD94F}" destId="{5754EEEF-E72B-4844-98CA-4CC5C2CC25F1}" srcOrd="1" destOrd="0" parTransId="{D78D7B08-F144-43E7-9B38-0F3C4EA8720E}" sibTransId="{0677B73A-4412-47C0-8E85-708E8AAEEA0C}"/>
    <dgm:cxn modelId="{0A5EB94D-8103-4AA7-8A68-6276A44F3F16}" type="presOf" srcId="{EC79C933-479B-4E7A-9A9A-F925B20CD94F}" destId="{6EB02C3B-C781-4991-8384-AAA676A3006B}" srcOrd="0" destOrd="0" presId="urn:microsoft.com/office/officeart/2005/8/layout/vList2"/>
    <dgm:cxn modelId="{3B272787-4822-4EB7-BE69-C21E5A9FBF04}" type="presOf" srcId="{BCEA32FA-0839-4563-9092-A7D08886C55D}" destId="{B024BA38-F8C7-40CC-95C8-2C8F1DE297BC}" srcOrd="0" destOrd="0" presId="urn:microsoft.com/office/officeart/2005/8/layout/vList2"/>
    <dgm:cxn modelId="{776A2F9B-AA9C-43F9-843F-79B39FF2210B}" type="presOf" srcId="{5754EEEF-E72B-4844-98CA-4CC5C2CC25F1}" destId="{C0F368EF-86FA-437A-B5D7-20CC4D122ED1}" srcOrd="0" destOrd="0" presId="urn:microsoft.com/office/officeart/2005/8/layout/vList2"/>
    <dgm:cxn modelId="{F9F4CFEC-1945-4B4D-BCED-7B0AE7308703}" srcId="{EC79C933-479B-4E7A-9A9A-F925B20CD94F}" destId="{BCEA32FA-0839-4563-9092-A7D08886C55D}" srcOrd="0" destOrd="0" parTransId="{63933C53-DD75-43A3-904F-B1AD6B3B1E4C}" sibTransId="{4AC84791-F28D-4DF4-8F0E-A3CB9BD09F3C}"/>
    <dgm:cxn modelId="{9F635231-1B1D-499B-AA91-AB46FC829509}" type="presParOf" srcId="{6EB02C3B-C781-4991-8384-AAA676A3006B}" destId="{B024BA38-F8C7-40CC-95C8-2C8F1DE297BC}" srcOrd="0" destOrd="0" presId="urn:microsoft.com/office/officeart/2005/8/layout/vList2"/>
    <dgm:cxn modelId="{A3D766B0-1847-4526-8BBE-4361189A2289}" type="presParOf" srcId="{6EB02C3B-C781-4991-8384-AAA676A3006B}" destId="{5A2DE319-5BDA-4343-B092-AC998F64404E}" srcOrd="1" destOrd="0" presId="urn:microsoft.com/office/officeart/2005/8/layout/vList2"/>
    <dgm:cxn modelId="{32083FD3-097E-4743-B1CA-DF87AF409C45}" type="presParOf" srcId="{6EB02C3B-C781-4991-8384-AAA676A3006B}" destId="{C0F368EF-86FA-437A-B5D7-20CC4D122ED1}"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D167380-614D-4E85-92B8-00D23FB27004}" type="doc">
      <dgm:prSet loTypeId="urn:microsoft.com/office/officeart/2005/8/layout/hierarchy1" loCatId="hierarchy" qsTypeId="urn:microsoft.com/office/officeart/2005/8/quickstyle/simple2" qsCatId="simple" csTypeId="urn:microsoft.com/office/officeart/2005/8/colors/accent1_2" csCatId="accent1"/>
      <dgm:spPr/>
      <dgm:t>
        <a:bodyPr/>
        <a:lstStyle/>
        <a:p>
          <a:endParaRPr lang="en-US"/>
        </a:p>
      </dgm:t>
    </dgm:pt>
    <dgm:pt modelId="{19304C51-5F99-4B25-A28B-0F936B854DA3}">
      <dgm:prSet/>
      <dgm:spPr/>
      <dgm:t>
        <a:bodyPr/>
        <a:lstStyle/>
        <a:p>
          <a:r>
            <a:rPr lang="en-US"/>
            <a:t>All-in Challenge!</a:t>
          </a:r>
        </a:p>
      </dgm:t>
    </dgm:pt>
    <dgm:pt modelId="{23B72B58-41DF-42BF-9591-A7F7322D52C0}" type="parTrans" cxnId="{065457FA-AED6-4BF2-BAE6-76FE51636453}">
      <dgm:prSet/>
      <dgm:spPr/>
      <dgm:t>
        <a:bodyPr/>
        <a:lstStyle/>
        <a:p>
          <a:endParaRPr lang="en-US"/>
        </a:p>
      </dgm:t>
    </dgm:pt>
    <dgm:pt modelId="{CD2CD8FF-DD61-4D07-8596-49ED06271BFA}" type="sibTrans" cxnId="{065457FA-AED6-4BF2-BAE6-76FE51636453}">
      <dgm:prSet/>
      <dgm:spPr/>
      <dgm:t>
        <a:bodyPr/>
        <a:lstStyle/>
        <a:p>
          <a:endParaRPr lang="en-US"/>
        </a:p>
      </dgm:t>
    </dgm:pt>
    <dgm:pt modelId="{E187318B-3208-4505-9E31-394F18EA1BD3}">
      <dgm:prSet/>
      <dgm:spPr/>
      <dgm:t>
        <a:bodyPr/>
        <a:lstStyle/>
        <a:p>
          <a:r>
            <a:rPr lang="en-US"/>
            <a:t>Require Civics/ government as a core class</a:t>
          </a:r>
        </a:p>
      </dgm:t>
    </dgm:pt>
    <dgm:pt modelId="{B0D1DD96-FF80-4D69-A7C9-139A889CAF9A}" type="parTrans" cxnId="{F637B0D3-8193-4D50-A0F3-0A909277B0FC}">
      <dgm:prSet/>
      <dgm:spPr/>
      <dgm:t>
        <a:bodyPr/>
        <a:lstStyle/>
        <a:p>
          <a:endParaRPr lang="en-US"/>
        </a:p>
      </dgm:t>
    </dgm:pt>
    <dgm:pt modelId="{420F2268-E201-4308-A9D6-63377E080649}" type="sibTrans" cxnId="{F637B0D3-8193-4D50-A0F3-0A909277B0FC}">
      <dgm:prSet/>
      <dgm:spPr/>
      <dgm:t>
        <a:bodyPr/>
        <a:lstStyle/>
        <a:p>
          <a:endParaRPr lang="en-US"/>
        </a:p>
      </dgm:t>
    </dgm:pt>
    <dgm:pt modelId="{7A298B81-FF6A-468F-95B4-C26AF84825CB}" type="pres">
      <dgm:prSet presAssocID="{7D167380-614D-4E85-92B8-00D23FB27004}" presName="hierChild1" presStyleCnt="0">
        <dgm:presLayoutVars>
          <dgm:chPref val="1"/>
          <dgm:dir/>
          <dgm:animOne val="branch"/>
          <dgm:animLvl val="lvl"/>
          <dgm:resizeHandles/>
        </dgm:presLayoutVars>
      </dgm:prSet>
      <dgm:spPr/>
    </dgm:pt>
    <dgm:pt modelId="{00296755-2D59-48FA-81BC-131E48AA7360}" type="pres">
      <dgm:prSet presAssocID="{19304C51-5F99-4B25-A28B-0F936B854DA3}" presName="hierRoot1" presStyleCnt="0"/>
      <dgm:spPr/>
    </dgm:pt>
    <dgm:pt modelId="{2399A081-514E-4E58-8759-F5FE1044BD97}" type="pres">
      <dgm:prSet presAssocID="{19304C51-5F99-4B25-A28B-0F936B854DA3}" presName="composite" presStyleCnt="0"/>
      <dgm:spPr/>
    </dgm:pt>
    <dgm:pt modelId="{2D885267-B5FA-49A3-8AB1-92C0E91B5DFC}" type="pres">
      <dgm:prSet presAssocID="{19304C51-5F99-4B25-A28B-0F936B854DA3}" presName="background" presStyleLbl="node0" presStyleIdx="0" presStyleCnt="2"/>
      <dgm:spPr/>
    </dgm:pt>
    <dgm:pt modelId="{1B99B875-8D50-47E1-B7D4-29069F04DA36}" type="pres">
      <dgm:prSet presAssocID="{19304C51-5F99-4B25-A28B-0F936B854DA3}" presName="text" presStyleLbl="fgAcc0" presStyleIdx="0" presStyleCnt="2">
        <dgm:presLayoutVars>
          <dgm:chPref val="3"/>
        </dgm:presLayoutVars>
      </dgm:prSet>
      <dgm:spPr/>
    </dgm:pt>
    <dgm:pt modelId="{DBA16417-C43C-4832-A070-A71082422D64}" type="pres">
      <dgm:prSet presAssocID="{19304C51-5F99-4B25-A28B-0F936B854DA3}" presName="hierChild2" presStyleCnt="0"/>
      <dgm:spPr/>
    </dgm:pt>
    <dgm:pt modelId="{004B0ED6-A045-4154-BD83-A6E89B72EE87}" type="pres">
      <dgm:prSet presAssocID="{E187318B-3208-4505-9E31-394F18EA1BD3}" presName="hierRoot1" presStyleCnt="0"/>
      <dgm:spPr/>
    </dgm:pt>
    <dgm:pt modelId="{98700C62-2968-410F-8809-2B815D872007}" type="pres">
      <dgm:prSet presAssocID="{E187318B-3208-4505-9E31-394F18EA1BD3}" presName="composite" presStyleCnt="0"/>
      <dgm:spPr/>
    </dgm:pt>
    <dgm:pt modelId="{012FB041-6918-4414-9DF7-41318176096A}" type="pres">
      <dgm:prSet presAssocID="{E187318B-3208-4505-9E31-394F18EA1BD3}" presName="background" presStyleLbl="node0" presStyleIdx="1" presStyleCnt="2"/>
      <dgm:spPr/>
    </dgm:pt>
    <dgm:pt modelId="{CE5D2A32-6604-4D89-9EF5-D5259C787674}" type="pres">
      <dgm:prSet presAssocID="{E187318B-3208-4505-9E31-394F18EA1BD3}" presName="text" presStyleLbl="fgAcc0" presStyleIdx="1" presStyleCnt="2">
        <dgm:presLayoutVars>
          <dgm:chPref val="3"/>
        </dgm:presLayoutVars>
      </dgm:prSet>
      <dgm:spPr/>
    </dgm:pt>
    <dgm:pt modelId="{5E2EE4F7-D6CB-4154-92B4-BCB1C0575CAC}" type="pres">
      <dgm:prSet presAssocID="{E187318B-3208-4505-9E31-394F18EA1BD3}" presName="hierChild2" presStyleCnt="0"/>
      <dgm:spPr/>
    </dgm:pt>
  </dgm:ptLst>
  <dgm:cxnLst>
    <dgm:cxn modelId="{61D09A08-3DBD-44EF-A938-29B6D4309F82}" type="presOf" srcId="{E187318B-3208-4505-9E31-394F18EA1BD3}" destId="{CE5D2A32-6604-4D89-9EF5-D5259C787674}" srcOrd="0" destOrd="0" presId="urn:microsoft.com/office/officeart/2005/8/layout/hierarchy1"/>
    <dgm:cxn modelId="{60BA3383-816E-4F64-BBD1-93707913EE6A}" type="presOf" srcId="{7D167380-614D-4E85-92B8-00D23FB27004}" destId="{7A298B81-FF6A-468F-95B4-C26AF84825CB}" srcOrd="0" destOrd="0" presId="urn:microsoft.com/office/officeart/2005/8/layout/hierarchy1"/>
    <dgm:cxn modelId="{912E74C0-4274-450B-A6B9-41EE9A08B639}" type="presOf" srcId="{19304C51-5F99-4B25-A28B-0F936B854DA3}" destId="{1B99B875-8D50-47E1-B7D4-29069F04DA36}" srcOrd="0" destOrd="0" presId="urn:microsoft.com/office/officeart/2005/8/layout/hierarchy1"/>
    <dgm:cxn modelId="{F637B0D3-8193-4D50-A0F3-0A909277B0FC}" srcId="{7D167380-614D-4E85-92B8-00D23FB27004}" destId="{E187318B-3208-4505-9E31-394F18EA1BD3}" srcOrd="1" destOrd="0" parTransId="{B0D1DD96-FF80-4D69-A7C9-139A889CAF9A}" sibTransId="{420F2268-E201-4308-A9D6-63377E080649}"/>
    <dgm:cxn modelId="{065457FA-AED6-4BF2-BAE6-76FE51636453}" srcId="{7D167380-614D-4E85-92B8-00D23FB27004}" destId="{19304C51-5F99-4B25-A28B-0F936B854DA3}" srcOrd="0" destOrd="0" parTransId="{23B72B58-41DF-42BF-9591-A7F7322D52C0}" sibTransId="{CD2CD8FF-DD61-4D07-8596-49ED06271BFA}"/>
    <dgm:cxn modelId="{8D6DA9FA-2408-4D6F-BB24-B4E73FBE09A3}" type="presParOf" srcId="{7A298B81-FF6A-468F-95B4-C26AF84825CB}" destId="{00296755-2D59-48FA-81BC-131E48AA7360}" srcOrd="0" destOrd="0" presId="urn:microsoft.com/office/officeart/2005/8/layout/hierarchy1"/>
    <dgm:cxn modelId="{6B633C78-9A49-4F7E-81A3-B18B676773B2}" type="presParOf" srcId="{00296755-2D59-48FA-81BC-131E48AA7360}" destId="{2399A081-514E-4E58-8759-F5FE1044BD97}" srcOrd="0" destOrd="0" presId="urn:microsoft.com/office/officeart/2005/8/layout/hierarchy1"/>
    <dgm:cxn modelId="{B8045C97-5FFB-4F9A-8E44-E7A2D286DCA5}" type="presParOf" srcId="{2399A081-514E-4E58-8759-F5FE1044BD97}" destId="{2D885267-B5FA-49A3-8AB1-92C0E91B5DFC}" srcOrd="0" destOrd="0" presId="urn:microsoft.com/office/officeart/2005/8/layout/hierarchy1"/>
    <dgm:cxn modelId="{118A95CA-DF7E-4F13-BED5-CDD6250CA5C0}" type="presParOf" srcId="{2399A081-514E-4E58-8759-F5FE1044BD97}" destId="{1B99B875-8D50-47E1-B7D4-29069F04DA36}" srcOrd="1" destOrd="0" presId="urn:microsoft.com/office/officeart/2005/8/layout/hierarchy1"/>
    <dgm:cxn modelId="{46DDF1AC-F846-435D-A2B7-908F21B03A15}" type="presParOf" srcId="{00296755-2D59-48FA-81BC-131E48AA7360}" destId="{DBA16417-C43C-4832-A070-A71082422D64}" srcOrd="1" destOrd="0" presId="urn:microsoft.com/office/officeart/2005/8/layout/hierarchy1"/>
    <dgm:cxn modelId="{A31DD74B-BE9A-4234-83F7-83F4295CDE73}" type="presParOf" srcId="{7A298B81-FF6A-468F-95B4-C26AF84825CB}" destId="{004B0ED6-A045-4154-BD83-A6E89B72EE87}" srcOrd="1" destOrd="0" presId="urn:microsoft.com/office/officeart/2005/8/layout/hierarchy1"/>
    <dgm:cxn modelId="{92840279-D60F-4693-BAFE-DBE43833DA04}" type="presParOf" srcId="{004B0ED6-A045-4154-BD83-A6E89B72EE87}" destId="{98700C62-2968-410F-8809-2B815D872007}" srcOrd="0" destOrd="0" presId="urn:microsoft.com/office/officeart/2005/8/layout/hierarchy1"/>
    <dgm:cxn modelId="{A458876B-1597-4183-88E4-CE27E0773F74}" type="presParOf" srcId="{98700C62-2968-410F-8809-2B815D872007}" destId="{012FB041-6918-4414-9DF7-41318176096A}" srcOrd="0" destOrd="0" presId="urn:microsoft.com/office/officeart/2005/8/layout/hierarchy1"/>
    <dgm:cxn modelId="{E379B700-3169-410D-87BA-A3888E60C685}" type="presParOf" srcId="{98700C62-2968-410F-8809-2B815D872007}" destId="{CE5D2A32-6604-4D89-9EF5-D5259C787674}" srcOrd="1" destOrd="0" presId="urn:microsoft.com/office/officeart/2005/8/layout/hierarchy1"/>
    <dgm:cxn modelId="{9393ECA8-CA3A-4BF5-B3FD-3CA95BCE2A1C}" type="presParOf" srcId="{004B0ED6-A045-4154-BD83-A6E89B72EE87}" destId="{5E2EE4F7-D6CB-4154-92B4-BCB1C0575CAC}"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86722C-8098-4A3A-A14B-6531E1A43CD4}">
      <dsp:nvSpPr>
        <dsp:cNvPr id="0" name=""/>
        <dsp:cNvSpPr/>
      </dsp:nvSpPr>
      <dsp:spPr>
        <a:xfrm>
          <a:off x="0" y="0"/>
          <a:ext cx="5638800" cy="0"/>
        </a:xfrm>
        <a:prstGeom prst="line">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BA52E3E-C027-4706-961A-CC7AEB63A377}">
      <dsp:nvSpPr>
        <dsp:cNvPr id="0" name=""/>
        <dsp:cNvSpPr/>
      </dsp:nvSpPr>
      <dsp:spPr>
        <a:xfrm>
          <a:off x="0" y="0"/>
          <a:ext cx="5638800" cy="11509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rtl="0">
            <a:lnSpc>
              <a:spcPct val="90000"/>
            </a:lnSpc>
            <a:spcBef>
              <a:spcPct val="0"/>
            </a:spcBef>
            <a:spcAft>
              <a:spcPct val="35000"/>
            </a:spcAft>
            <a:buNone/>
          </a:pPr>
          <a:r>
            <a:rPr lang="en-US" sz="3200" kern="1200" dirty="0"/>
            <a:t>Political apathy </a:t>
          </a:r>
          <a:r>
            <a:rPr lang="en-US" sz="3200" kern="1200" dirty="0">
              <a:latin typeface="Calibri Light" panose="020F0302020204030204"/>
            </a:rPr>
            <a:t>amongst young people is high</a:t>
          </a:r>
          <a:endParaRPr lang="en-US" sz="3200" kern="1200" dirty="0"/>
        </a:p>
      </dsp:txBody>
      <dsp:txXfrm>
        <a:off x="0" y="0"/>
        <a:ext cx="5638800" cy="1150937"/>
      </dsp:txXfrm>
    </dsp:sp>
    <dsp:sp modelId="{5836034B-3B32-4C24-ADAB-6A01327CE984}">
      <dsp:nvSpPr>
        <dsp:cNvPr id="0" name=""/>
        <dsp:cNvSpPr/>
      </dsp:nvSpPr>
      <dsp:spPr>
        <a:xfrm>
          <a:off x="0" y="1150937"/>
          <a:ext cx="5638800" cy="0"/>
        </a:xfrm>
        <a:prstGeom prst="line">
          <a:avLst/>
        </a:prstGeom>
        <a:solidFill>
          <a:schemeClr val="accent3">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47CD251-DB92-4414-A0B4-AB4325BF62D1}">
      <dsp:nvSpPr>
        <dsp:cNvPr id="0" name=""/>
        <dsp:cNvSpPr/>
      </dsp:nvSpPr>
      <dsp:spPr>
        <a:xfrm>
          <a:off x="0" y="1150937"/>
          <a:ext cx="5638800" cy="11509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kern="1200" dirty="0"/>
            <a:t>Typical voting profile: educated, white, affluent</a:t>
          </a:r>
        </a:p>
      </dsp:txBody>
      <dsp:txXfrm>
        <a:off x="0" y="1150937"/>
        <a:ext cx="5638800" cy="1150937"/>
      </dsp:txXfrm>
    </dsp:sp>
    <dsp:sp modelId="{1367B1D5-2393-42F1-BA71-11138FF917CB}">
      <dsp:nvSpPr>
        <dsp:cNvPr id="0" name=""/>
        <dsp:cNvSpPr/>
      </dsp:nvSpPr>
      <dsp:spPr>
        <a:xfrm>
          <a:off x="0" y="2301875"/>
          <a:ext cx="5638800" cy="0"/>
        </a:xfrm>
        <a:prstGeom prst="line">
          <a:avLst/>
        </a:prstGeom>
        <a:solidFill>
          <a:schemeClr val="accent4">
            <a:hueOff val="0"/>
            <a:satOff val="0"/>
            <a:lumOff val="0"/>
            <a:alphaOff val="0"/>
          </a:schemeClr>
        </a:solidFill>
        <a:ln w="15875"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0D6231C-2A28-438E-A918-B37AA24534EA}">
      <dsp:nvSpPr>
        <dsp:cNvPr id="0" name=""/>
        <dsp:cNvSpPr/>
      </dsp:nvSpPr>
      <dsp:spPr>
        <a:xfrm>
          <a:off x="0" y="2301875"/>
          <a:ext cx="5638800" cy="11509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kern="1200" dirty="0"/>
            <a:t>Does </a:t>
          </a:r>
          <a:r>
            <a:rPr lang="en-US" sz="3200" kern="1200" dirty="0">
              <a:latin typeface="Calibri Light" panose="020F0302020204030204"/>
            </a:rPr>
            <a:t>college</a:t>
          </a:r>
          <a:r>
            <a:rPr lang="en-US" sz="3200" kern="1200" dirty="0"/>
            <a:t> matter ?</a:t>
          </a:r>
        </a:p>
      </dsp:txBody>
      <dsp:txXfrm>
        <a:off x="0" y="2301875"/>
        <a:ext cx="5638800" cy="1150937"/>
      </dsp:txXfrm>
    </dsp:sp>
    <dsp:sp modelId="{C9BF5D8A-13BD-4EA0-A72C-6063BFCCC810}">
      <dsp:nvSpPr>
        <dsp:cNvPr id="0" name=""/>
        <dsp:cNvSpPr/>
      </dsp:nvSpPr>
      <dsp:spPr>
        <a:xfrm>
          <a:off x="0" y="3452812"/>
          <a:ext cx="5638800" cy="0"/>
        </a:xfrm>
        <a:prstGeom prst="line">
          <a:avLst/>
        </a:prstGeom>
        <a:solidFill>
          <a:schemeClr val="accent5">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29291AD-7D3C-44D7-A445-CDED292B4864}">
      <dsp:nvSpPr>
        <dsp:cNvPr id="0" name=""/>
        <dsp:cNvSpPr/>
      </dsp:nvSpPr>
      <dsp:spPr>
        <a:xfrm>
          <a:off x="0" y="3452812"/>
          <a:ext cx="5638800" cy="11509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rtl="0">
            <a:lnSpc>
              <a:spcPct val="90000"/>
            </a:lnSpc>
            <a:spcBef>
              <a:spcPct val="0"/>
            </a:spcBef>
            <a:spcAft>
              <a:spcPct val="35000"/>
            </a:spcAft>
            <a:buNone/>
          </a:pPr>
          <a:r>
            <a:rPr lang="en-US" sz="3200" b="1" kern="1200" dirty="0">
              <a:latin typeface="Calibri Light" panose="020F0302020204030204"/>
            </a:rPr>
            <a:t>Paradox</a:t>
          </a:r>
          <a:r>
            <a:rPr lang="en-US" sz="3200" kern="1200" dirty="0">
              <a:latin typeface="Calibri Light" panose="020F0302020204030204"/>
            </a:rPr>
            <a:t> of </a:t>
          </a:r>
          <a:r>
            <a:rPr lang="en-US" sz="3200" b="1" kern="1200" dirty="0">
              <a:latin typeface="Calibri Light" panose="020F0302020204030204"/>
            </a:rPr>
            <a:t>college educated voters vs. college students</a:t>
          </a:r>
        </a:p>
      </dsp:txBody>
      <dsp:txXfrm>
        <a:off x="0" y="3452812"/>
        <a:ext cx="5638800" cy="115093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7CC98A-6CDE-4B0F-8554-50BC7F9976A1}">
      <dsp:nvSpPr>
        <dsp:cNvPr id="0" name=""/>
        <dsp:cNvSpPr/>
      </dsp:nvSpPr>
      <dsp:spPr>
        <a:xfrm>
          <a:off x="0" y="2778607"/>
          <a:ext cx="5638800" cy="1823067"/>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4696" tIns="234696" rIns="234696" bIns="234696" numCol="1" spcCol="1270" anchor="ctr" anchorCtr="0">
          <a:noAutofit/>
        </a:bodyPr>
        <a:lstStyle/>
        <a:p>
          <a:pPr marL="0" lvl="0" indent="0" algn="ctr" defTabSz="1466850">
            <a:lnSpc>
              <a:spcPct val="90000"/>
            </a:lnSpc>
            <a:spcBef>
              <a:spcPct val="0"/>
            </a:spcBef>
            <a:spcAft>
              <a:spcPct val="35000"/>
            </a:spcAft>
            <a:buNone/>
          </a:pPr>
          <a:r>
            <a:rPr lang="en-US" sz="3300" kern="1200"/>
            <a:t>Further questions:</a:t>
          </a:r>
        </a:p>
      </dsp:txBody>
      <dsp:txXfrm>
        <a:off x="0" y="2778607"/>
        <a:ext cx="5638800" cy="984456"/>
      </dsp:txXfrm>
    </dsp:sp>
    <dsp:sp modelId="{541E7886-5BF2-4B9C-9D11-588A9B69F50F}">
      <dsp:nvSpPr>
        <dsp:cNvPr id="0" name=""/>
        <dsp:cNvSpPr/>
      </dsp:nvSpPr>
      <dsp:spPr>
        <a:xfrm>
          <a:off x="0" y="3726601"/>
          <a:ext cx="2819399" cy="838610"/>
        </a:xfrm>
        <a:prstGeom prst="rect">
          <a:avLst/>
        </a:prstGeom>
        <a:solidFill>
          <a:schemeClr val="accent2">
            <a:tint val="40000"/>
            <a:alpha val="90000"/>
            <a:hueOff val="0"/>
            <a:satOff val="0"/>
            <a:lumOff val="0"/>
            <a:alphaOff val="0"/>
          </a:schemeClr>
        </a:solidFill>
        <a:ln w="15875"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rtl="0">
            <a:lnSpc>
              <a:spcPct val="90000"/>
            </a:lnSpc>
            <a:spcBef>
              <a:spcPct val="0"/>
            </a:spcBef>
            <a:spcAft>
              <a:spcPct val="35000"/>
            </a:spcAft>
            <a:buNone/>
          </a:pPr>
          <a:r>
            <a:rPr lang="en-US" sz="1400" kern="1200">
              <a:latin typeface="Calibri Light" panose="020F0302020204030204"/>
            </a:rPr>
            <a:t>To what extent to they attribute their voting education to their college institutions?</a:t>
          </a:r>
          <a:endParaRPr lang="en-US" sz="1400" kern="1200"/>
        </a:p>
      </dsp:txBody>
      <dsp:txXfrm>
        <a:off x="0" y="3726601"/>
        <a:ext cx="2819399" cy="838610"/>
      </dsp:txXfrm>
    </dsp:sp>
    <dsp:sp modelId="{207CEFEE-4BDA-4792-9954-CCF345A78F2B}">
      <dsp:nvSpPr>
        <dsp:cNvPr id="0" name=""/>
        <dsp:cNvSpPr/>
      </dsp:nvSpPr>
      <dsp:spPr>
        <a:xfrm>
          <a:off x="2819400" y="3726601"/>
          <a:ext cx="2819399" cy="838610"/>
        </a:xfrm>
        <a:prstGeom prst="rect">
          <a:avLst/>
        </a:prstGeom>
        <a:solidFill>
          <a:schemeClr val="accent3">
            <a:tint val="40000"/>
            <a:alpha val="90000"/>
            <a:hueOff val="0"/>
            <a:satOff val="0"/>
            <a:lumOff val="0"/>
            <a:alphaOff val="0"/>
          </a:schemeClr>
        </a:solidFill>
        <a:ln w="15875"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rtl="0">
            <a:lnSpc>
              <a:spcPct val="90000"/>
            </a:lnSpc>
            <a:spcBef>
              <a:spcPct val="0"/>
            </a:spcBef>
            <a:spcAft>
              <a:spcPct val="35000"/>
            </a:spcAft>
            <a:buNone/>
          </a:pPr>
          <a:r>
            <a:rPr lang="en-US" sz="1400" kern="1200"/>
            <a:t>How can a college bridge the gap between college students and college educated voters?</a:t>
          </a:r>
        </a:p>
      </dsp:txBody>
      <dsp:txXfrm>
        <a:off x="2819400" y="3726601"/>
        <a:ext cx="2819399" cy="838610"/>
      </dsp:txXfrm>
    </dsp:sp>
    <dsp:sp modelId="{CC9B23CA-BE41-44A3-B852-6C7CA492C4D0}">
      <dsp:nvSpPr>
        <dsp:cNvPr id="0" name=""/>
        <dsp:cNvSpPr/>
      </dsp:nvSpPr>
      <dsp:spPr>
        <a:xfrm rot="10800000">
          <a:off x="0" y="2075"/>
          <a:ext cx="5638800" cy="2803877"/>
        </a:xfrm>
        <a:prstGeom prst="upArrowCallou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4696" tIns="234696" rIns="234696" bIns="234696" numCol="1" spcCol="1270" anchor="ctr" anchorCtr="0">
          <a:noAutofit/>
        </a:bodyPr>
        <a:lstStyle/>
        <a:p>
          <a:pPr marL="0" lvl="0" indent="0" algn="ctr" defTabSz="1466850" rtl="0">
            <a:lnSpc>
              <a:spcPct val="90000"/>
            </a:lnSpc>
            <a:spcBef>
              <a:spcPct val="0"/>
            </a:spcBef>
            <a:spcAft>
              <a:spcPct val="35000"/>
            </a:spcAft>
            <a:buNone/>
          </a:pPr>
          <a:r>
            <a:rPr lang="en-US" sz="3300" kern="1200">
              <a:latin typeface="Calibri Light" panose="020F0302020204030204"/>
            </a:rPr>
            <a:t>Are college students educated about the voting process?</a:t>
          </a:r>
          <a:endParaRPr lang="en-US" sz="3300" kern="1200"/>
        </a:p>
      </dsp:txBody>
      <dsp:txXfrm rot="10800000">
        <a:off x="0" y="2075"/>
        <a:ext cx="5638800" cy="182187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7F6C20-170F-424F-8781-B64760FD0E3E}">
      <dsp:nvSpPr>
        <dsp:cNvPr id="0" name=""/>
        <dsp:cNvSpPr/>
      </dsp:nvSpPr>
      <dsp:spPr>
        <a:xfrm>
          <a:off x="402535" y="99"/>
          <a:ext cx="2301775" cy="1381065"/>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dirty="0"/>
            <a:t>14 Question Survey</a:t>
          </a:r>
        </a:p>
      </dsp:txBody>
      <dsp:txXfrm>
        <a:off x="402535" y="99"/>
        <a:ext cx="2301775" cy="1381065"/>
      </dsp:txXfrm>
    </dsp:sp>
    <dsp:sp modelId="{72EFED79-6C8A-4D99-BA86-864ABC64E58D}">
      <dsp:nvSpPr>
        <dsp:cNvPr id="0" name=""/>
        <dsp:cNvSpPr/>
      </dsp:nvSpPr>
      <dsp:spPr>
        <a:xfrm>
          <a:off x="2934488" y="99"/>
          <a:ext cx="2301775" cy="1381065"/>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rtl="0">
            <a:lnSpc>
              <a:spcPct val="90000"/>
            </a:lnSpc>
            <a:spcBef>
              <a:spcPct val="0"/>
            </a:spcBef>
            <a:spcAft>
              <a:spcPct val="35000"/>
            </a:spcAft>
            <a:buNone/>
          </a:pPr>
          <a:r>
            <a:rPr lang="en-US" sz="1000" kern="1200" dirty="0"/>
            <a:t>Questions 1-10: demographics</a:t>
          </a:r>
          <a:r>
            <a:rPr lang="en-US" sz="1000" kern="1200" dirty="0">
              <a:latin typeface="Calibri Light" panose="020F0302020204030204"/>
            </a:rPr>
            <a:t> (independent </a:t>
          </a:r>
          <a:r>
            <a:rPr lang="en-US" sz="1000" kern="1200" dirty="0" err="1">
              <a:latin typeface="Calibri Light" panose="020F0302020204030204"/>
            </a:rPr>
            <a:t>varibles</a:t>
          </a:r>
          <a:r>
            <a:rPr lang="en-US" sz="1000" kern="1200" dirty="0">
              <a:latin typeface="Calibri Light" panose="020F0302020204030204"/>
            </a:rPr>
            <a:t>)</a:t>
          </a:r>
          <a:endParaRPr lang="en-US" sz="1000" kern="1200" dirty="0"/>
        </a:p>
      </dsp:txBody>
      <dsp:txXfrm>
        <a:off x="2934488" y="99"/>
        <a:ext cx="2301775" cy="1381065"/>
      </dsp:txXfrm>
    </dsp:sp>
    <dsp:sp modelId="{5E6357F8-5043-4D41-A5A9-7ACAFC08E92C}">
      <dsp:nvSpPr>
        <dsp:cNvPr id="0" name=""/>
        <dsp:cNvSpPr/>
      </dsp:nvSpPr>
      <dsp:spPr>
        <a:xfrm>
          <a:off x="402535" y="1611342"/>
          <a:ext cx="2301775" cy="1381065"/>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rtl="0">
            <a:lnSpc>
              <a:spcPct val="90000"/>
            </a:lnSpc>
            <a:spcBef>
              <a:spcPct val="0"/>
            </a:spcBef>
            <a:spcAft>
              <a:spcPct val="35000"/>
            </a:spcAft>
            <a:buNone/>
          </a:pPr>
          <a:r>
            <a:rPr lang="en-US" sz="1000" kern="1200" dirty="0"/>
            <a:t>Question 11: rating "I" statements from "strongly disagree" to "strongly agree" about voting knowledge such as “I know how to register to vote” and “I know to apply for an absentee/ mail-in ballot”</a:t>
          </a:r>
          <a:r>
            <a:rPr lang="en-US" sz="1000" kern="1200" dirty="0">
              <a:latin typeface="Calibri Light" panose="020F0302020204030204"/>
            </a:rPr>
            <a:t> (dependent variables)</a:t>
          </a:r>
          <a:endParaRPr lang="en-US" sz="1000" kern="1200" dirty="0"/>
        </a:p>
      </dsp:txBody>
      <dsp:txXfrm>
        <a:off x="402535" y="1611342"/>
        <a:ext cx="2301775" cy="1381065"/>
      </dsp:txXfrm>
    </dsp:sp>
    <dsp:sp modelId="{7FD49AB6-6337-4465-96D5-A73DFD745AC0}">
      <dsp:nvSpPr>
        <dsp:cNvPr id="0" name=""/>
        <dsp:cNvSpPr/>
      </dsp:nvSpPr>
      <dsp:spPr>
        <a:xfrm>
          <a:off x="2934488" y="1611342"/>
          <a:ext cx="2301775" cy="1381065"/>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rtl="0">
            <a:lnSpc>
              <a:spcPct val="90000"/>
            </a:lnSpc>
            <a:spcBef>
              <a:spcPct val="0"/>
            </a:spcBef>
            <a:spcAft>
              <a:spcPct val="35000"/>
            </a:spcAft>
            <a:buNone/>
          </a:pPr>
          <a:r>
            <a:rPr lang="en-US" sz="1000" kern="1200" dirty="0"/>
            <a:t>Question 12: rating statements about Hood College from "strongly disagree" to "strongly agree" such as "classes I have taken at Hood will prepare me to vote” or "there is a staff or faculty member at Hood College that would help me register to vote."</a:t>
          </a:r>
          <a:r>
            <a:rPr lang="en-US" sz="1000" kern="1200" dirty="0">
              <a:latin typeface="Calibri Light" panose="020F0302020204030204"/>
            </a:rPr>
            <a:t> (dependent variables)</a:t>
          </a:r>
          <a:endParaRPr lang="en-US" sz="1000" kern="1200" dirty="0"/>
        </a:p>
      </dsp:txBody>
      <dsp:txXfrm>
        <a:off x="2934488" y="1611342"/>
        <a:ext cx="2301775" cy="1381065"/>
      </dsp:txXfrm>
    </dsp:sp>
    <dsp:sp modelId="{35E470ED-B69D-40F0-ABEE-BABD9D23CDCC}">
      <dsp:nvSpPr>
        <dsp:cNvPr id="0" name=""/>
        <dsp:cNvSpPr/>
      </dsp:nvSpPr>
      <dsp:spPr>
        <a:xfrm>
          <a:off x="1668512" y="3222585"/>
          <a:ext cx="2301775" cy="1381065"/>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rtl="0">
            <a:lnSpc>
              <a:spcPct val="90000"/>
            </a:lnSpc>
            <a:spcBef>
              <a:spcPct val="0"/>
            </a:spcBef>
            <a:spcAft>
              <a:spcPct val="35000"/>
            </a:spcAft>
            <a:buNone/>
          </a:pPr>
          <a:r>
            <a:rPr lang="en-US" sz="1000" kern="1200" dirty="0"/>
            <a:t>Questions 13 and 14: asks Maryland residents to name the Democrat and Republican candidates for the 2022 Governor race</a:t>
          </a:r>
          <a:r>
            <a:rPr lang="en-US" sz="1000" kern="1200" dirty="0">
              <a:latin typeface="Calibri Light" panose="020F0302020204030204"/>
            </a:rPr>
            <a:t> (control variables)</a:t>
          </a:r>
          <a:endParaRPr lang="en-US" sz="1000" kern="1200" dirty="0"/>
        </a:p>
      </dsp:txBody>
      <dsp:txXfrm>
        <a:off x="1668512" y="3222585"/>
        <a:ext cx="2301775" cy="138106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626B95-3A5A-41D3-9B48-5E02D9867E18}">
      <dsp:nvSpPr>
        <dsp:cNvPr id="0" name=""/>
        <dsp:cNvSpPr/>
      </dsp:nvSpPr>
      <dsp:spPr>
        <a:xfrm>
          <a:off x="6517390" y="1649248"/>
          <a:ext cx="2704045" cy="643439"/>
        </a:xfrm>
        <a:custGeom>
          <a:avLst/>
          <a:gdLst/>
          <a:ahLst/>
          <a:cxnLst/>
          <a:rect l="0" t="0" r="0" b="0"/>
          <a:pathLst>
            <a:path>
              <a:moveTo>
                <a:pt x="0" y="0"/>
              </a:moveTo>
              <a:lnTo>
                <a:pt x="0" y="438485"/>
              </a:lnTo>
              <a:lnTo>
                <a:pt x="2704045" y="438485"/>
              </a:lnTo>
              <a:lnTo>
                <a:pt x="2704045" y="643439"/>
              </a:lnTo>
            </a:path>
          </a:pathLst>
        </a:custGeom>
        <a:noFill/>
        <a:ln w="15875"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4D057D9-A970-4082-ABA9-3A3D8793FBF4}">
      <dsp:nvSpPr>
        <dsp:cNvPr id="0" name=""/>
        <dsp:cNvSpPr/>
      </dsp:nvSpPr>
      <dsp:spPr>
        <a:xfrm>
          <a:off x="6471670" y="1649248"/>
          <a:ext cx="91440" cy="643439"/>
        </a:xfrm>
        <a:custGeom>
          <a:avLst/>
          <a:gdLst/>
          <a:ahLst/>
          <a:cxnLst/>
          <a:rect l="0" t="0" r="0" b="0"/>
          <a:pathLst>
            <a:path>
              <a:moveTo>
                <a:pt x="45720" y="0"/>
              </a:moveTo>
              <a:lnTo>
                <a:pt x="45720" y="643439"/>
              </a:lnTo>
            </a:path>
          </a:pathLst>
        </a:custGeom>
        <a:noFill/>
        <a:ln w="15875"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F4F250-BB8B-4A63-9DA2-CBBC9955587E}">
      <dsp:nvSpPr>
        <dsp:cNvPr id="0" name=""/>
        <dsp:cNvSpPr/>
      </dsp:nvSpPr>
      <dsp:spPr>
        <a:xfrm>
          <a:off x="3813344" y="1649248"/>
          <a:ext cx="2704045" cy="643439"/>
        </a:xfrm>
        <a:custGeom>
          <a:avLst/>
          <a:gdLst/>
          <a:ahLst/>
          <a:cxnLst/>
          <a:rect l="0" t="0" r="0" b="0"/>
          <a:pathLst>
            <a:path>
              <a:moveTo>
                <a:pt x="2704045" y="0"/>
              </a:moveTo>
              <a:lnTo>
                <a:pt x="2704045" y="438485"/>
              </a:lnTo>
              <a:lnTo>
                <a:pt x="0" y="438485"/>
              </a:lnTo>
              <a:lnTo>
                <a:pt x="0" y="643439"/>
              </a:lnTo>
            </a:path>
          </a:pathLst>
        </a:custGeom>
        <a:noFill/>
        <a:ln w="15875"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F84E0FA-E297-4821-AF52-4ED3A9DCD119}">
      <dsp:nvSpPr>
        <dsp:cNvPr id="0" name=""/>
        <dsp:cNvSpPr/>
      </dsp:nvSpPr>
      <dsp:spPr>
        <a:xfrm>
          <a:off x="3098" y="244373"/>
          <a:ext cx="2212401" cy="1404874"/>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B48363D4-6042-44F3-B10B-3544303733CA}">
      <dsp:nvSpPr>
        <dsp:cNvPr id="0" name=""/>
        <dsp:cNvSpPr/>
      </dsp:nvSpPr>
      <dsp:spPr>
        <a:xfrm>
          <a:off x="248920" y="477904"/>
          <a:ext cx="2212401" cy="1404874"/>
        </a:xfrm>
        <a:prstGeom prst="roundRect">
          <a:avLst>
            <a:gd name="adj" fmla="val 10000"/>
          </a:avLst>
        </a:prstGeom>
        <a:solidFill>
          <a:schemeClr val="lt1">
            <a:alpha val="90000"/>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Prior to going to college, what was your education on the voting process like?</a:t>
          </a:r>
        </a:p>
      </dsp:txBody>
      <dsp:txXfrm>
        <a:off x="290067" y="519051"/>
        <a:ext cx="2130107" cy="1322580"/>
      </dsp:txXfrm>
    </dsp:sp>
    <dsp:sp modelId="{C94DA30E-0D78-4A09-A981-241707F6902A}">
      <dsp:nvSpPr>
        <dsp:cNvPr id="0" name=""/>
        <dsp:cNvSpPr/>
      </dsp:nvSpPr>
      <dsp:spPr>
        <a:xfrm>
          <a:off x="2707144" y="244373"/>
          <a:ext cx="2212401" cy="1404874"/>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B4FBC9E3-FC75-4819-B905-F51B13220BB4}">
      <dsp:nvSpPr>
        <dsp:cNvPr id="0" name=""/>
        <dsp:cNvSpPr/>
      </dsp:nvSpPr>
      <dsp:spPr>
        <a:xfrm>
          <a:off x="2952966" y="477904"/>
          <a:ext cx="2212401" cy="1404874"/>
        </a:xfrm>
        <a:prstGeom prst="roundRect">
          <a:avLst>
            <a:gd name="adj" fmla="val 10000"/>
          </a:avLst>
        </a:prstGeom>
        <a:solidFill>
          <a:schemeClr val="lt1">
            <a:alpha val="90000"/>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Do you feel like there is an expectation to vote, but a lack of resources to educate you on the subject?</a:t>
          </a:r>
        </a:p>
      </dsp:txBody>
      <dsp:txXfrm>
        <a:off x="2994113" y="519051"/>
        <a:ext cx="2130107" cy="1322580"/>
      </dsp:txXfrm>
    </dsp:sp>
    <dsp:sp modelId="{836DAB52-D083-401B-B46E-E0C73796F9DA}">
      <dsp:nvSpPr>
        <dsp:cNvPr id="0" name=""/>
        <dsp:cNvSpPr/>
      </dsp:nvSpPr>
      <dsp:spPr>
        <a:xfrm>
          <a:off x="5411190" y="244373"/>
          <a:ext cx="2212401" cy="1404874"/>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DD23A86B-8444-4CDA-AE1A-6C72F7E4CC21}">
      <dsp:nvSpPr>
        <dsp:cNvPr id="0" name=""/>
        <dsp:cNvSpPr/>
      </dsp:nvSpPr>
      <dsp:spPr>
        <a:xfrm>
          <a:off x="5657012" y="477904"/>
          <a:ext cx="2212401" cy="1404874"/>
        </a:xfrm>
        <a:prstGeom prst="roundRect">
          <a:avLst>
            <a:gd name="adj" fmla="val 10000"/>
          </a:avLst>
        </a:prstGeom>
        <a:solidFill>
          <a:schemeClr val="lt1">
            <a:alpha val="90000"/>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Can you describe your involvement with politics and civic engagement?</a:t>
          </a:r>
        </a:p>
      </dsp:txBody>
      <dsp:txXfrm>
        <a:off x="5698159" y="519051"/>
        <a:ext cx="2130107" cy="1322580"/>
      </dsp:txXfrm>
    </dsp:sp>
    <dsp:sp modelId="{439C29B7-7D55-40DD-AACF-05D5C9D12C54}">
      <dsp:nvSpPr>
        <dsp:cNvPr id="0" name=""/>
        <dsp:cNvSpPr/>
      </dsp:nvSpPr>
      <dsp:spPr>
        <a:xfrm>
          <a:off x="2707144" y="2292688"/>
          <a:ext cx="2212401" cy="1404874"/>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D0D6F806-4F1D-4606-920E-F2FA738CD855}">
      <dsp:nvSpPr>
        <dsp:cNvPr id="0" name=""/>
        <dsp:cNvSpPr/>
      </dsp:nvSpPr>
      <dsp:spPr>
        <a:xfrm>
          <a:off x="2952966" y="2526219"/>
          <a:ext cx="2212401" cy="1404874"/>
        </a:xfrm>
        <a:prstGeom prst="roundRect">
          <a:avLst>
            <a:gd name="adj" fmla="val 10000"/>
          </a:avLst>
        </a:prstGeom>
        <a:solidFill>
          <a:schemeClr val="lt1">
            <a:alpha val="90000"/>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On Campus?</a:t>
          </a:r>
        </a:p>
      </dsp:txBody>
      <dsp:txXfrm>
        <a:off x="2994113" y="2567366"/>
        <a:ext cx="2130107" cy="1322580"/>
      </dsp:txXfrm>
    </dsp:sp>
    <dsp:sp modelId="{A0F332F2-FB83-4B5E-A347-FEF23AC6B040}">
      <dsp:nvSpPr>
        <dsp:cNvPr id="0" name=""/>
        <dsp:cNvSpPr/>
      </dsp:nvSpPr>
      <dsp:spPr>
        <a:xfrm>
          <a:off x="5411190" y="2292688"/>
          <a:ext cx="2212401" cy="1404874"/>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D82C59BB-A7A7-4075-9327-0AA2150F5FF9}">
      <dsp:nvSpPr>
        <dsp:cNvPr id="0" name=""/>
        <dsp:cNvSpPr/>
      </dsp:nvSpPr>
      <dsp:spPr>
        <a:xfrm>
          <a:off x="5657012" y="2526219"/>
          <a:ext cx="2212401" cy="1404874"/>
        </a:xfrm>
        <a:prstGeom prst="roundRect">
          <a:avLst>
            <a:gd name="adj" fmla="val 10000"/>
          </a:avLst>
        </a:prstGeom>
        <a:solidFill>
          <a:schemeClr val="lt1">
            <a:alpha val="90000"/>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Are you a leader on campus/ hold any leadership positions?</a:t>
          </a:r>
        </a:p>
      </dsp:txBody>
      <dsp:txXfrm>
        <a:off x="5698159" y="2567366"/>
        <a:ext cx="2130107" cy="1322580"/>
      </dsp:txXfrm>
    </dsp:sp>
    <dsp:sp modelId="{8F9C9B3A-5C84-4EB8-A256-E685A52CC2CE}">
      <dsp:nvSpPr>
        <dsp:cNvPr id="0" name=""/>
        <dsp:cNvSpPr/>
      </dsp:nvSpPr>
      <dsp:spPr>
        <a:xfrm>
          <a:off x="8115235" y="2292688"/>
          <a:ext cx="2212401" cy="1404874"/>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FBA459EF-8F9B-473F-BAB2-58A4AD1A2BBA}">
      <dsp:nvSpPr>
        <dsp:cNvPr id="0" name=""/>
        <dsp:cNvSpPr/>
      </dsp:nvSpPr>
      <dsp:spPr>
        <a:xfrm>
          <a:off x="8361058" y="2526219"/>
          <a:ext cx="2212401" cy="1404874"/>
        </a:xfrm>
        <a:prstGeom prst="roundRect">
          <a:avLst>
            <a:gd name="adj" fmla="val 10000"/>
          </a:avLst>
        </a:prstGeom>
        <a:solidFill>
          <a:schemeClr val="lt1">
            <a:alpha val="90000"/>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Does your club have any upcoming activities regarding elections?</a:t>
          </a:r>
        </a:p>
      </dsp:txBody>
      <dsp:txXfrm>
        <a:off x="8402205" y="2567366"/>
        <a:ext cx="2130107" cy="1322580"/>
      </dsp:txXfrm>
    </dsp:sp>
    <dsp:sp modelId="{0528BD83-D8B0-421A-960E-82A50651E869}">
      <dsp:nvSpPr>
        <dsp:cNvPr id="0" name=""/>
        <dsp:cNvSpPr/>
      </dsp:nvSpPr>
      <dsp:spPr>
        <a:xfrm>
          <a:off x="8115235" y="244373"/>
          <a:ext cx="2212401" cy="1404874"/>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0956A5DD-CD84-499F-A052-A8C8A5E8ED50}">
      <dsp:nvSpPr>
        <dsp:cNvPr id="0" name=""/>
        <dsp:cNvSpPr/>
      </dsp:nvSpPr>
      <dsp:spPr>
        <a:xfrm>
          <a:off x="8361058" y="477904"/>
          <a:ext cx="2212401" cy="1404874"/>
        </a:xfrm>
        <a:prstGeom prst="roundRect">
          <a:avLst>
            <a:gd name="adj" fmla="val 10000"/>
          </a:avLst>
        </a:prstGeom>
        <a:solidFill>
          <a:schemeClr val="lt1">
            <a:alpha val="90000"/>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Do you trust the voting process?</a:t>
          </a:r>
        </a:p>
      </dsp:txBody>
      <dsp:txXfrm>
        <a:off x="8402205" y="519051"/>
        <a:ext cx="2130107" cy="132258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AD88BD-8FE3-4046-9DBE-52C82DA3D95B}">
      <dsp:nvSpPr>
        <dsp:cNvPr id="0" name=""/>
        <dsp:cNvSpPr/>
      </dsp:nvSpPr>
      <dsp:spPr>
        <a:xfrm>
          <a:off x="0" y="2247"/>
          <a:ext cx="5638800" cy="0"/>
        </a:xfrm>
        <a:prstGeom prst="line">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D7F2BD2-8F1C-4169-B263-8156BECE8896}">
      <dsp:nvSpPr>
        <dsp:cNvPr id="0" name=""/>
        <dsp:cNvSpPr/>
      </dsp:nvSpPr>
      <dsp:spPr>
        <a:xfrm>
          <a:off x="0" y="2247"/>
          <a:ext cx="5638800" cy="15330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rtl="0">
            <a:lnSpc>
              <a:spcPct val="90000"/>
            </a:lnSpc>
            <a:spcBef>
              <a:spcPct val="0"/>
            </a:spcBef>
            <a:spcAft>
              <a:spcPct val="35000"/>
            </a:spcAft>
            <a:buNone/>
          </a:pPr>
          <a:r>
            <a:rPr lang="en-US" sz="2000" kern="1200" dirty="0">
              <a:latin typeface="Calibri Light" panose="020F0302020204030204"/>
            </a:rPr>
            <a:t>Based on the literature presented</a:t>
          </a:r>
          <a:r>
            <a:rPr lang="en-US" sz="2000" kern="1200" dirty="0"/>
            <a:t> I hypothesize that the attitude of students toward voting may be influenced by an undergraduate institution’s involvement.</a:t>
          </a:r>
        </a:p>
      </dsp:txBody>
      <dsp:txXfrm>
        <a:off x="0" y="2247"/>
        <a:ext cx="5638800" cy="1533084"/>
      </dsp:txXfrm>
    </dsp:sp>
    <dsp:sp modelId="{A575D253-EDAF-4359-B4B7-9FCE9E78320D}">
      <dsp:nvSpPr>
        <dsp:cNvPr id="0" name=""/>
        <dsp:cNvSpPr/>
      </dsp:nvSpPr>
      <dsp:spPr>
        <a:xfrm>
          <a:off x="0" y="1535332"/>
          <a:ext cx="5638800" cy="0"/>
        </a:xfrm>
        <a:prstGeom prst="line">
          <a:avLst/>
        </a:prstGeom>
        <a:solidFill>
          <a:schemeClr val="accent3">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CFE2E35-CCB2-490D-B2C8-6D6F1BFAD561}">
      <dsp:nvSpPr>
        <dsp:cNvPr id="0" name=""/>
        <dsp:cNvSpPr/>
      </dsp:nvSpPr>
      <dsp:spPr>
        <a:xfrm>
          <a:off x="0" y="1535332"/>
          <a:ext cx="5638800" cy="15330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rtl="0">
            <a:lnSpc>
              <a:spcPct val="90000"/>
            </a:lnSpc>
            <a:spcBef>
              <a:spcPct val="0"/>
            </a:spcBef>
            <a:spcAft>
              <a:spcPct val="35000"/>
            </a:spcAft>
            <a:buNone/>
          </a:pPr>
          <a:r>
            <a:rPr lang="en-US" sz="2000" kern="1200">
              <a:latin typeface="Calibri Light" panose="020F0302020204030204"/>
            </a:rPr>
            <a:t>Based on personal knowledge I hypothesize: Hood</a:t>
          </a:r>
          <a:r>
            <a:rPr lang="en-US" sz="2000" kern="1200"/>
            <a:t> students do not consider themselves to be civically engaged, so most responses will not rate the personal statements with "strongly agree</a:t>
          </a:r>
          <a:r>
            <a:rPr lang="en-US" sz="2000" kern="1200" dirty="0"/>
            <a:t>"</a:t>
          </a:r>
        </a:p>
      </dsp:txBody>
      <dsp:txXfrm>
        <a:off x="0" y="1535332"/>
        <a:ext cx="5638800" cy="1533084"/>
      </dsp:txXfrm>
    </dsp:sp>
    <dsp:sp modelId="{AD82709B-D7AD-496E-BE5B-D04895C0ED67}">
      <dsp:nvSpPr>
        <dsp:cNvPr id="0" name=""/>
        <dsp:cNvSpPr/>
      </dsp:nvSpPr>
      <dsp:spPr>
        <a:xfrm>
          <a:off x="0" y="3068417"/>
          <a:ext cx="5638800" cy="0"/>
        </a:xfrm>
        <a:prstGeom prst="line">
          <a:avLst/>
        </a:prstGeom>
        <a:solidFill>
          <a:schemeClr val="accent4">
            <a:hueOff val="0"/>
            <a:satOff val="0"/>
            <a:lumOff val="0"/>
            <a:alphaOff val="0"/>
          </a:schemeClr>
        </a:solidFill>
        <a:ln w="15875"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DCF98EB-7E7B-4BD4-A76B-6264F878349D}">
      <dsp:nvSpPr>
        <dsp:cNvPr id="0" name=""/>
        <dsp:cNvSpPr/>
      </dsp:nvSpPr>
      <dsp:spPr>
        <a:xfrm>
          <a:off x="0" y="3068417"/>
          <a:ext cx="5638800" cy="15330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rtl="0">
            <a:lnSpc>
              <a:spcPct val="90000"/>
            </a:lnSpc>
            <a:spcBef>
              <a:spcPct val="0"/>
            </a:spcBef>
            <a:spcAft>
              <a:spcPct val="35000"/>
            </a:spcAft>
            <a:buNone/>
          </a:pPr>
          <a:r>
            <a:rPr lang="en-US" sz="2000" kern="1200">
              <a:latin typeface="Calibri Light" panose="020F0302020204030204"/>
            </a:rPr>
            <a:t>AND Hood</a:t>
          </a:r>
          <a:r>
            <a:rPr lang="en-US" sz="2000" kern="1200"/>
            <a:t> students do not consider the college a resource to help them learn how to vote and will choose "strongly disagree" or other "disagree"/ "neutral" statements</a:t>
          </a:r>
          <a:endParaRPr lang="en-US" sz="2000" kern="1200" dirty="0"/>
        </a:p>
      </dsp:txBody>
      <dsp:txXfrm>
        <a:off x="0" y="3068417"/>
        <a:ext cx="5638800" cy="153308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595AA0-7A9C-47DD-A3A4-7584DD605BE0}">
      <dsp:nvSpPr>
        <dsp:cNvPr id="0" name=""/>
        <dsp:cNvSpPr/>
      </dsp:nvSpPr>
      <dsp:spPr>
        <a:xfrm>
          <a:off x="0" y="0"/>
          <a:ext cx="8990074" cy="1252640"/>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dirty="0"/>
            <a:t>102 survey respondents</a:t>
          </a:r>
        </a:p>
        <a:p>
          <a:pPr marL="171450" lvl="1" indent="-171450" algn="l" defTabSz="800100" rtl="0">
            <a:lnSpc>
              <a:spcPct val="90000"/>
            </a:lnSpc>
            <a:spcBef>
              <a:spcPct val="0"/>
            </a:spcBef>
            <a:spcAft>
              <a:spcPct val="15000"/>
            </a:spcAft>
            <a:buChar char="•"/>
          </a:pPr>
          <a:r>
            <a:rPr lang="en-US" sz="1800" b="0" kern="1200" dirty="0">
              <a:latin typeface="Calibri Light" panose="020F0302020204030204"/>
            </a:rPr>
            <a:t>NOT A RANDOM SAMPLE</a:t>
          </a:r>
        </a:p>
        <a:p>
          <a:pPr marL="171450" lvl="1" indent="-171450" algn="l" defTabSz="800100">
            <a:lnSpc>
              <a:spcPct val="90000"/>
            </a:lnSpc>
            <a:spcBef>
              <a:spcPct val="0"/>
            </a:spcBef>
            <a:spcAft>
              <a:spcPct val="15000"/>
            </a:spcAft>
            <a:buChar char="•"/>
          </a:pPr>
          <a:r>
            <a:rPr lang="en-US" sz="1800" kern="1200" dirty="0"/>
            <a:t>Most are white, female, senior level students</a:t>
          </a:r>
        </a:p>
      </dsp:txBody>
      <dsp:txXfrm>
        <a:off x="36689" y="36689"/>
        <a:ext cx="7638376" cy="1179262"/>
      </dsp:txXfrm>
    </dsp:sp>
    <dsp:sp modelId="{2661C1A7-0E57-4D3F-84D0-7350693D41F6}">
      <dsp:nvSpPr>
        <dsp:cNvPr id="0" name=""/>
        <dsp:cNvSpPr/>
      </dsp:nvSpPr>
      <dsp:spPr>
        <a:xfrm>
          <a:off x="793241" y="1461413"/>
          <a:ext cx="8990074" cy="1252640"/>
        </a:xfrm>
        <a:prstGeom prst="roundRect">
          <a:avLst>
            <a:gd name="adj" fmla="val 10000"/>
          </a:avLst>
        </a:prstGeom>
        <a:solidFill>
          <a:schemeClr val="accent2">
            <a:hueOff val="1264967"/>
            <a:satOff val="-23931"/>
            <a:lumOff val="-1667"/>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rtl="0">
            <a:lnSpc>
              <a:spcPct val="90000"/>
            </a:lnSpc>
            <a:spcBef>
              <a:spcPct val="0"/>
            </a:spcBef>
            <a:spcAft>
              <a:spcPct val="35000"/>
            </a:spcAft>
            <a:buNone/>
          </a:pPr>
          <a:r>
            <a:rPr lang="en-US" sz="2300" kern="1200" dirty="0"/>
            <a:t>10 interviewees</a:t>
          </a:r>
        </a:p>
      </dsp:txBody>
      <dsp:txXfrm>
        <a:off x="829930" y="1498102"/>
        <a:ext cx="7309238" cy="1179262"/>
      </dsp:txXfrm>
    </dsp:sp>
    <dsp:sp modelId="{CC06CBDB-D3E5-474C-A2C1-F78DA41B8105}">
      <dsp:nvSpPr>
        <dsp:cNvPr id="0" name=""/>
        <dsp:cNvSpPr/>
      </dsp:nvSpPr>
      <dsp:spPr>
        <a:xfrm>
          <a:off x="1586483" y="2922827"/>
          <a:ext cx="8990074" cy="1252640"/>
        </a:xfrm>
        <a:prstGeom prst="roundRect">
          <a:avLst>
            <a:gd name="adj" fmla="val 10000"/>
          </a:avLst>
        </a:prstGeom>
        <a:solidFill>
          <a:schemeClr val="accent2">
            <a:hueOff val="2529934"/>
            <a:satOff val="-47862"/>
            <a:lumOff val="-3334"/>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dirty="0"/>
            <a:t>Sample collected between September 27th and October 24th, 2022</a:t>
          </a:r>
        </a:p>
      </dsp:txBody>
      <dsp:txXfrm>
        <a:off x="1623172" y="2959516"/>
        <a:ext cx="7309238" cy="1179262"/>
      </dsp:txXfrm>
    </dsp:sp>
    <dsp:sp modelId="{80CF36E4-C746-466C-850B-D0454D672652}">
      <dsp:nvSpPr>
        <dsp:cNvPr id="0" name=""/>
        <dsp:cNvSpPr/>
      </dsp:nvSpPr>
      <dsp:spPr>
        <a:xfrm>
          <a:off x="8175858" y="949918"/>
          <a:ext cx="814216" cy="814216"/>
        </a:xfrm>
        <a:prstGeom prst="downArrow">
          <a:avLst>
            <a:gd name="adj1" fmla="val 55000"/>
            <a:gd name="adj2" fmla="val 45000"/>
          </a:avLst>
        </a:prstGeom>
        <a:solidFill>
          <a:schemeClr val="accent2">
            <a:tint val="40000"/>
            <a:alpha val="90000"/>
            <a:hueOff val="0"/>
            <a:satOff val="0"/>
            <a:lumOff val="0"/>
            <a:alphaOff val="0"/>
          </a:schemeClr>
        </a:solidFill>
        <a:ln w="15875"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8359057" y="949918"/>
        <a:ext cx="447818" cy="612698"/>
      </dsp:txXfrm>
    </dsp:sp>
    <dsp:sp modelId="{57DFC3CF-85CC-4605-A204-DF30B1177689}">
      <dsp:nvSpPr>
        <dsp:cNvPr id="0" name=""/>
        <dsp:cNvSpPr/>
      </dsp:nvSpPr>
      <dsp:spPr>
        <a:xfrm>
          <a:off x="8969099" y="2402981"/>
          <a:ext cx="814216" cy="814216"/>
        </a:xfrm>
        <a:prstGeom prst="downArrow">
          <a:avLst>
            <a:gd name="adj1" fmla="val 55000"/>
            <a:gd name="adj2" fmla="val 45000"/>
          </a:avLst>
        </a:prstGeom>
        <a:solidFill>
          <a:schemeClr val="accent2">
            <a:tint val="40000"/>
            <a:alpha val="90000"/>
            <a:hueOff val="3524137"/>
            <a:satOff val="-59496"/>
            <a:lumOff val="-3708"/>
            <a:alphaOff val="0"/>
          </a:schemeClr>
        </a:solidFill>
        <a:ln w="15875" cap="flat" cmpd="sng" algn="ctr">
          <a:solidFill>
            <a:schemeClr val="accent2">
              <a:tint val="40000"/>
              <a:alpha val="90000"/>
              <a:hueOff val="3524137"/>
              <a:satOff val="-59496"/>
              <a:lumOff val="-370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9152298" y="2402981"/>
        <a:ext cx="447818" cy="61269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AD056F-D010-4EAB-A39A-C0A5A4884ED7}">
      <dsp:nvSpPr>
        <dsp:cNvPr id="0" name=""/>
        <dsp:cNvSpPr/>
      </dsp:nvSpPr>
      <dsp:spPr>
        <a:xfrm>
          <a:off x="0" y="0"/>
          <a:ext cx="5638800"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EA95906-85E8-4A9D-A5F5-09DD16962CBD}">
      <dsp:nvSpPr>
        <dsp:cNvPr id="0" name=""/>
        <dsp:cNvSpPr/>
      </dsp:nvSpPr>
      <dsp:spPr>
        <a:xfrm>
          <a:off x="0" y="0"/>
          <a:ext cx="5638800" cy="23018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marL="0" lvl="0" indent="0" algn="l" defTabSz="1333500">
            <a:lnSpc>
              <a:spcPct val="90000"/>
            </a:lnSpc>
            <a:spcBef>
              <a:spcPct val="0"/>
            </a:spcBef>
            <a:spcAft>
              <a:spcPct val="35000"/>
            </a:spcAft>
            <a:buNone/>
          </a:pPr>
          <a:r>
            <a:rPr lang="en-US" sz="3000" kern="1200"/>
            <a:t>No variation amongst each option</a:t>
          </a:r>
        </a:p>
      </dsp:txBody>
      <dsp:txXfrm>
        <a:off x="0" y="0"/>
        <a:ext cx="5638800" cy="2301875"/>
      </dsp:txXfrm>
    </dsp:sp>
    <dsp:sp modelId="{1648E220-36BE-4CAD-9B7F-F5667C7F1D0C}">
      <dsp:nvSpPr>
        <dsp:cNvPr id="0" name=""/>
        <dsp:cNvSpPr/>
      </dsp:nvSpPr>
      <dsp:spPr>
        <a:xfrm>
          <a:off x="0" y="2301875"/>
          <a:ext cx="5638800"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1B9ADB1-ABA1-41E1-895D-6AA0B745C886}">
      <dsp:nvSpPr>
        <dsp:cNvPr id="0" name=""/>
        <dsp:cNvSpPr/>
      </dsp:nvSpPr>
      <dsp:spPr>
        <a:xfrm>
          <a:off x="0" y="2301875"/>
          <a:ext cx="5638800" cy="23018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marL="0" lvl="0" indent="0" algn="l" defTabSz="1333500">
            <a:lnSpc>
              <a:spcPct val="90000"/>
            </a:lnSpc>
            <a:spcBef>
              <a:spcPct val="0"/>
            </a:spcBef>
            <a:spcAft>
              <a:spcPct val="35000"/>
            </a:spcAft>
            <a:buNone/>
          </a:pPr>
          <a:r>
            <a:rPr lang="en-US" sz="3000" kern="1200"/>
            <a:t>Interesting to note: those who identified as either Democrat or Republican: about 30% of them each chose the wrong candidates.</a:t>
          </a:r>
        </a:p>
      </dsp:txBody>
      <dsp:txXfrm>
        <a:off x="0" y="2301875"/>
        <a:ext cx="5638800" cy="230187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24BA38-F8C7-40CC-95C8-2C8F1DE297BC}">
      <dsp:nvSpPr>
        <dsp:cNvPr id="0" name=""/>
        <dsp:cNvSpPr/>
      </dsp:nvSpPr>
      <dsp:spPr>
        <a:xfrm>
          <a:off x="0" y="367775"/>
          <a:ext cx="5638800" cy="1883699"/>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l" defTabSz="1555750">
            <a:lnSpc>
              <a:spcPct val="90000"/>
            </a:lnSpc>
            <a:spcBef>
              <a:spcPct val="0"/>
            </a:spcBef>
            <a:spcAft>
              <a:spcPct val="35000"/>
            </a:spcAft>
            <a:buNone/>
          </a:pPr>
          <a:r>
            <a:rPr lang="en-US" sz="3500" kern="1200"/>
            <a:t>Majority of each year at Hood was able to choose the correct candidates</a:t>
          </a:r>
        </a:p>
      </dsp:txBody>
      <dsp:txXfrm>
        <a:off x="91955" y="459730"/>
        <a:ext cx="5454890" cy="1699789"/>
      </dsp:txXfrm>
    </dsp:sp>
    <dsp:sp modelId="{C0F368EF-86FA-437A-B5D7-20CC4D122ED1}">
      <dsp:nvSpPr>
        <dsp:cNvPr id="0" name=""/>
        <dsp:cNvSpPr/>
      </dsp:nvSpPr>
      <dsp:spPr>
        <a:xfrm>
          <a:off x="0" y="2352275"/>
          <a:ext cx="5638800" cy="1883699"/>
        </a:xfrm>
        <a:prstGeom prst="roundRect">
          <a:avLst/>
        </a:prstGeom>
        <a:solidFill>
          <a:schemeClr val="accent2">
            <a:hueOff val="2529934"/>
            <a:satOff val="-47862"/>
            <a:lumOff val="-3334"/>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l" defTabSz="1555750">
            <a:lnSpc>
              <a:spcPct val="90000"/>
            </a:lnSpc>
            <a:spcBef>
              <a:spcPct val="0"/>
            </a:spcBef>
            <a:spcAft>
              <a:spcPct val="35000"/>
            </a:spcAft>
            <a:buNone/>
          </a:pPr>
          <a:r>
            <a:rPr lang="en-US" sz="3500" kern="1200"/>
            <a:t>About 30% chose other candidates</a:t>
          </a:r>
        </a:p>
      </dsp:txBody>
      <dsp:txXfrm>
        <a:off x="91955" y="2444230"/>
        <a:ext cx="5454890" cy="169978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885267-B5FA-49A3-8AB1-92C0E91B5DFC}">
      <dsp:nvSpPr>
        <dsp:cNvPr id="0" name=""/>
        <dsp:cNvSpPr/>
      </dsp:nvSpPr>
      <dsp:spPr>
        <a:xfrm>
          <a:off x="1291" y="409744"/>
          <a:ext cx="4531703" cy="287763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1B99B875-8D50-47E1-B7D4-29069F04DA36}">
      <dsp:nvSpPr>
        <dsp:cNvPr id="0" name=""/>
        <dsp:cNvSpPr/>
      </dsp:nvSpPr>
      <dsp:spPr>
        <a:xfrm>
          <a:off x="504813" y="888091"/>
          <a:ext cx="4531703" cy="2877631"/>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7640" tIns="167640" rIns="167640" bIns="167640" numCol="1" spcCol="1270" anchor="ctr" anchorCtr="0">
          <a:noAutofit/>
        </a:bodyPr>
        <a:lstStyle/>
        <a:p>
          <a:pPr marL="0" lvl="0" indent="0" algn="ctr" defTabSz="1955800">
            <a:lnSpc>
              <a:spcPct val="90000"/>
            </a:lnSpc>
            <a:spcBef>
              <a:spcPct val="0"/>
            </a:spcBef>
            <a:spcAft>
              <a:spcPct val="35000"/>
            </a:spcAft>
            <a:buNone/>
          </a:pPr>
          <a:r>
            <a:rPr lang="en-US" sz="4400" kern="1200"/>
            <a:t>All-in Challenge!</a:t>
          </a:r>
        </a:p>
      </dsp:txBody>
      <dsp:txXfrm>
        <a:off x="589096" y="972374"/>
        <a:ext cx="4363137" cy="2709065"/>
      </dsp:txXfrm>
    </dsp:sp>
    <dsp:sp modelId="{012FB041-6918-4414-9DF7-41318176096A}">
      <dsp:nvSpPr>
        <dsp:cNvPr id="0" name=""/>
        <dsp:cNvSpPr/>
      </dsp:nvSpPr>
      <dsp:spPr>
        <a:xfrm>
          <a:off x="5540040" y="409744"/>
          <a:ext cx="4531703" cy="287763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CE5D2A32-6604-4D89-9EF5-D5259C787674}">
      <dsp:nvSpPr>
        <dsp:cNvPr id="0" name=""/>
        <dsp:cNvSpPr/>
      </dsp:nvSpPr>
      <dsp:spPr>
        <a:xfrm>
          <a:off x="6043562" y="888091"/>
          <a:ext cx="4531703" cy="2877631"/>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7640" tIns="167640" rIns="167640" bIns="167640" numCol="1" spcCol="1270" anchor="ctr" anchorCtr="0">
          <a:noAutofit/>
        </a:bodyPr>
        <a:lstStyle/>
        <a:p>
          <a:pPr marL="0" lvl="0" indent="0" algn="ctr" defTabSz="1955800">
            <a:lnSpc>
              <a:spcPct val="90000"/>
            </a:lnSpc>
            <a:spcBef>
              <a:spcPct val="0"/>
            </a:spcBef>
            <a:spcAft>
              <a:spcPct val="35000"/>
            </a:spcAft>
            <a:buNone/>
          </a:pPr>
          <a:r>
            <a:rPr lang="en-US" sz="4400" kern="1200"/>
            <a:t>Require Civics/ government as a core class</a:t>
          </a:r>
        </a:p>
      </dsp:txBody>
      <dsp:txXfrm>
        <a:off x="6127845" y="972374"/>
        <a:ext cx="4363137" cy="2709065"/>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71ADD3-CA56-484D-B9DC-CCB8A13E9FA8}" type="datetimeFigureOut">
              <a:t>12/11/22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4E9410-F647-44AD-AF59-AD7D94C04CC0}" type="slidenum">
              <a:t>‹#›</a:t>
            </a:fld>
            <a:endParaRPr lang="en-US"/>
          </a:p>
        </p:txBody>
      </p:sp>
    </p:spTree>
    <p:extLst>
      <p:ext uri="{BB962C8B-B14F-4D97-AF65-F5344CB8AC3E}">
        <p14:creationId xmlns:p14="http://schemas.microsoft.com/office/powerpoint/2010/main" val="10537973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state of research that exists about college students and voting behavior/ voting education is slim. There is a consensus that young people are less likely to vote. However, after the 2016 election, the mobilization of voting on campuses expanded by the 2018 midterm election. As far as literature on what makes a college institution a variable, there is a widespread gap in the literature. My goal is to bridge this gap and provide more context.  </a:t>
            </a:r>
          </a:p>
        </p:txBody>
      </p:sp>
      <p:sp>
        <p:nvSpPr>
          <p:cNvPr id="4" name="Slide Number Placeholder 3"/>
          <p:cNvSpPr>
            <a:spLocks noGrp="1"/>
          </p:cNvSpPr>
          <p:nvPr>
            <p:ph type="sldNum" sz="quarter" idx="5"/>
          </p:nvPr>
        </p:nvSpPr>
        <p:spPr/>
        <p:txBody>
          <a:bodyPr/>
          <a:lstStyle/>
          <a:p>
            <a:fld id="{6E4E9410-F647-44AD-AF59-AD7D94C04CC0}" type="slidenum">
              <a:t>6</a:t>
            </a:fld>
            <a:endParaRPr lang="en-US"/>
          </a:p>
        </p:txBody>
      </p:sp>
    </p:spTree>
    <p:extLst>
      <p:ext uri="{BB962C8B-B14F-4D97-AF65-F5344CB8AC3E}">
        <p14:creationId xmlns:p14="http://schemas.microsoft.com/office/powerpoint/2010/main" val="30293687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Figure 6 represents the aggregation of responses by race for question 11 (rating statements about personal voter knowledge). Across the board, students who identify as Black/ African Americans were most likely to choose “strongly disagree” when rating statements, sometimes being the only ones in the category. This is evident in statements such as “I know how to register to vote” and “I know where I am registered to vote.” Of each statement, the majority of responses across those who identify as White/ Caucasian and Black/ African American was “strongly agree.”  For those who identified as Asian/ Pacific Islander, the majority response was “somewhat agree.” The statements that yielded the most responses for “strongly disagree” across races were “I know who my congressperson is in the House of Representatives,” “I know the number of my congressional district,”  “I know who is running for governor in my state,” and “I know how to apply for an absentee/ mail-in ballot.” </a:t>
            </a:r>
          </a:p>
          <a:p>
            <a:r>
              <a:rPr lang="en-US" dirty="0"/>
              <a:t>            Notable statistical differences are as follows. For the statement “I know how to register to vote,” 80% of those who identified as Hispanic/ Latino were the majority of those across all races to answer “strongly agree” with a statistical difference of over 40%.  For the statement “I know there is an upcoming election in November,” 100% of those who identify as Asian/ Pacific responded with “strongly agree,” which is an over 30% difference than those who identify as White/ Caucasian and chose “strongly agree.”</a:t>
            </a:r>
            <a:endParaRPr lang="en-US" dirty="0">
              <a:cs typeface="Calibri"/>
            </a:endParaRPr>
          </a:p>
        </p:txBody>
      </p:sp>
      <p:sp>
        <p:nvSpPr>
          <p:cNvPr id="4" name="Slide Number Placeholder 3"/>
          <p:cNvSpPr>
            <a:spLocks noGrp="1"/>
          </p:cNvSpPr>
          <p:nvPr>
            <p:ph type="sldNum" sz="quarter" idx="5"/>
          </p:nvPr>
        </p:nvSpPr>
        <p:spPr/>
        <p:txBody>
          <a:bodyPr/>
          <a:lstStyle/>
          <a:p>
            <a:fld id="{6E4E9410-F647-44AD-AF59-AD7D94C04CC0}" type="slidenum">
              <a:t>19</a:t>
            </a:fld>
            <a:endParaRPr lang="en-US"/>
          </a:p>
        </p:txBody>
      </p:sp>
    </p:spTree>
    <p:extLst>
      <p:ext uri="{BB962C8B-B14F-4D97-AF65-F5344CB8AC3E}">
        <p14:creationId xmlns:p14="http://schemas.microsoft.com/office/powerpoint/2010/main" val="37424244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For question twelve, outlined in Figure 7, there are no significant differences in percentages across the board. However, it is important to note that for the statements “There is a staff or faculty member at Hood College that would help me register to vote” and “Hood College will provide students information on how to register to vote,”  0% of those who identify as Asian/ Pacific Islander and Hispanic/ Latino chose “strongly disagree.”</a:t>
            </a:r>
          </a:p>
        </p:txBody>
      </p:sp>
      <p:sp>
        <p:nvSpPr>
          <p:cNvPr id="4" name="Slide Number Placeholder 3"/>
          <p:cNvSpPr>
            <a:spLocks noGrp="1"/>
          </p:cNvSpPr>
          <p:nvPr>
            <p:ph type="sldNum" sz="quarter" idx="5"/>
          </p:nvPr>
        </p:nvSpPr>
        <p:spPr/>
        <p:txBody>
          <a:bodyPr/>
          <a:lstStyle/>
          <a:p>
            <a:fld id="{6E4E9410-F647-44AD-AF59-AD7D94C04CC0}" type="slidenum">
              <a:t>21</a:t>
            </a:fld>
            <a:endParaRPr lang="en-US"/>
          </a:p>
        </p:txBody>
      </p:sp>
    </p:spTree>
    <p:extLst>
      <p:ext uri="{BB962C8B-B14F-4D97-AF65-F5344CB8AC3E}">
        <p14:creationId xmlns:p14="http://schemas.microsoft.com/office/powerpoint/2010/main" val="26262243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For questions thirteen and fourteen, similar to when aggregated by gender, the majority of respondents across race chose the correct candidates: Wes Moore and Dan Cox, respectively.</a:t>
            </a:r>
          </a:p>
          <a:p>
            <a:r>
              <a:rPr lang="en-US"/>
              <a:t>Also, similar to when aggregated by gender, across Black/ African American, White/ Caucasian, and Asian/ Pacific Islander persons, there was a 13.4% average of those who chose Larry Hogan as the Democratic Candidate. Also, across all races, 19.5% chose the option of Larry Hogan for the Republican Candidate. It is also important to note that across all races, the only race to choose Ron DeSantis as the Republican Candidate were those who identified as White/ Caucasian.</a:t>
            </a:r>
          </a:p>
        </p:txBody>
      </p:sp>
      <p:sp>
        <p:nvSpPr>
          <p:cNvPr id="4" name="Slide Number Placeholder 3"/>
          <p:cNvSpPr>
            <a:spLocks noGrp="1"/>
          </p:cNvSpPr>
          <p:nvPr>
            <p:ph type="sldNum" sz="quarter" idx="5"/>
          </p:nvPr>
        </p:nvSpPr>
        <p:spPr/>
        <p:txBody>
          <a:bodyPr/>
          <a:lstStyle/>
          <a:p>
            <a:fld id="{6E4E9410-F647-44AD-AF59-AD7D94C04CC0}" type="slidenum">
              <a:t>22</a:t>
            </a:fld>
            <a:endParaRPr lang="en-US"/>
          </a:p>
        </p:txBody>
      </p:sp>
    </p:spTree>
    <p:extLst>
      <p:ext uri="{BB962C8B-B14F-4D97-AF65-F5344CB8AC3E}">
        <p14:creationId xmlns:p14="http://schemas.microsoft.com/office/powerpoint/2010/main" val="31857976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majority of respondents identified as Democrats. However, across the board there are statistically significant elements of the data for question eleven (Figure 9 below) For example, for each statement, the group that held the majority percentage of “strongly disagree” was those who identified as Other of at least 14.3%. Those who identified as Republicans did not choose “strongly disagree” for statements such as “I know how to register to vote,” “I know what an absentee ballot is,” “I know there is an upcoming election in November,” “I know where I am registered to vote,” and  “I know the difference between local, state, and federal candidates on my ballot.” For those that identified as either Republican or Democrat, 0% chose “strongly disagree” when given the statement “I know where I am registered to vote.” For the statement “I know the number of my congressional district,” those who identified as Other chose “strongly disagree” at the highest percent (71.4%), which was at least over 25% higher than each party category. It is also important to note that for the statement “I know the difference between local, state, and federal candidates on my ballot,” 63.2% of those that strongly agree came from those who identify as Independent, a rate that is at least 25% higher than others involved. When it came to the statement “I am affiliated with a political party,” 52.9% of Republicans chose “strongly agree” at an over 30% difference from each other party listed.</a:t>
            </a:r>
          </a:p>
        </p:txBody>
      </p:sp>
      <p:sp>
        <p:nvSpPr>
          <p:cNvPr id="4" name="Slide Number Placeholder 3"/>
          <p:cNvSpPr>
            <a:spLocks noGrp="1"/>
          </p:cNvSpPr>
          <p:nvPr>
            <p:ph type="sldNum" sz="quarter" idx="5"/>
          </p:nvPr>
        </p:nvSpPr>
        <p:spPr/>
        <p:txBody>
          <a:bodyPr/>
          <a:lstStyle/>
          <a:p>
            <a:fld id="{6E4E9410-F647-44AD-AF59-AD7D94C04CC0}" type="slidenum">
              <a:t>23</a:t>
            </a:fld>
            <a:endParaRPr lang="en-US"/>
          </a:p>
        </p:txBody>
      </p:sp>
    </p:spTree>
    <p:extLst>
      <p:ext uri="{BB962C8B-B14F-4D97-AF65-F5344CB8AC3E}">
        <p14:creationId xmlns:p14="http://schemas.microsoft.com/office/powerpoint/2010/main" val="36056218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When we aggregate for question twelve (Figure 10 below), we find that the general response is “somewhat agree” for each statement.  For both statements “There is a staff or faculty member at Hood College that would help me register to vote,” both those who identify as Independent and Other responded at a 0% rate for the options “strongly disagree” and “somewhat disagree,” respectively. The statement that yielded the most variety in answers was “Classes I have taken at Hood College have taught me about the electoral process,” for this statement each response has a statistical outlier coming from the Other category that is significant. For example, while on average about 20% across all political parties strongly disagreed with the statement, 66.7% of those who identified with Other chose “strongly disagree.” Also, Other was at 0% in the “somewhat disagree,” “somewhat agree,” and “strongly agree” categories with a statistically significant difference between other parties of at least 11%.</a:t>
            </a:r>
          </a:p>
        </p:txBody>
      </p:sp>
      <p:sp>
        <p:nvSpPr>
          <p:cNvPr id="4" name="Slide Number Placeholder 3"/>
          <p:cNvSpPr>
            <a:spLocks noGrp="1"/>
          </p:cNvSpPr>
          <p:nvPr>
            <p:ph type="sldNum" sz="quarter" idx="5"/>
          </p:nvPr>
        </p:nvSpPr>
        <p:spPr/>
        <p:txBody>
          <a:bodyPr/>
          <a:lstStyle/>
          <a:p>
            <a:fld id="{6E4E9410-F647-44AD-AF59-AD7D94C04CC0}" type="slidenum">
              <a:t>25</a:t>
            </a:fld>
            <a:endParaRPr lang="en-US"/>
          </a:p>
        </p:txBody>
      </p:sp>
    </p:spTree>
    <p:extLst>
      <p:ext uri="{BB962C8B-B14F-4D97-AF65-F5344CB8AC3E}">
        <p14:creationId xmlns:p14="http://schemas.microsoft.com/office/powerpoint/2010/main" val="33538706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For questions thirteen and fourteen (seen in Figure 11 below), there was no variation amongst each option. However, what is interesting is that those who identified as either Democrat or Republican, about 30% of them each chose the wrong candidates.</a:t>
            </a:r>
          </a:p>
        </p:txBody>
      </p:sp>
      <p:sp>
        <p:nvSpPr>
          <p:cNvPr id="4" name="Slide Number Placeholder 3"/>
          <p:cNvSpPr>
            <a:spLocks noGrp="1"/>
          </p:cNvSpPr>
          <p:nvPr>
            <p:ph type="sldNum" sz="quarter" idx="5"/>
          </p:nvPr>
        </p:nvSpPr>
        <p:spPr/>
        <p:txBody>
          <a:bodyPr/>
          <a:lstStyle/>
          <a:p>
            <a:fld id="{6E4E9410-F647-44AD-AF59-AD7D94C04CC0}" type="slidenum">
              <a:t>26</a:t>
            </a:fld>
            <a:endParaRPr lang="en-US"/>
          </a:p>
        </p:txBody>
      </p:sp>
    </p:spTree>
    <p:extLst>
      <p:ext uri="{BB962C8B-B14F-4D97-AF65-F5344CB8AC3E}">
        <p14:creationId xmlns:p14="http://schemas.microsoft.com/office/powerpoint/2010/main" val="40805261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most of the sample comes from Seniors, and there is not much variance among percentages.  However, it is important to note that across all years, those who identified as Juniors were most likely to choose “strongly agree” with most statements. Also, the most likely to choose “strongly disagree” for each statement were First Year students.</a:t>
            </a:r>
          </a:p>
        </p:txBody>
      </p:sp>
      <p:sp>
        <p:nvSpPr>
          <p:cNvPr id="4" name="Slide Number Placeholder 3"/>
          <p:cNvSpPr>
            <a:spLocks noGrp="1"/>
          </p:cNvSpPr>
          <p:nvPr>
            <p:ph type="sldNum" sz="quarter" idx="5"/>
          </p:nvPr>
        </p:nvSpPr>
        <p:spPr/>
        <p:txBody>
          <a:bodyPr/>
          <a:lstStyle/>
          <a:p>
            <a:fld id="{6E4E9410-F647-44AD-AF59-AD7D94C04CC0}" type="slidenum">
              <a:t>27</a:t>
            </a:fld>
            <a:endParaRPr lang="en-US"/>
          </a:p>
        </p:txBody>
      </p:sp>
    </p:spTree>
    <p:extLst>
      <p:ext uri="{BB962C8B-B14F-4D97-AF65-F5344CB8AC3E}">
        <p14:creationId xmlns:p14="http://schemas.microsoft.com/office/powerpoint/2010/main" val="16868474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question twelve (shown in Figure 13 below), like question eleven, there was not many variances with each statement amongst years at Hood. However, it is noteworthy that for the statements “There is a staff or faculty member at Hood College that would help me register to vote” and “Hood College will provide students information on how to register to vote,” both sophomores and juniors responded at a 0% rate strongly and somewhat disagree respectively.  Also, for those that identified as Seniors at Hood, 41.4% strongly disagreed with the statement “Classes I have taken at Hood College have taught me about the electoral process,” this percentage was at least 15% higher than the rest of the years represented, therefore statistically significant. This answer could be caused by the fact that Seniors are already established in their majors and have a good sense of all the classes they have taken to graduate, and some might not have taken anything civics related.</a:t>
            </a:r>
          </a:p>
        </p:txBody>
      </p:sp>
      <p:sp>
        <p:nvSpPr>
          <p:cNvPr id="4" name="Slide Number Placeholder 3"/>
          <p:cNvSpPr>
            <a:spLocks noGrp="1"/>
          </p:cNvSpPr>
          <p:nvPr>
            <p:ph type="sldNum" sz="quarter" idx="5"/>
          </p:nvPr>
        </p:nvSpPr>
        <p:spPr/>
        <p:txBody>
          <a:bodyPr/>
          <a:lstStyle/>
          <a:p>
            <a:fld id="{6E4E9410-F647-44AD-AF59-AD7D94C04CC0}" type="slidenum">
              <a:t>28</a:t>
            </a:fld>
            <a:endParaRPr lang="en-US"/>
          </a:p>
        </p:txBody>
      </p:sp>
    </p:spTree>
    <p:extLst>
      <p:ext uri="{BB962C8B-B14F-4D97-AF65-F5344CB8AC3E}">
        <p14:creationId xmlns:p14="http://schemas.microsoft.com/office/powerpoint/2010/main" val="23345977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For questions thirteen and fourteen (Figure 14), the majority of each year at Hood was able to identify the correct candidates as Wes Moore and Dan Cox. However, like those aggregated by race, gender identity, and political party affiliation, about 30% of each year chose another candidate.</a:t>
            </a:r>
          </a:p>
        </p:txBody>
      </p:sp>
      <p:sp>
        <p:nvSpPr>
          <p:cNvPr id="4" name="Slide Number Placeholder 3"/>
          <p:cNvSpPr>
            <a:spLocks noGrp="1"/>
          </p:cNvSpPr>
          <p:nvPr>
            <p:ph type="sldNum" sz="quarter" idx="5"/>
          </p:nvPr>
        </p:nvSpPr>
        <p:spPr/>
        <p:txBody>
          <a:bodyPr/>
          <a:lstStyle/>
          <a:p>
            <a:fld id="{6E4E9410-F647-44AD-AF59-AD7D94C04CC0}" type="slidenum">
              <a:t>29</a:t>
            </a:fld>
            <a:endParaRPr lang="en-US"/>
          </a:p>
        </p:txBody>
      </p:sp>
    </p:spTree>
    <p:extLst>
      <p:ext uri="{BB962C8B-B14F-4D97-AF65-F5344CB8AC3E}">
        <p14:creationId xmlns:p14="http://schemas.microsoft.com/office/powerpoint/2010/main" val="4562896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When I asked the four questions, I found similarities within each response.</a:t>
            </a:r>
          </a:p>
          <a:p>
            <a:r>
              <a:rPr lang="en-US"/>
              <a:t>When it came to leadership positions on campus I heard from the President of Black Student Union, the Secretary of Students and Peers Advocating Relational Consent, Editor of the Wisteria Literary Magazine, and Secretary of the Least Squares Club: all of which held no events relating to the November 2022 election.</a:t>
            </a:r>
          </a:p>
          <a:p>
            <a:r>
              <a:rPr lang="en-US"/>
              <a:t> This was the most fascinating to me because to canvass for a candidate is a form of getting out the vote. I then asked the student if she was not registered to vote, to which they responded that they are registered, but are not convinced to vote in any of the races.</a:t>
            </a:r>
          </a:p>
          <a:p>
            <a:endParaRPr lang="en-US">
              <a:cs typeface="Calibri" panose="020F0502020204030204"/>
            </a:endParaRPr>
          </a:p>
        </p:txBody>
      </p:sp>
      <p:sp>
        <p:nvSpPr>
          <p:cNvPr id="4" name="Slide Number Placeholder 3"/>
          <p:cNvSpPr>
            <a:spLocks noGrp="1"/>
          </p:cNvSpPr>
          <p:nvPr>
            <p:ph type="sldNum" sz="quarter" idx="5"/>
          </p:nvPr>
        </p:nvSpPr>
        <p:spPr/>
        <p:txBody>
          <a:bodyPr/>
          <a:lstStyle/>
          <a:p>
            <a:fld id="{6E4E9410-F647-44AD-AF59-AD7D94C04CC0}" type="slidenum">
              <a:t>30</a:t>
            </a:fld>
            <a:endParaRPr lang="en-US"/>
          </a:p>
        </p:txBody>
      </p:sp>
    </p:spTree>
    <p:extLst>
      <p:ext uri="{BB962C8B-B14F-4D97-AF65-F5344CB8AC3E}">
        <p14:creationId xmlns:p14="http://schemas.microsoft.com/office/powerpoint/2010/main" val="2499110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cs typeface="Calibri"/>
            </a:endParaRPr>
          </a:p>
          <a:p>
            <a:r>
              <a:rPr lang="en-US">
                <a:cs typeface="Calibri"/>
              </a:rPr>
              <a:t>Tufts University turnout in 2018, differences in Harvard Students voting behavior in 2012 via partisanship lines</a:t>
            </a:r>
          </a:p>
          <a:p>
            <a:pPr marL="171450" indent="-171450">
              <a:lnSpc>
                <a:spcPct val="120000"/>
              </a:lnSpc>
              <a:spcBef>
                <a:spcPts val="1000"/>
              </a:spcBef>
              <a:buFont typeface="Arial"/>
              <a:buChar char="•"/>
            </a:pPr>
            <a:r>
              <a:rPr lang="en-US"/>
              <a:t>Four-year study of 5,762 students enrolled in one of 120 colleges and universities between fall 2015 and spring 2019</a:t>
            </a:r>
          </a:p>
          <a:p>
            <a:pPr marL="171450" indent="-171450">
              <a:lnSpc>
                <a:spcPct val="120000"/>
              </a:lnSpc>
              <a:spcBef>
                <a:spcPts val="1000"/>
              </a:spcBef>
              <a:buFont typeface="Arial"/>
              <a:buChar char="•"/>
            </a:pPr>
            <a:r>
              <a:rPr lang="en-US"/>
              <a:t>The questions asked participants 70 questions </a:t>
            </a:r>
          </a:p>
          <a:p>
            <a:pPr marL="171450" indent="-171450">
              <a:lnSpc>
                <a:spcPct val="120000"/>
              </a:lnSpc>
              <a:spcBef>
                <a:spcPts val="1000"/>
              </a:spcBef>
              <a:buFont typeface="Arial"/>
              <a:buChar char="•"/>
            </a:pPr>
            <a:r>
              <a:rPr lang="en-US"/>
              <a:t>The goal of the survey was to examine the religious and political behavior of students over time</a:t>
            </a:r>
          </a:p>
          <a:p>
            <a:pPr marL="171450" indent="-171450">
              <a:lnSpc>
                <a:spcPct val="120000"/>
              </a:lnSpc>
              <a:spcBef>
                <a:spcPts val="1000"/>
              </a:spcBef>
              <a:buFont typeface="Arial"/>
              <a:buChar char="•"/>
            </a:pPr>
            <a:r>
              <a:rPr lang="en-US"/>
              <a:t>The findings of the research were that of the campaign promises that appeal to college students: free public universities and student loan forgiveness appeal to Democrat leaning students and religious freedom/ freedom of speech assurances appeal to Republican leaning students. </a:t>
            </a:r>
          </a:p>
          <a:p>
            <a:pPr marL="171450" indent="-171450">
              <a:lnSpc>
                <a:spcPct val="120000"/>
              </a:lnSpc>
              <a:spcBef>
                <a:spcPts val="1000"/>
              </a:spcBef>
              <a:buFont typeface="Arial"/>
              <a:buChar char="•"/>
            </a:pPr>
            <a:r>
              <a:rPr lang="en-US">
                <a:cs typeface="Calibri" panose="020F0502020204030204"/>
              </a:rPr>
              <a:t>Experiment of teaching students in universities how to vote and then measuring who registered</a:t>
            </a:r>
          </a:p>
          <a:p>
            <a:pPr marL="171450" indent="-171450">
              <a:lnSpc>
                <a:spcPct val="120000"/>
              </a:lnSpc>
              <a:spcBef>
                <a:spcPts val="1000"/>
              </a:spcBef>
              <a:buFont typeface="Arial"/>
              <a:buChar char="•"/>
            </a:pPr>
            <a:r>
              <a:rPr lang="en-US">
                <a:cs typeface="Calibri" panose="020F0502020204030204"/>
              </a:rPr>
              <a:t>Theoretical frame work (</a:t>
            </a:r>
            <a:r>
              <a:rPr lang="en-US"/>
              <a:t>Melville et al., 2013) that college students do not go to school to learn civic engagement, therefore they do not believe that civic involvement will not be a priority outcome of a college education</a:t>
            </a:r>
            <a:endParaRPr lang="en-US">
              <a:cs typeface="Calibri" panose="020F0502020204030204"/>
            </a:endParaRPr>
          </a:p>
          <a:p>
            <a:pPr marL="171450" indent="-171450">
              <a:lnSpc>
                <a:spcPct val="120000"/>
              </a:lnSpc>
              <a:spcBef>
                <a:spcPts val="1000"/>
              </a:spcBef>
              <a:buFont typeface="Arial"/>
              <a:buChar char="•"/>
            </a:pPr>
            <a:r>
              <a:rPr lang="en-US"/>
              <a:t>: first, college experiences expand human capital- increasing a graduate’s ability to engage in civic acts, second, college-educated person are more likely to obtain high paying secure jobs and freedom to take time off work to be involved in organizations, third, college promotes interpersonal interaction- increasing social capital, and fourth, college offers cultural capital (confidence and prestige) by providing a better understanding of how social institutions work.</a:t>
            </a:r>
            <a:endParaRPr lang="en-US">
              <a:cs typeface="Calibri" panose="020F0502020204030204"/>
            </a:endParaRPr>
          </a:p>
          <a:p>
            <a:pPr marL="171450" indent="-171450">
              <a:lnSpc>
                <a:spcPct val="120000"/>
              </a:lnSpc>
              <a:spcBef>
                <a:spcPts val="1000"/>
              </a:spcBef>
              <a:buFont typeface="Arial"/>
              <a:buChar char="•"/>
            </a:pPr>
            <a:endParaRPr lang="en-US">
              <a:cs typeface="Calibri" panose="020F0502020204030204"/>
            </a:endParaRPr>
          </a:p>
          <a:p>
            <a:pPr marL="171450" indent="-171450">
              <a:lnSpc>
                <a:spcPct val="120000"/>
              </a:lnSpc>
              <a:spcBef>
                <a:spcPts val="1000"/>
              </a:spcBef>
              <a:buFont typeface="Arial"/>
              <a:buChar char="•"/>
            </a:pPr>
            <a:endParaRPr lang="en-US">
              <a:cs typeface="Calibri" panose="020F0502020204030204"/>
            </a:endParaRPr>
          </a:p>
        </p:txBody>
      </p:sp>
      <p:sp>
        <p:nvSpPr>
          <p:cNvPr id="4" name="Slide Number Placeholder 3"/>
          <p:cNvSpPr>
            <a:spLocks noGrp="1"/>
          </p:cNvSpPr>
          <p:nvPr>
            <p:ph type="sldNum" sz="quarter" idx="5"/>
          </p:nvPr>
        </p:nvSpPr>
        <p:spPr/>
        <p:txBody>
          <a:bodyPr/>
          <a:lstStyle/>
          <a:p>
            <a:fld id="{6E4E9410-F647-44AD-AF59-AD7D94C04CC0}" type="slidenum">
              <a:t>7</a:t>
            </a:fld>
            <a:endParaRPr lang="en-US"/>
          </a:p>
        </p:txBody>
      </p:sp>
    </p:spTree>
    <p:extLst>
      <p:ext uri="{BB962C8B-B14F-4D97-AF65-F5344CB8AC3E}">
        <p14:creationId xmlns:p14="http://schemas.microsoft.com/office/powerpoint/2010/main" val="9051171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 </a:t>
            </a:r>
            <a:r>
              <a:rPr lang="en-US" err="1">
                <a:cs typeface="Calibri"/>
              </a:rPr>
              <a:t>larry</a:t>
            </a:r>
            <a:r>
              <a:rPr lang="en-US">
                <a:cs typeface="Calibri"/>
              </a:rPr>
              <a:t> hogan findings</a:t>
            </a:r>
          </a:p>
        </p:txBody>
      </p:sp>
      <p:sp>
        <p:nvSpPr>
          <p:cNvPr id="4" name="Slide Number Placeholder 3"/>
          <p:cNvSpPr>
            <a:spLocks noGrp="1"/>
          </p:cNvSpPr>
          <p:nvPr>
            <p:ph type="sldNum" sz="quarter" idx="5"/>
          </p:nvPr>
        </p:nvSpPr>
        <p:spPr/>
        <p:txBody>
          <a:bodyPr/>
          <a:lstStyle/>
          <a:p>
            <a:fld id="{6E4E9410-F647-44AD-AF59-AD7D94C04CC0}" type="slidenum">
              <a:t>32</a:t>
            </a:fld>
            <a:endParaRPr lang="en-US"/>
          </a:p>
        </p:txBody>
      </p:sp>
    </p:spTree>
    <p:extLst>
      <p:ext uri="{BB962C8B-B14F-4D97-AF65-F5344CB8AC3E}">
        <p14:creationId xmlns:p14="http://schemas.microsoft.com/office/powerpoint/2010/main" val="30385376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nSpc>
                <a:spcPct val="120000"/>
              </a:lnSpc>
              <a:spcBef>
                <a:spcPts val="1000"/>
              </a:spcBef>
              <a:buFont typeface="Arial"/>
              <a:buChar char="•"/>
            </a:pPr>
            <a:r>
              <a:rPr lang="en-US"/>
              <a:t>Value of civic engagement expands to our electoral processes</a:t>
            </a:r>
          </a:p>
          <a:p>
            <a:pPr marL="285750" indent="-285750">
              <a:lnSpc>
                <a:spcPct val="120000"/>
              </a:lnSpc>
              <a:spcBef>
                <a:spcPts val="1000"/>
              </a:spcBef>
              <a:buFont typeface="Arial"/>
              <a:buChar char="•"/>
            </a:pPr>
            <a:r>
              <a:rPr lang="en-US"/>
              <a:t>I am continuing this project state-wide with Common Cause!</a:t>
            </a:r>
          </a:p>
          <a:p>
            <a:pPr marL="285750" indent="-285750">
              <a:lnSpc>
                <a:spcPct val="120000"/>
              </a:lnSpc>
              <a:spcBef>
                <a:spcPts val="1000"/>
              </a:spcBef>
              <a:buFont typeface="Arial"/>
              <a:buChar char="•"/>
            </a:pPr>
            <a:endParaRPr lang="en-US">
              <a:cs typeface="Calibri"/>
            </a:endParaRPr>
          </a:p>
        </p:txBody>
      </p:sp>
      <p:sp>
        <p:nvSpPr>
          <p:cNvPr id="4" name="Slide Number Placeholder 3"/>
          <p:cNvSpPr>
            <a:spLocks noGrp="1"/>
          </p:cNvSpPr>
          <p:nvPr>
            <p:ph type="sldNum" sz="quarter" idx="5"/>
          </p:nvPr>
        </p:nvSpPr>
        <p:spPr/>
        <p:txBody>
          <a:bodyPr/>
          <a:lstStyle/>
          <a:p>
            <a:fld id="{6E4E9410-F647-44AD-AF59-AD7D94C04CC0}" type="slidenum">
              <a:rPr lang="en-US"/>
              <a:t>35</a:t>
            </a:fld>
            <a:endParaRPr lang="en-US"/>
          </a:p>
        </p:txBody>
      </p:sp>
    </p:spTree>
    <p:extLst>
      <p:ext uri="{BB962C8B-B14F-4D97-AF65-F5344CB8AC3E}">
        <p14:creationId xmlns:p14="http://schemas.microsoft.com/office/powerpoint/2010/main" val="22856301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 measuring attitudes, not behavior</a:t>
            </a:r>
          </a:p>
          <a:p>
            <a:r>
              <a:rPr lang="en-US">
                <a:cs typeface="Calibri"/>
              </a:rPr>
              <a:t>- quantitative and </a:t>
            </a:r>
            <a:r>
              <a:rPr lang="en-US" err="1">
                <a:cs typeface="Calibri"/>
              </a:rPr>
              <a:t>qualtitative</a:t>
            </a:r>
            <a:r>
              <a:rPr lang="en-US">
                <a:cs typeface="Calibri"/>
              </a:rPr>
              <a:t> mixed methods</a:t>
            </a:r>
          </a:p>
          <a:p>
            <a:r>
              <a:rPr lang="en-US">
                <a:cs typeface="Calibri"/>
              </a:rPr>
              <a:t>- using Hood College as a case study</a:t>
            </a:r>
          </a:p>
        </p:txBody>
      </p:sp>
      <p:sp>
        <p:nvSpPr>
          <p:cNvPr id="4" name="Slide Number Placeholder 3"/>
          <p:cNvSpPr>
            <a:spLocks noGrp="1"/>
          </p:cNvSpPr>
          <p:nvPr>
            <p:ph type="sldNum" sz="quarter" idx="5"/>
          </p:nvPr>
        </p:nvSpPr>
        <p:spPr/>
        <p:txBody>
          <a:bodyPr/>
          <a:lstStyle/>
          <a:p>
            <a:fld id="{6E4E9410-F647-44AD-AF59-AD7D94C04CC0}" type="slidenum">
              <a:t>8</a:t>
            </a:fld>
            <a:endParaRPr lang="en-US"/>
          </a:p>
        </p:txBody>
      </p:sp>
    </p:spTree>
    <p:extLst>
      <p:ext uri="{BB962C8B-B14F-4D97-AF65-F5344CB8AC3E}">
        <p14:creationId xmlns:p14="http://schemas.microsoft.com/office/powerpoint/2010/main" val="3472522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Survey was sent through </a:t>
            </a:r>
            <a:r>
              <a:rPr lang="en-US" err="1">
                <a:cs typeface="Calibri"/>
              </a:rPr>
              <a:t>qualtrics</a:t>
            </a:r>
            <a:r>
              <a:rPr lang="en-US">
                <a:cs typeface="Calibri"/>
              </a:rPr>
              <a:t> from </a:t>
            </a:r>
          </a:p>
        </p:txBody>
      </p:sp>
      <p:sp>
        <p:nvSpPr>
          <p:cNvPr id="4" name="Slide Number Placeholder 3"/>
          <p:cNvSpPr>
            <a:spLocks noGrp="1"/>
          </p:cNvSpPr>
          <p:nvPr>
            <p:ph type="sldNum" sz="quarter" idx="5"/>
          </p:nvPr>
        </p:nvSpPr>
        <p:spPr/>
        <p:txBody>
          <a:bodyPr/>
          <a:lstStyle/>
          <a:p>
            <a:fld id="{6E4E9410-F647-44AD-AF59-AD7D94C04CC0}" type="slidenum">
              <a:t>9</a:t>
            </a:fld>
            <a:endParaRPr lang="en-US"/>
          </a:p>
        </p:txBody>
      </p:sp>
    </p:spTree>
    <p:extLst>
      <p:ext uri="{BB962C8B-B14F-4D97-AF65-F5344CB8AC3E}">
        <p14:creationId xmlns:p14="http://schemas.microsoft.com/office/powerpoint/2010/main" val="5131101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Based on personal conversations/ cynicism</a:t>
            </a:r>
          </a:p>
        </p:txBody>
      </p:sp>
      <p:sp>
        <p:nvSpPr>
          <p:cNvPr id="4" name="Slide Number Placeholder 3"/>
          <p:cNvSpPr>
            <a:spLocks noGrp="1"/>
          </p:cNvSpPr>
          <p:nvPr>
            <p:ph type="sldNum" sz="quarter" idx="5"/>
          </p:nvPr>
        </p:nvSpPr>
        <p:spPr/>
        <p:txBody>
          <a:bodyPr/>
          <a:lstStyle/>
          <a:p>
            <a:fld id="{6E4E9410-F647-44AD-AF59-AD7D94C04CC0}" type="slidenum">
              <a:t>11</a:t>
            </a:fld>
            <a:endParaRPr lang="en-US"/>
          </a:p>
        </p:txBody>
      </p:sp>
    </p:spTree>
    <p:extLst>
      <p:ext uri="{BB962C8B-B14F-4D97-AF65-F5344CB8AC3E}">
        <p14:creationId xmlns:p14="http://schemas.microsoft.com/office/powerpoint/2010/main" val="26857198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Interviewees done at Admission house: across different years at Hood / done anonymously (using student 1-10)</a:t>
            </a:r>
          </a:p>
          <a:p>
            <a:r>
              <a:rPr lang="en-US">
                <a:cs typeface="Calibri"/>
              </a:rPr>
              <a:t>Possible biases include social desirability bias and </a:t>
            </a:r>
          </a:p>
          <a:p>
            <a:endParaRPr lang="en-US">
              <a:cs typeface="Calibri"/>
            </a:endParaRPr>
          </a:p>
        </p:txBody>
      </p:sp>
      <p:sp>
        <p:nvSpPr>
          <p:cNvPr id="4" name="Slide Number Placeholder 3"/>
          <p:cNvSpPr>
            <a:spLocks noGrp="1"/>
          </p:cNvSpPr>
          <p:nvPr>
            <p:ph type="sldNum" sz="quarter" idx="5"/>
          </p:nvPr>
        </p:nvSpPr>
        <p:spPr/>
        <p:txBody>
          <a:bodyPr/>
          <a:lstStyle/>
          <a:p>
            <a:fld id="{6E4E9410-F647-44AD-AF59-AD7D94C04CC0}" type="slidenum">
              <a:t>12</a:t>
            </a:fld>
            <a:endParaRPr lang="en-US"/>
          </a:p>
        </p:txBody>
      </p:sp>
    </p:spTree>
    <p:extLst>
      <p:ext uri="{BB962C8B-B14F-4D97-AF65-F5344CB8AC3E}">
        <p14:creationId xmlns:p14="http://schemas.microsoft.com/office/powerpoint/2010/main" val="5158927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those who identify as female are less likely to choose “strongly agree” to each statement over those that identified as male. We see this in statements such as “I know what an absentee/mail-in ballot is,” and “I know how to apply for an absentee/ mail-in ballot.”  It is the opposite, (those who identify as male are more likely to choose strongly agree than those who identify as female) in the statements: “I know the difference between local, state, and federal candidates on my ballot,” “I know who is running for governor in my state,” “I know who my congressperson is in the House of Representatives,” “I know the number of my congressional district,” and “I am affiliated with a political party.” The average difference of percentages between those who identify as male, or female is about 12%.</a:t>
            </a:r>
          </a:p>
          <a:p>
            <a:r>
              <a:rPr lang="en-US" dirty="0">
                <a:cs typeface="Calibri"/>
              </a:rPr>
              <a:t>Common theme = </a:t>
            </a:r>
            <a:r>
              <a:rPr lang="en-US" dirty="0"/>
              <a:t>these select statements is knowing how to be engaged (registering to vote and researching candidates) and who a person is engaged with (their representative in their district).  </a:t>
            </a:r>
            <a:endParaRPr lang="en-US" dirty="0">
              <a:cs typeface="Calibri"/>
            </a:endParaRPr>
          </a:p>
        </p:txBody>
      </p:sp>
      <p:sp>
        <p:nvSpPr>
          <p:cNvPr id="4" name="Slide Number Placeholder 3"/>
          <p:cNvSpPr>
            <a:spLocks noGrp="1"/>
          </p:cNvSpPr>
          <p:nvPr>
            <p:ph type="sldNum" sz="quarter" idx="5"/>
          </p:nvPr>
        </p:nvSpPr>
        <p:spPr/>
        <p:txBody>
          <a:bodyPr/>
          <a:lstStyle/>
          <a:p>
            <a:fld id="{6E4E9410-F647-44AD-AF59-AD7D94C04CC0}" type="slidenum">
              <a:t>15</a:t>
            </a:fld>
            <a:endParaRPr lang="en-US"/>
          </a:p>
        </p:txBody>
      </p:sp>
    </p:spTree>
    <p:extLst>
      <p:ext uri="{BB962C8B-B14F-4D97-AF65-F5344CB8AC3E}">
        <p14:creationId xmlns:p14="http://schemas.microsoft.com/office/powerpoint/2010/main" val="18274176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Starting with similarities the percentages of ratings across the gender spectrum. For example, in the strongly agree category for statements such as “there is a staff or faculty member at Hood College that would help me register to vote” and “Hood College will provide students information on how to register to vote” both those who identify as male, and female will strongly disagree at a similar percentage. However, in the statement “Hood College will provide students information on how to register to vote” those who identify themselves as male will be less likely to strongly disagree than those who identify as female or non-binary. Also, in the statement “Classes I have taken at Hood College have taught me about the electoral process,” those who identify as male or non-binary are more likely to strongly disagree than those who identify as female at a statistical difference of over 20%. Across the gender spectrum there is a consensus that the most similar response for each statement is “neither agree nor disagree.”</a:t>
            </a:r>
          </a:p>
        </p:txBody>
      </p:sp>
      <p:sp>
        <p:nvSpPr>
          <p:cNvPr id="4" name="Slide Number Placeholder 3"/>
          <p:cNvSpPr>
            <a:spLocks noGrp="1"/>
          </p:cNvSpPr>
          <p:nvPr>
            <p:ph type="sldNum" sz="quarter" idx="5"/>
          </p:nvPr>
        </p:nvSpPr>
        <p:spPr/>
        <p:txBody>
          <a:bodyPr/>
          <a:lstStyle/>
          <a:p>
            <a:fld id="{6E4E9410-F647-44AD-AF59-AD7D94C04CC0}" type="slidenum">
              <a:t>17</a:t>
            </a:fld>
            <a:endParaRPr lang="en-US"/>
          </a:p>
        </p:txBody>
      </p:sp>
    </p:spTree>
    <p:extLst>
      <p:ext uri="{BB962C8B-B14F-4D97-AF65-F5344CB8AC3E}">
        <p14:creationId xmlns:p14="http://schemas.microsoft.com/office/powerpoint/2010/main" val="18870331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Questions thirteen and fourteen (shown in Figure 5) ask the participants who is running for governor in Maryland and does not provide the correct answer. When we aggregate the results by gender we find that the majority of respondents (69.6% and 67.1%) across all genders chose the correct candidates: Wes Moore and Dan Cox. To break this down further, of those who chose Wes Moore as the democratic candidate, men were more likely to choose the option than women and non-binary persons at an over 15% difference. Also, those who identify as female were the only ones to choose primary candidate Tom Perez as an answer. For the democratic nominee question, it is also important to note that with the option of Larry Hogan, across all genders at an average 12% chose the option. Larry Hogan is the current Republican governor of Maryland. For question fourteen, which asks about the Republican candidate, those who identify as female were most likely to choose Larry Hogan over men and non-binary persons at an over 11% difference. Also, like the previous question, across all genders some chose a primary candidate, Kelly Schulz.</a:t>
            </a:r>
          </a:p>
        </p:txBody>
      </p:sp>
      <p:sp>
        <p:nvSpPr>
          <p:cNvPr id="4" name="Slide Number Placeholder 3"/>
          <p:cNvSpPr>
            <a:spLocks noGrp="1"/>
          </p:cNvSpPr>
          <p:nvPr>
            <p:ph type="sldNum" sz="quarter" idx="5"/>
          </p:nvPr>
        </p:nvSpPr>
        <p:spPr/>
        <p:txBody>
          <a:bodyPr/>
          <a:lstStyle/>
          <a:p>
            <a:fld id="{6E4E9410-F647-44AD-AF59-AD7D94C04CC0}" type="slidenum">
              <a:t>18</a:t>
            </a:fld>
            <a:endParaRPr lang="en-US"/>
          </a:p>
        </p:txBody>
      </p:sp>
    </p:spTree>
    <p:extLst>
      <p:ext uri="{BB962C8B-B14F-4D97-AF65-F5344CB8AC3E}">
        <p14:creationId xmlns:p14="http://schemas.microsoft.com/office/powerpoint/2010/main" val="24372266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89" name="Group 88"/>
          <p:cNvGrpSpPr/>
          <p:nvPr/>
        </p:nvGrpSpPr>
        <p:grpSpPr>
          <a:xfrm>
            <a:off x="-329674" y="-59376"/>
            <a:ext cx="12515851" cy="6923798"/>
            <a:chOff x="-329674" y="-51881"/>
            <a:chExt cx="12515851" cy="6923798"/>
          </a:xfrm>
        </p:grpSpPr>
        <p:sp>
          <p:nvSpPr>
            <p:cNvPr id="90"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3"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0"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1"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2"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3"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4"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5"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6"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7"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8"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1669293" y="1186483"/>
            <a:ext cx="8848345" cy="4477933"/>
            <a:chOff x="1669293" y="1186483"/>
            <a:chExt cx="8848345" cy="4477933"/>
          </a:xfrm>
        </p:grpSpPr>
        <p:sp>
          <p:nvSpPr>
            <p:cNvPr id="39" name="Rectangle 38"/>
            <p:cNvSpPr/>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1759236" y="2075504"/>
            <a:ext cx="8679915" cy="1748729"/>
          </a:xfrm>
        </p:spPr>
        <p:txBody>
          <a:bodyPr bIns="0" anchor="b">
            <a:normAutofit/>
          </a:bodyPr>
          <a:lstStyle>
            <a:lvl1pPr algn="ctr">
              <a:lnSpc>
                <a:spcPct val="80000"/>
              </a:lnSpc>
              <a:defRPr sz="5400" spc="-150">
                <a:solidFill>
                  <a:srgbClr val="FFFEFF"/>
                </a:solidFill>
              </a:defRPr>
            </a:lvl1pPr>
          </a:lstStyle>
          <a:p>
            <a:r>
              <a:rPr lang="en-US"/>
              <a:t>Click to edit Master title style</a:t>
            </a:r>
          </a:p>
        </p:txBody>
      </p:sp>
      <p:sp>
        <p:nvSpPr>
          <p:cNvPr id="3" name="Subtitle 2"/>
          <p:cNvSpPr>
            <a:spLocks noGrp="1"/>
          </p:cNvSpPr>
          <p:nvPr>
            <p:ph type="subTitle" idx="1"/>
          </p:nvPr>
        </p:nvSpPr>
        <p:spPr>
          <a:xfrm>
            <a:off x="1759237" y="3906266"/>
            <a:ext cx="8673427" cy="1322587"/>
          </a:xfrm>
        </p:spPr>
        <p:txBody>
          <a:bodyPr tIns="0">
            <a:normAutofit/>
          </a:bodyPr>
          <a:lstStyle>
            <a:lvl1pPr marL="0" indent="0" algn="ctr">
              <a:lnSpc>
                <a:spcPct val="100000"/>
              </a:lnSpc>
              <a:buNone/>
              <a:defRPr sz="1800" b="0">
                <a:solidFill>
                  <a:srgbClr val="FFFEFF"/>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804672" y="320040"/>
            <a:ext cx="3657600" cy="320040"/>
          </a:xfrm>
        </p:spPr>
        <p:txBody>
          <a:bodyPr vert="horz" lIns="91440" tIns="45720" rIns="91440" bIns="45720" rtlCol="0" anchor="ctr"/>
          <a:lstStyle>
            <a:lvl1pPr>
              <a:defRPr lang="en-US"/>
            </a:lvl1pPr>
          </a:lstStyle>
          <a:p>
            <a:fld id="{48A87A34-81AB-432B-8DAE-1953F412C126}" type="datetimeFigureOut">
              <a:rPr lang="en-US" dirty="0"/>
              <a:pPr/>
              <a:t>12/11/22</a:t>
            </a:fld>
            <a:endParaRPr lang="en-US"/>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a:p>
        </p:txBody>
      </p:sp>
    </p:spTree>
    <p:extLst>
      <p:ext uri="{BB962C8B-B14F-4D97-AF65-F5344CB8AC3E}">
        <p14:creationId xmlns:p14="http://schemas.microsoft.com/office/powerpoint/2010/main" val="37754522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5" name="Group 74"/>
          <p:cNvGrpSpPr/>
          <p:nvPr/>
        </p:nvGrpSpPr>
        <p:grpSpPr>
          <a:xfrm>
            <a:off x="-417513"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800144"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1"/>
          </a:xfrm>
        </p:spPr>
        <p:txBody>
          <a:bodyPr/>
          <a:lstStyle>
            <a:lvl1pPr>
              <a:defRPr>
                <a:solidFill>
                  <a:srgbClr val="FFFEFF"/>
                </a:solidFill>
              </a:defRPr>
            </a:lvl1pPr>
          </a:lstStyle>
          <a:p>
            <a:r>
              <a:rPr lang="en-US"/>
              <a:t>Click to edit Master title style</a:t>
            </a:r>
          </a:p>
        </p:txBody>
      </p:sp>
      <p:sp>
        <p:nvSpPr>
          <p:cNvPr id="3" name="Vertical Text Placeholder 2"/>
          <p:cNvSpPr>
            <a:spLocks noGrp="1"/>
          </p:cNvSpPr>
          <p:nvPr>
            <p:ph type="body" orient="vert" idx="1"/>
          </p:nvPr>
        </p:nvSpPr>
        <p:spPr>
          <a:xfrm>
            <a:off x="5109983" y="794719"/>
            <a:ext cx="6275035" cy="525709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8A87A34-81AB-432B-8DAE-1953F412C126}" type="datetimeFigureOut">
              <a:rPr lang="en-US" dirty="0"/>
              <a:t>12/11/22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a:p>
        </p:txBody>
      </p:sp>
    </p:spTree>
    <p:extLst>
      <p:ext uri="{BB962C8B-B14F-4D97-AF65-F5344CB8AC3E}">
        <p14:creationId xmlns:p14="http://schemas.microsoft.com/office/powerpoint/2010/main" val="34562108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75" name="Group 74"/>
          <p:cNvGrpSpPr/>
          <p:nvPr/>
        </p:nvGrpSpPr>
        <p:grpSpPr>
          <a:xfrm flipH="1">
            <a:off x="0"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7718948"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807437" y="2349925"/>
            <a:ext cx="3501195" cy="2456442"/>
          </a:xfrm>
        </p:spPr>
        <p:txBody>
          <a:bodyPr vert="eaVert"/>
          <a:lstStyle>
            <a:lvl1pPr algn="l">
              <a:lnSpc>
                <a:spcPct val="80000"/>
              </a:lnSpc>
              <a:defRPr>
                <a:solidFill>
                  <a:srgbClr val="FFFEFF"/>
                </a:solidFill>
              </a:defRPr>
            </a:lvl1pPr>
          </a:lstStyle>
          <a:p>
            <a:r>
              <a:rPr lang="en-US"/>
              <a:t>Click to edit Master title style</a:t>
            </a:r>
          </a:p>
        </p:txBody>
      </p:sp>
      <p:sp>
        <p:nvSpPr>
          <p:cNvPr id="3" name="Vertical Text Placeholder 2"/>
          <p:cNvSpPr>
            <a:spLocks noGrp="1"/>
          </p:cNvSpPr>
          <p:nvPr>
            <p:ph type="body" orient="vert" idx="1"/>
          </p:nvPr>
        </p:nvSpPr>
        <p:spPr>
          <a:xfrm>
            <a:off x="802747" y="798444"/>
            <a:ext cx="6268622" cy="525730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04672" y="320040"/>
            <a:ext cx="3657600" cy="320040"/>
          </a:xfrm>
        </p:spPr>
        <p:txBody>
          <a:bodyPr/>
          <a:lstStyle/>
          <a:p>
            <a:fld id="{48A87A34-81AB-432B-8DAE-1953F412C126}" type="datetimeFigureOut">
              <a:rPr lang="en-US" dirty="0"/>
              <a:t>12/11/22</a:t>
            </a:fld>
            <a:endParaRPr lang="en-US"/>
          </a:p>
        </p:txBody>
      </p:sp>
      <p:sp>
        <p:nvSpPr>
          <p:cNvPr id="5" name="Footer Placeholder 4"/>
          <p:cNvSpPr>
            <a:spLocks noGrp="1"/>
          </p:cNvSpPr>
          <p:nvPr>
            <p:ph type="ftr" sz="quarter" idx="11"/>
          </p:nvPr>
        </p:nvSpPr>
        <p:spPr>
          <a:xfrm>
            <a:off x="804672" y="6227064"/>
            <a:ext cx="10588752" cy="320040"/>
          </a:xfrm>
        </p:spPr>
        <p:txBody>
          <a:bodyPr/>
          <a:lstStyle/>
          <a:p>
            <a:endParaRPr lang="en-US"/>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a:p>
        </p:txBody>
      </p:sp>
    </p:spTree>
    <p:extLst>
      <p:ext uri="{BB962C8B-B14F-4D97-AF65-F5344CB8AC3E}">
        <p14:creationId xmlns:p14="http://schemas.microsoft.com/office/powerpoint/2010/main" val="936686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80" name="Group 79"/>
          <p:cNvGrpSpPr/>
          <p:nvPr/>
        </p:nvGrpSpPr>
        <p:grpSpPr>
          <a:xfrm>
            <a:off x="-417513" y="0"/>
            <a:ext cx="12584114" cy="6853238"/>
            <a:chOff x="-417513" y="0"/>
            <a:chExt cx="12584114" cy="6853238"/>
          </a:xfrm>
        </p:grpSpPr>
        <p:sp>
          <p:nvSpPr>
            <p:cNvPr id="81"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7" name="Group 26"/>
          <p:cNvGrpSpPr/>
          <p:nvPr/>
        </p:nvGrpSpPr>
        <p:grpSpPr>
          <a:xfrm>
            <a:off x="800144" y="1699589"/>
            <a:ext cx="3674476" cy="3470421"/>
            <a:chOff x="697883" y="1816768"/>
            <a:chExt cx="3674476" cy="3470421"/>
          </a:xfrm>
        </p:grpSpPr>
        <p:sp>
          <p:nvSpPr>
            <p:cNvPr id="28" name="Rectangle 27"/>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49925"/>
            <a:ext cx="3498979" cy="2456442"/>
          </a:xfrm>
        </p:spPr>
        <p:txBody>
          <a:bodyPr/>
          <a:lstStyle>
            <a:lvl1pPr>
              <a:defRPr>
                <a:solidFill>
                  <a:srgbClr val="FFFEFF"/>
                </a:solidFill>
              </a:defRPr>
            </a:lvl1pPr>
          </a:lstStyle>
          <a:p>
            <a:r>
              <a:rPr lang="en-US"/>
              <a:t>Click to edit Master title style</a:t>
            </a:r>
          </a:p>
        </p:txBody>
      </p:sp>
      <p:sp>
        <p:nvSpPr>
          <p:cNvPr id="3" name="Content Placeholder 2"/>
          <p:cNvSpPr>
            <a:spLocks noGrp="1"/>
          </p:cNvSpPr>
          <p:nvPr>
            <p:ph idx="1"/>
          </p:nvPr>
        </p:nvSpPr>
        <p:spPr>
          <a:xfrm>
            <a:off x="5118447" y="803186"/>
            <a:ext cx="6281873" cy="5248622"/>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8A87A34-81AB-432B-8DAE-1953F412C126}" type="datetimeFigureOut">
              <a:rPr lang="en-US" dirty="0"/>
              <a:t>12/11/22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a:p>
        </p:txBody>
      </p:sp>
    </p:spTree>
    <p:extLst>
      <p:ext uri="{BB962C8B-B14F-4D97-AF65-F5344CB8AC3E}">
        <p14:creationId xmlns:p14="http://schemas.microsoft.com/office/powerpoint/2010/main" val="14457902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77" name="Group 76"/>
          <p:cNvGrpSpPr/>
          <p:nvPr/>
        </p:nvGrpSpPr>
        <p:grpSpPr>
          <a:xfrm>
            <a:off x="-329674" y="-59376"/>
            <a:ext cx="12515851" cy="6923798"/>
            <a:chOff x="-329674" y="-51881"/>
            <a:chExt cx="12515851" cy="6923798"/>
          </a:xfrm>
        </p:grpSpPr>
        <p:sp>
          <p:nvSpPr>
            <p:cNvPr id="78"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3259545" y="1186483"/>
            <a:ext cx="5666145" cy="4477933"/>
            <a:chOff x="3259545" y="1186483"/>
            <a:chExt cx="5666145" cy="4477933"/>
          </a:xfrm>
        </p:grpSpPr>
        <p:sp>
          <p:nvSpPr>
            <p:cNvPr id="99" name="Rectangle 98"/>
            <p:cNvSpPr/>
            <p:nvPr/>
          </p:nvSpPr>
          <p:spPr>
            <a:xfrm>
              <a:off x="3259545" y="1186483"/>
              <a:ext cx="5657881"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1" name="Rectangle 100"/>
            <p:cNvSpPr/>
            <p:nvPr/>
          </p:nvSpPr>
          <p:spPr>
            <a:xfrm>
              <a:off x="3259545" y="1991156"/>
              <a:ext cx="5666145"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344216" y="2074730"/>
            <a:ext cx="5490224" cy="1689390"/>
          </a:xfrm>
        </p:spPr>
        <p:txBody>
          <a:bodyPr bIns="0" anchor="b">
            <a:normAutofit/>
          </a:bodyPr>
          <a:lstStyle>
            <a:lvl1pPr algn="ctr">
              <a:defRPr sz="4400">
                <a:solidFill>
                  <a:srgbClr val="FFFEFF"/>
                </a:solidFill>
              </a:defRPr>
            </a:lvl1pPr>
          </a:lstStyle>
          <a:p>
            <a:r>
              <a:rPr lang="en-US"/>
              <a:t>Click to edit Master title style</a:t>
            </a:r>
          </a:p>
        </p:txBody>
      </p:sp>
      <p:sp>
        <p:nvSpPr>
          <p:cNvPr id="3" name="Text Placeholder 2"/>
          <p:cNvSpPr>
            <a:spLocks noGrp="1"/>
          </p:cNvSpPr>
          <p:nvPr>
            <p:ph type="body" idx="1"/>
          </p:nvPr>
        </p:nvSpPr>
        <p:spPr>
          <a:xfrm>
            <a:off x="3344215" y="3846851"/>
            <a:ext cx="5490223" cy="1383770"/>
          </a:xfrm>
        </p:spPr>
        <p:txBody>
          <a:bodyPr tIns="0">
            <a:normAutofit/>
          </a:bodyPr>
          <a:lstStyle>
            <a:lvl1pPr marL="0" indent="0" algn="ctr">
              <a:buNone/>
              <a:defRPr sz="1800">
                <a:solidFill>
                  <a:srgbClr val="FFFEFF"/>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804672" y="320040"/>
            <a:ext cx="3657600" cy="320040"/>
          </a:xfrm>
        </p:spPr>
        <p:txBody>
          <a:bodyPr/>
          <a:lstStyle/>
          <a:p>
            <a:fld id="{48A87A34-81AB-432B-8DAE-1953F412C126}" type="datetimeFigureOut">
              <a:rPr lang="en-US" dirty="0"/>
              <a:t>12/11/22</a:t>
            </a:fld>
            <a:endParaRPr lang="en-US"/>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a:p>
        </p:txBody>
      </p:sp>
    </p:spTree>
    <p:extLst>
      <p:ext uri="{BB962C8B-B14F-4D97-AF65-F5344CB8AC3E}">
        <p14:creationId xmlns:p14="http://schemas.microsoft.com/office/powerpoint/2010/main" val="64992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37" name="Group 36"/>
          <p:cNvGrpSpPr/>
          <p:nvPr/>
        </p:nvGrpSpPr>
        <p:grpSpPr>
          <a:xfrm>
            <a:off x="-417513" y="0"/>
            <a:ext cx="12584114" cy="6853238"/>
            <a:chOff x="-417513" y="0"/>
            <a:chExt cx="12584114" cy="6853238"/>
          </a:xfrm>
        </p:grpSpPr>
        <p:sp>
          <p:nvSpPr>
            <p:cNvPr id="3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800144" y="1699589"/>
            <a:ext cx="3674476" cy="3470421"/>
            <a:chOff x="697883" y="1816768"/>
            <a:chExt cx="3674476" cy="3470421"/>
          </a:xfrm>
        </p:grpSpPr>
        <p:sp>
          <p:nvSpPr>
            <p:cNvPr id="60" name="Rectangle 59"/>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0" y="2339669"/>
            <a:ext cx="3500828" cy="2470065"/>
          </a:xfrm>
        </p:spPr>
        <p:txBody>
          <a:bodyPr lIns="91440" tIns="91440" rIns="91440" bIns="91440"/>
          <a:lstStyle>
            <a:lvl1pPr>
              <a:defRPr>
                <a:solidFill>
                  <a:srgbClr val="FFFEFF"/>
                </a:solidFill>
              </a:defRPr>
            </a:lvl1pPr>
          </a:lstStyle>
          <a:p>
            <a:r>
              <a:rPr lang="en-US"/>
              <a:t>Click to edit Master title style</a:t>
            </a:r>
          </a:p>
        </p:txBody>
      </p:sp>
      <p:sp>
        <p:nvSpPr>
          <p:cNvPr id="3" name="Content Placeholder 2"/>
          <p:cNvSpPr>
            <a:spLocks noGrp="1"/>
          </p:cNvSpPr>
          <p:nvPr>
            <p:ph sz="half" idx="1"/>
          </p:nvPr>
        </p:nvSpPr>
        <p:spPr>
          <a:xfrm>
            <a:off x="5120878" y="803187"/>
            <a:ext cx="6269591" cy="238265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18447" y="3672162"/>
            <a:ext cx="6272022" cy="238358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804672" y="320040"/>
            <a:ext cx="3657600" cy="320040"/>
          </a:xfrm>
        </p:spPr>
        <p:txBody>
          <a:bodyPr/>
          <a:lstStyle/>
          <a:p>
            <a:fld id="{48A87A34-81AB-432B-8DAE-1953F412C126}" type="datetimeFigureOut">
              <a:rPr lang="en-US" dirty="0"/>
              <a:t>12/11/22</a:t>
            </a:fld>
            <a:endParaRPr lang="en-US"/>
          </a:p>
        </p:txBody>
      </p:sp>
      <p:sp>
        <p:nvSpPr>
          <p:cNvPr id="6" name="Footer Placeholder 5"/>
          <p:cNvSpPr>
            <a:spLocks noGrp="1"/>
          </p:cNvSpPr>
          <p:nvPr>
            <p:ph type="ftr" sz="quarter" idx="11"/>
          </p:nvPr>
        </p:nvSpPr>
        <p:spPr>
          <a:xfrm>
            <a:off x="804672" y="6227064"/>
            <a:ext cx="10588752" cy="320040"/>
          </a:xfrm>
        </p:spPr>
        <p:txBody>
          <a:bodyPr/>
          <a:lstStyle/>
          <a:p>
            <a:endParaRPr lang="en-US"/>
          </a:p>
        </p:txBody>
      </p:sp>
      <p:sp>
        <p:nvSpPr>
          <p:cNvPr id="7" name="Slide Number Placeholder 6"/>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a:p>
        </p:txBody>
      </p:sp>
    </p:spTree>
    <p:extLst>
      <p:ext uri="{BB962C8B-B14F-4D97-AF65-F5344CB8AC3E}">
        <p14:creationId xmlns:p14="http://schemas.microsoft.com/office/powerpoint/2010/main" val="2685269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39" name="Group 38"/>
          <p:cNvGrpSpPr/>
          <p:nvPr/>
        </p:nvGrpSpPr>
        <p:grpSpPr>
          <a:xfrm>
            <a:off x="-417513" y="0"/>
            <a:ext cx="12584114" cy="6853238"/>
            <a:chOff x="-417513" y="0"/>
            <a:chExt cx="12584114" cy="6853238"/>
          </a:xfrm>
        </p:grpSpPr>
        <p:sp>
          <p:nvSpPr>
            <p:cNvPr id="40"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6"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7"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1" name="Group 60"/>
          <p:cNvGrpSpPr/>
          <p:nvPr/>
        </p:nvGrpSpPr>
        <p:grpSpPr>
          <a:xfrm>
            <a:off x="800144" y="1699589"/>
            <a:ext cx="3674476" cy="3470421"/>
            <a:chOff x="697883" y="1816768"/>
            <a:chExt cx="3674476" cy="3470421"/>
          </a:xfrm>
        </p:grpSpPr>
        <p:sp>
          <p:nvSpPr>
            <p:cNvPr id="62" name="Rectangle 6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Rectangle 63"/>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1" y="2363915"/>
            <a:ext cx="3500828" cy="2460497"/>
          </a:xfrm>
        </p:spPr>
        <p:txBody>
          <a:bodyPr lIns="91440" tIns="91440" rIns="91440" bIns="91440"/>
          <a:lstStyle>
            <a:lvl1pPr>
              <a:defRPr>
                <a:solidFill>
                  <a:srgbClr val="FFFEFF"/>
                </a:solidFill>
              </a:defRPr>
            </a:lvl1pPr>
          </a:lstStyle>
          <a:p>
            <a:r>
              <a:rPr lang="en-US"/>
              <a:t>Click to edit Master title style</a:t>
            </a:r>
          </a:p>
        </p:txBody>
      </p:sp>
      <p:sp>
        <p:nvSpPr>
          <p:cNvPr id="3" name="Text Placeholder 2"/>
          <p:cNvSpPr>
            <a:spLocks noGrp="1"/>
          </p:cNvSpPr>
          <p:nvPr>
            <p:ph type="body" idx="1"/>
          </p:nvPr>
        </p:nvSpPr>
        <p:spPr>
          <a:xfrm>
            <a:off x="5125137" y="803185"/>
            <a:ext cx="6265088"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125305" y="1488985"/>
            <a:ext cx="6264350" cy="169685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18653" y="3665887"/>
            <a:ext cx="6264414"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18447" y="4351687"/>
            <a:ext cx="6265588" cy="17040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804672" y="320040"/>
            <a:ext cx="3657600" cy="320040"/>
          </a:xfrm>
        </p:spPr>
        <p:txBody>
          <a:bodyPr/>
          <a:lstStyle/>
          <a:p>
            <a:fld id="{48A87A34-81AB-432B-8DAE-1953F412C126}" type="datetimeFigureOut">
              <a:rPr lang="en-US" dirty="0"/>
              <a:t>12/11/22</a:t>
            </a:fld>
            <a:endParaRPr lang="en-US"/>
          </a:p>
        </p:txBody>
      </p:sp>
      <p:sp>
        <p:nvSpPr>
          <p:cNvPr id="8" name="Footer Placeholder 7"/>
          <p:cNvSpPr>
            <a:spLocks noGrp="1"/>
          </p:cNvSpPr>
          <p:nvPr>
            <p:ph type="ftr" sz="quarter" idx="11"/>
          </p:nvPr>
        </p:nvSpPr>
        <p:spPr>
          <a:xfrm>
            <a:off x="804672" y="6227064"/>
            <a:ext cx="10588752" cy="320040"/>
          </a:xfrm>
        </p:spPr>
        <p:txBody>
          <a:bodyPr/>
          <a:lstStyle/>
          <a:p>
            <a:endParaRPr lang="en-US"/>
          </a:p>
        </p:txBody>
      </p:sp>
      <p:sp>
        <p:nvSpPr>
          <p:cNvPr id="9" name="Slide Number Placeholder 8"/>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a:p>
        </p:txBody>
      </p:sp>
    </p:spTree>
    <p:extLst>
      <p:ext uri="{BB962C8B-B14F-4D97-AF65-F5344CB8AC3E}">
        <p14:creationId xmlns:p14="http://schemas.microsoft.com/office/powerpoint/2010/main" val="1729081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77" name="Group 76"/>
          <p:cNvGrpSpPr/>
          <p:nvPr/>
        </p:nvGrpSpPr>
        <p:grpSpPr>
          <a:xfrm>
            <a:off x="-417513" y="0"/>
            <a:ext cx="12584114" cy="6853238"/>
            <a:chOff x="-417513" y="0"/>
            <a:chExt cx="12584114" cy="6853238"/>
          </a:xfrm>
        </p:grpSpPr>
        <p:sp>
          <p:nvSpPr>
            <p:cNvPr id="7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4" name="Group 23"/>
          <p:cNvGrpSpPr/>
          <p:nvPr/>
        </p:nvGrpSpPr>
        <p:grpSpPr>
          <a:xfrm>
            <a:off x="800144" y="1699589"/>
            <a:ext cx="3674476" cy="3470421"/>
            <a:chOff x="697883" y="1816768"/>
            <a:chExt cx="3674476" cy="3470421"/>
          </a:xfrm>
        </p:grpSpPr>
        <p:sp>
          <p:nvSpPr>
            <p:cNvPr id="25" name="Rectangle 24"/>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2"/>
          </a:xfrm>
        </p:spPr>
        <p:txBody>
          <a:bodyPr/>
          <a:lstStyle>
            <a:lvl1pPr>
              <a:defRPr>
                <a:solidFill>
                  <a:srgbClr val="FFFEFF"/>
                </a:solidFill>
              </a:defRPr>
            </a:lvl1pPr>
          </a:lstStyle>
          <a:p>
            <a:r>
              <a:rPr lang="en-US"/>
              <a:t>Click to edit Master title style</a:t>
            </a:r>
          </a:p>
        </p:txBody>
      </p:sp>
      <p:sp>
        <p:nvSpPr>
          <p:cNvPr id="3" name="Date Placeholder 2"/>
          <p:cNvSpPr>
            <a:spLocks noGrp="1"/>
          </p:cNvSpPr>
          <p:nvPr>
            <p:ph type="dt" sz="half" idx="10"/>
          </p:nvPr>
        </p:nvSpPr>
        <p:spPr/>
        <p:txBody>
          <a:bodyPr/>
          <a:lstStyle/>
          <a:p>
            <a:fld id="{48A87A34-81AB-432B-8DAE-1953F412C126}" type="datetimeFigureOut">
              <a:rPr lang="en-US" dirty="0"/>
              <a:t>12/11/22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a:p>
        </p:txBody>
      </p:sp>
    </p:spTree>
    <p:extLst>
      <p:ext uri="{BB962C8B-B14F-4D97-AF65-F5344CB8AC3E}">
        <p14:creationId xmlns:p14="http://schemas.microsoft.com/office/powerpoint/2010/main" val="989724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04672" y="320040"/>
            <a:ext cx="3657600" cy="320040"/>
          </a:xfrm>
        </p:spPr>
        <p:txBody>
          <a:bodyPr/>
          <a:lstStyle/>
          <a:p>
            <a:fld id="{48A87A34-81AB-432B-8DAE-1953F412C126}" type="datetimeFigureOut">
              <a:rPr lang="en-US" dirty="0"/>
              <a:t>12/11/22</a:t>
            </a:fld>
            <a:endParaRPr lang="en-US"/>
          </a:p>
        </p:txBody>
      </p:sp>
      <p:sp>
        <p:nvSpPr>
          <p:cNvPr id="3" name="Footer Placeholder 2"/>
          <p:cNvSpPr>
            <a:spLocks noGrp="1"/>
          </p:cNvSpPr>
          <p:nvPr>
            <p:ph type="ftr" sz="quarter" idx="11"/>
          </p:nvPr>
        </p:nvSpPr>
        <p:spPr>
          <a:xfrm>
            <a:off x="804672" y="6227064"/>
            <a:ext cx="10588752" cy="320040"/>
          </a:xfrm>
        </p:spPr>
        <p:txBody>
          <a:bodyPr/>
          <a:lstStyle/>
          <a:p>
            <a:endParaRPr lang="en-US"/>
          </a:p>
        </p:txBody>
      </p:sp>
      <p:sp>
        <p:nvSpPr>
          <p:cNvPr id="4" name="Slide Number Placeholder 3"/>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a:p>
        </p:txBody>
      </p:sp>
    </p:spTree>
    <p:extLst>
      <p:ext uri="{BB962C8B-B14F-4D97-AF65-F5344CB8AC3E}">
        <p14:creationId xmlns:p14="http://schemas.microsoft.com/office/powerpoint/2010/main" val="59002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74" name="Group 73"/>
          <p:cNvGrpSpPr/>
          <p:nvPr/>
        </p:nvGrpSpPr>
        <p:grpSpPr>
          <a:xfrm>
            <a:off x="-417513" y="0"/>
            <a:ext cx="12584114" cy="6853238"/>
            <a:chOff x="-417513" y="0"/>
            <a:chExt cx="12584114" cy="6853238"/>
          </a:xfrm>
        </p:grpSpPr>
        <p:sp>
          <p:nvSpPr>
            <p:cNvPr id="75"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6"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9"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1"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2"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1" name="Group 20"/>
          <p:cNvGrpSpPr/>
          <p:nvPr/>
        </p:nvGrpSpPr>
        <p:grpSpPr>
          <a:xfrm>
            <a:off x="800144" y="1699589"/>
            <a:ext cx="3674476" cy="3470421"/>
            <a:chOff x="697883" y="1816768"/>
            <a:chExt cx="3674476" cy="3470421"/>
          </a:xfrm>
        </p:grpSpPr>
        <p:sp>
          <p:nvSpPr>
            <p:cNvPr id="22" name="Rectangle 2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52026"/>
            <a:ext cx="3501197" cy="1223298"/>
          </a:xfrm>
        </p:spPr>
        <p:txBody>
          <a:bodyPr bIns="0" anchor="b">
            <a:noAutofit/>
          </a:bodyPr>
          <a:lstStyle>
            <a:lvl1pPr algn="ctr">
              <a:defRPr sz="3200">
                <a:solidFill>
                  <a:srgbClr val="FFFEFF"/>
                </a:solidFill>
              </a:defRPr>
            </a:lvl1pPr>
          </a:lstStyle>
          <a:p>
            <a:r>
              <a:rPr lang="en-US"/>
              <a:t>Click to edit Master title style</a:t>
            </a:r>
          </a:p>
        </p:txBody>
      </p:sp>
      <p:sp>
        <p:nvSpPr>
          <p:cNvPr id="3" name="Content Placeholder 2"/>
          <p:cNvSpPr>
            <a:spLocks noGrp="1"/>
          </p:cNvSpPr>
          <p:nvPr>
            <p:ph idx="1"/>
          </p:nvPr>
        </p:nvSpPr>
        <p:spPr>
          <a:xfrm>
            <a:off x="5109983" y="802809"/>
            <a:ext cx="6275035" cy="5249940"/>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88631" y="3580186"/>
            <a:ext cx="3501197" cy="1221164"/>
          </a:xfrm>
        </p:spPr>
        <p:txBody>
          <a:bodyPr/>
          <a:lstStyle>
            <a:lvl1pPr marL="0" indent="0" algn="ctr">
              <a:buNone/>
              <a:defRPr sz="16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12/11/22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a:p>
        </p:txBody>
      </p:sp>
    </p:spTree>
    <p:extLst>
      <p:ext uri="{BB962C8B-B14F-4D97-AF65-F5344CB8AC3E}">
        <p14:creationId xmlns:p14="http://schemas.microsoft.com/office/powerpoint/2010/main" val="1220458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73" name="Group 72"/>
          <p:cNvGrpSpPr/>
          <p:nvPr/>
        </p:nvGrpSpPr>
        <p:grpSpPr>
          <a:xfrm>
            <a:off x="-329674" y="-59376"/>
            <a:ext cx="12515851" cy="6923798"/>
            <a:chOff x="-329674" y="-51881"/>
            <a:chExt cx="12515851" cy="6923798"/>
          </a:xfrm>
        </p:grpSpPr>
        <p:sp>
          <p:nvSpPr>
            <p:cNvPr id="81"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6" name="Group 75"/>
          <p:cNvGrpSpPr/>
          <p:nvPr/>
        </p:nvGrpSpPr>
        <p:grpSpPr>
          <a:xfrm>
            <a:off x="805336" y="1698331"/>
            <a:ext cx="5941540" cy="3470421"/>
            <a:chOff x="805336" y="1698331"/>
            <a:chExt cx="5941540" cy="3470421"/>
          </a:xfrm>
        </p:grpSpPr>
        <p:sp>
          <p:nvSpPr>
            <p:cNvPr id="77" name="Rectangle 76"/>
            <p:cNvSpPr/>
            <p:nvPr/>
          </p:nvSpPr>
          <p:spPr>
            <a:xfrm>
              <a:off x="805336" y="1698331"/>
              <a:ext cx="5941540"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Isosceles Triangle 9"/>
            <p:cNvSpPr/>
            <p:nvPr/>
          </p:nvSpPr>
          <p:spPr>
            <a:xfrm rot="10800000">
              <a:off x="3618113"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805336" y="2274403"/>
              <a:ext cx="5941540"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7543510" y="0"/>
            <a:ext cx="4648490" cy="6858000"/>
          </a:xfrm>
          <a:solidFill>
            <a:schemeClr val="bg1">
              <a:lumMod val="65000"/>
              <a:lumOff val="3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2" name="Title 1"/>
          <p:cNvSpPr>
            <a:spLocks noGrp="1"/>
          </p:cNvSpPr>
          <p:nvPr>
            <p:ph type="title"/>
          </p:nvPr>
        </p:nvSpPr>
        <p:spPr>
          <a:xfrm>
            <a:off x="885443" y="2360255"/>
            <a:ext cx="5776646" cy="1178032"/>
          </a:xfrm>
        </p:spPr>
        <p:txBody>
          <a:bodyPr bIns="0" anchor="b">
            <a:normAutofit/>
          </a:bodyPr>
          <a:lstStyle>
            <a:lvl1pPr>
              <a:defRPr sz="3600">
                <a:solidFill>
                  <a:srgbClr val="FFFEFF"/>
                </a:solidFill>
              </a:defRPr>
            </a:lvl1pPr>
          </a:lstStyle>
          <a:p>
            <a:r>
              <a:rPr lang="en-US"/>
              <a:t>Click to edit Master title style</a:t>
            </a:r>
          </a:p>
        </p:txBody>
      </p:sp>
      <p:sp>
        <p:nvSpPr>
          <p:cNvPr id="4" name="Text Placeholder 3"/>
          <p:cNvSpPr>
            <a:spLocks noGrp="1"/>
          </p:cNvSpPr>
          <p:nvPr>
            <p:ph type="body" sz="half" idx="2"/>
          </p:nvPr>
        </p:nvSpPr>
        <p:spPr>
          <a:xfrm>
            <a:off x="885443" y="3545012"/>
            <a:ext cx="5776646" cy="1274198"/>
          </a:xfrm>
        </p:spPr>
        <p:txBody>
          <a:bodyPr>
            <a:normAutofit/>
          </a:bodyPr>
          <a:lstStyle>
            <a:lvl1pPr marL="0" indent="0" algn="ctr">
              <a:buNone/>
              <a:defRPr sz="18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804672" y="320040"/>
            <a:ext cx="3657600" cy="320040"/>
          </a:xfrm>
        </p:spPr>
        <p:txBody>
          <a:bodyPr/>
          <a:lstStyle/>
          <a:p>
            <a:fld id="{48A87A34-81AB-432B-8DAE-1953F412C126}" type="datetimeFigureOut">
              <a:rPr lang="en-US" dirty="0"/>
              <a:t>12/11/22</a:t>
            </a:fld>
            <a:endParaRPr lang="en-US"/>
          </a:p>
        </p:txBody>
      </p:sp>
      <p:sp>
        <p:nvSpPr>
          <p:cNvPr id="6" name="Footer Placeholder 5"/>
          <p:cNvSpPr>
            <a:spLocks noGrp="1"/>
          </p:cNvSpPr>
          <p:nvPr>
            <p:ph type="ftr" sz="quarter" idx="11"/>
          </p:nvPr>
        </p:nvSpPr>
        <p:spPr>
          <a:xfrm>
            <a:off x="804672" y="6227064"/>
            <a:ext cx="5942203" cy="320040"/>
          </a:xfrm>
        </p:spPr>
        <p:txBody>
          <a:bodyPr/>
          <a:lstStyle/>
          <a:p>
            <a:endParaRPr lang="en-US"/>
          </a:p>
        </p:txBody>
      </p:sp>
      <p:sp>
        <p:nvSpPr>
          <p:cNvPr id="7" name="Slide Number Placeholder 6"/>
          <p:cNvSpPr>
            <a:spLocks noGrp="1"/>
          </p:cNvSpPr>
          <p:nvPr>
            <p:ph type="sldNum" sz="quarter" idx="12"/>
          </p:nvPr>
        </p:nvSpPr>
        <p:spPr>
          <a:xfrm>
            <a:off x="5828377" y="320040"/>
            <a:ext cx="914400" cy="320040"/>
          </a:xfrm>
        </p:spPr>
        <p:txBody>
          <a:bodyPr/>
          <a:lstStyle/>
          <a:p>
            <a:fld id="{6D22F896-40B5-4ADD-8801-0D06FADFA095}" type="slidenum">
              <a:rPr lang="en-US" dirty="0"/>
              <a:t>‹#›</a:t>
            </a:fld>
            <a:endParaRPr lang="en-US"/>
          </a:p>
        </p:txBody>
      </p:sp>
    </p:spTree>
    <p:extLst>
      <p:ext uri="{BB962C8B-B14F-4D97-AF65-F5344CB8AC3E}">
        <p14:creationId xmlns:p14="http://schemas.microsoft.com/office/powerpoint/2010/main" val="18587399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161" y="2358391"/>
            <a:ext cx="3498667" cy="2456485"/>
          </a:xfrm>
          <a:prstGeom prst="rect">
            <a:avLst/>
          </a:prstGeom>
        </p:spPr>
        <p:txBody>
          <a:bodyPr vert="horz" lIns="228600" tIns="228600" rIns="228600" bIns="228600" rtlCol="0" anchor="ctr">
            <a:normAutofit/>
          </a:bodyPr>
          <a:lstStyle/>
          <a:p>
            <a:r>
              <a:rPr lang="en-US"/>
              <a:t>Click to edit Master title style</a:t>
            </a:r>
          </a:p>
        </p:txBody>
      </p:sp>
      <p:sp>
        <p:nvSpPr>
          <p:cNvPr id="3" name="Text Placeholder 2"/>
          <p:cNvSpPr>
            <a:spLocks noGrp="1"/>
          </p:cNvSpPr>
          <p:nvPr>
            <p:ph type="body" idx="1"/>
          </p:nvPr>
        </p:nvSpPr>
        <p:spPr>
          <a:xfrm>
            <a:off x="5434982" y="794719"/>
            <a:ext cx="5950036" cy="525709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a:p>
            <a:pPr lvl="5"/>
            <a:r>
              <a:rPr lang="en-US"/>
              <a:t>6</a:t>
            </a:r>
          </a:p>
          <a:p>
            <a:pPr lvl="6"/>
            <a:r>
              <a:rPr lang="en-US"/>
              <a:t>7</a:t>
            </a:r>
          </a:p>
          <a:p>
            <a:pPr lvl="7"/>
            <a:r>
              <a:rPr lang="en-US"/>
              <a:t>8</a:t>
            </a:r>
          </a:p>
          <a:p>
            <a:pPr lvl="8"/>
            <a:r>
              <a:rPr lang="en-US"/>
              <a:t>9</a:t>
            </a:r>
          </a:p>
        </p:txBody>
      </p:sp>
      <p:sp>
        <p:nvSpPr>
          <p:cNvPr id="4" name="Date Placeholder 3"/>
          <p:cNvSpPr>
            <a:spLocks noGrp="1"/>
          </p:cNvSpPr>
          <p:nvPr>
            <p:ph type="dt" sz="half" idx="2"/>
          </p:nvPr>
        </p:nvSpPr>
        <p:spPr>
          <a:xfrm>
            <a:off x="804672" y="320040"/>
            <a:ext cx="3657600" cy="320040"/>
          </a:xfrm>
          <a:prstGeom prst="rect">
            <a:avLst/>
          </a:prstGeom>
        </p:spPr>
        <p:txBody>
          <a:bodyPr vert="horz" lIns="91440" tIns="45720" rIns="91440" bIns="45720" rtlCol="0" anchor="ctr"/>
          <a:lstStyle>
            <a:lvl1pPr algn="l">
              <a:defRPr sz="1000">
                <a:solidFill>
                  <a:schemeClr val="tx1">
                    <a:tint val="75000"/>
                  </a:schemeClr>
                </a:solidFill>
              </a:defRPr>
            </a:lvl1pPr>
          </a:lstStyle>
          <a:p>
            <a:fld id="{48A87A34-81AB-432B-8DAE-1953F412C126}" type="datetimeFigureOut">
              <a:rPr lang="en-US" dirty="0"/>
              <a:pPr/>
              <a:t>12/11/22</a:t>
            </a:fld>
            <a:endParaRPr lang="en-US"/>
          </a:p>
        </p:txBody>
      </p:sp>
      <p:sp>
        <p:nvSpPr>
          <p:cNvPr id="5" name="Footer Placeholder 4"/>
          <p:cNvSpPr>
            <a:spLocks noGrp="1"/>
          </p:cNvSpPr>
          <p:nvPr>
            <p:ph type="ftr" sz="quarter" idx="3"/>
          </p:nvPr>
        </p:nvSpPr>
        <p:spPr>
          <a:xfrm>
            <a:off x="804672" y="6227064"/>
            <a:ext cx="10588752"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469880" y="320040"/>
            <a:ext cx="914400"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dirty="0"/>
              <a:pPr/>
              <a:t>‹#›</a:t>
            </a:fld>
            <a:endParaRPr lang="en-US"/>
          </a:p>
        </p:txBody>
      </p:sp>
    </p:spTree>
    <p:extLst>
      <p:ext uri="{BB962C8B-B14F-4D97-AF65-F5344CB8AC3E}">
        <p14:creationId xmlns:p14="http://schemas.microsoft.com/office/powerpoint/2010/main" val="914044834"/>
      </p:ext>
    </p:extLst>
  </p:cSld>
  <p:clrMap bg1="lt1" tx1="dk1" bg2="lt2" tx2="dk2" accent1="accent1" accent2="accent2" accent3="accent3" accent4="accent4" accent5="accent5" accent6="accent6" hlink="hlink" folHlink="folHlink"/>
  <p:sldLayoutIdLst>
    <p:sldLayoutId id="2147483783" r:id="rId1"/>
    <p:sldLayoutId id="2147483784"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 id="2147483793" r:id="rId11"/>
  </p:sldLayoutIdLst>
  <p:txStyles>
    <p:title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microsoft.com/office/2018/10/relationships/comments" Target="../comments/modernComment_120_CD4549D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microsoft.com/office/2018/10/relationships/comments" Target="../comments/modernComment_11E_57C024C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3" Type="http://schemas.microsoft.com/office/2018/10/relationships/comments" Target="../comments/modernComment_12E_D9D213C8.xm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microsoft.com/office/2018/10/relationships/comments" Target="../comments/modernComment_119_6E8876CB.xm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microsoft.com/office/2018/10/relationships/comments" Target="../comments/modernComment_11F_689EE4F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7.xml.rels><?xml version="1.0" encoding="UTF-8" standalone="yes"?>
<Relationships xmlns="http://schemas.openxmlformats.org/package/2006/relationships"><Relationship Id="rId8" Type="http://schemas.openxmlformats.org/officeDocument/2006/relationships/hyperlink" Target="https://search.ebscohost.com/login.aspx?direct=true&amp;AuthType=shib&amp;db=asn&amp;AN=48976838&amp;custid=s5913266" TargetMode="External"/><Relationship Id="rId3" Type="http://schemas.openxmlformats.org/officeDocument/2006/relationships/hyperlink" Target="https://search.ebscohost.com/login.aspx?direct=true&amp;AuthType=shib&amp;db=asn&amp;AN=24842791" TargetMode="External"/><Relationship Id="rId7" Type="http://schemas.openxmlformats.org/officeDocument/2006/relationships/hyperlink" Target="https://www.proquest.com/newspapers/want-youth-vote-some-college-students-are-still/docview/2486496607/se-2" TargetMode="External"/><Relationship Id="rId12" Type="http://schemas.openxmlformats.org/officeDocument/2006/relationships/hyperlink" Target="https://search.ebscohost.com/login.aspx?direct=true&amp;AuthType=shib&amp;db=asn&amp;AN=158554880" TargetMode="External"/><Relationship Id="rId2" Type="http://schemas.openxmlformats.org/officeDocument/2006/relationships/hyperlink" Target="http://www.jstor.org/stable/26359733" TargetMode="External"/><Relationship Id="rId1" Type="http://schemas.openxmlformats.org/officeDocument/2006/relationships/slideLayout" Target="../slideLayouts/slideLayout2.xml"/><Relationship Id="rId6" Type="http://schemas.openxmlformats.org/officeDocument/2006/relationships/hyperlink" Target="https://doi.org/10.5325/jgeneeduc.62.4.0258" TargetMode="External"/><Relationship Id="rId11" Type="http://schemas.openxmlformats.org/officeDocument/2006/relationships/hyperlink" Target="http://www.jstor.org/stable/41319769" TargetMode="External"/><Relationship Id="rId5" Type="http://schemas.openxmlformats.org/officeDocument/2006/relationships/hyperlink" Target="http://www.jstor.org/stable/24754233" TargetMode="External"/><Relationship Id="rId10" Type="http://schemas.openxmlformats.org/officeDocument/2006/relationships/hyperlink" Target="http://www.jstor.org/stable/27867133" TargetMode="External"/><Relationship Id="rId4" Type="http://schemas.openxmlformats.org/officeDocument/2006/relationships/hyperlink" Target="https://search.ebscohost.com/login.aspx?direct=true&amp;AuthType=shib&amp;db=asn&amp;AN=83623976" TargetMode="External"/><Relationship Id="rId9" Type="http://schemas.openxmlformats.org/officeDocument/2006/relationships/hyperlink" Target="http://www.jstor.org/stable/41488053" TargetMode="External"/></Relationships>
</file>

<file path=ppt/slides/_rels/slide4.xml.rels><?xml version="1.0" encoding="UTF-8" standalone="yes"?>
<Relationships xmlns="http://schemas.openxmlformats.org/package/2006/relationships"><Relationship Id="rId2" Type="http://schemas.microsoft.com/office/2018/10/relationships/comments" Target="../comments/modernComment_106_6330202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microsoft.com/office/2018/10/relationships/comments" Target="../comments/modernComment_102_D9F3E1E8.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microsoft.com/office/2018/10/relationships/comments" Target="../comments/modernComment_107_6F6C08E2.xml"/><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microsoft.com/office/2007/relationships/diagramDrawing" Target="../diagrams/drawing3.xml"/><Relationship Id="rId3" Type="http://schemas.microsoft.com/office/2018/10/relationships/comments" Target="../comments/modernComment_111_50DEBFBC.xml"/><Relationship Id="rId7" Type="http://schemas.openxmlformats.org/officeDocument/2006/relationships/diagramColors" Target="../diagrams/colors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095091" y="2265517"/>
            <a:ext cx="7997157" cy="2221523"/>
          </a:xfrm>
        </p:spPr>
        <p:txBody>
          <a:bodyPr>
            <a:normAutofit/>
          </a:bodyPr>
          <a:lstStyle/>
          <a:p>
            <a:pPr>
              <a:lnSpc>
                <a:spcPct val="110000"/>
              </a:lnSpc>
            </a:pPr>
            <a:endParaRPr lang="en-US" sz="3100"/>
          </a:p>
          <a:p>
            <a:pPr>
              <a:lnSpc>
                <a:spcPct val="110000"/>
              </a:lnSpc>
            </a:pPr>
            <a:r>
              <a:rPr lang="en-US" sz="3100" b="1" dirty="0">
                <a:ea typeface="+mj-lt"/>
                <a:cs typeface="+mj-lt"/>
              </a:rPr>
              <a:t>Does Hood Vote? : A Case Study of Political Knowledge and Voting on the Hood College Campus</a:t>
            </a:r>
            <a:endParaRPr lang="en-US" dirty="0"/>
          </a:p>
        </p:txBody>
      </p:sp>
      <p:sp>
        <p:nvSpPr>
          <p:cNvPr id="3" name="Subtitle 2"/>
          <p:cNvSpPr>
            <a:spLocks noGrp="1"/>
          </p:cNvSpPr>
          <p:nvPr>
            <p:ph type="subTitle" idx="1"/>
          </p:nvPr>
        </p:nvSpPr>
        <p:spPr>
          <a:xfrm>
            <a:off x="3160251" y="4731678"/>
            <a:ext cx="5968573" cy="636265"/>
          </a:xfrm>
        </p:spPr>
        <p:txBody>
          <a:bodyPr vert="horz" lIns="91440" tIns="45720" rIns="91440" bIns="45720" rtlCol="0" anchor="t">
            <a:normAutofit/>
          </a:bodyPr>
          <a:lstStyle/>
          <a:p>
            <a:r>
              <a:rPr lang="en-US">
                <a:solidFill>
                  <a:srgbClr val="FFFFFF"/>
                </a:solidFill>
                <a:cs typeface="Calibri"/>
              </a:rPr>
              <a:t>Isabel Malizia</a:t>
            </a:r>
            <a:endParaRPr lang="en-US">
              <a:solidFill>
                <a:srgbClr val="FFFFFF"/>
              </a:solidFill>
            </a:endParaRPr>
          </a:p>
        </p:txBody>
      </p:sp>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982413CC-69E6-4BDA-A88D-E4EF8F95B2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4F1F7357-8633-4CE7-BF80-475EE8A2FAE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13" name="Freeform 5">
              <a:extLst>
                <a:ext uri="{FF2B5EF4-FFF2-40B4-BE49-F238E27FC236}">
                  <a16:creationId xmlns:a16="http://schemas.microsoft.com/office/drawing/2014/main" id="{E402FE4E-C12D-497C-AF81-F08E4E02B45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306513" y="0"/>
              <a:ext cx="3862388" cy="6843713"/>
            </a:xfrm>
            <a:custGeom>
              <a:avLst/>
              <a:gdLst>
                <a:gd name="T0" fmla="*/ 813 w 813"/>
                <a:gd name="T1" fmla="*/ 0 h 1440"/>
                <a:gd name="T2" fmla="*/ 435 w 813"/>
                <a:gd name="T3" fmla="*/ 1440 h 1440"/>
              </a:gdLst>
              <a:ahLst/>
              <a:cxnLst>
                <a:cxn ang="0">
                  <a:pos x="T0" y="T1"/>
                </a:cxn>
                <a:cxn ang="0">
                  <a:pos x="T2" y="T3"/>
                </a:cxn>
              </a:cxnLst>
              <a:rect l="0" t="0" r="r" b="b"/>
              <a:pathLst>
                <a:path w="813" h="1440">
                  <a:moveTo>
                    <a:pt x="813" y="0"/>
                  </a:moveTo>
                  <a:cubicBezTo>
                    <a:pt x="331" y="221"/>
                    <a:pt x="0" y="1039"/>
                    <a:pt x="435"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Freeform 6">
              <a:extLst>
                <a:ext uri="{FF2B5EF4-FFF2-40B4-BE49-F238E27FC236}">
                  <a16:creationId xmlns:a16="http://schemas.microsoft.com/office/drawing/2014/main" id="{59247B10-170D-4E62-849A-38FCB43C6AF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26725" y="9525"/>
              <a:ext cx="1539875" cy="555625"/>
            </a:xfrm>
            <a:custGeom>
              <a:avLst/>
              <a:gdLst>
                <a:gd name="T0" fmla="*/ 324 w 324"/>
                <a:gd name="T1" fmla="*/ 117 h 117"/>
                <a:gd name="T2" fmla="*/ 0 w 324"/>
                <a:gd name="T3" fmla="*/ 0 h 117"/>
              </a:gdLst>
              <a:ahLst/>
              <a:cxnLst>
                <a:cxn ang="0">
                  <a:pos x="T0" y="T1"/>
                </a:cxn>
                <a:cxn ang="0">
                  <a:pos x="T2" y="T3"/>
                </a:cxn>
              </a:cxnLst>
              <a:rect l="0" t="0" r="r" b="b"/>
              <a:pathLst>
                <a:path w="324" h="117">
                  <a:moveTo>
                    <a:pt x="324" y="117"/>
                  </a:moveTo>
                  <a:cubicBezTo>
                    <a:pt x="223" y="64"/>
                    <a:pt x="107" y="28"/>
                    <a:pt x="0"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Freeform 7">
              <a:extLst>
                <a:ext uri="{FF2B5EF4-FFF2-40B4-BE49-F238E27FC236}">
                  <a16:creationId xmlns:a16="http://schemas.microsoft.com/office/drawing/2014/main" id="{89A587A7-1BEF-45AA-9EFC-6558A8749CE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247313" y="5013325"/>
              <a:ext cx="1919288" cy="1830388"/>
            </a:xfrm>
            <a:custGeom>
              <a:avLst/>
              <a:gdLst>
                <a:gd name="T0" fmla="*/ 0 w 404"/>
                <a:gd name="T1" fmla="*/ 385 h 385"/>
                <a:gd name="T2" fmla="*/ 404 w 404"/>
                <a:gd name="T3" fmla="*/ 0 h 385"/>
              </a:gdLst>
              <a:ahLst/>
              <a:cxnLst>
                <a:cxn ang="0">
                  <a:pos x="T0" y="T1"/>
                </a:cxn>
                <a:cxn ang="0">
                  <a:pos x="T2" y="T3"/>
                </a:cxn>
              </a:cxnLst>
              <a:rect l="0" t="0" r="r" b="b"/>
              <a:pathLst>
                <a:path w="404" h="385">
                  <a:moveTo>
                    <a:pt x="0" y="385"/>
                  </a:moveTo>
                  <a:cubicBezTo>
                    <a:pt x="146" y="272"/>
                    <a:pt x="285" y="142"/>
                    <a:pt x="404"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Freeform 8">
              <a:extLst>
                <a:ext uri="{FF2B5EF4-FFF2-40B4-BE49-F238E27FC236}">
                  <a16:creationId xmlns:a16="http://schemas.microsoft.com/office/drawing/2014/main" id="{AC25B5A1-6EF7-44EC-A2F0-1EDC96A79B0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775" y="0"/>
              <a:ext cx="3676650" cy="6843713"/>
            </a:xfrm>
            <a:custGeom>
              <a:avLst/>
              <a:gdLst>
                <a:gd name="T0" fmla="*/ 774 w 774"/>
                <a:gd name="T1" fmla="*/ 0 h 1440"/>
                <a:gd name="T2" fmla="*/ 411 w 774"/>
                <a:gd name="T3" fmla="*/ 1440 h 1440"/>
              </a:gdLst>
              <a:ahLst/>
              <a:cxnLst>
                <a:cxn ang="0">
                  <a:pos x="T0" y="T1"/>
                </a:cxn>
                <a:cxn ang="0">
                  <a:pos x="T2" y="T3"/>
                </a:cxn>
              </a:cxnLst>
              <a:rect l="0" t="0" r="r" b="b"/>
              <a:pathLst>
                <a:path w="774" h="1440">
                  <a:moveTo>
                    <a:pt x="774" y="0"/>
                  </a:moveTo>
                  <a:cubicBezTo>
                    <a:pt x="312" y="240"/>
                    <a:pt x="0" y="1034"/>
                    <a:pt x="411" y="1440"/>
                  </a:cubicBezTo>
                </a:path>
              </a:pathLst>
            </a:custGeom>
            <a:noFill/>
            <a:ln w="9525" cap="flat">
              <a:solidFill>
                <a:schemeClr val="tx1">
                  <a:alpha val="1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Freeform 9">
              <a:extLst>
                <a:ext uri="{FF2B5EF4-FFF2-40B4-BE49-F238E27FC236}">
                  <a16:creationId xmlns:a16="http://schemas.microsoft.com/office/drawing/2014/main" id="{80B8582C-7E17-4115-9FF1-979C8405CB5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2988" y="9525"/>
              <a:ext cx="963613" cy="366713"/>
            </a:xfrm>
            <a:custGeom>
              <a:avLst/>
              <a:gdLst>
                <a:gd name="T0" fmla="*/ 203 w 203"/>
                <a:gd name="T1" fmla="*/ 77 h 77"/>
                <a:gd name="T2" fmla="*/ 0 w 203"/>
                <a:gd name="T3" fmla="*/ 0 h 77"/>
              </a:gdLst>
              <a:ahLst/>
              <a:cxnLst>
                <a:cxn ang="0">
                  <a:pos x="T0" y="T1"/>
                </a:cxn>
                <a:cxn ang="0">
                  <a:pos x="T2" y="T3"/>
                </a:cxn>
              </a:cxnLst>
              <a:rect l="0" t="0" r="r" b="b"/>
              <a:pathLst>
                <a:path w="203" h="77">
                  <a:moveTo>
                    <a:pt x="203" y="77"/>
                  </a:moveTo>
                  <a:cubicBezTo>
                    <a:pt x="138" y="46"/>
                    <a:pt x="68" y="21"/>
                    <a:pt x="0" y="0"/>
                  </a:cubicBezTo>
                </a:path>
              </a:pathLst>
            </a:custGeom>
            <a:noFill/>
            <a:ln w="9525" cap="flat">
              <a:solidFill>
                <a:schemeClr val="tx1">
                  <a:alpha val="1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Freeform 10">
              <a:extLst>
                <a:ext uri="{FF2B5EF4-FFF2-40B4-BE49-F238E27FC236}">
                  <a16:creationId xmlns:a16="http://schemas.microsoft.com/office/drawing/2014/main" id="{F6C4AB66-7A18-4E51-935B-237F4CA8272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494963" y="5275263"/>
              <a:ext cx="1666875" cy="1577975"/>
            </a:xfrm>
            <a:custGeom>
              <a:avLst/>
              <a:gdLst>
                <a:gd name="T0" fmla="*/ 0 w 351"/>
                <a:gd name="T1" fmla="*/ 332 h 332"/>
                <a:gd name="T2" fmla="*/ 351 w 351"/>
                <a:gd name="T3" fmla="*/ 0 h 332"/>
              </a:gdLst>
              <a:ahLst/>
              <a:cxnLst>
                <a:cxn ang="0">
                  <a:pos x="T0" y="T1"/>
                </a:cxn>
                <a:cxn ang="0">
                  <a:pos x="T2" y="T3"/>
                </a:cxn>
              </a:cxnLst>
              <a:rect l="0" t="0" r="r" b="b"/>
              <a:pathLst>
                <a:path w="351" h="332">
                  <a:moveTo>
                    <a:pt x="0" y="332"/>
                  </a:moveTo>
                  <a:cubicBezTo>
                    <a:pt x="125" y="232"/>
                    <a:pt x="245" y="121"/>
                    <a:pt x="351" y="0"/>
                  </a:cubicBezTo>
                </a:path>
              </a:pathLst>
            </a:custGeom>
            <a:noFill/>
            <a:ln w="9525" cap="flat">
              <a:solidFill>
                <a:schemeClr val="tx1">
                  <a:alpha val="1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Freeform 11">
              <a:extLst>
                <a:ext uri="{FF2B5EF4-FFF2-40B4-BE49-F238E27FC236}">
                  <a16:creationId xmlns:a16="http://schemas.microsoft.com/office/drawing/2014/main" id="{CDF12911-A240-4580-8788-0C49DB1FEDB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621088" cy="6843713"/>
            </a:xfrm>
            <a:custGeom>
              <a:avLst/>
              <a:gdLst>
                <a:gd name="T0" fmla="*/ 762 w 762"/>
                <a:gd name="T1" fmla="*/ 0 h 1440"/>
                <a:gd name="T2" fmla="*/ 403 w 762"/>
                <a:gd name="T3" fmla="*/ 1440 h 1440"/>
              </a:gdLst>
              <a:ahLst/>
              <a:cxnLst>
                <a:cxn ang="0">
                  <a:pos x="T0" y="T1"/>
                </a:cxn>
                <a:cxn ang="0">
                  <a:pos x="T2" y="T3"/>
                </a:cxn>
              </a:cxnLst>
              <a:rect l="0" t="0" r="r" b="b"/>
              <a:pathLst>
                <a:path w="762" h="1440">
                  <a:moveTo>
                    <a:pt x="762" y="0"/>
                  </a:moveTo>
                  <a:cubicBezTo>
                    <a:pt x="308" y="245"/>
                    <a:pt x="0" y="1033"/>
                    <a:pt x="403"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Freeform 12">
              <a:extLst>
                <a:ext uri="{FF2B5EF4-FFF2-40B4-BE49-F238E27FC236}">
                  <a16:creationId xmlns:a16="http://schemas.microsoft.com/office/drawing/2014/main" id="{EAE0F5DE-442D-4F6C-B02C-2568ED19585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501438" y="9525"/>
              <a:ext cx="665163" cy="257175"/>
            </a:xfrm>
            <a:custGeom>
              <a:avLst/>
              <a:gdLst>
                <a:gd name="T0" fmla="*/ 140 w 140"/>
                <a:gd name="T1" fmla="*/ 54 h 54"/>
                <a:gd name="T2" fmla="*/ 0 w 140"/>
                <a:gd name="T3" fmla="*/ 0 h 54"/>
              </a:gdLst>
              <a:ahLst/>
              <a:cxnLst>
                <a:cxn ang="0">
                  <a:pos x="T0" y="T1"/>
                </a:cxn>
                <a:cxn ang="0">
                  <a:pos x="T2" y="T3"/>
                </a:cxn>
              </a:cxnLst>
              <a:rect l="0" t="0" r="r" b="b"/>
              <a:pathLst>
                <a:path w="140" h="54">
                  <a:moveTo>
                    <a:pt x="140" y="54"/>
                  </a:moveTo>
                  <a:cubicBezTo>
                    <a:pt x="95" y="34"/>
                    <a:pt x="48" y="16"/>
                    <a:pt x="0"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Freeform 13">
              <a:extLst>
                <a:ext uri="{FF2B5EF4-FFF2-40B4-BE49-F238E27FC236}">
                  <a16:creationId xmlns:a16="http://schemas.microsoft.com/office/drawing/2014/main" id="{4F24A002-AFDE-4034-85BE-CBF005AE923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41013" y="5408613"/>
              <a:ext cx="1525588" cy="1435100"/>
            </a:xfrm>
            <a:custGeom>
              <a:avLst/>
              <a:gdLst>
                <a:gd name="T0" fmla="*/ 0 w 321"/>
                <a:gd name="T1" fmla="*/ 302 h 302"/>
                <a:gd name="T2" fmla="*/ 321 w 321"/>
                <a:gd name="T3" fmla="*/ 0 h 302"/>
              </a:gdLst>
              <a:ahLst/>
              <a:cxnLst>
                <a:cxn ang="0">
                  <a:pos x="T0" y="T1"/>
                </a:cxn>
                <a:cxn ang="0">
                  <a:pos x="T2" y="T3"/>
                </a:cxn>
              </a:cxnLst>
              <a:rect l="0" t="0" r="r" b="b"/>
              <a:pathLst>
                <a:path w="321" h="302">
                  <a:moveTo>
                    <a:pt x="0" y="302"/>
                  </a:moveTo>
                  <a:cubicBezTo>
                    <a:pt x="114" y="210"/>
                    <a:pt x="223" y="109"/>
                    <a:pt x="321"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Freeform 14">
              <a:extLst>
                <a:ext uri="{FF2B5EF4-FFF2-40B4-BE49-F238E27FC236}">
                  <a16:creationId xmlns:a16="http://schemas.microsoft.com/office/drawing/2014/main" id="{36F0721E-B4B0-4A6C-A92C-F8DE92D3AC0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244850" cy="6843713"/>
            </a:xfrm>
            <a:custGeom>
              <a:avLst/>
              <a:gdLst>
                <a:gd name="T0" fmla="*/ 683 w 683"/>
                <a:gd name="T1" fmla="*/ 0 h 1440"/>
                <a:gd name="T2" fmla="*/ 355 w 683"/>
                <a:gd name="T3" fmla="*/ 1440 h 1440"/>
              </a:gdLst>
              <a:ahLst/>
              <a:cxnLst>
                <a:cxn ang="0">
                  <a:pos x="T0" y="T1"/>
                </a:cxn>
                <a:cxn ang="0">
                  <a:pos x="T2" y="T3"/>
                </a:cxn>
              </a:cxnLst>
              <a:rect l="0" t="0" r="r" b="b"/>
              <a:pathLst>
                <a:path w="683" h="1440">
                  <a:moveTo>
                    <a:pt x="683" y="0"/>
                  </a:moveTo>
                  <a:cubicBezTo>
                    <a:pt x="258" y="256"/>
                    <a:pt x="0" y="1041"/>
                    <a:pt x="355"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Freeform 15">
              <a:extLst>
                <a:ext uri="{FF2B5EF4-FFF2-40B4-BE49-F238E27FC236}">
                  <a16:creationId xmlns:a16="http://schemas.microsoft.com/office/drawing/2014/main" id="{54D2DC98-69F8-4F2F-9D45-BDFFA5E2BBB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802938" y="5518150"/>
              <a:ext cx="1363663" cy="1325563"/>
            </a:xfrm>
            <a:custGeom>
              <a:avLst/>
              <a:gdLst>
                <a:gd name="T0" fmla="*/ 0 w 287"/>
                <a:gd name="T1" fmla="*/ 279 h 279"/>
                <a:gd name="T2" fmla="*/ 287 w 287"/>
                <a:gd name="T3" fmla="*/ 0 h 279"/>
              </a:gdLst>
              <a:ahLst/>
              <a:cxnLst>
                <a:cxn ang="0">
                  <a:pos x="T0" y="T1"/>
                </a:cxn>
                <a:cxn ang="0">
                  <a:pos x="T2" y="T3"/>
                </a:cxn>
              </a:cxnLst>
              <a:rect l="0" t="0" r="r" b="b"/>
              <a:pathLst>
                <a:path w="287" h="279">
                  <a:moveTo>
                    <a:pt x="0" y="279"/>
                  </a:moveTo>
                  <a:cubicBezTo>
                    <a:pt x="101" y="193"/>
                    <a:pt x="198" y="100"/>
                    <a:pt x="287"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Freeform 16">
              <a:extLst>
                <a:ext uri="{FF2B5EF4-FFF2-40B4-BE49-F238E27FC236}">
                  <a16:creationId xmlns:a16="http://schemas.microsoft.com/office/drawing/2014/main" id="{0A636E33-DC38-40B9-B941-037E5D8603F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89000" y="0"/>
              <a:ext cx="3230563" cy="6843713"/>
            </a:xfrm>
            <a:custGeom>
              <a:avLst/>
              <a:gdLst>
                <a:gd name="T0" fmla="*/ 680 w 680"/>
                <a:gd name="T1" fmla="*/ 0 h 1440"/>
                <a:gd name="T2" fmla="*/ 337 w 680"/>
                <a:gd name="T3" fmla="*/ 1440 h 1440"/>
              </a:gdLst>
              <a:ahLst/>
              <a:cxnLst>
                <a:cxn ang="0">
                  <a:pos x="T0" y="T1"/>
                </a:cxn>
                <a:cxn ang="0">
                  <a:pos x="T2" y="T3"/>
                </a:cxn>
              </a:cxnLst>
              <a:rect l="0" t="0" r="r" b="b"/>
              <a:pathLst>
                <a:path w="680" h="1440">
                  <a:moveTo>
                    <a:pt x="680" y="0"/>
                  </a:moveTo>
                  <a:cubicBezTo>
                    <a:pt x="257" y="265"/>
                    <a:pt x="0" y="1026"/>
                    <a:pt x="337"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Freeform 17">
              <a:extLst>
                <a:ext uri="{FF2B5EF4-FFF2-40B4-BE49-F238E27FC236}">
                  <a16:creationId xmlns:a16="http://schemas.microsoft.com/office/drawing/2014/main" id="{03D30690-68C2-4AEC-9789-1495D97E194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79150" y="5694363"/>
              <a:ext cx="1187450" cy="1149350"/>
            </a:xfrm>
            <a:custGeom>
              <a:avLst/>
              <a:gdLst>
                <a:gd name="T0" fmla="*/ 0 w 250"/>
                <a:gd name="T1" fmla="*/ 242 h 242"/>
                <a:gd name="T2" fmla="*/ 250 w 250"/>
                <a:gd name="T3" fmla="*/ 0 h 242"/>
              </a:gdLst>
              <a:ahLst/>
              <a:cxnLst>
                <a:cxn ang="0">
                  <a:pos x="T0" y="T1"/>
                </a:cxn>
                <a:cxn ang="0">
                  <a:pos x="T2" y="T3"/>
                </a:cxn>
              </a:cxnLst>
              <a:rect l="0" t="0" r="r" b="b"/>
              <a:pathLst>
                <a:path w="250" h="242">
                  <a:moveTo>
                    <a:pt x="0" y="242"/>
                  </a:moveTo>
                  <a:cubicBezTo>
                    <a:pt x="88" y="166"/>
                    <a:pt x="172" y="85"/>
                    <a:pt x="250"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Freeform 18">
              <a:extLst>
                <a:ext uri="{FF2B5EF4-FFF2-40B4-BE49-F238E27FC236}">
                  <a16:creationId xmlns:a16="http://schemas.microsoft.com/office/drawing/2014/main" id="{1020B1B9-821B-49FB-BDC9-57DA08CBC30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84188" y="0"/>
              <a:ext cx="3421063" cy="6843713"/>
            </a:xfrm>
            <a:custGeom>
              <a:avLst/>
              <a:gdLst>
                <a:gd name="T0" fmla="*/ 720 w 720"/>
                <a:gd name="T1" fmla="*/ 0 h 1440"/>
                <a:gd name="T2" fmla="*/ 362 w 720"/>
                <a:gd name="T3" fmla="*/ 1440 h 1440"/>
              </a:gdLst>
              <a:ahLst/>
              <a:cxnLst>
                <a:cxn ang="0">
                  <a:pos x="T0" y="T1"/>
                </a:cxn>
                <a:cxn ang="0">
                  <a:pos x="T2" y="T3"/>
                </a:cxn>
              </a:cxnLst>
              <a:rect l="0" t="0" r="r" b="b"/>
              <a:pathLst>
                <a:path w="720" h="1440">
                  <a:moveTo>
                    <a:pt x="720" y="0"/>
                  </a:moveTo>
                  <a:cubicBezTo>
                    <a:pt x="316" y="282"/>
                    <a:pt x="0" y="1018"/>
                    <a:pt x="362"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Freeform 19">
              <a:extLst>
                <a:ext uri="{FF2B5EF4-FFF2-40B4-BE49-F238E27FC236}">
                  <a16:creationId xmlns:a16="http://schemas.microsoft.com/office/drawing/2014/main" id="{720EDCE4-8B18-413F-989E-E79628E5AF1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87125" y="6049963"/>
              <a:ext cx="879475" cy="793750"/>
            </a:xfrm>
            <a:custGeom>
              <a:avLst/>
              <a:gdLst>
                <a:gd name="T0" fmla="*/ 0 w 185"/>
                <a:gd name="T1" fmla="*/ 167 h 167"/>
                <a:gd name="T2" fmla="*/ 185 w 185"/>
                <a:gd name="T3" fmla="*/ 0 h 167"/>
              </a:gdLst>
              <a:ahLst/>
              <a:cxnLst>
                <a:cxn ang="0">
                  <a:pos x="T0" y="T1"/>
                </a:cxn>
                <a:cxn ang="0">
                  <a:pos x="T2" y="T3"/>
                </a:cxn>
              </a:cxnLst>
              <a:rect l="0" t="0" r="r" b="b"/>
              <a:pathLst>
                <a:path w="185" h="167">
                  <a:moveTo>
                    <a:pt x="0" y="167"/>
                  </a:moveTo>
                  <a:cubicBezTo>
                    <a:pt x="63" y="114"/>
                    <a:pt x="125" y="58"/>
                    <a:pt x="185"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Freeform 20">
              <a:extLst>
                <a:ext uri="{FF2B5EF4-FFF2-40B4-BE49-F238E27FC236}">
                  <a16:creationId xmlns:a16="http://schemas.microsoft.com/office/drawing/2014/main" id="{8563351E-0DDD-4FC8-8D0C-1E446E3C1B5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98488" y="0"/>
              <a:ext cx="2717800" cy="6843713"/>
            </a:xfrm>
            <a:custGeom>
              <a:avLst/>
              <a:gdLst>
                <a:gd name="T0" fmla="*/ 572 w 572"/>
                <a:gd name="T1" fmla="*/ 0 h 1440"/>
                <a:gd name="T2" fmla="*/ 164 w 572"/>
                <a:gd name="T3" fmla="*/ 1440 h 1440"/>
              </a:gdLst>
              <a:ahLst/>
              <a:cxnLst>
                <a:cxn ang="0">
                  <a:pos x="T0" y="T1"/>
                </a:cxn>
                <a:cxn ang="0">
                  <a:pos x="T2" y="T3"/>
                </a:cxn>
              </a:cxnLst>
              <a:rect l="0" t="0" r="r" b="b"/>
              <a:pathLst>
                <a:path w="572" h="1440">
                  <a:moveTo>
                    <a:pt x="572" y="0"/>
                  </a:moveTo>
                  <a:cubicBezTo>
                    <a:pt x="213" y="320"/>
                    <a:pt x="0" y="979"/>
                    <a:pt x="164" y="1440"/>
                  </a:cubicBezTo>
                </a:path>
              </a:pathLst>
            </a:custGeom>
            <a:noFill/>
            <a:ln w="12700" cap="flat">
              <a:solidFill>
                <a:schemeClr val="tx1">
                  <a:alpha val="15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Freeform 21">
              <a:extLst>
                <a:ext uri="{FF2B5EF4-FFF2-40B4-BE49-F238E27FC236}">
                  <a16:creationId xmlns:a16="http://schemas.microsoft.com/office/drawing/2014/main" id="{15E8B705-64E7-4513-B3CB-BF46C35732B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61938" y="0"/>
              <a:ext cx="2944813" cy="6843713"/>
            </a:xfrm>
            <a:custGeom>
              <a:avLst/>
              <a:gdLst>
                <a:gd name="T0" fmla="*/ 620 w 620"/>
                <a:gd name="T1" fmla="*/ 0 h 1440"/>
                <a:gd name="T2" fmla="*/ 186 w 620"/>
                <a:gd name="T3" fmla="*/ 1440 h 1440"/>
              </a:gdLst>
              <a:ahLst/>
              <a:cxnLst>
                <a:cxn ang="0">
                  <a:pos x="T0" y="T1"/>
                </a:cxn>
                <a:cxn ang="0">
                  <a:pos x="T2" y="T3"/>
                </a:cxn>
              </a:cxnLst>
              <a:rect l="0" t="0" r="r" b="b"/>
              <a:pathLst>
                <a:path w="620" h="1440">
                  <a:moveTo>
                    <a:pt x="620" y="0"/>
                  </a:moveTo>
                  <a:cubicBezTo>
                    <a:pt x="248" y="325"/>
                    <a:pt x="0" y="960"/>
                    <a:pt x="186" y="1440"/>
                  </a:cubicBezTo>
                </a:path>
              </a:pathLst>
            </a:custGeom>
            <a:noFill/>
            <a:ln w="9525" cap="flat">
              <a:solidFill>
                <a:schemeClr val="tx1">
                  <a:alpha val="1500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Freeform 22">
              <a:extLst>
                <a:ext uri="{FF2B5EF4-FFF2-40B4-BE49-F238E27FC236}">
                  <a16:creationId xmlns:a16="http://schemas.microsoft.com/office/drawing/2014/main" id="{30DAEE1C-EBB5-47F5-9E76-564FCFDBFC2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17513" y="0"/>
              <a:ext cx="2403475" cy="6843713"/>
            </a:xfrm>
            <a:custGeom>
              <a:avLst/>
              <a:gdLst>
                <a:gd name="T0" fmla="*/ 506 w 506"/>
                <a:gd name="T1" fmla="*/ 0 h 1440"/>
                <a:gd name="T2" fmla="*/ 171 w 506"/>
                <a:gd name="T3" fmla="*/ 1440 h 1440"/>
              </a:gdLst>
              <a:ahLst/>
              <a:cxnLst>
                <a:cxn ang="0">
                  <a:pos x="T0" y="T1"/>
                </a:cxn>
                <a:cxn ang="0">
                  <a:pos x="T2" y="T3"/>
                </a:cxn>
              </a:cxnLst>
              <a:rect l="0" t="0" r="r" b="b"/>
              <a:pathLst>
                <a:path w="506" h="1440">
                  <a:moveTo>
                    <a:pt x="506" y="0"/>
                  </a:moveTo>
                  <a:cubicBezTo>
                    <a:pt x="109" y="356"/>
                    <a:pt x="0" y="943"/>
                    <a:pt x="171"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 name="Freeform 23">
              <a:extLst>
                <a:ext uri="{FF2B5EF4-FFF2-40B4-BE49-F238E27FC236}">
                  <a16:creationId xmlns:a16="http://schemas.microsoft.com/office/drawing/2014/main" id="{EDB255E9-A3E2-4098-99A1-FE38FAD15DA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9525"/>
              <a:ext cx="1771650" cy="3198813"/>
            </a:xfrm>
            <a:custGeom>
              <a:avLst/>
              <a:gdLst>
                <a:gd name="T0" fmla="*/ 373 w 373"/>
                <a:gd name="T1" fmla="*/ 0 h 673"/>
                <a:gd name="T2" fmla="*/ 0 w 373"/>
                <a:gd name="T3" fmla="*/ 673 h 673"/>
              </a:gdLst>
              <a:ahLst/>
              <a:cxnLst>
                <a:cxn ang="0">
                  <a:pos x="T0" y="T1"/>
                </a:cxn>
                <a:cxn ang="0">
                  <a:pos x="T2" y="T3"/>
                </a:cxn>
              </a:cxnLst>
              <a:rect l="0" t="0" r="r" b="b"/>
              <a:pathLst>
                <a:path w="373" h="673">
                  <a:moveTo>
                    <a:pt x="373" y="0"/>
                  </a:moveTo>
                  <a:cubicBezTo>
                    <a:pt x="175" y="183"/>
                    <a:pt x="51" y="409"/>
                    <a:pt x="0" y="673"/>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 name="Freeform 24">
              <a:extLst>
                <a:ext uri="{FF2B5EF4-FFF2-40B4-BE49-F238E27FC236}">
                  <a16:creationId xmlns:a16="http://schemas.microsoft.com/office/drawing/2014/main" id="{D2507F2A-27AF-4833-8273-5FC9A988639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763" y="6016625"/>
              <a:ext cx="214313" cy="827088"/>
            </a:xfrm>
            <a:custGeom>
              <a:avLst/>
              <a:gdLst>
                <a:gd name="T0" fmla="*/ 0 w 45"/>
                <a:gd name="T1" fmla="*/ 0 h 174"/>
                <a:gd name="T2" fmla="*/ 45 w 45"/>
                <a:gd name="T3" fmla="*/ 174 h 174"/>
              </a:gdLst>
              <a:ahLst/>
              <a:cxnLst>
                <a:cxn ang="0">
                  <a:pos x="T0" y="T1"/>
                </a:cxn>
                <a:cxn ang="0">
                  <a:pos x="T2" y="T3"/>
                </a:cxn>
              </a:cxnLst>
              <a:rect l="0" t="0" r="r" b="b"/>
              <a:pathLst>
                <a:path w="45" h="174">
                  <a:moveTo>
                    <a:pt x="0" y="0"/>
                  </a:moveTo>
                  <a:cubicBezTo>
                    <a:pt x="11" y="59"/>
                    <a:pt x="26" y="118"/>
                    <a:pt x="45" y="174"/>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 name="Freeform 25">
              <a:extLst>
                <a:ext uri="{FF2B5EF4-FFF2-40B4-BE49-F238E27FC236}">
                  <a16:creationId xmlns:a16="http://schemas.microsoft.com/office/drawing/2014/main" id="{8DFB8904-0CB8-45AD-ABD2-F7A582365E8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0"/>
              <a:ext cx="1562100" cy="2228850"/>
            </a:xfrm>
            <a:custGeom>
              <a:avLst/>
              <a:gdLst>
                <a:gd name="T0" fmla="*/ 329 w 329"/>
                <a:gd name="T1" fmla="*/ 0 h 469"/>
                <a:gd name="T2" fmla="*/ 0 w 329"/>
                <a:gd name="T3" fmla="*/ 469 h 469"/>
              </a:gdLst>
              <a:ahLst/>
              <a:cxnLst>
                <a:cxn ang="0">
                  <a:pos x="T0" y="T1"/>
                </a:cxn>
                <a:cxn ang="0">
                  <a:pos x="T2" y="T3"/>
                </a:cxn>
              </a:cxnLst>
              <a:rect l="0" t="0" r="r" b="b"/>
              <a:pathLst>
                <a:path w="329" h="469">
                  <a:moveTo>
                    <a:pt x="329" y="0"/>
                  </a:moveTo>
                  <a:cubicBezTo>
                    <a:pt x="189" y="133"/>
                    <a:pt x="69" y="288"/>
                    <a:pt x="0" y="469"/>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2" name="Title 1">
            <a:extLst>
              <a:ext uri="{FF2B5EF4-FFF2-40B4-BE49-F238E27FC236}">
                <a16:creationId xmlns:a16="http://schemas.microsoft.com/office/drawing/2014/main" id="{6F8FC03B-0C45-79FC-9C6A-1C2AE12C8903}"/>
              </a:ext>
            </a:extLst>
          </p:cNvPr>
          <p:cNvSpPr>
            <a:spLocks noGrp="1"/>
          </p:cNvSpPr>
          <p:nvPr>
            <p:ph type="title"/>
          </p:nvPr>
        </p:nvSpPr>
        <p:spPr>
          <a:xfrm>
            <a:off x="1759287" y="798881"/>
            <a:ext cx="8673427" cy="1048945"/>
          </a:xfrm>
        </p:spPr>
        <p:txBody>
          <a:bodyPr>
            <a:normAutofit/>
          </a:bodyPr>
          <a:lstStyle/>
          <a:p>
            <a:r>
              <a:rPr lang="en-US">
                <a:solidFill>
                  <a:schemeClr val="tx1"/>
                </a:solidFill>
              </a:rPr>
              <a:t>Interview Questions</a:t>
            </a:r>
          </a:p>
        </p:txBody>
      </p:sp>
      <p:graphicFrame>
        <p:nvGraphicFramePr>
          <p:cNvPr id="5" name="Content Placeholder 2">
            <a:extLst>
              <a:ext uri="{FF2B5EF4-FFF2-40B4-BE49-F238E27FC236}">
                <a16:creationId xmlns:a16="http://schemas.microsoft.com/office/drawing/2014/main" id="{BFEE3161-4449-C5FC-18D9-83C0F19CCF15}"/>
              </a:ext>
            </a:extLst>
          </p:cNvPr>
          <p:cNvGraphicFramePr>
            <a:graphicFrameLocks noGrp="1"/>
          </p:cNvGraphicFramePr>
          <p:nvPr>
            <p:ph idx="1"/>
            <p:extLst>
              <p:ext uri="{D42A27DB-BD31-4B8C-83A1-F6EECF244321}">
                <p14:modId xmlns:p14="http://schemas.microsoft.com/office/powerpoint/2010/main" val="1497320809"/>
              </p:ext>
            </p:extLst>
          </p:nvPr>
        </p:nvGraphicFramePr>
        <p:xfrm>
          <a:off x="807722" y="1990976"/>
          <a:ext cx="10576558" cy="41754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856186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5988EA-2A17-6E5F-EE0F-AD6BF56A5023}"/>
              </a:ext>
            </a:extLst>
          </p:cNvPr>
          <p:cNvSpPr>
            <a:spLocks noGrp="1"/>
          </p:cNvSpPr>
          <p:nvPr>
            <p:ph type="title"/>
          </p:nvPr>
        </p:nvSpPr>
        <p:spPr>
          <a:xfrm>
            <a:off x="888631" y="2349925"/>
            <a:ext cx="3498979" cy="2456442"/>
          </a:xfrm>
        </p:spPr>
        <p:txBody>
          <a:bodyPr>
            <a:normAutofit/>
          </a:bodyPr>
          <a:lstStyle/>
          <a:p>
            <a:r>
              <a:rPr lang="en-US"/>
              <a:t>General Hypotheses</a:t>
            </a:r>
          </a:p>
        </p:txBody>
      </p:sp>
      <p:graphicFrame>
        <p:nvGraphicFramePr>
          <p:cNvPr id="5" name="Content Placeholder 2">
            <a:extLst>
              <a:ext uri="{FF2B5EF4-FFF2-40B4-BE49-F238E27FC236}">
                <a16:creationId xmlns:a16="http://schemas.microsoft.com/office/drawing/2014/main" id="{016A874F-5F12-BFD7-21B7-A3AE867A0244}"/>
              </a:ext>
            </a:extLst>
          </p:cNvPr>
          <p:cNvGraphicFramePr>
            <a:graphicFrameLocks noGrp="1"/>
          </p:cNvGraphicFramePr>
          <p:nvPr>
            <p:ph idx="1"/>
            <p:extLst>
              <p:ext uri="{D42A27DB-BD31-4B8C-83A1-F6EECF244321}">
                <p14:modId xmlns:p14="http://schemas.microsoft.com/office/powerpoint/2010/main" val="2141192066"/>
              </p:ext>
            </p:extLst>
          </p:nvPr>
        </p:nvGraphicFramePr>
        <p:xfrm>
          <a:off x="5440363" y="1125538"/>
          <a:ext cx="5638800" cy="46037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381228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5" name="Rectangle 64">
            <a:extLst>
              <a:ext uri="{FF2B5EF4-FFF2-40B4-BE49-F238E27FC236}">
                <a16:creationId xmlns:a16="http://schemas.microsoft.com/office/drawing/2014/main" id="{982413CC-69E6-4BDA-A88D-E4EF8F95B2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7" name="Group 66">
            <a:extLst>
              <a:ext uri="{FF2B5EF4-FFF2-40B4-BE49-F238E27FC236}">
                <a16:creationId xmlns:a16="http://schemas.microsoft.com/office/drawing/2014/main" id="{4F1F7357-8633-4CE7-BF80-475EE8A2FAE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68" name="Freeform 5">
              <a:extLst>
                <a:ext uri="{FF2B5EF4-FFF2-40B4-BE49-F238E27FC236}">
                  <a16:creationId xmlns:a16="http://schemas.microsoft.com/office/drawing/2014/main" id="{E402FE4E-C12D-497C-AF81-F08E4E02B45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306513" y="0"/>
              <a:ext cx="3862388" cy="6843713"/>
            </a:xfrm>
            <a:custGeom>
              <a:avLst/>
              <a:gdLst>
                <a:gd name="T0" fmla="*/ 813 w 813"/>
                <a:gd name="T1" fmla="*/ 0 h 1440"/>
                <a:gd name="T2" fmla="*/ 435 w 813"/>
                <a:gd name="T3" fmla="*/ 1440 h 1440"/>
              </a:gdLst>
              <a:ahLst/>
              <a:cxnLst>
                <a:cxn ang="0">
                  <a:pos x="T0" y="T1"/>
                </a:cxn>
                <a:cxn ang="0">
                  <a:pos x="T2" y="T3"/>
                </a:cxn>
              </a:cxnLst>
              <a:rect l="0" t="0" r="r" b="b"/>
              <a:pathLst>
                <a:path w="813" h="1440">
                  <a:moveTo>
                    <a:pt x="813" y="0"/>
                  </a:moveTo>
                  <a:cubicBezTo>
                    <a:pt x="331" y="221"/>
                    <a:pt x="0" y="1039"/>
                    <a:pt x="435"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 name="Freeform 6">
              <a:extLst>
                <a:ext uri="{FF2B5EF4-FFF2-40B4-BE49-F238E27FC236}">
                  <a16:creationId xmlns:a16="http://schemas.microsoft.com/office/drawing/2014/main" id="{59247B10-170D-4E62-849A-38FCB43C6AF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26725" y="9525"/>
              <a:ext cx="1539875" cy="555625"/>
            </a:xfrm>
            <a:custGeom>
              <a:avLst/>
              <a:gdLst>
                <a:gd name="T0" fmla="*/ 324 w 324"/>
                <a:gd name="T1" fmla="*/ 117 h 117"/>
                <a:gd name="T2" fmla="*/ 0 w 324"/>
                <a:gd name="T3" fmla="*/ 0 h 117"/>
              </a:gdLst>
              <a:ahLst/>
              <a:cxnLst>
                <a:cxn ang="0">
                  <a:pos x="T0" y="T1"/>
                </a:cxn>
                <a:cxn ang="0">
                  <a:pos x="T2" y="T3"/>
                </a:cxn>
              </a:cxnLst>
              <a:rect l="0" t="0" r="r" b="b"/>
              <a:pathLst>
                <a:path w="324" h="117">
                  <a:moveTo>
                    <a:pt x="324" y="117"/>
                  </a:moveTo>
                  <a:cubicBezTo>
                    <a:pt x="223" y="64"/>
                    <a:pt x="107" y="28"/>
                    <a:pt x="0"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 name="Freeform 7">
              <a:extLst>
                <a:ext uri="{FF2B5EF4-FFF2-40B4-BE49-F238E27FC236}">
                  <a16:creationId xmlns:a16="http://schemas.microsoft.com/office/drawing/2014/main" id="{89A587A7-1BEF-45AA-9EFC-6558A8749CE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247313" y="5013325"/>
              <a:ext cx="1919288" cy="1830388"/>
            </a:xfrm>
            <a:custGeom>
              <a:avLst/>
              <a:gdLst>
                <a:gd name="T0" fmla="*/ 0 w 404"/>
                <a:gd name="T1" fmla="*/ 385 h 385"/>
                <a:gd name="T2" fmla="*/ 404 w 404"/>
                <a:gd name="T3" fmla="*/ 0 h 385"/>
              </a:gdLst>
              <a:ahLst/>
              <a:cxnLst>
                <a:cxn ang="0">
                  <a:pos x="T0" y="T1"/>
                </a:cxn>
                <a:cxn ang="0">
                  <a:pos x="T2" y="T3"/>
                </a:cxn>
              </a:cxnLst>
              <a:rect l="0" t="0" r="r" b="b"/>
              <a:pathLst>
                <a:path w="404" h="385">
                  <a:moveTo>
                    <a:pt x="0" y="385"/>
                  </a:moveTo>
                  <a:cubicBezTo>
                    <a:pt x="146" y="272"/>
                    <a:pt x="285" y="142"/>
                    <a:pt x="404"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 name="Freeform 8">
              <a:extLst>
                <a:ext uri="{FF2B5EF4-FFF2-40B4-BE49-F238E27FC236}">
                  <a16:creationId xmlns:a16="http://schemas.microsoft.com/office/drawing/2014/main" id="{AC25B5A1-6EF7-44EC-A2F0-1EDC96A79B0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775" y="0"/>
              <a:ext cx="3676650" cy="6843713"/>
            </a:xfrm>
            <a:custGeom>
              <a:avLst/>
              <a:gdLst>
                <a:gd name="T0" fmla="*/ 774 w 774"/>
                <a:gd name="T1" fmla="*/ 0 h 1440"/>
                <a:gd name="T2" fmla="*/ 411 w 774"/>
                <a:gd name="T3" fmla="*/ 1440 h 1440"/>
              </a:gdLst>
              <a:ahLst/>
              <a:cxnLst>
                <a:cxn ang="0">
                  <a:pos x="T0" y="T1"/>
                </a:cxn>
                <a:cxn ang="0">
                  <a:pos x="T2" y="T3"/>
                </a:cxn>
              </a:cxnLst>
              <a:rect l="0" t="0" r="r" b="b"/>
              <a:pathLst>
                <a:path w="774" h="1440">
                  <a:moveTo>
                    <a:pt x="774" y="0"/>
                  </a:moveTo>
                  <a:cubicBezTo>
                    <a:pt x="312" y="240"/>
                    <a:pt x="0" y="1034"/>
                    <a:pt x="411" y="1440"/>
                  </a:cubicBezTo>
                </a:path>
              </a:pathLst>
            </a:custGeom>
            <a:noFill/>
            <a:ln w="9525" cap="flat">
              <a:solidFill>
                <a:schemeClr val="tx1">
                  <a:alpha val="1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 name="Freeform 9">
              <a:extLst>
                <a:ext uri="{FF2B5EF4-FFF2-40B4-BE49-F238E27FC236}">
                  <a16:creationId xmlns:a16="http://schemas.microsoft.com/office/drawing/2014/main" id="{80B8582C-7E17-4115-9FF1-979C8405CB5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2988" y="9525"/>
              <a:ext cx="963613" cy="366713"/>
            </a:xfrm>
            <a:custGeom>
              <a:avLst/>
              <a:gdLst>
                <a:gd name="T0" fmla="*/ 203 w 203"/>
                <a:gd name="T1" fmla="*/ 77 h 77"/>
                <a:gd name="T2" fmla="*/ 0 w 203"/>
                <a:gd name="T3" fmla="*/ 0 h 77"/>
              </a:gdLst>
              <a:ahLst/>
              <a:cxnLst>
                <a:cxn ang="0">
                  <a:pos x="T0" y="T1"/>
                </a:cxn>
                <a:cxn ang="0">
                  <a:pos x="T2" y="T3"/>
                </a:cxn>
              </a:cxnLst>
              <a:rect l="0" t="0" r="r" b="b"/>
              <a:pathLst>
                <a:path w="203" h="77">
                  <a:moveTo>
                    <a:pt x="203" y="77"/>
                  </a:moveTo>
                  <a:cubicBezTo>
                    <a:pt x="138" y="46"/>
                    <a:pt x="68" y="21"/>
                    <a:pt x="0" y="0"/>
                  </a:cubicBezTo>
                </a:path>
              </a:pathLst>
            </a:custGeom>
            <a:noFill/>
            <a:ln w="9525" cap="flat">
              <a:solidFill>
                <a:schemeClr val="tx1">
                  <a:alpha val="1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3" name="Freeform 10">
              <a:extLst>
                <a:ext uri="{FF2B5EF4-FFF2-40B4-BE49-F238E27FC236}">
                  <a16:creationId xmlns:a16="http://schemas.microsoft.com/office/drawing/2014/main" id="{F6C4AB66-7A18-4E51-935B-237F4CA8272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494963" y="5275263"/>
              <a:ext cx="1666875" cy="1577975"/>
            </a:xfrm>
            <a:custGeom>
              <a:avLst/>
              <a:gdLst>
                <a:gd name="T0" fmla="*/ 0 w 351"/>
                <a:gd name="T1" fmla="*/ 332 h 332"/>
                <a:gd name="T2" fmla="*/ 351 w 351"/>
                <a:gd name="T3" fmla="*/ 0 h 332"/>
              </a:gdLst>
              <a:ahLst/>
              <a:cxnLst>
                <a:cxn ang="0">
                  <a:pos x="T0" y="T1"/>
                </a:cxn>
                <a:cxn ang="0">
                  <a:pos x="T2" y="T3"/>
                </a:cxn>
              </a:cxnLst>
              <a:rect l="0" t="0" r="r" b="b"/>
              <a:pathLst>
                <a:path w="351" h="332">
                  <a:moveTo>
                    <a:pt x="0" y="332"/>
                  </a:moveTo>
                  <a:cubicBezTo>
                    <a:pt x="125" y="232"/>
                    <a:pt x="245" y="121"/>
                    <a:pt x="351" y="0"/>
                  </a:cubicBezTo>
                </a:path>
              </a:pathLst>
            </a:custGeom>
            <a:noFill/>
            <a:ln w="9525" cap="flat">
              <a:solidFill>
                <a:schemeClr val="tx1">
                  <a:alpha val="1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4" name="Freeform 11">
              <a:extLst>
                <a:ext uri="{FF2B5EF4-FFF2-40B4-BE49-F238E27FC236}">
                  <a16:creationId xmlns:a16="http://schemas.microsoft.com/office/drawing/2014/main" id="{CDF12911-A240-4580-8788-0C49DB1FEDB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621088" cy="6843713"/>
            </a:xfrm>
            <a:custGeom>
              <a:avLst/>
              <a:gdLst>
                <a:gd name="T0" fmla="*/ 762 w 762"/>
                <a:gd name="T1" fmla="*/ 0 h 1440"/>
                <a:gd name="T2" fmla="*/ 403 w 762"/>
                <a:gd name="T3" fmla="*/ 1440 h 1440"/>
              </a:gdLst>
              <a:ahLst/>
              <a:cxnLst>
                <a:cxn ang="0">
                  <a:pos x="T0" y="T1"/>
                </a:cxn>
                <a:cxn ang="0">
                  <a:pos x="T2" y="T3"/>
                </a:cxn>
              </a:cxnLst>
              <a:rect l="0" t="0" r="r" b="b"/>
              <a:pathLst>
                <a:path w="762" h="1440">
                  <a:moveTo>
                    <a:pt x="762" y="0"/>
                  </a:moveTo>
                  <a:cubicBezTo>
                    <a:pt x="308" y="245"/>
                    <a:pt x="0" y="1033"/>
                    <a:pt x="403"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5" name="Freeform 12">
              <a:extLst>
                <a:ext uri="{FF2B5EF4-FFF2-40B4-BE49-F238E27FC236}">
                  <a16:creationId xmlns:a16="http://schemas.microsoft.com/office/drawing/2014/main" id="{EAE0F5DE-442D-4F6C-B02C-2568ED19585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501438" y="9525"/>
              <a:ext cx="665163" cy="257175"/>
            </a:xfrm>
            <a:custGeom>
              <a:avLst/>
              <a:gdLst>
                <a:gd name="T0" fmla="*/ 140 w 140"/>
                <a:gd name="T1" fmla="*/ 54 h 54"/>
                <a:gd name="T2" fmla="*/ 0 w 140"/>
                <a:gd name="T3" fmla="*/ 0 h 54"/>
              </a:gdLst>
              <a:ahLst/>
              <a:cxnLst>
                <a:cxn ang="0">
                  <a:pos x="T0" y="T1"/>
                </a:cxn>
                <a:cxn ang="0">
                  <a:pos x="T2" y="T3"/>
                </a:cxn>
              </a:cxnLst>
              <a:rect l="0" t="0" r="r" b="b"/>
              <a:pathLst>
                <a:path w="140" h="54">
                  <a:moveTo>
                    <a:pt x="140" y="54"/>
                  </a:moveTo>
                  <a:cubicBezTo>
                    <a:pt x="95" y="34"/>
                    <a:pt x="48" y="16"/>
                    <a:pt x="0"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6" name="Freeform 13">
              <a:extLst>
                <a:ext uri="{FF2B5EF4-FFF2-40B4-BE49-F238E27FC236}">
                  <a16:creationId xmlns:a16="http://schemas.microsoft.com/office/drawing/2014/main" id="{4F24A002-AFDE-4034-85BE-CBF005AE923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41013" y="5408613"/>
              <a:ext cx="1525588" cy="1435100"/>
            </a:xfrm>
            <a:custGeom>
              <a:avLst/>
              <a:gdLst>
                <a:gd name="T0" fmla="*/ 0 w 321"/>
                <a:gd name="T1" fmla="*/ 302 h 302"/>
                <a:gd name="T2" fmla="*/ 321 w 321"/>
                <a:gd name="T3" fmla="*/ 0 h 302"/>
              </a:gdLst>
              <a:ahLst/>
              <a:cxnLst>
                <a:cxn ang="0">
                  <a:pos x="T0" y="T1"/>
                </a:cxn>
                <a:cxn ang="0">
                  <a:pos x="T2" y="T3"/>
                </a:cxn>
              </a:cxnLst>
              <a:rect l="0" t="0" r="r" b="b"/>
              <a:pathLst>
                <a:path w="321" h="302">
                  <a:moveTo>
                    <a:pt x="0" y="302"/>
                  </a:moveTo>
                  <a:cubicBezTo>
                    <a:pt x="114" y="210"/>
                    <a:pt x="223" y="109"/>
                    <a:pt x="321"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7" name="Freeform 14">
              <a:extLst>
                <a:ext uri="{FF2B5EF4-FFF2-40B4-BE49-F238E27FC236}">
                  <a16:creationId xmlns:a16="http://schemas.microsoft.com/office/drawing/2014/main" id="{36F0721E-B4B0-4A6C-A92C-F8DE92D3AC0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244850" cy="6843713"/>
            </a:xfrm>
            <a:custGeom>
              <a:avLst/>
              <a:gdLst>
                <a:gd name="T0" fmla="*/ 683 w 683"/>
                <a:gd name="T1" fmla="*/ 0 h 1440"/>
                <a:gd name="T2" fmla="*/ 355 w 683"/>
                <a:gd name="T3" fmla="*/ 1440 h 1440"/>
              </a:gdLst>
              <a:ahLst/>
              <a:cxnLst>
                <a:cxn ang="0">
                  <a:pos x="T0" y="T1"/>
                </a:cxn>
                <a:cxn ang="0">
                  <a:pos x="T2" y="T3"/>
                </a:cxn>
              </a:cxnLst>
              <a:rect l="0" t="0" r="r" b="b"/>
              <a:pathLst>
                <a:path w="683" h="1440">
                  <a:moveTo>
                    <a:pt x="683" y="0"/>
                  </a:moveTo>
                  <a:cubicBezTo>
                    <a:pt x="258" y="256"/>
                    <a:pt x="0" y="1041"/>
                    <a:pt x="355"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8" name="Freeform 15">
              <a:extLst>
                <a:ext uri="{FF2B5EF4-FFF2-40B4-BE49-F238E27FC236}">
                  <a16:creationId xmlns:a16="http://schemas.microsoft.com/office/drawing/2014/main" id="{54D2DC98-69F8-4F2F-9D45-BDFFA5E2BBB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802938" y="5518150"/>
              <a:ext cx="1363663" cy="1325563"/>
            </a:xfrm>
            <a:custGeom>
              <a:avLst/>
              <a:gdLst>
                <a:gd name="T0" fmla="*/ 0 w 287"/>
                <a:gd name="T1" fmla="*/ 279 h 279"/>
                <a:gd name="T2" fmla="*/ 287 w 287"/>
                <a:gd name="T3" fmla="*/ 0 h 279"/>
              </a:gdLst>
              <a:ahLst/>
              <a:cxnLst>
                <a:cxn ang="0">
                  <a:pos x="T0" y="T1"/>
                </a:cxn>
                <a:cxn ang="0">
                  <a:pos x="T2" y="T3"/>
                </a:cxn>
              </a:cxnLst>
              <a:rect l="0" t="0" r="r" b="b"/>
              <a:pathLst>
                <a:path w="287" h="279">
                  <a:moveTo>
                    <a:pt x="0" y="279"/>
                  </a:moveTo>
                  <a:cubicBezTo>
                    <a:pt x="101" y="193"/>
                    <a:pt x="198" y="100"/>
                    <a:pt x="287"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 name="Freeform 16">
              <a:extLst>
                <a:ext uri="{FF2B5EF4-FFF2-40B4-BE49-F238E27FC236}">
                  <a16:creationId xmlns:a16="http://schemas.microsoft.com/office/drawing/2014/main" id="{0A636E33-DC38-40B9-B941-037E5D8603F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89000" y="0"/>
              <a:ext cx="3230563" cy="6843713"/>
            </a:xfrm>
            <a:custGeom>
              <a:avLst/>
              <a:gdLst>
                <a:gd name="T0" fmla="*/ 680 w 680"/>
                <a:gd name="T1" fmla="*/ 0 h 1440"/>
                <a:gd name="T2" fmla="*/ 337 w 680"/>
                <a:gd name="T3" fmla="*/ 1440 h 1440"/>
              </a:gdLst>
              <a:ahLst/>
              <a:cxnLst>
                <a:cxn ang="0">
                  <a:pos x="T0" y="T1"/>
                </a:cxn>
                <a:cxn ang="0">
                  <a:pos x="T2" y="T3"/>
                </a:cxn>
              </a:cxnLst>
              <a:rect l="0" t="0" r="r" b="b"/>
              <a:pathLst>
                <a:path w="680" h="1440">
                  <a:moveTo>
                    <a:pt x="680" y="0"/>
                  </a:moveTo>
                  <a:cubicBezTo>
                    <a:pt x="257" y="265"/>
                    <a:pt x="0" y="1026"/>
                    <a:pt x="337"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 name="Freeform 17">
              <a:extLst>
                <a:ext uri="{FF2B5EF4-FFF2-40B4-BE49-F238E27FC236}">
                  <a16:creationId xmlns:a16="http://schemas.microsoft.com/office/drawing/2014/main" id="{03D30690-68C2-4AEC-9789-1495D97E194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79150" y="5694363"/>
              <a:ext cx="1187450" cy="1149350"/>
            </a:xfrm>
            <a:custGeom>
              <a:avLst/>
              <a:gdLst>
                <a:gd name="T0" fmla="*/ 0 w 250"/>
                <a:gd name="T1" fmla="*/ 242 h 242"/>
                <a:gd name="T2" fmla="*/ 250 w 250"/>
                <a:gd name="T3" fmla="*/ 0 h 242"/>
              </a:gdLst>
              <a:ahLst/>
              <a:cxnLst>
                <a:cxn ang="0">
                  <a:pos x="T0" y="T1"/>
                </a:cxn>
                <a:cxn ang="0">
                  <a:pos x="T2" y="T3"/>
                </a:cxn>
              </a:cxnLst>
              <a:rect l="0" t="0" r="r" b="b"/>
              <a:pathLst>
                <a:path w="250" h="242">
                  <a:moveTo>
                    <a:pt x="0" y="242"/>
                  </a:moveTo>
                  <a:cubicBezTo>
                    <a:pt x="88" y="166"/>
                    <a:pt x="172" y="85"/>
                    <a:pt x="250"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 name="Freeform 18">
              <a:extLst>
                <a:ext uri="{FF2B5EF4-FFF2-40B4-BE49-F238E27FC236}">
                  <a16:creationId xmlns:a16="http://schemas.microsoft.com/office/drawing/2014/main" id="{1020B1B9-821B-49FB-BDC9-57DA08CBC30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84188" y="0"/>
              <a:ext cx="3421063" cy="6843713"/>
            </a:xfrm>
            <a:custGeom>
              <a:avLst/>
              <a:gdLst>
                <a:gd name="T0" fmla="*/ 720 w 720"/>
                <a:gd name="T1" fmla="*/ 0 h 1440"/>
                <a:gd name="T2" fmla="*/ 362 w 720"/>
                <a:gd name="T3" fmla="*/ 1440 h 1440"/>
              </a:gdLst>
              <a:ahLst/>
              <a:cxnLst>
                <a:cxn ang="0">
                  <a:pos x="T0" y="T1"/>
                </a:cxn>
                <a:cxn ang="0">
                  <a:pos x="T2" y="T3"/>
                </a:cxn>
              </a:cxnLst>
              <a:rect l="0" t="0" r="r" b="b"/>
              <a:pathLst>
                <a:path w="720" h="1440">
                  <a:moveTo>
                    <a:pt x="720" y="0"/>
                  </a:moveTo>
                  <a:cubicBezTo>
                    <a:pt x="316" y="282"/>
                    <a:pt x="0" y="1018"/>
                    <a:pt x="362"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 name="Freeform 19">
              <a:extLst>
                <a:ext uri="{FF2B5EF4-FFF2-40B4-BE49-F238E27FC236}">
                  <a16:creationId xmlns:a16="http://schemas.microsoft.com/office/drawing/2014/main" id="{720EDCE4-8B18-413F-989E-E79628E5AF1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87125" y="6049963"/>
              <a:ext cx="879475" cy="793750"/>
            </a:xfrm>
            <a:custGeom>
              <a:avLst/>
              <a:gdLst>
                <a:gd name="T0" fmla="*/ 0 w 185"/>
                <a:gd name="T1" fmla="*/ 167 h 167"/>
                <a:gd name="T2" fmla="*/ 185 w 185"/>
                <a:gd name="T3" fmla="*/ 0 h 167"/>
              </a:gdLst>
              <a:ahLst/>
              <a:cxnLst>
                <a:cxn ang="0">
                  <a:pos x="T0" y="T1"/>
                </a:cxn>
                <a:cxn ang="0">
                  <a:pos x="T2" y="T3"/>
                </a:cxn>
              </a:cxnLst>
              <a:rect l="0" t="0" r="r" b="b"/>
              <a:pathLst>
                <a:path w="185" h="167">
                  <a:moveTo>
                    <a:pt x="0" y="167"/>
                  </a:moveTo>
                  <a:cubicBezTo>
                    <a:pt x="63" y="114"/>
                    <a:pt x="125" y="58"/>
                    <a:pt x="185"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 name="Freeform 20">
              <a:extLst>
                <a:ext uri="{FF2B5EF4-FFF2-40B4-BE49-F238E27FC236}">
                  <a16:creationId xmlns:a16="http://schemas.microsoft.com/office/drawing/2014/main" id="{8563351E-0DDD-4FC8-8D0C-1E446E3C1B5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98488" y="0"/>
              <a:ext cx="2717800" cy="6843713"/>
            </a:xfrm>
            <a:custGeom>
              <a:avLst/>
              <a:gdLst>
                <a:gd name="T0" fmla="*/ 572 w 572"/>
                <a:gd name="T1" fmla="*/ 0 h 1440"/>
                <a:gd name="T2" fmla="*/ 164 w 572"/>
                <a:gd name="T3" fmla="*/ 1440 h 1440"/>
              </a:gdLst>
              <a:ahLst/>
              <a:cxnLst>
                <a:cxn ang="0">
                  <a:pos x="T0" y="T1"/>
                </a:cxn>
                <a:cxn ang="0">
                  <a:pos x="T2" y="T3"/>
                </a:cxn>
              </a:cxnLst>
              <a:rect l="0" t="0" r="r" b="b"/>
              <a:pathLst>
                <a:path w="572" h="1440">
                  <a:moveTo>
                    <a:pt x="572" y="0"/>
                  </a:moveTo>
                  <a:cubicBezTo>
                    <a:pt x="213" y="320"/>
                    <a:pt x="0" y="979"/>
                    <a:pt x="164" y="1440"/>
                  </a:cubicBezTo>
                </a:path>
              </a:pathLst>
            </a:custGeom>
            <a:noFill/>
            <a:ln w="12700" cap="flat">
              <a:solidFill>
                <a:schemeClr val="tx1">
                  <a:alpha val="15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 name="Freeform 21">
              <a:extLst>
                <a:ext uri="{FF2B5EF4-FFF2-40B4-BE49-F238E27FC236}">
                  <a16:creationId xmlns:a16="http://schemas.microsoft.com/office/drawing/2014/main" id="{15E8B705-64E7-4513-B3CB-BF46C35732B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61938" y="0"/>
              <a:ext cx="2944813" cy="6843713"/>
            </a:xfrm>
            <a:custGeom>
              <a:avLst/>
              <a:gdLst>
                <a:gd name="T0" fmla="*/ 620 w 620"/>
                <a:gd name="T1" fmla="*/ 0 h 1440"/>
                <a:gd name="T2" fmla="*/ 186 w 620"/>
                <a:gd name="T3" fmla="*/ 1440 h 1440"/>
              </a:gdLst>
              <a:ahLst/>
              <a:cxnLst>
                <a:cxn ang="0">
                  <a:pos x="T0" y="T1"/>
                </a:cxn>
                <a:cxn ang="0">
                  <a:pos x="T2" y="T3"/>
                </a:cxn>
              </a:cxnLst>
              <a:rect l="0" t="0" r="r" b="b"/>
              <a:pathLst>
                <a:path w="620" h="1440">
                  <a:moveTo>
                    <a:pt x="620" y="0"/>
                  </a:moveTo>
                  <a:cubicBezTo>
                    <a:pt x="248" y="325"/>
                    <a:pt x="0" y="960"/>
                    <a:pt x="186" y="1440"/>
                  </a:cubicBezTo>
                </a:path>
              </a:pathLst>
            </a:custGeom>
            <a:noFill/>
            <a:ln w="9525" cap="flat">
              <a:solidFill>
                <a:schemeClr val="tx1">
                  <a:alpha val="1500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 name="Freeform 22">
              <a:extLst>
                <a:ext uri="{FF2B5EF4-FFF2-40B4-BE49-F238E27FC236}">
                  <a16:creationId xmlns:a16="http://schemas.microsoft.com/office/drawing/2014/main" id="{30DAEE1C-EBB5-47F5-9E76-564FCFDBFC2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17513" y="0"/>
              <a:ext cx="2403475" cy="6843713"/>
            </a:xfrm>
            <a:custGeom>
              <a:avLst/>
              <a:gdLst>
                <a:gd name="T0" fmla="*/ 506 w 506"/>
                <a:gd name="T1" fmla="*/ 0 h 1440"/>
                <a:gd name="T2" fmla="*/ 171 w 506"/>
                <a:gd name="T3" fmla="*/ 1440 h 1440"/>
              </a:gdLst>
              <a:ahLst/>
              <a:cxnLst>
                <a:cxn ang="0">
                  <a:pos x="T0" y="T1"/>
                </a:cxn>
                <a:cxn ang="0">
                  <a:pos x="T2" y="T3"/>
                </a:cxn>
              </a:cxnLst>
              <a:rect l="0" t="0" r="r" b="b"/>
              <a:pathLst>
                <a:path w="506" h="1440">
                  <a:moveTo>
                    <a:pt x="506" y="0"/>
                  </a:moveTo>
                  <a:cubicBezTo>
                    <a:pt x="109" y="356"/>
                    <a:pt x="0" y="943"/>
                    <a:pt x="171"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 name="Freeform 23">
              <a:extLst>
                <a:ext uri="{FF2B5EF4-FFF2-40B4-BE49-F238E27FC236}">
                  <a16:creationId xmlns:a16="http://schemas.microsoft.com/office/drawing/2014/main" id="{EDB255E9-A3E2-4098-99A1-FE38FAD15DA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9525"/>
              <a:ext cx="1771650" cy="3198813"/>
            </a:xfrm>
            <a:custGeom>
              <a:avLst/>
              <a:gdLst>
                <a:gd name="T0" fmla="*/ 373 w 373"/>
                <a:gd name="T1" fmla="*/ 0 h 673"/>
                <a:gd name="T2" fmla="*/ 0 w 373"/>
                <a:gd name="T3" fmla="*/ 673 h 673"/>
              </a:gdLst>
              <a:ahLst/>
              <a:cxnLst>
                <a:cxn ang="0">
                  <a:pos x="T0" y="T1"/>
                </a:cxn>
                <a:cxn ang="0">
                  <a:pos x="T2" y="T3"/>
                </a:cxn>
              </a:cxnLst>
              <a:rect l="0" t="0" r="r" b="b"/>
              <a:pathLst>
                <a:path w="373" h="673">
                  <a:moveTo>
                    <a:pt x="373" y="0"/>
                  </a:moveTo>
                  <a:cubicBezTo>
                    <a:pt x="175" y="183"/>
                    <a:pt x="51" y="409"/>
                    <a:pt x="0" y="673"/>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 name="Freeform 24">
              <a:extLst>
                <a:ext uri="{FF2B5EF4-FFF2-40B4-BE49-F238E27FC236}">
                  <a16:creationId xmlns:a16="http://schemas.microsoft.com/office/drawing/2014/main" id="{D2507F2A-27AF-4833-8273-5FC9A988639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763" y="6016625"/>
              <a:ext cx="214313" cy="827088"/>
            </a:xfrm>
            <a:custGeom>
              <a:avLst/>
              <a:gdLst>
                <a:gd name="T0" fmla="*/ 0 w 45"/>
                <a:gd name="T1" fmla="*/ 0 h 174"/>
                <a:gd name="T2" fmla="*/ 45 w 45"/>
                <a:gd name="T3" fmla="*/ 174 h 174"/>
              </a:gdLst>
              <a:ahLst/>
              <a:cxnLst>
                <a:cxn ang="0">
                  <a:pos x="T0" y="T1"/>
                </a:cxn>
                <a:cxn ang="0">
                  <a:pos x="T2" y="T3"/>
                </a:cxn>
              </a:cxnLst>
              <a:rect l="0" t="0" r="r" b="b"/>
              <a:pathLst>
                <a:path w="45" h="174">
                  <a:moveTo>
                    <a:pt x="0" y="0"/>
                  </a:moveTo>
                  <a:cubicBezTo>
                    <a:pt x="11" y="59"/>
                    <a:pt x="26" y="118"/>
                    <a:pt x="45" y="174"/>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 name="Freeform 25">
              <a:extLst>
                <a:ext uri="{FF2B5EF4-FFF2-40B4-BE49-F238E27FC236}">
                  <a16:creationId xmlns:a16="http://schemas.microsoft.com/office/drawing/2014/main" id="{8DFB8904-0CB8-45AD-ABD2-F7A582365E8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0"/>
              <a:ext cx="1562100" cy="2228850"/>
            </a:xfrm>
            <a:custGeom>
              <a:avLst/>
              <a:gdLst>
                <a:gd name="T0" fmla="*/ 329 w 329"/>
                <a:gd name="T1" fmla="*/ 0 h 469"/>
                <a:gd name="T2" fmla="*/ 0 w 329"/>
                <a:gd name="T3" fmla="*/ 469 h 469"/>
              </a:gdLst>
              <a:ahLst/>
              <a:cxnLst>
                <a:cxn ang="0">
                  <a:pos x="T0" y="T1"/>
                </a:cxn>
                <a:cxn ang="0">
                  <a:pos x="T2" y="T3"/>
                </a:cxn>
              </a:cxnLst>
              <a:rect l="0" t="0" r="r" b="b"/>
              <a:pathLst>
                <a:path w="329" h="469">
                  <a:moveTo>
                    <a:pt x="329" y="0"/>
                  </a:moveTo>
                  <a:cubicBezTo>
                    <a:pt x="189" y="133"/>
                    <a:pt x="69" y="288"/>
                    <a:pt x="0" y="469"/>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2" name="Title 1">
            <a:extLst>
              <a:ext uri="{FF2B5EF4-FFF2-40B4-BE49-F238E27FC236}">
                <a16:creationId xmlns:a16="http://schemas.microsoft.com/office/drawing/2014/main" id="{4B45003A-57B8-FF4D-B756-28869414FF4D}"/>
              </a:ext>
            </a:extLst>
          </p:cNvPr>
          <p:cNvSpPr>
            <a:spLocks noGrp="1"/>
          </p:cNvSpPr>
          <p:nvPr>
            <p:ph type="title"/>
          </p:nvPr>
        </p:nvSpPr>
        <p:spPr>
          <a:xfrm>
            <a:off x="1759287" y="798881"/>
            <a:ext cx="8673427" cy="1048945"/>
          </a:xfrm>
        </p:spPr>
        <p:txBody>
          <a:bodyPr>
            <a:normAutofit/>
          </a:bodyPr>
          <a:lstStyle/>
          <a:p>
            <a:r>
              <a:rPr lang="en-US">
                <a:solidFill>
                  <a:schemeClr val="tx1"/>
                </a:solidFill>
              </a:rPr>
              <a:t>Sample</a:t>
            </a:r>
          </a:p>
        </p:txBody>
      </p:sp>
      <p:graphicFrame>
        <p:nvGraphicFramePr>
          <p:cNvPr id="5" name="Content Placeholder 2">
            <a:extLst>
              <a:ext uri="{FF2B5EF4-FFF2-40B4-BE49-F238E27FC236}">
                <a16:creationId xmlns:a16="http://schemas.microsoft.com/office/drawing/2014/main" id="{70332492-91F6-528A-883D-B0A7C10356E6}"/>
              </a:ext>
            </a:extLst>
          </p:cNvPr>
          <p:cNvGraphicFramePr>
            <a:graphicFrameLocks noGrp="1"/>
          </p:cNvGraphicFramePr>
          <p:nvPr>
            <p:ph idx="1"/>
            <p:extLst>
              <p:ext uri="{D42A27DB-BD31-4B8C-83A1-F6EECF244321}">
                <p14:modId xmlns:p14="http://schemas.microsoft.com/office/powerpoint/2010/main" val="1340631886"/>
              </p:ext>
            </p:extLst>
          </p:nvPr>
        </p:nvGraphicFramePr>
        <p:xfrm>
          <a:off x="807722" y="1990976"/>
          <a:ext cx="10576558" cy="41754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25452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9A517D76-CE12-47A5-BD95-9A8F05070B2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p:grpSpPr>
        <p:sp>
          <p:nvSpPr>
            <p:cNvPr id="11" name="Freeform 5">
              <a:extLst>
                <a:ext uri="{FF2B5EF4-FFF2-40B4-BE49-F238E27FC236}">
                  <a16:creationId xmlns:a16="http://schemas.microsoft.com/office/drawing/2014/main" id="{A2F2F994-D93C-4552-B9AD-DA9E8C94BFB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6">
              <a:extLst>
                <a:ext uri="{FF2B5EF4-FFF2-40B4-BE49-F238E27FC236}">
                  <a16:creationId xmlns:a16="http://schemas.microsoft.com/office/drawing/2014/main" id="{502B8064-B713-4DB8-AC36-3E576B348A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1D700A84-AE55-4EDE-A656-62806F504E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id="{E04FC3D0-B839-4900-B5C8-86C7944573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731A8D63-72B9-496F-BB43-DDD90FC7E2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id="{5B167ED7-B36F-4DDE-B273-7A309BD0F77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1178D32B-E32A-4691-84EB-5FE693D3B1F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id="{AB800FF0-63F8-4B30-96F4-E9601D0267E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A4616F81-02F6-4A18-949C-FB6CBA2006A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D31D2123-B363-42F3-8A04-43048C7BACC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C60973D3-0B9D-465C-8FD3-266BBA49ED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C6655AC3-A1D6-4A0B-861F-F94CB5F0D1A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E8850C4A-AFA5-499E-8E1C-176A59C88B0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8C06F8D4-97B5-4836-AD19-2151421B031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89A2942D-1C1B-4AFF-9818-DA7B73EA48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2B61C5D3-5852-403F-B4BA-A64B9331207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EF62A1A7-26C1-4804-93CB-A07F356CA3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490A1082-3E3A-4C61-9613-910BB024AD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5F452D69-A1DB-4A06-B933-896AED8619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1" name="Group 30">
            <a:extLst>
              <a:ext uri="{FF2B5EF4-FFF2-40B4-BE49-F238E27FC236}">
                <a16:creationId xmlns:a16="http://schemas.microsoft.com/office/drawing/2014/main" id="{445D6626-A6F2-4475-922C-BE42D3365F2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669293" y="1186483"/>
            <a:ext cx="8848345" cy="4477933"/>
            <a:chOff x="1669293" y="1186483"/>
            <a:chExt cx="8848345" cy="4477933"/>
          </a:xfrm>
        </p:grpSpPr>
        <p:sp>
          <p:nvSpPr>
            <p:cNvPr id="32" name="Rectangle 31">
              <a:extLst>
                <a:ext uri="{FF2B5EF4-FFF2-40B4-BE49-F238E27FC236}">
                  <a16:creationId xmlns:a16="http://schemas.microsoft.com/office/drawing/2014/main" id="{0ECFEB13-5D98-43DB-8DFF-78327AE1384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Isosceles Triangle 32">
              <a:extLst>
                <a:ext uri="{FF2B5EF4-FFF2-40B4-BE49-F238E27FC236}">
                  <a16:creationId xmlns:a16="http://schemas.microsoft.com/office/drawing/2014/main" id="{29DA4AFD-8D10-4660-A842-40F4D14347E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4" name="Rectangle 33">
              <a:extLst>
                <a:ext uri="{FF2B5EF4-FFF2-40B4-BE49-F238E27FC236}">
                  <a16:creationId xmlns:a16="http://schemas.microsoft.com/office/drawing/2014/main" id="{F2DBAFF0-48F5-43BB-87C6-CE56A16B63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useBgFill="1">
        <p:nvSpPr>
          <p:cNvPr id="36" name="Rectangle 35">
            <a:extLst>
              <a:ext uri="{FF2B5EF4-FFF2-40B4-BE49-F238E27FC236}">
                <a16:creationId xmlns:a16="http://schemas.microsoft.com/office/drawing/2014/main" id="{970A98CA-71CF-41CD-937B-850795886A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a:extLst>
              <a:ext uri="{FF2B5EF4-FFF2-40B4-BE49-F238E27FC236}">
                <a16:creationId xmlns:a16="http://schemas.microsoft.com/office/drawing/2014/main" id="{6F326EE7-A508-4EF7-AFBF-63D7A596E9E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p:grpSpPr>
        <p:sp>
          <p:nvSpPr>
            <p:cNvPr id="39" name="Freeform 5">
              <a:extLst>
                <a:ext uri="{FF2B5EF4-FFF2-40B4-BE49-F238E27FC236}">
                  <a16:creationId xmlns:a16="http://schemas.microsoft.com/office/drawing/2014/main" id="{E5D2B1BD-1F12-4523-A9CC-D3186D5426C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29674" y="1298404"/>
              <a:ext cx="9702800" cy="5573512"/>
            </a:xfrm>
            <a:custGeom>
              <a:avLst/>
              <a:gdLst>
                <a:gd name="T0" fmla="*/ 1752 w 2038"/>
                <a:gd name="T1" fmla="*/ 1169 h 1169"/>
                <a:gd name="T2" fmla="*/ 1487 w 2038"/>
                <a:gd name="T3" fmla="*/ 334 h 1169"/>
                <a:gd name="T4" fmla="*/ 860 w 2038"/>
                <a:gd name="T5" fmla="*/ 22 h 1169"/>
                <a:gd name="T6" fmla="*/ 199 w 2038"/>
                <a:gd name="T7" fmla="*/ 318 h 1169"/>
                <a:gd name="T8" fmla="*/ 399 w 2038"/>
                <a:gd name="T9" fmla="*/ 1165 h 1169"/>
              </a:gdLst>
              <a:ahLst/>
              <a:cxnLst>
                <a:cxn ang="0">
                  <a:pos x="T0" y="T1"/>
                </a:cxn>
                <a:cxn ang="0">
                  <a:pos x="T2" y="T3"/>
                </a:cxn>
                <a:cxn ang="0">
                  <a:pos x="T4" y="T5"/>
                </a:cxn>
                <a:cxn ang="0">
                  <a:pos x="T6" y="T7"/>
                </a:cxn>
                <a:cxn ang="0">
                  <a:pos x="T8" y="T9"/>
                </a:cxn>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 name="Freeform 6">
              <a:extLst>
                <a:ext uri="{FF2B5EF4-FFF2-40B4-BE49-F238E27FC236}">
                  <a16:creationId xmlns:a16="http://schemas.microsoft.com/office/drawing/2014/main" id="{741741D2-ED67-4813-83F3-5EB418BB692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70451" y="2018236"/>
              <a:ext cx="7373938" cy="4848892"/>
            </a:xfrm>
            <a:custGeom>
              <a:avLst/>
              <a:gdLst>
                <a:gd name="T0" fmla="*/ 1025 w 1549"/>
                <a:gd name="T1" fmla="*/ 1016 h 1017"/>
                <a:gd name="T2" fmla="*/ 1443 w 1549"/>
                <a:gd name="T3" fmla="*/ 592 h 1017"/>
                <a:gd name="T4" fmla="*/ 782 w 1549"/>
                <a:gd name="T5" fmla="*/ 53 h 1017"/>
                <a:gd name="T6" fmla="*/ 150 w 1549"/>
                <a:gd name="T7" fmla="*/ 329 h 1017"/>
                <a:gd name="T8" fmla="*/ 477 w 1549"/>
                <a:gd name="T9" fmla="*/ 1017 h 1017"/>
              </a:gdLst>
              <a:ahLst/>
              <a:cxnLst>
                <a:cxn ang="0">
                  <a:pos x="T0" y="T1"/>
                </a:cxn>
                <a:cxn ang="0">
                  <a:pos x="T2" y="T3"/>
                </a:cxn>
                <a:cxn ang="0">
                  <a:pos x="T4" y="T5"/>
                </a:cxn>
                <a:cxn ang="0">
                  <a:pos x="T6" y="T7"/>
                </a:cxn>
                <a:cxn ang="0">
                  <a:pos x="T8" y="T9"/>
                </a:cxn>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 name="Freeform 7">
              <a:extLst>
                <a:ext uri="{FF2B5EF4-FFF2-40B4-BE49-F238E27FC236}">
                  <a16:creationId xmlns:a16="http://schemas.microsoft.com/office/drawing/2014/main" id="{FF2A87CA-AEEF-44CB-AE35-AA98FE9B442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51351" y="1788400"/>
              <a:ext cx="8035925" cy="5083516"/>
            </a:xfrm>
            <a:custGeom>
              <a:avLst/>
              <a:gdLst>
                <a:gd name="T0" fmla="*/ 1302 w 1688"/>
                <a:gd name="T1" fmla="*/ 1066 h 1066"/>
                <a:gd name="T2" fmla="*/ 1613 w 1688"/>
                <a:gd name="T3" fmla="*/ 850 h 1066"/>
                <a:gd name="T4" fmla="*/ 1517 w 1688"/>
                <a:gd name="T5" fmla="*/ 471 h 1066"/>
                <a:gd name="T6" fmla="*/ 798 w 1688"/>
                <a:gd name="T7" fmla="*/ 28 h 1066"/>
                <a:gd name="T8" fmla="*/ 181 w 1688"/>
                <a:gd name="T9" fmla="*/ 333 h 1066"/>
                <a:gd name="T10" fmla="*/ 420 w 1688"/>
                <a:gd name="T11" fmla="*/ 1066 h 1066"/>
              </a:gdLst>
              <a:ahLst/>
              <a:cxnLst>
                <a:cxn ang="0">
                  <a:pos x="T0" y="T1"/>
                </a:cxn>
                <a:cxn ang="0">
                  <a:pos x="T2" y="T3"/>
                </a:cxn>
                <a:cxn ang="0">
                  <a:pos x="T4" y="T5"/>
                </a:cxn>
                <a:cxn ang="0">
                  <a:pos x="T6" y="T7"/>
                </a:cxn>
                <a:cxn ang="0">
                  <a:pos x="T8" y="T9"/>
                </a:cxn>
                <a:cxn ang="0">
                  <a:pos x="T10" y="T11"/>
                </a:cxn>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 name="Freeform 8">
              <a:extLst>
                <a:ext uri="{FF2B5EF4-FFF2-40B4-BE49-F238E27FC236}">
                  <a16:creationId xmlns:a16="http://schemas.microsoft.com/office/drawing/2014/main" id="{651423C2-A694-4809-8972-E7C432E60E9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49842"/>
              <a:ext cx="10334625" cy="6322075"/>
            </a:xfrm>
            <a:custGeom>
              <a:avLst/>
              <a:gdLst>
                <a:gd name="T0" fmla="*/ 1873 w 2171"/>
                <a:gd name="T1" fmla="*/ 1326 h 1326"/>
                <a:gd name="T2" fmla="*/ 1609 w 2171"/>
                <a:gd name="T3" fmla="*/ 473 h 1326"/>
                <a:gd name="T4" fmla="*/ 880 w 2171"/>
                <a:gd name="T5" fmla="*/ 63 h 1326"/>
                <a:gd name="T6" fmla="*/ 0 w 2171"/>
                <a:gd name="T7" fmla="*/ 423 h 1326"/>
              </a:gdLst>
              <a:ahLst/>
              <a:cxnLst>
                <a:cxn ang="0">
                  <a:pos x="T0" y="T1"/>
                </a:cxn>
                <a:cxn ang="0">
                  <a:pos x="T2" y="T3"/>
                </a:cxn>
                <a:cxn ang="0">
                  <a:pos x="T4" y="T5"/>
                </a:cxn>
                <a:cxn ang="0">
                  <a:pos x="T6" y="T7"/>
                </a:cxn>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 name="Freeform 9">
              <a:extLst>
                <a:ext uri="{FF2B5EF4-FFF2-40B4-BE49-F238E27FC236}">
                  <a16:creationId xmlns:a16="http://schemas.microsoft.com/office/drawing/2014/main" id="{B49B31D5-A22A-4C8A-8516-3DEEFAF4698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701" y="6186246"/>
              <a:ext cx="504825" cy="681527"/>
            </a:xfrm>
            <a:custGeom>
              <a:avLst/>
              <a:gdLst>
                <a:gd name="T0" fmla="*/ 0 w 106"/>
                <a:gd name="T1" fmla="*/ 0 h 143"/>
                <a:gd name="T2" fmla="*/ 106 w 106"/>
                <a:gd name="T3" fmla="*/ 143 h 143"/>
              </a:gdLst>
              <a:ahLst/>
              <a:cxnLst>
                <a:cxn ang="0">
                  <a:pos x="T0" y="T1"/>
                </a:cxn>
                <a:cxn ang="0">
                  <a:pos x="T2" y="T3"/>
                </a:cxn>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 name="Freeform 10">
              <a:extLst>
                <a:ext uri="{FF2B5EF4-FFF2-40B4-BE49-F238E27FC236}">
                  <a16:creationId xmlns:a16="http://schemas.microsoft.com/office/drawing/2014/main" id="{177DF76B-4383-4F06-8125-43E9162D275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1881"/>
              <a:ext cx="11091863" cy="6923796"/>
            </a:xfrm>
            <a:custGeom>
              <a:avLst/>
              <a:gdLst>
                <a:gd name="T0" fmla="*/ 2046 w 2330"/>
                <a:gd name="T1" fmla="*/ 1452 h 1452"/>
                <a:gd name="T2" fmla="*/ 1813 w 2330"/>
                <a:gd name="T3" fmla="*/ 601 h 1452"/>
                <a:gd name="T4" fmla="*/ 956 w 2330"/>
                <a:gd name="T5" fmla="*/ 97 h 1452"/>
                <a:gd name="T6" fmla="*/ 0 w 2330"/>
                <a:gd name="T7" fmla="*/ 366 h 1452"/>
              </a:gdLst>
              <a:ahLst/>
              <a:cxnLst>
                <a:cxn ang="0">
                  <a:pos x="T0" y="T1"/>
                </a:cxn>
                <a:cxn ang="0">
                  <a:pos x="T2" y="T3"/>
                </a:cxn>
                <a:cxn ang="0">
                  <a:pos x="T4" y="T5"/>
                </a:cxn>
                <a:cxn ang="0">
                  <a:pos x="T6" y="T7"/>
                </a:cxn>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 name="Freeform 11">
              <a:extLst>
                <a:ext uri="{FF2B5EF4-FFF2-40B4-BE49-F238E27FC236}">
                  <a16:creationId xmlns:a16="http://schemas.microsoft.com/office/drawing/2014/main" id="{1F488673-3613-4D34-BF97-A4B6ADA63CA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426601" y="5579"/>
              <a:ext cx="5788025" cy="6847184"/>
            </a:xfrm>
            <a:custGeom>
              <a:avLst/>
              <a:gdLst>
                <a:gd name="T0" fmla="*/ 1094 w 1216"/>
                <a:gd name="T1" fmla="*/ 1436 h 1436"/>
                <a:gd name="T2" fmla="*/ 709 w 1216"/>
                <a:gd name="T3" fmla="*/ 551 h 1436"/>
                <a:gd name="T4" fmla="*/ 0 w 1216"/>
                <a:gd name="T5" fmla="*/ 0 h 1436"/>
              </a:gdLst>
              <a:ahLst/>
              <a:cxnLst>
                <a:cxn ang="0">
                  <a:pos x="T0" y="T1"/>
                </a:cxn>
                <a:cxn ang="0">
                  <a:pos x="T2" y="T3"/>
                </a:cxn>
                <a:cxn ang="0">
                  <a:pos x="T4" y="T5"/>
                </a:cxn>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 name="Freeform 12">
              <a:extLst>
                <a:ext uri="{FF2B5EF4-FFF2-40B4-BE49-F238E27FC236}">
                  <a16:creationId xmlns:a16="http://schemas.microsoft.com/office/drawing/2014/main" id="{26877494-71D4-4879-8E63-55A8239AB4E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579"/>
              <a:ext cx="1057275" cy="614491"/>
            </a:xfrm>
            <a:custGeom>
              <a:avLst/>
              <a:gdLst>
                <a:gd name="T0" fmla="*/ 222 w 222"/>
                <a:gd name="T1" fmla="*/ 0 h 129"/>
                <a:gd name="T2" fmla="*/ 0 w 222"/>
                <a:gd name="T3" fmla="*/ 129 h 129"/>
              </a:gdLst>
              <a:ahLst/>
              <a:cxnLst>
                <a:cxn ang="0">
                  <a:pos x="T0" y="T1"/>
                </a:cxn>
                <a:cxn ang="0">
                  <a:pos x="T2" y="T3"/>
                </a:cxn>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Freeform 13">
              <a:extLst>
                <a:ext uri="{FF2B5EF4-FFF2-40B4-BE49-F238E27FC236}">
                  <a16:creationId xmlns:a16="http://schemas.microsoft.com/office/drawing/2014/main" id="{8DC06A40-DE2B-41AF-A528-2E900DD560F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821889" y="5579"/>
              <a:ext cx="5588000" cy="6866337"/>
            </a:xfrm>
            <a:custGeom>
              <a:avLst/>
              <a:gdLst>
                <a:gd name="T0" fmla="*/ 1067 w 1174"/>
                <a:gd name="T1" fmla="*/ 1440 h 1440"/>
                <a:gd name="T2" fmla="*/ 698 w 1174"/>
                <a:gd name="T3" fmla="*/ 577 h 1440"/>
                <a:gd name="T4" fmla="*/ 0 w 1174"/>
                <a:gd name="T5" fmla="*/ 0 h 1440"/>
              </a:gdLst>
              <a:ahLst/>
              <a:cxnLst>
                <a:cxn ang="0">
                  <a:pos x="T0" y="T1"/>
                </a:cxn>
                <a:cxn ang="0">
                  <a:pos x="T2" y="T3"/>
                </a:cxn>
                <a:cxn ang="0">
                  <a:pos x="T4" y="T5"/>
                </a:cxn>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Freeform 14">
              <a:extLst>
                <a:ext uri="{FF2B5EF4-FFF2-40B4-BE49-F238E27FC236}">
                  <a16:creationId xmlns:a16="http://schemas.microsoft.com/office/drawing/2014/main" id="{768B663C-FBC1-4556-9328-EAF4995DC27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701" y="790"/>
              <a:ext cx="595313" cy="352734"/>
            </a:xfrm>
            <a:custGeom>
              <a:avLst/>
              <a:gdLst>
                <a:gd name="T0" fmla="*/ 125 w 125"/>
                <a:gd name="T1" fmla="*/ 0 h 74"/>
                <a:gd name="T2" fmla="*/ 0 w 125"/>
                <a:gd name="T3" fmla="*/ 74 h 74"/>
              </a:gdLst>
              <a:ahLst/>
              <a:cxnLst>
                <a:cxn ang="0">
                  <a:pos x="T0" y="T1"/>
                </a:cxn>
                <a:cxn ang="0">
                  <a:pos x="T2" y="T3"/>
                </a:cxn>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 name="Freeform 15">
              <a:extLst>
                <a:ext uri="{FF2B5EF4-FFF2-40B4-BE49-F238E27FC236}">
                  <a16:creationId xmlns:a16="http://schemas.microsoft.com/office/drawing/2014/main" id="{2BD7EBB2-5F33-4651-9A8D-22BB0EFEC6C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012389" y="5579"/>
              <a:ext cx="5497513" cy="6866337"/>
            </a:xfrm>
            <a:custGeom>
              <a:avLst/>
              <a:gdLst>
                <a:gd name="T0" fmla="*/ 1056 w 1155"/>
                <a:gd name="T1" fmla="*/ 1440 h 1440"/>
                <a:gd name="T2" fmla="*/ 686 w 1155"/>
                <a:gd name="T3" fmla="*/ 580 h 1440"/>
                <a:gd name="T4" fmla="*/ 0 w 1155"/>
                <a:gd name="T5" fmla="*/ 0 h 1440"/>
              </a:gdLst>
              <a:ahLst/>
              <a:cxnLst>
                <a:cxn ang="0">
                  <a:pos x="T0" y="T1"/>
                </a:cxn>
                <a:cxn ang="0">
                  <a:pos x="T2" y="T3"/>
                </a:cxn>
                <a:cxn ang="0">
                  <a:pos x="T4" y="T5"/>
                </a:cxn>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 name="Freeform 16">
              <a:extLst>
                <a:ext uri="{FF2B5EF4-FFF2-40B4-BE49-F238E27FC236}">
                  <a16:creationId xmlns:a16="http://schemas.microsoft.com/office/drawing/2014/main" id="{515B1D80-2CCA-480A-9E73-5AE4D385DC3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579"/>
              <a:ext cx="357188" cy="213875"/>
            </a:xfrm>
            <a:custGeom>
              <a:avLst/>
              <a:gdLst>
                <a:gd name="T0" fmla="*/ 75 w 75"/>
                <a:gd name="T1" fmla="*/ 0 h 45"/>
                <a:gd name="T2" fmla="*/ 0 w 75"/>
                <a:gd name="T3" fmla="*/ 45 h 45"/>
              </a:gdLst>
              <a:ahLst/>
              <a:cxnLst>
                <a:cxn ang="0">
                  <a:pos x="T0" y="T1"/>
                </a:cxn>
                <a:cxn ang="0">
                  <a:pos x="T2" y="T3"/>
                </a:cxn>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 name="Freeform 17">
              <a:extLst>
                <a:ext uri="{FF2B5EF4-FFF2-40B4-BE49-F238E27FC236}">
                  <a16:creationId xmlns:a16="http://schemas.microsoft.com/office/drawing/2014/main" id="{FDBE8DEF-819D-4AA7-8815-52EB22ACF07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210826" y="790"/>
              <a:ext cx="5522913" cy="6871126"/>
            </a:xfrm>
            <a:custGeom>
              <a:avLst/>
              <a:gdLst>
                <a:gd name="T0" fmla="*/ 1053 w 1160"/>
                <a:gd name="T1" fmla="*/ 1441 h 1441"/>
                <a:gd name="T2" fmla="*/ 705 w 1160"/>
                <a:gd name="T3" fmla="*/ 599 h 1441"/>
                <a:gd name="T4" fmla="*/ 0 w 1160"/>
                <a:gd name="T5" fmla="*/ 0 h 1441"/>
              </a:gdLst>
              <a:ahLst/>
              <a:cxnLst>
                <a:cxn ang="0">
                  <a:pos x="T0" y="T1"/>
                </a:cxn>
                <a:cxn ang="0">
                  <a:pos x="T2" y="T3"/>
                </a:cxn>
                <a:cxn ang="0">
                  <a:pos x="T4" y="T5"/>
                </a:cxn>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 name="Freeform 18">
              <a:extLst>
                <a:ext uri="{FF2B5EF4-FFF2-40B4-BE49-F238E27FC236}">
                  <a16:creationId xmlns:a16="http://schemas.microsoft.com/office/drawing/2014/main" id="{AE90681D-42FE-4C0F-80CA-EA05785E0B1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63239" y="5579"/>
              <a:ext cx="5413375" cy="6866337"/>
            </a:xfrm>
            <a:custGeom>
              <a:avLst/>
              <a:gdLst>
                <a:gd name="T0" fmla="*/ 1040 w 1137"/>
                <a:gd name="T1" fmla="*/ 1440 h 1440"/>
                <a:gd name="T2" fmla="*/ 698 w 1137"/>
                <a:gd name="T3" fmla="*/ 611 h 1440"/>
                <a:gd name="T4" fmla="*/ 0 w 1137"/>
                <a:gd name="T5" fmla="*/ 0 h 1440"/>
              </a:gdLst>
              <a:ahLst/>
              <a:cxnLst>
                <a:cxn ang="0">
                  <a:pos x="T0" y="T1"/>
                </a:cxn>
                <a:cxn ang="0">
                  <a:pos x="T2" y="T3"/>
                </a:cxn>
                <a:cxn ang="0">
                  <a:pos x="T4" y="T5"/>
                </a:cxn>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Freeform 19">
              <a:extLst>
                <a:ext uri="{FF2B5EF4-FFF2-40B4-BE49-F238E27FC236}">
                  <a16:creationId xmlns:a16="http://schemas.microsoft.com/office/drawing/2014/main" id="{FA86AD07-319B-411F-AC45-AA52F8D3C3B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877576" y="5579"/>
              <a:ext cx="5037138" cy="6861550"/>
            </a:xfrm>
            <a:custGeom>
              <a:avLst/>
              <a:gdLst>
                <a:gd name="T0" fmla="*/ 1011 w 1058"/>
                <a:gd name="T1" fmla="*/ 1439 h 1439"/>
                <a:gd name="T2" fmla="*/ 648 w 1058"/>
                <a:gd name="T3" fmla="*/ 617 h 1439"/>
                <a:gd name="T4" fmla="*/ 0 w 1058"/>
                <a:gd name="T5" fmla="*/ 0 h 1439"/>
              </a:gdLst>
              <a:ahLst/>
              <a:cxnLst>
                <a:cxn ang="0">
                  <a:pos x="T0" y="T1"/>
                </a:cxn>
                <a:cxn ang="0">
                  <a:pos x="T2" y="T3"/>
                </a:cxn>
                <a:cxn ang="0">
                  <a:pos x="T4" y="T5"/>
                </a:cxn>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 name="Freeform 20">
              <a:extLst>
                <a:ext uri="{FF2B5EF4-FFF2-40B4-BE49-F238E27FC236}">
                  <a16:creationId xmlns:a16="http://schemas.microsoft.com/office/drawing/2014/main" id="{C859D20C-F34C-48EB-BE36-9CEE77C2C01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768289" y="5579"/>
              <a:ext cx="3417888" cy="2742066"/>
            </a:xfrm>
            <a:custGeom>
              <a:avLst/>
              <a:gdLst>
                <a:gd name="T0" fmla="*/ 718 w 718"/>
                <a:gd name="T1" fmla="*/ 575 h 575"/>
                <a:gd name="T2" fmla="*/ 0 w 718"/>
                <a:gd name="T3" fmla="*/ 0 h 575"/>
              </a:gdLst>
              <a:ahLst/>
              <a:cxnLst>
                <a:cxn ang="0">
                  <a:pos x="T0" y="T1"/>
                </a:cxn>
                <a:cxn ang="0">
                  <a:pos x="T2" y="T3"/>
                </a:cxn>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 name="Freeform 21">
              <a:extLst>
                <a:ext uri="{FF2B5EF4-FFF2-40B4-BE49-F238E27FC236}">
                  <a16:creationId xmlns:a16="http://schemas.microsoft.com/office/drawing/2014/main" id="{E65C4ECC-A417-4C0C-B0DA-45536454BA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9235014" y="10367"/>
              <a:ext cx="2951163" cy="2555325"/>
            </a:xfrm>
            <a:custGeom>
              <a:avLst/>
              <a:gdLst>
                <a:gd name="T0" fmla="*/ 620 w 620"/>
                <a:gd name="T1" fmla="*/ 536 h 536"/>
                <a:gd name="T2" fmla="*/ 0 w 620"/>
                <a:gd name="T3" fmla="*/ 0 h 536"/>
              </a:gdLst>
              <a:ahLst/>
              <a:cxnLst>
                <a:cxn ang="0">
                  <a:pos x="T0" y="T1"/>
                </a:cxn>
                <a:cxn ang="0">
                  <a:pos x="T2" y="T3"/>
                </a:cxn>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 name="Freeform 22">
              <a:extLst>
                <a:ext uri="{FF2B5EF4-FFF2-40B4-BE49-F238E27FC236}">
                  <a16:creationId xmlns:a16="http://schemas.microsoft.com/office/drawing/2014/main" id="{CC6F4AC2-FAA9-45AD-A4BC-8237BCE702A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20826" y="5579"/>
              <a:ext cx="2165350" cy="1358265"/>
            </a:xfrm>
            <a:custGeom>
              <a:avLst/>
              <a:gdLst>
                <a:gd name="T0" fmla="*/ 0 w 455"/>
                <a:gd name="T1" fmla="*/ 0 h 285"/>
                <a:gd name="T2" fmla="*/ 455 w 455"/>
                <a:gd name="T3" fmla="*/ 285 h 285"/>
              </a:gdLst>
              <a:ahLst/>
              <a:cxnLst>
                <a:cxn ang="0">
                  <a:pos x="T0" y="T1"/>
                </a:cxn>
                <a:cxn ang="0">
                  <a:pos x="T2" y="T3"/>
                </a:cxn>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 name="Freeform 23">
              <a:extLst>
                <a:ext uri="{FF2B5EF4-FFF2-40B4-BE49-F238E27FC236}">
                  <a16:creationId xmlns:a16="http://schemas.microsoft.com/office/drawing/2014/main" id="{4A9DE6F0-4620-4084-B281-FE044DB2C88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90826" y="5579"/>
              <a:ext cx="895350" cy="534687"/>
            </a:xfrm>
            <a:custGeom>
              <a:avLst/>
              <a:gdLst>
                <a:gd name="T0" fmla="*/ 0 w 188"/>
                <a:gd name="T1" fmla="*/ 0 h 112"/>
                <a:gd name="T2" fmla="*/ 188 w 188"/>
                <a:gd name="T3" fmla="*/ 112 h 112"/>
              </a:gdLst>
              <a:ahLst/>
              <a:cxnLst>
                <a:cxn ang="0">
                  <a:pos x="T0" y="T1"/>
                </a:cxn>
                <a:cxn ang="0">
                  <a:pos x="T2" y="T3"/>
                </a:cxn>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59" name="Rectangle 58">
            <a:extLst>
              <a:ext uri="{FF2B5EF4-FFF2-40B4-BE49-F238E27FC236}">
                <a16:creationId xmlns:a16="http://schemas.microsoft.com/office/drawing/2014/main" id="{57FEE73E-FB69-4E9E-BF08-78CA188625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39" y="0"/>
            <a:ext cx="12191695" cy="4197925"/>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pic>
        <p:nvPicPr>
          <p:cNvPr id="4" name="Picture 4">
            <a:extLst>
              <a:ext uri="{FF2B5EF4-FFF2-40B4-BE49-F238E27FC236}">
                <a16:creationId xmlns:a16="http://schemas.microsoft.com/office/drawing/2014/main" id="{29B29DFF-B4B9-F36B-5ACF-C080C260F523}"/>
              </a:ext>
            </a:extLst>
          </p:cNvPr>
          <p:cNvPicPr>
            <a:picLocks noGrp="1" noChangeAspect="1"/>
          </p:cNvPicPr>
          <p:nvPr>
            <p:ph idx="1"/>
          </p:nvPr>
        </p:nvPicPr>
        <p:blipFill>
          <a:blip r:embed="rId3"/>
          <a:stretch>
            <a:fillRect/>
          </a:stretch>
        </p:blipFill>
        <p:spPr>
          <a:xfrm>
            <a:off x="80960" y="786721"/>
            <a:ext cx="5973588" cy="2628377"/>
          </a:xfrm>
          <a:prstGeom prst="rect">
            <a:avLst/>
          </a:prstGeom>
          <a:ln w="12700">
            <a:noFill/>
          </a:ln>
        </p:spPr>
      </p:pic>
      <p:pic>
        <p:nvPicPr>
          <p:cNvPr id="5" name="Picture 5" descr="Chart, bar chart&#10;&#10;Description automatically generated">
            <a:extLst>
              <a:ext uri="{FF2B5EF4-FFF2-40B4-BE49-F238E27FC236}">
                <a16:creationId xmlns:a16="http://schemas.microsoft.com/office/drawing/2014/main" id="{22330B44-3ADB-E991-85CB-F4A954242FA5}"/>
              </a:ext>
            </a:extLst>
          </p:cNvPr>
          <p:cNvPicPr>
            <a:picLocks noChangeAspect="1"/>
          </p:cNvPicPr>
          <p:nvPr/>
        </p:nvPicPr>
        <p:blipFill>
          <a:blip r:embed="rId4"/>
          <a:stretch>
            <a:fillRect/>
          </a:stretch>
        </p:blipFill>
        <p:spPr>
          <a:xfrm>
            <a:off x="6104374" y="549629"/>
            <a:ext cx="5966465" cy="3102561"/>
          </a:xfrm>
          <a:prstGeom prst="rect">
            <a:avLst/>
          </a:prstGeom>
          <a:ln w="12700">
            <a:noFill/>
          </a:ln>
        </p:spPr>
      </p:pic>
      <p:grpSp>
        <p:nvGrpSpPr>
          <p:cNvPr id="61" name="Group 60">
            <a:extLst>
              <a:ext uri="{FF2B5EF4-FFF2-40B4-BE49-F238E27FC236}">
                <a16:creationId xmlns:a16="http://schemas.microsoft.com/office/drawing/2014/main" id="{9D45FA45-1472-4C71-BA56-6BFB628AD0C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4206292"/>
            <a:ext cx="12192755" cy="1771275"/>
            <a:chOff x="1" y="3893141"/>
            <a:chExt cx="12192755" cy="1771275"/>
          </a:xfrm>
        </p:grpSpPr>
        <p:sp>
          <p:nvSpPr>
            <p:cNvPr id="62" name="Isosceles Triangle 39">
              <a:extLst>
                <a:ext uri="{FF2B5EF4-FFF2-40B4-BE49-F238E27FC236}">
                  <a16:creationId xmlns:a16="http://schemas.microsoft.com/office/drawing/2014/main" id="{72B03240-6F06-45A1-9634-C4D45839D3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a:extLst>
                <a:ext uri="{FF2B5EF4-FFF2-40B4-BE49-F238E27FC236}">
                  <a16:creationId xmlns:a16="http://schemas.microsoft.com/office/drawing/2014/main" id="{43366D9C-D995-48FE-B2BD-ECE2EE2A4C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 y="3893141"/>
              <a:ext cx="12192755" cy="142021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35B297F6-7C86-4028-2A33-AF627D84813D}"/>
              </a:ext>
            </a:extLst>
          </p:cNvPr>
          <p:cNvSpPr>
            <a:spLocks noGrp="1"/>
          </p:cNvSpPr>
          <p:nvPr>
            <p:ph type="title"/>
          </p:nvPr>
        </p:nvSpPr>
        <p:spPr>
          <a:xfrm>
            <a:off x="1683982" y="4293388"/>
            <a:ext cx="8833655" cy="727748"/>
          </a:xfrm>
        </p:spPr>
        <p:txBody>
          <a:bodyPr vert="horz" lIns="228600" tIns="228600" rIns="228600" bIns="0" rtlCol="0" anchor="b">
            <a:normAutofit/>
          </a:bodyPr>
          <a:lstStyle/>
          <a:p>
            <a:pPr>
              <a:lnSpc>
                <a:spcPct val="80000"/>
              </a:lnSpc>
            </a:pPr>
            <a:r>
              <a:rPr lang="en-US" sz="3700"/>
              <a:t>General Findings</a:t>
            </a:r>
          </a:p>
        </p:txBody>
      </p:sp>
      <p:sp>
        <p:nvSpPr>
          <p:cNvPr id="6" name="TextBox 5">
            <a:extLst>
              <a:ext uri="{FF2B5EF4-FFF2-40B4-BE49-F238E27FC236}">
                <a16:creationId xmlns:a16="http://schemas.microsoft.com/office/drawing/2014/main" id="{535FC82E-3454-A357-AD11-DDAEBA6CF859}"/>
              </a:ext>
            </a:extLst>
          </p:cNvPr>
          <p:cNvSpPr txBox="1"/>
          <p:nvPr/>
        </p:nvSpPr>
        <p:spPr>
          <a:xfrm>
            <a:off x="1263211" y="3383700"/>
            <a:ext cx="3593923"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Average Responses to rating "I" statements</a:t>
            </a:r>
          </a:p>
        </p:txBody>
      </p:sp>
      <p:sp>
        <p:nvSpPr>
          <p:cNvPr id="7" name="TextBox 6">
            <a:extLst>
              <a:ext uri="{FF2B5EF4-FFF2-40B4-BE49-F238E27FC236}">
                <a16:creationId xmlns:a16="http://schemas.microsoft.com/office/drawing/2014/main" id="{23A81F5A-6891-59FB-A413-A6756F1B5865}"/>
              </a:ext>
            </a:extLst>
          </p:cNvPr>
          <p:cNvSpPr txBox="1"/>
          <p:nvPr/>
        </p:nvSpPr>
        <p:spPr>
          <a:xfrm>
            <a:off x="6876961" y="3572386"/>
            <a:ext cx="3900129"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Average Responses for Rating Hood College Statements</a:t>
            </a:r>
          </a:p>
        </p:txBody>
      </p:sp>
    </p:spTree>
    <p:extLst>
      <p:ext uri="{BB962C8B-B14F-4D97-AF65-F5344CB8AC3E}">
        <p14:creationId xmlns:p14="http://schemas.microsoft.com/office/powerpoint/2010/main" val="3443870166"/>
      </p:ext>
    </p:extLst>
  </p:cSld>
  <p:clrMapOvr>
    <a:masterClrMapping/>
  </p:clrMapOvr>
  <p:extLst>
    <p:ext uri="{6950BFC3-D8DA-4A85-94F7-54DA5524770B}">
      <p188:commentRel xmlns:p188="http://schemas.microsoft.com/office/powerpoint/2018/8/main" r:id="rId2"/>
    </p:ext>
  </p:extLs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5BEBC0-F64B-ADF3-578B-219E85DA97D7}"/>
              </a:ext>
            </a:extLst>
          </p:cNvPr>
          <p:cNvSpPr>
            <a:spLocks noGrp="1"/>
          </p:cNvSpPr>
          <p:nvPr>
            <p:ph type="title"/>
          </p:nvPr>
        </p:nvSpPr>
        <p:spPr/>
        <p:txBody>
          <a:bodyPr/>
          <a:lstStyle/>
          <a:p>
            <a:r>
              <a:rPr lang="en-US"/>
              <a:t>Disaggregated Results</a:t>
            </a:r>
          </a:p>
        </p:txBody>
      </p:sp>
      <p:sp>
        <p:nvSpPr>
          <p:cNvPr id="3" name="Text Placeholder 2">
            <a:extLst>
              <a:ext uri="{FF2B5EF4-FFF2-40B4-BE49-F238E27FC236}">
                <a16:creationId xmlns:a16="http://schemas.microsoft.com/office/drawing/2014/main" id="{401E6403-302E-24EA-4FED-08822D95332A}"/>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2959112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A7D265-5C17-CFE4-C875-A853CBF4FD97}"/>
              </a:ext>
            </a:extLst>
          </p:cNvPr>
          <p:cNvSpPr>
            <a:spLocks noGrp="1"/>
          </p:cNvSpPr>
          <p:nvPr>
            <p:ph type="title"/>
          </p:nvPr>
        </p:nvSpPr>
        <p:spPr>
          <a:xfrm>
            <a:off x="888631" y="2349925"/>
            <a:ext cx="3498979" cy="2456442"/>
          </a:xfrm>
        </p:spPr>
        <p:txBody>
          <a:bodyPr vert="horz" lIns="228600" tIns="228600" rIns="228600" bIns="0" rtlCol="0">
            <a:normAutofit/>
          </a:bodyPr>
          <a:lstStyle/>
          <a:p>
            <a:r>
              <a:rPr lang="en-US"/>
              <a:t>Gender Identity</a:t>
            </a:r>
            <a:br>
              <a:rPr lang="en-US"/>
            </a:br>
            <a:r>
              <a:rPr lang="en-US"/>
              <a:t>Question 11 part one</a:t>
            </a:r>
          </a:p>
        </p:txBody>
      </p:sp>
      <p:graphicFrame>
        <p:nvGraphicFramePr>
          <p:cNvPr id="6" name="Content Placeholder 5">
            <a:extLst>
              <a:ext uri="{FF2B5EF4-FFF2-40B4-BE49-F238E27FC236}">
                <a16:creationId xmlns:a16="http://schemas.microsoft.com/office/drawing/2014/main" id="{6B943805-3D69-472B-BD38-DB7EF2FF762A}"/>
              </a:ext>
            </a:extLst>
          </p:cNvPr>
          <p:cNvGraphicFramePr>
            <a:graphicFrameLocks noGrp="1"/>
          </p:cNvGraphicFramePr>
          <p:nvPr>
            <p:ph idx="1"/>
            <p:extLst>
              <p:ext uri="{D42A27DB-BD31-4B8C-83A1-F6EECF244321}">
                <p14:modId xmlns:p14="http://schemas.microsoft.com/office/powerpoint/2010/main" val="4016349682"/>
              </p:ext>
            </p:extLst>
          </p:nvPr>
        </p:nvGraphicFramePr>
        <p:xfrm>
          <a:off x="5590658" y="1125538"/>
          <a:ext cx="5338212" cy="4603770"/>
        </p:xfrm>
        <a:graphic>
          <a:graphicData uri="http://schemas.openxmlformats.org/drawingml/2006/table">
            <a:tbl>
              <a:tblPr firstRow="1" bandRow="1">
                <a:tableStyleId>{3B4B98B0-60AC-42C2-AFA5-B58CD77FA1E5}</a:tableStyleId>
              </a:tblPr>
              <a:tblGrid>
                <a:gridCol w="2151434">
                  <a:extLst>
                    <a:ext uri="{9D8B030D-6E8A-4147-A177-3AD203B41FA5}">
                      <a16:colId xmlns:a16="http://schemas.microsoft.com/office/drawing/2014/main" val="773069799"/>
                    </a:ext>
                  </a:extLst>
                </a:gridCol>
                <a:gridCol w="1115886">
                  <a:extLst>
                    <a:ext uri="{9D8B030D-6E8A-4147-A177-3AD203B41FA5}">
                      <a16:colId xmlns:a16="http://schemas.microsoft.com/office/drawing/2014/main" val="1980426296"/>
                    </a:ext>
                  </a:extLst>
                </a:gridCol>
                <a:gridCol w="319705">
                  <a:extLst>
                    <a:ext uri="{9D8B030D-6E8A-4147-A177-3AD203B41FA5}">
                      <a16:colId xmlns:a16="http://schemas.microsoft.com/office/drawing/2014/main" val="561380349"/>
                    </a:ext>
                  </a:extLst>
                </a:gridCol>
                <a:gridCol w="319705">
                  <a:extLst>
                    <a:ext uri="{9D8B030D-6E8A-4147-A177-3AD203B41FA5}">
                      <a16:colId xmlns:a16="http://schemas.microsoft.com/office/drawing/2014/main" val="4219647658"/>
                    </a:ext>
                  </a:extLst>
                </a:gridCol>
                <a:gridCol w="360799">
                  <a:extLst>
                    <a:ext uri="{9D8B030D-6E8A-4147-A177-3AD203B41FA5}">
                      <a16:colId xmlns:a16="http://schemas.microsoft.com/office/drawing/2014/main" val="218976788"/>
                    </a:ext>
                  </a:extLst>
                </a:gridCol>
                <a:gridCol w="1070683">
                  <a:extLst>
                    <a:ext uri="{9D8B030D-6E8A-4147-A177-3AD203B41FA5}">
                      <a16:colId xmlns:a16="http://schemas.microsoft.com/office/drawing/2014/main" val="1471859596"/>
                    </a:ext>
                  </a:extLst>
                </a:gridCol>
              </a:tblGrid>
              <a:tr h="339266">
                <a:tc>
                  <a:txBody>
                    <a:bodyPr/>
                    <a:lstStyle/>
                    <a:p>
                      <a:pPr marL="0" marR="0" fontAlgn="base">
                        <a:spcBef>
                          <a:spcPts val="0"/>
                        </a:spcBef>
                        <a:spcAft>
                          <a:spcPts val="0"/>
                        </a:spcAft>
                      </a:pPr>
                      <a:r>
                        <a:rPr lang="en-US" sz="1000">
                          <a:effectLst/>
                        </a:rPr>
                        <a:t> </a:t>
                      </a:r>
                      <a:br>
                        <a:rPr lang="en-US" sz="1000">
                          <a:effectLst/>
                        </a:rPr>
                      </a:br>
                      <a:r>
                        <a:rPr lang="en-US" sz="1000">
                          <a:effectLst/>
                        </a:rPr>
                        <a:t>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a:effectLst/>
                        </a:rPr>
                        <a:t> </a:t>
                      </a:r>
                      <a:br>
                        <a:rPr lang="en-US" sz="1000">
                          <a:effectLst/>
                        </a:rPr>
                      </a:br>
                      <a:r>
                        <a:rPr lang="en-US" sz="1000">
                          <a:effectLst/>
                        </a:rPr>
                        <a:t> </a:t>
                      </a:r>
                      <a:endParaRPr lang="en-US" sz="1100">
                        <a:effectLst/>
                        <a:latin typeface="Calibri" panose="020F0502020204030204" pitchFamily="34" charset="0"/>
                      </a:endParaRPr>
                    </a:p>
                  </a:txBody>
                  <a:tcPr marL="0" marR="0" marT="0" marB="0" anchor="b"/>
                </a:tc>
                <a:tc gridSpan="4">
                  <a:txBody>
                    <a:bodyPr/>
                    <a:lstStyle/>
                    <a:p>
                      <a:pPr marL="0" marR="0" algn="ctr" fontAlgn="base">
                        <a:spcBef>
                          <a:spcPts val="0"/>
                        </a:spcBef>
                        <a:spcAft>
                          <a:spcPts val="0"/>
                        </a:spcAft>
                      </a:pPr>
                      <a:r>
                        <a:rPr lang="en-US" sz="600">
                          <a:effectLst/>
                        </a:rPr>
                        <a:t>Demographics: Gender Identity </a:t>
                      </a:r>
                      <a:endParaRPr lang="en-US" sz="1100">
                        <a:effectLst/>
                        <a:latin typeface="Calibri" panose="020F0502020204030204" pitchFamily="34" charset="0"/>
                      </a:endParaRPr>
                    </a:p>
                  </a:txBody>
                  <a:tcPr marL="0" marR="0" marT="0" marB="0" anchor="b"/>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195830759"/>
                  </a:ext>
                </a:extLst>
              </a:tr>
              <a:tr h="339266">
                <a:tc>
                  <a:txBody>
                    <a:bodyPr/>
                    <a:lstStyle/>
                    <a:p>
                      <a:pPr marL="0" marR="0" fontAlgn="base">
                        <a:spcBef>
                          <a:spcPts val="0"/>
                        </a:spcBef>
                        <a:spcAft>
                          <a:spcPts val="0"/>
                        </a:spcAft>
                      </a:pPr>
                      <a:r>
                        <a:rPr lang="en-US" sz="1000">
                          <a:effectLst/>
                        </a:rPr>
                        <a:t> </a:t>
                      </a:r>
                      <a:br>
                        <a:rPr lang="en-US" sz="1000">
                          <a:effectLst/>
                        </a:rPr>
                      </a:br>
                      <a:r>
                        <a:rPr lang="en-US" sz="1000">
                          <a:effectLst/>
                        </a:rPr>
                        <a:t>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a:effectLst/>
                        </a:rPr>
                        <a:t> </a:t>
                      </a:r>
                      <a:br>
                        <a:rPr lang="en-US" sz="1000">
                          <a:effectLst/>
                        </a:rPr>
                      </a:br>
                      <a:r>
                        <a:rPr lang="en-US" sz="1000">
                          <a:effectLst/>
                        </a:rPr>
                        <a:t>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Total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Male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Female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Non-binary / third gender </a:t>
                      </a:r>
                      <a:endParaRPr lang="en-US" sz="1100">
                        <a:effectLst/>
                        <a:latin typeface="Calibri" panose="020F0502020204030204" pitchFamily="34" charset="0"/>
                      </a:endParaRPr>
                    </a:p>
                  </a:txBody>
                  <a:tcPr marL="0" marR="0" marT="0" marB="0" anchor="b"/>
                </a:tc>
                <a:extLst>
                  <a:ext uri="{0D108BD9-81ED-4DB2-BD59-A6C34878D82A}">
                    <a16:rowId xmlns:a16="http://schemas.microsoft.com/office/drawing/2014/main" val="1878251145"/>
                  </a:ext>
                </a:extLst>
              </a:tr>
              <a:tr h="122294">
                <a:tc gridSpan="2">
                  <a:txBody>
                    <a:bodyPr/>
                    <a:lstStyle/>
                    <a:p>
                      <a:pPr marL="0" marR="0" fontAlgn="base">
                        <a:spcBef>
                          <a:spcPts val="0"/>
                        </a:spcBef>
                        <a:spcAft>
                          <a:spcPts val="0"/>
                        </a:spcAft>
                      </a:pPr>
                      <a:r>
                        <a:rPr lang="en-US" sz="600">
                          <a:effectLst/>
                        </a:rPr>
                        <a:t>Total Count (Answering)  </a:t>
                      </a:r>
                      <a:endParaRPr lang="en-US" sz="1100">
                        <a:effectLst/>
                        <a:latin typeface="Calibri" panose="020F0502020204030204" pitchFamily="34" charset="0"/>
                      </a:endParaRPr>
                    </a:p>
                  </a:txBody>
                  <a:tcPr marL="0" marR="0" marT="0" marB="0" anchor="b"/>
                </a:tc>
                <a:tc hMerge="1">
                  <a:txBody>
                    <a:bodyPr/>
                    <a:lstStyle/>
                    <a:p>
                      <a:endParaRPr lang="en-US"/>
                    </a:p>
                  </a:txBody>
                  <a:tcPr/>
                </a:tc>
                <a:tc>
                  <a:txBody>
                    <a:bodyPr/>
                    <a:lstStyle/>
                    <a:p>
                      <a:pPr marL="0" marR="0" fontAlgn="base">
                        <a:spcBef>
                          <a:spcPts val="0"/>
                        </a:spcBef>
                        <a:spcAft>
                          <a:spcPts val="0"/>
                        </a:spcAft>
                      </a:pPr>
                      <a:r>
                        <a:rPr lang="en-US" sz="600">
                          <a:effectLst/>
                        </a:rPr>
                        <a:t>76.0 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17.0 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54.0 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5.0 </a:t>
                      </a:r>
                      <a:endParaRPr lang="en-US" sz="1100">
                        <a:effectLst/>
                        <a:latin typeface="Calibri" panose="020F0502020204030204" pitchFamily="34" charset="0"/>
                      </a:endParaRPr>
                    </a:p>
                  </a:txBody>
                  <a:tcPr marL="0" marR="0" marT="0" marB="0" anchor="b"/>
                </a:tc>
                <a:extLst>
                  <a:ext uri="{0D108BD9-81ED-4DB2-BD59-A6C34878D82A}">
                    <a16:rowId xmlns:a16="http://schemas.microsoft.com/office/drawing/2014/main" val="1210730605"/>
                  </a:ext>
                </a:extLst>
              </a:tr>
              <a:tr h="339266">
                <a:tc>
                  <a:txBody>
                    <a:bodyPr/>
                    <a:lstStyle/>
                    <a:p>
                      <a:pPr marL="0" marR="0" fontAlgn="base">
                        <a:spcBef>
                          <a:spcPts val="0"/>
                        </a:spcBef>
                        <a:spcAft>
                          <a:spcPts val="0"/>
                        </a:spcAft>
                      </a:pPr>
                      <a:r>
                        <a:rPr lang="en-US" sz="1000">
                          <a:effectLst/>
                        </a:rPr>
                        <a:t> </a:t>
                      </a:r>
                      <a:br>
                        <a:rPr lang="en-US" sz="1000">
                          <a:effectLst/>
                        </a:rPr>
                      </a:br>
                      <a:r>
                        <a:rPr lang="en-US" sz="1000">
                          <a:effectLst/>
                        </a:rPr>
                        <a:t>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a:effectLst/>
                        </a:rPr>
                        <a:t> </a:t>
                      </a:r>
                      <a:br>
                        <a:rPr lang="en-US" sz="1000">
                          <a:effectLst/>
                        </a:rPr>
                      </a:br>
                      <a:r>
                        <a:rPr lang="en-US" sz="1000">
                          <a:effectLst/>
                        </a:rPr>
                        <a:t>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a:effectLst/>
                        </a:rPr>
                        <a:t> </a:t>
                      </a:r>
                      <a:br>
                        <a:rPr lang="en-US" sz="1000">
                          <a:effectLst/>
                        </a:rPr>
                      </a:br>
                      <a:r>
                        <a:rPr lang="en-US" sz="1000">
                          <a:effectLst/>
                        </a:rPr>
                        <a:t>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a:effectLst/>
                        </a:rPr>
                        <a:t> </a:t>
                      </a:r>
                      <a:br>
                        <a:rPr lang="en-US" sz="1000">
                          <a:effectLst/>
                        </a:rPr>
                      </a:br>
                      <a:r>
                        <a:rPr lang="en-US" sz="1000">
                          <a:effectLst/>
                        </a:rPr>
                        <a:t>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a:effectLst/>
                        </a:rPr>
                        <a:t> </a:t>
                      </a:r>
                      <a:br>
                        <a:rPr lang="en-US" sz="1000">
                          <a:effectLst/>
                        </a:rPr>
                      </a:br>
                      <a:r>
                        <a:rPr lang="en-US" sz="1000">
                          <a:effectLst/>
                        </a:rPr>
                        <a:t>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a:effectLst/>
                        </a:rPr>
                        <a:t> </a:t>
                      </a:r>
                      <a:br>
                        <a:rPr lang="en-US" sz="1000">
                          <a:effectLst/>
                        </a:rPr>
                      </a:br>
                      <a:r>
                        <a:rPr lang="en-US" sz="1000">
                          <a:effectLst/>
                        </a:rPr>
                        <a:t> </a:t>
                      </a:r>
                      <a:endParaRPr lang="en-US" sz="1100">
                        <a:effectLst/>
                        <a:latin typeface="Calibri" panose="020F0502020204030204" pitchFamily="34" charset="0"/>
                      </a:endParaRPr>
                    </a:p>
                  </a:txBody>
                  <a:tcPr marL="0" marR="0" marT="0" marB="0" anchor="b"/>
                </a:tc>
                <a:extLst>
                  <a:ext uri="{0D108BD9-81ED-4DB2-BD59-A6C34878D82A}">
                    <a16:rowId xmlns:a16="http://schemas.microsoft.com/office/drawing/2014/main" val="2224890867"/>
                  </a:ext>
                </a:extLst>
              </a:tr>
              <a:tr h="122294">
                <a:tc rowSpan="5">
                  <a:txBody>
                    <a:bodyPr/>
                    <a:lstStyle/>
                    <a:p>
                      <a:pPr marL="0" marR="0" fontAlgn="base">
                        <a:spcBef>
                          <a:spcPts val="0"/>
                        </a:spcBef>
                        <a:spcAft>
                          <a:spcPts val="0"/>
                        </a:spcAft>
                      </a:pPr>
                      <a:r>
                        <a:rPr lang="en-US" sz="600">
                          <a:effectLst/>
                        </a:rPr>
                        <a:t>I know how to register to vote </a:t>
                      </a:r>
                      <a:endParaRPr lang="en-US" sz="1100">
                        <a:effectLst/>
                        <a:latin typeface="Calibri" panose="020F0502020204030204" pitchFamily="34" charset="0"/>
                      </a:endParaRPr>
                    </a:p>
                  </a:txBody>
                  <a:tcPr marL="0" marR="0" marT="0" marB="0" anchor="ctr"/>
                </a:tc>
                <a:tc>
                  <a:txBody>
                    <a:bodyPr/>
                    <a:lstStyle/>
                    <a:p>
                      <a:pPr marL="0" marR="0" fontAlgn="base">
                        <a:spcBef>
                          <a:spcPts val="0"/>
                        </a:spcBef>
                        <a:spcAft>
                          <a:spcPts val="0"/>
                        </a:spcAft>
                      </a:pPr>
                      <a:r>
                        <a:rPr lang="en-US" sz="600">
                          <a:effectLst/>
                        </a:rPr>
                        <a:t>Strongly disagree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2.6%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0.0%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3.7%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0.0% </a:t>
                      </a:r>
                      <a:endParaRPr lang="en-US" sz="1100">
                        <a:effectLst/>
                        <a:latin typeface="Calibri" panose="020F0502020204030204" pitchFamily="34" charset="0"/>
                      </a:endParaRPr>
                    </a:p>
                  </a:txBody>
                  <a:tcPr marL="0" marR="0" marT="0" marB="0" anchor="b"/>
                </a:tc>
                <a:extLst>
                  <a:ext uri="{0D108BD9-81ED-4DB2-BD59-A6C34878D82A}">
                    <a16:rowId xmlns:a16="http://schemas.microsoft.com/office/drawing/2014/main" val="161147953"/>
                  </a:ext>
                </a:extLst>
              </a:tr>
              <a:tr h="122294">
                <a:tc vMerge="1">
                  <a:txBody>
                    <a:bodyPr/>
                    <a:lstStyle/>
                    <a:p>
                      <a:endParaRPr lang="en-US"/>
                    </a:p>
                  </a:txBody>
                  <a:tcPr/>
                </a:tc>
                <a:tc>
                  <a:txBody>
                    <a:bodyPr/>
                    <a:lstStyle/>
                    <a:p>
                      <a:pPr marL="0" marR="0" fontAlgn="base">
                        <a:spcBef>
                          <a:spcPts val="0"/>
                        </a:spcBef>
                        <a:spcAft>
                          <a:spcPts val="0"/>
                        </a:spcAft>
                      </a:pPr>
                      <a:r>
                        <a:rPr lang="en-US" sz="600">
                          <a:effectLst/>
                        </a:rPr>
                        <a:t>Somewhat disagree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5.3%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5.9%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5.6%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0.0% </a:t>
                      </a:r>
                      <a:endParaRPr lang="en-US" sz="1100">
                        <a:effectLst/>
                        <a:latin typeface="Calibri" panose="020F0502020204030204" pitchFamily="34" charset="0"/>
                      </a:endParaRPr>
                    </a:p>
                  </a:txBody>
                  <a:tcPr marL="0" marR="0" marT="0" marB="0" anchor="b"/>
                </a:tc>
                <a:extLst>
                  <a:ext uri="{0D108BD9-81ED-4DB2-BD59-A6C34878D82A}">
                    <a16:rowId xmlns:a16="http://schemas.microsoft.com/office/drawing/2014/main" val="4121439832"/>
                  </a:ext>
                </a:extLst>
              </a:tr>
              <a:tr h="122294">
                <a:tc vMerge="1">
                  <a:txBody>
                    <a:bodyPr/>
                    <a:lstStyle/>
                    <a:p>
                      <a:endParaRPr lang="en-US"/>
                    </a:p>
                  </a:txBody>
                  <a:tcPr/>
                </a:tc>
                <a:tc>
                  <a:txBody>
                    <a:bodyPr/>
                    <a:lstStyle/>
                    <a:p>
                      <a:pPr marL="0" marR="0" fontAlgn="base">
                        <a:spcBef>
                          <a:spcPts val="0"/>
                        </a:spcBef>
                        <a:spcAft>
                          <a:spcPts val="0"/>
                        </a:spcAft>
                      </a:pPr>
                      <a:r>
                        <a:rPr lang="en-US" sz="600">
                          <a:effectLst/>
                        </a:rPr>
                        <a:t>Neither agree nor disagree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7.9%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23.5%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3.7%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0.0% </a:t>
                      </a:r>
                      <a:endParaRPr lang="en-US" sz="1100">
                        <a:effectLst/>
                        <a:latin typeface="Calibri" panose="020F0502020204030204" pitchFamily="34" charset="0"/>
                      </a:endParaRPr>
                    </a:p>
                  </a:txBody>
                  <a:tcPr marL="0" marR="0" marT="0" marB="0" anchor="b"/>
                </a:tc>
                <a:extLst>
                  <a:ext uri="{0D108BD9-81ED-4DB2-BD59-A6C34878D82A}">
                    <a16:rowId xmlns:a16="http://schemas.microsoft.com/office/drawing/2014/main" val="654974434"/>
                  </a:ext>
                </a:extLst>
              </a:tr>
              <a:tr h="122294">
                <a:tc vMerge="1">
                  <a:txBody>
                    <a:bodyPr/>
                    <a:lstStyle/>
                    <a:p>
                      <a:endParaRPr lang="en-US"/>
                    </a:p>
                  </a:txBody>
                  <a:tcPr/>
                </a:tc>
                <a:tc>
                  <a:txBody>
                    <a:bodyPr/>
                    <a:lstStyle/>
                    <a:p>
                      <a:pPr marL="0" marR="0" fontAlgn="base">
                        <a:spcBef>
                          <a:spcPts val="0"/>
                        </a:spcBef>
                        <a:spcAft>
                          <a:spcPts val="0"/>
                        </a:spcAft>
                      </a:pPr>
                      <a:r>
                        <a:rPr lang="en-US" sz="600">
                          <a:effectLst/>
                        </a:rPr>
                        <a:t>Somewhat agree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32.9%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11.8%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37.0%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60.0% </a:t>
                      </a:r>
                      <a:endParaRPr lang="en-US" sz="1100">
                        <a:effectLst/>
                        <a:latin typeface="Calibri" panose="020F0502020204030204" pitchFamily="34" charset="0"/>
                      </a:endParaRPr>
                    </a:p>
                  </a:txBody>
                  <a:tcPr marL="0" marR="0" marT="0" marB="0" anchor="b"/>
                </a:tc>
                <a:extLst>
                  <a:ext uri="{0D108BD9-81ED-4DB2-BD59-A6C34878D82A}">
                    <a16:rowId xmlns:a16="http://schemas.microsoft.com/office/drawing/2014/main" val="3399253634"/>
                  </a:ext>
                </a:extLst>
              </a:tr>
              <a:tr h="122294">
                <a:tc vMerge="1">
                  <a:txBody>
                    <a:bodyPr/>
                    <a:lstStyle/>
                    <a:p>
                      <a:endParaRPr lang="en-US"/>
                    </a:p>
                  </a:txBody>
                  <a:tcPr/>
                </a:tc>
                <a:tc>
                  <a:txBody>
                    <a:bodyPr/>
                    <a:lstStyle/>
                    <a:p>
                      <a:pPr marL="0" marR="0" fontAlgn="base">
                        <a:spcBef>
                          <a:spcPts val="0"/>
                        </a:spcBef>
                        <a:spcAft>
                          <a:spcPts val="0"/>
                        </a:spcAft>
                      </a:pPr>
                      <a:r>
                        <a:rPr lang="en-US" sz="600">
                          <a:effectLst/>
                        </a:rPr>
                        <a:t>Strongly agree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51.3%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58.8%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50.0%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40.0% </a:t>
                      </a:r>
                      <a:endParaRPr lang="en-US" sz="1100">
                        <a:effectLst/>
                        <a:latin typeface="Calibri" panose="020F0502020204030204" pitchFamily="34" charset="0"/>
                      </a:endParaRPr>
                    </a:p>
                  </a:txBody>
                  <a:tcPr marL="0" marR="0" marT="0" marB="0" anchor="b"/>
                </a:tc>
                <a:extLst>
                  <a:ext uri="{0D108BD9-81ED-4DB2-BD59-A6C34878D82A}">
                    <a16:rowId xmlns:a16="http://schemas.microsoft.com/office/drawing/2014/main" val="164545036"/>
                  </a:ext>
                </a:extLst>
              </a:tr>
              <a:tr h="339266">
                <a:tc>
                  <a:txBody>
                    <a:bodyPr/>
                    <a:lstStyle/>
                    <a:p>
                      <a:pPr marL="0" marR="0" fontAlgn="base">
                        <a:spcBef>
                          <a:spcPts val="0"/>
                        </a:spcBef>
                        <a:spcAft>
                          <a:spcPts val="0"/>
                        </a:spcAft>
                      </a:pPr>
                      <a:r>
                        <a:rPr lang="en-US" sz="1000">
                          <a:effectLst/>
                        </a:rPr>
                        <a:t> </a:t>
                      </a:r>
                      <a:br>
                        <a:rPr lang="en-US" sz="1000">
                          <a:effectLst/>
                        </a:rPr>
                      </a:br>
                      <a:r>
                        <a:rPr lang="en-US" sz="1000">
                          <a:effectLst/>
                        </a:rPr>
                        <a:t>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a:effectLst/>
                        </a:rPr>
                        <a:t> </a:t>
                      </a:r>
                      <a:br>
                        <a:rPr lang="en-US" sz="1000">
                          <a:effectLst/>
                        </a:rPr>
                      </a:br>
                      <a:r>
                        <a:rPr lang="en-US" sz="1000">
                          <a:effectLst/>
                        </a:rPr>
                        <a:t>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a:effectLst/>
                        </a:rPr>
                        <a:t> </a:t>
                      </a:r>
                      <a:br>
                        <a:rPr lang="en-US" sz="1000">
                          <a:effectLst/>
                        </a:rPr>
                      </a:br>
                      <a:r>
                        <a:rPr lang="en-US" sz="1000">
                          <a:effectLst/>
                        </a:rPr>
                        <a:t>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a:effectLst/>
                        </a:rPr>
                        <a:t> </a:t>
                      </a:r>
                      <a:br>
                        <a:rPr lang="en-US" sz="1000">
                          <a:effectLst/>
                        </a:rPr>
                      </a:br>
                      <a:r>
                        <a:rPr lang="en-US" sz="1000">
                          <a:effectLst/>
                        </a:rPr>
                        <a:t>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a:effectLst/>
                        </a:rPr>
                        <a:t> </a:t>
                      </a:r>
                      <a:br>
                        <a:rPr lang="en-US" sz="1000">
                          <a:effectLst/>
                        </a:rPr>
                      </a:br>
                      <a:r>
                        <a:rPr lang="en-US" sz="1000">
                          <a:effectLst/>
                        </a:rPr>
                        <a:t>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a:effectLst/>
                        </a:rPr>
                        <a:t> </a:t>
                      </a:r>
                      <a:br>
                        <a:rPr lang="en-US" sz="1000">
                          <a:effectLst/>
                        </a:rPr>
                      </a:br>
                      <a:r>
                        <a:rPr lang="en-US" sz="1000">
                          <a:effectLst/>
                        </a:rPr>
                        <a:t> </a:t>
                      </a:r>
                      <a:endParaRPr lang="en-US" sz="1100">
                        <a:effectLst/>
                        <a:latin typeface="Calibri" panose="020F0502020204030204" pitchFamily="34" charset="0"/>
                      </a:endParaRPr>
                    </a:p>
                  </a:txBody>
                  <a:tcPr marL="0" marR="0" marT="0" marB="0" anchor="b"/>
                </a:tc>
                <a:extLst>
                  <a:ext uri="{0D108BD9-81ED-4DB2-BD59-A6C34878D82A}">
                    <a16:rowId xmlns:a16="http://schemas.microsoft.com/office/drawing/2014/main" val="4082627510"/>
                  </a:ext>
                </a:extLst>
              </a:tr>
              <a:tr h="122294">
                <a:tc rowSpan="5">
                  <a:txBody>
                    <a:bodyPr/>
                    <a:lstStyle/>
                    <a:p>
                      <a:pPr marL="0" marR="0" fontAlgn="base">
                        <a:spcBef>
                          <a:spcPts val="0"/>
                        </a:spcBef>
                        <a:spcAft>
                          <a:spcPts val="0"/>
                        </a:spcAft>
                      </a:pPr>
                      <a:r>
                        <a:rPr lang="en-US" sz="600">
                          <a:effectLst/>
                        </a:rPr>
                        <a:t>I </a:t>
                      </a:r>
                      <a:r>
                        <a:rPr lang="en-US" sz="600">
                          <a:effectLst/>
                          <a:highlight>
                            <a:srgbClr val="FFFF00"/>
                          </a:highlight>
                        </a:rPr>
                        <a:t>know what an absentee or mail in ballot is </a:t>
                      </a:r>
                      <a:endParaRPr lang="en-US" sz="1100">
                        <a:effectLst/>
                        <a:highlight>
                          <a:srgbClr val="FFFF00"/>
                        </a:highlight>
                        <a:latin typeface="Calibri" panose="020F0502020204030204" pitchFamily="34" charset="0"/>
                      </a:endParaRPr>
                    </a:p>
                  </a:txBody>
                  <a:tcPr marL="0" marR="0" marT="0" marB="0" anchor="ctr"/>
                </a:tc>
                <a:tc>
                  <a:txBody>
                    <a:bodyPr/>
                    <a:lstStyle/>
                    <a:p>
                      <a:pPr marL="0" marR="0" fontAlgn="base">
                        <a:spcBef>
                          <a:spcPts val="0"/>
                        </a:spcBef>
                        <a:spcAft>
                          <a:spcPts val="0"/>
                        </a:spcAft>
                      </a:pPr>
                      <a:r>
                        <a:rPr lang="en-US" sz="600">
                          <a:effectLst/>
                        </a:rPr>
                        <a:t>Strongly disagree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3.9%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0.0%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5.6%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0.0% </a:t>
                      </a:r>
                      <a:endParaRPr lang="en-US" sz="1100">
                        <a:effectLst/>
                        <a:latin typeface="Calibri" panose="020F0502020204030204" pitchFamily="34" charset="0"/>
                      </a:endParaRPr>
                    </a:p>
                  </a:txBody>
                  <a:tcPr marL="0" marR="0" marT="0" marB="0" anchor="b"/>
                </a:tc>
                <a:extLst>
                  <a:ext uri="{0D108BD9-81ED-4DB2-BD59-A6C34878D82A}">
                    <a16:rowId xmlns:a16="http://schemas.microsoft.com/office/drawing/2014/main" val="3265400929"/>
                  </a:ext>
                </a:extLst>
              </a:tr>
              <a:tr h="122294">
                <a:tc vMerge="1">
                  <a:txBody>
                    <a:bodyPr/>
                    <a:lstStyle/>
                    <a:p>
                      <a:endParaRPr lang="en-US"/>
                    </a:p>
                  </a:txBody>
                  <a:tcPr/>
                </a:tc>
                <a:tc>
                  <a:txBody>
                    <a:bodyPr/>
                    <a:lstStyle/>
                    <a:p>
                      <a:pPr marL="0" marR="0" fontAlgn="base">
                        <a:spcBef>
                          <a:spcPts val="0"/>
                        </a:spcBef>
                        <a:spcAft>
                          <a:spcPts val="0"/>
                        </a:spcAft>
                      </a:pPr>
                      <a:r>
                        <a:rPr lang="en-US" sz="600">
                          <a:effectLst/>
                        </a:rPr>
                        <a:t>Somewhat disagree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3.9%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0.0%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5.6%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0.0% </a:t>
                      </a:r>
                      <a:endParaRPr lang="en-US" sz="1100">
                        <a:effectLst/>
                        <a:latin typeface="Calibri" panose="020F0502020204030204" pitchFamily="34" charset="0"/>
                      </a:endParaRPr>
                    </a:p>
                  </a:txBody>
                  <a:tcPr marL="0" marR="0" marT="0" marB="0" anchor="b"/>
                </a:tc>
                <a:extLst>
                  <a:ext uri="{0D108BD9-81ED-4DB2-BD59-A6C34878D82A}">
                    <a16:rowId xmlns:a16="http://schemas.microsoft.com/office/drawing/2014/main" val="117784587"/>
                  </a:ext>
                </a:extLst>
              </a:tr>
              <a:tr h="122294">
                <a:tc vMerge="1">
                  <a:txBody>
                    <a:bodyPr/>
                    <a:lstStyle/>
                    <a:p>
                      <a:endParaRPr lang="en-US"/>
                    </a:p>
                  </a:txBody>
                  <a:tcPr/>
                </a:tc>
                <a:tc>
                  <a:txBody>
                    <a:bodyPr/>
                    <a:lstStyle/>
                    <a:p>
                      <a:pPr marL="0" marR="0" fontAlgn="base">
                        <a:spcBef>
                          <a:spcPts val="0"/>
                        </a:spcBef>
                        <a:spcAft>
                          <a:spcPts val="0"/>
                        </a:spcAft>
                      </a:pPr>
                      <a:r>
                        <a:rPr lang="en-US" sz="600">
                          <a:effectLst/>
                        </a:rPr>
                        <a:t>Neither agree nor disagree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5.3%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5.9%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5.6%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0.0% </a:t>
                      </a:r>
                      <a:endParaRPr lang="en-US" sz="1100">
                        <a:effectLst/>
                        <a:latin typeface="Calibri" panose="020F0502020204030204" pitchFamily="34" charset="0"/>
                      </a:endParaRPr>
                    </a:p>
                  </a:txBody>
                  <a:tcPr marL="0" marR="0" marT="0" marB="0" anchor="b"/>
                </a:tc>
                <a:extLst>
                  <a:ext uri="{0D108BD9-81ED-4DB2-BD59-A6C34878D82A}">
                    <a16:rowId xmlns:a16="http://schemas.microsoft.com/office/drawing/2014/main" val="3914099854"/>
                  </a:ext>
                </a:extLst>
              </a:tr>
              <a:tr h="122294">
                <a:tc vMerge="1">
                  <a:txBody>
                    <a:bodyPr/>
                    <a:lstStyle/>
                    <a:p>
                      <a:endParaRPr lang="en-US"/>
                    </a:p>
                  </a:txBody>
                  <a:tcPr/>
                </a:tc>
                <a:tc>
                  <a:txBody>
                    <a:bodyPr/>
                    <a:lstStyle/>
                    <a:p>
                      <a:pPr marL="0" marR="0" fontAlgn="base">
                        <a:spcBef>
                          <a:spcPts val="0"/>
                        </a:spcBef>
                        <a:spcAft>
                          <a:spcPts val="0"/>
                        </a:spcAft>
                      </a:pPr>
                      <a:r>
                        <a:rPr lang="en-US" sz="600">
                          <a:effectLst/>
                        </a:rPr>
                        <a:t>Somewhat agree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28.9%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29.4%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29.6%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20.0% </a:t>
                      </a:r>
                      <a:endParaRPr lang="en-US" sz="1100">
                        <a:effectLst/>
                        <a:latin typeface="Calibri" panose="020F0502020204030204" pitchFamily="34" charset="0"/>
                      </a:endParaRPr>
                    </a:p>
                  </a:txBody>
                  <a:tcPr marL="0" marR="0" marT="0" marB="0" anchor="b"/>
                </a:tc>
                <a:extLst>
                  <a:ext uri="{0D108BD9-81ED-4DB2-BD59-A6C34878D82A}">
                    <a16:rowId xmlns:a16="http://schemas.microsoft.com/office/drawing/2014/main" val="1567912798"/>
                  </a:ext>
                </a:extLst>
              </a:tr>
              <a:tr h="122294">
                <a:tc vMerge="1">
                  <a:txBody>
                    <a:bodyPr/>
                    <a:lstStyle/>
                    <a:p>
                      <a:endParaRPr lang="en-US"/>
                    </a:p>
                  </a:txBody>
                  <a:tcPr/>
                </a:tc>
                <a:tc>
                  <a:txBody>
                    <a:bodyPr/>
                    <a:lstStyle/>
                    <a:p>
                      <a:pPr marL="0" marR="0" fontAlgn="base">
                        <a:spcBef>
                          <a:spcPts val="0"/>
                        </a:spcBef>
                        <a:spcAft>
                          <a:spcPts val="0"/>
                        </a:spcAft>
                      </a:pPr>
                      <a:r>
                        <a:rPr lang="en-US" sz="600">
                          <a:effectLst/>
                          <a:highlight>
                            <a:srgbClr val="FFFF00"/>
                          </a:highlight>
                        </a:rPr>
                        <a:t>Strongly agree </a:t>
                      </a:r>
                      <a:endParaRPr lang="en-US" sz="11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600">
                          <a:effectLst/>
                          <a:highlight>
                            <a:srgbClr val="FFFF00"/>
                          </a:highlight>
                        </a:rPr>
                        <a:t>57.9% </a:t>
                      </a:r>
                      <a:endParaRPr lang="en-US" sz="11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600">
                          <a:effectLst/>
                          <a:highlight>
                            <a:srgbClr val="FFFF00"/>
                          </a:highlight>
                        </a:rPr>
                        <a:t>64.7% </a:t>
                      </a:r>
                      <a:endParaRPr lang="en-US" sz="11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600">
                          <a:effectLst/>
                          <a:highlight>
                            <a:srgbClr val="FFFF00"/>
                          </a:highlight>
                        </a:rPr>
                        <a:t>53.7% </a:t>
                      </a:r>
                      <a:endParaRPr lang="en-US" sz="11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600">
                          <a:effectLst/>
                          <a:highlight>
                            <a:srgbClr val="FFFF00"/>
                          </a:highlight>
                        </a:rPr>
                        <a:t>80.0% </a:t>
                      </a:r>
                      <a:endParaRPr lang="en-US" sz="1100">
                        <a:effectLst/>
                        <a:highlight>
                          <a:srgbClr val="FFFF00"/>
                        </a:highlight>
                        <a:latin typeface="Calibri"/>
                      </a:endParaRPr>
                    </a:p>
                  </a:txBody>
                  <a:tcPr marL="0" marR="0" marT="0" marB="0" anchor="b"/>
                </a:tc>
                <a:extLst>
                  <a:ext uri="{0D108BD9-81ED-4DB2-BD59-A6C34878D82A}">
                    <a16:rowId xmlns:a16="http://schemas.microsoft.com/office/drawing/2014/main" val="1606241940"/>
                  </a:ext>
                </a:extLst>
              </a:tr>
              <a:tr h="339266">
                <a:tc>
                  <a:txBody>
                    <a:bodyPr/>
                    <a:lstStyle/>
                    <a:p>
                      <a:pPr marL="0" marR="0" fontAlgn="base">
                        <a:spcBef>
                          <a:spcPts val="0"/>
                        </a:spcBef>
                        <a:spcAft>
                          <a:spcPts val="0"/>
                        </a:spcAft>
                      </a:pPr>
                      <a:r>
                        <a:rPr lang="en-US" sz="1000">
                          <a:effectLst/>
                        </a:rPr>
                        <a:t> </a:t>
                      </a:r>
                      <a:br>
                        <a:rPr lang="en-US" sz="1000">
                          <a:effectLst/>
                        </a:rPr>
                      </a:br>
                      <a:r>
                        <a:rPr lang="en-US" sz="1000">
                          <a:effectLst/>
                        </a:rPr>
                        <a:t>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a:effectLst/>
                        </a:rPr>
                        <a:t> </a:t>
                      </a:r>
                      <a:br>
                        <a:rPr lang="en-US" sz="1000">
                          <a:effectLst/>
                        </a:rPr>
                      </a:br>
                      <a:r>
                        <a:rPr lang="en-US" sz="1000">
                          <a:effectLst/>
                        </a:rPr>
                        <a:t>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a:effectLst/>
                        </a:rPr>
                        <a:t> </a:t>
                      </a:r>
                      <a:br>
                        <a:rPr lang="en-US" sz="1000">
                          <a:effectLst/>
                        </a:rPr>
                      </a:br>
                      <a:r>
                        <a:rPr lang="en-US" sz="1000">
                          <a:effectLst/>
                        </a:rPr>
                        <a:t>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a:effectLst/>
                        </a:rPr>
                        <a:t> </a:t>
                      </a:r>
                      <a:br>
                        <a:rPr lang="en-US" sz="1000">
                          <a:effectLst/>
                        </a:rPr>
                      </a:br>
                      <a:r>
                        <a:rPr lang="en-US" sz="1000">
                          <a:effectLst/>
                        </a:rPr>
                        <a:t>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a:effectLst/>
                        </a:rPr>
                        <a:t> </a:t>
                      </a:r>
                      <a:br>
                        <a:rPr lang="en-US" sz="1000">
                          <a:effectLst/>
                        </a:rPr>
                      </a:br>
                      <a:r>
                        <a:rPr lang="en-US" sz="1000">
                          <a:effectLst/>
                        </a:rPr>
                        <a:t>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a:effectLst/>
                        </a:rPr>
                        <a:t> </a:t>
                      </a:r>
                      <a:br>
                        <a:rPr lang="en-US" sz="1000">
                          <a:effectLst/>
                        </a:rPr>
                      </a:br>
                      <a:r>
                        <a:rPr lang="en-US" sz="1000">
                          <a:effectLst/>
                        </a:rPr>
                        <a:t> </a:t>
                      </a:r>
                      <a:endParaRPr lang="en-US" sz="1100">
                        <a:effectLst/>
                        <a:latin typeface="Calibri" panose="020F0502020204030204" pitchFamily="34" charset="0"/>
                      </a:endParaRPr>
                    </a:p>
                  </a:txBody>
                  <a:tcPr marL="0" marR="0" marT="0" marB="0" anchor="b"/>
                </a:tc>
                <a:extLst>
                  <a:ext uri="{0D108BD9-81ED-4DB2-BD59-A6C34878D82A}">
                    <a16:rowId xmlns:a16="http://schemas.microsoft.com/office/drawing/2014/main" val="177876804"/>
                  </a:ext>
                </a:extLst>
              </a:tr>
              <a:tr h="122294">
                <a:tc rowSpan="5">
                  <a:txBody>
                    <a:bodyPr/>
                    <a:lstStyle/>
                    <a:p>
                      <a:pPr marL="0" marR="0" fontAlgn="base">
                        <a:spcBef>
                          <a:spcPts val="0"/>
                        </a:spcBef>
                        <a:spcAft>
                          <a:spcPts val="0"/>
                        </a:spcAft>
                      </a:pPr>
                      <a:r>
                        <a:rPr lang="en-US" sz="600">
                          <a:effectLst/>
                          <a:highlight>
                            <a:srgbClr val="FFFF00"/>
                          </a:highlight>
                        </a:rPr>
                        <a:t>I know how to apply for an absentee/ mail-in ballot </a:t>
                      </a:r>
                      <a:endParaRPr lang="en-US" sz="1100">
                        <a:effectLst/>
                        <a:highlight>
                          <a:srgbClr val="FFFF00"/>
                        </a:highlight>
                        <a:latin typeface="Calibri"/>
                      </a:endParaRPr>
                    </a:p>
                  </a:txBody>
                  <a:tcPr marL="0" marR="0" marT="0" marB="0" anchor="ctr"/>
                </a:tc>
                <a:tc>
                  <a:txBody>
                    <a:bodyPr/>
                    <a:lstStyle/>
                    <a:p>
                      <a:pPr marL="0" marR="0" fontAlgn="base">
                        <a:spcBef>
                          <a:spcPts val="0"/>
                        </a:spcBef>
                        <a:spcAft>
                          <a:spcPts val="0"/>
                        </a:spcAft>
                      </a:pPr>
                      <a:r>
                        <a:rPr lang="en-US" sz="600">
                          <a:effectLst/>
                        </a:rPr>
                        <a:t>Strongly disagree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25.0%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17.6%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29.6%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0.0% </a:t>
                      </a:r>
                      <a:endParaRPr lang="en-US" sz="1100">
                        <a:effectLst/>
                        <a:latin typeface="Calibri" panose="020F0502020204030204" pitchFamily="34" charset="0"/>
                      </a:endParaRPr>
                    </a:p>
                  </a:txBody>
                  <a:tcPr marL="0" marR="0" marT="0" marB="0" anchor="b"/>
                </a:tc>
                <a:extLst>
                  <a:ext uri="{0D108BD9-81ED-4DB2-BD59-A6C34878D82A}">
                    <a16:rowId xmlns:a16="http://schemas.microsoft.com/office/drawing/2014/main" val="3381745510"/>
                  </a:ext>
                </a:extLst>
              </a:tr>
              <a:tr h="122294">
                <a:tc vMerge="1">
                  <a:txBody>
                    <a:bodyPr/>
                    <a:lstStyle/>
                    <a:p>
                      <a:endParaRPr lang="en-US"/>
                    </a:p>
                  </a:txBody>
                  <a:tcPr/>
                </a:tc>
                <a:tc>
                  <a:txBody>
                    <a:bodyPr/>
                    <a:lstStyle/>
                    <a:p>
                      <a:pPr marL="0" marR="0" fontAlgn="base">
                        <a:spcBef>
                          <a:spcPts val="0"/>
                        </a:spcBef>
                        <a:spcAft>
                          <a:spcPts val="0"/>
                        </a:spcAft>
                      </a:pPr>
                      <a:r>
                        <a:rPr lang="en-US" sz="600">
                          <a:effectLst/>
                        </a:rPr>
                        <a:t>Somewhat disagree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17.1%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11.8%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18.5%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20.0% </a:t>
                      </a:r>
                      <a:endParaRPr lang="en-US" sz="1100">
                        <a:effectLst/>
                        <a:latin typeface="Calibri" panose="020F0502020204030204" pitchFamily="34" charset="0"/>
                      </a:endParaRPr>
                    </a:p>
                  </a:txBody>
                  <a:tcPr marL="0" marR="0" marT="0" marB="0" anchor="b"/>
                </a:tc>
                <a:extLst>
                  <a:ext uri="{0D108BD9-81ED-4DB2-BD59-A6C34878D82A}">
                    <a16:rowId xmlns:a16="http://schemas.microsoft.com/office/drawing/2014/main" val="2377571542"/>
                  </a:ext>
                </a:extLst>
              </a:tr>
              <a:tr h="122294">
                <a:tc vMerge="1">
                  <a:txBody>
                    <a:bodyPr/>
                    <a:lstStyle/>
                    <a:p>
                      <a:endParaRPr lang="en-US"/>
                    </a:p>
                  </a:txBody>
                  <a:tcPr/>
                </a:tc>
                <a:tc>
                  <a:txBody>
                    <a:bodyPr/>
                    <a:lstStyle/>
                    <a:p>
                      <a:pPr marL="0" marR="0" fontAlgn="base">
                        <a:spcBef>
                          <a:spcPts val="0"/>
                        </a:spcBef>
                        <a:spcAft>
                          <a:spcPts val="0"/>
                        </a:spcAft>
                      </a:pPr>
                      <a:r>
                        <a:rPr lang="en-US" sz="600">
                          <a:effectLst/>
                        </a:rPr>
                        <a:t>Neither agree nor disagree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5.3%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11.8%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3.7%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0.0% </a:t>
                      </a:r>
                      <a:endParaRPr lang="en-US" sz="1100">
                        <a:effectLst/>
                        <a:latin typeface="Calibri" panose="020F0502020204030204" pitchFamily="34" charset="0"/>
                      </a:endParaRPr>
                    </a:p>
                  </a:txBody>
                  <a:tcPr marL="0" marR="0" marT="0" marB="0" anchor="b"/>
                </a:tc>
                <a:extLst>
                  <a:ext uri="{0D108BD9-81ED-4DB2-BD59-A6C34878D82A}">
                    <a16:rowId xmlns:a16="http://schemas.microsoft.com/office/drawing/2014/main" val="2762655541"/>
                  </a:ext>
                </a:extLst>
              </a:tr>
              <a:tr h="122294">
                <a:tc vMerge="1">
                  <a:txBody>
                    <a:bodyPr/>
                    <a:lstStyle/>
                    <a:p>
                      <a:endParaRPr lang="en-US"/>
                    </a:p>
                  </a:txBody>
                  <a:tcPr/>
                </a:tc>
                <a:tc>
                  <a:txBody>
                    <a:bodyPr/>
                    <a:lstStyle/>
                    <a:p>
                      <a:pPr marL="0" marR="0" fontAlgn="base">
                        <a:spcBef>
                          <a:spcPts val="0"/>
                        </a:spcBef>
                        <a:spcAft>
                          <a:spcPts val="0"/>
                        </a:spcAft>
                      </a:pPr>
                      <a:r>
                        <a:rPr lang="en-US" sz="600">
                          <a:effectLst/>
                        </a:rPr>
                        <a:t>Somewhat agree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19.7%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5.9%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24.1%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20.0% </a:t>
                      </a:r>
                      <a:endParaRPr lang="en-US" sz="1100">
                        <a:effectLst/>
                        <a:latin typeface="Calibri" panose="020F0502020204030204" pitchFamily="34" charset="0"/>
                      </a:endParaRPr>
                    </a:p>
                  </a:txBody>
                  <a:tcPr marL="0" marR="0" marT="0" marB="0" anchor="b"/>
                </a:tc>
                <a:extLst>
                  <a:ext uri="{0D108BD9-81ED-4DB2-BD59-A6C34878D82A}">
                    <a16:rowId xmlns:a16="http://schemas.microsoft.com/office/drawing/2014/main" val="1489123684"/>
                  </a:ext>
                </a:extLst>
              </a:tr>
              <a:tr h="122294">
                <a:tc vMerge="1">
                  <a:txBody>
                    <a:bodyPr/>
                    <a:lstStyle/>
                    <a:p>
                      <a:endParaRPr lang="en-US"/>
                    </a:p>
                  </a:txBody>
                  <a:tcPr/>
                </a:tc>
                <a:tc>
                  <a:txBody>
                    <a:bodyPr/>
                    <a:lstStyle/>
                    <a:p>
                      <a:pPr marL="0" marR="0" fontAlgn="base">
                        <a:spcBef>
                          <a:spcPts val="0"/>
                        </a:spcBef>
                        <a:spcAft>
                          <a:spcPts val="0"/>
                        </a:spcAft>
                      </a:pPr>
                      <a:r>
                        <a:rPr lang="en-US" sz="600">
                          <a:effectLst/>
                          <a:highlight>
                            <a:srgbClr val="FFFF00"/>
                          </a:highlight>
                        </a:rPr>
                        <a:t>Strongly agree </a:t>
                      </a:r>
                      <a:endParaRPr lang="en-US" sz="11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600">
                          <a:effectLst/>
                          <a:highlight>
                            <a:srgbClr val="FFFF00"/>
                          </a:highlight>
                        </a:rPr>
                        <a:t>32.9% </a:t>
                      </a:r>
                      <a:endParaRPr lang="en-US" sz="11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600">
                          <a:effectLst/>
                          <a:highlight>
                            <a:srgbClr val="FFFF00"/>
                          </a:highlight>
                        </a:rPr>
                        <a:t>52.9% </a:t>
                      </a:r>
                      <a:endParaRPr lang="en-US" sz="11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600">
                          <a:effectLst/>
                          <a:highlight>
                            <a:srgbClr val="FFFF00"/>
                          </a:highlight>
                        </a:rPr>
                        <a:t>24.1% </a:t>
                      </a:r>
                      <a:endParaRPr lang="en-US" sz="11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600">
                          <a:effectLst/>
                          <a:highlight>
                            <a:srgbClr val="FFFF00"/>
                          </a:highlight>
                        </a:rPr>
                        <a:t>60.0% </a:t>
                      </a:r>
                      <a:endParaRPr lang="en-US" sz="1100">
                        <a:effectLst/>
                        <a:highlight>
                          <a:srgbClr val="FFFF00"/>
                        </a:highlight>
                        <a:latin typeface="Calibri"/>
                      </a:endParaRPr>
                    </a:p>
                  </a:txBody>
                  <a:tcPr marL="0" marR="0" marT="0" marB="0" anchor="b"/>
                </a:tc>
                <a:extLst>
                  <a:ext uri="{0D108BD9-81ED-4DB2-BD59-A6C34878D82A}">
                    <a16:rowId xmlns:a16="http://schemas.microsoft.com/office/drawing/2014/main" val="965895658"/>
                  </a:ext>
                </a:extLst>
              </a:tr>
              <a:tr h="339266">
                <a:tc>
                  <a:txBody>
                    <a:bodyPr/>
                    <a:lstStyle/>
                    <a:p>
                      <a:pPr marL="0" marR="0" fontAlgn="base">
                        <a:spcBef>
                          <a:spcPts val="0"/>
                        </a:spcBef>
                        <a:spcAft>
                          <a:spcPts val="0"/>
                        </a:spcAft>
                      </a:pPr>
                      <a:r>
                        <a:rPr lang="en-US" sz="1000">
                          <a:effectLst/>
                        </a:rPr>
                        <a:t> </a:t>
                      </a:r>
                      <a:br>
                        <a:rPr lang="en-US" sz="1000">
                          <a:effectLst/>
                        </a:rPr>
                      </a:br>
                      <a:r>
                        <a:rPr lang="en-US" sz="1000">
                          <a:effectLst/>
                        </a:rPr>
                        <a:t>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a:effectLst/>
                        </a:rPr>
                        <a:t> </a:t>
                      </a:r>
                      <a:br>
                        <a:rPr lang="en-US" sz="1000">
                          <a:effectLst/>
                        </a:rPr>
                      </a:br>
                      <a:r>
                        <a:rPr lang="en-US" sz="1000">
                          <a:effectLst/>
                        </a:rPr>
                        <a:t>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a:effectLst/>
                        </a:rPr>
                        <a:t> </a:t>
                      </a:r>
                      <a:br>
                        <a:rPr lang="en-US" sz="1000">
                          <a:effectLst/>
                        </a:rPr>
                      </a:br>
                      <a:r>
                        <a:rPr lang="en-US" sz="1000">
                          <a:effectLst/>
                        </a:rPr>
                        <a:t>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a:effectLst/>
                        </a:rPr>
                        <a:t> </a:t>
                      </a:r>
                      <a:br>
                        <a:rPr lang="en-US" sz="1000">
                          <a:effectLst/>
                        </a:rPr>
                      </a:br>
                      <a:r>
                        <a:rPr lang="en-US" sz="1000">
                          <a:effectLst/>
                        </a:rPr>
                        <a:t>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a:effectLst/>
                        </a:rPr>
                        <a:t> </a:t>
                      </a:r>
                      <a:br>
                        <a:rPr lang="en-US" sz="1000">
                          <a:effectLst/>
                        </a:rPr>
                      </a:br>
                      <a:r>
                        <a:rPr lang="en-US" sz="1000">
                          <a:effectLst/>
                        </a:rPr>
                        <a:t>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a:effectLst/>
                        </a:rPr>
                        <a:t> </a:t>
                      </a:r>
                      <a:br>
                        <a:rPr lang="en-US" sz="1000">
                          <a:effectLst/>
                        </a:rPr>
                      </a:br>
                      <a:r>
                        <a:rPr lang="en-US" sz="1000">
                          <a:effectLst/>
                        </a:rPr>
                        <a:t> </a:t>
                      </a:r>
                      <a:endParaRPr lang="en-US" sz="1100">
                        <a:effectLst/>
                        <a:latin typeface="Calibri" panose="020F0502020204030204" pitchFamily="34" charset="0"/>
                      </a:endParaRPr>
                    </a:p>
                  </a:txBody>
                  <a:tcPr marL="0" marR="0" marT="0" marB="0" anchor="b"/>
                </a:tc>
                <a:extLst>
                  <a:ext uri="{0D108BD9-81ED-4DB2-BD59-A6C34878D82A}">
                    <a16:rowId xmlns:a16="http://schemas.microsoft.com/office/drawing/2014/main" val="2092561792"/>
                  </a:ext>
                </a:extLst>
              </a:tr>
              <a:tr h="122294">
                <a:tc rowSpan="5">
                  <a:txBody>
                    <a:bodyPr/>
                    <a:lstStyle/>
                    <a:p>
                      <a:pPr marL="0" marR="0" fontAlgn="base">
                        <a:spcBef>
                          <a:spcPts val="0"/>
                        </a:spcBef>
                        <a:spcAft>
                          <a:spcPts val="0"/>
                        </a:spcAft>
                      </a:pPr>
                      <a:r>
                        <a:rPr lang="en-US" sz="600">
                          <a:effectLst/>
                        </a:rPr>
                        <a:t>I know that there is an upcoming election in November </a:t>
                      </a:r>
                      <a:endParaRPr lang="en-US" sz="1100">
                        <a:effectLst/>
                        <a:latin typeface="Calibri" panose="020F0502020204030204" pitchFamily="34" charset="0"/>
                      </a:endParaRPr>
                    </a:p>
                  </a:txBody>
                  <a:tcPr marL="0" marR="0" marT="0" marB="0" anchor="ctr"/>
                </a:tc>
                <a:tc>
                  <a:txBody>
                    <a:bodyPr/>
                    <a:lstStyle/>
                    <a:p>
                      <a:pPr marL="0" marR="0" fontAlgn="base">
                        <a:spcBef>
                          <a:spcPts val="0"/>
                        </a:spcBef>
                        <a:spcAft>
                          <a:spcPts val="0"/>
                        </a:spcAft>
                      </a:pPr>
                      <a:r>
                        <a:rPr lang="en-US" sz="600">
                          <a:effectLst/>
                        </a:rPr>
                        <a:t>Strongly disagree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3.9%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0.0%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5.6%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0.0% </a:t>
                      </a:r>
                      <a:endParaRPr lang="en-US" sz="1100">
                        <a:effectLst/>
                        <a:latin typeface="Calibri" panose="020F0502020204030204" pitchFamily="34" charset="0"/>
                      </a:endParaRPr>
                    </a:p>
                  </a:txBody>
                  <a:tcPr marL="0" marR="0" marT="0" marB="0" anchor="b"/>
                </a:tc>
                <a:extLst>
                  <a:ext uri="{0D108BD9-81ED-4DB2-BD59-A6C34878D82A}">
                    <a16:rowId xmlns:a16="http://schemas.microsoft.com/office/drawing/2014/main" val="2914937360"/>
                  </a:ext>
                </a:extLst>
              </a:tr>
              <a:tr h="122294">
                <a:tc vMerge="1">
                  <a:txBody>
                    <a:bodyPr/>
                    <a:lstStyle/>
                    <a:p>
                      <a:endParaRPr lang="en-US"/>
                    </a:p>
                  </a:txBody>
                  <a:tcPr/>
                </a:tc>
                <a:tc>
                  <a:txBody>
                    <a:bodyPr/>
                    <a:lstStyle/>
                    <a:p>
                      <a:pPr marL="0" marR="0" fontAlgn="base">
                        <a:spcBef>
                          <a:spcPts val="0"/>
                        </a:spcBef>
                        <a:spcAft>
                          <a:spcPts val="0"/>
                        </a:spcAft>
                      </a:pPr>
                      <a:r>
                        <a:rPr lang="en-US" sz="600">
                          <a:effectLst/>
                        </a:rPr>
                        <a:t>Somewhat disagree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2.6%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0.0%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3.7%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0.0% </a:t>
                      </a:r>
                      <a:endParaRPr lang="en-US" sz="1100">
                        <a:effectLst/>
                        <a:latin typeface="Calibri" panose="020F0502020204030204" pitchFamily="34" charset="0"/>
                      </a:endParaRPr>
                    </a:p>
                  </a:txBody>
                  <a:tcPr marL="0" marR="0" marT="0" marB="0" anchor="b"/>
                </a:tc>
                <a:extLst>
                  <a:ext uri="{0D108BD9-81ED-4DB2-BD59-A6C34878D82A}">
                    <a16:rowId xmlns:a16="http://schemas.microsoft.com/office/drawing/2014/main" val="2506951740"/>
                  </a:ext>
                </a:extLst>
              </a:tr>
              <a:tr h="122294">
                <a:tc vMerge="1">
                  <a:txBody>
                    <a:bodyPr/>
                    <a:lstStyle/>
                    <a:p>
                      <a:endParaRPr lang="en-US"/>
                    </a:p>
                  </a:txBody>
                  <a:tcPr/>
                </a:tc>
                <a:tc>
                  <a:txBody>
                    <a:bodyPr/>
                    <a:lstStyle/>
                    <a:p>
                      <a:pPr marL="0" marR="0" fontAlgn="base">
                        <a:spcBef>
                          <a:spcPts val="0"/>
                        </a:spcBef>
                        <a:spcAft>
                          <a:spcPts val="0"/>
                        </a:spcAft>
                      </a:pPr>
                      <a:r>
                        <a:rPr lang="en-US" sz="600">
                          <a:effectLst/>
                        </a:rPr>
                        <a:t>Neither agree nor disagree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5.3%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11.8%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1.9%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20.0% </a:t>
                      </a:r>
                      <a:endParaRPr lang="en-US" sz="1100">
                        <a:effectLst/>
                        <a:latin typeface="Calibri" panose="020F0502020204030204" pitchFamily="34" charset="0"/>
                      </a:endParaRPr>
                    </a:p>
                  </a:txBody>
                  <a:tcPr marL="0" marR="0" marT="0" marB="0" anchor="b"/>
                </a:tc>
                <a:extLst>
                  <a:ext uri="{0D108BD9-81ED-4DB2-BD59-A6C34878D82A}">
                    <a16:rowId xmlns:a16="http://schemas.microsoft.com/office/drawing/2014/main" val="3562588850"/>
                  </a:ext>
                </a:extLst>
              </a:tr>
              <a:tr h="122294">
                <a:tc vMerge="1">
                  <a:txBody>
                    <a:bodyPr/>
                    <a:lstStyle/>
                    <a:p>
                      <a:endParaRPr lang="en-US"/>
                    </a:p>
                  </a:txBody>
                  <a:tcPr/>
                </a:tc>
                <a:tc>
                  <a:txBody>
                    <a:bodyPr/>
                    <a:lstStyle/>
                    <a:p>
                      <a:pPr marL="0" marR="0" fontAlgn="base">
                        <a:spcBef>
                          <a:spcPts val="0"/>
                        </a:spcBef>
                        <a:spcAft>
                          <a:spcPts val="0"/>
                        </a:spcAft>
                      </a:pPr>
                      <a:r>
                        <a:rPr lang="en-US" sz="600">
                          <a:effectLst/>
                        </a:rPr>
                        <a:t>Somewhat agree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14.5%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17.6%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13.0%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20.0% </a:t>
                      </a:r>
                      <a:endParaRPr lang="en-US" sz="1100">
                        <a:effectLst/>
                        <a:latin typeface="Calibri" panose="020F0502020204030204" pitchFamily="34" charset="0"/>
                      </a:endParaRPr>
                    </a:p>
                  </a:txBody>
                  <a:tcPr marL="0" marR="0" marT="0" marB="0" anchor="b"/>
                </a:tc>
                <a:extLst>
                  <a:ext uri="{0D108BD9-81ED-4DB2-BD59-A6C34878D82A}">
                    <a16:rowId xmlns:a16="http://schemas.microsoft.com/office/drawing/2014/main" val="4109632362"/>
                  </a:ext>
                </a:extLst>
              </a:tr>
              <a:tr h="122294">
                <a:tc vMerge="1">
                  <a:txBody>
                    <a:bodyPr/>
                    <a:lstStyle/>
                    <a:p>
                      <a:endParaRPr lang="en-US"/>
                    </a:p>
                  </a:txBody>
                  <a:tcPr/>
                </a:tc>
                <a:tc>
                  <a:txBody>
                    <a:bodyPr/>
                    <a:lstStyle/>
                    <a:p>
                      <a:pPr marL="0" marR="0" fontAlgn="base">
                        <a:spcBef>
                          <a:spcPts val="0"/>
                        </a:spcBef>
                        <a:spcAft>
                          <a:spcPts val="0"/>
                        </a:spcAft>
                      </a:pPr>
                      <a:r>
                        <a:rPr lang="en-US" sz="600">
                          <a:effectLst/>
                        </a:rPr>
                        <a:t>Strongly agree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73.7%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70.6%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75.9% </a:t>
                      </a:r>
                      <a:endParaRPr lang="en-US" sz="11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60.0% </a:t>
                      </a:r>
                      <a:endParaRPr lang="en-US" sz="1100">
                        <a:effectLst/>
                        <a:latin typeface="Calibri" panose="020F0502020204030204" pitchFamily="34" charset="0"/>
                      </a:endParaRPr>
                    </a:p>
                  </a:txBody>
                  <a:tcPr marL="0" marR="0" marT="0" marB="0" anchor="b"/>
                </a:tc>
                <a:extLst>
                  <a:ext uri="{0D108BD9-81ED-4DB2-BD59-A6C34878D82A}">
                    <a16:rowId xmlns:a16="http://schemas.microsoft.com/office/drawing/2014/main" val="2452489355"/>
                  </a:ext>
                </a:extLst>
              </a:tr>
            </a:tbl>
          </a:graphicData>
        </a:graphic>
      </p:graphicFrame>
    </p:spTree>
    <p:extLst>
      <p:ext uri="{BB962C8B-B14F-4D97-AF65-F5344CB8AC3E}">
        <p14:creationId xmlns:p14="http://schemas.microsoft.com/office/powerpoint/2010/main" val="1897124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395365-F804-0CAF-D697-E0AD44B15608}"/>
              </a:ext>
            </a:extLst>
          </p:cNvPr>
          <p:cNvSpPr>
            <a:spLocks noGrp="1"/>
          </p:cNvSpPr>
          <p:nvPr>
            <p:ph type="title"/>
          </p:nvPr>
        </p:nvSpPr>
        <p:spPr>
          <a:xfrm>
            <a:off x="888631" y="2349925"/>
            <a:ext cx="3498979" cy="2456442"/>
          </a:xfrm>
        </p:spPr>
        <p:txBody>
          <a:bodyPr vert="horz" lIns="228600" tIns="228600" rIns="228600" bIns="0" rtlCol="0">
            <a:normAutofit/>
          </a:bodyPr>
          <a:lstStyle/>
          <a:p>
            <a:r>
              <a:rPr lang="en-US"/>
              <a:t>Gender Identity Question 11 part two</a:t>
            </a:r>
          </a:p>
        </p:txBody>
      </p:sp>
      <p:graphicFrame>
        <p:nvGraphicFramePr>
          <p:cNvPr id="11" name="Content Placeholder 10">
            <a:extLst>
              <a:ext uri="{FF2B5EF4-FFF2-40B4-BE49-F238E27FC236}">
                <a16:creationId xmlns:a16="http://schemas.microsoft.com/office/drawing/2014/main" id="{6B0FE278-B358-0F9D-C9BA-78593D02ADA8}"/>
              </a:ext>
            </a:extLst>
          </p:cNvPr>
          <p:cNvGraphicFramePr>
            <a:graphicFrameLocks noGrp="1"/>
          </p:cNvGraphicFramePr>
          <p:nvPr>
            <p:ph idx="1"/>
            <p:extLst>
              <p:ext uri="{D42A27DB-BD31-4B8C-83A1-F6EECF244321}">
                <p14:modId xmlns:p14="http://schemas.microsoft.com/office/powerpoint/2010/main" val="4027061302"/>
              </p:ext>
            </p:extLst>
          </p:nvPr>
        </p:nvGraphicFramePr>
        <p:xfrm>
          <a:off x="5727290" y="598129"/>
          <a:ext cx="5881609" cy="5456179"/>
        </p:xfrm>
        <a:graphic>
          <a:graphicData uri="http://schemas.openxmlformats.org/drawingml/2006/table">
            <a:tbl>
              <a:tblPr firstRow="1" bandRow="1">
                <a:tableStyleId>{5C22544A-7EE6-4342-B048-85BDC9FD1C3A}</a:tableStyleId>
              </a:tblPr>
              <a:tblGrid>
                <a:gridCol w="3266289">
                  <a:extLst>
                    <a:ext uri="{9D8B030D-6E8A-4147-A177-3AD203B41FA5}">
                      <a16:colId xmlns:a16="http://schemas.microsoft.com/office/drawing/2014/main" val="139697086"/>
                    </a:ext>
                  </a:extLst>
                </a:gridCol>
                <a:gridCol w="1218688">
                  <a:extLst>
                    <a:ext uri="{9D8B030D-6E8A-4147-A177-3AD203B41FA5}">
                      <a16:colId xmlns:a16="http://schemas.microsoft.com/office/drawing/2014/main" val="3420410868"/>
                    </a:ext>
                  </a:extLst>
                </a:gridCol>
                <a:gridCol w="349158">
                  <a:extLst>
                    <a:ext uri="{9D8B030D-6E8A-4147-A177-3AD203B41FA5}">
                      <a16:colId xmlns:a16="http://schemas.microsoft.com/office/drawing/2014/main" val="3608776492"/>
                    </a:ext>
                  </a:extLst>
                </a:gridCol>
                <a:gridCol w="349158">
                  <a:extLst>
                    <a:ext uri="{9D8B030D-6E8A-4147-A177-3AD203B41FA5}">
                      <a16:colId xmlns:a16="http://schemas.microsoft.com/office/drawing/2014/main" val="2441047644"/>
                    </a:ext>
                  </a:extLst>
                </a:gridCol>
                <a:gridCol w="349158">
                  <a:extLst>
                    <a:ext uri="{9D8B030D-6E8A-4147-A177-3AD203B41FA5}">
                      <a16:colId xmlns:a16="http://schemas.microsoft.com/office/drawing/2014/main" val="1742094946"/>
                    </a:ext>
                  </a:extLst>
                </a:gridCol>
                <a:gridCol w="349158">
                  <a:extLst>
                    <a:ext uri="{9D8B030D-6E8A-4147-A177-3AD203B41FA5}">
                      <a16:colId xmlns:a16="http://schemas.microsoft.com/office/drawing/2014/main" val="2275951385"/>
                    </a:ext>
                  </a:extLst>
                </a:gridCol>
              </a:tblGrid>
              <a:tr h="114351">
                <a:tc rowSpan="5">
                  <a:txBody>
                    <a:bodyPr/>
                    <a:lstStyle/>
                    <a:p>
                      <a:pPr marL="0" marR="0" fontAlgn="base">
                        <a:spcBef>
                          <a:spcPts val="0"/>
                        </a:spcBef>
                        <a:spcAft>
                          <a:spcPts val="0"/>
                        </a:spcAft>
                      </a:pPr>
                      <a:r>
                        <a:rPr lang="en-US" sz="500" dirty="0">
                          <a:effectLst/>
                        </a:rPr>
                        <a:t>I know where I am registered to vote </a:t>
                      </a:r>
                      <a:endParaRPr lang="en-US" sz="1000" dirty="0">
                        <a:effectLst/>
                        <a:latin typeface="Calibri" panose="020F0502020204030204" pitchFamily="34" charset="0"/>
                      </a:endParaRPr>
                    </a:p>
                  </a:txBody>
                  <a:tcPr marL="0" marR="0" marT="0" marB="0" anchor="ctr"/>
                </a:tc>
                <a:tc>
                  <a:txBody>
                    <a:bodyPr/>
                    <a:lstStyle/>
                    <a:p>
                      <a:pPr marL="0" marR="0" fontAlgn="base">
                        <a:spcBef>
                          <a:spcPts val="0"/>
                        </a:spcBef>
                        <a:spcAft>
                          <a:spcPts val="0"/>
                        </a:spcAft>
                      </a:pPr>
                      <a:r>
                        <a:rPr lang="en-US" sz="500" dirty="0">
                          <a:effectLst/>
                        </a:rPr>
                        <a:t>Strongly disagree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1.3%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0.0%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1.9%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0.0% </a:t>
                      </a:r>
                      <a:endParaRPr lang="en-US" sz="1000" dirty="0">
                        <a:effectLst/>
                        <a:latin typeface="Calibri" panose="020F0502020204030204" pitchFamily="34" charset="0"/>
                      </a:endParaRPr>
                    </a:p>
                  </a:txBody>
                  <a:tcPr marL="0" marR="0" marT="0" marB="0" anchor="b"/>
                </a:tc>
                <a:extLst>
                  <a:ext uri="{0D108BD9-81ED-4DB2-BD59-A6C34878D82A}">
                    <a16:rowId xmlns:a16="http://schemas.microsoft.com/office/drawing/2014/main" val="1660025268"/>
                  </a:ext>
                </a:extLst>
              </a:tr>
              <a:tr h="130687">
                <a:tc vMerge="1">
                  <a:txBody>
                    <a:bodyPr/>
                    <a:lstStyle/>
                    <a:p>
                      <a:endParaRPr lang="en-US"/>
                    </a:p>
                  </a:txBody>
                  <a:tcPr/>
                </a:tc>
                <a:tc>
                  <a:txBody>
                    <a:bodyPr/>
                    <a:lstStyle/>
                    <a:p>
                      <a:pPr marL="0" marR="0" fontAlgn="base">
                        <a:spcBef>
                          <a:spcPts val="0"/>
                        </a:spcBef>
                        <a:spcAft>
                          <a:spcPts val="0"/>
                        </a:spcAft>
                      </a:pPr>
                      <a:r>
                        <a:rPr lang="en-US" sz="500" dirty="0">
                          <a:effectLst/>
                        </a:rPr>
                        <a:t>Somewhat disagree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6.6%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11.8%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5.6%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0.0% </a:t>
                      </a:r>
                      <a:endParaRPr lang="en-US" sz="1000" dirty="0">
                        <a:effectLst/>
                        <a:latin typeface="Calibri" panose="020F0502020204030204" pitchFamily="34" charset="0"/>
                      </a:endParaRPr>
                    </a:p>
                  </a:txBody>
                  <a:tcPr marL="0" marR="0" marT="0" marB="0" anchor="b"/>
                </a:tc>
                <a:extLst>
                  <a:ext uri="{0D108BD9-81ED-4DB2-BD59-A6C34878D82A}">
                    <a16:rowId xmlns:a16="http://schemas.microsoft.com/office/drawing/2014/main" val="3216353749"/>
                  </a:ext>
                </a:extLst>
              </a:tr>
              <a:tr h="130687">
                <a:tc vMerge="1">
                  <a:txBody>
                    <a:bodyPr/>
                    <a:lstStyle/>
                    <a:p>
                      <a:endParaRPr lang="en-US"/>
                    </a:p>
                  </a:txBody>
                  <a:tcPr/>
                </a:tc>
                <a:tc>
                  <a:txBody>
                    <a:bodyPr/>
                    <a:lstStyle/>
                    <a:p>
                      <a:pPr marL="0" marR="0" fontAlgn="base">
                        <a:spcBef>
                          <a:spcPts val="0"/>
                        </a:spcBef>
                        <a:spcAft>
                          <a:spcPts val="0"/>
                        </a:spcAft>
                      </a:pPr>
                      <a:r>
                        <a:rPr lang="en-US" sz="500" dirty="0">
                          <a:effectLst/>
                        </a:rPr>
                        <a:t>Neither agree nor disagree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10.5%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11.8%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11.1%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0.0% </a:t>
                      </a:r>
                      <a:endParaRPr lang="en-US" sz="1000" dirty="0">
                        <a:effectLst/>
                        <a:latin typeface="Calibri" panose="020F0502020204030204" pitchFamily="34" charset="0"/>
                      </a:endParaRPr>
                    </a:p>
                  </a:txBody>
                  <a:tcPr marL="0" marR="0" marT="0" marB="0" anchor="b"/>
                </a:tc>
                <a:extLst>
                  <a:ext uri="{0D108BD9-81ED-4DB2-BD59-A6C34878D82A}">
                    <a16:rowId xmlns:a16="http://schemas.microsoft.com/office/drawing/2014/main" val="4102946690"/>
                  </a:ext>
                </a:extLst>
              </a:tr>
              <a:tr h="130687">
                <a:tc vMerge="1">
                  <a:txBody>
                    <a:bodyPr/>
                    <a:lstStyle/>
                    <a:p>
                      <a:endParaRPr lang="en-US"/>
                    </a:p>
                  </a:txBody>
                  <a:tcPr/>
                </a:tc>
                <a:tc>
                  <a:txBody>
                    <a:bodyPr/>
                    <a:lstStyle/>
                    <a:p>
                      <a:pPr marL="0" marR="0" fontAlgn="base">
                        <a:spcBef>
                          <a:spcPts val="0"/>
                        </a:spcBef>
                        <a:spcAft>
                          <a:spcPts val="0"/>
                        </a:spcAft>
                      </a:pPr>
                      <a:r>
                        <a:rPr lang="en-US" sz="500" dirty="0">
                          <a:effectLst/>
                        </a:rPr>
                        <a:t>Somewhat agree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14.5%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5.9%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14.8%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40.0% </a:t>
                      </a:r>
                      <a:endParaRPr lang="en-US" sz="1000" dirty="0">
                        <a:effectLst/>
                        <a:latin typeface="Calibri" panose="020F0502020204030204" pitchFamily="34" charset="0"/>
                      </a:endParaRPr>
                    </a:p>
                  </a:txBody>
                  <a:tcPr marL="0" marR="0" marT="0" marB="0" anchor="b"/>
                </a:tc>
                <a:extLst>
                  <a:ext uri="{0D108BD9-81ED-4DB2-BD59-A6C34878D82A}">
                    <a16:rowId xmlns:a16="http://schemas.microsoft.com/office/drawing/2014/main" val="1126867727"/>
                  </a:ext>
                </a:extLst>
              </a:tr>
              <a:tr h="130687">
                <a:tc vMerge="1">
                  <a:txBody>
                    <a:bodyPr/>
                    <a:lstStyle/>
                    <a:p>
                      <a:endParaRPr lang="en-US"/>
                    </a:p>
                  </a:txBody>
                  <a:tcPr/>
                </a:tc>
                <a:tc>
                  <a:txBody>
                    <a:bodyPr/>
                    <a:lstStyle/>
                    <a:p>
                      <a:pPr marL="0" marR="0" fontAlgn="base">
                        <a:spcBef>
                          <a:spcPts val="0"/>
                        </a:spcBef>
                        <a:spcAft>
                          <a:spcPts val="0"/>
                        </a:spcAft>
                      </a:pPr>
                      <a:r>
                        <a:rPr lang="en-US" sz="500" dirty="0">
                          <a:effectLst/>
                        </a:rPr>
                        <a:t>Strongly agree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67.1%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70.6%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66.7%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60.0% </a:t>
                      </a:r>
                      <a:endParaRPr lang="en-US" sz="1000" dirty="0">
                        <a:effectLst/>
                        <a:latin typeface="Calibri" panose="020F0502020204030204" pitchFamily="34" charset="0"/>
                      </a:endParaRPr>
                    </a:p>
                  </a:txBody>
                  <a:tcPr marL="0" marR="0" marT="0" marB="0" anchor="b"/>
                </a:tc>
                <a:extLst>
                  <a:ext uri="{0D108BD9-81ED-4DB2-BD59-A6C34878D82A}">
                    <a16:rowId xmlns:a16="http://schemas.microsoft.com/office/drawing/2014/main" val="2523185919"/>
                  </a:ext>
                </a:extLst>
              </a:tr>
              <a:tr h="326717">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000" dirty="0">
                        <a:effectLst/>
                        <a:latin typeface="Calibri" panose="020F0502020204030204" pitchFamily="34" charset="0"/>
                      </a:endParaRPr>
                    </a:p>
                  </a:txBody>
                  <a:tcPr marL="0" marR="0" marT="0" marB="0" anchor="b"/>
                </a:tc>
                <a:extLst>
                  <a:ext uri="{0D108BD9-81ED-4DB2-BD59-A6C34878D82A}">
                    <a16:rowId xmlns:a16="http://schemas.microsoft.com/office/drawing/2014/main" val="1402881883"/>
                  </a:ext>
                </a:extLst>
              </a:tr>
              <a:tr h="114351">
                <a:tc rowSpan="5">
                  <a:txBody>
                    <a:bodyPr/>
                    <a:lstStyle/>
                    <a:p>
                      <a:pPr marL="0" marR="0" fontAlgn="base">
                        <a:spcBef>
                          <a:spcPts val="0"/>
                        </a:spcBef>
                        <a:spcAft>
                          <a:spcPts val="0"/>
                        </a:spcAft>
                      </a:pPr>
                      <a:r>
                        <a:rPr lang="en-US" sz="500" b="1" dirty="0">
                          <a:effectLst/>
                          <a:highlight>
                            <a:srgbClr val="FFFF00"/>
                          </a:highlight>
                        </a:rPr>
                        <a:t>I know the difference between local, state, and federal candidates on my ballot </a:t>
                      </a:r>
                      <a:endParaRPr lang="en-US" sz="1000" b="1" dirty="0">
                        <a:effectLst/>
                        <a:highlight>
                          <a:srgbClr val="FFFF00"/>
                        </a:highlight>
                        <a:latin typeface="Calibri"/>
                      </a:endParaRPr>
                    </a:p>
                  </a:txBody>
                  <a:tcPr marL="0" marR="0" marT="0" marB="0" anchor="ctr"/>
                </a:tc>
                <a:tc>
                  <a:txBody>
                    <a:bodyPr/>
                    <a:lstStyle/>
                    <a:p>
                      <a:pPr marL="0" marR="0" fontAlgn="base">
                        <a:spcBef>
                          <a:spcPts val="0"/>
                        </a:spcBef>
                        <a:spcAft>
                          <a:spcPts val="0"/>
                        </a:spcAft>
                      </a:pPr>
                      <a:r>
                        <a:rPr lang="en-US" sz="500" dirty="0">
                          <a:effectLst/>
                        </a:rPr>
                        <a:t>Strongly disagree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3.9%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0.0%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5.6%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0.0% </a:t>
                      </a:r>
                      <a:endParaRPr lang="en-US" sz="1000" dirty="0">
                        <a:effectLst/>
                        <a:latin typeface="Calibri" panose="020F0502020204030204" pitchFamily="34" charset="0"/>
                      </a:endParaRPr>
                    </a:p>
                  </a:txBody>
                  <a:tcPr marL="0" marR="0" marT="0" marB="0" anchor="b"/>
                </a:tc>
                <a:extLst>
                  <a:ext uri="{0D108BD9-81ED-4DB2-BD59-A6C34878D82A}">
                    <a16:rowId xmlns:a16="http://schemas.microsoft.com/office/drawing/2014/main" val="1157625664"/>
                  </a:ext>
                </a:extLst>
              </a:tr>
              <a:tr h="130687">
                <a:tc vMerge="1">
                  <a:txBody>
                    <a:bodyPr/>
                    <a:lstStyle/>
                    <a:p>
                      <a:endParaRPr lang="en-US"/>
                    </a:p>
                  </a:txBody>
                  <a:tcPr/>
                </a:tc>
                <a:tc>
                  <a:txBody>
                    <a:bodyPr/>
                    <a:lstStyle/>
                    <a:p>
                      <a:pPr marL="0" marR="0" fontAlgn="base">
                        <a:spcBef>
                          <a:spcPts val="0"/>
                        </a:spcBef>
                        <a:spcAft>
                          <a:spcPts val="0"/>
                        </a:spcAft>
                      </a:pPr>
                      <a:r>
                        <a:rPr lang="en-US" sz="500" dirty="0">
                          <a:effectLst/>
                        </a:rPr>
                        <a:t>Somewhat disagree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14.5%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11.8%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16.7%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0.0% </a:t>
                      </a:r>
                      <a:endParaRPr lang="en-US" sz="1000" dirty="0">
                        <a:effectLst/>
                        <a:latin typeface="Calibri" panose="020F0502020204030204" pitchFamily="34" charset="0"/>
                      </a:endParaRPr>
                    </a:p>
                  </a:txBody>
                  <a:tcPr marL="0" marR="0" marT="0" marB="0" anchor="b"/>
                </a:tc>
                <a:extLst>
                  <a:ext uri="{0D108BD9-81ED-4DB2-BD59-A6C34878D82A}">
                    <a16:rowId xmlns:a16="http://schemas.microsoft.com/office/drawing/2014/main" val="4084367480"/>
                  </a:ext>
                </a:extLst>
              </a:tr>
              <a:tr h="130687">
                <a:tc vMerge="1">
                  <a:txBody>
                    <a:bodyPr/>
                    <a:lstStyle/>
                    <a:p>
                      <a:endParaRPr lang="en-US"/>
                    </a:p>
                  </a:txBody>
                  <a:tcPr/>
                </a:tc>
                <a:tc>
                  <a:txBody>
                    <a:bodyPr/>
                    <a:lstStyle/>
                    <a:p>
                      <a:pPr marL="0" marR="0" fontAlgn="base">
                        <a:spcBef>
                          <a:spcPts val="0"/>
                        </a:spcBef>
                        <a:spcAft>
                          <a:spcPts val="0"/>
                        </a:spcAft>
                      </a:pPr>
                      <a:r>
                        <a:rPr lang="en-US" sz="500" dirty="0">
                          <a:effectLst/>
                        </a:rPr>
                        <a:t>Neither agree nor disagree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14.5%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5.9%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16.7%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20.0% </a:t>
                      </a:r>
                      <a:endParaRPr lang="en-US" sz="1000" dirty="0">
                        <a:effectLst/>
                        <a:latin typeface="Calibri" panose="020F0502020204030204" pitchFamily="34" charset="0"/>
                      </a:endParaRPr>
                    </a:p>
                  </a:txBody>
                  <a:tcPr marL="0" marR="0" marT="0" marB="0" anchor="b"/>
                </a:tc>
                <a:extLst>
                  <a:ext uri="{0D108BD9-81ED-4DB2-BD59-A6C34878D82A}">
                    <a16:rowId xmlns:a16="http://schemas.microsoft.com/office/drawing/2014/main" val="3928408253"/>
                  </a:ext>
                </a:extLst>
              </a:tr>
              <a:tr h="130687">
                <a:tc vMerge="1">
                  <a:txBody>
                    <a:bodyPr/>
                    <a:lstStyle/>
                    <a:p>
                      <a:endParaRPr lang="en-US"/>
                    </a:p>
                  </a:txBody>
                  <a:tcPr/>
                </a:tc>
                <a:tc>
                  <a:txBody>
                    <a:bodyPr/>
                    <a:lstStyle/>
                    <a:p>
                      <a:pPr marL="0" marR="0" fontAlgn="base">
                        <a:spcBef>
                          <a:spcPts val="0"/>
                        </a:spcBef>
                        <a:spcAft>
                          <a:spcPts val="0"/>
                        </a:spcAft>
                      </a:pPr>
                      <a:r>
                        <a:rPr lang="en-US" sz="500" dirty="0">
                          <a:effectLst/>
                        </a:rPr>
                        <a:t>Somewhat agree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26.3%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17.6%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27.8%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40.0% </a:t>
                      </a:r>
                      <a:endParaRPr lang="en-US" sz="1000" dirty="0">
                        <a:effectLst/>
                        <a:latin typeface="Calibri" panose="020F0502020204030204" pitchFamily="34" charset="0"/>
                      </a:endParaRPr>
                    </a:p>
                  </a:txBody>
                  <a:tcPr marL="0" marR="0" marT="0" marB="0" anchor="b"/>
                </a:tc>
                <a:extLst>
                  <a:ext uri="{0D108BD9-81ED-4DB2-BD59-A6C34878D82A}">
                    <a16:rowId xmlns:a16="http://schemas.microsoft.com/office/drawing/2014/main" val="4151619362"/>
                  </a:ext>
                </a:extLst>
              </a:tr>
              <a:tr h="130687">
                <a:tc vMerge="1">
                  <a:txBody>
                    <a:bodyPr/>
                    <a:lstStyle/>
                    <a:p>
                      <a:endParaRPr lang="en-US"/>
                    </a:p>
                  </a:txBody>
                  <a:tcPr/>
                </a:tc>
                <a:tc>
                  <a:txBody>
                    <a:bodyPr/>
                    <a:lstStyle/>
                    <a:p>
                      <a:pPr marL="0" marR="0" fontAlgn="base">
                        <a:spcBef>
                          <a:spcPts val="0"/>
                        </a:spcBef>
                        <a:spcAft>
                          <a:spcPts val="0"/>
                        </a:spcAft>
                      </a:pPr>
                      <a:r>
                        <a:rPr lang="en-US" sz="500" dirty="0">
                          <a:effectLst/>
                          <a:highlight>
                            <a:srgbClr val="FFFF00"/>
                          </a:highlight>
                        </a:rPr>
                        <a:t>Strongly agree </a:t>
                      </a:r>
                      <a:endParaRPr lang="en-US" sz="1000" dirty="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500" dirty="0">
                          <a:effectLst/>
                          <a:highlight>
                            <a:srgbClr val="FFFF00"/>
                          </a:highlight>
                        </a:rPr>
                        <a:t>40.8% </a:t>
                      </a:r>
                      <a:endParaRPr lang="en-US" sz="1000" dirty="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500" dirty="0">
                          <a:effectLst/>
                          <a:highlight>
                            <a:srgbClr val="FFFF00"/>
                          </a:highlight>
                        </a:rPr>
                        <a:t>64.7% </a:t>
                      </a:r>
                      <a:endParaRPr lang="en-US" sz="1000" dirty="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500" dirty="0">
                          <a:effectLst/>
                          <a:highlight>
                            <a:srgbClr val="FFFF00"/>
                          </a:highlight>
                        </a:rPr>
                        <a:t>33.3% </a:t>
                      </a:r>
                      <a:endParaRPr lang="en-US" sz="1000" dirty="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500" dirty="0">
                          <a:effectLst/>
                          <a:highlight>
                            <a:srgbClr val="FFFF00"/>
                          </a:highlight>
                        </a:rPr>
                        <a:t>40.0% </a:t>
                      </a:r>
                      <a:endParaRPr lang="en-US" sz="1000" dirty="0">
                        <a:effectLst/>
                        <a:highlight>
                          <a:srgbClr val="FFFF00"/>
                        </a:highlight>
                        <a:latin typeface="Calibri"/>
                      </a:endParaRPr>
                    </a:p>
                  </a:txBody>
                  <a:tcPr marL="0" marR="0" marT="0" marB="0" anchor="b"/>
                </a:tc>
                <a:extLst>
                  <a:ext uri="{0D108BD9-81ED-4DB2-BD59-A6C34878D82A}">
                    <a16:rowId xmlns:a16="http://schemas.microsoft.com/office/drawing/2014/main" val="1943439325"/>
                  </a:ext>
                </a:extLst>
              </a:tr>
              <a:tr h="326717">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000" dirty="0">
                        <a:effectLst/>
                        <a:latin typeface="Calibri"/>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000" dirty="0">
                        <a:effectLst/>
                        <a:latin typeface="Calibri"/>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000" dirty="0">
                        <a:effectLst/>
                        <a:latin typeface="Calibri"/>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000" dirty="0">
                        <a:effectLst/>
                        <a:latin typeface="Calibri"/>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000" dirty="0">
                        <a:effectLst/>
                        <a:latin typeface="Calibri"/>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000" dirty="0">
                        <a:effectLst/>
                        <a:latin typeface="Calibri"/>
                      </a:endParaRPr>
                    </a:p>
                  </a:txBody>
                  <a:tcPr marL="0" marR="0" marT="0" marB="0" anchor="b"/>
                </a:tc>
                <a:extLst>
                  <a:ext uri="{0D108BD9-81ED-4DB2-BD59-A6C34878D82A}">
                    <a16:rowId xmlns:a16="http://schemas.microsoft.com/office/drawing/2014/main" val="3930803195"/>
                  </a:ext>
                </a:extLst>
              </a:tr>
              <a:tr h="114351">
                <a:tc rowSpan="5">
                  <a:txBody>
                    <a:bodyPr/>
                    <a:lstStyle/>
                    <a:p>
                      <a:pPr marL="0" marR="0" fontAlgn="base">
                        <a:spcBef>
                          <a:spcPts val="0"/>
                        </a:spcBef>
                        <a:spcAft>
                          <a:spcPts val="0"/>
                        </a:spcAft>
                      </a:pPr>
                      <a:r>
                        <a:rPr lang="en-US" sz="500" dirty="0">
                          <a:effectLst/>
                          <a:highlight>
                            <a:srgbClr val="FFFF00"/>
                          </a:highlight>
                        </a:rPr>
                        <a:t>I know who is running for governor in my state </a:t>
                      </a:r>
                      <a:endParaRPr lang="en-US" sz="1000" dirty="0">
                        <a:effectLst/>
                        <a:highlight>
                          <a:srgbClr val="FFFF00"/>
                        </a:highlight>
                        <a:latin typeface="Calibri"/>
                      </a:endParaRPr>
                    </a:p>
                  </a:txBody>
                  <a:tcPr marL="0" marR="0" marT="0" marB="0" anchor="ctr"/>
                </a:tc>
                <a:tc>
                  <a:txBody>
                    <a:bodyPr/>
                    <a:lstStyle/>
                    <a:p>
                      <a:pPr marL="0" marR="0" fontAlgn="base">
                        <a:spcBef>
                          <a:spcPts val="0"/>
                        </a:spcBef>
                        <a:spcAft>
                          <a:spcPts val="0"/>
                        </a:spcAft>
                      </a:pPr>
                      <a:r>
                        <a:rPr lang="en-US" sz="500" dirty="0">
                          <a:effectLst/>
                        </a:rPr>
                        <a:t>Strongly disagree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21.1%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17.6%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24.1%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0.0% </a:t>
                      </a:r>
                      <a:endParaRPr lang="en-US" sz="1000" dirty="0">
                        <a:effectLst/>
                        <a:latin typeface="Calibri" panose="020F0502020204030204" pitchFamily="34" charset="0"/>
                      </a:endParaRPr>
                    </a:p>
                  </a:txBody>
                  <a:tcPr marL="0" marR="0" marT="0" marB="0" anchor="b"/>
                </a:tc>
                <a:extLst>
                  <a:ext uri="{0D108BD9-81ED-4DB2-BD59-A6C34878D82A}">
                    <a16:rowId xmlns:a16="http://schemas.microsoft.com/office/drawing/2014/main" val="1629723638"/>
                  </a:ext>
                </a:extLst>
              </a:tr>
              <a:tr h="130687">
                <a:tc vMerge="1">
                  <a:txBody>
                    <a:bodyPr/>
                    <a:lstStyle/>
                    <a:p>
                      <a:endParaRPr lang="en-US"/>
                    </a:p>
                  </a:txBody>
                  <a:tcPr/>
                </a:tc>
                <a:tc>
                  <a:txBody>
                    <a:bodyPr/>
                    <a:lstStyle/>
                    <a:p>
                      <a:pPr marL="0" marR="0" fontAlgn="base">
                        <a:spcBef>
                          <a:spcPts val="0"/>
                        </a:spcBef>
                        <a:spcAft>
                          <a:spcPts val="0"/>
                        </a:spcAft>
                      </a:pPr>
                      <a:r>
                        <a:rPr lang="en-US" sz="500" dirty="0">
                          <a:effectLst/>
                        </a:rPr>
                        <a:t>Somewhat disagree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17.1%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0.0%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20.4%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40.0% </a:t>
                      </a:r>
                      <a:endParaRPr lang="en-US" sz="1000" dirty="0">
                        <a:effectLst/>
                        <a:latin typeface="Calibri" panose="020F0502020204030204" pitchFamily="34" charset="0"/>
                      </a:endParaRPr>
                    </a:p>
                  </a:txBody>
                  <a:tcPr marL="0" marR="0" marT="0" marB="0" anchor="b"/>
                </a:tc>
                <a:extLst>
                  <a:ext uri="{0D108BD9-81ED-4DB2-BD59-A6C34878D82A}">
                    <a16:rowId xmlns:a16="http://schemas.microsoft.com/office/drawing/2014/main" val="30391353"/>
                  </a:ext>
                </a:extLst>
              </a:tr>
              <a:tr h="130687">
                <a:tc vMerge="1">
                  <a:txBody>
                    <a:bodyPr/>
                    <a:lstStyle/>
                    <a:p>
                      <a:endParaRPr lang="en-US"/>
                    </a:p>
                  </a:txBody>
                  <a:tcPr/>
                </a:tc>
                <a:tc>
                  <a:txBody>
                    <a:bodyPr/>
                    <a:lstStyle/>
                    <a:p>
                      <a:pPr marL="0" marR="0" fontAlgn="base">
                        <a:spcBef>
                          <a:spcPts val="0"/>
                        </a:spcBef>
                        <a:spcAft>
                          <a:spcPts val="0"/>
                        </a:spcAft>
                      </a:pPr>
                      <a:r>
                        <a:rPr lang="en-US" sz="500" dirty="0">
                          <a:effectLst/>
                        </a:rPr>
                        <a:t>Neither agree nor disagree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6.6%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5.9%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7.4%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0.0% </a:t>
                      </a:r>
                      <a:endParaRPr lang="en-US" sz="1000" dirty="0">
                        <a:effectLst/>
                        <a:latin typeface="Calibri" panose="020F0502020204030204" pitchFamily="34" charset="0"/>
                      </a:endParaRPr>
                    </a:p>
                  </a:txBody>
                  <a:tcPr marL="0" marR="0" marT="0" marB="0" anchor="b"/>
                </a:tc>
                <a:extLst>
                  <a:ext uri="{0D108BD9-81ED-4DB2-BD59-A6C34878D82A}">
                    <a16:rowId xmlns:a16="http://schemas.microsoft.com/office/drawing/2014/main" val="4167149290"/>
                  </a:ext>
                </a:extLst>
              </a:tr>
              <a:tr h="130687">
                <a:tc vMerge="1">
                  <a:txBody>
                    <a:bodyPr/>
                    <a:lstStyle/>
                    <a:p>
                      <a:endParaRPr lang="en-US"/>
                    </a:p>
                  </a:txBody>
                  <a:tcPr/>
                </a:tc>
                <a:tc>
                  <a:txBody>
                    <a:bodyPr/>
                    <a:lstStyle/>
                    <a:p>
                      <a:pPr marL="0" marR="0" fontAlgn="base">
                        <a:spcBef>
                          <a:spcPts val="0"/>
                        </a:spcBef>
                        <a:spcAft>
                          <a:spcPts val="0"/>
                        </a:spcAft>
                      </a:pPr>
                      <a:r>
                        <a:rPr lang="en-US" sz="500" dirty="0">
                          <a:effectLst/>
                        </a:rPr>
                        <a:t>Somewhat agree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26.3%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35.3%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25.9%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0.0% </a:t>
                      </a:r>
                      <a:endParaRPr lang="en-US" sz="1000" dirty="0">
                        <a:effectLst/>
                        <a:latin typeface="Calibri" panose="020F0502020204030204" pitchFamily="34" charset="0"/>
                      </a:endParaRPr>
                    </a:p>
                  </a:txBody>
                  <a:tcPr marL="0" marR="0" marT="0" marB="0" anchor="b"/>
                </a:tc>
                <a:extLst>
                  <a:ext uri="{0D108BD9-81ED-4DB2-BD59-A6C34878D82A}">
                    <a16:rowId xmlns:a16="http://schemas.microsoft.com/office/drawing/2014/main" val="1443943639"/>
                  </a:ext>
                </a:extLst>
              </a:tr>
              <a:tr h="130687">
                <a:tc vMerge="1">
                  <a:txBody>
                    <a:bodyPr/>
                    <a:lstStyle/>
                    <a:p>
                      <a:endParaRPr lang="en-US"/>
                    </a:p>
                  </a:txBody>
                  <a:tcPr/>
                </a:tc>
                <a:tc>
                  <a:txBody>
                    <a:bodyPr/>
                    <a:lstStyle/>
                    <a:p>
                      <a:pPr marL="0" marR="0" fontAlgn="base">
                        <a:spcBef>
                          <a:spcPts val="0"/>
                        </a:spcBef>
                        <a:spcAft>
                          <a:spcPts val="0"/>
                        </a:spcAft>
                      </a:pPr>
                      <a:r>
                        <a:rPr lang="en-US" sz="500" dirty="0">
                          <a:effectLst/>
                          <a:highlight>
                            <a:srgbClr val="FFFF00"/>
                          </a:highlight>
                        </a:rPr>
                        <a:t>Strongly agree </a:t>
                      </a:r>
                      <a:endParaRPr lang="en-US" sz="1000" dirty="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500" dirty="0">
                          <a:effectLst/>
                          <a:highlight>
                            <a:srgbClr val="FFFF00"/>
                          </a:highlight>
                        </a:rPr>
                        <a:t>28.9% </a:t>
                      </a:r>
                      <a:endParaRPr lang="en-US" sz="1000" dirty="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500" dirty="0">
                          <a:effectLst/>
                          <a:highlight>
                            <a:srgbClr val="FFFF00"/>
                          </a:highlight>
                        </a:rPr>
                        <a:t>41.2% </a:t>
                      </a:r>
                      <a:endParaRPr lang="en-US" sz="1000" dirty="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500" dirty="0">
                          <a:effectLst/>
                          <a:highlight>
                            <a:srgbClr val="FFFF00"/>
                          </a:highlight>
                        </a:rPr>
                        <a:t>22.2% </a:t>
                      </a:r>
                      <a:endParaRPr lang="en-US" sz="1000" dirty="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500" dirty="0">
                          <a:effectLst/>
                          <a:highlight>
                            <a:srgbClr val="FFFF00"/>
                          </a:highlight>
                        </a:rPr>
                        <a:t>60.0% </a:t>
                      </a:r>
                      <a:endParaRPr lang="en-US" sz="1000" dirty="0">
                        <a:effectLst/>
                        <a:highlight>
                          <a:srgbClr val="FFFF00"/>
                        </a:highlight>
                        <a:latin typeface="Calibri"/>
                      </a:endParaRPr>
                    </a:p>
                  </a:txBody>
                  <a:tcPr marL="0" marR="0" marT="0" marB="0" anchor="b"/>
                </a:tc>
                <a:extLst>
                  <a:ext uri="{0D108BD9-81ED-4DB2-BD59-A6C34878D82A}">
                    <a16:rowId xmlns:a16="http://schemas.microsoft.com/office/drawing/2014/main" val="1466256149"/>
                  </a:ext>
                </a:extLst>
              </a:tr>
              <a:tr h="326717">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000" dirty="0">
                        <a:effectLst/>
                        <a:latin typeface="Calibri" panose="020F0502020204030204" pitchFamily="34" charset="0"/>
                      </a:endParaRPr>
                    </a:p>
                  </a:txBody>
                  <a:tcPr marL="0" marR="0" marT="0" marB="0" anchor="b"/>
                </a:tc>
                <a:extLst>
                  <a:ext uri="{0D108BD9-81ED-4DB2-BD59-A6C34878D82A}">
                    <a16:rowId xmlns:a16="http://schemas.microsoft.com/office/drawing/2014/main" val="3474408684"/>
                  </a:ext>
                </a:extLst>
              </a:tr>
              <a:tr h="114351">
                <a:tc rowSpan="5">
                  <a:txBody>
                    <a:bodyPr/>
                    <a:lstStyle/>
                    <a:p>
                      <a:pPr marL="0" marR="0" fontAlgn="base">
                        <a:spcBef>
                          <a:spcPts val="0"/>
                        </a:spcBef>
                        <a:spcAft>
                          <a:spcPts val="0"/>
                        </a:spcAft>
                      </a:pPr>
                      <a:r>
                        <a:rPr lang="en-US" sz="500" dirty="0">
                          <a:effectLst/>
                          <a:highlight>
                            <a:srgbClr val="FFFF00"/>
                          </a:highlight>
                        </a:rPr>
                        <a:t>I know who my congressperson is in the House of Representatives </a:t>
                      </a:r>
                      <a:endParaRPr lang="en-US" sz="1000" dirty="0">
                        <a:effectLst/>
                        <a:highlight>
                          <a:srgbClr val="FFFF00"/>
                        </a:highlight>
                        <a:latin typeface="Calibri"/>
                      </a:endParaRPr>
                    </a:p>
                  </a:txBody>
                  <a:tcPr marL="0" marR="0" marT="0" marB="0" anchor="ctr"/>
                </a:tc>
                <a:tc>
                  <a:txBody>
                    <a:bodyPr/>
                    <a:lstStyle/>
                    <a:p>
                      <a:pPr marL="0" marR="0" fontAlgn="base">
                        <a:spcBef>
                          <a:spcPts val="0"/>
                        </a:spcBef>
                        <a:spcAft>
                          <a:spcPts val="0"/>
                        </a:spcAft>
                      </a:pPr>
                      <a:r>
                        <a:rPr lang="en-US" sz="500" dirty="0">
                          <a:effectLst/>
                        </a:rPr>
                        <a:t>Strongly disagree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30.3%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11.8%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33.3%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60.0% </a:t>
                      </a:r>
                      <a:endParaRPr lang="en-US" sz="1000" dirty="0">
                        <a:effectLst/>
                        <a:latin typeface="Calibri" panose="020F0502020204030204" pitchFamily="34" charset="0"/>
                      </a:endParaRPr>
                    </a:p>
                  </a:txBody>
                  <a:tcPr marL="0" marR="0" marT="0" marB="0" anchor="b"/>
                </a:tc>
                <a:extLst>
                  <a:ext uri="{0D108BD9-81ED-4DB2-BD59-A6C34878D82A}">
                    <a16:rowId xmlns:a16="http://schemas.microsoft.com/office/drawing/2014/main" val="442917599"/>
                  </a:ext>
                </a:extLst>
              </a:tr>
              <a:tr h="130687">
                <a:tc vMerge="1">
                  <a:txBody>
                    <a:bodyPr/>
                    <a:lstStyle/>
                    <a:p>
                      <a:endParaRPr lang="en-US"/>
                    </a:p>
                  </a:txBody>
                  <a:tcPr/>
                </a:tc>
                <a:tc>
                  <a:txBody>
                    <a:bodyPr/>
                    <a:lstStyle/>
                    <a:p>
                      <a:pPr marL="0" marR="0" fontAlgn="base">
                        <a:spcBef>
                          <a:spcPts val="0"/>
                        </a:spcBef>
                        <a:spcAft>
                          <a:spcPts val="0"/>
                        </a:spcAft>
                      </a:pPr>
                      <a:r>
                        <a:rPr lang="en-US" sz="500" dirty="0">
                          <a:effectLst/>
                        </a:rPr>
                        <a:t>Somewhat disagree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27.6%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29.4%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29.6%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0.0% </a:t>
                      </a:r>
                      <a:endParaRPr lang="en-US" sz="1000" dirty="0">
                        <a:effectLst/>
                        <a:latin typeface="Calibri" panose="020F0502020204030204" pitchFamily="34" charset="0"/>
                      </a:endParaRPr>
                    </a:p>
                  </a:txBody>
                  <a:tcPr marL="0" marR="0" marT="0" marB="0" anchor="b"/>
                </a:tc>
                <a:extLst>
                  <a:ext uri="{0D108BD9-81ED-4DB2-BD59-A6C34878D82A}">
                    <a16:rowId xmlns:a16="http://schemas.microsoft.com/office/drawing/2014/main" val="4237250724"/>
                  </a:ext>
                </a:extLst>
              </a:tr>
              <a:tr h="130687">
                <a:tc vMerge="1">
                  <a:txBody>
                    <a:bodyPr/>
                    <a:lstStyle/>
                    <a:p>
                      <a:endParaRPr lang="en-US"/>
                    </a:p>
                  </a:txBody>
                  <a:tcPr/>
                </a:tc>
                <a:tc>
                  <a:txBody>
                    <a:bodyPr/>
                    <a:lstStyle/>
                    <a:p>
                      <a:pPr marL="0" marR="0" fontAlgn="base">
                        <a:spcBef>
                          <a:spcPts val="0"/>
                        </a:spcBef>
                        <a:spcAft>
                          <a:spcPts val="0"/>
                        </a:spcAft>
                      </a:pPr>
                      <a:r>
                        <a:rPr lang="en-US" sz="500" dirty="0">
                          <a:effectLst/>
                        </a:rPr>
                        <a:t>Neither agree nor disagree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3.9%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11.8%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1.9%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0.0% </a:t>
                      </a:r>
                      <a:endParaRPr lang="en-US" sz="1000" dirty="0">
                        <a:effectLst/>
                        <a:latin typeface="Calibri" panose="020F0502020204030204" pitchFamily="34" charset="0"/>
                      </a:endParaRPr>
                    </a:p>
                  </a:txBody>
                  <a:tcPr marL="0" marR="0" marT="0" marB="0" anchor="b"/>
                </a:tc>
                <a:extLst>
                  <a:ext uri="{0D108BD9-81ED-4DB2-BD59-A6C34878D82A}">
                    <a16:rowId xmlns:a16="http://schemas.microsoft.com/office/drawing/2014/main" val="3806828525"/>
                  </a:ext>
                </a:extLst>
              </a:tr>
              <a:tr h="130687">
                <a:tc vMerge="1">
                  <a:txBody>
                    <a:bodyPr/>
                    <a:lstStyle/>
                    <a:p>
                      <a:endParaRPr lang="en-US"/>
                    </a:p>
                  </a:txBody>
                  <a:tcPr/>
                </a:tc>
                <a:tc>
                  <a:txBody>
                    <a:bodyPr/>
                    <a:lstStyle/>
                    <a:p>
                      <a:pPr marL="0" marR="0" fontAlgn="base">
                        <a:spcBef>
                          <a:spcPts val="0"/>
                        </a:spcBef>
                        <a:spcAft>
                          <a:spcPts val="0"/>
                        </a:spcAft>
                      </a:pPr>
                      <a:r>
                        <a:rPr lang="en-US" sz="500" dirty="0">
                          <a:effectLst/>
                        </a:rPr>
                        <a:t>Somewhat agree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15.8%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5.9%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18.5%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20.0% </a:t>
                      </a:r>
                      <a:endParaRPr lang="en-US" sz="1000" dirty="0">
                        <a:effectLst/>
                        <a:latin typeface="Calibri" panose="020F0502020204030204" pitchFamily="34" charset="0"/>
                      </a:endParaRPr>
                    </a:p>
                  </a:txBody>
                  <a:tcPr marL="0" marR="0" marT="0" marB="0" anchor="b"/>
                </a:tc>
                <a:extLst>
                  <a:ext uri="{0D108BD9-81ED-4DB2-BD59-A6C34878D82A}">
                    <a16:rowId xmlns:a16="http://schemas.microsoft.com/office/drawing/2014/main" val="1777455816"/>
                  </a:ext>
                </a:extLst>
              </a:tr>
              <a:tr h="130687">
                <a:tc vMerge="1">
                  <a:txBody>
                    <a:bodyPr/>
                    <a:lstStyle/>
                    <a:p>
                      <a:endParaRPr lang="en-US"/>
                    </a:p>
                  </a:txBody>
                  <a:tcPr/>
                </a:tc>
                <a:tc>
                  <a:txBody>
                    <a:bodyPr/>
                    <a:lstStyle/>
                    <a:p>
                      <a:pPr marL="0" marR="0" fontAlgn="base">
                        <a:spcBef>
                          <a:spcPts val="0"/>
                        </a:spcBef>
                        <a:spcAft>
                          <a:spcPts val="0"/>
                        </a:spcAft>
                      </a:pPr>
                      <a:r>
                        <a:rPr lang="en-US" sz="500" dirty="0">
                          <a:effectLst/>
                          <a:highlight>
                            <a:srgbClr val="FFFF00"/>
                          </a:highlight>
                        </a:rPr>
                        <a:t>Strongly agree </a:t>
                      </a:r>
                      <a:endParaRPr lang="en-US" sz="1000" dirty="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500" dirty="0">
                          <a:effectLst/>
                          <a:highlight>
                            <a:srgbClr val="FFFF00"/>
                          </a:highlight>
                        </a:rPr>
                        <a:t>22.4% </a:t>
                      </a:r>
                      <a:endParaRPr lang="en-US" sz="1000" dirty="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500" dirty="0">
                          <a:effectLst/>
                          <a:highlight>
                            <a:srgbClr val="FFFF00"/>
                          </a:highlight>
                        </a:rPr>
                        <a:t>41.2% </a:t>
                      </a:r>
                      <a:endParaRPr lang="en-US" sz="1000" dirty="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500" dirty="0">
                          <a:effectLst/>
                          <a:highlight>
                            <a:srgbClr val="FFFF00"/>
                          </a:highlight>
                        </a:rPr>
                        <a:t>16.7% </a:t>
                      </a:r>
                      <a:endParaRPr lang="en-US" sz="1000" dirty="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500" dirty="0">
                          <a:effectLst/>
                          <a:highlight>
                            <a:srgbClr val="FFFF00"/>
                          </a:highlight>
                        </a:rPr>
                        <a:t>20.0% </a:t>
                      </a:r>
                      <a:endParaRPr lang="en-US" sz="1000" dirty="0">
                        <a:effectLst/>
                        <a:highlight>
                          <a:srgbClr val="FFFF00"/>
                        </a:highlight>
                        <a:latin typeface="Calibri"/>
                      </a:endParaRPr>
                    </a:p>
                  </a:txBody>
                  <a:tcPr marL="0" marR="0" marT="0" marB="0" anchor="b"/>
                </a:tc>
                <a:extLst>
                  <a:ext uri="{0D108BD9-81ED-4DB2-BD59-A6C34878D82A}">
                    <a16:rowId xmlns:a16="http://schemas.microsoft.com/office/drawing/2014/main" val="3236770231"/>
                  </a:ext>
                </a:extLst>
              </a:tr>
              <a:tr h="326717">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000" dirty="0">
                        <a:effectLst/>
                        <a:latin typeface="Calibri" panose="020F0502020204030204" pitchFamily="34" charset="0"/>
                      </a:endParaRPr>
                    </a:p>
                  </a:txBody>
                  <a:tcPr marL="0" marR="0" marT="0" marB="0" anchor="b"/>
                </a:tc>
                <a:extLst>
                  <a:ext uri="{0D108BD9-81ED-4DB2-BD59-A6C34878D82A}">
                    <a16:rowId xmlns:a16="http://schemas.microsoft.com/office/drawing/2014/main" val="4282974241"/>
                  </a:ext>
                </a:extLst>
              </a:tr>
              <a:tr h="114351">
                <a:tc rowSpan="5">
                  <a:txBody>
                    <a:bodyPr/>
                    <a:lstStyle/>
                    <a:p>
                      <a:pPr marL="0" marR="0" fontAlgn="base">
                        <a:spcBef>
                          <a:spcPts val="0"/>
                        </a:spcBef>
                        <a:spcAft>
                          <a:spcPts val="0"/>
                        </a:spcAft>
                      </a:pPr>
                      <a:r>
                        <a:rPr lang="en-US" sz="500" dirty="0">
                          <a:effectLst/>
                          <a:highlight>
                            <a:srgbClr val="FFFF00"/>
                          </a:highlight>
                        </a:rPr>
                        <a:t>I know the number of my congressional district. </a:t>
                      </a:r>
                      <a:endParaRPr lang="en-US" sz="1000" dirty="0">
                        <a:effectLst/>
                        <a:highlight>
                          <a:srgbClr val="FFFF00"/>
                        </a:highlight>
                        <a:latin typeface="Calibri"/>
                      </a:endParaRPr>
                    </a:p>
                  </a:txBody>
                  <a:tcPr marL="0" marR="0" marT="0" marB="0" anchor="ctr"/>
                </a:tc>
                <a:tc>
                  <a:txBody>
                    <a:bodyPr/>
                    <a:lstStyle/>
                    <a:p>
                      <a:pPr marL="0" marR="0" fontAlgn="base">
                        <a:spcBef>
                          <a:spcPts val="0"/>
                        </a:spcBef>
                        <a:spcAft>
                          <a:spcPts val="0"/>
                        </a:spcAft>
                      </a:pPr>
                      <a:r>
                        <a:rPr lang="en-US" sz="500" dirty="0">
                          <a:effectLst/>
                        </a:rPr>
                        <a:t>Strongly disagree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46.1%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23.5%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51.9%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60.0% </a:t>
                      </a:r>
                      <a:endParaRPr lang="en-US" sz="1000" dirty="0">
                        <a:effectLst/>
                        <a:latin typeface="Calibri" panose="020F0502020204030204" pitchFamily="34" charset="0"/>
                      </a:endParaRPr>
                    </a:p>
                  </a:txBody>
                  <a:tcPr marL="0" marR="0" marT="0" marB="0" anchor="b"/>
                </a:tc>
                <a:extLst>
                  <a:ext uri="{0D108BD9-81ED-4DB2-BD59-A6C34878D82A}">
                    <a16:rowId xmlns:a16="http://schemas.microsoft.com/office/drawing/2014/main" val="47336806"/>
                  </a:ext>
                </a:extLst>
              </a:tr>
              <a:tr h="130687">
                <a:tc vMerge="1">
                  <a:txBody>
                    <a:bodyPr/>
                    <a:lstStyle/>
                    <a:p>
                      <a:endParaRPr lang="en-US"/>
                    </a:p>
                  </a:txBody>
                  <a:tcPr/>
                </a:tc>
                <a:tc>
                  <a:txBody>
                    <a:bodyPr/>
                    <a:lstStyle/>
                    <a:p>
                      <a:pPr marL="0" marR="0" fontAlgn="base">
                        <a:spcBef>
                          <a:spcPts val="0"/>
                        </a:spcBef>
                        <a:spcAft>
                          <a:spcPts val="0"/>
                        </a:spcAft>
                      </a:pPr>
                      <a:r>
                        <a:rPr lang="en-US" sz="500" dirty="0">
                          <a:effectLst/>
                        </a:rPr>
                        <a:t>Somewhat disagree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17.1%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11.8%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20.4%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0.0% </a:t>
                      </a:r>
                      <a:endParaRPr lang="en-US" sz="1000" dirty="0">
                        <a:effectLst/>
                        <a:latin typeface="Calibri" panose="020F0502020204030204" pitchFamily="34" charset="0"/>
                      </a:endParaRPr>
                    </a:p>
                  </a:txBody>
                  <a:tcPr marL="0" marR="0" marT="0" marB="0" anchor="b"/>
                </a:tc>
                <a:extLst>
                  <a:ext uri="{0D108BD9-81ED-4DB2-BD59-A6C34878D82A}">
                    <a16:rowId xmlns:a16="http://schemas.microsoft.com/office/drawing/2014/main" val="3418007821"/>
                  </a:ext>
                </a:extLst>
              </a:tr>
              <a:tr h="130687">
                <a:tc vMerge="1">
                  <a:txBody>
                    <a:bodyPr/>
                    <a:lstStyle/>
                    <a:p>
                      <a:endParaRPr lang="en-US"/>
                    </a:p>
                  </a:txBody>
                  <a:tcPr/>
                </a:tc>
                <a:tc>
                  <a:txBody>
                    <a:bodyPr/>
                    <a:lstStyle/>
                    <a:p>
                      <a:pPr marL="0" marR="0" fontAlgn="base">
                        <a:spcBef>
                          <a:spcPts val="0"/>
                        </a:spcBef>
                        <a:spcAft>
                          <a:spcPts val="0"/>
                        </a:spcAft>
                      </a:pPr>
                      <a:r>
                        <a:rPr lang="en-US" sz="500" dirty="0">
                          <a:effectLst/>
                        </a:rPr>
                        <a:t>Neither agree nor disagree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5.3%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5.9%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5.6%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0.0% </a:t>
                      </a:r>
                      <a:endParaRPr lang="en-US" sz="1000" dirty="0">
                        <a:effectLst/>
                        <a:latin typeface="Calibri" panose="020F0502020204030204" pitchFamily="34" charset="0"/>
                      </a:endParaRPr>
                    </a:p>
                  </a:txBody>
                  <a:tcPr marL="0" marR="0" marT="0" marB="0" anchor="b"/>
                </a:tc>
                <a:extLst>
                  <a:ext uri="{0D108BD9-81ED-4DB2-BD59-A6C34878D82A}">
                    <a16:rowId xmlns:a16="http://schemas.microsoft.com/office/drawing/2014/main" val="1176477305"/>
                  </a:ext>
                </a:extLst>
              </a:tr>
              <a:tr h="130687">
                <a:tc vMerge="1">
                  <a:txBody>
                    <a:bodyPr/>
                    <a:lstStyle/>
                    <a:p>
                      <a:endParaRPr lang="en-US"/>
                    </a:p>
                  </a:txBody>
                  <a:tcPr/>
                </a:tc>
                <a:tc>
                  <a:txBody>
                    <a:bodyPr/>
                    <a:lstStyle/>
                    <a:p>
                      <a:pPr marL="0" marR="0" fontAlgn="base">
                        <a:spcBef>
                          <a:spcPts val="0"/>
                        </a:spcBef>
                        <a:spcAft>
                          <a:spcPts val="0"/>
                        </a:spcAft>
                      </a:pPr>
                      <a:r>
                        <a:rPr lang="en-US" sz="500" dirty="0">
                          <a:effectLst/>
                        </a:rPr>
                        <a:t>Somewhat agree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11.8%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23.5%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9.3%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0.0% </a:t>
                      </a:r>
                      <a:endParaRPr lang="en-US" sz="1000" dirty="0">
                        <a:effectLst/>
                        <a:latin typeface="Calibri" panose="020F0502020204030204" pitchFamily="34" charset="0"/>
                      </a:endParaRPr>
                    </a:p>
                  </a:txBody>
                  <a:tcPr marL="0" marR="0" marT="0" marB="0" anchor="b"/>
                </a:tc>
                <a:extLst>
                  <a:ext uri="{0D108BD9-81ED-4DB2-BD59-A6C34878D82A}">
                    <a16:rowId xmlns:a16="http://schemas.microsoft.com/office/drawing/2014/main" val="1105240349"/>
                  </a:ext>
                </a:extLst>
              </a:tr>
              <a:tr h="130687">
                <a:tc vMerge="1">
                  <a:txBody>
                    <a:bodyPr/>
                    <a:lstStyle/>
                    <a:p>
                      <a:endParaRPr lang="en-US"/>
                    </a:p>
                  </a:txBody>
                  <a:tcPr/>
                </a:tc>
                <a:tc>
                  <a:txBody>
                    <a:bodyPr/>
                    <a:lstStyle/>
                    <a:p>
                      <a:pPr marL="0" marR="0" fontAlgn="base">
                        <a:spcBef>
                          <a:spcPts val="0"/>
                        </a:spcBef>
                        <a:spcAft>
                          <a:spcPts val="0"/>
                        </a:spcAft>
                      </a:pPr>
                      <a:r>
                        <a:rPr lang="en-US" sz="500" dirty="0">
                          <a:effectLst/>
                          <a:highlight>
                            <a:srgbClr val="FFFF00"/>
                          </a:highlight>
                        </a:rPr>
                        <a:t>Strongly agree </a:t>
                      </a:r>
                      <a:endParaRPr lang="en-US" sz="1000" dirty="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500" dirty="0">
                          <a:effectLst/>
                          <a:highlight>
                            <a:srgbClr val="FFFF00"/>
                          </a:highlight>
                        </a:rPr>
                        <a:t>19.7% </a:t>
                      </a:r>
                      <a:endParaRPr lang="en-US" sz="1000" dirty="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500" dirty="0">
                          <a:effectLst/>
                          <a:highlight>
                            <a:srgbClr val="FFFF00"/>
                          </a:highlight>
                        </a:rPr>
                        <a:t>35.3% </a:t>
                      </a:r>
                      <a:endParaRPr lang="en-US" sz="1000" dirty="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500" dirty="0">
                          <a:effectLst/>
                          <a:highlight>
                            <a:srgbClr val="FFFF00"/>
                          </a:highlight>
                        </a:rPr>
                        <a:t>13.0% </a:t>
                      </a:r>
                      <a:endParaRPr lang="en-US" sz="1000" dirty="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500" dirty="0">
                          <a:effectLst/>
                          <a:highlight>
                            <a:srgbClr val="FFFF00"/>
                          </a:highlight>
                        </a:rPr>
                        <a:t>40.0% </a:t>
                      </a:r>
                      <a:endParaRPr lang="en-US" sz="1000" dirty="0">
                        <a:effectLst/>
                        <a:highlight>
                          <a:srgbClr val="FFFF00"/>
                        </a:highlight>
                        <a:latin typeface="Calibri"/>
                      </a:endParaRPr>
                    </a:p>
                  </a:txBody>
                  <a:tcPr marL="0" marR="0" marT="0" marB="0" anchor="b"/>
                </a:tc>
                <a:extLst>
                  <a:ext uri="{0D108BD9-81ED-4DB2-BD59-A6C34878D82A}">
                    <a16:rowId xmlns:a16="http://schemas.microsoft.com/office/drawing/2014/main" val="2073363311"/>
                  </a:ext>
                </a:extLst>
              </a:tr>
              <a:tr h="326717">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000" dirty="0">
                        <a:effectLst/>
                        <a:latin typeface="Calibri" panose="020F0502020204030204" pitchFamily="34" charset="0"/>
                      </a:endParaRPr>
                    </a:p>
                  </a:txBody>
                  <a:tcPr marL="0" marR="0" marT="0" marB="0" anchor="b"/>
                </a:tc>
                <a:extLst>
                  <a:ext uri="{0D108BD9-81ED-4DB2-BD59-A6C34878D82A}">
                    <a16:rowId xmlns:a16="http://schemas.microsoft.com/office/drawing/2014/main" val="946024456"/>
                  </a:ext>
                </a:extLst>
              </a:tr>
              <a:tr h="114351">
                <a:tc rowSpan="5">
                  <a:txBody>
                    <a:bodyPr/>
                    <a:lstStyle/>
                    <a:p>
                      <a:pPr marL="0" marR="0" fontAlgn="base">
                        <a:spcBef>
                          <a:spcPts val="0"/>
                        </a:spcBef>
                        <a:spcAft>
                          <a:spcPts val="0"/>
                        </a:spcAft>
                      </a:pPr>
                      <a:r>
                        <a:rPr lang="en-US" sz="500" dirty="0">
                          <a:effectLst/>
                          <a:highlight>
                            <a:srgbClr val="FFFF00"/>
                          </a:highlight>
                        </a:rPr>
                        <a:t>I am affiliated with a political party </a:t>
                      </a:r>
                      <a:endParaRPr lang="en-US" sz="1000" dirty="0">
                        <a:effectLst/>
                        <a:highlight>
                          <a:srgbClr val="FFFF00"/>
                        </a:highlight>
                        <a:latin typeface="Calibri"/>
                      </a:endParaRPr>
                    </a:p>
                  </a:txBody>
                  <a:tcPr marL="0" marR="0" marT="0" marB="0" anchor="ctr"/>
                </a:tc>
                <a:tc>
                  <a:txBody>
                    <a:bodyPr/>
                    <a:lstStyle/>
                    <a:p>
                      <a:pPr marL="0" marR="0" fontAlgn="base">
                        <a:spcBef>
                          <a:spcPts val="0"/>
                        </a:spcBef>
                        <a:spcAft>
                          <a:spcPts val="0"/>
                        </a:spcAft>
                      </a:pPr>
                      <a:r>
                        <a:rPr lang="en-US" sz="500" dirty="0">
                          <a:effectLst/>
                        </a:rPr>
                        <a:t>Strongly disagree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14.5%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11.8%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16.7%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0.0% </a:t>
                      </a:r>
                      <a:endParaRPr lang="en-US" sz="1000" dirty="0">
                        <a:effectLst/>
                        <a:latin typeface="Calibri" panose="020F0502020204030204" pitchFamily="34" charset="0"/>
                      </a:endParaRPr>
                    </a:p>
                  </a:txBody>
                  <a:tcPr marL="0" marR="0" marT="0" marB="0" anchor="b"/>
                </a:tc>
                <a:extLst>
                  <a:ext uri="{0D108BD9-81ED-4DB2-BD59-A6C34878D82A}">
                    <a16:rowId xmlns:a16="http://schemas.microsoft.com/office/drawing/2014/main" val="420804112"/>
                  </a:ext>
                </a:extLst>
              </a:tr>
              <a:tr h="130687">
                <a:tc vMerge="1">
                  <a:txBody>
                    <a:bodyPr/>
                    <a:lstStyle/>
                    <a:p>
                      <a:endParaRPr lang="en-US"/>
                    </a:p>
                  </a:txBody>
                  <a:tcPr/>
                </a:tc>
                <a:tc>
                  <a:txBody>
                    <a:bodyPr/>
                    <a:lstStyle/>
                    <a:p>
                      <a:pPr marL="0" marR="0" fontAlgn="base">
                        <a:spcBef>
                          <a:spcPts val="0"/>
                        </a:spcBef>
                        <a:spcAft>
                          <a:spcPts val="0"/>
                        </a:spcAft>
                      </a:pPr>
                      <a:r>
                        <a:rPr lang="en-US" sz="500" dirty="0">
                          <a:effectLst/>
                        </a:rPr>
                        <a:t>Somewhat disagree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5.3%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5.9%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5.6%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0.0% </a:t>
                      </a:r>
                      <a:endParaRPr lang="en-US" sz="1000" dirty="0">
                        <a:effectLst/>
                        <a:latin typeface="Calibri" panose="020F0502020204030204" pitchFamily="34" charset="0"/>
                      </a:endParaRPr>
                    </a:p>
                  </a:txBody>
                  <a:tcPr marL="0" marR="0" marT="0" marB="0" anchor="b"/>
                </a:tc>
                <a:extLst>
                  <a:ext uri="{0D108BD9-81ED-4DB2-BD59-A6C34878D82A}">
                    <a16:rowId xmlns:a16="http://schemas.microsoft.com/office/drawing/2014/main" val="460686716"/>
                  </a:ext>
                </a:extLst>
              </a:tr>
              <a:tr h="130687">
                <a:tc vMerge="1">
                  <a:txBody>
                    <a:bodyPr/>
                    <a:lstStyle/>
                    <a:p>
                      <a:endParaRPr lang="en-US"/>
                    </a:p>
                  </a:txBody>
                  <a:tcPr/>
                </a:tc>
                <a:tc>
                  <a:txBody>
                    <a:bodyPr/>
                    <a:lstStyle/>
                    <a:p>
                      <a:pPr marL="0" marR="0" fontAlgn="base">
                        <a:spcBef>
                          <a:spcPts val="0"/>
                        </a:spcBef>
                        <a:spcAft>
                          <a:spcPts val="0"/>
                        </a:spcAft>
                      </a:pPr>
                      <a:r>
                        <a:rPr lang="en-US" sz="500" dirty="0">
                          <a:effectLst/>
                        </a:rPr>
                        <a:t>Neither agree nor disagree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22.4%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17.6%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22.2%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40.0% </a:t>
                      </a:r>
                      <a:endParaRPr lang="en-US" sz="1000" dirty="0">
                        <a:effectLst/>
                        <a:latin typeface="Calibri" panose="020F0502020204030204" pitchFamily="34" charset="0"/>
                      </a:endParaRPr>
                    </a:p>
                  </a:txBody>
                  <a:tcPr marL="0" marR="0" marT="0" marB="0" anchor="b"/>
                </a:tc>
                <a:extLst>
                  <a:ext uri="{0D108BD9-81ED-4DB2-BD59-A6C34878D82A}">
                    <a16:rowId xmlns:a16="http://schemas.microsoft.com/office/drawing/2014/main" val="1057098630"/>
                  </a:ext>
                </a:extLst>
              </a:tr>
              <a:tr h="130687">
                <a:tc vMerge="1">
                  <a:txBody>
                    <a:bodyPr/>
                    <a:lstStyle/>
                    <a:p>
                      <a:endParaRPr lang="en-US"/>
                    </a:p>
                  </a:txBody>
                  <a:tcPr/>
                </a:tc>
                <a:tc>
                  <a:txBody>
                    <a:bodyPr/>
                    <a:lstStyle/>
                    <a:p>
                      <a:pPr marL="0" marR="0" fontAlgn="base">
                        <a:spcBef>
                          <a:spcPts val="0"/>
                        </a:spcBef>
                        <a:spcAft>
                          <a:spcPts val="0"/>
                        </a:spcAft>
                      </a:pPr>
                      <a:r>
                        <a:rPr lang="en-US" sz="500" dirty="0">
                          <a:effectLst/>
                        </a:rPr>
                        <a:t>Somewhat agree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30.3%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17.6%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33.3%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40.0% </a:t>
                      </a:r>
                      <a:endParaRPr lang="en-US" sz="1000" dirty="0">
                        <a:effectLst/>
                        <a:latin typeface="Calibri" panose="020F0502020204030204" pitchFamily="34" charset="0"/>
                      </a:endParaRPr>
                    </a:p>
                  </a:txBody>
                  <a:tcPr marL="0" marR="0" marT="0" marB="0" anchor="b"/>
                </a:tc>
                <a:extLst>
                  <a:ext uri="{0D108BD9-81ED-4DB2-BD59-A6C34878D82A}">
                    <a16:rowId xmlns:a16="http://schemas.microsoft.com/office/drawing/2014/main" val="1107303989"/>
                  </a:ext>
                </a:extLst>
              </a:tr>
              <a:tr h="130687">
                <a:tc vMerge="1">
                  <a:txBody>
                    <a:bodyPr/>
                    <a:lstStyle/>
                    <a:p>
                      <a:endParaRPr lang="en-US"/>
                    </a:p>
                  </a:txBody>
                  <a:tcPr/>
                </a:tc>
                <a:tc>
                  <a:txBody>
                    <a:bodyPr/>
                    <a:lstStyle/>
                    <a:p>
                      <a:pPr marL="0" marR="0" fontAlgn="base">
                        <a:spcBef>
                          <a:spcPts val="0"/>
                        </a:spcBef>
                        <a:spcAft>
                          <a:spcPts val="0"/>
                        </a:spcAft>
                      </a:pPr>
                      <a:r>
                        <a:rPr lang="en-US" sz="500" dirty="0">
                          <a:effectLst/>
                        </a:rPr>
                        <a:t>Strongly agree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27.6%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47.1%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22.2% </a:t>
                      </a:r>
                      <a:endParaRPr lang="en-US" sz="10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500" dirty="0">
                          <a:effectLst/>
                        </a:rPr>
                        <a:t>20.0% </a:t>
                      </a:r>
                      <a:endParaRPr lang="en-US" sz="1000" dirty="0">
                        <a:effectLst/>
                        <a:latin typeface="Calibri" panose="020F0502020204030204" pitchFamily="34" charset="0"/>
                      </a:endParaRPr>
                    </a:p>
                  </a:txBody>
                  <a:tcPr marL="0" marR="0" marT="0" marB="0" anchor="b"/>
                </a:tc>
                <a:extLst>
                  <a:ext uri="{0D108BD9-81ED-4DB2-BD59-A6C34878D82A}">
                    <a16:rowId xmlns:a16="http://schemas.microsoft.com/office/drawing/2014/main" val="3883322282"/>
                  </a:ext>
                </a:extLst>
              </a:tr>
            </a:tbl>
          </a:graphicData>
        </a:graphic>
      </p:graphicFrame>
    </p:spTree>
    <p:extLst>
      <p:ext uri="{BB962C8B-B14F-4D97-AF65-F5344CB8AC3E}">
        <p14:creationId xmlns:p14="http://schemas.microsoft.com/office/powerpoint/2010/main" val="37842965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7" name="Group 11">
            <a:extLst>
              <a:ext uri="{FF2B5EF4-FFF2-40B4-BE49-F238E27FC236}">
                <a16:creationId xmlns:a16="http://schemas.microsoft.com/office/drawing/2014/main" id="{17C4610E-9C18-467B-BF10-BE6A974CC36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p:grpSpPr>
        <p:sp>
          <p:nvSpPr>
            <p:cNvPr id="13" name="Freeform 5">
              <a:extLst>
                <a:ext uri="{FF2B5EF4-FFF2-40B4-BE49-F238E27FC236}">
                  <a16:creationId xmlns:a16="http://schemas.microsoft.com/office/drawing/2014/main" id="{296DF307-344E-4E9B-A7AA-8139E450D1B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6">
              <a:extLst>
                <a:ext uri="{FF2B5EF4-FFF2-40B4-BE49-F238E27FC236}">
                  <a16:creationId xmlns:a16="http://schemas.microsoft.com/office/drawing/2014/main" id="{E263CC2D-ACFB-4EB3-ADF9-CD82BC8422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5" name="Freeform 7">
              <a:extLst>
                <a:ext uri="{FF2B5EF4-FFF2-40B4-BE49-F238E27FC236}">
                  <a16:creationId xmlns:a16="http://schemas.microsoft.com/office/drawing/2014/main" id="{C5366E2F-9BA0-485A-B1CA-A5E6E2E379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8">
              <a:extLst>
                <a:ext uri="{FF2B5EF4-FFF2-40B4-BE49-F238E27FC236}">
                  <a16:creationId xmlns:a16="http://schemas.microsoft.com/office/drawing/2014/main" id="{1803051E-7C26-4F53-8293-B4EAED4212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7" name="Freeform 9">
              <a:extLst>
                <a:ext uri="{FF2B5EF4-FFF2-40B4-BE49-F238E27FC236}">
                  <a16:creationId xmlns:a16="http://schemas.microsoft.com/office/drawing/2014/main" id="{D10888CD-E496-4116-9C45-CF4F17ADE64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0">
              <a:extLst>
                <a:ext uri="{FF2B5EF4-FFF2-40B4-BE49-F238E27FC236}">
                  <a16:creationId xmlns:a16="http://schemas.microsoft.com/office/drawing/2014/main" id="{0A42DA8F-DA3D-43E9-A184-E0F6C133A1D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1">
              <a:extLst>
                <a:ext uri="{FF2B5EF4-FFF2-40B4-BE49-F238E27FC236}">
                  <a16:creationId xmlns:a16="http://schemas.microsoft.com/office/drawing/2014/main" id="{473EAD31-7AA3-49B7-ADD6-C13FF0F141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2">
              <a:extLst>
                <a:ext uri="{FF2B5EF4-FFF2-40B4-BE49-F238E27FC236}">
                  <a16:creationId xmlns:a16="http://schemas.microsoft.com/office/drawing/2014/main" id="{2BBB7CDF-BA2E-451F-9201-CF2B6FEAEAE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3">
              <a:extLst>
                <a:ext uri="{FF2B5EF4-FFF2-40B4-BE49-F238E27FC236}">
                  <a16:creationId xmlns:a16="http://schemas.microsoft.com/office/drawing/2014/main" id="{84809EF2-CD0D-4BC3-ABC7-E7E312A1D7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2" name="Freeform 14">
              <a:extLst>
                <a:ext uri="{FF2B5EF4-FFF2-40B4-BE49-F238E27FC236}">
                  <a16:creationId xmlns:a16="http://schemas.microsoft.com/office/drawing/2014/main" id="{11D2D6C5-637B-4AFE-97F4-D4E48A6134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3" name="Freeform 15">
              <a:extLst>
                <a:ext uri="{FF2B5EF4-FFF2-40B4-BE49-F238E27FC236}">
                  <a16:creationId xmlns:a16="http://schemas.microsoft.com/office/drawing/2014/main" id="{F841B2C5-57F5-4FE6-B4D4-EBB3F30881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4" name="Freeform 16">
              <a:extLst>
                <a:ext uri="{FF2B5EF4-FFF2-40B4-BE49-F238E27FC236}">
                  <a16:creationId xmlns:a16="http://schemas.microsoft.com/office/drawing/2014/main" id="{B4822A39-2A52-4B2C-9319-BEFC526DB0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5" name="Freeform 17">
              <a:extLst>
                <a:ext uri="{FF2B5EF4-FFF2-40B4-BE49-F238E27FC236}">
                  <a16:creationId xmlns:a16="http://schemas.microsoft.com/office/drawing/2014/main" id="{4E469692-E783-4950-8DEC-3A1FD3978B0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18">
              <a:extLst>
                <a:ext uri="{FF2B5EF4-FFF2-40B4-BE49-F238E27FC236}">
                  <a16:creationId xmlns:a16="http://schemas.microsoft.com/office/drawing/2014/main" id="{012909CD-3254-41E5-B8BB-0F2D7CE0D8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7" name="Freeform 19">
              <a:extLst>
                <a:ext uri="{FF2B5EF4-FFF2-40B4-BE49-F238E27FC236}">
                  <a16:creationId xmlns:a16="http://schemas.microsoft.com/office/drawing/2014/main" id="{93E7648E-861E-4503-AEDC-56C4EC50729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8" name="Freeform 20">
              <a:extLst>
                <a:ext uri="{FF2B5EF4-FFF2-40B4-BE49-F238E27FC236}">
                  <a16:creationId xmlns:a16="http://schemas.microsoft.com/office/drawing/2014/main" id="{F9C72257-EBD0-4D1C-A32C-D846446872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1">
              <a:extLst>
                <a:ext uri="{FF2B5EF4-FFF2-40B4-BE49-F238E27FC236}">
                  <a16:creationId xmlns:a16="http://schemas.microsoft.com/office/drawing/2014/main" id="{87BB2CBB-9C22-4E28-AB86-DC92AEE2DB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22">
              <a:extLst>
                <a:ext uri="{FF2B5EF4-FFF2-40B4-BE49-F238E27FC236}">
                  <a16:creationId xmlns:a16="http://schemas.microsoft.com/office/drawing/2014/main" id="{F85B3053-8D9F-410A-80C2-7960DDEA6A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31" name="Freeform 23">
              <a:extLst>
                <a:ext uri="{FF2B5EF4-FFF2-40B4-BE49-F238E27FC236}">
                  <a16:creationId xmlns:a16="http://schemas.microsoft.com/office/drawing/2014/main" id="{E8FF5DA7-6E72-41F1-A54C-EAF440A274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8" name="Group 32">
            <a:extLst>
              <a:ext uri="{FF2B5EF4-FFF2-40B4-BE49-F238E27FC236}">
                <a16:creationId xmlns:a16="http://schemas.microsoft.com/office/drawing/2014/main" id="{A899734C-500F-4274-9854-8BFA14A1D7E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669293" y="1186483"/>
            <a:ext cx="8848345" cy="4477933"/>
            <a:chOff x="1669293" y="1186483"/>
            <a:chExt cx="8848345" cy="4477933"/>
          </a:xfrm>
        </p:grpSpPr>
        <p:sp>
          <p:nvSpPr>
            <p:cNvPr id="34" name="Rectangle 33">
              <a:extLst>
                <a:ext uri="{FF2B5EF4-FFF2-40B4-BE49-F238E27FC236}">
                  <a16:creationId xmlns:a16="http://schemas.microsoft.com/office/drawing/2014/main" id="{FF07BF51-2934-47AD-A415-7400882F147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5" name="Isosceles Triangle 34">
              <a:extLst>
                <a:ext uri="{FF2B5EF4-FFF2-40B4-BE49-F238E27FC236}">
                  <a16:creationId xmlns:a16="http://schemas.microsoft.com/office/drawing/2014/main" id="{DD6E3DF0-EDC0-458B-9C5B-911814F0A6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6" name="Rectangle 35">
              <a:extLst>
                <a:ext uri="{FF2B5EF4-FFF2-40B4-BE49-F238E27FC236}">
                  <a16:creationId xmlns:a16="http://schemas.microsoft.com/office/drawing/2014/main" id="{5D0824B1-47C9-4504-99FB-CB15051979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useBgFill="1">
        <p:nvSpPr>
          <p:cNvPr id="69" name="Rectangle 37">
            <a:extLst>
              <a:ext uri="{FF2B5EF4-FFF2-40B4-BE49-F238E27FC236}">
                <a16:creationId xmlns:a16="http://schemas.microsoft.com/office/drawing/2014/main" id="{34DD805B-2A7B-4ADA-9C4D-E0C9F192DB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0" name="Group 39">
            <a:extLst>
              <a:ext uri="{FF2B5EF4-FFF2-40B4-BE49-F238E27FC236}">
                <a16:creationId xmlns:a16="http://schemas.microsoft.com/office/drawing/2014/main" id="{C664A566-6D08-4E84-9708-4916A20016F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p:grpSpPr>
        <p:sp>
          <p:nvSpPr>
            <p:cNvPr id="41" name="Freeform 5">
              <a:extLst>
                <a:ext uri="{FF2B5EF4-FFF2-40B4-BE49-F238E27FC236}">
                  <a16:creationId xmlns:a16="http://schemas.microsoft.com/office/drawing/2014/main" id="{871B622B-6E58-4933-88EC-99F28705F76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29674" y="1298404"/>
              <a:ext cx="9702800" cy="5573512"/>
            </a:xfrm>
            <a:custGeom>
              <a:avLst/>
              <a:gdLst>
                <a:gd name="T0" fmla="*/ 1752 w 2038"/>
                <a:gd name="T1" fmla="*/ 1169 h 1169"/>
                <a:gd name="T2" fmla="*/ 1487 w 2038"/>
                <a:gd name="T3" fmla="*/ 334 h 1169"/>
                <a:gd name="T4" fmla="*/ 860 w 2038"/>
                <a:gd name="T5" fmla="*/ 22 h 1169"/>
                <a:gd name="T6" fmla="*/ 199 w 2038"/>
                <a:gd name="T7" fmla="*/ 318 h 1169"/>
                <a:gd name="T8" fmla="*/ 399 w 2038"/>
                <a:gd name="T9" fmla="*/ 1165 h 1169"/>
              </a:gdLst>
              <a:ahLst/>
              <a:cxnLst>
                <a:cxn ang="0">
                  <a:pos x="T0" y="T1"/>
                </a:cxn>
                <a:cxn ang="0">
                  <a:pos x="T2" y="T3"/>
                </a:cxn>
                <a:cxn ang="0">
                  <a:pos x="T4" y="T5"/>
                </a:cxn>
                <a:cxn ang="0">
                  <a:pos x="T6" y="T7"/>
                </a:cxn>
                <a:cxn ang="0">
                  <a:pos x="T8" y="T9"/>
                </a:cxn>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 name="Freeform 6">
              <a:extLst>
                <a:ext uri="{FF2B5EF4-FFF2-40B4-BE49-F238E27FC236}">
                  <a16:creationId xmlns:a16="http://schemas.microsoft.com/office/drawing/2014/main" id="{EE9A4681-AC1B-4ABC-9A1C-C7E7F08A003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70451" y="2018236"/>
              <a:ext cx="7373938" cy="4848892"/>
            </a:xfrm>
            <a:custGeom>
              <a:avLst/>
              <a:gdLst>
                <a:gd name="T0" fmla="*/ 1025 w 1549"/>
                <a:gd name="T1" fmla="*/ 1016 h 1017"/>
                <a:gd name="T2" fmla="*/ 1443 w 1549"/>
                <a:gd name="T3" fmla="*/ 592 h 1017"/>
                <a:gd name="T4" fmla="*/ 782 w 1549"/>
                <a:gd name="T5" fmla="*/ 53 h 1017"/>
                <a:gd name="T6" fmla="*/ 150 w 1549"/>
                <a:gd name="T7" fmla="*/ 329 h 1017"/>
                <a:gd name="T8" fmla="*/ 477 w 1549"/>
                <a:gd name="T9" fmla="*/ 1017 h 1017"/>
              </a:gdLst>
              <a:ahLst/>
              <a:cxnLst>
                <a:cxn ang="0">
                  <a:pos x="T0" y="T1"/>
                </a:cxn>
                <a:cxn ang="0">
                  <a:pos x="T2" y="T3"/>
                </a:cxn>
                <a:cxn ang="0">
                  <a:pos x="T4" y="T5"/>
                </a:cxn>
                <a:cxn ang="0">
                  <a:pos x="T6" y="T7"/>
                </a:cxn>
                <a:cxn ang="0">
                  <a:pos x="T8" y="T9"/>
                </a:cxn>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 name="Freeform 7">
              <a:extLst>
                <a:ext uri="{FF2B5EF4-FFF2-40B4-BE49-F238E27FC236}">
                  <a16:creationId xmlns:a16="http://schemas.microsoft.com/office/drawing/2014/main" id="{F1EEAF4B-DA1A-4CC9-9CE4-587A9E2E173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51351" y="1788400"/>
              <a:ext cx="8035925" cy="5083516"/>
            </a:xfrm>
            <a:custGeom>
              <a:avLst/>
              <a:gdLst>
                <a:gd name="T0" fmla="*/ 1302 w 1688"/>
                <a:gd name="T1" fmla="*/ 1066 h 1066"/>
                <a:gd name="T2" fmla="*/ 1613 w 1688"/>
                <a:gd name="T3" fmla="*/ 850 h 1066"/>
                <a:gd name="T4" fmla="*/ 1517 w 1688"/>
                <a:gd name="T5" fmla="*/ 471 h 1066"/>
                <a:gd name="T6" fmla="*/ 798 w 1688"/>
                <a:gd name="T7" fmla="*/ 28 h 1066"/>
                <a:gd name="T8" fmla="*/ 181 w 1688"/>
                <a:gd name="T9" fmla="*/ 333 h 1066"/>
                <a:gd name="T10" fmla="*/ 420 w 1688"/>
                <a:gd name="T11" fmla="*/ 1066 h 1066"/>
              </a:gdLst>
              <a:ahLst/>
              <a:cxnLst>
                <a:cxn ang="0">
                  <a:pos x="T0" y="T1"/>
                </a:cxn>
                <a:cxn ang="0">
                  <a:pos x="T2" y="T3"/>
                </a:cxn>
                <a:cxn ang="0">
                  <a:pos x="T4" y="T5"/>
                </a:cxn>
                <a:cxn ang="0">
                  <a:pos x="T6" y="T7"/>
                </a:cxn>
                <a:cxn ang="0">
                  <a:pos x="T8" y="T9"/>
                </a:cxn>
                <a:cxn ang="0">
                  <a:pos x="T10" y="T11"/>
                </a:cxn>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 name="Freeform 8">
              <a:extLst>
                <a:ext uri="{FF2B5EF4-FFF2-40B4-BE49-F238E27FC236}">
                  <a16:creationId xmlns:a16="http://schemas.microsoft.com/office/drawing/2014/main" id="{4591EF24-12A6-499B-8074-7E3DFBE6E38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49842"/>
              <a:ext cx="10334625" cy="6322075"/>
            </a:xfrm>
            <a:custGeom>
              <a:avLst/>
              <a:gdLst>
                <a:gd name="T0" fmla="*/ 1873 w 2171"/>
                <a:gd name="T1" fmla="*/ 1326 h 1326"/>
                <a:gd name="T2" fmla="*/ 1609 w 2171"/>
                <a:gd name="T3" fmla="*/ 473 h 1326"/>
                <a:gd name="T4" fmla="*/ 880 w 2171"/>
                <a:gd name="T5" fmla="*/ 63 h 1326"/>
                <a:gd name="T6" fmla="*/ 0 w 2171"/>
                <a:gd name="T7" fmla="*/ 423 h 1326"/>
              </a:gdLst>
              <a:ahLst/>
              <a:cxnLst>
                <a:cxn ang="0">
                  <a:pos x="T0" y="T1"/>
                </a:cxn>
                <a:cxn ang="0">
                  <a:pos x="T2" y="T3"/>
                </a:cxn>
                <a:cxn ang="0">
                  <a:pos x="T4" y="T5"/>
                </a:cxn>
                <a:cxn ang="0">
                  <a:pos x="T6" y="T7"/>
                </a:cxn>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 name="Freeform 9">
              <a:extLst>
                <a:ext uri="{FF2B5EF4-FFF2-40B4-BE49-F238E27FC236}">
                  <a16:creationId xmlns:a16="http://schemas.microsoft.com/office/drawing/2014/main" id="{66866784-2E4F-4C28-BE67-875B71B7C13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701" y="6186246"/>
              <a:ext cx="504825" cy="681527"/>
            </a:xfrm>
            <a:custGeom>
              <a:avLst/>
              <a:gdLst>
                <a:gd name="T0" fmla="*/ 0 w 106"/>
                <a:gd name="T1" fmla="*/ 0 h 143"/>
                <a:gd name="T2" fmla="*/ 106 w 106"/>
                <a:gd name="T3" fmla="*/ 143 h 143"/>
              </a:gdLst>
              <a:ahLst/>
              <a:cxnLst>
                <a:cxn ang="0">
                  <a:pos x="T0" y="T1"/>
                </a:cxn>
                <a:cxn ang="0">
                  <a:pos x="T2" y="T3"/>
                </a:cxn>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 name="Freeform 10">
              <a:extLst>
                <a:ext uri="{FF2B5EF4-FFF2-40B4-BE49-F238E27FC236}">
                  <a16:creationId xmlns:a16="http://schemas.microsoft.com/office/drawing/2014/main" id="{752279D8-59CC-4821-B591-79994164FFE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1881"/>
              <a:ext cx="11091863" cy="6923796"/>
            </a:xfrm>
            <a:custGeom>
              <a:avLst/>
              <a:gdLst>
                <a:gd name="T0" fmla="*/ 2046 w 2330"/>
                <a:gd name="T1" fmla="*/ 1452 h 1452"/>
                <a:gd name="T2" fmla="*/ 1813 w 2330"/>
                <a:gd name="T3" fmla="*/ 601 h 1452"/>
                <a:gd name="T4" fmla="*/ 956 w 2330"/>
                <a:gd name="T5" fmla="*/ 97 h 1452"/>
                <a:gd name="T6" fmla="*/ 0 w 2330"/>
                <a:gd name="T7" fmla="*/ 366 h 1452"/>
              </a:gdLst>
              <a:ahLst/>
              <a:cxnLst>
                <a:cxn ang="0">
                  <a:pos x="T0" y="T1"/>
                </a:cxn>
                <a:cxn ang="0">
                  <a:pos x="T2" y="T3"/>
                </a:cxn>
                <a:cxn ang="0">
                  <a:pos x="T4" y="T5"/>
                </a:cxn>
                <a:cxn ang="0">
                  <a:pos x="T6" y="T7"/>
                </a:cxn>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Freeform 11">
              <a:extLst>
                <a:ext uri="{FF2B5EF4-FFF2-40B4-BE49-F238E27FC236}">
                  <a16:creationId xmlns:a16="http://schemas.microsoft.com/office/drawing/2014/main" id="{FB4FBA9C-1D3E-4B35-8A79-25478153F55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426601" y="5579"/>
              <a:ext cx="5788025" cy="6847184"/>
            </a:xfrm>
            <a:custGeom>
              <a:avLst/>
              <a:gdLst>
                <a:gd name="T0" fmla="*/ 1094 w 1216"/>
                <a:gd name="T1" fmla="*/ 1436 h 1436"/>
                <a:gd name="T2" fmla="*/ 709 w 1216"/>
                <a:gd name="T3" fmla="*/ 551 h 1436"/>
                <a:gd name="T4" fmla="*/ 0 w 1216"/>
                <a:gd name="T5" fmla="*/ 0 h 1436"/>
              </a:gdLst>
              <a:ahLst/>
              <a:cxnLst>
                <a:cxn ang="0">
                  <a:pos x="T0" y="T1"/>
                </a:cxn>
                <a:cxn ang="0">
                  <a:pos x="T2" y="T3"/>
                </a:cxn>
                <a:cxn ang="0">
                  <a:pos x="T4" y="T5"/>
                </a:cxn>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Freeform 12">
              <a:extLst>
                <a:ext uri="{FF2B5EF4-FFF2-40B4-BE49-F238E27FC236}">
                  <a16:creationId xmlns:a16="http://schemas.microsoft.com/office/drawing/2014/main" id="{9428A193-740A-43D2-B875-80CB90AD911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579"/>
              <a:ext cx="1057275" cy="614491"/>
            </a:xfrm>
            <a:custGeom>
              <a:avLst/>
              <a:gdLst>
                <a:gd name="T0" fmla="*/ 222 w 222"/>
                <a:gd name="T1" fmla="*/ 0 h 129"/>
                <a:gd name="T2" fmla="*/ 0 w 222"/>
                <a:gd name="T3" fmla="*/ 129 h 129"/>
              </a:gdLst>
              <a:ahLst/>
              <a:cxnLst>
                <a:cxn ang="0">
                  <a:pos x="T0" y="T1"/>
                </a:cxn>
                <a:cxn ang="0">
                  <a:pos x="T2" y="T3"/>
                </a:cxn>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 name="Freeform 13">
              <a:extLst>
                <a:ext uri="{FF2B5EF4-FFF2-40B4-BE49-F238E27FC236}">
                  <a16:creationId xmlns:a16="http://schemas.microsoft.com/office/drawing/2014/main" id="{92B2EFF8-5790-427A-ABED-1680FD133D0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821889" y="5579"/>
              <a:ext cx="5588000" cy="6866337"/>
            </a:xfrm>
            <a:custGeom>
              <a:avLst/>
              <a:gdLst>
                <a:gd name="T0" fmla="*/ 1067 w 1174"/>
                <a:gd name="T1" fmla="*/ 1440 h 1440"/>
                <a:gd name="T2" fmla="*/ 698 w 1174"/>
                <a:gd name="T3" fmla="*/ 577 h 1440"/>
                <a:gd name="T4" fmla="*/ 0 w 1174"/>
                <a:gd name="T5" fmla="*/ 0 h 1440"/>
              </a:gdLst>
              <a:ahLst/>
              <a:cxnLst>
                <a:cxn ang="0">
                  <a:pos x="T0" y="T1"/>
                </a:cxn>
                <a:cxn ang="0">
                  <a:pos x="T2" y="T3"/>
                </a:cxn>
                <a:cxn ang="0">
                  <a:pos x="T4" y="T5"/>
                </a:cxn>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 name="Freeform 14">
              <a:extLst>
                <a:ext uri="{FF2B5EF4-FFF2-40B4-BE49-F238E27FC236}">
                  <a16:creationId xmlns:a16="http://schemas.microsoft.com/office/drawing/2014/main" id="{782C5932-1596-43AA-BD7E-0F94FB8A96B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701" y="790"/>
              <a:ext cx="595313" cy="352734"/>
            </a:xfrm>
            <a:custGeom>
              <a:avLst/>
              <a:gdLst>
                <a:gd name="T0" fmla="*/ 125 w 125"/>
                <a:gd name="T1" fmla="*/ 0 h 74"/>
                <a:gd name="T2" fmla="*/ 0 w 125"/>
                <a:gd name="T3" fmla="*/ 74 h 74"/>
              </a:gdLst>
              <a:ahLst/>
              <a:cxnLst>
                <a:cxn ang="0">
                  <a:pos x="T0" y="T1"/>
                </a:cxn>
                <a:cxn ang="0">
                  <a:pos x="T2" y="T3"/>
                </a:cxn>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 name="Freeform 15">
              <a:extLst>
                <a:ext uri="{FF2B5EF4-FFF2-40B4-BE49-F238E27FC236}">
                  <a16:creationId xmlns:a16="http://schemas.microsoft.com/office/drawing/2014/main" id="{EFC81310-1590-4DBE-BF0B-DADBCF9F88C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012389" y="5579"/>
              <a:ext cx="5497513" cy="6866337"/>
            </a:xfrm>
            <a:custGeom>
              <a:avLst/>
              <a:gdLst>
                <a:gd name="T0" fmla="*/ 1056 w 1155"/>
                <a:gd name="T1" fmla="*/ 1440 h 1440"/>
                <a:gd name="T2" fmla="*/ 686 w 1155"/>
                <a:gd name="T3" fmla="*/ 580 h 1440"/>
                <a:gd name="T4" fmla="*/ 0 w 1155"/>
                <a:gd name="T5" fmla="*/ 0 h 1440"/>
              </a:gdLst>
              <a:ahLst/>
              <a:cxnLst>
                <a:cxn ang="0">
                  <a:pos x="T0" y="T1"/>
                </a:cxn>
                <a:cxn ang="0">
                  <a:pos x="T2" y="T3"/>
                </a:cxn>
                <a:cxn ang="0">
                  <a:pos x="T4" y="T5"/>
                </a:cxn>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 name="Freeform 16">
              <a:extLst>
                <a:ext uri="{FF2B5EF4-FFF2-40B4-BE49-F238E27FC236}">
                  <a16:creationId xmlns:a16="http://schemas.microsoft.com/office/drawing/2014/main" id="{968BA84E-DD0E-4FCD-8EDA-76DF8E09FB1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579"/>
              <a:ext cx="357188" cy="213875"/>
            </a:xfrm>
            <a:custGeom>
              <a:avLst/>
              <a:gdLst>
                <a:gd name="T0" fmla="*/ 75 w 75"/>
                <a:gd name="T1" fmla="*/ 0 h 45"/>
                <a:gd name="T2" fmla="*/ 0 w 75"/>
                <a:gd name="T3" fmla="*/ 45 h 45"/>
              </a:gdLst>
              <a:ahLst/>
              <a:cxnLst>
                <a:cxn ang="0">
                  <a:pos x="T0" y="T1"/>
                </a:cxn>
                <a:cxn ang="0">
                  <a:pos x="T2" y="T3"/>
                </a:cxn>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Freeform 17">
              <a:extLst>
                <a:ext uri="{FF2B5EF4-FFF2-40B4-BE49-F238E27FC236}">
                  <a16:creationId xmlns:a16="http://schemas.microsoft.com/office/drawing/2014/main" id="{1D3D7541-A0D9-4993-B691-D2D5B8B3EF6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210826" y="790"/>
              <a:ext cx="5522913" cy="6871126"/>
            </a:xfrm>
            <a:custGeom>
              <a:avLst/>
              <a:gdLst>
                <a:gd name="T0" fmla="*/ 1053 w 1160"/>
                <a:gd name="T1" fmla="*/ 1441 h 1441"/>
                <a:gd name="T2" fmla="*/ 705 w 1160"/>
                <a:gd name="T3" fmla="*/ 599 h 1441"/>
                <a:gd name="T4" fmla="*/ 0 w 1160"/>
                <a:gd name="T5" fmla="*/ 0 h 1441"/>
              </a:gdLst>
              <a:ahLst/>
              <a:cxnLst>
                <a:cxn ang="0">
                  <a:pos x="T0" y="T1"/>
                </a:cxn>
                <a:cxn ang="0">
                  <a:pos x="T2" y="T3"/>
                </a:cxn>
                <a:cxn ang="0">
                  <a:pos x="T4" y="T5"/>
                </a:cxn>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 name="Freeform 18">
              <a:extLst>
                <a:ext uri="{FF2B5EF4-FFF2-40B4-BE49-F238E27FC236}">
                  <a16:creationId xmlns:a16="http://schemas.microsoft.com/office/drawing/2014/main" id="{9FB31D01-8168-4494-8C2F-727E555AAF3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63239" y="5579"/>
              <a:ext cx="5413375" cy="6866337"/>
            </a:xfrm>
            <a:custGeom>
              <a:avLst/>
              <a:gdLst>
                <a:gd name="T0" fmla="*/ 1040 w 1137"/>
                <a:gd name="T1" fmla="*/ 1440 h 1440"/>
                <a:gd name="T2" fmla="*/ 698 w 1137"/>
                <a:gd name="T3" fmla="*/ 611 h 1440"/>
                <a:gd name="T4" fmla="*/ 0 w 1137"/>
                <a:gd name="T5" fmla="*/ 0 h 1440"/>
              </a:gdLst>
              <a:ahLst/>
              <a:cxnLst>
                <a:cxn ang="0">
                  <a:pos x="T0" y="T1"/>
                </a:cxn>
                <a:cxn ang="0">
                  <a:pos x="T2" y="T3"/>
                </a:cxn>
                <a:cxn ang="0">
                  <a:pos x="T4" y="T5"/>
                </a:cxn>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 name="Freeform 19">
              <a:extLst>
                <a:ext uri="{FF2B5EF4-FFF2-40B4-BE49-F238E27FC236}">
                  <a16:creationId xmlns:a16="http://schemas.microsoft.com/office/drawing/2014/main" id="{8C455EEB-FD40-414D-A542-FB35DEB73C1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877576" y="5579"/>
              <a:ext cx="5037138" cy="6861550"/>
            </a:xfrm>
            <a:custGeom>
              <a:avLst/>
              <a:gdLst>
                <a:gd name="T0" fmla="*/ 1011 w 1058"/>
                <a:gd name="T1" fmla="*/ 1439 h 1439"/>
                <a:gd name="T2" fmla="*/ 648 w 1058"/>
                <a:gd name="T3" fmla="*/ 617 h 1439"/>
                <a:gd name="T4" fmla="*/ 0 w 1058"/>
                <a:gd name="T5" fmla="*/ 0 h 1439"/>
              </a:gdLst>
              <a:ahLst/>
              <a:cxnLst>
                <a:cxn ang="0">
                  <a:pos x="T0" y="T1"/>
                </a:cxn>
                <a:cxn ang="0">
                  <a:pos x="T2" y="T3"/>
                </a:cxn>
                <a:cxn ang="0">
                  <a:pos x="T4" y="T5"/>
                </a:cxn>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 name="Freeform 20">
              <a:extLst>
                <a:ext uri="{FF2B5EF4-FFF2-40B4-BE49-F238E27FC236}">
                  <a16:creationId xmlns:a16="http://schemas.microsoft.com/office/drawing/2014/main" id="{F08F1FC1-956F-4494-BAFD-D504E93070F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768289" y="5579"/>
              <a:ext cx="3417888" cy="2742066"/>
            </a:xfrm>
            <a:custGeom>
              <a:avLst/>
              <a:gdLst>
                <a:gd name="T0" fmla="*/ 718 w 718"/>
                <a:gd name="T1" fmla="*/ 575 h 575"/>
                <a:gd name="T2" fmla="*/ 0 w 718"/>
                <a:gd name="T3" fmla="*/ 0 h 575"/>
              </a:gdLst>
              <a:ahLst/>
              <a:cxnLst>
                <a:cxn ang="0">
                  <a:pos x="T0" y="T1"/>
                </a:cxn>
                <a:cxn ang="0">
                  <a:pos x="T2" y="T3"/>
                </a:cxn>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 name="Freeform 21">
              <a:extLst>
                <a:ext uri="{FF2B5EF4-FFF2-40B4-BE49-F238E27FC236}">
                  <a16:creationId xmlns:a16="http://schemas.microsoft.com/office/drawing/2014/main" id="{BEEDE1AA-8DCD-43D3-BC15-57484031487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9235014" y="10367"/>
              <a:ext cx="2951163" cy="2555325"/>
            </a:xfrm>
            <a:custGeom>
              <a:avLst/>
              <a:gdLst>
                <a:gd name="T0" fmla="*/ 620 w 620"/>
                <a:gd name="T1" fmla="*/ 536 h 536"/>
                <a:gd name="T2" fmla="*/ 0 w 620"/>
                <a:gd name="T3" fmla="*/ 0 h 536"/>
              </a:gdLst>
              <a:ahLst/>
              <a:cxnLst>
                <a:cxn ang="0">
                  <a:pos x="T0" y="T1"/>
                </a:cxn>
                <a:cxn ang="0">
                  <a:pos x="T2" y="T3"/>
                </a:cxn>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 name="Freeform 22">
              <a:extLst>
                <a:ext uri="{FF2B5EF4-FFF2-40B4-BE49-F238E27FC236}">
                  <a16:creationId xmlns:a16="http://schemas.microsoft.com/office/drawing/2014/main" id="{E36CDA69-ED79-4DCF-9761-0B6134FA638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20826" y="5579"/>
              <a:ext cx="2165350" cy="1358265"/>
            </a:xfrm>
            <a:custGeom>
              <a:avLst/>
              <a:gdLst>
                <a:gd name="T0" fmla="*/ 0 w 455"/>
                <a:gd name="T1" fmla="*/ 0 h 285"/>
                <a:gd name="T2" fmla="*/ 455 w 455"/>
                <a:gd name="T3" fmla="*/ 285 h 285"/>
              </a:gdLst>
              <a:ahLst/>
              <a:cxnLst>
                <a:cxn ang="0">
                  <a:pos x="T0" y="T1"/>
                </a:cxn>
                <a:cxn ang="0">
                  <a:pos x="T2" y="T3"/>
                </a:cxn>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 name="Freeform 23">
              <a:extLst>
                <a:ext uri="{FF2B5EF4-FFF2-40B4-BE49-F238E27FC236}">
                  <a16:creationId xmlns:a16="http://schemas.microsoft.com/office/drawing/2014/main" id="{5F812C02-CFCB-47F4-B493-7753519FCAD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90826" y="5579"/>
              <a:ext cx="895350" cy="534687"/>
            </a:xfrm>
            <a:custGeom>
              <a:avLst/>
              <a:gdLst>
                <a:gd name="T0" fmla="*/ 0 w 188"/>
                <a:gd name="T1" fmla="*/ 0 h 112"/>
                <a:gd name="T2" fmla="*/ 188 w 188"/>
                <a:gd name="T3" fmla="*/ 112 h 112"/>
              </a:gdLst>
              <a:ahLst/>
              <a:cxnLst>
                <a:cxn ang="0">
                  <a:pos x="T0" y="T1"/>
                </a:cxn>
                <a:cxn ang="0">
                  <a:pos x="T2" y="T3"/>
                </a:cxn>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72" name="Group 60">
            <a:extLst>
              <a:ext uri="{FF2B5EF4-FFF2-40B4-BE49-F238E27FC236}">
                <a16:creationId xmlns:a16="http://schemas.microsoft.com/office/drawing/2014/main" id="{B83678BA-0A50-4D51-9E9E-08BB66F83C3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07084" y="1186483"/>
            <a:ext cx="3822597" cy="4477933"/>
            <a:chOff x="807084" y="1186483"/>
            <a:chExt cx="3822597" cy="4477933"/>
          </a:xfrm>
        </p:grpSpPr>
        <p:sp>
          <p:nvSpPr>
            <p:cNvPr id="62" name="Rectangle 61">
              <a:extLst>
                <a:ext uri="{FF2B5EF4-FFF2-40B4-BE49-F238E27FC236}">
                  <a16:creationId xmlns:a16="http://schemas.microsoft.com/office/drawing/2014/main" id="{F1A8F65D-5E8F-4CA5-9240-1357120F931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7531" y="1186483"/>
              <a:ext cx="3821702"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Isosceles Triangle 39">
              <a:extLst>
                <a:ext uri="{FF2B5EF4-FFF2-40B4-BE49-F238E27FC236}">
                  <a16:creationId xmlns:a16="http://schemas.microsoft.com/office/drawing/2014/main" id="{2A4731E5-DE5F-4215-9525-99426B3909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514766"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a:extLst>
                <a:ext uri="{FF2B5EF4-FFF2-40B4-BE49-F238E27FC236}">
                  <a16:creationId xmlns:a16="http://schemas.microsoft.com/office/drawing/2014/main" id="{3478866D-C5E9-4968-BEF7-B1F0308089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7084" y="1991156"/>
              <a:ext cx="382259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09C495AC-05B4-0937-4B1C-FF54D3EE4902}"/>
              </a:ext>
            </a:extLst>
          </p:cNvPr>
          <p:cNvSpPr>
            <a:spLocks noGrp="1"/>
          </p:cNvSpPr>
          <p:nvPr>
            <p:ph type="title"/>
          </p:nvPr>
        </p:nvSpPr>
        <p:spPr>
          <a:xfrm>
            <a:off x="895415" y="2075504"/>
            <a:ext cx="3654569" cy="2042725"/>
          </a:xfrm>
        </p:spPr>
        <p:txBody>
          <a:bodyPr vert="horz" lIns="228600" tIns="228600" rIns="228600" bIns="0" rtlCol="0" anchor="b">
            <a:normAutofit/>
          </a:bodyPr>
          <a:lstStyle/>
          <a:p>
            <a:pPr>
              <a:lnSpc>
                <a:spcPct val="80000"/>
              </a:lnSpc>
            </a:pPr>
            <a:r>
              <a:rPr lang="en-US" sz="4600"/>
              <a:t>Gender Identity Question 12</a:t>
            </a:r>
          </a:p>
        </p:txBody>
      </p:sp>
      <p:sp>
        <p:nvSpPr>
          <p:cNvPr id="73" name="Rectangle 65">
            <a:extLst>
              <a:ext uri="{FF2B5EF4-FFF2-40B4-BE49-F238E27FC236}">
                <a16:creationId xmlns:a16="http://schemas.microsoft.com/office/drawing/2014/main" id="{9BF6EDB4-B4ED-4900-9E38-A7AE0EEEEA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40150" y="-6706"/>
            <a:ext cx="6751849" cy="6871125"/>
          </a:xfrm>
          <a:prstGeom prst="rect">
            <a:avLst/>
          </a:prstGeom>
          <a:solidFill>
            <a:schemeClr val="bg1"/>
          </a:solidFill>
          <a:ln w="9525">
            <a:solidFill>
              <a:schemeClr val="tx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Content Placeholder 6">
            <a:extLst>
              <a:ext uri="{FF2B5EF4-FFF2-40B4-BE49-F238E27FC236}">
                <a16:creationId xmlns:a16="http://schemas.microsoft.com/office/drawing/2014/main" id="{32E5049E-4CDC-2412-6303-35E4E784854F}"/>
              </a:ext>
            </a:extLst>
          </p:cNvPr>
          <p:cNvGraphicFramePr>
            <a:graphicFrameLocks noGrp="1"/>
          </p:cNvGraphicFramePr>
          <p:nvPr>
            <p:ph idx="1"/>
            <p:extLst>
              <p:ext uri="{D42A27DB-BD31-4B8C-83A1-F6EECF244321}">
                <p14:modId xmlns:p14="http://schemas.microsoft.com/office/powerpoint/2010/main" val="371649556"/>
              </p:ext>
            </p:extLst>
          </p:nvPr>
        </p:nvGraphicFramePr>
        <p:xfrm>
          <a:off x="5757262" y="817248"/>
          <a:ext cx="6120323" cy="5232665"/>
        </p:xfrm>
        <a:graphic>
          <a:graphicData uri="http://schemas.openxmlformats.org/drawingml/2006/table">
            <a:tbl>
              <a:tblPr firstRow="1" bandRow="1">
                <a:tableStyleId>{5C22544A-7EE6-4342-B048-85BDC9FD1C3A}</a:tableStyleId>
              </a:tblPr>
              <a:tblGrid>
                <a:gridCol w="2727885">
                  <a:extLst>
                    <a:ext uri="{9D8B030D-6E8A-4147-A177-3AD203B41FA5}">
                      <a16:colId xmlns:a16="http://schemas.microsoft.com/office/drawing/2014/main" val="2109847529"/>
                    </a:ext>
                  </a:extLst>
                </a:gridCol>
                <a:gridCol w="910222">
                  <a:extLst>
                    <a:ext uri="{9D8B030D-6E8A-4147-A177-3AD203B41FA5}">
                      <a16:colId xmlns:a16="http://schemas.microsoft.com/office/drawing/2014/main" val="4116491340"/>
                    </a:ext>
                  </a:extLst>
                </a:gridCol>
                <a:gridCol w="356819">
                  <a:extLst>
                    <a:ext uri="{9D8B030D-6E8A-4147-A177-3AD203B41FA5}">
                      <a16:colId xmlns:a16="http://schemas.microsoft.com/office/drawing/2014/main" val="3179797654"/>
                    </a:ext>
                  </a:extLst>
                </a:gridCol>
                <a:gridCol w="356819">
                  <a:extLst>
                    <a:ext uri="{9D8B030D-6E8A-4147-A177-3AD203B41FA5}">
                      <a16:colId xmlns:a16="http://schemas.microsoft.com/office/drawing/2014/main" val="2395870265"/>
                    </a:ext>
                  </a:extLst>
                </a:gridCol>
                <a:gridCol w="404286">
                  <a:extLst>
                    <a:ext uri="{9D8B030D-6E8A-4147-A177-3AD203B41FA5}">
                      <a16:colId xmlns:a16="http://schemas.microsoft.com/office/drawing/2014/main" val="1360399997"/>
                    </a:ext>
                  </a:extLst>
                </a:gridCol>
                <a:gridCol w="782870">
                  <a:extLst>
                    <a:ext uri="{9D8B030D-6E8A-4147-A177-3AD203B41FA5}">
                      <a16:colId xmlns:a16="http://schemas.microsoft.com/office/drawing/2014/main" val="1066592243"/>
                    </a:ext>
                  </a:extLst>
                </a:gridCol>
                <a:gridCol w="581422">
                  <a:extLst>
                    <a:ext uri="{9D8B030D-6E8A-4147-A177-3AD203B41FA5}">
                      <a16:colId xmlns:a16="http://schemas.microsoft.com/office/drawing/2014/main" val="3790737749"/>
                    </a:ext>
                  </a:extLst>
                </a:gridCol>
              </a:tblGrid>
              <a:tr h="315649">
                <a:tc>
                  <a:txBody>
                    <a:bodyPr/>
                    <a:lstStyle/>
                    <a:p>
                      <a:pPr marL="0" marR="0" fontAlgn="base">
                        <a:spcBef>
                          <a:spcPts val="0"/>
                        </a:spcBef>
                        <a:spcAft>
                          <a:spcPts val="0"/>
                        </a:spcAft>
                      </a:pPr>
                      <a:r>
                        <a:rPr lang="en-US" sz="900">
                          <a:effectLst/>
                        </a:rPr>
                        <a:t> </a:t>
                      </a:r>
                      <a:br>
                        <a:rPr lang="en-US" sz="900">
                          <a:effectLst/>
                        </a:rPr>
                      </a:br>
                      <a:r>
                        <a:rPr lang="en-US" sz="900">
                          <a:effectLst/>
                        </a:rPr>
                        <a:t>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a:effectLst/>
                        </a:rPr>
                        <a:t> </a:t>
                      </a:r>
                      <a:br>
                        <a:rPr lang="en-US" sz="900">
                          <a:effectLst/>
                        </a:rPr>
                      </a:br>
                      <a:r>
                        <a:rPr lang="en-US" sz="900">
                          <a:effectLst/>
                        </a:rPr>
                        <a:t> </a:t>
                      </a:r>
                      <a:endParaRPr lang="en-US" sz="900">
                        <a:effectLst/>
                        <a:latin typeface="Calibri" panose="020F0502020204030204" pitchFamily="34" charset="0"/>
                      </a:endParaRPr>
                    </a:p>
                  </a:txBody>
                  <a:tcPr marL="0" marR="0" marT="0" marB="0" anchor="b"/>
                </a:tc>
                <a:tc gridSpan="5">
                  <a:txBody>
                    <a:bodyPr/>
                    <a:lstStyle/>
                    <a:p>
                      <a:pPr marL="0" marR="0" algn="ctr" fontAlgn="base">
                        <a:spcBef>
                          <a:spcPts val="0"/>
                        </a:spcBef>
                        <a:spcAft>
                          <a:spcPts val="0"/>
                        </a:spcAft>
                      </a:pPr>
                      <a:r>
                        <a:rPr lang="en-US" sz="700">
                          <a:effectLst/>
                        </a:rPr>
                        <a:t>Demographics: Gender Identity </a:t>
                      </a:r>
                      <a:endParaRPr lang="en-US" sz="900">
                        <a:effectLst/>
                        <a:latin typeface="Calibri" panose="020F0502020204030204" pitchFamily="34" charset="0"/>
                      </a:endParaRPr>
                    </a:p>
                  </a:txBody>
                  <a:tcPr marL="0" marR="0" marT="0"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590990256"/>
                  </a:ext>
                </a:extLst>
              </a:tr>
              <a:tr h="315649">
                <a:tc>
                  <a:txBody>
                    <a:bodyPr/>
                    <a:lstStyle/>
                    <a:p>
                      <a:pPr marL="0" marR="0" fontAlgn="base">
                        <a:spcBef>
                          <a:spcPts val="0"/>
                        </a:spcBef>
                        <a:spcAft>
                          <a:spcPts val="0"/>
                        </a:spcAft>
                      </a:pPr>
                      <a:r>
                        <a:rPr lang="en-US" sz="900">
                          <a:effectLst/>
                        </a:rPr>
                        <a:t> </a:t>
                      </a:r>
                      <a:br>
                        <a:rPr lang="en-US" sz="900">
                          <a:effectLst/>
                        </a:rPr>
                      </a:br>
                      <a:r>
                        <a:rPr lang="en-US" sz="900">
                          <a:effectLst/>
                        </a:rPr>
                        <a:t>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a:effectLst/>
                        </a:rPr>
                        <a:t> </a:t>
                      </a:r>
                      <a:br>
                        <a:rPr lang="en-US" sz="900">
                          <a:effectLst/>
                        </a:rPr>
                      </a:br>
                      <a:r>
                        <a:rPr lang="en-US" sz="900">
                          <a:effectLst/>
                        </a:rPr>
                        <a:t>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Total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Male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Female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Non-binary / third gender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Prefer not to say </a:t>
                      </a:r>
                      <a:endParaRPr lang="en-US" sz="900">
                        <a:effectLst/>
                        <a:latin typeface="Calibri" panose="020F0502020204030204" pitchFamily="34" charset="0"/>
                      </a:endParaRPr>
                    </a:p>
                  </a:txBody>
                  <a:tcPr marL="0" marR="0" marT="0" marB="0" anchor="b"/>
                </a:tc>
                <a:extLst>
                  <a:ext uri="{0D108BD9-81ED-4DB2-BD59-A6C34878D82A}">
                    <a16:rowId xmlns:a16="http://schemas.microsoft.com/office/drawing/2014/main" val="3600149709"/>
                  </a:ext>
                </a:extLst>
              </a:tr>
              <a:tr h="137819">
                <a:tc gridSpan="2">
                  <a:txBody>
                    <a:bodyPr/>
                    <a:lstStyle/>
                    <a:p>
                      <a:pPr marL="0" marR="0" fontAlgn="base">
                        <a:spcBef>
                          <a:spcPts val="0"/>
                        </a:spcBef>
                        <a:spcAft>
                          <a:spcPts val="0"/>
                        </a:spcAft>
                      </a:pPr>
                      <a:r>
                        <a:rPr lang="en-US" sz="700">
                          <a:effectLst/>
                        </a:rPr>
                        <a:t>Total Count (Answering)  </a:t>
                      </a:r>
                      <a:endParaRPr lang="en-US" sz="900">
                        <a:effectLst/>
                        <a:latin typeface="Calibri" panose="020F0502020204030204" pitchFamily="34" charset="0"/>
                      </a:endParaRPr>
                    </a:p>
                  </a:txBody>
                  <a:tcPr marL="0" marR="0" marT="0" marB="0" anchor="b"/>
                </a:tc>
                <a:tc hMerge="1">
                  <a:txBody>
                    <a:bodyPr/>
                    <a:lstStyle/>
                    <a:p>
                      <a:endParaRPr lang="en-US"/>
                    </a:p>
                  </a:txBody>
                  <a:tcPr/>
                </a:tc>
                <a:tc>
                  <a:txBody>
                    <a:bodyPr/>
                    <a:lstStyle/>
                    <a:p>
                      <a:pPr marL="0" marR="0" fontAlgn="base">
                        <a:spcBef>
                          <a:spcPts val="0"/>
                        </a:spcBef>
                        <a:spcAft>
                          <a:spcPts val="0"/>
                        </a:spcAft>
                      </a:pPr>
                      <a:r>
                        <a:rPr lang="en-US" sz="700">
                          <a:effectLst/>
                        </a:rPr>
                        <a:t>73.0 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17.0 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51.0 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5.0 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0.0 </a:t>
                      </a:r>
                      <a:endParaRPr lang="en-US" sz="900">
                        <a:effectLst/>
                        <a:latin typeface="Calibri" panose="020F0502020204030204" pitchFamily="34" charset="0"/>
                      </a:endParaRPr>
                    </a:p>
                  </a:txBody>
                  <a:tcPr marL="0" marR="0" marT="0" marB="0" anchor="b"/>
                </a:tc>
                <a:extLst>
                  <a:ext uri="{0D108BD9-81ED-4DB2-BD59-A6C34878D82A}">
                    <a16:rowId xmlns:a16="http://schemas.microsoft.com/office/drawing/2014/main" val="5542585"/>
                  </a:ext>
                </a:extLst>
              </a:tr>
              <a:tr h="315649">
                <a:tc>
                  <a:txBody>
                    <a:bodyPr/>
                    <a:lstStyle/>
                    <a:p>
                      <a:pPr marL="0" marR="0" fontAlgn="base">
                        <a:spcBef>
                          <a:spcPts val="0"/>
                        </a:spcBef>
                        <a:spcAft>
                          <a:spcPts val="0"/>
                        </a:spcAft>
                      </a:pPr>
                      <a:r>
                        <a:rPr lang="en-US" sz="900">
                          <a:effectLst/>
                        </a:rPr>
                        <a:t> </a:t>
                      </a:r>
                      <a:br>
                        <a:rPr lang="en-US" sz="900">
                          <a:effectLst/>
                        </a:rPr>
                      </a:br>
                      <a:r>
                        <a:rPr lang="en-US" sz="900">
                          <a:effectLst/>
                        </a:rPr>
                        <a:t>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a:effectLst/>
                        </a:rPr>
                        <a:t> </a:t>
                      </a:r>
                      <a:br>
                        <a:rPr lang="en-US" sz="900">
                          <a:effectLst/>
                        </a:rPr>
                      </a:br>
                      <a:r>
                        <a:rPr lang="en-US" sz="900">
                          <a:effectLst/>
                        </a:rPr>
                        <a:t>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a:effectLst/>
                        </a:rPr>
                        <a:t> </a:t>
                      </a:r>
                      <a:br>
                        <a:rPr lang="en-US" sz="900">
                          <a:effectLst/>
                        </a:rPr>
                      </a:br>
                      <a:r>
                        <a:rPr lang="en-US" sz="900">
                          <a:effectLst/>
                        </a:rPr>
                        <a:t>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a:effectLst/>
                        </a:rPr>
                        <a:t> </a:t>
                      </a:r>
                      <a:br>
                        <a:rPr lang="en-US" sz="900">
                          <a:effectLst/>
                        </a:rPr>
                      </a:br>
                      <a:r>
                        <a:rPr lang="en-US" sz="900">
                          <a:effectLst/>
                        </a:rPr>
                        <a:t>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a:effectLst/>
                        </a:rPr>
                        <a:t> </a:t>
                      </a:r>
                      <a:br>
                        <a:rPr lang="en-US" sz="900">
                          <a:effectLst/>
                        </a:rPr>
                      </a:br>
                      <a:r>
                        <a:rPr lang="en-US" sz="900">
                          <a:effectLst/>
                        </a:rPr>
                        <a:t>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a:effectLst/>
                        </a:rPr>
                        <a:t> </a:t>
                      </a:r>
                      <a:br>
                        <a:rPr lang="en-US" sz="900">
                          <a:effectLst/>
                        </a:rPr>
                      </a:br>
                      <a:r>
                        <a:rPr lang="en-US" sz="900">
                          <a:effectLst/>
                        </a:rPr>
                        <a:t>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a:effectLst/>
                        </a:rPr>
                        <a:t> </a:t>
                      </a:r>
                      <a:br>
                        <a:rPr lang="en-US" sz="900">
                          <a:effectLst/>
                        </a:rPr>
                      </a:br>
                      <a:r>
                        <a:rPr lang="en-US" sz="900">
                          <a:effectLst/>
                        </a:rPr>
                        <a:t> </a:t>
                      </a:r>
                      <a:endParaRPr lang="en-US" sz="900">
                        <a:effectLst/>
                        <a:latin typeface="Calibri" panose="020F0502020204030204" pitchFamily="34" charset="0"/>
                      </a:endParaRPr>
                    </a:p>
                  </a:txBody>
                  <a:tcPr marL="0" marR="0" marT="0" marB="0" anchor="b"/>
                </a:tc>
                <a:extLst>
                  <a:ext uri="{0D108BD9-81ED-4DB2-BD59-A6C34878D82A}">
                    <a16:rowId xmlns:a16="http://schemas.microsoft.com/office/drawing/2014/main" val="1415731645"/>
                  </a:ext>
                </a:extLst>
              </a:tr>
              <a:tr h="137819">
                <a:tc rowSpan="5">
                  <a:txBody>
                    <a:bodyPr/>
                    <a:lstStyle/>
                    <a:p>
                      <a:pPr marL="0" marR="0" fontAlgn="base">
                        <a:spcBef>
                          <a:spcPts val="0"/>
                        </a:spcBef>
                        <a:spcAft>
                          <a:spcPts val="0"/>
                        </a:spcAft>
                      </a:pPr>
                      <a:r>
                        <a:rPr lang="en-US" sz="700">
                          <a:effectLst/>
                          <a:highlight>
                            <a:srgbClr val="FFFF00"/>
                          </a:highlight>
                        </a:rPr>
                        <a:t>There is a staff or faculty member at Hood College that would help me register to vote. </a:t>
                      </a:r>
                      <a:endParaRPr lang="en-US" sz="900">
                        <a:effectLst/>
                        <a:highlight>
                          <a:srgbClr val="FFFF00"/>
                        </a:highlight>
                        <a:latin typeface="Calibri"/>
                      </a:endParaRPr>
                    </a:p>
                  </a:txBody>
                  <a:tcPr marL="0" marR="0" marT="0" marB="0" anchor="ctr"/>
                </a:tc>
                <a:tc>
                  <a:txBody>
                    <a:bodyPr/>
                    <a:lstStyle/>
                    <a:p>
                      <a:pPr marL="0" marR="0" fontAlgn="base">
                        <a:spcBef>
                          <a:spcPts val="0"/>
                        </a:spcBef>
                        <a:spcAft>
                          <a:spcPts val="0"/>
                        </a:spcAft>
                      </a:pPr>
                      <a:r>
                        <a:rPr lang="en-US" sz="700">
                          <a:effectLst/>
                          <a:highlight>
                            <a:srgbClr val="FFFF00"/>
                          </a:highlight>
                        </a:rPr>
                        <a:t>Strongly disagree </a:t>
                      </a:r>
                      <a:endParaRPr lang="en-US" sz="9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700">
                          <a:effectLst/>
                          <a:highlight>
                            <a:srgbClr val="FFFF00"/>
                          </a:highlight>
                        </a:rPr>
                        <a:t>5.5% </a:t>
                      </a:r>
                      <a:endParaRPr lang="en-US" sz="9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700">
                          <a:effectLst/>
                          <a:highlight>
                            <a:srgbClr val="FFFF00"/>
                          </a:highlight>
                        </a:rPr>
                        <a:t>5.9% </a:t>
                      </a:r>
                      <a:endParaRPr lang="en-US" sz="9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700">
                          <a:effectLst/>
                          <a:highlight>
                            <a:srgbClr val="FFFF00"/>
                          </a:highlight>
                        </a:rPr>
                        <a:t>5.9% </a:t>
                      </a:r>
                      <a:endParaRPr lang="en-US" sz="9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700">
                          <a:effectLst/>
                        </a:rPr>
                        <a:t>0.0%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0.0% </a:t>
                      </a:r>
                      <a:endParaRPr lang="en-US" sz="900">
                        <a:effectLst/>
                        <a:latin typeface="Calibri" panose="020F0502020204030204" pitchFamily="34" charset="0"/>
                      </a:endParaRPr>
                    </a:p>
                  </a:txBody>
                  <a:tcPr marL="0" marR="0" marT="0" marB="0" anchor="b"/>
                </a:tc>
                <a:extLst>
                  <a:ext uri="{0D108BD9-81ED-4DB2-BD59-A6C34878D82A}">
                    <a16:rowId xmlns:a16="http://schemas.microsoft.com/office/drawing/2014/main" val="3669867892"/>
                  </a:ext>
                </a:extLst>
              </a:tr>
              <a:tr h="137819">
                <a:tc vMerge="1">
                  <a:txBody>
                    <a:bodyPr/>
                    <a:lstStyle/>
                    <a:p>
                      <a:endParaRPr lang="en-US"/>
                    </a:p>
                  </a:txBody>
                  <a:tcPr/>
                </a:tc>
                <a:tc>
                  <a:txBody>
                    <a:bodyPr/>
                    <a:lstStyle/>
                    <a:p>
                      <a:pPr marL="0" marR="0" fontAlgn="base">
                        <a:spcBef>
                          <a:spcPts val="0"/>
                        </a:spcBef>
                        <a:spcAft>
                          <a:spcPts val="0"/>
                        </a:spcAft>
                      </a:pPr>
                      <a:r>
                        <a:rPr lang="en-US" sz="700">
                          <a:effectLst/>
                        </a:rPr>
                        <a:t>Somewhat disagree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6.8%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17.6%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3.9%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0.0%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0.0% </a:t>
                      </a:r>
                      <a:endParaRPr lang="en-US" sz="900">
                        <a:effectLst/>
                        <a:latin typeface="Calibri" panose="020F0502020204030204" pitchFamily="34" charset="0"/>
                      </a:endParaRPr>
                    </a:p>
                  </a:txBody>
                  <a:tcPr marL="0" marR="0" marT="0" marB="0" anchor="b"/>
                </a:tc>
                <a:extLst>
                  <a:ext uri="{0D108BD9-81ED-4DB2-BD59-A6C34878D82A}">
                    <a16:rowId xmlns:a16="http://schemas.microsoft.com/office/drawing/2014/main" val="3114755809"/>
                  </a:ext>
                </a:extLst>
              </a:tr>
              <a:tr h="248962">
                <a:tc vMerge="1">
                  <a:txBody>
                    <a:bodyPr/>
                    <a:lstStyle/>
                    <a:p>
                      <a:endParaRPr lang="en-US"/>
                    </a:p>
                  </a:txBody>
                  <a:tcPr/>
                </a:tc>
                <a:tc>
                  <a:txBody>
                    <a:bodyPr/>
                    <a:lstStyle/>
                    <a:p>
                      <a:pPr marL="0" marR="0" fontAlgn="base">
                        <a:spcBef>
                          <a:spcPts val="0"/>
                        </a:spcBef>
                        <a:spcAft>
                          <a:spcPts val="0"/>
                        </a:spcAft>
                      </a:pPr>
                      <a:r>
                        <a:rPr lang="en-US" sz="700">
                          <a:effectLst/>
                        </a:rPr>
                        <a:t>Neither agree nor disagree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12.3%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5.9%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15.7%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0.0%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0.0% </a:t>
                      </a:r>
                      <a:endParaRPr lang="en-US" sz="900">
                        <a:effectLst/>
                        <a:latin typeface="Calibri" panose="020F0502020204030204" pitchFamily="34" charset="0"/>
                      </a:endParaRPr>
                    </a:p>
                  </a:txBody>
                  <a:tcPr marL="0" marR="0" marT="0" marB="0" anchor="b"/>
                </a:tc>
                <a:extLst>
                  <a:ext uri="{0D108BD9-81ED-4DB2-BD59-A6C34878D82A}">
                    <a16:rowId xmlns:a16="http://schemas.microsoft.com/office/drawing/2014/main" val="3015751810"/>
                  </a:ext>
                </a:extLst>
              </a:tr>
              <a:tr h="137819">
                <a:tc vMerge="1">
                  <a:txBody>
                    <a:bodyPr/>
                    <a:lstStyle/>
                    <a:p>
                      <a:endParaRPr lang="en-US"/>
                    </a:p>
                  </a:txBody>
                  <a:tcPr/>
                </a:tc>
                <a:tc>
                  <a:txBody>
                    <a:bodyPr/>
                    <a:lstStyle/>
                    <a:p>
                      <a:pPr marL="0" marR="0" fontAlgn="base">
                        <a:spcBef>
                          <a:spcPts val="0"/>
                        </a:spcBef>
                        <a:spcAft>
                          <a:spcPts val="0"/>
                        </a:spcAft>
                      </a:pPr>
                      <a:r>
                        <a:rPr lang="en-US" sz="700">
                          <a:effectLst/>
                        </a:rPr>
                        <a:t>Somewhat agree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41.1%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23.5%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45.1%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60.0%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0.0% </a:t>
                      </a:r>
                      <a:endParaRPr lang="en-US" sz="900">
                        <a:effectLst/>
                        <a:latin typeface="Calibri" panose="020F0502020204030204" pitchFamily="34" charset="0"/>
                      </a:endParaRPr>
                    </a:p>
                  </a:txBody>
                  <a:tcPr marL="0" marR="0" marT="0" marB="0" anchor="b"/>
                </a:tc>
                <a:extLst>
                  <a:ext uri="{0D108BD9-81ED-4DB2-BD59-A6C34878D82A}">
                    <a16:rowId xmlns:a16="http://schemas.microsoft.com/office/drawing/2014/main" val="2245609729"/>
                  </a:ext>
                </a:extLst>
              </a:tr>
              <a:tr h="137819">
                <a:tc vMerge="1">
                  <a:txBody>
                    <a:bodyPr/>
                    <a:lstStyle/>
                    <a:p>
                      <a:endParaRPr lang="en-US"/>
                    </a:p>
                  </a:txBody>
                  <a:tcPr/>
                </a:tc>
                <a:tc>
                  <a:txBody>
                    <a:bodyPr/>
                    <a:lstStyle/>
                    <a:p>
                      <a:pPr marL="0" marR="0" fontAlgn="base">
                        <a:spcBef>
                          <a:spcPts val="0"/>
                        </a:spcBef>
                        <a:spcAft>
                          <a:spcPts val="0"/>
                        </a:spcAft>
                      </a:pPr>
                      <a:r>
                        <a:rPr lang="en-US" sz="700">
                          <a:effectLst/>
                        </a:rPr>
                        <a:t>Strongly agree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34.2%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47.1%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29.4%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40.0%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0.0% </a:t>
                      </a:r>
                      <a:endParaRPr lang="en-US" sz="900">
                        <a:effectLst/>
                        <a:latin typeface="Calibri" panose="020F0502020204030204" pitchFamily="34" charset="0"/>
                      </a:endParaRPr>
                    </a:p>
                  </a:txBody>
                  <a:tcPr marL="0" marR="0" marT="0" marB="0" anchor="b"/>
                </a:tc>
                <a:extLst>
                  <a:ext uri="{0D108BD9-81ED-4DB2-BD59-A6C34878D82A}">
                    <a16:rowId xmlns:a16="http://schemas.microsoft.com/office/drawing/2014/main" val="980124419"/>
                  </a:ext>
                </a:extLst>
              </a:tr>
              <a:tr h="315649">
                <a:tc>
                  <a:txBody>
                    <a:bodyPr/>
                    <a:lstStyle/>
                    <a:p>
                      <a:pPr marL="0" marR="0" fontAlgn="base">
                        <a:spcBef>
                          <a:spcPts val="0"/>
                        </a:spcBef>
                        <a:spcAft>
                          <a:spcPts val="0"/>
                        </a:spcAft>
                      </a:pPr>
                      <a:r>
                        <a:rPr lang="en-US" sz="900">
                          <a:effectLst/>
                        </a:rPr>
                        <a:t> </a:t>
                      </a:r>
                      <a:br>
                        <a:rPr lang="en-US" sz="900">
                          <a:effectLst/>
                        </a:rPr>
                      </a:br>
                      <a:r>
                        <a:rPr lang="en-US" sz="900">
                          <a:effectLst/>
                        </a:rPr>
                        <a:t>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endParaRPr lang="en-US" sz="900">
                        <a:effectLst/>
                      </a:endParaRPr>
                    </a:p>
                  </a:txBody>
                  <a:tcPr marL="0" marR="0" marT="0" marB="0" anchor="b"/>
                </a:tc>
                <a:tc>
                  <a:txBody>
                    <a:bodyPr/>
                    <a:lstStyle/>
                    <a:p>
                      <a:pPr marL="0" marR="0" fontAlgn="base">
                        <a:spcBef>
                          <a:spcPts val="0"/>
                        </a:spcBef>
                        <a:spcAft>
                          <a:spcPts val="0"/>
                        </a:spcAft>
                      </a:pPr>
                      <a:r>
                        <a:rPr lang="en-US" sz="900">
                          <a:effectLst/>
                        </a:rPr>
                        <a:t> </a:t>
                      </a:r>
                      <a:br>
                        <a:rPr lang="en-US" sz="900">
                          <a:effectLst/>
                        </a:rPr>
                      </a:br>
                      <a:r>
                        <a:rPr lang="en-US" sz="900">
                          <a:effectLst/>
                        </a:rPr>
                        <a:t>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a:effectLst/>
                        </a:rPr>
                        <a:t> </a:t>
                      </a:r>
                      <a:br>
                        <a:rPr lang="en-US" sz="900">
                          <a:effectLst/>
                        </a:rPr>
                      </a:br>
                      <a:r>
                        <a:rPr lang="en-US" sz="900">
                          <a:effectLst/>
                        </a:rPr>
                        <a:t>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a:effectLst/>
                        </a:rPr>
                        <a:t> </a:t>
                      </a:r>
                      <a:br>
                        <a:rPr lang="en-US" sz="900">
                          <a:effectLst/>
                        </a:rPr>
                      </a:br>
                      <a:r>
                        <a:rPr lang="en-US" sz="900">
                          <a:effectLst/>
                        </a:rPr>
                        <a:t>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a:effectLst/>
                        </a:rPr>
                        <a:t> </a:t>
                      </a:r>
                      <a:br>
                        <a:rPr lang="en-US" sz="900">
                          <a:effectLst/>
                        </a:rPr>
                      </a:br>
                      <a:r>
                        <a:rPr lang="en-US" sz="900">
                          <a:effectLst/>
                        </a:rPr>
                        <a:t>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a:effectLst/>
                        </a:rPr>
                        <a:t> </a:t>
                      </a:r>
                      <a:br>
                        <a:rPr lang="en-US" sz="900">
                          <a:effectLst/>
                        </a:rPr>
                      </a:br>
                      <a:r>
                        <a:rPr lang="en-US" sz="900">
                          <a:effectLst/>
                        </a:rPr>
                        <a:t> </a:t>
                      </a:r>
                      <a:endParaRPr lang="en-US" sz="900">
                        <a:effectLst/>
                        <a:latin typeface="Calibri" panose="020F0502020204030204" pitchFamily="34" charset="0"/>
                      </a:endParaRPr>
                    </a:p>
                  </a:txBody>
                  <a:tcPr marL="0" marR="0" marT="0" marB="0" anchor="b"/>
                </a:tc>
                <a:extLst>
                  <a:ext uri="{0D108BD9-81ED-4DB2-BD59-A6C34878D82A}">
                    <a16:rowId xmlns:a16="http://schemas.microsoft.com/office/drawing/2014/main" val="889809037"/>
                  </a:ext>
                </a:extLst>
              </a:tr>
              <a:tr h="137819">
                <a:tc rowSpan="5">
                  <a:txBody>
                    <a:bodyPr/>
                    <a:lstStyle/>
                    <a:p>
                      <a:pPr marL="0" marR="0" fontAlgn="base">
                        <a:spcBef>
                          <a:spcPts val="0"/>
                        </a:spcBef>
                        <a:spcAft>
                          <a:spcPts val="0"/>
                        </a:spcAft>
                      </a:pPr>
                      <a:r>
                        <a:rPr lang="en-US" sz="700">
                          <a:effectLst/>
                        </a:rPr>
                        <a:t>Hood College will help me become engaged in the upcoming November 2022 election. </a:t>
                      </a:r>
                      <a:endParaRPr lang="en-US" sz="900">
                        <a:effectLst/>
                        <a:latin typeface="Calibri" panose="020F0502020204030204" pitchFamily="34" charset="0"/>
                      </a:endParaRPr>
                    </a:p>
                  </a:txBody>
                  <a:tcPr marL="0" marR="0" marT="0" marB="0" anchor="ctr"/>
                </a:tc>
                <a:tc>
                  <a:txBody>
                    <a:bodyPr/>
                    <a:lstStyle/>
                    <a:p>
                      <a:pPr marL="0" marR="0" fontAlgn="base">
                        <a:spcBef>
                          <a:spcPts val="0"/>
                        </a:spcBef>
                        <a:spcAft>
                          <a:spcPts val="0"/>
                        </a:spcAft>
                      </a:pPr>
                      <a:r>
                        <a:rPr lang="en-US" sz="700">
                          <a:effectLst/>
                        </a:rPr>
                        <a:t>Strongly disagree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9.6%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11.8%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9.8%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0.0%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0.0% </a:t>
                      </a:r>
                      <a:endParaRPr lang="en-US" sz="900">
                        <a:effectLst/>
                        <a:latin typeface="Calibri" panose="020F0502020204030204" pitchFamily="34" charset="0"/>
                      </a:endParaRPr>
                    </a:p>
                  </a:txBody>
                  <a:tcPr marL="0" marR="0" marT="0" marB="0" anchor="b"/>
                </a:tc>
                <a:extLst>
                  <a:ext uri="{0D108BD9-81ED-4DB2-BD59-A6C34878D82A}">
                    <a16:rowId xmlns:a16="http://schemas.microsoft.com/office/drawing/2014/main" val="1955703633"/>
                  </a:ext>
                </a:extLst>
              </a:tr>
              <a:tr h="137819">
                <a:tc vMerge="1">
                  <a:txBody>
                    <a:bodyPr/>
                    <a:lstStyle/>
                    <a:p>
                      <a:endParaRPr lang="en-US"/>
                    </a:p>
                  </a:txBody>
                  <a:tcPr/>
                </a:tc>
                <a:tc>
                  <a:txBody>
                    <a:bodyPr/>
                    <a:lstStyle/>
                    <a:p>
                      <a:pPr marL="0" marR="0" fontAlgn="base">
                        <a:spcBef>
                          <a:spcPts val="0"/>
                        </a:spcBef>
                        <a:spcAft>
                          <a:spcPts val="0"/>
                        </a:spcAft>
                      </a:pPr>
                      <a:r>
                        <a:rPr lang="en-US" sz="700">
                          <a:effectLst/>
                        </a:rPr>
                        <a:t>Somewhat disagree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13.7%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0.0%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17.6%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20.0%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0.0% </a:t>
                      </a:r>
                      <a:endParaRPr lang="en-US" sz="900">
                        <a:effectLst/>
                        <a:latin typeface="Calibri" panose="020F0502020204030204" pitchFamily="34" charset="0"/>
                      </a:endParaRPr>
                    </a:p>
                  </a:txBody>
                  <a:tcPr marL="0" marR="0" marT="0" marB="0" anchor="b"/>
                </a:tc>
                <a:extLst>
                  <a:ext uri="{0D108BD9-81ED-4DB2-BD59-A6C34878D82A}">
                    <a16:rowId xmlns:a16="http://schemas.microsoft.com/office/drawing/2014/main" val="2499340477"/>
                  </a:ext>
                </a:extLst>
              </a:tr>
              <a:tr h="248962">
                <a:tc vMerge="1">
                  <a:txBody>
                    <a:bodyPr/>
                    <a:lstStyle/>
                    <a:p>
                      <a:endParaRPr lang="en-US"/>
                    </a:p>
                  </a:txBody>
                  <a:tcPr/>
                </a:tc>
                <a:tc>
                  <a:txBody>
                    <a:bodyPr/>
                    <a:lstStyle/>
                    <a:p>
                      <a:pPr marL="0" marR="0" fontAlgn="base">
                        <a:spcBef>
                          <a:spcPts val="0"/>
                        </a:spcBef>
                        <a:spcAft>
                          <a:spcPts val="0"/>
                        </a:spcAft>
                      </a:pPr>
                      <a:r>
                        <a:rPr lang="en-US" sz="700">
                          <a:effectLst/>
                        </a:rPr>
                        <a:t>Neither agree nor disagree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30.1%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29.4%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31.4%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20.0%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0.0% </a:t>
                      </a:r>
                      <a:endParaRPr lang="en-US" sz="900">
                        <a:effectLst/>
                        <a:latin typeface="Calibri" panose="020F0502020204030204" pitchFamily="34" charset="0"/>
                      </a:endParaRPr>
                    </a:p>
                  </a:txBody>
                  <a:tcPr marL="0" marR="0" marT="0" marB="0" anchor="b"/>
                </a:tc>
                <a:extLst>
                  <a:ext uri="{0D108BD9-81ED-4DB2-BD59-A6C34878D82A}">
                    <a16:rowId xmlns:a16="http://schemas.microsoft.com/office/drawing/2014/main" val="2789496573"/>
                  </a:ext>
                </a:extLst>
              </a:tr>
              <a:tr h="137819">
                <a:tc vMerge="1">
                  <a:txBody>
                    <a:bodyPr/>
                    <a:lstStyle/>
                    <a:p>
                      <a:endParaRPr lang="en-US"/>
                    </a:p>
                  </a:txBody>
                  <a:tcPr/>
                </a:tc>
                <a:tc>
                  <a:txBody>
                    <a:bodyPr/>
                    <a:lstStyle/>
                    <a:p>
                      <a:pPr marL="0" marR="0" fontAlgn="base">
                        <a:spcBef>
                          <a:spcPts val="0"/>
                        </a:spcBef>
                        <a:spcAft>
                          <a:spcPts val="0"/>
                        </a:spcAft>
                      </a:pPr>
                      <a:r>
                        <a:rPr lang="en-US" sz="700">
                          <a:effectLst/>
                        </a:rPr>
                        <a:t>Somewhat agree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26.0%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35.3%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21.6%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40.0%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0.0% </a:t>
                      </a:r>
                      <a:endParaRPr lang="en-US" sz="900">
                        <a:effectLst/>
                        <a:latin typeface="Calibri" panose="020F0502020204030204" pitchFamily="34" charset="0"/>
                      </a:endParaRPr>
                    </a:p>
                  </a:txBody>
                  <a:tcPr marL="0" marR="0" marT="0" marB="0" anchor="b"/>
                </a:tc>
                <a:extLst>
                  <a:ext uri="{0D108BD9-81ED-4DB2-BD59-A6C34878D82A}">
                    <a16:rowId xmlns:a16="http://schemas.microsoft.com/office/drawing/2014/main" val="4008750849"/>
                  </a:ext>
                </a:extLst>
              </a:tr>
              <a:tr h="137819">
                <a:tc vMerge="1">
                  <a:txBody>
                    <a:bodyPr/>
                    <a:lstStyle/>
                    <a:p>
                      <a:endParaRPr lang="en-US"/>
                    </a:p>
                  </a:txBody>
                  <a:tcPr/>
                </a:tc>
                <a:tc>
                  <a:txBody>
                    <a:bodyPr/>
                    <a:lstStyle/>
                    <a:p>
                      <a:pPr marL="0" marR="0" fontAlgn="base">
                        <a:spcBef>
                          <a:spcPts val="0"/>
                        </a:spcBef>
                        <a:spcAft>
                          <a:spcPts val="0"/>
                        </a:spcAft>
                      </a:pPr>
                      <a:r>
                        <a:rPr lang="en-US" sz="700">
                          <a:effectLst/>
                        </a:rPr>
                        <a:t>Strongly agree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20.5%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23.5%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19.6%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20.0%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0.0% </a:t>
                      </a:r>
                      <a:endParaRPr lang="en-US" sz="900">
                        <a:effectLst/>
                        <a:latin typeface="Calibri" panose="020F0502020204030204" pitchFamily="34" charset="0"/>
                      </a:endParaRPr>
                    </a:p>
                  </a:txBody>
                  <a:tcPr marL="0" marR="0" marT="0" marB="0" anchor="b"/>
                </a:tc>
                <a:extLst>
                  <a:ext uri="{0D108BD9-81ED-4DB2-BD59-A6C34878D82A}">
                    <a16:rowId xmlns:a16="http://schemas.microsoft.com/office/drawing/2014/main" val="1194374111"/>
                  </a:ext>
                </a:extLst>
              </a:tr>
              <a:tr h="315649">
                <a:tc>
                  <a:txBody>
                    <a:bodyPr/>
                    <a:lstStyle/>
                    <a:p>
                      <a:pPr marL="0" marR="0" fontAlgn="base">
                        <a:spcBef>
                          <a:spcPts val="0"/>
                        </a:spcBef>
                        <a:spcAft>
                          <a:spcPts val="0"/>
                        </a:spcAft>
                      </a:pPr>
                      <a:r>
                        <a:rPr lang="en-US" sz="900">
                          <a:effectLst/>
                        </a:rPr>
                        <a:t> </a:t>
                      </a:r>
                      <a:br>
                        <a:rPr lang="en-US" sz="900">
                          <a:effectLst/>
                        </a:rPr>
                      </a:br>
                      <a:r>
                        <a:rPr lang="en-US" sz="900">
                          <a:effectLst/>
                        </a:rPr>
                        <a:t>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a:effectLst/>
                        </a:rPr>
                        <a:t> </a:t>
                      </a:r>
                      <a:br>
                        <a:rPr lang="en-US" sz="900">
                          <a:effectLst/>
                        </a:rPr>
                      </a:br>
                      <a:r>
                        <a:rPr lang="en-US" sz="900">
                          <a:effectLst/>
                        </a:rPr>
                        <a:t>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a:effectLst/>
                        </a:rPr>
                        <a:t> </a:t>
                      </a:r>
                      <a:br>
                        <a:rPr lang="en-US" sz="900">
                          <a:effectLst/>
                        </a:rPr>
                      </a:br>
                      <a:r>
                        <a:rPr lang="en-US" sz="900">
                          <a:effectLst/>
                        </a:rPr>
                        <a:t>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a:effectLst/>
                        </a:rPr>
                        <a:t> </a:t>
                      </a:r>
                      <a:br>
                        <a:rPr lang="en-US" sz="900">
                          <a:effectLst/>
                        </a:rPr>
                      </a:br>
                      <a:r>
                        <a:rPr lang="en-US" sz="900">
                          <a:effectLst/>
                        </a:rPr>
                        <a:t>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a:effectLst/>
                        </a:rPr>
                        <a:t> </a:t>
                      </a:r>
                      <a:br>
                        <a:rPr lang="en-US" sz="900">
                          <a:effectLst/>
                        </a:rPr>
                      </a:br>
                      <a:r>
                        <a:rPr lang="en-US" sz="900">
                          <a:effectLst/>
                        </a:rPr>
                        <a:t>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a:effectLst/>
                        </a:rPr>
                        <a:t> </a:t>
                      </a:r>
                      <a:br>
                        <a:rPr lang="en-US" sz="900">
                          <a:effectLst/>
                        </a:rPr>
                      </a:br>
                      <a:r>
                        <a:rPr lang="en-US" sz="900">
                          <a:effectLst/>
                        </a:rPr>
                        <a:t>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a:effectLst/>
                        </a:rPr>
                        <a:t> </a:t>
                      </a:r>
                      <a:br>
                        <a:rPr lang="en-US" sz="900">
                          <a:effectLst/>
                        </a:rPr>
                      </a:br>
                      <a:r>
                        <a:rPr lang="en-US" sz="900">
                          <a:effectLst/>
                        </a:rPr>
                        <a:t> </a:t>
                      </a:r>
                      <a:endParaRPr lang="en-US" sz="900">
                        <a:effectLst/>
                        <a:latin typeface="Calibri" panose="020F0502020204030204" pitchFamily="34" charset="0"/>
                      </a:endParaRPr>
                    </a:p>
                  </a:txBody>
                  <a:tcPr marL="0" marR="0" marT="0" marB="0" anchor="b"/>
                </a:tc>
                <a:extLst>
                  <a:ext uri="{0D108BD9-81ED-4DB2-BD59-A6C34878D82A}">
                    <a16:rowId xmlns:a16="http://schemas.microsoft.com/office/drawing/2014/main" val="1179557038"/>
                  </a:ext>
                </a:extLst>
              </a:tr>
              <a:tr h="137819">
                <a:tc rowSpan="5">
                  <a:txBody>
                    <a:bodyPr/>
                    <a:lstStyle/>
                    <a:p>
                      <a:pPr marL="0" marR="0" fontAlgn="base">
                        <a:spcBef>
                          <a:spcPts val="0"/>
                        </a:spcBef>
                        <a:spcAft>
                          <a:spcPts val="0"/>
                        </a:spcAft>
                      </a:pPr>
                      <a:r>
                        <a:rPr lang="en-US" sz="700">
                          <a:effectLst/>
                          <a:highlight>
                            <a:srgbClr val="FFFF00"/>
                          </a:highlight>
                        </a:rPr>
                        <a:t>Hood College will provide students information on how to register to vote. </a:t>
                      </a:r>
                      <a:endParaRPr lang="en-US" sz="900">
                        <a:effectLst/>
                        <a:highlight>
                          <a:srgbClr val="FFFF00"/>
                        </a:highlight>
                        <a:latin typeface="Calibri"/>
                      </a:endParaRPr>
                    </a:p>
                  </a:txBody>
                  <a:tcPr marL="0" marR="0" marT="0" marB="0" anchor="ctr"/>
                </a:tc>
                <a:tc>
                  <a:txBody>
                    <a:bodyPr/>
                    <a:lstStyle/>
                    <a:p>
                      <a:pPr marL="0" marR="0" fontAlgn="base">
                        <a:spcBef>
                          <a:spcPts val="0"/>
                        </a:spcBef>
                        <a:spcAft>
                          <a:spcPts val="0"/>
                        </a:spcAft>
                      </a:pPr>
                      <a:r>
                        <a:rPr lang="en-US" sz="700">
                          <a:effectLst/>
                          <a:highlight>
                            <a:srgbClr val="FFFF00"/>
                          </a:highlight>
                        </a:rPr>
                        <a:t>Strongly disagree </a:t>
                      </a:r>
                      <a:endParaRPr lang="en-US" sz="9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700">
                          <a:effectLst/>
                          <a:highlight>
                            <a:srgbClr val="FFFF00"/>
                          </a:highlight>
                        </a:rPr>
                        <a:t>4.1% </a:t>
                      </a:r>
                      <a:endParaRPr lang="en-US" sz="9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700">
                          <a:effectLst/>
                          <a:highlight>
                            <a:srgbClr val="FFFF00"/>
                          </a:highlight>
                        </a:rPr>
                        <a:t>11.8% </a:t>
                      </a:r>
                      <a:endParaRPr lang="en-US" sz="9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700">
                          <a:effectLst/>
                          <a:highlight>
                            <a:srgbClr val="FFFF00"/>
                          </a:highlight>
                        </a:rPr>
                        <a:t>2.0% </a:t>
                      </a:r>
                      <a:endParaRPr lang="en-US" sz="9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700">
                          <a:effectLst/>
                        </a:rPr>
                        <a:t>0.0%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0.0% </a:t>
                      </a:r>
                      <a:endParaRPr lang="en-US" sz="900">
                        <a:effectLst/>
                        <a:latin typeface="Calibri" panose="020F0502020204030204" pitchFamily="34" charset="0"/>
                      </a:endParaRPr>
                    </a:p>
                  </a:txBody>
                  <a:tcPr marL="0" marR="0" marT="0" marB="0" anchor="b"/>
                </a:tc>
                <a:extLst>
                  <a:ext uri="{0D108BD9-81ED-4DB2-BD59-A6C34878D82A}">
                    <a16:rowId xmlns:a16="http://schemas.microsoft.com/office/drawing/2014/main" val="2291394198"/>
                  </a:ext>
                </a:extLst>
              </a:tr>
              <a:tr h="137819">
                <a:tc vMerge="1">
                  <a:txBody>
                    <a:bodyPr/>
                    <a:lstStyle/>
                    <a:p>
                      <a:endParaRPr lang="en-US"/>
                    </a:p>
                  </a:txBody>
                  <a:tcPr/>
                </a:tc>
                <a:tc>
                  <a:txBody>
                    <a:bodyPr/>
                    <a:lstStyle/>
                    <a:p>
                      <a:pPr marL="0" marR="0" fontAlgn="base">
                        <a:spcBef>
                          <a:spcPts val="0"/>
                        </a:spcBef>
                        <a:spcAft>
                          <a:spcPts val="0"/>
                        </a:spcAft>
                      </a:pPr>
                      <a:r>
                        <a:rPr lang="en-US" sz="700">
                          <a:effectLst/>
                        </a:rPr>
                        <a:t>Somewhat disagree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5.5%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5.9%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5.9%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0.0%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0.0% </a:t>
                      </a:r>
                      <a:endParaRPr lang="en-US" sz="900">
                        <a:effectLst/>
                        <a:latin typeface="Calibri" panose="020F0502020204030204" pitchFamily="34" charset="0"/>
                      </a:endParaRPr>
                    </a:p>
                  </a:txBody>
                  <a:tcPr marL="0" marR="0" marT="0" marB="0" anchor="b"/>
                </a:tc>
                <a:extLst>
                  <a:ext uri="{0D108BD9-81ED-4DB2-BD59-A6C34878D82A}">
                    <a16:rowId xmlns:a16="http://schemas.microsoft.com/office/drawing/2014/main" val="463738792"/>
                  </a:ext>
                </a:extLst>
              </a:tr>
              <a:tr h="248962">
                <a:tc vMerge="1">
                  <a:txBody>
                    <a:bodyPr/>
                    <a:lstStyle/>
                    <a:p>
                      <a:endParaRPr lang="en-US"/>
                    </a:p>
                  </a:txBody>
                  <a:tcPr/>
                </a:tc>
                <a:tc>
                  <a:txBody>
                    <a:bodyPr/>
                    <a:lstStyle/>
                    <a:p>
                      <a:pPr marL="0" marR="0" fontAlgn="base">
                        <a:spcBef>
                          <a:spcPts val="0"/>
                        </a:spcBef>
                        <a:spcAft>
                          <a:spcPts val="0"/>
                        </a:spcAft>
                      </a:pPr>
                      <a:r>
                        <a:rPr lang="en-US" sz="700">
                          <a:effectLst/>
                        </a:rPr>
                        <a:t>Neither agree nor disagree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26.0%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23.5%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21.6%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80.0%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0.0% </a:t>
                      </a:r>
                      <a:endParaRPr lang="en-US" sz="900">
                        <a:effectLst/>
                        <a:latin typeface="Calibri" panose="020F0502020204030204" pitchFamily="34" charset="0"/>
                      </a:endParaRPr>
                    </a:p>
                  </a:txBody>
                  <a:tcPr marL="0" marR="0" marT="0" marB="0" anchor="b"/>
                </a:tc>
                <a:extLst>
                  <a:ext uri="{0D108BD9-81ED-4DB2-BD59-A6C34878D82A}">
                    <a16:rowId xmlns:a16="http://schemas.microsoft.com/office/drawing/2014/main" val="2819521986"/>
                  </a:ext>
                </a:extLst>
              </a:tr>
              <a:tr h="137819">
                <a:tc vMerge="1">
                  <a:txBody>
                    <a:bodyPr/>
                    <a:lstStyle/>
                    <a:p>
                      <a:endParaRPr lang="en-US"/>
                    </a:p>
                  </a:txBody>
                  <a:tcPr/>
                </a:tc>
                <a:tc>
                  <a:txBody>
                    <a:bodyPr/>
                    <a:lstStyle/>
                    <a:p>
                      <a:pPr marL="0" marR="0" fontAlgn="base">
                        <a:spcBef>
                          <a:spcPts val="0"/>
                        </a:spcBef>
                        <a:spcAft>
                          <a:spcPts val="0"/>
                        </a:spcAft>
                      </a:pPr>
                      <a:r>
                        <a:rPr lang="en-US" sz="700">
                          <a:effectLst/>
                        </a:rPr>
                        <a:t>Somewhat agree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30.1%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17.6%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37.3%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0.0%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0.0% </a:t>
                      </a:r>
                      <a:endParaRPr lang="en-US" sz="900">
                        <a:effectLst/>
                        <a:latin typeface="Calibri" panose="020F0502020204030204" pitchFamily="34" charset="0"/>
                      </a:endParaRPr>
                    </a:p>
                  </a:txBody>
                  <a:tcPr marL="0" marR="0" marT="0" marB="0" anchor="b"/>
                </a:tc>
                <a:extLst>
                  <a:ext uri="{0D108BD9-81ED-4DB2-BD59-A6C34878D82A}">
                    <a16:rowId xmlns:a16="http://schemas.microsoft.com/office/drawing/2014/main" val="3000163100"/>
                  </a:ext>
                </a:extLst>
              </a:tr>
              <a:tr h="137819">
                <a:tc vMerge="1">
                  <a:txBody>
                    <a:bodyPr/>
                    <a:lstStyle/>
                    <a:p>
                      <a:endParaRPr lang="en-US"/>
                    </a:p>
                  </a:txBody>
                  <a:tcPr/>
                </a:tc>
                <a:tc>
                  <a:txBody>
                    <a:bodyPr/>
                    <a:lstStyle/>
                    <a:p>
                      <a:pPr marL="0" marR="0" fontAlgn="base">
                        <a:spcBef>
                          <a:spcPts val="0"/>
                        </a:spcBef>
                        <a:spcAft>
                          <a:spcPts val="0"/>
                        </a:spcAft>
                      </a:pPr>
                      <a:r>
                        <a:rPr lang="en-US" sz="700">
                          <a:effectLst/>
                        </a:rPr>
                        <a:t>Strongly agree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34.2%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41.2%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33.3%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20.0%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0.0% </a:t>
                      </a:r>
                      <a:endParaRPr lang="en-US" sz="900">
                        <a:effectLst/>
                        <a:latin typeface="Calibri" panose="020F0502020204030204" pitchFamily="34" charset="0"/>
                      </a:endParaRPr>
                    </a:p>
                  </a:txBody>
                  <a:tcPr marL="0" marR="0" marT="0" marB="0" anchor="b"/>
                </a:tc>
                <a:extLst>
                  <a:ext uri="{0D108BD9-81ED-4DB2-BD59-A6C34878D82A}">
                    <a16:rowId xmlns:a16="http://schemas.microsoft.com/office/drawing/2014/main" val="562359360"/>
                  </a:ext>
                </a:extLst>
              </a:tr>
              <a:tr h="315649">
                <a:tc>
                  <a:txBody>
                    <a:bodyPr/>
                    <a:lstStyle/>
                    <a:p>
                      <a:pPr marL="0" marR="0" fontAlgn="base">
                        <a:spcBef>
                          <a:spcPts val="0"/>
                        </a:spcBef>
                        <a:spcAft>
                          <a:spcPts val="0"/>
                        </a:spcAft>
                      </a:pPr>
                      <a:r>
                        <a:rPr lang="en-US" sz="900">
                          <a:effectLst/>
                        </a:rPr>
                        <a:t> </a:t>
                      </a:r>
                      <a:br>
                        <a:rPr lang="en-US" sz="900">
                          <a:effectLst/>
                        </a:rPr>
                      </a:br>
                      <a:r>
                        <a:rPr lang="en-US" sz="900">
                          <a:effectLst/>
                        </a:rPr>
                        <a:t>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a:effectLst/>
                        </a:rPr>
                        <a:t> </a:t>
                      </a:r>
                      <a:br>
                        <a:rPr lang="en-US" sz="900">
                          <a:effectLst/>
                        </a:rPr>
                      </a:br>
                      <a:r>
                        <a:rPr lang="en-US" sz="900">
                          <a:effectLst/>
                        </a:rPr>
                        <a:t>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a:effectLst/>
                        </a:rPr>
                        <a:t> </a:t>
                      </a:r>
                      <a:br>
                        <a:rPr lang="en-US" sz="900">
                          <a:effectLst/>
                        </a:rPr>
                      </a:br>
                      <a:r>
                        <a:rPr lang="en-US" sz="900">
                          <a:effectLst/>
                        </a:rPr>
                        <a:t>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a:effectLst/>
                        </a:rPr>
                        <a:t> </a:t>
                      </a:r>
                      <a:br>
                        <a:rPr lang="en-US" sz="900">
                          <a:effectLst/>
                        </a:rPr>
                      </a:br>
                      <a:r>
                        <a:rPr lang="en-US" sz="900">
                          <a:effectLst/>
                        </a:rPr>
                        <a:t>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a:effectLst/>
                        </a:rPr>
                        <a:t> </a:t>
                      </a:r>
                      <a:br>
                        <a:rPr lang="en-US" sz="900">
                          <a:effectLst/>
                        </a:rPr>
                      </a:br>
                      <a:r>
                        <a:rPr lang="en-US" sz="900">
                          <a:effectLst/>
                        </a:rPr>
                        <a:t>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a:effectLst/>
                        </a:rPr>
                        <a:t> </a:t>
                      </a:r>
                      <a:br>
                        <a:rPr lang="en-US" sz="900">
                          <a:effectLst/>
                        </a:rPr>
                      </a:br>
                      <a:r>
                        <a:rPr lang="en-US" sz="900">
                          <a:effectLst/>
                        </a:rPr>
                        <a:t>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a:effectLst/>
                        </a:rPr>
                        <a:t> </a:t>
                      </a:r>
                      <a:br>
                        <a:rPr lang="en-US" sz="900">
                          <a:effectLst/>
                        </a:rPr>
                      </a:br>
                      <a:r>
                        <a:rPr lang="en-US" sz="900">
                          <a:effectLst/>
                        </a:rPr>
                        <a:t> </a:t>
                      </a:r>
                      <a:endParaRPr lang="en-US" sz="900">
                        <a:effectLst/>
                        <a:latin typeface="Calibri" panose="020F0502020204030204" pitchFamily="34" charset="0"/>
                      </a:endParaRPr>
                    </a:p>
                  </a:txBody>
                  <a:tcPr marL="0" marR="0" marT="0" marB="0" anchor="b"/>
                </a:tc>
                <a:extLst>
                  <a:ext uri="{0D108BD9-81ED-4DB2-BD59-A6C34878D82A}">
                    <a16:rowId xmlns:a16="http://schemas.microsoft.com/office/drawing/2014/main" val="2064080816"/>
                  </a:ext>
                </a:extLst>
              </a:tr>
              <a:tr h="137819">
                <a:tc rowSpan="5">
                  <a:txBody>
                    <a:bodyPr/>
                    <a:lstStyle/>
                    <a:p>
                      <a:pPr marL="0" marR="0" fontAlgn="base">
                        <a:spcBef>
                          <a:spcPts val="0"/>
                        </a:spcBef>
                        <a:spcAft>
                          <a:spcPts val="0"/>
                        </a:spcAft>
                      </a:pPr>
                      <a:r>
                        <a:rPr lang="en-US" sz="700">
                          <a:effectLst/>
                          <a:highlight>
                            <a:srgbClr val="FFFF00"/>
                          </a:highlight>
                        </a:rPr>
                        <a:t>Classes I have taken at Hood College have taught me about the electoral process. </a:t>
                      </a:r>
                      <a:endParaRPr lang="en-US" sz="900">
                        <a:effectLst/>
                        <a:highlight>
                          <a:srgbClr val="FFFF00"/>
                        </a:highlight>
                        <a:latin typeface="Calibri"/>
                      </a:endParaRPr>
                    </a:p>
                  </a:txBody>
                  <a:tcPr marL="0" marR="0" marT="0" marB="0" anchor="ctr"/>
                </a:tc>
                <a:tc>
                  <a:txBody>
                    <a:bodyPr/>
                    <a:lstStyle/>
                    <a:p>
                      <a:pPr marL="0" marR="0" fontAlgn="base">
                        <a:spcBef>
                          <a:spcPts val="0"/>
                        </a:spcBef>
                        <a:spcAft>
                          <a:spcPts val="0"/>
                        </a:spcAft>
                      </a:pPr>
                      <a:r>
                        <a:rPr lang="en-US" sz="700">
                          <a:effectLst/>
                          <a:highlight>
                            <a:srgbClr val="FFFF00"/>
                          </a:highlight>
                        </a:rPr>
                        <a:t>Strongly disagree </a:t>
                      </a:r>
                      <a:endParaRPr lang="en-US" sz="9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700">
                          <a:effectLst/>
                          <a:highlight>
                            <a:srgbClr val="FFFF00"/>
                          </a:highlight>
                        </a:rPr>
                        <a:t>21.9% </a:t>
                      </a:r>
                      <a:endParaRPr lang="en-US" sz="9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700">
                          <a:effectLst/>
                          <a:highlight>
                            <a:srgbClr val="FFFF00"/>
                          </a:highlight>
                        </a:rPr>
                        <a:t>5.9% </a:t>
                      </a:r>
                      <a:endParaRPr lang="en-US" sz="9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700">
                          <a:effectLst/>
                          <a:highlight>
                            <a:srgbClr val="FFFF00"/>
                          </a:highlight>
                        </a:rPr>
                        <a:t>25.5% </a:t>
                      </a:r>
                      <a:endParaRPr lang="en-US" sz="9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700">
                          <a:effectLst/>
                          <a:highlight>
                            <a:srgbClr val="FFFF00"/>
                          </a:highlight>
                        </a:rPr>
                        <a:t>40.0% </a:t>
                      </a:r>
                      <a:endParaRPr lang="en-US" sz="9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700">
                          <a:effectLst/>
                        </a:rPr>
                        <a:t>0.0% </a:t>
                      </a:r>
                      <a:endParaRPr lang="en-US" sz="900">
                        <a:effectLst/>
                        <a:latin typeface="Calibri" panose="020F0502020204030204" pitchFamily="34" charset="0"/>
                      </a:endParaRPr>
                    </a:p>
                  </a:txBody>
                  <a:tcPr marL="0" marR="0" marT="0" marB="0" anchor="b"/>
                </a:tc>
                <a:extLst>
                  <a:ext uri="{0D108BD9-81ED-4DB2-BD59-A6C34878D82A}">
                    <a16:rowId xmlns:a16="http://schemas.microsoft.com/office/drawing/2014/main" val="3197919558"/>
                  </a:ext>
                </a:extLst>
              </a:tr>
              <a:tr h="137819">
                <a:tc vMerge="1">
                  <a:txBody>
                    <a:bodyPr/>
                    <a:lstStyle/>
                    <a:p>
                      <a:endParaRPr lang="en-US"/>
                    </a:p>
                  </a:txBody>
                  <a:tcPr/>
                </a:tc>
                <a:tc>
                  <a:txBody>
                    <a:bodyPr/>
                    <a:lstStyle/>
                    <a:p>
                      <a:pPr marL="0" marR="0" fontAlgn="base">
                        <a:spcBef>
                          <a:spcPts val="0"/>
                        </a:spcBef>
                        <a:spcAft>
                          <a:spcPts val="0"/>
                        </a:spcAft>
                      </a:pPr>
                      <a:r>
                        <a:rPr lang="en-US" sz="700">
                          <a:effectLst/>
                        </a:rPr>
                        <a:t>Somewhat disagree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16.4%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11.8%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17.6%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20.0%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0.0% </a:t>
                      </a:r>
                      <a:endParaRPr lang="en-US" sz="900">
                        <a:effectLst/>
                        <a:latin typeface="Calibri" panose="020F0502020204030204" pitchFamily="34" charset="0"/>
                      </a:endParaRPr>
                    </a:p>
                  </a:txBody>
                  <a:tcPr marL="0" marR="0" marT="0" marB="0" anchor="b"/>
                </a:tc>
                <a:extLst>
                  <a:ext uri="{0D108BD9-81ED-4DB2-BD59-A6C34878D82A}">
                    <a16:rowId xmlns:a16="http://schemas.microsoft.com/office/drawing/2014/main" val="1280597608"/>
                  </a:ext>
                </a:extLst>
              </a:tr>
              <a:tr h="248962">
                <a:tc vMerge="1">
                  <a:txBody>
                    <a:bodyPr/>
                    <a:lstStyle/>
                    <a:p>
                      <a:endParaRPr lang="en-US"/>
                    </a:p>
                  </a:txBody>
                  <a:tcPr/>
                </a:tc>
                <a:tc>
                  <a:txBody>
                    <a:bodyPr/>
                    <a:lstStyle/>
                    <a:p>
                      <a:pPr marL="0" marR="0" fontAlgn="base">
                        <a:spcBef>
                          <a:spcPts val="0"/>
                        </a:spcBef>
                        <a:spcAft>
                          <a:spcPts val="0"/>
                        </a:spcAft>
                      </a:pPr>
                      <a:r>
                        <a:rPr lang="en-US" sz="700">
                          <a:effectLst/>
                        </a:rPr>
                        <a:t>Neither agree nor disagree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19.2%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23.5%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17.6%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20.0%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0.0% </a:t>
                      </a:r>
                      <a:endParaRPr lang="en-US" sz="900">
                        <a:effectLst/>
                        <a:latin typeface="Calibri" panose="020F0502020204030204" pitchFamily="34" charset="0"/>
                      </a:endParaRPr>
                    </a:p>
                  </a:txBody>
                  <a:tcPr marL="0" marR="0" marT="0" marB="0" anchor="b"/>
                </a:tc>
                <a:extLst>
                  <a:ext uri="{0D108BD9-81ED-4DB2-BD59-A6C34878D82A}">
                    <a16:rowId xmlns:a16="http://schemas.microsoft.com/office/drawing/2014/main" val="3008489996"/>
                  </a:ext>
                </a:extLst>
              </a:tr>
              <a:tr h="137819">
                <a:tc vMerge="1">
                  <a:txBody>
                    <a:bodyPr/>
                    <a:lstStyle/>
                    <a:p>
                      <a:endParaRPr lang="en-US"/>
                    </a:p>
                  </a:txBody>
                  <a:tcPr/>
                </a:tc>
                <a:tc>
                  <a:txBody>
                    <a:bodyPr/>
                    <a:lstStyle/>
                    <a:p>
                      <a:pPr marL="0" marR="0" fontAlgn="base">
                        <a:spcBef>
                          <a:spcPts val="0"/>
                        </a:spcBef>
                        <a:spcAft>
                          <a:spcPts val="0"/>
                        </a:spcAft>
                      </a:pPr>
                      <a:r>
                        <a:rPr lang="en-US" sz="700">
                          <a:effectLst/>
                        </a:rPr>
                        <a:t>Somewhat agree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19.2%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29.4%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17.6%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0.0%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0.0% </a:t>
                      </a:r>
                      <a:endParaRPr lang="en-US" sz="900">
                        <a:effectLst/>
                        <a:latin typeface="Calibri" panose="020F0502020204030204" pitchFamily="34" charset="0"/>
                      </a:endParaRPr>
                    </a:p>
                  </a:txBody>
                  <a:tcPr marL="0" marR="0" marT="0" marB="0" anchor="b"/>
                </a:tc>
                <a:extLst>
                  <a:ext uri="{0D108BD9-81ED-4DB2-BD59-A6C34878D82A}">
                    <a16:rowId xmlns:a16="http://schemas.microsoft.com/office/drawing/2014/main" val="2251321596"/>
                  </a:ext>
                </a:extLst>
              </a:tr>
              <a:tr h="137819">
                <a:tc vMerge="1">
                  <a:txBody>
                    <a:bodyPr/>
                    <a:lstStyle/>
                    <a:p>
                      <a:endParaRPr lang="en-US"/>
                    </a:p>
                  </a:txBody>
                  <a:tcPr/>
                </a:tc>
                <a:tc>
                  <a:txBody>
                    <a:bodyPr/>
                    <a:lstStyle/>
                    <a:p>
                      <a:pPr marL="0" marR="0" fontAlgn="base">
                        <a:spcBef>
                          <a:spcPts val="0"/>
                        </a:spcBef>
                        <a:spcAft>
                          <a:spcPts val="0"/>
                        </a:spcAft>
                      </a:pPr>
                      <a:r>
                        <a:rPr lang="en-US" sz="700">
                          <a:effectLst/>
                        </a:rPr>
                        <a:t>Strongly agree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23.3%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29.4%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21.6%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20.0% </a:t>
                      </a:r>
                      <a:endParaRPr lang="en-US" sz="9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a:effectLst/>
                        </a:rPr>
                        <a:t>0.0% </a:t>
                      </a:r>
                      <a:endParaRPr lang="en-US" sz="900">
                        <a:effectLst/>
                        <a:latin typeface="Calibri" panose="020F0502020204030204" pitchFamily="34" charset="0"/>
                      </a:endParaRPr>
                    </a:p>
                  </a:txBody>
                  <a:tcPr marL="0" marR="0" marT="0" marB="0" anchor="b"/>
                </a:tc>
                <a:extLst>
                  <a:ext uri="{0D108BD9-81ED-4DB2-BD59-A6C34878D82A}">
                    <a16:rowId xmlns:a16="http://schemas.microsoft.com/office/drawing/2014/main" val="3215297799"/>
                  </a:ext>
                </a:extLst>
              </a:tr>
            </a:tbl>
          </a:graphicData>
        </a:graphic>
      </p:graphicFrame>
    </p:spTree>
    <p:extLst>
      <p:ext uri="{BB962C8B-B14F-4D97-AF65-F5344CB8AC3E}">
        <p14:creationId xmlns:p14="http://schemas.microsoft.com/office/powerpoint/2010/main" val="15933339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28" name="Group 127">
            <a:extLst>
              <a:ext uri="{FF2B5EF4-FFF2-40B4-BE49-F238E27FC236}">
                <a16:creationId xmlns:a16="http://schemas.microsoft.com/office/drawing/2014/main" id="{17C4610E-9C18-467B-BF10-BE6A974CC36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p:grpSpPr>
        <p:sp>
          <p:nvSpPr>
            <p:cNvPr id="129" name="Freeform 5">
              <a:extLst>
                <a:ext uri="{FF2B5EF4-FFF2-40B4-BE49-F238E27FC236}">
                  <a16:creationId xmlns:a16="http://schemas.microsoft.com/office/drawing/2014/main" id="{296DF307-344E-4E9B-A7AA-8139E450D1B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0" name="Freeform 6">
              <a:extLst>
                <a:ext uri="{FF2B5EF4-FFF2-40B4-BE49-F238E27FC236}">
                  <a16:creationId xmlns:a16="http://schemas.microsoft.com/office/drawing/2014/main" id="{E263CC2D-ACFB-4EB3-ADF9-CD82BC8422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1" name="Freeform 7">
              <a:extLst>
                <a:ext uri="{FF2B5EF4-FFF2-40B4-BE49-F238E27FC236}">
                  <a16:creationId xmlns:a16="http://schemas.microsoft.com/office/drawing/2014/main" id="{C5366E2F-9BA0-485A-B1CA-A5E6E2E379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32" name="Freeform 8">
              <a:extLst>
                <a:ext uri="{FF2B5EF4-FFF2-40B4-BE49-F238E27FC236}">
                  <a16:creationId xmlns:a16="http://schemas.microsoft.com/office/drawing/2014/main" id="{1803051E-7C26-4F53-8293-B4EAED4212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3" name="Freeform 9">
              <a:extLst>
                <a:ext uri="{FF2B5EF4-FFF2-40B4-BE49-F238E27FC236}">
                  <a16:creationId xmlns:a16="http://schemas.microsoft.com/office/drawing/2014/main" id="{D10888CD-E496-4116-9C45-CF4F17ADE64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4" name="Freeform 10">
              <a:extLst>
                <a:ext uri="{FF2B5EF4-FFF2-40B4-BE49-F238E27FC236}">
                  <a16:creationId xmlns:a16="http://schemas.microsoft.com/office/drawing/2014/main" id="{0A42DA8F-DA3D-43E9-A184-E0F6C133A1D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5" name="Freeform 11">
              <a:extLst>
                <a:ext uri="{FF2B5EF4-FFF2-40B4-BE49-F238E27FC236}">
                  <a16:creationId xmlns:a16="http://schemas.microsoft.com/office/drawing/2014/main" id="{473EAD31-7AA3-49B7-ADD6-C13FF0F141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6" name="Freeform 12">
              <a:extLst>
                <a:ext uri="{FF2B5EF4-FFF2-40B4-BE49-F238E27FC236}">
                  <a16:creationId xmlns:a16="http://schemas.microsoft.com/office/drawing/2014/main" id="{2BBB7CDF-BA2E-451F-9201-CF2B6FEAEAE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7" name="Freeform 13">
              <a:extLst>
                <a:ext uri="{FF2B5EF4-FFF2-40B4-BE49-F238E27FC236}">
                  <a16:creationId xmlns:a16="http://schemas.microsoft.com/office/drawing/2014/main" id="{84809EF2-CD0D-4BC3-ABC7-E7E312A1D7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38" name="Freeform 14">
              <a:extLst>
                <a:ext uri="{FF2B5EF4-FFF2-40B4-BE49-F238E27FC236}">
                  <a16:creationId xmlns:a16="http://schemas.microsoft.com/office/drawing/2014/main" id="{11D2D6C5-637B-4AFE-97F4-D4E48A6134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39" name="Freeform 15">
              <a:extLst>
                <a:ext uri="{FF2B5EF4-FFF2-40B4-BE49-F238E27FC236}">
                  <a16:creationId xmlns:a16="http://schemas.microsoft.com/office/drawing/2014/main" id="{F841B2C5-57F5-4FE6-B4D4-EBB3F30881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40" name="Freeform 16">
              <a:extLst>
                <a:ext uri="{FF2B5EF4-FFF2-40B4-BE49-F238E27FC236}">
                  <a16:creationId xmlns:a16="http://schemas.microsoft.com/office/drawing/2014/main" id="{B4822A39-2A52-4B2C-9319-BEFC526DB0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41" name="Freeform 17">
              <a:extLst>
                <a:ext uri="{FF2B5EF4-FFF2-40B4-BE49-F238E27FC236}">
                  <a16:creationId xmlns:a16="http://schemas.microsoft.com/office/drawing/2014/main" id="{4E469692-E783-4950-8DEC-3A1FD3978B0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2" name="Freeform 18">
              <a:extLst>
                <a:ext uri="{FF2B5EF4-FFF2-40B4-BE49-F238E27FC236}">
                  <a16:creationId xmlns:a16="http://schemas.microsoft.com/office/drawing/2014/main" id="{012909CD-3254-41E5-B8BB-0F2D7CE0D8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3" name="Freeform 19">
              <a:extLst>
                <a:ext uri="{FF2B5EF4-FFF2-40B4-BE49-F238E27FC236}">
                  <a16:creationId xmlns:a16="http://schemas.microsoft.com/office/drawing/2014/main" id="{93E7648E-861E-4503-AEDC-56C4EC50729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4" name="Freeform 20">
              <a:extLst>
                <a:ext uri="{FF2B5EF4-FFF2-40B4-BE49-F238E27FC236}">
                  <a16:creationId xmlns:a16="http://schemas.microsoft.com/office/drawing/2014/main" id="{F9C72257-EBD0-4D1C-A32C-D846446872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5" name="Freeform 21">
              <a:extLst>
                <a:ext uri="{FF2B5EF4-FFF2-40B4-BE49-F238E27FC236}">
                  <a16:creationId xmlns:a16="http://schemas.microsoft.com/office/drawing/2014/main" id="{87BB2CBB-9C22-4E28-AB86-DC92AEE2DB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6" name="Freeform 22">
              <a:extLst>
                <a:ext uri="{FF2B5EF4-FFF2-40B4-BE49-F238E27FC236}">
                  <a16:creationId xmlns:a16="http://schemas.microsoft.com/office/drawing/2014/main" id="{F85B3053-8D9F-410A-80C2-7960DDEA6A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47" name="Freeform 23">
              <a:extLst>
                <a:ext uri="{FF2B5EF4-FFF2-40B4-BE49-F238E27FC236}">
                  <a16:creationId xmlns:a16="http://schemas.microsoft.com/office/drawing/2014/main" id="{E8FF5DA7-6E72-41F1-A54C-EAF440A274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149" name="Group 148">
            <a:extLst>
              <a:ext uri="{FF2B5EF4-FFF2-40B4-BE49-F238E27FC236}">
                <a16:creationId xmlns:a16="http://schemas.microsoft.com/office/drawing/2014/main" id="{A899734C-500F-4274-9854-8BFA14A1D7E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669293" y="1186483"/>
            <a:ext cx="8848345" cy="4477933"/>
            <a:chOff x="1669293" y="1186483"/>
            <a:chExt cx="8848345" cy="4477933"/>
          </a:xfrm>
        </p:grpSpPr>
        <p:sp>
          <p:nvSpPr>
            <p:cNvPr id="150" name="Rectangle 149">
              <a:extLst>
                <a:ext uri="{FF2B5EF4-FFF2-40B4-BE49-F238E27FC236}">
                  <a16:creationId xmlns:a16="http://schemas.microsoft.com/office/drawing/2014/main" id="{FF07BF51-2934-47AD-A415-7400882F147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1" name="Isosceles Triangle 150">
              <a:extLst>
                <a:ext uri="{FF2B5EF4-FFF2-40B4-BE49-F238E27FC236}">
                  <a16:creationId xmlns:a16="http://schemas.microsoft.com/office/drawing/2014/main" id="{DD6E3DF0-EDC0-458B-9C5B-911814F0A6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2" name="Rectangle 151">
              <a:extLst>
                <a:ext uri="{FF2B5EF4-FFF2-40B4-BE49-F238E27FC236}">
                  <a16:creationId xmlns:a16="http://schemas.microsoft.com/office/drawing/2014/main" id="{5D0824B1-47C9-4504-99FB-CB15051979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useBgFill="1">
        <p:nvSpPr>
          <p:cNvPr id="154" name="Rectangle 153">
            <a:extLst>
              <a:ext uri="{FF2B5EF4-FFF2-40B4-BE49-F238E27FC236}">
                <a16:creationId xmlns:a16="http://schemas.microsoft.com/office/drawing/2014/main" id="{34DD805B-2A7B-4ADA-9C4D-E0C9F192DB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6" name="Group 155">
            <a:extLst>
              <a:ext uri="{FF2B5EF4-FFF2-40B4-BE49-F238E27FC236}">
                <a16:creationId xmlns:a16="http://schemas.microsoft.com/office/drawing/2014/main" id="{C664A566-6D08-4E84-9708-4916A20016F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p:grpSpPr>
        <p:sp>
          <p:nvSpPr>
            <p:cNvPr id="157" name="Freeform 5">
              <a:extLst>
                <a:ext uri="{FF2B5EF4-FFF2-40B4-BE49-F238E27FC236}">
                  <a16:creationId xmlns:a16="http://schemas.microsoft.com/office/drawing/2014/main" id="{871B622B-6E58-4933-88EC-99F28705F76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29674" y="1298404"/>
              <a:ext cx="9702800" cy="5573512"/>
            </a:xfrm>
            <a:custGeom>
              <a:avLst/>
              <a:gdLst>
                <a:gd name="T0" fmla="*/ 1752 w 2038"/>
                <a:gd name="T1" fmla="*/ 1169 h 1169"/>
                <a:gd name="T2" fmla="*/ 1487 w 2038"/>
                <a:gd name="T3" fmla="*/ 334 h 1169"/>
                <a:gd name="T4" fmla="*/ 860 w 2038"/>
                <a:gd name="T5" fmla="*/ 22 h 1169"/>
                <a:gd name="T6" fmla="*/ 199 w 2038"/>
                <a:gd name="T7" fmla="*/ 318 h 1169"/>
                <a:gd name="T8" fmla="*/ 399 w 2038"/>
                <a:gd name="T9" fmla="*/ 1165 h 1169"/>
              </a:gdLst>
              <a:ahLst/>
              <a:cxnLst>
                <a:cxn ang="0">
                  <a:pos x="T0" y="T1"/>
                </a:cxn>
                <a:cxn ang="0">
                  <a:pos x="T2" y="T3"/>
                </a:cxn>
                <a:cxn ang="0">
                  <a:pos x="T4" y="T5"/>
                </a:cxn>
                <a:cxn ang="0">
                  <a:pos x="T6" y="T7"/>
                </a:cxn>
                <a:cxn ang="0">
                  <a:pos x="T8" y="T9"/>
                </a:cxn>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8" name="Freeform 6">
              <a:extLst>
                <a:ext uri="{FF2B5EF4-FFF2-40B4-BE49-F238E27FC236}">
                  <a16:creationId xmlns:a16="http://schemas.microsoft.com/office/drawing/2014/main" id="{EE9A4681-AC1B-4ABC-9A1C-C7E7F08A003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70451" y="2018236"/>
              <a:ext cx="7373938" cy="4848892"/>
            </a:xfrm>
            <a:custGeom>
              <a:avLst/>
              <a:gdLst>
                <a:gd name="T0" fmla="*/ 1025 w 1549"/>
                <a:gd name="T1" fmla="*/ 1016 h 1017"/>
                <a:gd name="T2" fmla="*/ 1443 w 1549"/>
                <a:gd name="T3" fmla="*/ 592 h 1017"/>
                <a:gd name="T4" fmla="*/ 782 w 1549"/>
                <a:gd name="T5" fmla="*/ 53 h 1017"/>
                <a:gd name="T6" fmla="*/ 150 w 1549"/>
                <a:gd name="T7" fmla="*/ 329 h 1017"/>
                <a:gd name="T8" fmla="*/ 477 w 1549"/>
                <a:gd name="T9" fmla="*/ 1017 h 1017"/>
              </a:gdLst>
              <a:ahLst/>
              <a:cxnLst>
                <a:cxn ang="0">
                  <a:pos x="T0" y="T1"/>
                </a:cxn>
                <a:cxn ang="0">
                  <a:pos x="T2" y="T3"/>
                </a:cxn>
                <a:cxn ang="0">
                  <a:pos x="T4" y="T5"/>
                </a:cxn>
                <a:cxn ang="0">
                  <a:pos x="T6" y="T7"/>
                </a:cxn>
                <a:cxn ang="0">
                  <a:pos x="T8" y="T9"/>
                </a:cxn>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9" name="Freeform 7">
              <a:extLst>
                <a:ext uri="{FF2B5EF4-FFF2-40B4-BE49-F238E27FC236}">
                  <a16:creationId xmlns:a16="http://schemas.microsoft.com/office/drawing/2014/main" id="{F1EEAF4B-DA1A-4CC9-9CE4-587A9E2E173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51351" y="1788400"/>
              <a:ext cx="8035925" cy="5083516"/>
            </a:xfrm>
            <a:custGeom>
              <a:avLst/>
              <a:gdLst>
                <a:gd name="T0" fmla="*/ 1302 w 1688"/>
                <a:gd name="T1" fmla="*/ 1066 h 1066"/>
                <a:gd name="T2" fmla="*/ 1613 w 1688"/>
                <a:gd name="T3" fmla="*/ 850 h 1066"/>
                <a:gd name="T4" fmla="*/ 1517 w 1688"/>
                <a:gd name="T5" fmla="*/ 471 h 1066"/>
                <a:gd name="T6" fmla="*/ 798 w 1688"/>
                <a:gd name="T7" fmla="*/ 28 h 1066"/>
                <a:gd name="T8" fmla="*/ 181 w 1688"/>
                <a:gd name="T9" fmla="*/ 333 h 1066"/>
                <a:gd name="T10" fmla="*/ 420 w 1688"/>
                <a:gd name="T11" fmla="*/ 1066 h 1066"/>
              </a:gdLst>
              <a:ahLst/>
              <a:cxnLst>
                <a:cxn ang="0">
                  <a:pos x="T0" y="T1"/>
                </a:cxn>
                <a:cxn ang="0">
                  <a:pos x="T2" y="T3"/>
                </a:cxn>
                <a:cxn ang="0">
                  <a:pos x="T4" y="T5"/>
                </a:cxn>
                <a:cxn ang="0">
                  <a:pos x="T6" y="T7"/>
                </a:cxn>
                <a:cxn ang="0">
                  <a:pos x="T8" y="T9"/>
                </a:cxn>
                <a:cxn ang="0">
                  <a:pos x="T10" y="T11"/>
                </a:cxn>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0" name="Freeform 8">
              <a:extLst>
                <a:ext uri="{FF2B5EF4-FFF2-40B4-BE49-F238E27FC236}">
                  <a16:creationId xmlns:a16="http://schemas.microsoft.com/office/drawing/2014/main" id="{4591EF24-12A6-499B-8074-7E3DFBE6E38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49842"/>
              <a:ext cx="10334625" cy="6322075"/>
            </a:xfrm>
            <a:custGeom>
              <a:avLst/>
              <a:gdLst>
                <a:gd name="T0" fmla="*/ 1873 w 2171"/>
                <a:gd name="T1" fmla="*/ 1326 h 1326"/>
                <a:gd name="T2" fmla="*/ 1609 w 2171"/>
                <a:gd name="T3" fmla="*/ 473 h 1326"/>
                <a:gd name="T4" fmla="*/ 880 w 2171"/>
                <a:gd name="T5" fmla="*/ 63 h 1326"/>
                <a:gd name="T6" fmla="*/ 0 w 2171"/>
                <a:gd name="T7" fmla="*/ 423 h 1326"/>
              </a:gdLst>
              <a:ahLst/>
              <a:cxnLst>
                <a:cxn ang="0">
                  <a:pos x="T0" y="T1"/>
                </a:cxn>
                <a:cxn ang="0">
                  <a:pos x="T2" y="T3"/>
                </a:cxn>
                <a:cxn ang="0">
                  <a:pos x="T4" y="T5"/>
                </a:cxn>
                <a:cxn ang="0">
                  <a:pos x="T6" y="T7"/>
                </a:cxn>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1" name="Freeform 9">
              <a:extLst>
                <a:ext uri="{FF2B5EF4-FFF2-40B4-BE49-F238E27FC236}">
                  <a16:creationId xmlns:a16="http://schemas.microsoft.com/office/drawing/2014/main" id="{66866784-2E4F-4C28-BE67-875B71B7C13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701" y="6186246"/>
              <a:ext cx="504825" cy="681527"/>
            </a:xfrm>
            <a:custGeom>
              <a:avLst/>
              <a:gdLst>
                <a:gd name="T0" fmla="*/ 0 w 106"/>
                <a:gd name="T1" fmla="*/ 0 h 143"/>
                <a:gd name="T2" fmla="*/ 106 w 106"/>
                <a:gd name="T3" fmla="*/ 143 h 143"/>
              </a:gdLst>
              <a:ahLst/>
              <a:cxnLst>
                <a:cxn ang="0">
                  <a:pos x="T0" y="T1"/>
                </a:cxn>
                <a:cxn ang="0">
                  <a:pos x="T2" y="T3"/>
                </a:cxn>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2" name="Freeform 10">
              <a:extLst>
                <a:ext uri="{FF2B5EF4-FFF2-40B4-BE49-F238E27FC236}">
                  <a16:creationId xmlns:a16="http://schemas.microsoft.com/office/drawing/2014/main" id="{752279D8-59CC-4821-B591-79994164FFE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1881"/>
              <a:ext cx="11091863" cy="6923796"/>
            </a:xfrm>
            <a:custGeom>
              <a:avLst/>
              <a:gdLst>
                <a:gd name="T0" fmla="*/ 2046 w 2330"/>
                <a:gd name="T1" fmla="*/ 1452 h 1452"/>
                <a:gd name="T2" fmla="*/ 1813 w 2330"/>
                <a:gd name="T3" fmla="*/ 601 h 1452"/>
                <a:gd name="T4" fmla="*/ 956 w 2330"/>
                <a:gd name="T5" fmla="*/ 97 h 1452"/>
                <a:gd name="T6" fmla="*/ 0 w 2330"/>
                <a:gd name="T7" fmla="*/ 366 h 1452"/>
              </a:gdLst>
              <a:ahLst/>
              <a:cxnLst>
                <a:cxn ang="0">
                  <a:pos x="T0" y="T1"/>
                </a:cxn>
                <a:cxn ang="0">
                  <a:pos x="T2" y="T3"/>
                </a:cxn>
                <a:cxn ang="0">
                  <a:pos x="T4" y="T5"/>
                </a:cxn>
                <a:cxn ang="0">
                  <a:pos x="T6" y="T7"/>
                </a:cxn>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3" name="Freeform 11">
              <a:extLst>
                <a:ext uri="{FF2B5EF4-FFF2-40B4-BE49-F238E27FC236}">
                  <a16:creationId xmlns:a16="http://schemas.microsoft.com/office/drawing/2014/main" id="{FB4FBA9C-1D3E-4B35-8A79-25478153F55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426601" y="5579"/>
              <a:ext cx="5788025" cy="6847184"/>
            </a:xfrm>
            <a:custGeom>
              <a:avLst/>
              <a:gdLst>
                <a:gd name="T0" fmla="*/ 1094 w 1216"/>
                <a:gd name="T1" fmla="*/ 1436 h 1436"/>
                <a:gd name="T2" fmla="*/ 709 w 1216"/>
                <a:gd name="T3" fmla="*/ 551 h 1436"/>
                <a:gd name="T4" fmla="*/ 0 w 1216"/>
                <a:gd name="T5" fmla="*/ 0 h 1436"/>
              </a:gdLst>
              <a:ahLst/>
              <a:cxnLst>
                <a:cxn ang="0">
                  <a:pos x="T0" y="T1"/>
                </a:cxn>
                <a:cxn ang="0">
                  <a:pos x="T2" y="T3"/>
                </a:cxn>
                <a:cxn ang="0">
                  <a:pos x="T4" y="T5"/>
                </a:cxn>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4" name="Freeform 12">
              <a:extLst>
                <a:ext uri="{FF2B5EF4-FFF2-40B4-BE49-F238E27FC236}">
                  <a16:creationId xmlns:a16="http://schemas.microsoft.com/office/drawing/2014/main" id="{9428A193-740A-43D2-B875-80CB90AD911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579"/>
              <a:ext cx="1057275" cy="614491"/>
            </a:xfrm>
            <a:custGeom>
              <a:avLst/>
              <a:gdLst>
                <a:gd name="T0" fmla="*/ 222 w 222"/>
                <a:gd name="T1" fmla="*/ 0 h 129"/>
                <a:gd name="T2" fmla="*/ 0 w 222"/>
                <a:gd name="T3" fmla="*/ 129 h 129"/>
              </a:gdLst>
              <a:ahLst/>
              <a:cxnLst>
                <a:cxn ang="0">
                  <a:pos x="T0" y="T1"/>
                </a:cxn>
                <a:cxn ang="0">
                  <a:pos x="T2" y="T3"/>
                </a:cxn>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5" name="Freeform 13">
              <a:extLst>
                <a:ext uri="{FF2B5EF4-FFF2-40B4-BE49-F238E27FC236}">
                  <a16:creationId xmlns:a16="http://schemas.microsoft.com/office/drawing/2014/main" id="{92B2EFF8-5790-427A-ABED-1680FD133D0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821889" y="5579"/>
              <a:ext cx="5588000" cy="6866337"/>
            </a:xfrm>
            <a:custGeom>
              <a:avLst/>
              <a:gdLst>
                <a:gd name="T0" fmla="*/ 1067 w 1174"/>
                <a:gd name="T1" fmla="*/ 1440 h 1440"/>
                <a:gd name="T2" fmla="*/ 698 w 1174"/>
                <a:gd name="T3" fmla="*/ 577 h 1440"/>
                <a:gd name="T4" fmla="*/ 0 w 1174"/>
                <a:gd name="T5" fmla="*/ 0 h 1440"/>
              </a:gdLst>
              <a:ahLst/>
              <a:cxnLst>
                <a:cxn ang="0">
                  <a:pos x="T0" y="T1"/>
                </a:cxn>
                <a:cxn ang="0">
                  <a:pos x="T2" y="T3"/>
                </a:cxn>
                <a:cxn ang="0">
                  <a:pos x="T4" y="T5"/>
                </a:cxn>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6" name="Freeform 14">
              <a:extLst>
                <a:ext uri="{FF2B5EF4-FFF2-40B4-BE49-F238E27FC236}">
                  <a16:creationId xmlns:a16="http://schemas.microsoft.com/office/drawing/2014/main" id="{782C5932-1596-43AA-BD7E-0F94FB8A96B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701" y="790"/>
              <a:ext cx="595313" cy="352734"/>
            </a:xfrm>
            <a:custGeom>
              <a:avLst/>
              <a:gdLst>
                <a:gd name="T0" fmla="*/ 125 w 125"/>
                <a:gd name="T1" fmla="*/ 0 h 74"/>
                <a:gd name="T2" fmla="*/ 0 w 125"/>
                <a:gd name="T3" fmla="*/ 74 h 74"/>
              </a:gdLst>
              <a:ahLst/>
              <a:cxnLst>
                <a:cxn ang="0">
                  <a:pos x="T0" y="T1"/>
                </a:cxn>
                <a:cxn ang="0">
                  <a:pos x="T2" y="T3"/>
                </a:cxn>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7" name="Freeform 15">
              <a:extLst>
                <a:ext uri="{FF2B5EF4-FFF2-40B4-BE49-F238E27FC236}">
                  <a16:creationId xmlns:a16="http://schemas.microsoft.com/office/drawing/2014/main" id="{EFC81310-1590-4DBE-BF0B-DADBCF9F88C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012389" y="5579"/>
              <a:ext cx="5497513" cy="6866337"/>
            </a:xfrm>
            <a:custGeom>
              <a:avLst/>
              <a:gdLst>
                <a:gd name="T0" fmla="*/ 1056 w 1155"/>
                <a:gd name="T1" fmla="*/ 1440 h 1440"/>
                <a:gd name="T2" fmla="*/ 686 w 1155"/>
                <a:gd name="T3" fmla="*/ 580 h 1440"/>
                <a:gd name="T4" fmla="*/ 0 w 1155"/>
                <a:gd name="T5" fmla="*/ 0 h 1440"/>
              </a:gdLst>
              <a:ahLst/>
              <a:cxnLst>
                <a:cxn ang="0">
                  <a:pos x="T0" y="T1"/>
                </a:cxn>
                <a:cxn ang="0">
                  <a:pos x="T2" y="T3"/>
                </a:cxn>
                <a:cxn ang="0">
                  <a:pos x="T4" y="T5"/>
                </a:cxn>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8" name="Freeform 16">
              <a:extLst>
                <a:ext uri="{FF2B5EF4-FFF2-40B4-BE49-F238E27FC236}">
                  <a16:creationId xmlns:a16="http://schemas.microsoft.com/office/drawing/2014/main" id="{968BA84E-DD0E-4FCD-8EDA-76DF8E09FB1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579"/>
              <a:ext cx="357188" cy="213875"/>
            </a:xfrm>
            <a:custGeom>
              <a:avLst/>
              <a:gdLst>
                <a:gd name="T0" fmla="*/ 75 w 75"/>
                <a:gd name="T1" fmla="*/ 0 h 45"/>
                <a:gd name="T2" fmla="*/ 0 w 75"/>
                <a:gd name="T3" fmla="*/ 45 h 45"/>
              </a:gdLst>
              <a:ahLst/>
              <a:cxnLst>
                <a:cxn ang="0">
                  <a:pos x="T0" y="T1"/>
                </a:cxn>
                <a:cxn ang="0">
                  <a:pos x="T2" y="T3"/>
                </a:cxn>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9" name="Freeform 17">
              <a:extLst>
                <a:ext uri="{FF2B5EF4-FFF2-40B4-BE49-F238E27FC236}">
                  <a16:creationId xmlns:a16="http://schemas.microsoft.com/office/drawing/2014/main" id="{1D3D7541-A0D9-4993-B691-D2D5B8B3EF6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210826" y="790"/>
              <a:ext cx="5522913" cy="6871126"/>
            </a:xfrm>
            <a:custGeom>
              <a:avLst/>
              <a:gdLst>
                <a:gd name="T0" fmla="*/ 1053 w 1160"/>
                <a:gd name="T1" fmla="*/ 1441 h 1441"/>
                <a:gd name="T2" fmla="*/ 705 w 1160"/>
                <a:gd name="T3" fmla="*/ 599 h 1441"/>
                <a:gd name="T4" fmla="*/ 0 w 1160"/>
                <a:gd name="T5" fmla="*/ 0 h 1441"/>
              </a:gdLst>
              <a:ahLst/>
              <a:cxnLst>
                <a:cxn ang="0">
                  <a:pos x="T0" y="T1"/>
                </a:cxn>
                <a:cxn ang="0">
                  <a:pos x="T2" y="T3"/>
                </a:cxn>
                <a:cxn ang="0">
                  <a:pos x="T4" y="T5"/>
                </a:cxn>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0" name="Freeform 18">
              <a:extLst>
                <a:ext uri="{FF2B5EF4-FFF2-40B4-BE49-F238E27FC236}">
                  <a16:creationId xmlns:a16="http://schemas.microsoft.com/office/drawing/2014/main" id="{9FB31D01-8168-4494-8C2F-727E555AAF3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63239" y="5579"/>
              <a:ext cx="5413375" cy="6866337"/>
            </a:xfrm>
            <a:custGeom>
              <a:avLst/>
              <a:gdLst>
                <a:gd name="T0" fmla="*/ 1040 w 1137"/>
                <a:gd name="T1" fmla="*/ 1440 h 1440"/>
                <a:gd name="T2" fmla="*/ 698 w 1137"/>
                <a:gd name="T3" fmla="*/ 611 h 1440"/>
                <a:gd name="T4" fmla="*/ 0 w 1137"/>
                <a:gd name="T5" fmla="*/ 0 h 1440"/>
              </a:gdLst>
              <a:ahLst/>
              <a:cxnLst>
                <a:cxn ang="0">
                  <a:pos x="T0" y="T1"/>
                </a:cxn>
                <a:cxn ang="0">
                  <a:pos x="T2" y="T3"/>
                </a:cxn>
                <a:cxn ang="0">
                  <a:pos x="T4" y="T5"/>
                </a:cxn>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1" name="Freeform 19">
              <a:extLst>
                <a:ext uri="{FF2B5EF4-FFF2-40B4-BE49-F238E27FC236}">
                  <a16:creationId xmlns:a16="http://schemas.microsoft.com/office/drawing/2014/main" id="{8C455EEB-FD40-414D-A542-FB35DEB73C1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877576" y="5579"/>
              <a:ext cx="5037138" cy="6861550"/>
            </a:xfrm>
            <a:custGeom>
              <a:avLst/>
              <a:gdLst>
                <a:gd name="T0" fmla="*/ 1011 w 1058"/>
                <a:gd name="T1" fmla="*/ 1439 h 1439"/>
                <a:gd name="T2" fmla="*/ 648 w 1058"/>
                <a:gd name="T3" fmla="*/ 617 h 1439"/>
                <a:gd name="T4" fmla="*/ 0 w 1058"/>
                <a:gd name="T5" fmla="*/ 0 h 1439"/>
              </a:gdLst>
              <a:ahLst/>
              <a:cxnLst>
                <a:cxn ang="0">
                  <a:pos x="T0" y="T1"/>
                </a:cxn>
                <a:cxn ang="0">
                  <a:pos x="T2" y="T3"/>
                </a:cxn>
                <a:cxn ang="0">
                  <a:pos x="T4" y="T5"/>
                </a:cxn>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2" name="Freeform 20">
              <a:extLst>
                <a:ext uri="{FF2B5EF4-FFF2-40B4-BE49-F238E27FC236}">
                  <a16:creationId xmlns:a16="http://schemas.microsoft.com/office/drawing/2014/main" id="{F08F1FC1-956F-4494-BAFD-D504E93070F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768289" y="5579"/>
              <a:ext cx="3417888" cy="2742066"/>
            </a:xfrm>
            <a:custGeom>
              <a:avLst/>
              <a:gdLst>
                <a:gd name="T0" fmla="*/ 718 w 718"/>
                <a:gd name="T1" fmla="*/ 575 h 575"/>
                <a:gd name="T2" fmla="*/ 0 w 718"/>
                <a:gd name="T3" fmla="*/ 0 h 575"/>
              </a:gdLst>
              <a:ahLst/>
              <a:cxnLst>
                <a:cxn ang="0">
                  <a:pos x="T0" y="T1"/>
                </a:cxn>
                <a:cxn ang="0">
                  <a:pos x="T2" y="T3"/>
                </a:cxn>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3" name="Freeform 21">
              <a:extLst>
                <a:ext uri="{FF2B5EF4-FFF2-40B4-BE49-F238E27FC236}">
                  <a16:creationId xmlns:a16="http://schemas.microsoft.com/office/drawing/2014/main" id="{BEEDE1AA-8DCD-43D3-BC15-57484031487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9235014" y="10367"/>
              <a:ext cx="2951163" cy="2555325"/>
            </a:xfrm>
            <a:custGeom>
              <a:avLst/>
              <a:gdLst>
                <a:gd name="T0" fmla="*/ 620 w 620"/>
                <a:gd name="T1" fmla="*/ 536 h 536"/>
                <a:gd name="T2" fmla="*/ 0 w 620"/>
                <a:gd name="T3" fmla="*/ 0 h 536"/>
              </a:gdLst>
              <a:ahLst/>
              <a:cxnLst>
                <a:cxn ang="0">
                  <a:pos x="T0" y="T1"/>
                </a:cxn>
                <a:cxn ang="0">
                  <a:pos x="T2" y="T3"/>
                </a:cxn>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4" name="Freeform 22">
              <a:extLst>
                <a:ext uri="{FF2B5EF4-FFF2-40B4-BE49-F238E27FC236}">
                  <a16:creationId xmlns:a16="http://schemas.microsoft.com/office/drawing/2014/main" id="{E36CDA69-ED79-4DCF-9761-0B6134FA638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20826" y="5579"/>
              <a:ext cx="2165350" cy="1358265"/>
            </a:xfrm>
            <a:custGeom>
              <a:avLst/>
              <a:gdLst>
                <a:gd name="T0" fmla="*/ 0 w 455"/>
                <a:gd name="T1" fmla="*/ 0 h 285"/>
                <a:gd name="T2" fmla="*/ 455 w 455"/>
                <a:gd name="T3" fmla="*/ 285 h 285"/>
              </a:gdLst>
              <a:ahLst/>
              <a:cxnLst>
                <a:cxn ang="0">
                  <a:pos x="T0" y="T1"/>
                </a:cxn>
                <a:cxn ang="0">
                  <a:pos x="T2" y="T3"/>
                </a:cxn>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5" name="Freeform 23">
              <a:extLst>
                <a:ext uri="{FF2B5EF4-FFF2-40B4-BE49-F238E27FC236}">
                  <a16:creationId xmlns:a16="http://schemas.microsoft.com/office/drawing/2014/main" id="{5F812C02-CFCB-47F4-B493-7753519FCAD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90826" y="5579"/>
              <a:ext cx="895350" cy="534687"/>
            </a:xfrm>
            <a:custGeom>
              <a:avLst/>
              <a:gdLst>
                <a:gd name="T0" fmla="*/ 0 w 188"/>
                <a:gd name="T1" fmla="*/ 0 h 112"/>
                <a:gd name="T2" fmla="*/ 188 w 188"/>
                <a:gd name="T3" fmla="*/ 112 h 112"/>
              </a:gdLst>
              <a:ahLst/>
              <a:cxnLst>
                <a:cxn ang="0">
                  <a:pos x="T0" y="T1"/>
                </a:cxn>
                <a:cxn ang="0">
                  <a:pos x="T2" y="T3"/>
                </a:cxn>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177" name="Group 176">
            <a:extLst>
              <a:ext uri="{FF2B5EF4-FFF2-40B4-BE49-F238E27FC236}">
                <a16:creationId xmlns:a16="http://schemas.microsoft.com/office/drawing/2014/main" id="{B83678BA-0A50-4D51-9E9E-08BB66F83C3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07084" y="1186483"/>
            <a:ext cx="3822597" cy="4477933"/>
            <a:chOff x="807084" y="1186483"/>
            <a:chExt cx="3822597" cy="4477933"/>
          </a:xfrm>
        </p:grpSpPr>
        <p:sp>
          <p:nvSpPr>
            <p:cNvPr id="178" name="Rectangle 177">
              <a:extLst>
                <a:ext uri="{FF2B5EF4-FFF2-40B4-BE49-F238E27FC236}">
                  <a16:creationId xmlns:a16="http://schemas.microsoft.com/office/drawing/2014/main" id="{F1A8F65D-5E8F-4CA5-9240-1357120F931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7531" y="1186483"/>
              <a:ext cx="3821702"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9" name="Isosceles Triangle 39">
              <a:extLst>
                <a:ext uri="{FF2B5EF4-FFF2-40B4-BE49-F238E27FC236}">
                  <a16:creationId xmlns:a16="http://schemas.microsoft.com/office/drawing/2014/main" id="{2A4731E5-DE5F-4215-9525-99426B3909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514766"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0" name="Rectangle 179">
              <a:extLst>
                <a:ext uri="{FF2B5EF4-FFF2-40B4-BE49-F238E27FC236}">
                  <a16:creationId xmlns:a16="http://schemas.microsoft.com/office/drawing/2014/main" id="{3478866D-C5E9-4968-BEF7-B1F0308089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7084" y="1991156"/>
              <a:ext cx="382259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5E9495B3-9F4C-035A-B1B2-A804CE3953DE}"/>
              </a:ext>
            </a:extLst>
          </p:cNvPr>
          <p:cNvSpPr>
            <a:spLocks noGrp="1"/>
          </p:cNvSpPr>
          <p:nvPr>
            <p:ph type="title"/>
          </p:nvPr>
        </p:nvSpPr>
        <p:spPr>
          <a:xfrm>
            <a:off x="895415" y="2075504"/>
            <a:ext cx="3654569" cy="2042725"/>
          </a:xfrm>
        </p:spPr>
        <p:txBody>
          <a:bodyPr vert="horz" lIns="228600" tIns="228600" rIns="228600" bIns="0" rtlCol="0" anchor="b">
            <a:normAutofit/>
          </a:bodyPr>
          <a:lstStyle/>
          <a:p>
            <a:pPr>
              <a:lnSpc>
                <a:spcPct val="80000"/>
              </a:lnSpc>
            </a:pPr>
            <a:r>
              <a:rPr lang="en-US" sz="4200"/>
              <a:t>Gender Identity Questions 13 and 14</a:t>
            </a:r>
          </a:p>
        </p:txBody>
      </p:sp>
      <p:sp>
        <p:nvSpPr>
          <p:cNvPr id="182" name="Rectangle 181">
            <a:extLst>
              <a:ext uri="{FF2B5EF4-FFF2-40B4-BE49-F238E27FC236}">
                <a16:creationId xmlns:a16="http://schemas.microsoft.com/office/drawing/2014/main" id="{9BF6EDB4-B4ED-4900-9E38-A7AE0EEEEA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40150" y="-6706"/>
            <a:ext cx="6751849" cy="6871125"/>
          </a:xfrm>
          <a:prstGeom prst="rect">
            <a:avLst/>
          </a:prstGeom>
          <a:solidFill>
            <a:schemeClr val="bg1"/>
          </a:solidFill>
          <a:ln w="9525">
            <a:solidFill>
              <a:schemeClr val="tx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4">
            <a:extLst>
              <a:ext uri="{FF2B5EF4-FFF2-40B4-BE49-F238E27FC236}">
                <a16:creationId xmlns:a16="http://schemas.microsoft.com/office/drawing/2014/main" id="{066886D8-41FB-F7E5-4C3B-92C0A5E0C277}"/>
              </a:ext>
            </a:extLst>
          </p:cNvPr>
          <p:cNvGraphicFramePr>
            <a:graphicFrameLocks noGrp="1"/>
          </p:cNvGraphicFramePr>
          <p:nvPr>
            <p:ph idx="1"/>
            <p:extLst>
              <p:ext uri="{D42A27DB-BD31-4B8C-83A1-F6EECF244321}">
                <p14:modId xmlns:p14="http://schemas.microsoft.com/office/powerpoint/2010/main" val="701380038"/>
              </p:ext>
            </p:extLst>
          </p:nvPr>
        </p:nvGraphicFramePr>
        <p:xfrm>
          <a:off x="5757262" y="1018995"/>
          <a:ext cx="6120321" cy="4829163"/>
        </p:xfrm>
        <a:graphic>
          <a:graphicData uri="http://schemas.openxmlformats.org/drawingml/2006/table">
            <a:tbl>
              <a:tblPr firstRow="1" bandRow="1">
                <a:tableStyleId>{3B4B98B0-60AC-42C2-AFA5-B58CD77FA1E5}</a:tableStyleId>
              </a:tblPr>
              <a:tblGrid>
                <a:gridCol w="2475691">
                  <a:extLst>
                    <a:ext uri="{9D8B030D-6E8A-4147-A177-3AD203B41FA5}">
                      <a16:colId xmlns:a16="http://schemas.microsoft.com/office/drawing/2014/main" val="1326133199"/>
                    </a:ext>
                  </a:extLst>
                </a:gridCol>
                <a:gridCol w="760581">
                  <a:extLst>
                    <a:ext uri="{9D8B030D-6E8A-4147-A177-3AD203B41FA5}">
                      <a16:colId xmlns:a16="http://schemas.microsoft.com/office/drawing/2014/main" val="4224224859"/>
                    </a:ext>
                  </a:extLst>
                </a:gridCol>
                <a:gridCol w="424384">
                  <a:extLst>
                    <a:ext uri="{9D8B030D-6E8A-4147-A177-3AD203B41FA5}">
                      <a16:colId xmlns:a16="http://schemas.microsoft.com/office/drawing/2014/main" val="1353663711"/>
                    </a:ext>
                  </a:extLst>
                </a:gridCol>
                <a:gridCol w="424384">
                  <a:extLst>
                    <a:ext uri="{9D8B030D-6E8A-4147-A177-3AD203B41FA5}">
                      <a16:colId xmlns:a16="http://schemas.microsoft.com/office/drawing/2014/main" val="720125685"/>
                    </a:ext>
                  </a:extLst>
                </a:gridCol>
                <a:gridCol w="476203">
                  <a:extLst>
                    <a:ext uri="{9D8B030D-6E8A-4147-A177-3AD203B41FA5}">
                      <a16:colId xmlns:a16="http://schemas.microsoft.com/office/drawing/2014/main" val="1727104382"/>
                    </a:ext>
                  </a:extLst>
                </a:gridCol>
                <a:gridCol w="889498">
                  <a:extLst>
                    <a:ext uri="{9D8B030D-6E8A-4147-A177-3AD203B41FA5}">
                      <a16:colId xmlns:a16="http://schemas.microsoft.com/office/drawing/2014/main" val="1920761276"/>
                    </a:ext>
                  </a:extLst>
                </a:gridCol>
                <a:gridCol w="669580">
                  <a:extLst>
                    <a:ext uri="{9D8B030D-6E8A-4147-A177-3AD203B41FA5}">
                      <a16:colId xmlns:a16="http://schemas.microsoft.com/office/drawing/2014/main" val="2922238041"/>
                    </a:ext>
                  </a:extLst>
                </a:gridCol>
              </a:tblGrid>
              <a:tr h="453490">
                <a:tc>
                  <a:txBody>
                    <a:bodyPr/>
                    <a:lstStyle/>
                    <a:p>
                      <a:pPr marL="0" marR="0" fontAlgn="base">
                        <a:spcBef>
                          <a:spcPts val="0"/>
                        </a:spcBef>
                        <a:spcAft>
                          <a:spcPts val="0"/>
                        </a:spcAft>
                      </a:pPr>
                      <a:r>
                        <a:rPr lang="en-US" sz="1100" b="1" cap="none" spc="0">
                          <a:solidFill>
                            <a:schemeClr val="tx1"/>
                          </a:solidFill>
                          <a:effectLst/>
                        </a:rPr>
                        <a:t> </a:t>
                      </a:r>
                      <a:br>
                        <a:rPr lang="en-US" sz="1100" b="1" cap="none" spc="0">
                          <a:solidFill>
                            <a:srgbClr val="000000"/>
                          </a:solidFill>
                          <a:effectLst/>
                        </a:rPr>
                      </a:br>
                      <a:r>
                        <a:rPr lang="en-US" sz="1100" b="1" cap="none" spc="0">
                          <a:solidFill>
                            <a:schemeClr val="tx1"/>
                          </a:solidFill>
                          <a:effectLst/>
                        </a:rPr>
                        <a:t> </a:t>
                      </a:r>
                      <a:endParaRPr lang="en-US" sz="1100" b="1"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1100" b="1" cap="none" spc="0">
                          <a:solidFill>
                            <a:schemeClr val="tx1"/>
                          </a:solidFill>
                          <a:effectLst/>
                        </a:rPr>
                        <a:t> </a:t>
                      </a:r>
                      <a:br>
                        <a:rPr lang="en-US" sz="1100" b="1" cap="none" spc="0">
                          <a:solidFill>
                            <a:srgbClr val="000000"/>
                          </a:solidFill>
                          <a:effectLst/>
                        </a:rPr>
                      </a:br>
                      <a:r>
                        <a:rPr lang="en-US" sz="1100" b="1" cap="none" spc="0">
                          <a:solidFill>
                            <a:schemeClr val="tx1"/>
                          </a:solidFill>
                          <a:effectLst/>
                        </a:rPr>
                        <a:t> </a:t>
                      </a:r>
                      <a:endParaRPr lang="en-US" sz="1100" b="1" cap="none" spc="0">
                        <a:solidFill>
                          <a:schemeClr val="tx1"/>
                        </a:solidFill>
                        <a:effectLst/>
                        <a:latin typeface="Calibri" panose="020F0502020204030204" pitchFamily="34" charset="0"/>
                      </a:endParaRPr>
                    </a:p>
                  </a:txBody>
                  <a:tcPr marL="34849" marR="0" marT="9957" marB="74677" anchor="b"/>
                </a:tc>
                <a:tc gridSpan="5">
                  <a:txBody>
                    <a:bodyPr/>
                    <a:lstStyle/>
                    <a:p>
                      <a:pPr marL="0" marR="0" algn="ctr" fontAlgn="base">
                        <a:spcBef>
                          <a:spcPts val="0"/>
                        </a:spcBef>
                        <a:spcAft>
                          <a:spcPts val="0"/>
                        </a:spcAft>
                      </a:pPr>
                      <a:r>
                        <a:rPr lang="en-US" sz="1100" b="1" cap="none" spc="0">
                          <a:solidFill>
                            <a:schemeClr val="tx1"/>
                          </a:solidFill>
                          <a:effectLst/>
                        </a:rPr>
                        <a:t>Demographics: Gender Identity </a:t>
                      </a:r>
                      <a:endParaRPr lang="en-US" sz="1100" b="1" cap="none" spc="0">
                        <a:solidFill>
                          <a:schemeClr val="tx1"/>
                        </a:solidFill>
                        <a:effectLst/>
                        <a:latin typeface="Calibri" panose="020F0502020204030204" pitchFamily="34" charset="0"/>
                      </a:endParaRPr>
                    </a:p>
                  </a:txBody>
                  <a:tcPr marL="34849" marR="0" marT="9957" marB="74677"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093800878"/>
                  </a:ext>
                </a:extLst>
              </a:tr>
              <a:tr h="356423">
                <a:tc>
                  <a:txBody>
                    <a:bodyPr/>
                    <a:lstStyle/>
                    <a:p>
                      <a:pPr marL="0" marR="0" fontAlgn="base">
                        <a:spcBef>
                          <a:spcPts val="0"/>
                        </a:spcBef>
                        <a:spcAft>
                          <a:spcPts val="0"/>
                        </a:spcAft>
                      </a:pPr>
                      <a:r>
                        <a:rPr lang="en-US" sz="800" cap="none" spc="0">
                          <a:solidFill>
                            <a:schemeClr val="tx1"/>
                          </a:solidFill>
                          <a:effectLst/>
                        </a:rPr>
                        <a:t> </a:t>
                      </a:r>
                      <a:br>
                        <a:rPr lang="en-US" sz="800" cap="none" spc="0">
                          <a:solidFill>
                            <a:srgbClr val="000000"/>
                          </a:solidFill>
                          <a:effectLst/>
                        </a:rPr>
                      </a:br>
                      <a:r>
                        <a:rPr lang="en-US" sz="800" cap="none" spc="0">
                          <a:solidFill>
                            <a:schemeClr val="tx1"/>
                          </a:solidFill>
                          <a:effectLst/>
                        </a:rPr>
                        <a:t>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 </a:t>
                      </a:r>
                      <a:br>
                        <a:rPr lang="en-US" sz="800" cap="none" spc="0">
                          <a:solidFill>
                            <a:srgbClr val="000000"/>
                          </a:solidFill>
                          <a:effectLst/>
                        </a:rPr>
                      </a:br>
                      <a:r>
                        <a:rPr lang="en-US" sz="800" cap="none" spc="0">
                          <a:solidFill>
                            <a:schemeClr val="tx1"/>
                          </a:solidFill>
                          <a:effectLst/>
                        </a:rPr>
                        <a:t>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Total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Male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Female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Non-binary / third gender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Prefer not to say </a:t>
                      </a:r>
                      <a:endParaRPr lang="en-US" sz="800" cap="none" spc="0">
                        <a:solidFill>
                          <a:schemeClr val="tx1"/>
                        </a:solidFill>
                        <a:effectLst/>
                        <a:latin typeface="Calibri" panose="020F0502020204030204" pitchFamily="34" charset="0"/>
                      </a:endParaRPr>
                    </a:p>
                  </a:txBody>
                  <a:tcPr marL="34849" marR="0" marT="9957" marB="74677" anchor="b"/>
                </a:tc>
                <a:extLst>
                  <a:ext uri="{0D108BD9-81ED-4DB2-BD59-A6C34878D82A}">
                    <a16:rowId xmlns:a16="http://schemas.microsoft.com/office/drawing/2014/main" val="1805926002"/>
                  </a:ext>
                </a:extLst>
              </a:tr>
              <a:tr h="356423">
                <a:tc>
                  <a:txBody>
                    <a:bodyPr/>
                    <a:lstStyle/>
                    <a:p>
                      <a:pPr marL="0" marR="0" fontAlgn="base">
                        <a:spcBef>
                          <a:spcPts val="0"/>
                        </a:spcBef>
                        <a:spcAft>
                          <a:spcPts val="0"/>
                        </a:spcAft>
                      </a:pPr>
                      <a:r>
                        <a:rPr lang="en-US" sz="800" cap="none" spc="0">
                          <a:solidFill>
                            <a:schemeClr val="tx1"/>
                          </a:solidFill>
                          <a:effectLst/>
                        </a:rPr>
                        <a:t> </a:t>
                      </a:r>
                      <a:br>
                        <a:rPr lang="en-US" sz="800" cap="none" spc="0">
                          <a:solidFill>
                            <a:srgbClr val="000000"/>
                          </a:solidFill>
                          <a:effectLst/>
                        </a:rPr>
                      </a:br>
                      <a:r>
                        <a:rPr lang="en-US" sz="800" cap="none" spc="0">
                          <a:solidFill>
                            <a:schemeClr val="tx1"/>
                          </a:solidFill>
                          <a:effectLst/>
                        </a:rPr>
                        <a:t>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 </a:t>
                      </a:r>
                      <a:br>
                        <a:rPr lang="en-US" sz="800" cap="none" spc="0">
                          <a:solidFill>
                            <a:srgbClr val="000000"/>
                          </a:solidFill>
                          <a:effectLst/>
                        </a:rPr>
                      </a:br>
                      <a:r>
                        <a:rPr lang="en-US" sz="800" cap="none" spc="0">
                          <a:solidFill>
                            <a:schemeClr val="tx1"/>
                          </a:solidFill>
                          <a:effectLst/>
                        </a:rPr>
                        <a:t>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 </a:t>
                      </a:r>
                      <a:br>
                        <a:rPr lang="en-US" sz="800" cap="none" spc="0">
                          <a:solidFill>
                            <a:srgbClr val="000000"/>
                          </a:solidFill>
                          <a:effectLst/>
                        </a:rPr>
                      </a:br>
                      <a:r>
                        <a:rPr lang="en-US" sz="800" cap="none" spc="0">
                          <a:solidFill>
                            <a:schemeClr val="tx1"/>
                          </a:solidFill>
                          <a:effectLst/>
                        </a:rPr>
                        <a:t>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 </a:t>
                      </a:r>
                      <a:br>
                        <a:rPr lang="en-US" sz="800" cap="none" spc="0">
                          <a:solidFill>
                            <a:srgbClr val="000000"/>
                          </a:solidFill>
                          <a:effectLst/>
                        </a:rPr>
                      </a:br>
                      <a:r>
                        <a:rPr lang="en-US" sz="800" cap="none" spc="0">
                          <a:solidFill>
                            <a:schemeClr val="tx1"/>
                          </a:solidFill>
                          <a:effectLst/>
                        </a:rPr>
                        <a:t>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 </a:t>
                      </a:r>
                      <a:br>
                        <a:rPr lang="en-US" sz="800" cap="none" spc="0">
                          <a:solidFill>
                            <a:srgbClr val="000000"/>
                          </a:solidFill>
                          <a:effectLst/>
                        </a:rPr>
                      </a:br>
                      <a:r>
                        <a:rPr lang="en-US" sz="800" cap="none" spc="0">
                          <a:solidFill>
                            <a:schemeClr val="tx1"/>
                          </a:solidFill>
                          <a:effectLst/>
                        </a:rPr>
                        <a:t>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 </a:t>
                      </a:r>
                      <a:br>
                        <a:rPr lang="en-US" sz="800" cap="none" spc="0">
                          <a:solidFill>
                            <a:srgbClr val="000000"/>
                          </a:solidFill>
                          <a:effectLst/>
                        </a:rPr>
                      </a:br>
                      <a:r>
                        <a:rPr lang="en-US" sz="800" cap="none" spc="0">
                          <a:solidFill>
                            <a:schemeClr val="tx1"/>
                          </a:solidFill>
                          <a:effectLst/>
                        </a:rPr>
                        <a:t>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 </a:t>
                      </a:r>
                      <a:br>
                        <a:rPr lang="en-US" sz="800" cap="none" spc="0">
                          <a:solidFill>
                            <a:srgbClr val="000000"/>
                          </a:solidFill>
                          <a:effectLst/>
                        </a:rPr>
                      </a:br>
                      <a:r>
                        <a:rPr lang="en-US" sz="800" cap="none" spc="0">
                          <a:solidFill>
                            <a:schemeClr val="tx1"/>
                          </a:solidFill>
                          <a:effectLst/>
                        </a:rPr>
                        <a:t> </a:t>
                      </a:r>
                      <a:endParaRPr lang="en-US" sz="800" cap="none" spc="0">
                        <a:solidFill>
                          <a:schemeClr val="tx1"/>
                        </a:solidFill>
                        <a:effectLst/>
                        <a:latin typeface="Calibri" panose="020F0502020204030204" pitchFamily="34" charset="0"/>
                      </a:endParaRPr>
                    </a:p>
                  </a:txBody>
                  <a:tcPr marL="34849" marR="0" marT="9957" marB="74677" anchor="b"/>
                </a:tc>
                <a:extLst>
                  <a:ext uri="{0D108BD9-81ED-4DB2-BD59-A6C34878D82A}">
                    <a16:rowId xmlns:a16="http://schemas.microsoft.com/office/drawing/2014/main" val="4227678702"/>
                  </a:ext>
                </a:extLst>
              </a:tr>
              <a:tr h="356423">
                <a:tc rowSpan="6">
                  <a:txBody>
                    <a:bodyPr/>
                    <a:lstStyle/>
                    <a:p>
                      <a:pPr marL="0" marR="0" algn="ctr" fontAlgn="base">
                        <a:spcBef>
                          <a:spcPts val="0"/>
                        </a:spcBef>
                        <a:spcAft>
                          <a:spcPts val="0"/>
                        </a:spcAft>
                      </a:pPr>
                      <a:r>
                        <a:rPr lang="en-US" sz="800" cap="none" spc="0">
                          <a:solidFill>
                            <a:schemeClr val="tx1"/>
                          </a:solidFill>
                          <a:effectLst/>
                          <a:highlight>
                            <a:srgbClr val="FFFF00"/>
                          </a:highlight>
                        </a:rPr>
                        <a:t>Who is the Democrat Candidate running for governor of Maryland?</a:t>
                      </a:r>
                      <a:r>
                        <a:rPr lang="en-US" sz="800" cap="none" spc="0">
                          <a:solidFill>
                            <a:schemeClr val="tx1"/>
                          </a:solidFill>
                          <a:effectLst/>
                        </a:rPr>
                        <a:t> </a:t>
                      </a:r>
                      <a:endParaRPr lang="en-US" sz="800" cap="none" spc="0">
                        <a:solidFill>
                          <a:schemeClr val="tx1"/>
                        </a:solidFill>
                        <a:effectLst/>
                        <a:latin typeface="Calibri" panose="020F0502020204030204" pitchFamily="34" charset="0"/>
                      </a:endParaRPr>
                    </a:p>
                  </a:txBody>
                  <a:tcPr marL="34849" marR="0" marT="9957" marB="74677" anchor="ctr"/>
                </a:tc>
                <a:tc>
                  <a:txBody>
                    <a:bodyPr/>
                    <a:lstStyle/>
                    <a:p>
                      <a:pPr marL="0" marR="0" fontAlgn="base">
                        <a:spcBef>
                          <a:spcPts val="0"/>
                        </a:spcBef>
                        <a:spcAft>
                          <a:spcPts val="0"/>
                        </a:spcAft>
                      </a:pPr>
                      <a:r>
                        <a:rPr lang="en-US" sz="800" cap="none" spc="0">
                          <a:solidFill>
                            <a:schemeClr val="tx1"/>
                          </a:solidFill>
                          <a:effectLst/>
                        </a:rPr>
                        <a:t>Total Count (Answering)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79.0 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17.0 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57.0 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5.0 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0.0 </a:t>
                      </a:r>
                      <a:endParaRPr lang="en-US" sz="800" cap="none" spc="0">
                        <a:solidFill>
                          <a:schemeClr val="tx1"/>
                        </a:solidFill>
                        <a:effectLst/>
                        <a:latin typeface="Calibri" panose="020F0502020204030204" pitchFamily="34" charset="0"/>
                      </a:endParaRPr>
                    </a:p>
                  </a:txBody>
                  <a:tcPr marL="34849" marR="0" marT="9957" marB="74677" anchor="b"/>
                </a:tc>
                <a:extLst>
                  <a:ext uri="{0D108BD9-81ED-4DB2-BD59-A6C34878D82A}">
                    <a16:rowId xmlns:a16="http://schemas.microsoft.com/office/drawing/2014/main" val="3882381917"/>
                  </a:ext>
                </a:extLst>
              </a:tr>
              <a:tr h="356423">
                <a:tc vMerge="1">
                  <a:txBody>
                    <a:bodyPr/>
                    <a:lstStyle/>
                    <a:p>
                      <a:endParaRPr lang="en-US"/>
                    </a:p>
                  </a:txBody>
                  <a:tcPr/>
                </a:tc>
                <a:tc>
                  <a:txBody>
                    <a:bodyPr/>
                    <a:lstStyle/>
                    <a:p>
                      <a:pPr marL="0" marR="0" fontAlgn="base">
                        <a:spcBef>
                          <a:spcPts val="0"/>
                        </a:spcBef>
                        <a:spcAft>
                          <a:spcPts val="0"/>
                        </a:spcAft>
                      </a:pPr>
                      <a:r>
                        <a:rPr lang="en-US" sz="800" cap="none" spc="0">
                          <a:solidFill>
                            <a:schemeClr val="tx1"/>
                          </a:solidFill>
                          <a:effectLst/>
                        </a:rPr>
                        <a:t> </a:t>
                      </a:r>
                      <a:br>
                        <a:rPr lang="en-US" sz="800" cap="none" spc="0">
                          <a:solidFill>
                            <a:srgbClr val="000000"/>
                          </a:solidFill>
                          <a:effectLst/>
                        </a:rPr>
                      </a:br>
                      <a:r>
                        <a:rPr lang="en-US" sz="800" cap="none" spc="0">
                          <a:solidFill>
                            <a:schemeClr val="tx1"/>
                          </a:solidFill>
                          <a:effectLst/>
                        </a:rPr>
                        <a:t>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 </a:t>
                      </a:r>
                      <a:br>
                        <a:rPr lang="en-US" sz="800" cap="none" spc="0">
                          <a:solidFill>
                            <a:srgbClr val="000000"/>
                          </a:solidFill>
                          <a:effectLst/>
                        </a:rPr>
                      </a:br>
                      <a:r>
                        <a:rPr lang="en-US" sz="800" cap="none" spc="0">
                          <a:solidFill>
                            <a:schemeClr val="tx1"/>
                          </a:solidFill>
                          <a:effectLst/>
                        </a:rPr>
                        <a:t>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 </a:t>
                      </a:r>
                      <a:br>
                        <a:rPr lang="en-US" sz="800" cap="none" spc="0">
                          <a:solidFill>
                            <a:srgbClr val="000000"/>
                          </a:solidFill>
                          <a:effectLst/>
                        </a:rPr>
                      </a:br>
                      <a:r>
                        <a:rPr lang="en-US" sz="800" cap="none" spc="0">
                          <a:solidFill>
                            <a:schemeClr val="tx1"/>
                          </a:solidFill>
                          <a:effectLst/>
                        </a:rPr>
                        <a:t>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 </a:t>
                      </a:r>
                      <a:br>
                        <a:rPr lang="en-US" sz="800" cap="none" spc="0">
                          <a:solidFill>
                            <a:srgbClr val="000000"/>
                          </a:solidFill>
                          <a:effectLst/>
                        </a:rPr>
                      </a:br>
                      <a:r>
                        <a:rPr lang="en-US" sz="800" cap="none" spc="0">
                          <a:solidFill>
                            <a:schemeClr val="tx1"/>
                          </a:solidFill>
                          <a:effectLst/>
                        </a:rPr>
                        <a:t>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 </a:t>
                      </a:r>
                      <a:br>
                        <a:rPr lang="en-US" sz="800" cap="none" spc="0">
                          <a:solidFill>
                            <a:srgbClr val="000000"/>
                          </a:solidFill>
                          <a:effectLst/>
                        </a:rPr>
                      </a:br>
                      <a:r>
                        <a:rPr lang="en-US" sz="800" cap="none" spc="0">
                          <a:solidFill>
                            <a:schemeClr val="tx1"/>
                          </a:solidFill>
                          <a:effectLst/>
                        </a:rPr>
                        <a:t>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 </a:t>
                      </a:r>
                      <a:br>
                        <a:rPr lang="en-US" sz="800" cap="none" spc="0">
                          <a:solidFill>
                            <a:srgbClr val="000000"/>
                          </a:solidFill>
                          <a:effectLst/>
                        </a:rPr>
                      </a:br>
                      <a:r>
                        <a:rPr lang="en-US" sz="800" cap="none" spc="0">
                          <a:solidFill>
                            <a:schemeClr val="tx1"/>
                          </a:solidFill>
                          <a:effectLst/>
                        </a:rPr>
                        <a:t> </a:t>
                      </a:r>
                      <a:endParaRPr lang="en-US" sz="800" cap="none" spc="0">
                        <a:solidFill>
                          <a:schemeClr val="tx1"/>
                        </a:solidFill>
                        <a:effectLst/>
                        <a:latin typeface="Calibri" panose="020F0502020204030204" pitchFamily="34" charset="0"/>
                      </a:endParaRPr>
                    </a:p>
                  </a:txBody>
                  <a:tcPr marL="34849" marR="0" marT="9957" marB="74677" anchor="b"/>
                </a:tc>
                <a:extLst>
                  <a:ext uri="{0D108BD9-81ED-4DB2-BD59-A6C34878D82A}">
                    <a16:rowId xmlns:a16="http://schemas.microsoft.com/office/drawing/2014/main" val="1025732064"/>
                  </a:ext>
                </a:extLst>
              </a:tr>
              <a:tr h="235089">
                <a:tc vMerge="1">
                  <a:txBody>
                    <a:bodyPr/>
                    <a:lstStyle/>
                    <a:p>
                      <a:endParaRPr lang="en-US"/>
                    </a:p>
                  </a:txBody>
                  <a:tcPr/>
                </a:tc>
                <a:tc>
                  <a:txBody>
                    <a:bodyPr/>
                    <a:lstStyle/>
                    <a:p>
                      <a:pPr marL="0" marR="0" fontAlgn="base">
                        <a:spcBef>
                          <a:spcPts val="0"/>
                        </a:spcBef>
                        <a:spcAft>
                          <a:spcPts val="0"/>
                        </a:spcAft>
                      </a:pPr>
                      <a:r>
                        <a:rPr lang="en-US" sz="800" cap="none" spc="0">
                          <a:solidFill>
                            <a:schemeClr val="tx1"/>
                          </a:solidFill>
                          <a:effectLst/>
                        </a:rPr>
                        <a:t>Wes Moore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69.6%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82.4%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66.7%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60.0%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0.0% </a:t>
                      </a:r>
                      <a:endParaRPr lang="en-US" sz="800" cap="none" spc="0">
                        <a:solidFill>
                          <a:schemeClr val="tx1"/>
                        </a:solidFill>
                        <a:effectLst/>
                        <a:latin typeface="Calibri" panose="020F0502020204030204" pitchFamily="34" charset="0"/>
                      </a:endParaRPr>
                    </a:p>
                  </a:txBody>
                  <a:tcPr marL="34849" marR="0" marT="9957" marB="74677" anchor="b"/>
                </a:tc>
                <a:extLst>
                  <a:ext uri="{0D108BD9-81ED-4DB2-BD59-A6C34878D82A}">
                    <a16:rowId xmlns:a16="http://schemas.microsoft.com/office/drawing/2014/main" val="1467994807"/>
                  </a:ext>
                </a:extLst>
              </a:tr>
              <a:tr h="235089">
                <a:tc vMerge="1">
                  <a:txBody>
                    <a:bodyPr/>
                    <a:lstStyle/>
                    <a:p>
                      <a:endParaRPr lang="en-US"/>
                    </a:p>
                  </a:txBody>
                  <a:tcPr/>
                </a:tc>
                <a:tc>
                  <a:txBody>
                    <a:bodyPr/>
                    <a:lstStyle/>
                    <a:p>
                      <a:pPr marL="0" marR="0" fontAlgn="base">
                        <a:spcBef>
                          <a:spcPts val="0"/>
                        </a:spcBef>
                        <a:spcAft>
                          <a:spcPts val="0"/>
                        </a:spcAft>
                      </a:pPr>
                      <a:r>
                        <a:rPr lang="en-US" sz="800" cap="none" spc="0">
                          <a:solidFill>
                            <a:schemeClr val="tx1"/>
                          </a:solidFill>
                          <a:effectLst/>
                          <a:highlight>
                            <a:srgbClr val="FFFF00"/>
                          </a:highlight>
                        </a:rPr>
                        <a:t>Larry Hogan </a:t>
                      </a:r>
                      <a:endParaRPr lang="en-US" sz="800" cap="none" spc="0">
                        <a:solidFill>
                          <a:schemeClr val="tx1"/>
                        </a:solidFill>
                        <a:effectLst/>
                        <a:highlight>
                          <a:srgbClr val="FFFF00"/>
                        </a:highlight>
                        <a:latin typeface="Calibri"/>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highlight>
                            <a:srgbClr val="FFFF00"/>
                          </a:highlight>
                        </a:rPr>
                        <a:t>13.9% </a:t>
                      </a:r>
                      <a:endParaRPr lang="en-US" sz="800" cap="none" spc="0">
                        <a:solidFill>
                          <a:schemeClr val="tx1"/>
                        </a:solidFill>
                        <a:effectLst/>
                        <a:highlight>
                          <a:srgbClr val="FFFF00"/>
                        </a:highlight>
                        <a:latin typeface="Calibri"/>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highlight>
                            <a:srgbClr val="FFFF00"/>
                          </a:highlight>
                        </a:rPr>
                        <a:t>11.8% </a:t>
                      </a:r>
                      <a:endParaRPr lang="en-US" sz="800" cap="none" spc="0">
                        <a:solidFill>
                          <a:schemeClr val="tx1"/>
                        </a:solidFill>
                        <a:effectLst/>
                        <a:highlight>
                          <a:srgbClr val="FFFF00"/>
                        </a:highlight>
                        <a:latin typeface="Calibri"/>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highlight>
                            <a:srgbClr val="FFFF00"/>
                          </a:highlight>
                        </a:rPr>
                        <a:t>12.3% </a:t>
                      </a:r>
                      <a:endParaRPr lang="en-US" sz="800" cap="none" spc="0">
                        <a:solidFill>
                          <a:schemeClr val="tx1"/>
                        </a:solidFill>
                        <a:effectLst/>
                        <a:highlight>
                          <a:srgbClr val="FFFF00"/>
                        </a:highlight>
                        <a:latin typeface="Calibri"/>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highlight>
                            <a:srgbClr val="FFFF00"/>
                          </a:highlight>
                        </a:rPr>
                        <a:t>40.0% </a:t>
                      </a:r>
                      <a:endParaRPr lang="en-US" sz="800" cap="none" spc="0">
                        <a:solidFill>
                          <a:schemeClr val="tx1"/>
                        </a:solidFill>
                        <a:effectLst/>
                        <a:highlight>
                          <a:srgbClr val="FFFF00"/>
                        </a:highlight>
                        <a:latin typeface="Calibri"/>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0.0% </a:t>
                      </a:r>
                      <a:endParaRPr lang="en-US" sz="800" cap="none" spc="0">
                        <a:solidFill>
                          <a:schemeClr val="tx1"/>
                        </a:solidFill>
                        <a:effectLst/>
                        <a:latin typeface="Calibri" panose="020F0502020204030204" pitchFamily="34" charset="0"/>
                      </a:endParaRPr>
                    </a:p>
                  </a:txBody>
                  <a:tcPr marL="34849" marR="0" marT="9957" marB="74677" anchor="b"/>
                </a:tc>
                <a:extLst>
                  <a:ext uri="{0D108BD9-81ED-4DB2-BD59-A6C34878D82A}">
                    <a16:rowId xmlns:a16="http://schemas.microsoft.com/office/drawing/2014/main" val="3647785445"/>
                  </a:ext>
                </a:extLst>
              </a:tr>
              <a:tr h="235089">
                <a:tc vMerge="1">
                  <a:txBody>
                    <a:bodyPr/>
                    <a:lstStyle/>
                    <a:p>
                      <a:endParaRPr lang="en-US"/>
                    </a:p>
                  </a:txBody>
                  <a:tcPr/>
                </a:tc>
                <a:tc>
                  <a:txBody>
                    <a:bodyPr/>
                    <a:lstStyle/>
                    <a:p>
                      <a:pPr marL="0" marR="0" fontAlgn="base">
                        <a:spcBef>
                          <a:spcPts val="0"/>
                        </a:spcBef>
                        <a:spcAft>
                          <a:spcPts val="0"/>
                        </a:spcAft>
                      </a:pPr>
                      <a:r>
                        <a:rPr lang="en-US" sz="800" cap="none" spc="0">
                          <a:solidFill>
                            <a:schemeClr val="tx1"/>
                          </a:solidFill>
                          <a:effectLst/>
                        </a:rPr>
                        <a:t>John King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5.1%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5.9%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5.3%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0.0%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0.0% </a:t>
                      </a:r>
                      <a:endParaRPr lang="en-US" sz="800" cap="none" spc="0">
                        <a:solidFill>
                          <a:schemeClr val="tx1"/>
                        </a:solidFill>
                        <a:effectLst/>
                        <a:latin typeface="Calibri" panose="020F0502020204030204" pitchFamily="34" charset="0"/>
                      </a:endParaRPr>
                    </a:p>
                  </a:txBody>
                  <a:tcPr marL="34849" marR="0" marT="9957" marB="74677" anchor="b"/>
                </a:tc>
                <a:extLst>
                  <a:ext uri="{0D108BD9-81ED-4DB2-BD59-A6C34878D82A}">
                    <a16:rowId xmlns:a16="http://schemas.microsoft.com/office/drawing/2014/main" val="4037225115"/>
                  </a:ext>
                </a:extLst>
              </a:tr>
              <a:tr h="235089">
                <a:tc vMerge="1">
                  <a:txBody>
                    <a:bodyPr/>
                    <a:lstStyle/>
                    <a:p>
                      <a:endParaRPr lang="en-US"/>
                    </a:p>
                  </a:txBody>
                  <a:tcPr/>
                </a:tc>
                <a:tc>
                  <a:txBody>
                    <a:bodyPr/>
                    <a:lstStyle/>
                    <a:p>
                      <a:pPr marL="0" marR="0" fontAlgn="base">
                        <a:spcBef>
                          <a:spcPts val="0"/>
                        </a:spcBef>
                        <a:spcAft>
                          <a:spcPts val="0"/>
                        </a:spcAft>
                      </a:pPr>
                      <a:r>
                        <a:rPr lang="en-US" sz="800" cap="none" spc="0">
                          <a:solidFill>
                            <a:schemeClr val="tx1"/>
                          </a:solidFill>
                          <a:effectLst/>
                        </a:rPr>
                        <a:t>Tom Perez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11.4%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0.0%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15.8%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0.0%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0.0% </a:t>
                      </a:r>
                      <a:endParaRPr lang="en-US" sz="800" cap="none" spc="0">
                        <a:solidFill>
                          <a:schemeClr val="tx1"/>
                        </a:solidFill>
                        <a:effectLst/>
                        <a:latin typeface="Calibri" panose="020F0502020204030204" pitchFamily="34" charset="0"/>
                      </a:endParaRPr>
                    </a:p>
                  </a:txBody>
                  <a:tcPr marL="34849" marR="0" marT="9957" marB="74677" anchor="b"/>
                </a:tc>
                <a:extLst>
                  <a:ext uri="{0D108BD9-81ED-4DB2-BD59-A6C34878D82A}">
                    <a16:rowId xmlns:a16="http://schemas.microsoft.com/office/drawing/2014/main" val="3981227495"/>
                  </a:ext>
                </a:extLst>
              </a:tr>
              <a:tr h="356423">
                <a:tc>
                  <a:txBody>
                    <a:bodyPr/>
                    <a:lstStyle/>
                    <a:p>
                      <a:pPr marL="0" marR="0" fontAlgn="base">
                        <a:spcBef>
                          <a:spcPts val="0"/>
                        </a:spcBef>
                        <a:spcAft>
                          <a:spcPts val="0"/>
                        </a:spcAft>
                      </a:pPr>
                      <a:r>
                        <a:rPr lang="en-US" sz="800" cap="none" spc="0">
                          <a:solidFill>
                            <a:schemeClr val="tx1"/>
                          </a:solidFill>
                          <a:effectLst/>
                        </a:rPr>
                        <a:t> </a:t>
                      </a:r>
                      <a:br>
                        <a:rPr lang="en-US" sz="800" cap="none" spc="0">
                          <a:solidFill>
                            <a:srgbClr val="000000"/>
                          </a:solidFill>
                          <a:effectLst/>
                        </a:rPr>
                      </a:br>
                      <a:r>
                        <a:rPr lang="en-US" sz="800" cap="none" spc="0">
                          <a:solidFill>
                            <a:schemeClr val="tx1"/>
                          </a:solidFill>
                          <a:effectLst/>
                        </a:rPr>
                        <a:t>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 </a:t>
                      </a:r>
                      <a:br>
                        <a:rPr lang="en-US" sz="800" cap="none" spc="0">
                          <a:solidFill>
                            <a:srgbClr val="000000"/>
                          </a:solidFill>
                          <a:effectLst/>
                        </a:rPr>
                      </a:br>
                      <a:r>
                        <a:rPr lang="en-US" sz="800" cap="none" spc="0">
                          <a:solidFill>
                            <a:schemeClr val="tx1"/>
                          </a:solidFill>
                          <a:effectLst/>
                        </a:rPr>
                        <a:t>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 </a:t>
                      </a:r>
                      <a:br>
                        <a:rPr lang="en-US" sz="800" cap="none" spc="0">
                          <a:solidFill>
                            <a:srgbClr val="000000"/>
                          </a:solidFill>
                          <a:effectLst/>
                        </a:rPr>
                      </a:br>
                      <a:r>
                        <a:rPr lang="en-US" sz="800" cap="none" spc="0">
                          <a:solidFill>
                            <a:schemeClr val="tx1"/>
                          </a:solidFill>
                          <a:effectLst/>
                        </a:rPr>
                        <a:t>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 </a:t>
                      </a:r>
                      <a:br>
                        <a:rPr lang="en-US" sz="800" cap="none" spc="0">
                          <a:solidFill>
                            <a:srgbClr val="000000"/>
                          </a:solidFill>
                          <a:effectLst/>
                        </a:rPr>
                      </a:br>
                      <a:r>
                        <a:rPr lang="en-US" sz="800" cap="none" spc="0">
                          <a:solidFill>
                            <a:schemeClr val="tx1"/>
                          </a:solidFill>
                          <a:effectLst/>
                        </a:rPr>
                        <a:t>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 </a:t>
                      </a:r>
                      <a:br>
                        <a:rPr lang="en-US" sz="800" cap="none" spc="0">
                          <a:solidFill>
                            <a:srgbClr val="000000"/>
                          </a:solidFill>
                          <a:effectLst/>
                        </a:rPr>
                      </a:br>
                      <a:r>
                        <a:rPr lang="en-US" sz="800" cap="none" spc="0">
                          <a:solidFill>
                            <a:schemeClr val="tx1"/>
                          </a:solidFill>
                          <a:effectLst/>
                        </a:rPr>
                        <a:t>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 </a:t>
                      </a:r>
                      <a:br>
                        <a:rPr lang="en-US" sz="800" cap="none" spc="0">
                          <a:solidFill>
                            <a:srgbClr val="000000"/>
                          </a:solidFill>
                          <a:effectLst/>
                        </a:rPr>
                      </a:br>
                      <a:r>
                        <a:rPr lang="en-US" sz="800" cap="none" spc="0">
                          <a:solidFill>
                            <a:schemeClr val="tx1"/>
                          </a:solidFill>
                          <a:effectLst/>
                        </a:rPr>
                        <a:t>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 </a:t>
                      </a:r>
                      <a:br>
                        <a:rPr lang="en-US" sz="800" cap="none" spc="0">
                          <a:solidFill>
                            <a:srgbClr val="000000"/>
                          </a:solidFill>
                          <a:effectLst/>
                        </a:rPr>
                      </a:br>
                      <a:r>
                        <a:rPr lang="en-US" sz="800" cap="none" spc="0">
                          <a:solidFill>
                            <a:schemeClr val="tx1"/>
                          </a:solidFill>
                          <a:effectLst/>
                        </a:rPr>
                        <a:t> </a:t>
                      </a:r>
                      <a:endParaRPr lang="en-US" sz="800" cap="none" spc="0">
                        <a:solidFill>
                          <a:schemeClr val="tx1"/>
                        </a:solidFill>
                        <a:effectLst/>
                        <a:latin typeface="Calibri" panose="020F0502020204030204" pitchFamily="34" charset="0"/>
                      </a:endParaRPr>
                    </a:p>
                  </a:txBody>
                  <a:tcPr marL="34849" marR="0" marT="9957" marB="74677" anchor="b"/>
                </a:tc>
                <a:extLst>
                  <a:ext uri="{0D108BD9-81ED-4DB2-BD59-A6C34878D82A}">
                    <a16:rowId xmlns:a16="http://schemas.microsoft.com/office/drawing/2014/main" val="3075923322"/>
                  </a:ext>
                </a:extLst>
              </a:tr>
              <a:tr h="356423">
                <a:tc rowSpan="6">
                  <a:txBody>
                    <a:bodyPr/>
                    <a:lstStyle/>
                    <a:p>
                      <a:pPr marL="0" marR="0" algn="ctr" fontAlgn="base">
                        <a:spcBef>
                          <a:spcPts val="0"/>
                        </a:spcBef>
                        <a:spcAft>
                          <a:spcPts val="0"/>
                        </a:spcAft>
                      </a:pPr>
                      <a:r>
                        <a:rPr lang="en-US" sz="800" cap="none" spc="0">
                          <a:solidFill>
                            <a:schemeClr val="tx1"/>
                          </a:solidFill>
                          <a:effectLst/>
                        </a:rPr>
                        <a:t>14: Who is the Republican Candidate running for governor in Maryland </a:t>
                      </a:r>
                      <a:endParaRPr lang="en-US" sz="800" cap="none" spc="0">
                        <a:solidFill>
                          <a:schemeClr val="tx1"/>
                        </a:solidFill>
                        <a:effectLst/>
                        <a:latin typeface="Calibri" panose="020F0502020204030204" pitchFamily="34" charset="0"/>
                      </a:endParaRPr>
                    </a:p>
                  </a:txBody>
                  <a:tcPr marL="34849" marR="0" marT="9957" marB="74677" anchor="ctr"/>
                </a:tc>
                <a:tc>
                  <a:txBody>
                    <a:bodyPr/>
                    <a:lstStyle/>
                    <a:p>
                      <a:pPr marL="0" marR="0" fontAlgn="base">
                        <a:spcBef>
                          <a:spcPts val="0"/>
                        </a:spcBef>
                        <a:spcAft>
                          <a:spcPts val="0"/>
                        </a:spcAft>
                      </a:pPr>
                      <a:r>
                        <a:rPr lang="en-US" sz="800" cap="none" spc="0">
                          <a:solidFill>
                            <a:schemeClr val="tx1"/>
                          </a:solidFill>
                          <a:effectLst/>
                        </a:rPr>
                        <a:t>Total Count (Answering)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79.0 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17.0 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57.0 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5.0 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0.0 </a:t>
                      </a:r>
                      <a:endParaRPr lang="en-US" sz="800" cap="none" spc="0">
                        <a:solidFill>
                          <a:schemeClr val="tx1"/>
                        </a:solidFill>
                        <a:effectLst/>
                        <a:latin typeface="Calibri" panose="020F0502020204030204" pitchFamily="34" charset="0"/>
                      </a:endParaRPr>
                    </a:p>
                  </a:txBody>
                  <a:tcPr marL="34849" marR="0" marT="9957" marB="74677" anchor="b"/>
                </a:tc>
                <a:extLst>
                  <a:ext uri="{0D108BD9-81ED-4DB2-BD59-A6C34878D82A}">
                    <a16:rowId xmlns:a16="http://schemas.microsoft.com/office/drawing/2014/main" val="2364613330"/>
                  </a:ext>
                </a:extLst>
              </a:tr>
              <a:tr h="356423">
                <a:tc vMerge="1">
                  <a:txBody>
                    <a:bodyPr/>
                    <a:lstStyle/>
                    <a:p>
                      <a:endParaRPr lang="en-US"/>
                    </a:p>
                  </a:txBody>
                  <a:tcPr/>
                </a:tc>
                <a:tc>
                  <a:txBody>
                    <a:bodyPr/>
                    <a:lstStyle/>
                    <a:p>
                      <a:pPr marL="0" marR="0" fontAlgn="base">
                        <a:spcBef>
                          <a:spcPts val="0"/>
                        </a:spcBef>
                        <a:spcAft>
                          <a:spcPts val="0"/>
                        </a:spcAft>
                      </a:pPr>
                      <a:r>
                        <a:rPr lang="en-US" sz="800" cap="none" spc="0">
                          <a:solidFill>
                            <a:schemeClr val="tx1"/>
                          </a:solidFill>
                          <a:effectLst/>
                        </a:rPr>
                        <a:t> </a:t>
                      </a:r>
                      <a:br>
                        <a:rPr lang="en-US" sz="800" cap="none" spc="0">
                          <a:solidFill>
                            <a:srgbClr val="000000"/>
                          </a:solidFill>
                          <a:effectLst/>
                        </a:rPr>
                      </a:br>
                      <a:r>
                        <a:rPr lang="en-US" sz="800" cap="none" spc="0">
                          <a:solidFill>
                            <a:schemeClr val="tx1"/>
                          </a:solidFill>
                          <a:effectLst/>
                        </a:rPr>
                        <a:t>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 </a:t>
                      </a:r>
                      <a:br>
                        <a:rPr lang="en-US" sz="800" cap="none" spc="0">
                          <a:solidFill>
                            <a:srgbClr val="000000"/>
                          </a:solidFill>
                          <a:effectLst/>
                        </a:rPr>
                      </a:br>
                      <a:r>
                        <a:rPr lang="en-US" sz="800" cap="none" spc="0">
                          <a:solidFill>
                            <a:schemeClr val="tx1"/>
                          </a:solidFill>
                          <a:effectLst/>
                        </a:rPr>
                        <a:t>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 </a:t>
                      </a:r>
                      <a:br>
                        <a:rPr lang="en-US" sz="800" cap="none" spc="0">
                          <a:solidFill>
                            <a:srgbClr val="000000"/>
                          </a:solidFill>
                          <a:effectLst/>
                        </a:rPr>
                      </a:br>
                      <a:r>
                        <a:rPr lang="en-US" sz="800" cap="none" spc="0">
                          <a:solidFill>
                            <a:schemeClr val="tx1"/>
                          </a:solidFill>
                          <a:effectLst/>
                        </a:rPr>
                        <a:t>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 </a:t>
                      </a:r>
                      <a:br>
                        <a:rPr lang="en-US" sz="800" cap="none" spc="0">
                          <a:solidFill>
                            <a:srgbClr val="000000"/>
                          </a:solidFill>
                          <a:effectLst/>
                        </a:rPr>
                      </a:br>
                      <a:r>
                        <a:rPr lang="en-US" sz="800" cap="none" spc="0">
                          <a:solidFill>
                            <a:schemeClr val="tx1"/>
                          </a:solidFill>
                          <a:effectLst/>
                        </a:rPr>
                        <a:t>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 </a:t>
                      </a:r>
                      <a:br>
                        <a:rPr lang="en-US" sz="800" cap="none" spc="0">
                          <a:solidFill>
                            <a:srgbClr val="000000"/>
                          </a:solidFill>
                          <a:effectLst/>
                        </a:rPr>
                      </a:br>
                      <a:r>
                        <a:rPr lang="en-US" sz="800" cap="none" spc="0">
                          <a:solidFill>
                            <a:schemeClr val="tx1"/>
                          </a:solidFill>
                          <a:effectLst/>
                        </a:rPr>
                        <a:t>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 </a:t>
                      </a:r>
                      <a:br>
                        <a:rPr lang="en-US" sz="800" cap="none" spc="0">
                          <a:solidFill>
                            <a:srgbClr val="000000"/>
                          </a:solidFill>
                          <a:effectLst/>
                        </a:rPr>
                      </a:br>
                      <a:r>
                        <a:rPr lang="en-US" sz="800" cap="none" spc="0">
                          <a:solidFill>
                            <a:schemeClr val="tx1"/>
                          </a:solidFill>
                          <a:effectLst/>
                        </a:rPr>
                        <a:t> </a:t>
                      </a:r>
                      <a:endParaRPr lang="en-US" sz="800" cap="none" spc="0">
                        <a:solidFill>
                          <a:schemeClr val="tx1"/>
                        </a:solidFill>
                        <a:effectLst/>
                        <a:latin typeface="Calibri" panose="020F0502020204030204" pitchFamily="34" charset="0"/>
                      </a:endParaRPr>
                    </a:p>
                  </a:txBody>
                  <a:tcPr marL="34849" marR="0" marT="9957" marB="74677" anchor="b"/>
                </a:tc>
                <a:extLst>
                  <a:ext uri="{0D108BD9-81ED-4DB2-BD59-A6C34878D82A}">
                    <a16:rowId xmlns:a16="http://schemas.microsoft.com/office/drawing/2014/main" val="2277108543"/>
                  </a:ext>
                </a:extLst>
              </a:tr>
              <a:tr h="235089">
                <a:tc vMerge="1">
                  <a:txBody>
                    <a:bodyPr/>
                    <a:lstStyle/>
                    <a:p>
                      <a:endParaRPr lang="en-US"/>
                    </a:p>
                  </a:txBody>
                  <a:tcPr/>
                </a:tc>
                <a:tc>
                  <a:txBody>
                    <a:bodyPr/>
                    <a:lstStyle/>
                    <a:p>
                      <a:pPr marL="0" marR="0" fontAlgn="base">
                        <a:spcBef>
                          <a:spcPts val="0"/>
                        </a:spcBef>
                        <a:spcAft>
                          <a:spcPts val="0"/>
                        </a:spcAft>
                      </a:pPr>
                      <a:r>
                        <a:rPr lang="en-US" sz="800" cap="none" spc="0">
                          <a:solidFill>
                            <a:schemeClr val="tx1"/>
                          </a:solidFill>
                          <a:effectLst/>
                        </a:rPr>
                        <a:t>Larry Hogan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19.0%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11.8%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22.8%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0.0%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0.0% </a:t>
                      </a:r>
                      <a:endParaRPr lang="en-US" sz="800" cap="none" spc="0">
                        <a:solidFill>
                          <a:schemeClr val="tx1"/>
                        </a:solidFill>
                        <a:effectLst/>
                        <a:latin typeface="Calibri" panose="020F0502020204030204" pitchFamily="34" charset="0"/>
                      </a:endParaRPr>
                    </a:p>
                  </a:txBody>
                  <a:tcPr marL="34849" marR="0" marT="9957" marB="74677" anchor="b"/>
                </a:tc>
                <a:extLst>
                  <a:ext uri="{0D108BD9-81ED-4DB2-BD59-A6C34878D82A}">
                    <a16:rowId xmlns:a16="http://schemas.microsoft.com/office/drawing/2014/main" val="988620472"/>
                  </a:ext>
                </a:extLst>
              </a:tr>
              <a:tr h="235089">
                <a:tc vMerge="1">
                  <a:txBody>
                    <a:bodyPr/>
                    <a:lstStyle/>
                    <a:p>
                      <a:endParaRPr lang="en-US"/>
                    </a:p>
                  </a:txBody>
                  <a:tcPr/>
                </a:tc>
                <a:tc>
                  <a:txBody>
                    <a:bodyPr/>
                    <a:lstStyle/>
                    <a:p>
                      <a:pPr marL="0" marR="0" fontAlgn="base">
                        <a:spcBef>
                          <a:spcPts val="0"/>
                        </a:spcBef>
                        <a:spcAft>
                          <a:spcPts val="0"/>
                        </a:spcAft>
                      </a:pPr>
                      <a:r>
                        <a:rPr lang="en-US" sz="800" cap="none" spc="0">
                          <a:solidFill>
                            <a:schemeClr val="tx1"/>
                          </a:solidFill>
                          <a:effectLst/>
                        </a:rPr>
                        <a:t>Dan Cox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67.1%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76.5%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64.9%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60.0%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0.0% </a:t>
                      </a:r>
                      <a:endParaRPr lang="en-US" sz="800" cap="none" spc="0">
                        <a:solidFill>
                          <a:schemeClr val="tx1"/>
                        </a:solidFill>
                        <a:effectLst/>
                        <a:latin typeface="Calibri" panose="020F0502020204030204" pitchFamily="34" charset="0"/>
                      </a:endParaRPr>
                    </a:p>
                  </a:txBody>
                  <a:tcPr marL="34849" marR="0" marT="9957" marB="74677" anchor="b"/>
                </a:tc>
                <a:extLst>
                  <a:ext uri="{0D108BD9-81ED-4DB2-BD59-A6C34878D82A}">
                    <a16:rowId xmlns:a16="http://schemas.microsoft.com/office/drawing/2014/main" val="3615362141"/>
                  </a:ext>
                </a:extLst>
              </a:tr>
              <a:tr h="235089">
                <a:tc vMerge="1">
                  <a:txBody>
                    <a:bodyPr/>
                    <a:lstStyle/>
                    <a:p>
                      <a:endParaRPr lang="en-US"/>
                    </a:p>
                  </a:txBody>
                  <a:tcPr/>
                </a:tc>
                <a:tc>
                  <a:txBody>
                    <a:bodyPr/>
                    <a:lstStyle/>
                    <a:p>
                      <a:pPr marL="0" marR="0" fontAlgn="base">
                        <a:spcBef>
                          <a:spcPts val="0"/>
                        </a:spcBef>
                        <a:spcAft>
                          <a:spcPts val="0"/>
                        </a:spcAft>
                      </a:pPr>
                      <a:r>
                        <a:rPr lang="en-US" sz="800" cap="none" spc="0">
                          <a:solidFill>
                            <a:schemeClr val="tx1"/>
                          </a:solidFill>
                          <a:effectLst/>
                        </a:rPr>
                        <a:t>Kelly Schulz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8.9%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11.8%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8.8%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0.0%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0.0% </a:t>
                      </a:r>
                      <a:endParaRPr lang="en-US" sz="800" cap="none" spc="0">
                        <a:solidFill>
                          <a:schemeClr val="tx1"/>
                        </a:solidFill>
                        <a:effectLst/>
                        <a:latin typeface="Calibri" panose="020F0502020204030204" pitchFamily="34" charset="0"/>
                      </a:endParaRPr>
                    </a:p>
                  </a:txBody>
                  <a:tcPr marL="34849" marR="0" marT="9957" marB="74677" anchor="b"/>
                </a:tc>
                <a:extLst>
                  <a:ext uri="{0D108BD9-81ED-4DB2-BD59-A6C34878D82A}">
                    <a16:rowId xmlns:a16="http://schemas.microsoft.com/office/drawing/2014/main" val="2601877022"/>
                  </a:ext>
                </a:extLst>
              </a:tr>
              <a:tr h="235089">
                <a:tc vMerge="1">
                  <a:txBody>
                    <a:bodyPr/>
                    <a:lstStyle/>
                    <a:p>
                      <a:endParaRPr lang="en-US"/>
                    </a:p>
                  </a:txBody>
                  <a:tcPr/>
                </a:tc>
                <a:tc>
                  <a:txBody>
                    <a:bodyPr/>
                    <a:lstStyle/>
                    <a:p>
                      <a:pPr marL="0" marR="0" fontAlgn="base">
                        <a:spcBef>
                          <a:spcPts val="0"/>
                        </a:spcBef>
                        <a:spcAft>
                          <a:spcPts val="0"/>
                        </a:spcAft>
                      </a:pPr>
                      <a:r>
                        <a:rPr lang="en-US" sz="800" cap="none" spc="0">
                          <a:solidFill>
                            <a:schemeClr val="tx1"/>
                          </a:solidFill>
                          <a:effectLst/>
                        </a:rPr>
                        <a:t>Ron DeSantis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5.1%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0.0%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3.5%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40.0% </a:t>
                      </a:r>
                      <a:endParaRPr lang="en-US" sz="800" cap="none" spc="0">
                        <a:solidFill>
                          <a:schemeClr val="tx1"/>
                        </a:solidFill>
                        <a:effectLst/>
                        <a:latin typeface="Calibri" panose="020F0502020204030204" pitchFamily="34" charset="0"/>
                      </a:endParaRPr>
                    </a:p>
                  </a:txBody>
                  <a:tcPr marL="34849" marR="0" marT="9957" marB="74677" anchor="b"/>
                </a:tc>
                <a:tc>
                  <a:txBody>
                    <a:bodyPr/>
                    <a:lstStyle/>
                    <a:p>
                      <a:pPr marL="0" marR="0" fontAlgn="base">
                        <a:spcBef>
                          <a:spcPts val="0"/>
                        </a:spcBef>
                        <a:spcAft>
                          <a:spcPts val="0"/>
                        </a:spcAft>
                      </a:pPr>
                      <a:r>
                        <a:rPr lang="en-US" sz="800" cap="none" spc="0">
                          <a:solidFill>
                            <a:schemeClr val="tx1"/>
                          </a:solidFill>
                          <a:effectLst/>
                        </a:rPr>
                        <a:t>0.0% </a:t>
                      </a:r>
                      <a:endParaRPr lang="en-US" sz="800" cap="none" spc="0">
                        <a:solidFill>
                          <a:schemeClr val="tx1"/>
                        </a:solidFill>
                        <a:effectLst/>
                        <a:latin typeface="Calibri" panose="020F0502020204030204" pitchFamily="34" charset="0"/>
                      </a:endParaRPr>
                    </a:p>
                  </a:txBody>
                  <a:tcPr marL="34849" marR="0" marT="9957" marB="74677" anchor="b"/>
                </a:tc>
                <a:extLst>
                  <a:ext uri="{0D108BD9-81ED-4DB2-BD59-A6C34878D82A}">
                    <a16:rowId xmlns:a16="http://schemas.microsoft.com/office/drawing/2014/main" val="2148974868"/>
                  </a:ext>
                </a:extLst>
              </a:tr>
            </a:tbl>
          </a:graphicData>
        </a:graphic>
      </p:graphicFrame>
    </p:spTree>
    <p:extLst>
      <p:ext uri="{BB962C8B-B14F-4D97-AF65-F5344CB8AC3E}">
        <p14:creationId xmlns:p14="http://schemas.microsoft.com/office/powerpoint/2010/main" val="4975013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17C4610E-9C18-467B-BF10-BE6A974CC36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p:grpSpPr>
        <p:sp>
          <p:nvSpPr>
            <p:cNvPr id="13" name="Freeform 5">
              <a:extLst>
                <a:ext uri="{FF2B5EF4-FFF2-40B4-BE49-F238E27FC236}">
                  <a16:creationId xmlns:a16="http://schemas.microsoft.com/office/drawing/2014/main" id="{296DF307-344E-4E9B-A7AA-8139E450D1B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6">
              <a:extLst>
                <a:ext uri="{FF2B5EF4-FFF2-40B4-BE49-F238E27FC236}">
                  <a16:creationId xmlns:a16="http://schemas.microsoft.com/office/drawing/2014/main" id="{E263CC2D-ACFB-4EB3-ADF9-CD82BC8422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5" name="Freeform 7">
              <a:extLst>
                <a:ext uri="{FF2B5EF4-FFF2-40B4-BE49-F238E27FC236}">
                  <a16:creationId xmlns:a16="http://schemas.microsoft.com/office/drawing/2014/main" id="{C5366E2F-9BA0-485A-B1CA-A5E6E2E379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8">
              <a:extLst>
                <a:ext uri="{FF2B5EF4-FFF2-40B4-BE49-F238E27FC236}">
                  <a16:creationId xmlns:a16="http://schemas.microsoft.com/office/drawing/2014/main" id="{1803051E-7C26-4F53-8293-B4EAED4212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7" name="Freeform 9">
              <a:extLst>
                <a:ext uri="{FF2B5EF4-FFF2-40B4-BE49-F238E27FC236}">
                  <a16:creationId xmlns:a16="http://schemas.microsoft.com/office/drawing/2014/main" id="{D10888CD-E496-4116-9C45-CF4F17ADE64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0">
              <a:extLst>
                <a:ext uri="{FF2B5EF4-FFF2-40B4-BE49-F238E27FC236}">
                  <a16:creationId xmlns:a16="http://schemas.microsoft.com/office/drawing/2014/main" id="{0A42DA8F-DA3D-43E9-A184-E0F6C133A1D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1">
              <a:extLst>
                <a:ext uri="{FF2B5EF4-FFF2-40B4-BE49-F238E27FC236}">
                  <a16:creationId xmlns:a16="http://schemas.microsoft.com/office/drawing/2014/main" id="{473EAD31-7AA3-49B7-ADD6-C13FF0F141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2">
              <a:extLst>
                <a:ext uri="{FF2B5EF4-FFF2-40B4-BE49-F238E27FC236}">
                  <a16:creationId xmlns:a16="http://schemas.microsoft.com/office/drawing/2014/main" id="{2BBB7CDF-BA2E-451F-9201-CF2B6FEAEAE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3">
              <a:extLst>
                <a:ext uri="{FF2B5EF4-FFF2-40B4-BE49-F238E27FC236}">
                  <a16:creationId xmlns:a16="http://schemas.microsoft.com/office/drawing/2014/main" id="{84809EF2-CD0D-4BC3-ABC7-E7E312A1D7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2" name="Freeform 14">
              <a:extLst>
                <a:ext uri="{FF2B5EF4-FFF2-40B4-BE49-F238E27FC236}">
                  <a16:creationId xmlns:a16="http://schemas.microsoft.com/office/drawing/2014/main" id="{11D2D6C5-637B-4AFE-97F4-D4E48A6134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3" name="Freeform 15">
              <a:extLst>
                <a:ext uri="{FF2B5EF4-FFF2-40B4-BE49-F238E27FC236}">
                  <a16:creationId xmlns:a16="http://schemas.microsoft.com/office/drawing/2014/main" id="{F841B2C5-57F5-4FE6-B4D4-EBB3F30881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4" name="Freeform 16">
              <a:extLst>
                <a:ext uri="{FF2B5EF4-FFF2-40B4-BE49-F238E27FC236}">
                  <a16:creationId xmlns:a16="http://schemas.microsoft.com/office/drawing/2014/main" id="{B4822A39-2A52-4B2C-9319-BEFC526DB0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5" name="Freeform 17">
              <a:extLst>
                <a:ext uri="{FF2B5EF4-FFF2-40B4-BE49-F238E27FC236}">
                  <a16:creationId xmlns:a16="http://schemas.microsoft.com/office/drawing/2014/main" id="{4E469692-E783-4950-8DEC-3A1FD3978B0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18">
              <a:extLst>
                <a:ext uri="{FF2B5EF4-FFF2-40B4-BE49-F238E27FC236}">
                  <a16:creationId xmlns:a16="http://schemas.microsoft.com/office/drawing/2014/main" id="{012909CD-3254-41E5-B8BB-0F2D7CE0D8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7" name="Freeform 19">
              <a:extLst>
                <a:ext uri="{FF2B5EF4-FFF2-40B4-BE49-F238E27FC236}">
                  <a16:creationId xmlns:a16="http://schemas.microsoft.com/office/drawing/2014/main" id="{93E7648E-861E-4503-AEDC-56C4EC50729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8" name="Freeform 20">
              <a:extLst>
                <a:ext uri="{FF2B5EF4-FFF2-40B4-BE49-F238E27FC236}">
                  <a16:creationId xmlns:a16="http://schemas.microsoft.com/office/drawing/2014/main" id="{F9C72257-EBD0-4D1C-A32C-D846446872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1">
              <a:extLst>
                <a:ext uri="{FF2B5EF4-FFF2-40B4-BE49-F238E27FC236}">
                  <a16:creationId xmlns:a16="http://schemas.microsoft.com/office/drawing/2014/main" id="{87BB2CBB-9C22-4E28-AB86-DC92AEE2DB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22">
              <a:extLst>
                <a:ext uri="{FF2B5EF4-FFF2-40B4-BE49-F238E27FC236}">
                  <a16:creationId xmlns:a16="http://schemas.microsoft.com/office/drawing/2014/main" id="{F85B3053-8D9F-410A-80C2-7960DDEA6A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31" name="Freeform 23">
              <a:extLst>
                <a:ext uri="{FF2B5EF4-FFF2-40B4-BE49-F238E27FC236}">
                  <a16:creationId xmlns:a16="http://schemas.microsoft.com/office/drawing/2014/main" id="{E8FF5DA7-6E72-41F1-A54C-EAF440A274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3" name="Group 32">
            <a:extLst>
              <a:ext uri="{FF2B5EF4-FFF2-40B4-BE49-F238E27FC236}">
                <a16:creationId xmlns:a16="http://schemas.microsoft.com/office/drawing/2014/main" id="{A899734C-500F-4274-9854-8BFA14A1D7E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669293" y="1186483"/>
            <a:ext cx="8848345" cy="4477933"/>
            <a:chOff x="1669293" y="1186483"/>
            <a:chExt cx="8848345" cy="4477933"/>
          </a:xfrm>
        </p:grpSpPr>
        <p:sp>
          <p:nvSpPr>
            <p:cNvPr id="34" name="Rectangle 33">
              <a:extLst>
                <a:ext uri="{FF2B5EF4-FFF2-40B4-BE49-F238E27FC236}">
                  <a16:creationId xmlns:a16="http://schemas.microsoft.com/office/drawing/2014/main" id="{FF07BF51-2934-47AD-A415-7400882F147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5" name="Isosceles Triangle 34">
              <a:extLst>
                <a:ext uri="{FF2B5EF4-FFF2-40B4-BE49-F238E27FC236}">
                  <a16:creationId xmlns:a16="http://schemas.microsoft.com/office/drawing/2014/main" id="{DD6E3DF0-EDC0-458B-9C5B-911814F0A6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6" name="Rectangle 35">
              <a:extLst>
                <a:ext uri="{FF2B5EF4-FFF2-40B4-BE49-F238E27FC236}">
                  <a16:creationId xmlns:a16="http://schemas.microsoft.com/office/drawing/2014/main" id="{5D0824B1-47C9-4504-99FB-CB15051979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useBgFill="1">
        <p:nvSpPr>
          <p:cNvPr id="38" name="Rectangle 37">
            <a:extLst>
              <a:ext uri="{FF2B5EF4-FFF2-40B4-BE49-F238E27FC236}">
                <a16:creationId xmlns:a16="http://schemas.microsoft.com/office/drawing/2014/main" id="{34DD805B-2A7B-4ADA-9C4D-E0C9F192DB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39">
            <a:extLst>
              <a:ext uri="{FF2B5EF4-FFF2-40B4-BE49-F238E27FC236}">
                <a16:creationId xmlns:a16="http://schemas.microsoft.com/office/drawing/2014/main" id="{C664A566-6D08-4E84-9708-4916A20016F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p:grpSpPr>
        <p:sp>
          <p:nvSpPr>
            <p:cNvPr id="41" name="Freeform 5">
              <a:extLst>
                <a:ext uri="{FF2B5EF4-FFF2-40B4-BE49-F238E27FC236}">
                  <a16:creationId xmlns:a16="http://schemas.microsoft.com/office/drawing/2014/main" id="{871B622B-6E58-4933-88EC-99F28705F76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29674" y="1298404"/>
              <a:ext cx="9702800" cy="5573512"/>
            </a:xfrm>
            <a:custGeom>
              <a:avLst/>
              <a:gdLst>
                <a:gd name="T0" fmla="*/ 1752 w 2038"/>
                <a:gd name="T1" fmla="*/ 1169 h 1169"/>
                <a:gd name="T2" fmla="*/ 1487 w 2038"/>
                <a:gd name="T3" fmla="*/ 334 h 1169"/>
                <a:gd name="T4" fmla="*/ 860 w 2038"/>
                <a:gd name="T5" fmla="*/ 22 h 1169"/>
                <a:gd name="T6" fmla="*/ 199 w 2038"/>
                <a:gd name="T7" fmla="*/ 318 h 1169"/>
                <a:gd name="T8" fmla="*/ 399 w 2038"/>
                <a:gd name="T9" fmla="*/ 1165 h 1169"/>
              </a:gdLst>
              <a:ahLst/>
              <a:cxnLst>
                <a:cxn ang="0">
                  <a:pos x="T0" y="T1"/>
                </a:cxn>
                <a:cxn ang="0">
                  <a:pos x="T2" y="T3"/>
                </a:cxn>
                <a:cxn ang="0">
                  <a:pos x="T4" y="T5"/>
                </a:cxn>
                <a:cxn ang="0">
                  <a:pos x="T6" y="T7"/>
                </a:cxn>
                <a:cxn ang="0">
                  <a:pos x="T8" y="T9"/>
                </a:cxn>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 name="Freeform 6">
              <a:extLst>
                <a:ext uri="{FF2B5EF4-FFF2-40B4-BE49-F238E27FC236}">
                  <a16:creationId xmlns:a16="http://schemas.microsoft.com/office/drawing/2014/main" id="{EE9A4681-AC1B-4ABC-9A1C-C7E7F08A003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70451" y="2018236"/>
              <a:ext cx="7373938" cy="4848892"/>
            </a:xfrm>
            <a:custGeom>
              <a:avLst/>
              <a:gdLst>
                <a:gd name="T0" fmla="*/ 1025 w 1549"/>
                <a:gd name="T1" fmla="*/ 1016 h 1017"/>
                <a:gd name="T2" fmla="*/ 1443 w 1549"/>
                <a:gd name="T3" fmla="*/ 592 h 1017"/>
                <a:gd name="T4" fmla="*/ 782 w 1549"/>
                <a:gd name="T5" fmla="*/ 53 h 1017"/>
                <a:gd name="T6" fmla="*/ 150 w 1549"/>
                <a:gd name="T7" fmla="*/ 329 h 1017"/>
                <a:gd name="T8" fmla="*/ 477 w 1549"/>
                <a:gd name="T9" fmla="*/ 1017 h 1017"/>
              </a:gdLst>
              <a:ahLst/>
              <a:cxnLst>
                <a:cxn ang="0">
                  <a:pos x="T0" y="T1"/>
                </a:cxn>
                <a:cxn ang="0">
                  <a:pos x="T2" y="T3"/>
                </a:cxn>
                <a:cxn ang="0">
                  <a:pos x="T4" y="T5"/>
                </a:cxn>
                <a:cxn ang="0">
                  <a:pos x="T6" y="T7"/>
                </a:cxn>
                <a:cxn ang="0">
                  <a:pos x="T8" y="T9"/>
                </a:cxn>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 name="Freeform 7">
              <a:extLst>
                <a:ext uri="{FF2B5EF4-FFF2-40B4-BE49-F238E27FC236}">
                  <a16:creationId xmlns:a16="http://schemas.microsoft.com/office/drawing/2014/main" id="{F1EEAF4B-DA1A-4CC9-9CE4-587A9E2E173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51351" y="1788400"/>
              <a:ext cx="8035925" cy="5083516"/>
            </a:xfrm>
            <a:custGeom>
              <a:avLst/>
              <a:gdLst>
                <a:gd name="T0" fmla="*/ 1302 w 1688"/>
                <a:gd name="T1" fmla="*/ 1066 h 1066"/>
                <a:gd name="T2" fmla="*/ 1613 w 1688"/>
                <a:gd name="T3" fmla="*/ 850 h 1066"/>
                <a:gd name="T4" fmla="*/ 1517 w 1688"/>
                <a:gd name="T5" fmla="*/ 471 h 1066"/>
                <a:gd name="T6" fmla="*/ 798 w 1688"/>
                <a:gd name="T7" fmla="*/ 28 h 1066"/>
                <a:gd name="T8" fmla="*/ 181 w 1688"/>
                <a:gd name="T9" fmla="*/ 333 h 1066"/>
                <a:gd name="T10" fmla="*/ 420 w 1688"/>
                <a:gd name="T11" fmla="*/ 1066 h 1066"/>
              </a:gdLst>
              <a:ahLst/>
              <a:cxnLst>
                <a:cxn ang="0">
                  <a:pos x="T0" y="T1"/>
                </a:cxn>
                <a:cxn ang="0">
                  <a:pos x="T2" y="T3"/>
                </a:cxn>
                <a:cxn ang="0">
                  <a:pos x="T4" y="T5"/>
                </a:cxn>
                <a:cxn ang="0">
                  <a:pos x="T6" y="T7"/>
                </a:cxn>
                <a:cxn ang="0">
                  <a:pos x="T8" y="T9"/>
                </a:cxn>
                <a:cxn ang="0">
                  <a:pos x="T10" y="T11"/>
                </a:cxn>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 name="Freeform 8">
              <a:extLst>
                <a:ext uri="{FF2B5EF4-FFF2-40B4-BE49-F238E27FC236}">
                  <a16:creationId xmlns:a16="http://schemas.microsoft.com/office/drawing/2014/main" id="{4591EF24-12A6-499B-8074-7E3DFBE6E38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49842"/>
              <a:ext cx="10334625" cy="6322075"/>
            </a:xfrm>
            <a:custGeom>
              <a:avLst/>
              <a:gdLst>
                <a:gd name="T0" fmla="*/ 1873 w 2171"/>
                <a:gd name="T1" fmla="*/ 1326 h 1326"/>
                <a:gd name="T2" fmla="*/ 1609 w 2171"/>
                <a:gd name="T3" fmla="*/ 473 h 1326"/>
                <a:gd name="T4" fmla="*/ 880 w 2171"/>
                <a:gd name="T5" fmla="*/ 63 h 1326"/>
                <a:gd name="T6" fmla="*/ 0 w 2171"/>
                <a:gd name="T7" fmla="*/ 423 h 1326"/>
              </a:gdLst>
              <a:ahLst/>
              <a:cxnLst>
                <a:cxn ang="0">
                  <a:pos x="T0" y="T1"/>
                </a:cxn>
                <a:cxn ang="0">
                  <a:pos x="T2" y="T3"/>
                </a:cxn>
                <a:cxn ang="0">
                  <a:pos x="T4" y="T5"/>
                </a:cxn>
                <a:cxn ang="0">
                  <a:pos x="T6" y="T7"/>
                </a:cxn>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 name="Freeform 9">
              <a:extLst>
                <a:ext uri="{FF2B5EF4-FFF2-40B4-BE49-F238E27FC236}">
                  <a16:creationId xmlns:a16="http://schemas.microsoft.com/office/drawing/2014/main" id="{66866784-2E4F-4C28-BE67-875B71B7C13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701" y="6186246"/>
              <a:ext cx="504825" cy="681527"/>
            </a:xfrm>
            <a:custGeom>
              <a:avLst/>
              <a:gdLst>
                <a:gd name="T0" fmla="*/ 0 w 106"/>
                <a:gd name="T1" fmla="*/ 0 h 143"/>
                <a:gd name="T2" fmla="*/ 106 w 106"/>
                <a:gd name="T3" fmla="*/ 143 h 143"/>
              </a:gdLst>
              <a:ahLst/>
              <a:cxnLst>
                <a:cxn ang="0">
                  <a:pos x="T0" y="T1"/>
                </a:cxn>
                <a:cxn ang="0">
                  <a:pos x="T2" y="T3"/>
                </a:cxn>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 name="Freeform 10">
              <a:extLst>
                <a:ext uri="{FF2B5EF4-FFF2-40B4-BE49-F238E27FC236}">
                  <a16:creationId xmlns:a16="http://schemas.microsoft.com/office/drawing/2014/main" id="{752279D8-59CC-4821-B591-79994164FFE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1881"/>
              <a:ext cx="11091863" cy="6923796"/>
            </a:xfrm>
            <a:custGeom>
              <a:avLst/>
              <a:gdLst>
                <a:gd name="T0" fmla="*/ 2046 w 2330"/>
                <a:gd name="T1" fmla="*/ 1452 h 1452"/>
                <a:gd name="T2" fmla="*/ 1813 w 2330"/>
                <a:gd name="T3" fmla="*/ 601 h 1452"/>
                <a:gd name="T4" fmla="*/ 956 w 2330"/>
                <a:gd name="T5" fmla="*/ 97 h 1452"/>
                <a:gd name="T6" fmla="*/ 0 w 2330"/>
                <a:gd name="T7" fmla="*/ 366 h 1452"/>
              </a:gdLst>
              <a:ahLst/>
              <a:cxnLst>
                <a:cxn ang="0">
                  <a:pos x="T0" y="T1"/>
                </a:cxn>
                <a:cxn ang="0">
                  <a:pos x="T2" y="T3"/>
                </a:cxn>
                <a:cxn ang="0">
                  <a:pos x="T4" y="T5"/>
                </a:cxn>
                <a:cxn ang="0">
                  <a:pos x="T6" y="T7"/>
                </a:cxn>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Freeform 11">
              <a:extLst>
                <a:ext uri="{FF2B5EF4-FFF2-40B4-BE49-F238E27FC236}">
                  <a16:creationId xmlns:a16="http://schemas.microsoft.com/office/drawing/2014/main" id="{FB4FBA9C-1D3E-4B35-8A79-25478153F55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426601" y="5579"/>
              <a:ext cx="5788025" cy="6847184"/>
            </a:xfrm>
            <a:custGeom>
              <a:avLst/>
              <a:gdLst>
                <a:gd name="T0" fmla="*/ 1094 w 1216"/>
                <a:gd name="T1" fmla="*/ 1436 h 1436"/>
                <a:gd name="T2" fmla="*/ 709 w 1216"/>
                <a:gd name="T3" fmla="*/ 551 h 1436"/>
                <a:gd name="T4" fmla="*/ 0 w 1216"/>
                <a:gd name="T5" fmla="*/ 0 h 1436"/>
              </a:gdLst>
              <a:ahLst/>
              <a:cxnLst>
                <a:cxn ang="0">
                  <a:pos x="T0" y="T1"/>
                </a:cxn>
                <a:cxn ang="0">
                  <a:pos x="T2" y="T3"/>
                </a:cxn>
                <a:cxn ang="0">
                  <a:pos x="T4" y="T5"/>
                </a:cxn>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Freeform 12">
              <a:extLst>
                <a:ext uri="{FF2B5EF4-FFF2-40B4-BE49-F238E27FC236}">
                  <a16:creationId xmlns:a16="http://schemas.microsoft.com/office/drawing/2014/main" id="{9428A193-740A-43D2-B875-80CB90AD911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579"/>
              <a:ext cx="1057275" cy="614491"/>
            </a:xfrm>
            <a:custGeom>
              <a:avLst/>
              <a:gdLst>
                <a:gd name="T0" fmla="*/ 222 w 222"/>
                <a:gd name="T1" fmla="*/ 0 h 129"/>
                <a:gd name="T2" fmla="*/ 0 w 222"/>
                <a:gd name="T3" fmla="*/ 129 h 129"/>
              </a:gdLst>
              <a:ahLst/>
              <a:cxnLst>
                <a:cxn ang="0">
                  <a:pos x="T0" y="T1"/>
                </a:cxn>
                <a:cxn ang="0">
                  <a:pos x="T2" y="T3"/>
                </a:cxn>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 name="Freeform 13">
              <a:extLst>
                <a:ext uri="{FF2B5EF4-FFF2-40B4-BE49-F238E27FC236}">
                  <a16:creationId xmlns:a16="http://schemas.microsoft.com/office/drawing/2014/main" id="{92B2EFF8-5790-427A-ABED-1680FD133D0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821889" y="5579"/>
              <a:ext cx="5588000" cy="6866337"/>
            </a:xfrm>
            <a:custGeom>
              <a:avLst/>
              <a:gdLst>
                <a:gd name="T0" fmla="*/ 1067 w 1174"/>
                <a:gd name="T1" fmla="*/ 1440 h 1440"/>
                <a:gd name="T2" fmla="*/ 698 w 1174"/>
                <a:gd name="T3" fmla="*/ 577 h 1440"/>
                <a:gd name="T4" fmla="*/ 0 w 1174"/>
                <a:gd name="T5" fmla="*/ 0 h 1440"/>
              </a:gdLst>
              <a:ahLst/>
              <a:cxnLst>
                <a:cxn ang="0">
                  <a:pos x="T0" y="T1"/>
                </a:cxn>
                <a:cxn ang="0">
                  <a:pos x="T2" y="T3"/>
                </a:cxn>
                <a:cxn ang="0">
                  <a:pos x="T4" y="T5"/>
                </a:cxn>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 name="Freeform 14">
              <a:extLst>
                <a:ext uri="{FF2B5EF4-FFF2-40B4-BE49-F238E27FC236}">
                  <a16:creationId xmlns:a16="http://schemas.microsoft.com/office/drawing/2014/main" id="{782C5932-1596-43AA-BD7E-0F94FB8A96B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701" y="790"/>
              <a:ext cx="595313" cy="352734"/>
            </a:xfrm>
            <a:custGeom>
              <a:avLst/>
              <a:gdLst>
                <a:gd name="T0" fmla="*/ 125 w 125"/>
                <a:gd name="T1" fmla="*/ 0 h 74"/>
                <a:gd name="T2" fmla="*/ 0 w 125"/>
                <a:gd name="T3" fmla="*/ 74 h 74"/>
              </a:gdLst>
              <a:ahLst/>
              <a:cxnLst>
                <a:cxn ang="0">
                  <a:pos x="T0" y="T1"/>
                </a:cxn>
                <a:cxn ang="0">
                  <a:pos x="T2" y="T3"/>
                </a:cxn>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 name="Freeform 15">
              <a:extLst>
                <a:ext uri="{FF2B5EF4-FFF2-40B4-BE49-F238E27FC236}">
                  <a16:creationId xmlns:a16="http://schemas.microsoft.com/office/drawing/2014/main" id="{EFC81310-1590-4DBE-BF0B-DADBCF9F88C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012389" y="5579"/>
              <a:ext cx="5497513" cy="6866337"/>
            </a:xfrm>
            <a:custGeom>
              <a:avLst/>
              <a:gdLst>
                <a:gd name="T0" fmla="*/ 1056 w 1155"/>
                <a:gd name="T1" fmla="*/ 1440 h 1440"/>
                <a:gd name="T2" fmla="*/ 686 w 1155"/>
                <a:gd name="T3" fmla="*/ 580 h 1440"/>
                <a:gd name="T4" fmla="*/ 0 w 1155"/>
                <a:gd name="T5" fmla="*/ 0 h 1440"/>
              </a:gdLst>
              <a:ahLst/>
              <a:cxnLst>
                <a:cxn ang="0">
                  <a:pos x="T0" y="T1"/>
                </a:cxn>
                <a:cxn ang="0">
                  <a:pos x="T2" y="T3"/>
                </a:cxn>
                <a:cxn ang="0">
                  <a:pos x="T4" y="T5"/>
                </a:cxn>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 name="Freeform 16">
              <a:extLst>
                <a:ext uri="{FF2B5EF4-FFF2-40B4-BE49-F238E27FC236}">
                  <a16:creationId xmlns:a16="http://schemas.microsoft.com/office/drawing/2014/main" id="{968BA84E-DD0E-4FCD-8EDA-76DF8E09FB1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579"/>
              <a:ext cx="357188" cy="213875"/>
            </a:xfrm>
            <a:custGeom>
              <a:avLst/>
              <a:gdLst>
                <a:gd name="T0" fmla="*/ 75 w 75"/>
                <a:gd name="T1" fmla="*/ 0 h 45"/>
                <a:gd name="T2" fmla="*/ 0 w 75"/>
                <a:gd name="T3" fmla="*/ 45 h 45"/>
              </a:gdLst>
              <a:ahLst/>
              <a:cxnLst>
                <a:cxn ang="0">
                  <a:pos x="T0" y="T1"/>
                </a:cxn>
                <a:cxn ang="0">
                  <a:pos x="T2" y="T3"/>
                </a:cxn>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Freeform 17">
              <a:extLst>
                <a:ext uri="{FF2B5EF4-FFF2-40B4-BE49-F238E27FC236}">
                  <a16:creationId xmlns:a16="http://schemas.microsoft.com/office/drawing/2014/main" id="{1D3D7541-A0D9-4993-B691-D2D5B8B3EF6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210826" y="790"/>
              <a:ext cx="5522913" cy="6871126"/>
            </a:xfrm>
            <a:custGeom>
              <a:avLst/>
              <a:gdLst>
                <a:gd name="T0" fmla="*/ 1053 w 1160"/>
                <a:gd name="T1" fmla="*/ 1441 h 1441"/>
                <a:gd name="T2" fmla="*/ 705 w 1160"/>
                <a:gd name="T3" fmla="*/ 599 h 1441"/>
                <a:gd name="T4" fmla="*/ 0 w 1160"/>
                <a:gd name="T5" fmla="*/ 0 h 1441"/>
              </a:gdLst>
              <a:ahLst/>
              <a:cxnLst>
                <a:cxn ang="0">
                  <a:pos x="T0" y="T1"/>
                </a:cxn>
                <a:cxn ang="0">
                  <a:pos x="T2" y="T3"/>
                </a:cxn>
                <a:cxn ang="0">
                  <a:pos x="T4" y="T5"/>
                </a:cxn>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 name="Freeform 18">
              <a:extLst>
                <a:ext uri="{FF2B5EF4-FFF2-40B4-BE49-F238E27FC236}">
                  <a16:creationId xmlns:a16="http://schemas.microsoft.com/office/drawing/2014/main" id="{9FB31D01-8168-4494-8C2F-727E555AAF3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63239" y="5579"/>
              <a:ext cx="5413375" cy="6866337"/>
            </a:xfrm>
            <a:custGeom>
              <a:avLst/>
              <a:gdLst>
                <a:gd name="T0" fmla="*/ 1040 w 1137"/>
                <a:gd name="T1" fmla="*/ 1440 h 1440"/>
                <a:gd name="T2" fmla="*/ 698 w 1137"/>
                <a:gd name="T3" fmla="*/ 611 h 1440"/>
                <a:gd name="T4" fmla="*/ 0 w 1137"/>
                <a:gd name="T5" fmla="*/ 0 h 1440"/>
              </a:gdLst>
              <a:ahLst/>
              <a:cxnLst>
                <a:cxn ang="0">
                  <a:pos x="T0" y="T1"/>
                </a:cxn>
                <a:cxn ang="0">
                  <a:pos x="T2" y="T3"/>
                </a:cxn>
                <a:cxn ang="0">
                  <a:pos x="T4" y="T5"/>
                </a:cxn>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 name="Freeform 19">
              <a:extLst>
                <a:ext uri="{FF2B5EF4-FFF2-40B4-BE49-F238E27FC236}">
                  <a16:creationId xmlns:a16="http://schemas.microsoft.com/office/drawing/2014/main" id="{8C455EEB-FD40-414D-A542-FB35DEB73C1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877576" y="5579"/>
              <a:ext cx="5037138" cy="6861550"/>
            </a:xfrm>
            <a:custGeom>
              <a:avLst/>
              <a:gdLst>
                <a:gd name="T0" fmla="*/ 1011 w 1058"/>
                <a:gd name="T1" fmla="*/ 1439 h 1439"/>
                <a:gd name="T2" fmla="*/ 648 w 1058"/>
                <a:gd name="T3" fmla="*/ 617 h 1439"/>
                <a:gd name="T4" fmla="*/ 0 w 1058"/>
                <a:gd name="T5" fmla="*/ 0 h 1439"/>
              </a:gdLst>
              <a:ahLst/>
              <a:cxnLst>
                <a:cxn ang="0">
                  <a:pos x="T0" y="T1"/>
                </a:cxn>
                <a:cxn ang="0">
                  <a:pos x="T2" y="T3"/>
                </a:cxn>
                <a:cxn ang="0">
                  <a:pos x="T4" y="T5"/>
                </a:cxn>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 name="Freeform 20">
              <a:extLst>
                <a:ext uri="{FF2B5EF4-FFF2-40B4-BE49-F238E27FC236}">
                  <a16:creationId xmlns:a16="http://schemas.microsoft.com/office/drawing/2014/main" id="{F08F1FC1-956F-4494-BAFD-D504E93070F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768289" y="5579"/>
              <a:ext cx="3417888" cy="2742066"/>
            </a:xfrm>
            <a:custGeom>
              <a:avLst/>
              <a:gdLst>
                <a:gd name="T0" fmla="*/ 718 w 718"/>
                <a:gd name="T1" fmla="*/ 575 h 575"/>
                <a:gd name="T2" fmla="*/ 0 w 718"/>
                <a:gd name="T3" fmla="*/ 0 h 575"/>
              </a:gdLst>
              <a:ahLst/>
              <a:cxnLst>
                <a:cxn ang="0">
                  <a:pos x="T0" y="T1"/>
                </a:cxn>
                <a:cxn ang="0">
                  <a:pos x="T2" y="T3"/>
                </a:cxn>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 name="Freeform 21">
              <a:extLst>
                <a:ext uri="{FF2B5EF4-FFF2-40B4-BE49-F238E27FC236}">
                  <a16:creationId xmlns:a16="http://schemas.microsoft.com/office/drawing/2014/main" id="{BEEDE1AA-8DCD-43D3-BC15-57484031487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9235014" y="10367"/>
              <a:ext cx="2951163" cy="2555325"/>
            </a:xfrm>
            <a:custGeom>
              <a:avLst/>
              <a:gdLst>
                <a:gd name="T0" fmla="*/ 620 w 620"/>
                <a:gd name="T1" fmla="*/ 536 h 536"/>
                <a:gd name="T2" fmla="*/ 0 w 620"/>
                <a:gd name="T3" fmla="*/ 0 h 536"/>
              </a:gdLst>
              <a:ahLst/>
              <a:cxnLst>
                <a:cxn ang="0">
                  <a:pos x="T0" y="T1"/>
                </a:cxn>
                <a:cxn ang="0">
                  <a:pos x="T2" y="T3"/>
                </a:cxn>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 name="Freeform 22">
              <a:extLst>
                <a:ext uri="{FF2B5EF4-FFF2-40B4-BE49-F238E27FC236}">
                  <a16:creationId xmlns:a16="http://schemas.microsoft.com/office/drawing/2014/main" id="{E36CDA69-ED79-4DCF-9761-0B6134FA638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20826" y="5579"/>
              <a:ext cx="2165350" cy="1358265"/>
            </a:xfrm>
            <a:custGeom>
              <a:avLst/>
              <a:gdLst>
                <a:gd name="T0" fmla="*/ 0 w 455"/>
                <a:gd name="T1" fmla="*/ 0 h 285"/>
                <a:gd name="T2" fmla="*/ 455 w 455"/>
                <a:gd name="T3" fmla="*/ 285 h 285"/>
              </a:gdLst>
              <a:ahLst/>
              <a:cxnLst>
                <a:cxn ang="0">
                  <a:pos x="T0" y="T1"/>
                </a:cxn>
                <a:cxn ang="0">
                  <a:pos x="T2" y="T3"/>
                </a:cxn>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 name="Freeform 23">
              <a:extLst>
                <a:ext uri="{FF2B5EF4-FFF2-40B4-BE49-F238E27FC236}">
                  <a16:creationId xmlns:a16="http://schemas.microsoft.com/office/drawing/2014/main" id="{5F812C02-CFCB-47F4-B493-7753519FCAD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90826" y="5579"/>
              <a:ext cx="895350" cy="534687"/>
            </a:xfrm>
            <a:custGeom>
              <a:avLst/>
              <a:gdLst>
                <a:gd name="T0" fmla="*/ 0 w 188"/>
                <a:gd name="T1" fmla="*/ 0 h 112"/>
                <a:gd name="T2" fmla="*/ 188 w 188"/>
                <a:gd name="T3" fmla="*/ 112 h 112"/>
              </a:gdLst>
              <a:ahLst/>
              <a:cxnLst>
                <a:cxn ang="0">
                  <a:pos x="T0" y="T1"/>
                </a:cxn>
                <a:cxn ang="0">
                  <a:pos x="T2" y="T3"/>
                </a:cxn>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61" name="Group 60">
            <a:extLst>
              <a:ext uri="{FF2B5EF4-FFF2-40B4-BE49-F238E27FC236}">
                <a16:creationId xmlns:a16="http://schemas.microsoft.com/office/drawing/2014/main" id="{B83678BA-0A50-4D51-9E9E-08BB66F83C3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07084" y="1186483"/>
            <a:ext cx="3822597" cy="4477933"/>
            <a:chOff x="807084" y="1186483"/>
            <a:chExt cx="3822597" cy="4477933"/>
          </a:xfrm>
        </p:grpSpPr>
        <p:sp>
          <p:nvSpPr>
            <p:cNvPr id="62" name="Rectangle 61">
              <a:extLst>
                <a:ext uri="{FF2B5EF4-FFF2-40B4-BE49-F238E27FC236}">
                  <a16:creationId xmlns:a16="http://schemas.microsoft.com/office/drawing/2014/main" id="{F1A8F65D-5E8F-4CA5-9240-1357120F931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7531" y="1186483"/>
              <a:ext cx="3821702"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Isosceles Triangle 39">
              <a:extLst>
                <a:ext uri="{FF2B5EF4-FFF2-40B4-BE49-F238E27FC236}">
                  <a16:creationId xmlns:a16="http://schemas.microsoft.com/office/drawing/2014/main" id="{2A4731E5-DE5F-4215-9525-99426B3909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514766"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a:extLst>
                <a:ext uri="{FF2B5EF4-FFF2-40B4-BE49-F238E27FC236}">
                  <a16:creationId xmlns:a16="http://schemas.microsoft.com/office/drawing/2014/main" id="{3478866D-C5E9-4968-BEF7-B1F0308089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7084" y="1991156"/>
              <a:ext cx="382259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4A54CCA6-2EA8-C06E-0DBE-CF69D322610B}"/>
              </a:ext>
            </a:extLst>
          </p:cNvPr>
          <p:cNvSpPr>
            <a:spLocks noGrp="1"/>
          </p:cNvSpPr>
          <p:nvPr>
            <p:ph type="title"/>
          </p:nvPr>
        </p:nvSpPr>
        <p:spPr>
          <a:xfrm>
            <a:off x="895415" y="2075504"/>
            <a:ext cx="3654569" cy="2042725"/>
          </a:xfrm>
        </p:spPr>
        <p:txBody>
          <a:bodyPr vert="horz" lIns="228600" tIns="228600" rIns="228600" bIns="0" rtlCol="0" anchor="b">
            <a:normAutofit/>
          </a:bodyPr>
          <a:lstStyle/>
          <a:p>
            <a:pPr>
              <a:lnSpc>
                <a:spcPct val="80000"/>
              </a:lnSpc>
            </a:pPr>
            <a:r>
              <a:rPr lang="en-US" sz="4600" dirty="0"/>
              <a:t>Race</a:t>
            </a:r>
            <a:br>
              <a:rPr lang="en-US" sz="4600"/>
            </a:br>
            <a:r>
              <a:rPr lang="en-US" sz="4600" dirty="0"/>
              <a:t>Question 11 part one</a:t>
            </a:r>
          </a:p>
        </p:txBody>
      </p:sp>
      <p:sp>
        <p:nvSpPr>
          <p:cNvPr id="66" name="Rectangle 65">
            <a:extLst>
              <a:ext uri="{FF2B5EF4-FFF2-40B4-BE49-F238E27FC236}">
                <a16:creationId xmlns:a16="http://schemas.microsoft.com/office/drawing/2014/main" id="{9BF6EDB4-B4ED-4900-9E38-A7AE0EEEEA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40150" y="-6706"/>
            <a:ext cx="6751849" cy="6871125"/>
          </a:xfrm>
          <a:prstGeom prst="rect">
            <a:avLst/>
          </a:prstGeom>
          <a:solidFill>
            <a:schemeClr val="bg1"/>
          </a:solidFill>
          <a:ln w="9525">
            <a:solidFill>
              <a:schemeClr val="tx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Content Placeholder 6">
            <a:extLst>
              <a:ext uri="{FF2B5EF4-FFF2-40B4-BE49-F238E27FC236}">
                <a16:creationId xmlns:a16="http://schemas.microsoft.com/office/drawing/2014/main" id="{3A407E7C-3A6D-8E6B-5F40-70D0442D064A}"/>
              </a:ext>
            </a:extLst>
          </p:cNvPr>
          <p:cNvGraphicFramePr>
            <a:graphicFrameLocks noGrp="1"/>
          </p:cNvGraphicFramePr>
          <p:nvPr>
            <p:ph idx="1"/>
            <p:extLst>
              <p:ext uri="{D42A27DB-BD31-4B8C-83A1-F6EECF244321}">
                <p14:modId xmlns:p14="http://schemas.microsoft.com/office/powerpoint/2010/main" val="2695869294"/>
              </p:ext>
            </p:extLst>
          </p:nvPr>
        </p:nvGraphicFramePr>
        <p:xfrm>
          <a:off x="5773649" y="339045"/>
          <a:ext cx="6120321" cy="6189062"/>
        </p:xfrm>
        <a:graphic>
          <a:graphicData uri="http://schemas.openxmlformats.org/drawingml/2006/table">
            <a:tbl>
              <a:tblPr firstRow="1" bandRow="1">
                <a:tableStyleId>{8799B23B-EC83-4686-B30A-512413B5E67A}</a:tableStyleId>
              </a:tblPr>
              <a:tblGrid>
                <a:gridCol w="1916765">
                  <a:extLst>
                    <a:ext uri="{9D8B030D-6E8A-4147-A177-3AD203B41FA5}">
                      <a16:colId xmlns:a16="http://schemas.microsoft.com/office/drawing/2014/main" val="3011242038"/>
                    </a:ext>
                  </a:extLst>
                </a:gridCol>
                <a:gridCol w="932410">
                  <a:extLst>
                    <a:ext uri="{9D8B030D-6E8A-4147-A177-3AD203B41FA5}">
                      <a16:colId xmlns:a16="http://schemas.microsoft.com/office/drawing/2014/main" val="608185535"/>
                    </a:ext>
                  </a:extLst>
                </a:gridCol>
                <a:gridCol w="365517">
                  <a:extLst>
                    <a:ext uri="{9D8B030D-6E8A-4147-A177-3AD203B41FA5}">
                      <a16:colId xmlns:a16="http://schemas.microsoft.com/office/drawing/2014/main" val="306500448"/>
                    </a:ext>
                  </a:extLst>
                </a:gridCol>
                <a:gridCol w="654893">
                  <a:extLst>
                    <a:ext uri="{9D8B030D-6E8A-4147-A177-3AD203B41FA5}">
                      <a16:colId xmlns:a16="http://schemas.microsoft.com/office/drawing/2014/main" val="3203257224"/>
                    </a:ext>
                  </a:extLst>
                </a:gridCol>
                <a:gridCol w="544598">
                  <a:extLst>
                    <a:ext uri="{9D8B030D-6E8A-4147-A177-3AD203B41FA5}">
                      <a16:colId xmlns:a16="http://schemas.microsoft.com/office/drawing/2014/main" val="4174653268"/>
                    </a:ext>
                  </a:extLst>
                </a:gridCol>
                <a:gridCol w="644219">
                  <a:extLst>
                    <a:ext uri="{9D8B030D-6E8A-4147-A177-3AD203B41FA5}">
                      <a16:colId xmlns:a16="http://schemas.microsoft.com/office/drawing/2014/main" val="303405004"/>
                    </a:ext>
                  </a:extLst>
                </a:gridCol>
                <a:gridCol w="466324">
                  <a:extLst>
                    <a:ext uri="{9D8B030D-6E8A-4147-A177-3AD203B41FA5}">
                      <a16:colId xmlns:a16="http://schemas.microsoft.com/office/drawing/2014/main" val="724599587"/>
                    </a:ext>
                  </a:extLst>
                </a:gridCol>
                <a:gridCol w="595595">
                  <a:extLst>
                    <a:ext uri="{9D8B030D-6E8A-4147-A177-3AD203B41FA5}">
                      <a16:colId xmlns:a16="http://schemas.microsoft.com/office/drawing/2014/main" val="209882593"/>
                    </a:ext>
                  </a:extLst>
                </a:gridCol>
              </a:tblGrid>
              <a:tr h="346114">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gridSpan="6">
                  <a:txBody>
                    <a:bodyPr/>
                    <a:lstStyle/>
                    <a:p>
                      <a:pPr marL="0" marR="0" algn="ctr" fontAlgn="base">
                        <a:spcBef>
                          <a:spcPts val="0"/>
                        </a:spcBef>
                        <a:spcAft>
                          <a:spcPts val="0"/>
                        </a:spcAft>
                      </a:pPr>
                      <a:r>
                        <a:rPr lang="en-US" sz="700" dirty="0">
                          <a:effectLst/>
                        </a:rPr>
                        <a:t>Q2: Race Identification </a:t>
                      </a:r>
                      <a:endParaRPr lang="en-US" sz="1100" dirty="0">
                        <a:effectLst/>
                        <a:latin typeface="Calibri" panose="020F0502020204030204" pitchFamily="34" charset="0"/>
                      </a:endParaRPr>
                    </a:p>
                  </a:txBody>
                  <a:tcPr marL="0" marR="0" marT="0"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246375933"/>
                  </a:ext>
                </a:extLst>
              </a:tr>
              <a:tr h="346114">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Total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Black/ African American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White/ Caucasian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Asian/ Pacific Islander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Hispanic/ Latino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Prefer not to say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3316977519"/>
                  </a:ext>
                </a:extLst>
              </a:tr>
              <a:tr h="346114">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4190346481"/>
                  </a:ext>
                </a:extLst>
              </a:tr>
              <a:tr h="141178">
                <a:tc gridSpan="2">
                  <a:txBody>
                    <a:bodyPr/>
                    <a:lstStyle/>
                    <a:p>
                      <a:pPr marL="0" marR="0" fontAlgn="base">
                        <a:spcBef>
                          <a:spcPts val="0"/>
                        </a:spcBef>
                        <a:spcAft>
                          <a:spcPts val="0"/>
                        </a:spcAft>
                      </a:pPr>
                      <a:r>
                        <a:rPr lang="en-US" sz="700" dirty="0">
                          <a:effectLst/>
                        </a:rPr>
                        <a:t>Total Count (Answering)  </a:t>
                      </a:r>
                      <a:endParaRPr lang="en-US" sz="1100" dirty="0">
                        <a:effectLst/>
                        <a:latin typeface="Calibri" panose="020F0502020204030204" pitchFamily="34" charset="0"/>
                      </a:endParaRPr>
                    </a:p>
                  </a:txBody>
                  <a:tcPr marL="0" marR="0" marT="0" marB="0" anchor="b"/>
                </a:tc>
                <a:tc hMerge="1">
                  <a:txBody>
                    <a:bodyPr/>
                    <a:lstStyle/>
                    <a:p>
                      <a:endParaRPr lang="en-US"/>
                    </a:p>
                  </a:txBody>
                  <a:tcPr/>
                </a:tc>
                <a:tc>
                  <a:txBody>
                    <a:bodyPr/>
                    <a:lstStyle/>
                    <a:p>
                      <a:pPr marL="0" marR="0" fontAlgn="base">
                        <a:spcBef>
                          <a:spcPts val="0"/>
                        </a:spcBef>
                        <a:spcAft>
                          <a:spcPts val="0"/>
                        </a:spcAft>
                      </a:pPr>
                      <a:r>
                        <a:rPr lang="en-US" sz="700" dirty="0">
                          <a:effectLst/>
                        </a:rPr>
                        <a:t>78.0 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16.0 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6.0 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1.0 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2815108377"/>
                  </a:ext>
                </a:extLst>
              </a:tr>
              <a:tr h="346114">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2334249835"/>
                  </a:ext>
                </a:extLst>
              </a:tr>
              <a:tr h="141178">
                <a:tc rowSpan="5">
                  <a:txBody>
                    <a:bodyPr/>
                    <a:lstStyle/>
                    <a:p>
                      <a:pPr marL="0" marR="0" fontAlgn="base">
                        <a:spcBef>
                          <a:spcPts val="0"/>
                        </a:spcBef>
                        <a:spcAft>
                          <a:spcPts val="0"/>
                        </a:spcAft>
                      </a:pPr>
                      <a:r>
                        <a:rPr lang="en-US" sz="700" dirty="0">
                          <a:effectLst/>
                          <a:highlight>
                            <a:srgbClr val="FFFF00"/>
                          </a:highlight>
                        </a:rPr>
                        <a:t>I know how to register to vote </a:t>
                      </a:r>
                      <a:endParaRPr lang="en-US" sz="1100" dirty="0">
                        <a:effectLst/>
                        <a:highlight>
                          <a:srgbClr val="FFFF00"/>
                        </a:highlight>
                        <a:latin typeface="Calibri"/>
                      </a:endParaRPr>
                    </a:p>
                  </a:txBody>
                  <a:tcPr marL="0" marR="0" marT="0" marB="0" anchor="ctr"/>
                </a:tc>
                <a:tc>
                  <a:txBody>
                    <a:bodyPr/>
                    <a:lstStyle/>
                    <a:p>
                      <a:pPr marL="0" marR="0" fontAlgn="base">
                        <a:spcBef>
                          <a:spcPts val="0"/>
                        </a:spcBef>
                        <a:spcAft>
                          <a:spcPts val="0"/>
                        </a:spcAft>
                      </a:pPr>
                      <a:r>
                        <a:rPr lang="en-US" sz="700" dirty="0">
                          <a:effectLst/>
                        </a:rPr>
                        <a:t>Strongly disagree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2.6%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highlight>
                            <a:srgbClr val="FFFF00"/>
                          </a:highlight>
                        </a:rPr>
                        <a:t>12.5% </a:t>
                      </a:r>
                      <a:endParaRPr lang="en-US" sz="1100" dirty="0">
                        <a:effectLst/>
                        <a:highlight>
                          <a:srgbClr val="FFFF00"/>
                        </a:highligh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2776188235"/>
                  </a:ext>
                </a:extLst>
              </a:tr>
              <a:tr h="141178">
                <a:tc vMerge="1">
                  <a:txBody>
                    <a:bodyPr/>
                    <a:lstStyle/>
                    <a:p>
                      <a:endParaRPr lang="en-US"/>
                    </a:p>
                  </a:txBody>
                  <a:tcPr/>
                </a:tc>
                <a:tc>
                  <a:txBody>
                    <a:bodyPr/>
                    <a:lstStyle/>
                    <a:p>
                      <a:pPr marL="0" marR="0" fontAlgn="base">
                        <a:spcBef>
                          <a:spcPts val="0"/>
                        </a:spcBef>
                        <a:spcAft>
                          <a:spcPts val="0"/>
                        </a:spcAft>
                      </a:pPr>
                      <a:r>
                        <a:rPr lang="en-US" sz="700" dirty="0">
                          <a:effectLst/>
                        </a:rPr>
                        <a:t>Somewhat disagree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5.1%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12.5%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4.0%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741777575"/>
                  </a:ext>
                </a:extLst>
              </a:tr>
              <a:tr h="255031">
                <a:tc vMerge="1">
                  <a:txBody>
                    <a:bodyPr/>
                    <a:lstStyle/>
                    <a:p>
                      <a:endParaRPr lang="en-US"/>
                    </a:p>
                  </a:txBody>
                  <a:tcPr/>
                </a:tc>
                <a:tc>
                  <a:txBody>
                    <a:bodyPr/>
                    <a:lstStyle/>
                    <a:p>
                      <a:pPr marL="0" marR="0" fontAlgn="base">
                        <a:spcBef>
                          <a:spcPts val="0"/>
                        </a:spcBef>
                        <a:spcAft>
                          <a:spcPts val="0"/>
                        </a:spcAft>
                      </a:pPr>
                      <a:r>
                        <a:rPr lang="en-US" sz="700" dirty="0">
                          <a:effectLst/>
                        </a:rPr>
                        <a:t>Neither agree nor disagree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7.7%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6.3%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8.0%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100.0%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1308259765"/>
                  </a:ext>
                </a:extLst>
              </a:tr>
              <a:tr h="141178">
                <a:tc vMerge="1">
                  <a:txBody>
                    <a:bodyPr/>
                    <a:lstStyle/>
                    <a:p>
                      <a:endParaRPr lang="en-US"/>
                    </a:p>
                  </a:txBody>
                  <a:tcPr/>
                </a:tc>
                <a:tc>
                  <a:txBody>
                    <a:bodyPr/>
                    <a:lstStyle/>
                    <a:p>
                      <a:pPr marL="0" marR="0" fontAlgn="base">
                        <a:spcBef>
                          <a:spcPts val="0"/>
                        </a:spcBef>
                        <a:spcAft>
                          <a:spcPts val="0"/>
                        </a:spcAft>
                      </a:pPr>
                      <a:r>
                        <a:rPr lang="en-US" sz="700" dirty="0">
                          <a:effectLst/>
                        </a:rPr>
                        <a:t>Somewhat 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32.1%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25.0%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32.0%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66.7%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4228287417"/>
                  </a:ext>
                </a:extLst>
              </a:tr>
              <a:tr h="141178">
                <a:tc vMerge="1">
                  <a:txBody>
                    <a:bodyPr/>
                    <a:lstStyle/>
                    <a:p>
                      <a:endParaRPr lang="en-US"/>
                    </a:p>
                  </a:txBody>
                  <a:tcPr/>
                </a:tc>
                <a:tc>
                  <a:txBody>
                    <a:bodyPr/>
                    <a:lstStyle/>
                    <a:p>
                      <a:pPr marL="0" marR="0" fontAlgn="base">
                        <a:spcBef>
                          <a:spcPts val="0"/>
                        </a:spcBef>
                        <a:spcAft>
                          <a:spcPts val="0"/>
                        </a:spcAft>
                      </a:pPr>
                      <a:r>
                        <a:rPr lang="en-US" sz="700" dirty="0">
                          <a:effectLst/>
                        </a:rPr>
                        <a:t>Strongly 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52.6%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43.8%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56.0%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33.3%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8</a:t>
                      </a:r>
                      <a:r>
                        <a:rPr lang="en-US" sz="700" dirty="0">
                          <a:effectLst/>
                          <a:highlight>
                            <a:srgbClr val="FFFF00"/>
                          </a:highlight>
                        </a:rPr>
                        <a:t>0.0% </a:t>
                      </a:r>
                      <a:endParaRPr lang="en-US" sz="1100" dirty="0">
                        <a:effectLst/>
                        <a:highlight>
                          <a:srgbClr val="FFFF00"/>
                        </a:highligh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4031460756"/>
                  </a:ext>
                </a:extLst>
              </a:tr>
              <a:tr h="346114">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1069355813"/>
                  </a:ext>
                </a:extLst>
              </a:tr>
              <a:tr h="141178">
                <a:tc rowSpan="5">
                  <a:txBody>
                    <a:bodyPr/>
                    <a:lstStyle/>
                    <a:p>
                      <a:pPr marL="0" marR="0" fontAlgn="base">
                        <a:spcBef>
                          <a:spcPts val="0"/>
                        </a:spcBef>
                        <a:spcAft>
                          <a:spcPts val="0"/>
                        </a:spcAft>
                      </a:pPr>
                      <a:r>
                        <a:rPr lang="en-US" sz="700" dirty="0">
                          <a:effectLst/>
                        </a:rPr>
                        <a:t>I know what an absentee or mail in ballot is </a:t>
                      </a:r>
                      <a:endParaRPr lang="en-US" sz="1100" dirty="0">
                        <a:effectLst/>
                        <a:latin typeface="Calibri" panose="020F0502020204030204" pitchFamily="34" charset="0"/>
                      </a:endParaRPr>
                    </a:p>
                  </a:txBody>
                  <a:tcPr marL="0" marR="0" marT="0" marB="0" anchor="ctr"/>
                </a:tc>
                <a:tc>
                  <a:txBody>
                    <a:bodyPr/>
                    <a:lstStyle/>
                    <a:p>
                      <a:pPr marL="0" marR="0" fontAlgn="base">
                        <a:spcBef>
                          <a:spcPts val="0"/>
                        </a:spcBef>
                        <a:spcAft>
                          <a:spcPts val="0"/>
                        </a:spcAft>
                      </a:pPr>
                      <a:r>
                        <a:rPr lang="en-US" sz="700" dirty="0">
                          <a:effectLst/>
                        </a:rPr>
                        <a:t>Strongly disagree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3.8%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12.5%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4108985666"/>
                  </a:ext>
                </a:extLst>
              </a:tr>
              <a:tr h="141178">
                <a:tc vMerge="1">
                  <a:txBody>
                    <a:bodyPr/>
                    <a:lstStyle/>
                    <a:p>
                      <a:endParaRPr lang="en-US"/>
                    </a:p>
                  </a:txBody>
                  <a:tcPr/>
                </a:tc>
                <a:tc>
                  <a:txBody>
                    <a:bodyPr/>
                    <a:lstStyle/>
                    <a:p>
                      <a:pPr marL="0" marR="0" fontAlgn="base">
                        <a:spcBef>
                          <a:spcPts val="0"/>
                        </a:spcBef>
                        <a:spcAft>
                          <a:spcPts val="0"/>
                        </a:spcAft>
                      </a:pPr>
                      <a:r>
                        <a:rPr lang="en-US" sz="700" dirty="0">
                          <a:effectLst/>
                        </a:rPr>
                        <a:t>Somewhat disagree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3.8%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6.3%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16.7%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264829"/>
                  </a:ext>
                </a:extLst>
              </a:tr>
              <a:tr h="255031">
                <a:tc vMerge="1">
                  <a:txBody>
                    <a:bodyPr/>
                    <a:lstStyle/>
                    <a:p>
                      <a:endParaRPr lang="en-US"/>
                    </a:p>
                  </a:txBody>
                  <a:tcPr/>
                </a:tc>
                <a:tc>
                  <a:txBody>
                    <a:bodyPr/>
                    <a:lstStyle/>
                    <a:p>
                      <a:pPr marL="0" marR="0" fontAlgn="base">
                        <a:spcBef>
                          <a:spcPts val="0"/>
                        </a:spcBef>
                        <a:spcAft>
                          <a:spcPts val="0"/>
                        </a:spcAft>
                      </a:pPr>
                      <a:r>
                        <a:rPr lang="en-US" sz="700" dirty="0">
                          <a:effectLst/>
                        </a:rPr>
                        <a:t>Neither agree nor disagree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5.1%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6.3%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6.0%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1181536121"/>
                  </a:ext>
                </a:extLst>
              </a:tr>
              <a:tr h="141178">
                <a:tc vMerge="1">
                  <a:txBody>
                    <a:bodyPr/>
                    <a:lstStyle/>
                    <a:p>
                      <a:endParaRPr lang="en-US"/>
                    </a:p>
                  </a:txBody>
                  <a:tcPr/>
                </a:tc>
                <a:tc>
                  <a:txBody>
                    <a:bodyPr/>
                    <a:lstStyle/>
                    <a:p>
                      <a:pPr marL="0" marR="0" fontAlgn="base">
                        <a:spcBef>
                          <a:spcPts val="0"/>
                        </a:spcBef>
                        <a:spcAft>
                          <a:spcPts val="0"/>
                        </a:spcAft>
                      </a:pPr>
                      <a:r>
                        <a:rPr lang="en-US" sz="700" dirty="0">
                          <a:effectLst/>
                        </a:rPr>
                        <a:t>Somewhat 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29.5%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25.0%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28.0%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100.0%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4044218158"/>
                  </a:ext>
                </a:extLst>
              </a:tr>
              <a:tr h="141178">
                <a:tc vMerge="1">
                  <a:txBody>
                    <a:bodyPr/>
                    <a:lstStyle/>
                    <a:p>
                      <a:endParaRPr lang="en-US"/>
                    </a:p>
                  </a:txBody>
                  <a:tcPr/>
                </a:tc>
                <a:tc>
                  <a:txBody>
                    <a:bodyPr/>
                    <a:lstStyle/>
                    <a:p>
                      <a:pPr marL="0" marR="0" fontAlgn="base">
                        <a:spcBef>
                          <a:spcPts val="0"/>
                        </a:spcBef>
                        <a:spcAft>
                          <a:spcPts val="0"/>
                        </a:spcAft>
                      </a:pPr>
                      <a:r>
                        <a:rPr lang="en-US" sz="700" dirty="0">
                          <a:effectLst/>
                        </a:rPr>
                        <a:t>Strongly 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57.7%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64.0%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33.3%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60.0%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1538789730"/>
                  </a:ext>
                </a:extLst>
              </a:tr>
              <a:tr h="346114">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3913240187"/>
                  </a:ext>
                </a:extLst>
              </a:tr>
              <a:tr h="141178">
                <a:tc rowSpan="5">
                  <a:txBody>
                    <a:bodyPr/>
                    <a:lstStyle/>
                    <a:p>
                      <a:pPr marL="0" marR="0" fontAlgn="base">
                        <a:spcBef>
                          <a:spcPts val="0"/>
                        </a:spcBef>
                        <a:spcAft>
                          <a:spcPts val="0"/>
                        </a:spcAft>
                      </a:pPr>
                      <a:r>
                        <a:rPr lang="en-US" sz="700" dirty="0">
                          <a:effectLst/>
                        </a:rPr>
                        <a:t>I know how to apply for an absentee/ mail-in ballot </a:t>
                      </a:r>
                      <a:endParaRPr lang="en-US" sz="1100" dirty="0">
                        <a:effectLst/>
                        <a:latin typeface="Calibri" panose="020F0502020204030204" pitchFamily="34" charset="0"/>
                      </a:endParaRPr>
                    </a:p>
                  </a:txBody>
                  <a:tcPr marL="0" marR="0" marT="0" marB="0" anchor="ctr"/>
                </a:tc>
                <a:tc>
                  <a:txBody>
                    <a:bodyPr/>
                    <a:lstStyle/>
                    <a:p>
                      <a:pPr marL="0" marR="0" fontAlgn="base">
                        <a:spcBef>
                          <a:spcPts val="0"/>
                        </a:spcBef>
                        <a:spcAft>
                          <a:spcPts val="0"/>
                        </a:spcAft>
                      </a:pPr>
                      <a:r>
                        <a:rPr lang="en-US" sz="700" dirty="0">
                          <a:effectLst/>
                        </a:rPr>
                        <a:t>Strongly disagree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24.4%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37.5%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22.0%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16.7%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1138992587"/>
                  </a:ext>
                </a:extLst>
              </a:tr>
              <a:tr h="141178">
                <a:tc vMerge="1">
                  <a:txBody>
                    <a:bodyPr/>
                    <a:lstStyle/>
                    <a:p>
                      <a:endParaRPr lang="en-US"/>
                    </a:p>
                  </a:txBody>
                  <a:tcPr/>
                </a:tc>
                <a:tc>
                  <a:txBody>
                    <a:bodyPr/>
                    <a:lstStyle/>
                    <a:p>
                      <a:pPr marL="0" marR="0" fontAlgn="base">
                        <a:spcBef>
                          <a:spcPts val="0"/>
                        </a:spcBef>
                        <a:spcAft>
                          <a:spcPts val="0"/>
                        </a:spcAft>
                      </a:pPr>
                      <a:r>
                        <a:rPr lang="en-US" sz="700" dirty="0">
                          <a:effectLst/>
                        </a:rPr>
                        <a:t>Somewhat disagree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17.9%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12.5%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14.0%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100.0%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2655481850"/>
                  </a:ext>
                </a:extLst>
              </a:tr>
              <a:tr h="255031">
                <a:tc vMerge="1">
                  <a:txBody>
                    <a:bodyPr/>
                    <a:lstStyle/>
                    <a:p>
                      <a:endParaRPr lang="en-US"/>
                    </a:p>
                  </a:txBody>
                  <a:tcPr/>
                </a:tc>
                <a:tc>
                  <a:txBody>
                    <a:bodyPr/>
                    <a:lstStyle/>
                    <a:p>
                      <a:pPr marL="0" marR="0" fontAlgn="base">
                        <a:spcBef>
                          <a:spcPts val="0"/>
                        </a:spcBef>
                        <a:spcAft>
                          <a:spcPts val="0"/>
                        </a:spcAft>
                      </a:pPr>
                      <a:r>
                        <a:rPr lang="en-US" sz="700" dirty="0">
                          <a:effectLst/>
                        </a:rPr>
                        <a:t>Neither agree nor disagree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5.1%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6.3%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6.0%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2540782427"/>
                  </a:ext>
                </a:extLst>
              </a:tr>
              <a:tr h="141178">
                <a:tc vMerge="1">
                  <a:txBody>
                    <a:bodyPr/>
                    <a:lstStyle/>
                    <a:p>
                      <a:endParaRPr lang="en-US"/>
                    </a:p>
                  </a:txBody>
                  <a:tcPr/>
                </a:tc>
                <a:tc>
                  <a:txBody>
                    <a:bodyPr/>
                    <a:lstStyle/>
                    <a:p>
                      <a:pPr marL="0" marR="0" fontAlgn="base">
                        <a:spcBef>
                          <a:spcPts val="0"/>
                        </a:spcBef>
                        <a:spcAft>
                          <a:spcPts val="0"/>
                        </a:spcAft>
                      </a:pPr>
                      <a:r>
                        <a:rPr lang="en-US" sz="700" dirty="0">
                          <a:effectLst/>
                        </a:rPr>
                        <a:t>Somewhat 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19.2%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12.5%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22.0%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33.3%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2891130585"/>
                  </a:ext>
                </a:extLst>
              </a:tr>
              <a:tr h="141178">
                <a:tc vMerge="1">
                  <a:txBody>
                    <a:bodyPr/>
                    <a:lstStyle/>
                    <a:p>
                      <a:endParaRPr lang="en-US"/>
                    </a:p>
                  </a:txBody>
                  <a:tcPr/>
                </a:tc>
                <a:tc>
                  <a:txBody>
                    <a:bodyPr/>
                    <a:lstStyle/>
                    <a:p>
                      <a:pPr marL="0" marR="0" fontAlgn="base">
                        <a:spcBef>
                          <a:spcPts val="0"/>
                        </a:spcBef>
                        <a:spcAft>
                          <a:spcPts val="0"/>
                        </a:spcAft>
                      </a:pPr>
                      <a:r>
                        <a:rPr lang="en-US" sz="700" dirty="0">
                          <a:effectLst/>
                        </a:rPr>
                        <a:t>Strongly 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33.3%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31.3%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36.0%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60.0%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2090110364"/>
                  </a:ext>
                </a:extLst>
              </a:tr>
              <a:tr h="346114">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2552993026"/>
                  </a:ext>
                </a:extLst>
              </a:tr>
              <a:tr h="141178">
                <a:tc rowSpan="5">
                  <a:txBody>
                    <a:bodyPr/>
                    <a:lstStyle/>
                    <a:p>
                      <a:pPr marL="0" marR="0" fontAlgn="base">
                        <a:spcBef>
                          <a:spcPts val="0"/>
                        </a:spcBef>
                        <a:spcAft>
                          <a:spcPts val="0"/>
                        </a:spcAft>
                      </a:pPr>
                      <a:r>
                        <a:rPr lang="en-US" sz="700" dirty="0">
                          <a:effectLst/>
                          <a:highlight>
                            <a:srgbClr val="FFFF00"/>
                          </a:highlight>
                        </a:rPr>
                        <a:t>I know that there is an upcoming election in November </a:t>
                      </a:r>
                      <a:endParaRPr lang="en-US" sz="1100">
                        <a:effectLst/>
                        <a:highlight>
                          <a:srgbClr val="FFFF00"/>
                        </a:highlight>
                        <a:latin typeface="Calibri"/>
                      </a:endParaRPr>
                    </a:p>
                  </a:txBody>
                  <a:tcPr marL="0" marR="0" marT="0" marB="0" anchor="ctr"/>
                </a:tc>
                <a:tc>
                  <a:txBody>
                    <a:bodyPr/>
                    <a:lstStyle/>
                    <a:p>
                      <a:pPr marL="0" marR="0" fontAlgn="base">
                        <a:spcBef>
                          <a:spcPts val="0"/>
                        </a:spcBef>
                        <a:spcAft>
                          <a:spcPts val="0"/>
                        </a:spcAft>
                      </a:pPr>
                      <a:r>
                        <a:rPr lang="en-US" sz="700" dirty="0">
                          <a:effectLst/>
                        </a:rPr>
                        <a:t>Strongly disagree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3.8%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12.5%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3665406536"/>
                  </a:ext>
                </a:extLst>
              </a:tr>
              <a:tr h="141178">
                <a:tc vMerge="1">
                  <a:txBody>
                    <a:bodyPr/>
                    <a:lstStyle/>
                    <a:p>
                      <a:endParaRPr lang="en-US"/>
                    </a:p>
                  </a:txBody>
                  <a:tcPr/>
                </a:tc>
                <a:tc>
                  <a:txBody>
                    <a:bodyPr/>
                    <a:lstStyle/>
                    <a:p>
                      <a:pPr marL="0" marR="0" fontAlgn="base">
                        <a:spcBef>
                          <a:spcPts val="0"/>
                        </a:spcBef>
                        <a:spcAft>
                          <a:spcPts val="0"/>
                        </a:spcAft>
                      </a:pPr>
                      <a:r>
                        <a:rPr lang="en-US" sz="700" dirty="0">
                          <a:effectLst/>
                        </a:rPr>
                        <a:t>Somewhat disagree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2.6%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1486790244"/>
                  </a:ext>
                </a:extLst>
              </a:tr>
              <a:tr h="255031">
                <a:tc vMerge="1">
                  <a:txBody>
                    <a:bodyPr/>
                    <a:lstStyle/>
                    <a:p>
                      <a:endParaRPr lang="en-US"/>
                    </a:p>
                  </a:txBody>
                  <a:tcPr/>
                </a:tc>
                <a:tc>
                  <a:txBody>
                    <a:bodyPr/>
                    <a:lstStyle/>
                    <a:p>
                      <a:pPr marL="0" marR="0" fontAlgn="base">
                        <a:spcBef>
                          <a:spcPts val="0"/>
                        </a:spcBef>
                        <a:spcAft>
                          <a:spcPts val="0"/>
                        </a:spcAft>
                      </a:pPr>
                      <a:r>
                        <a:rPr lang="en-US" sz="700" dirty="0">
                          <a:effectLst/>
                        </a:rPr>
                        <a:t>Neither agree nor disagree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5.1%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8.0%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1555642678"/>
                  </a:ext>
                </a:extLst>
              </a:tr>
              <a:tr h="141178">
                <a:tc vMerge="1">
                  <a:txBody>
                    <a:bodyPr/>
                    <a:lstStyle/>
                    <a:p>
                      <a:endParaRPr lang="en-US"/>
                    </a:p>
                  </a:txBody>
                  <a:tcPr/>
                </a:tc>
                <a:tc>
                  <a:txBody>
                    <a:bodyPr/>
                    <a:lstStyle/>
                    <a:p>
                      <a:pPr marL="0" marR="0" fontAlgn="base">
                        <a:spcBef>
                          <a:spcPts val="0"/>
                        </a:spcBef>
                        <a:spcAft>
                          <a:spcPts val="0"/>
                        </a:spcAft>
                      </a:pPr>
                      <a:r>
                        <a:rPr lang="en-US" sz="700" dirty="0">
                          <a:effectLst/>
                        </a:rPr>
                        <a:t>Somewhat 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14.1%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highlight>
                            <a:srgbClr val="FFFF00"/>
                          </a:highlight>
                        </a:rPr>
                        <a:t>100.0% </a:t>
                      </a:r>
                      <a:endParaRPr lang="en-US" sz="1100" dirty="0">
                        <a:effectLst/>
                        <a:highlight>
                          <a:srgbClr val="FFFF00"/>
                        </a:highlight>
                        <a:latin typeface="Calibri" panose="020F0502020204030204" pitchFamily="34" charset="0"/>
                      </a:endParaRPr>
                    </a:p>
                  </a:txBody>
                  <a:tcPr marL="0" marR="0" marT="0" marB="0" anchor="b"/>
                </a:tc>
                <a:extLst>
                  <a:ext uri="{0D108BD9-81ED-4DB2-BD59-A6C34878D82A}">
                    <a16:rowId xmlns:a16="http://schemas.microsoft.com/office/drawing/2014/main" val="3927793714"/>
                  </a:ext>
                </a:extLst>
              </a:tr>
              <a:tr h="141178">
                <a:tc vMerge="1">
                  <a:txBody>
                    <a:bodyPr/>
                    <a:lstStyle/>
                    <a:p>
                      <a:endParaRPr lang="en-US"/>
                    </a:p>
                  </a:txBody>
                  <a:tcPr/>
                </a:tc>
                <a:tc>
                  <a:txBody>
                    <a:bodyPr/>
                    <a:lstStyle/>
                    <a:p>
                      <a:pPr marL="0" marR="0" fontAlgn="base">
                        <a:spcBef>
                          <a:spcPts val="0"/>
                        </a:spcBef>
                        <a:spcAft>
                          <a:spcPts val="0"/>
                        </a:spcAft>
                      </a:pPr>
                      <a:r>
                        <a:rPr lang="en-US" sz="700" dirty="0">
                          <a:effectLst/>
                        </a:rPr>
                        <a:t>Strongly 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74.4%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87.5%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68.0%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highlight>
                            <a:srgbClr val="FFFF00"/>
                          </a:highlight>
                        </a:rPr>
                        <a:t>100.0% </a:t>
                      </a:r>
                      <a:endParaRPr lang="en-US" sz="11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700" dirty="0">
                          <a:effectLst/>
                        </a:rPr>
                        <a:t>80.0%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3843090115"/>
                  </a:ext>
                </a:extLst>
              </a:tr>
              <a:tr h="346114">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735297032"/>
                  </a:ext>
                </a:extLst>
              </a:tr>
            </a:tbl>
          </a:graphicData>
        </a:graphic>
      </p:graphicFrame>
    </p:spTree>
    <p:extLst>
      <p:ext uri="{BB962C8B-B14F-4D97-AF65-F5344CB8AC3E}">
        <p14:creationId xmlns:p14="http://schemas.microsoft.com/office/powerpoint/2010/main" val="26071031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2DAE3342-9DFC-49D4-B09C-25E31076931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p:grpSpPr>
        <p:sp>
          <p:nvSpPr>
            <p:cNvPr id="7" name="Freeform 5">
              <a:extLst>
                <a:ext uri="{FF2B5EF4-FFF2-40B4-BE49-F238E27FC236}">
                  <a16:creationId xmlns:a16="http://schemas.microsoft.com/office/drawing/2014/main" id="{E49E0D20-8423-4612-99A5-14AEF8F6BB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6">
              <a:extLst>
                <a:ext uri="{FF2B5EF4-FFF2-40B4-BE49-F238E27FC236}">
                  <a16:creationId xmlns:a16="http://schemas.microsoft.com/office/drawing/2014/main" id="{57C2C108-5A30-48CA-9203-56747AEB7B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1A343912-2EFC-408E-A862-5C9BF108DC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id="{AA50D1CF-9DAE-4CF6-B829-E66CEE9D57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FE5799A4-0568-433E-BF41-752CF516AC7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id="{CDBB86ED-F16F-4C28-BDD5-72D771176F7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3347939E-8B76-4CFC-B2EC-63A7E22783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id="{FA1DD132-02E4-4CD3-B496-BFF924558A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710BDA52-A7D7-4E4E-9F36-EC8F983EAF1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B1BDF852-319F-42B8-9A50-7C9A9387CD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3AACE376-C01E-4F1F-91B7-39D0274BFE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7F612F4C-050E-459D-9771-ED088374A56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94E4211B-3E41-4905-8F4E-76811B9E57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6AEC87EE-0CB8-43DE-8FEB-4586A92E80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277C1C5D-7BDC-47E4-8B81-C3C4AE949B4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7A2A6EF8-9768-4478-9CD3-DFA547CEFC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1FD9091C-E8FA-4ADA-937F-A74426ED1B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B69923E7-63C4-47CE-956E-09D384D4FE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A2576784-872E-494C-A041-0E346226B7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1" name="Group 30">
            <a:extLst>
              <a:ext uri="{FF2B5EF4-FFF2-40B4-BE49-F238E27FC236}">
                <a16:creationId xmlns:a16="http://schemas.microsoft.com/office/drawing/2014/main" id="{B54F73D8-62C2-4127-9D19-01219BBB994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669293" y="1186483"/>
            <a:ext cx="8848345" cy="4477933"/>
            <a:chOff x="1669293" y="1186483"/>
            <a:chExt cx="8848345" cy="4477933"/>
          </a:xfrm>
        </p:grpSpPr>
        <p:sp>
          <p:nvSpPr>
            <p:cNvPr id="32" name="Rectangle 31">
              <a:extLst>
                <a:ext uri="{FF2B5EF4-FFF2-40B4-BE49-F238E27FC236}">
                  <a16:creationId xmlns:a16="http://schemas.microsoft.com/office/drawing/2014/main" id="{CFD8CA02-9BE5-4B82-8129-6EF61840247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Isosceles Triangle 32">
              <a:extLst>
                <a:ext uri="{FF2B5EF4-FFF2-40B4-BE49-F238E27FC236}">
                  <a16:creationId xmlns:a16="http://schemas.microsoft.com/office/drawing/2014/main" id="{01515E68-030C-4313-B300-35253163D3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4" name="Rectangle 33">
              <a:extLst>
                <a:ext uri="{FF2B5EF4-FFF2-40B4-BE49-F238E27FC236}">
                  <a16:creationId xmlns:a16="http://schemas.microsoft.com/office/drawing/2014/main" id="{1937725F-1DDF-4225-937E-106DBB047F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useBgFill="1">
        <p:nvSpPr>
          <p:cNvPr id="36" name="Rectangle 35">
            <a:extLst>
              <a:ext uri="{FF2B5EF4-FFF2-40B4-BE49-F238E27FC236}">
                <a16:creationId xmlns:a16="http://schemas.microsoft.com/office/drawing/2014/main" id="{DA04DBF5-8916-4A95-8F12-870B9CFB92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a:extLst>
              <a:ext uri="{FF2B5EF4-FFF2-40B4-BE49-F238E27FC236}">
                <a16:creationId xmlns:a16="http://schemas.microsoft.com/office/drawing/2014/main" id="{073762E0-2DD8-45BD-9EB6-CA5154A510B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p:grpSpPr>
        <p:sp>
          <p:nvSpPr>
            <p:cNvPr id="39" name="Freeform 5">
              <a:extLst>
                <a:ext uri="{FF2B5EF4-FFF2-40B4-BE49-F238E27FC236}">
                  <a16:creationId xmlns:a16="http://schemas.microsoft.com/office/drawing/2014/main" id="{B9FD3837-AEE7-4B5B-82B3-3951DE1B680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29674" y="1298404"/>
              <a:ext cx="9702800" cy="5573512"/>
            </a:xfrm>
            <a:custGeom>
              <a:avLst/>
              <a:gdLst>
                <a:gd name="T0" fmla="*/ 1752 w 2038"/>
                <a:gd name="T1" fmla="*/ 1169 h 1169"/>
                <a:gd name="T2" fmla="*/ 1487 w 2038"/>
                <a:gd name="T3" fmla="*/ 334 h 1169"/>
                <a:gd name="T4" fmla="*/ 860 w 2038"/>
                <a:gd name="T5" fmla="*/ 22 h 1169"/>
                <a:gd name="T6" fmla="*/ 199 w 2038"/>
                <a:gd name="T7" fmla="*/ 318 h 1169"/>
                <a:gd name="T8" fmla="*/ 399 w 2038"/>
                <a:gd name="T9" fmla="*/ 1165 h 1169"/>
              </a:gdLst>
              <a:ahLst/>
              <a:cxnLst>
                <a:cxn ang="0">
                  <a:pos x="T0" y="T1"/>
                </a:cxn>
                <a:cxn ang="0">
                  <a:pos x="T2" y="T3"/>
                </a:cxn>
                <a:cxn ang="0">
                  <a:pos x="T4" y="T5"/>
                </a:cxn>
                <a:cxn ang="0">
                  <a:pos x="T6" y="T7"/>
                </a:cxn>
                <a:cxn ang="0">
                  <a:pos x="T8" y="T9"/>
                </a:cxn>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 name="Freeform 6">
              <a:extLst>
                <a:ext uri="{FF2B5EF4-FFF2-40B4-BE49-F238E27FC236}">
                  <a16:creationId xmlns:a16="http://schemas.microsoft.com/office/drawing/2014/main" id="{F778B3BD-7B76-4989-BB6C-F50B089C344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70451" y="2018236"/>
              <a:ext cx="7373938" cy="4848892"/>
            </a:xfrm>
            <a:custGeom>
              <a:avLst/>
              <a:gdLst>
                <a:gd name="T0" fmla="*/ 1025 w 1549"/>
                <a:gd name="T1" fmla="*/ 1016 h 1017"/>
                <a:gd name="T2" fmla="*/ 1443 w 1549"/>
                <a:gd name="T3" fmla="*/ 592 h 1017"/>
                <a:gd name="T4" fmla="*/ 782 w 1549"/>
                <a:gd name="T5" fmla="*/ 53 h 1017"/>
                <a:gd name="T6" fmla="*/ 150 w 1549"/>
                <a:gd name="T7" fmla="*/ 329 h 1017"/>
                <a:gd name="T8" fmla="*/ 477 w 1549"/>
                <a:gd name="T9" fmla="*/ 1017 h 1017"/>
              </a:gdLst>
              <a:ahLst/>
              <a:cxnLst>
                <a:cxn ang="0">
                  <a:pos x="T0" y="T1"/>
                </a:cxn>
                <a:cxn ang="0">
                  <a:pos x="T2" y="T3"/>
                </a:cxn>
                <a:cxn ang="0">
                  <a:pos x="T4" y="T5"/>
                </a:cxn>
                <a:cxn ang="0">
                  <a:pos x="T6" y="T7"/>
                </a:cxn>
                <a:cxn ang="0">
                  <a:pos x="T8" y="T9"/>
                </a:cxn>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 name="Freeform 7">
              <a:extLst>
                <a:ext uri="{FF2B5EF4-FFF2-40B4-BE49-F238E27FC236}">
                  <a16:creationId xmlns:a16="http://schemas.microsoft.com/office/drawing/2014/main" id="{DC77AAC1-76D2-46B0-AE46-91C8C3AC578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51351" y="1788400"/>
              <a:ext cx="8035925" cy="5083516"/>
            </a:xfrm>
            <a:custGeom>
              <a:avLst/>
              <a:gdLst>
                <a:gd name="T0" fmla="*/ 1302 w 1688"/>
                <a:gd name="T1" fmla="*/ 1066 h 1066"/>
                <a:gd name="T2" fmla="*/ 1613 w 1688"/>
                <a:gd name="T3" fmla="*/ 850 h 1066"/>
                <a:gd name="T4" fmla="*/ 1517 w 1688"/>
                <a:gd name="T5" fmla="*/ 471 h 1066"/>
                <a:gd name="T6" fmla="*/ 798 w 1688"/>
                <a:gd name="T7" fmla="*/ 28 h 1066"/>
                <a:gd name="T8" fmla="*/ 181 w 1688"/>
                <a:gd name="T9" fmla="*/ 333 h 1066"/>
                <a:gd name="T10" fmla="*/ 420 w 1688"/>
                <a:gd name="T11" fmla="*/ 1066 h 1066"/>
              </a:gdLst>
              <a:ahLst/>
              <a:cxnLst>
                <a:cxn ang="0">
                  <a:pos x="T0" y="T1"/>
                </a:cxn>
                <a:cxn ang="0">
                  <a:pos x="T2" y="T3"/>
                </a:cxn>
                <a:cxn ang="0">
                  <a:pos x="T4" y="T5"/>
                </a:cxn>
                <a:cxn ang="0">
                  <a:pos x="T6" y="T7"/>
                </a:cxn>
                <a:cxn ang="0">
                  <a:pos x="T8" y="T9"/>
                </a:cxn>
                <a:cxn ang="0">
                  <a:pos x="T10" y="T11"/>
                </a:cxn>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 name="Freeform 8">
              <a:extLst>
                <a:ext uri="{FF2B5EF4-FFF2-40B4-BE49-F238E27FC236}">
                  <a16:creationId xmlns:a16="http://schemas.microsoft.com/office/drawing/2014/main" id="{1BB54049-1401-43CD-A970-1E026BD5CB5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49842"/>
              <a:ext cx="10334625" cy="6322075"/>
            </a:xfrm>
            <a:custGeom>
              <a:avLst/>
              <a:gdLst>
                <a:gd name="T0" fmla="*/ 1873 w 2171"/>
                <a:gd name="T1" fmla="*/ 1326 h 1326"/>
                <a:gd name="T2" fmla="*/ 1609 w 2171"/>
                <a:gd name="T3" fmla="*/ 473 h 1326"/>
                <a:gd name="T4" fmla="*/ 880 w 2171"/>
                <a:gd name="T5" fmla="*/ 63 h 1326"/>
                <a:gd name="T6" fmla="*/ 0 w 2171"/>
                <a:gd name="T7" fmla="*/ 423 h 1326"/>
              </a:gdLst>
              <a:ahLst/>
              <a:cxnLst>
                <a:cxn ang="0">
                  <a:pos x="T0" y="T1"/>
                </a:cxn>
                <a:cxn ang="0">
                  <a:pos x="T2" y="T3"/>
                </a:cxn>
                <a:cxn ang="0">
                  <a:pos x="T4" y="T5"/>
                </a:cxn>
                <a:cxn ang="0">
                  <a:pos x="T6" y="T7"/>
                </a:cxn>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 name="Freeform 9">
              <a:extLst>
                <a:ext uri="{FF2B5EF4-FFF2-40B4-BE49-F238E27FC236}">
                  <a16:creationId xmlns:a16="http://schemas.microsoft.com/office/drawing/2014/main" id="{55EDB9E9-84DE-4BC8-9D3C-A02B90B962D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701" y="6186246"/>
              <a:ext cx="504825" cy="681527"/>
            </a:xfrm>
            <a:custGeom>
              <a:avLst/>
              <a:gdLst>
                <a:gd name="T0" fmla="*/ 0 w 106"/>
                <a:gd name="T1" fmla="*/ 0 h 143"/>
                <a:gd name="T2" fmla="*/ 106 w 106"/>
                <a:gd name="T3" fmla="*/ 143 h 143"/>
              </a:gdLst>
              <a:ahLst/>
              <a:cxnLst>
                <a:cxn ang="0">
                  <a:pos x="T0" y="T1"/>
                </a:cxn>
                <a:cxn ang="0">
                  <a:pos x="T2" y="T3"/>
                </a:cxn>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 name="Freeform 10">
              <a:extLst>
                <a:ext uri="{FF2B5EF4-FFF2-40B4-BE49-F238E27FC236}">
                  <a16:creationId xmlns:a16="http://schemas.microsoft.com/office/drawing/2014/main" id="{2C96582F-8723-44BC-BDC1-62D8FBDE3DD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1881"/>
              <a:ext cx="11091863" cy="6923796"/>
            </a:xfrm>
            <a:custGeom>
              <a:avLst/>
              <a:gdLst>
                <a:gd name="T0" fmla="*/ 2046 w 2330"/>
                <a:gd name="T1" fmla="*/ 1452 h 1452"/>
                <a:gd name="T2" fmla="*/ 1813 w 2330"/>
                <a:gd name="T3" fmla="*/ 601 h 1452"/>
                <a:gd name="T4" fmla="*/ 956 w 2330"/>
                <a:gd name="T5" fmla="*/ 97 h 1452"/>
                <a:gd name="T6" fmla="*/ 0 w 2330"/>
                <a:gd name="T7" fmla="*/ 366 h 1452"/>
              </a:gdLst>
              <a:ahLst/>
              <a:cxnLst>
                <a:cxn ang="0">
                  <a:pos x="T0" y="T1"/>
                </a:cxn>
                <a:cxn ang="0">
                  <a:pos x="T2" y="T3"/>
                </a:cxn>
                <a:cxn ang="0">
                  <a:pos x="T4" y="T5"/>
                </a:cxn>
                <a:cxn ang="0">
                  <a:pos x="T6" y="T7"/>
                </a:cxn>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 name="Freeform 11">
              <a:extLst>
                <a:ext uri="{FF2B5EF4-FFF2-40B4-BE49-F238E27FC236}">
                  <a16:creationId xmlns:a16="http://schemas.microsoft.com/office/drawing/2014/main" id="{DC381B08-A485-45D0-8C29-C2AB10B04B4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426601" y="5579"/>
              <a:ext cx="5788025" cy="6847184"/>
            </a:xfrm>
            <a:custGeom>
              <a:avLst/>
              <a:gdLst>
                <a:gd name="T0" fmla="*/ 1094 w 1216"/>
                <a:gd name="T1" fmla="*/ 1436 h 1436"/>
                <a:gd name="T2" fmla="*/ 709 w 1216"/>
                <a:gd name="T3" fmla="*/ 551 h 1436"/>
                <a:gd name="T4" fmla="*/ 0 w 1216"/>
                <a:gd name="T5" fmla="*/ 0 h 1436"/>
              </a:gdLst>
              <a:ahLst/>
              <a:cxnLst>
                <a:cxn ang="0">
                  <a:pos x="T0" y="T1"/>
                </a:cxn>
                <a:cxn ang="0">
                  <a:pos x="T2" y="T3"/>
                </a:cxn>
                <a:cxn ang="0">
                  <a:pos x="T4" y="T5"/>
                </a:cxn>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 name="Freeform 12">
              <a:extLst>
                <a:ext uri="{FF2B5EF4-FFF2-40B4-BE49-F238E27FC236}">
                  <a16:creationId xmlns:a16="http://schemas.microsoft.com/office/drawing/2014/main" id="{DBB2158D-DAF7-4689-A44E-3E5032B8862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579"/>
              <a:ext cx="1057275" cy="614491"/>
            </a:xfrm>
            <a:custGeom>
              <a:avLst/>
              <a:gdLst>
                <a:gd name="T0" fmla="*/ 222 w 222"/>
                <a:gd name="T1" fmla="*/ 0 h 129"/>
                <a:gd name="T2" fmla="*/ 0 w 222"/>
                <a:gd name="T3" fmla="*/ 129 h 129"/>
              </a:gdLst>
              <a:ahLst/>
              <a:cxnLst>
                <a:cxn ang="0">
                  <a:pos x="T0" y="T1"/>
                </a:cxn>
                <a:cxn ang="0">
                  <a:pos x="T2" y="T3"/>
                </a:cxn>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Freeform 13">
              <a:extLst>
                <a:ext uri="{FF2B5EF4-FFF2-40B4-BE49-F238E27FC236}">
                  <a16:creationId xmlns:a16="http://schemas.microsoft.com/office/drawing/2014/main" id="{5AC96EEC-F774-41C8-8679-C1217EC5E16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821889" y="5579"/>
              <a:ext cx="5588000" cy="6866337"/>
            </a:xfrm>
            <a:custGeom>
              <a:avLst/>
              <a:gdLst>
                <a:gd name="T0" fmla="*/ 1067 w 1174"/>
                <a:gd name="T1" fmla="*/ 1440 h 1440"/>
                <a:gd name="T2" fmla="*/ 698 w 1174"/>
                <a:gd name="T3" fmla="*/ 577 h 1440"/>
                <a:gd name="T4" fmla="*/ 0 w 1174"/>
                <a:gd name="T5" fmla="*/ 0 h 1440"/>
              </a:gdLst>
              <a:ahLst/>
              <a:cxnLst>
                <a:cxn ang="0">
                  <a:pos x="T0" y="T1"/>
                </a:cxn>
                <a:cxn ang="0">
                  <a:pos x="T2" y="T3"/>
                </a:cxn>
                <a:cxn ang="0">
                  <a:pos x="T4" y="T5"/>
                </a:cxn>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Freeform 14">
              <a:extLst>
                <a:ext uri="{FF2B5EF4-FFF2-40B4-BE49-F238E27FC236}">
                  <a16:creationId xmlns:a16="http://schemas.microsoft.com/office/drawing/2014/main" id="{ED08285C-CDBB-4DD6-A69D-4432B668AE4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701" y="790"/>
              <a:ext cx="595313" cy="352734"/>
            </a:xfrm>
            <a:custGeom>
              <a:avLst/>
              <a:gdLst>
                <a:gd name="T0" fmla="*/ 125 w 125"/>
                <a:gd name="T1" fmla="*/ 0 h 74"/>
                <a:gd name="T2" fmla="*/ 0 w 125"/>
                <a:gd name="T3" fmla="*/ 74 h 74"/>
              </a:gdLst>
              <a:ahLst/>
              <a:cxnLst>
                <a:cxn ang="0">
                  <a:pos x="T0" y="T1"/>
                </a:cxn>
                <a:cxn ang="0">
                  <a:pos x="T2" y="T3"/>
                </a:cxn>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 name="Freeform 15">
              <a:extLst>
                <a:ext uri="{FF2B5EF4-FFF2-40B4-BE49-F238E27FC236}">
                  <a16:creationId xmlns:a16="http://schemas.microsoft.com/office/drawing/2014/main" id="{87BB7B9B-327A-4D4D-AB93-11CB044ACA8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012389" y="5579"/>
              <a:ext cx="5497513" cy="6866337"/>
            </a:xfrm>
            <a:custGeom>
              <a:avLst/>
              <a:gdLst>
                <a:gd name="T0" fmla="*/ 1056 w 1155"/>
                <a:gd name="T1" fmla="*/ 1440 h 1440"/>
                <a:gd name="T2" fmla="*/ 686 w 1155"/>
                <a:gd name="T3" fmla="*/ 580 h 1440"/>
                <a:gd name="T4" fmla="*/ 0 w 1155"/>
                <a:gd name="T5" fmla="*/ 0 h 1440"/>
              </a:gdLst>
              <a:ahLst/>
              <a:cxnLst>
                <a:cxn ang="0">
                  <a:pos x="T0" y="T1"/>
                </a:cxn>
                <a:cxn ang="0">
                  <a:pos x="T2" y="T3"/>
                </a:cxn>
                <a:cxn ang="0">
                  <a:pos x="T4" y="T5"/>
                </a:cxn>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 name="Freeform 16">
              <a:extLst>
                <a:ext uri="{FF2B5EF4-FFF2-40B4-BE49-F238E27FC236}">
                  <a16:creationId xmlns:a16="http://schemas.microsoft.com/office/drawing/2014/main" id="{360F57D7-4501-41A6-BA54-99E121136F5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579"/>
              <a:ext cx="357188" cy="213875"/>
            </a:xfrm>
            <a:custGeom>
              <a:avLst/>
              <a:gdLst>
                <a:gd name="T0" fmla="*/ 75 w 75"/>
                <a:gd name="T1" fmla="*/ 0 h 45"/>
                <a:gd name="T2" fmla="*/ 0 w 75"/>
                <a:gd name="T3" fmla="*/ 45 h 45"/>
              </a:gdLst>
              <a:ahLst/>
              <a:cxnLst>
                <a:cxn ang="0">
                  <a:pos x="T0" y="T1"/>
                </a:cxn>
                <a:cxn ang="0">
                  <a:pos x="T2" y="T3"/>
                </a:cxn>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 name="Freeform 17">
              <a:extLst>
                <a:ext uri="{FF2B5EF4-FFF2-40B4-BE49-F238E27FC236}">
                  <a16:creationId xmlns:a16="http://schemas.microsoft.com/office/drawing/2014/main" id="{C37AD4AC-CE9F-4C58-A4E2-D48E2FA8218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210826" y="790"/>
              <a:ext cx="5522913" cy="6871126"/>
            </a:xfrm>
            <a:custGeom>
              <a:avLst/>
              <a:gdLst>
                <a:gd name="T0" fmla="*/ 1053 w 1160"/>
                <a:gd name="T1" fmla="*/ 1441 h 1441"/>
                <a:gd name="T2" fmla="*/ 705 w 1160"/>
                <a:gd name="T3" fmla="*/ 599 h 1441"/>
                <a:gd name="T4" fmla="*/ 0 w 1160"/>
                <a:gd name="T5" fmla="*/ 0 h 1441"/>
              </a:gdLst>
              <a:ahLst/>
              <a:cxnLst>
                <a:cxn ang="0">
                  <a:pos x="T0" y="T1"/>
                </a:cxn>
                <a:cxn ang="0">
                  <a:pos x="T2" y="T3"/>
                </a:cxn>
                <a:cxn ang="0">
                  <a:pos x="T4" y="T5"/>
                </a:cxn>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 name="Freeform 18">
              <a:extLst>
                <a:ext uri="{FF2B5EF4-FFF2-40B4-BE49-F238E27FC236}">
                  <a16:creationId xmlns:a16="http://schemas.microsoft.com/office/drawing/2014/main" id="{15EE3167-7FBB-48A3-8450-E72B525E8B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63239" y="5579"/>
              <a:ext cx="5413375" cy="6866337"/>
            </a:xfrm>
            <a:custGeom>
              <a:avLst/>
              <a:gdLst>
                <a:gd name="T0" fmla="*/ 1040 w 1137"/>
                <a:gd name="T1" fmla="*/ 1440 h 1440"/>
                <a:gd name="T2" fmla="*/ 698 w 1137"/>
                <a:gd name="T3" fmla="*/ 611 h 1440"/>
                <a:gd name="T4" fmla="*/ 0 w 1137"/>
                <a:gd name="T5" fmla="*/ 0 h 1440"/>
              </a:gdLst>
              <a:ahLst/>
              <a:cxnLst>
                <a:cxn ang="0">
                  <a:pos x="T0" y="T1"/>
                </a:cxn>
                <a:cxn ang="0">
                  <a:pos x="T2" y="T3"/>
                </a:cxn>
                <a:cxn ang="0">
                  <a:pos x="T4" y="T5"/>
                </a:cxn>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Freeform 19">
              <a:extLst>
                <a:ext uri="{FF2B5EF4-FFF2-40B4-BE49-F238E27FC236}">
                  <a16:creationId xmlns:a16="http://schemas.microsoft.com/office/drawing/2014/main" id="{C23095D8-5DD6-4F0A-BD74-ED5FB47F933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877576" y="5579"/>
              <a:ext cx="5037138" cy="6861550"/>
            </a:xfrm>
            <a:custGeom>
              <a:avLst/>
              <a:gdLst>
                <a:gd name="T0" fmla="*/ 1011 w 1058"/>
                <a:gd name="T1" fmla="*/ 1439 h 1439"/>
                <a:gd name="T2" fmla="*/ 648 w 1058"/>
                <a:gd name="T3" fmla="*/ 617 h 1439"/>
                <a:gd name="T4" fmla="*/ 0 w 1058"/>
                <a:gd name="T5" fmla="*/ 0 h 1439"/>
              </a:gdLst>
              <a:ahLst/>
              <a:cxnLst>
                <a:cxn ang="0">
                  <a:pos x="T0" y="T1"/>
                </a:cxn>
                <a:cxn ang="0">
                  <a:pos x="T2" y="T3"/>
                </a:cxn>
                <a:cxn ang="0">
                  <a:pos x="T4" y="T5"/>
                </a:cxn>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 name="Freeform 20">
              <a:extLst>
                <a:ext uri="{FF2B5EF4-FFF2-40B4-BE49-F238E27FC236}">
                  <a16:creationId xmlns:a16="http://schemas.microsoft.com/office/drawing/2014/main" id="{2A1F0E1B-819A-4255-B8AF-081106162B8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768289" y="5579"/>
              <a:ext cx="3417888" cy="2742066"/>
            </a:xfrm>
            <a:custGeom>
              <a:avLst/>
              <a:gdLst>
                <a:gd name="T0" fmla="*/ 718 w 718"/>
                <a:gd name="T1" fmla="*/ 575 h 575"/>
                <a:gd name="T2" fmla="*/ 0 w 718"/>
                <a:gd name="T3" fmla="*/ 0 h 575"/>
              </a:gdLst>
              <a:ahLst/>
              <a:cxnLst>
                <a:cxn ang="0">
                  <a:pos x="T0" y="T1"/>
                </a:cxn>
                <a:cxn ang="0">
                  <a:pos x="T2" y="T3"/>
                </a:cxn>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 name="Freeform 21">
              <a:extLst>
                <a:ext uri="{FF2B5EF4-FFF2-40B4-BE49-F238E27FC236}">
                  <a16:creationId xmlns:a16="http://schemas.microsoft.com/office/drawing/2014/main" id="{B167A410-29E3-4850-BEDC-B1362187FB5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9235014" y="10367"/>
              <a:ext cx="2951163" cy="2555325"/>
            </a:xfrm>
            <a:custGeom>
              <a:avLst/>
              <a:gdLst>
                <a:gd name="T0" fmla="*/ 620 w 620"/>
                <a:gd name="T1" fmla="*/ 536 h 536"/>
                <a:gd name="T2" fmla="*/ 0 w 620"/>
                <a:gd name="T3" fmla="*/ 0 h 536"/>
              </a:gdLst>
              <a:ahLst/>
              <a:cxnLst>
                <a:cxn ang="0">
                  <a:pos x="T0" y="T1"/>
                </a:cxn>
                <a:cxn ang="0">
                  <a:pos x="T2" y="T3"/>
                </a:cxn>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 name="Freeform 22">
              <a:extLst>
                <a:ext uri="{FF2B5EF4-FFF2-40B4-BE49-F238E27FC236}">
                  <a16:creationId xmlns:a16="http://schemas.microsoft.com/office/drawing/2014/main" id="{C809901A-3E02-4D2E-93C9-3F527EE9758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20826" y="5579"/>
              <a:ext cx="2165350" cy="1358265"/>
            </a:xfrm>
            <a:custGeom>
              <a:avLst/>
              <a:gdLst>
                <a:gd name="T0" fmla="*/ 0 w 455"/>
                <a:gd name="T1" fmla="*/ 0 h 285"/>
                <a:gd name="T2" fmla="*/ 455 w 455"/>
                <a:gd name="T3" fmla="*/ 285 h 285"/>
              </a:gdLst>
              <a:ahLst/>
              <a:cxnLst>
                <a:cxn ang="0">
                  <a:pos x="T0" y="T1"/>
                </a:cxn>
                <a:cxn ang="0">
                  <a:pos x="T2" y="T3"/>
                </a:cxn>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 name="Freeform 23">
              <a:extLst>
                <a:ext uri="{FF2B5EF4-FFF2-40B4-BE49-F238E27FC236}">
                  <a16:creationId xmlns:a16="http://schemas.microsoft.com/office/drawing/2014/main" id="{6CD60056-ABC2-4076-B99B-A10B08D5F04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90826" y="5579"/>
              <a:ext cx="895350" cy="534687"/>
            </a:xfrm>
            <a:custGeom>
              <a:avLst/>
              <a:gdLst>
                <a:gd name="T0" fmla="*/ 0 w 188"/>
                <a:gd name="T1" fmla="*/ 0 h 112"/>
                <a:gd name="T2" fmla="*/ 188 w 188"/>
                <a:gd name="T3" fmla="*/ 112 h 112"/>
              </a:gdLst>
              <a:ahLst/>
              <a:cxnLst>
                <a:cxn ang="0">
                  <a:pos x="T0" y="T1"/>
                </a:cxn>
                <a:cxn ang="0">
                  <a:pos x="T2" y="T3"/>
                </a:cxn>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59" name="Group 58">
            <a:extLst>
              <a:ext uri="{FF2B5EF4-FFF2-40B4-BE49-F238E27FC236}">
                <a16:creationId xmlns:a16="http://schemas.microsoft.com/office/drawing/2014/main" id="{D47EAB90-DF6D-419E-92FC-8F9B900DA35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4206292"/>
            <a:ext cx="12192755" cy="1771275"/>
            <a:chOff x="1" y="3893141"/>
            <a:chExt cx="12192755" cy="1771275"/>
          </a:xfrm>
        </p:grpSpPr>
        <p:sp>
          <p:nvSpPr>
            <p:cNvPr id="60" name="Isosceles Triangle 39">
              <a:extLst>
                <a:ext uri="{FF2B5EF4-FFF2-40B4-BE49-F238E27FC236}">
                  <a16:creationId xmlns:a16="http://schemas.microsoft.com/office/drawing/2014/main" id="{631BC384-797E-4F79-A628-36053708BCE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id="{91972066-EBE9-40A7-9650-AF6A838AC7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 y="3893141"/>
              <a:ext cx="12192755" cy="142021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D083673A-2A87-8985-81A2-9971E289572D}"/>
              </a:ext>
            </a:extLst>
          </p:cNvPr>
          <p:cNvSpPr>
            <a:spLocks noGrp="1"/>
          </p:cNvSpPr>
          <p:nvPr>
            <p:ph type="title"/>
          </p:nvPr>
        </p:nvSpPr>
        <p:spPr>
          <a:xfrm>
            <a:off x="1683982" y="4293388"/>
            <a:ext cx="8833655" cy="727748"/>
          </a:xfrm>
        </p:spPr>
        <p:txBody>
          <a:bodyPr vert="horz" lIns="228600" tIns="228600" rIns="228600" bIns="0" rtlCol="0" anchor="b">
            <a:normAutofit/>
          </a:bodyPr>
          <a:lstStyle/>
          <a:p>
            <a:pPr>
              <a:lnSpc>
                <a:spcPct val="80000"/>
              </a:lnSpc>
            </a:pPr>
            <a:r>
              <a:rPr lang="en-US" sz="3700"/>
              <a:t>Introduction</a:t>
            </a:r>
          </a:p>
        </p:txBody>
      </p:sp>
      <p:sp>
        <p:nvSpPr>
          <p:cNvPr id="3" name="Text Placeholder 2">
            <a:extLst>
              <a:ext uri="{FF2B5EF4-FFF2-40B4-BE49-F238E27FC236}">
                <a16:creationId xmlns:a16="http://schemas.microsoft.com/office/drawing/2014/main" id="{A4B04AF3-97A7-C3D5-CC12-1DE3D009AFC4}"/>
              </a:ext>
            </a:extLst>
          </p:cNvPr>
          <p:cNvSpPr>
            <a:spLocks noGrp="1"/>
          </p:cNvSpPr>
          <p:nvPr>
            <p:ph type="body" idx="1"/>
          </p:nvPr>
        </p:nvSpPr>
        <p:spPr>
          <a:xfrm>
            <a:off x="1683983" y="5021137"/>
            <a:ext cx="8833654" cy="522636"/>
          </a:xfrm>
        </p:spPr>
        <p:txBody>
          <a:bodyPr vert="horz" lIns="91440" tIns="0" rIns="91440" bIns="45720" rtlCol="0">
            <a:normAutofit/>
          </a:bodyPr>
          <a:lstStyle/>
          <a:p>
            <a:pPr>
              <a:lnSpc>
                <a:spcPct val="100000"/>
              </a:lnSpc>
            </a:pPr>
            <a:endParaRPr lang="en-US" sz="1600"/>
          </a:p>
        </p:txBody>
      </p:sp>
    </p:spTree>
    <p:extLst>
      <p:ext uri="{BB962C8B-B14F-4D97-AF65-F5344CB8AC3E}">
        <p14:creationId xmlns:p14="http://schemas.microsoft.com/office/powerpoint/2010/main" val="26844754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E13B0F-7F86-BE6F-514B-CDFEB14D685D}"/>
              </a:ext>
            </a:extLst>
          </p:cNvPr>
          <p:cNvSpPr>
            <a:spLocks noGrp="1"/>
          </p:cNvSpPr>
          <p:nvPr>
            <p:ph type="title"/>
          </p:nvPr>
        </p:nvSpPr>
        <p:spPr>
          <a:xfrm>
            <a:off x="888631" y="2349925"/>
            <a:ext cx="3498979" cy="2456442"/>
          </a:xfrm>
        </p:spPr>
        <p:txBody>
          <a:bodyPr vert="horz" lIns="228600" tIns="228600" rIns="228600" bIns="0" rtlCol="0">
            <a:normAutofit/>
          </a:bodyPr>
          <a:lstStyle/>
          <a:p>
            <a:r>
              <a:rPr lang="en-US" dirty="0"/>
              <a:t>Race</a:t>
            </a:r>
            <a:br>
              <a:rPr lang="en-US"/>
            </a:br>
            <a:r>
              <a:rPr lang="en-US" dirty="0"/>
              <a:t> Question 11 part two</a:t>
            </a:r>
          </a:p>
        </p:txBody>
      </p:sp>
      <p:sp>
        <p:nvSpPr>
          <p:cNvPr id="30" name="TextBox 29">
            <a:extLst>
              <a:ext uri="{FF2B5EF4-FFF2-40B4-BE49-F238E27FC236}">
                <a16:creationId xmlns:a16="http://schemas.microsoft.com/office/drawing/2014/main" id="{1FCFA44A-0BF0-DEF3-613D-467816E75785}"/>
              </a:ext>
            </a:extLst>
          </p:cNvPr>
          <p:cNvSpPr txBox="1"/>
          <p:nvPr/>
        </p:nvSpPr>
        <p:spPr>
          <a:xfrm>
            <a:off x="4724400" y="3200400"/>
            <a:ext cx="2743200" cy="261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100">
              <a:latin typeface="Calibri"/>
              <a:cs typeface="Calibri"/>
            </a:endParaRPr>
          </a:p>
        </p:txBody>
      </p:sp>
      <p:graphicFrame>
        <p:nvGraphicFramePr>
          <p:cNvPr id="9" name="Content Placeholder 8">
            <a:extLst>
              <a:ext uri="{FF2B5EF4-FFF2-40B4-BE49-F238E27FC236}">
                <a16:creationId xmlns:a16="http://schemas.microsoft.com/office/drawing/2014/main" id="{2E477B03-40D4-A10D-2B28-B29031B147AB}"/>
              </a:ext>
            </a:extLst>
          </p:cNvPr>
          <p:cNvGraphicFramePr>
            <a:graphicFrameLocks noGrp="1"/>
          </p:cNvGraphicFramePr>
          <p:nvPr>
            <p:ph idx="1"/>
            <p:extLst>
              <p:ext uri="{D42A27DB-BD31-4B8C-83A1-F6EECF244321}">
                <p14:modId xmlns:p14="http://schemas.microsoft.com/office/powerpoint/2010/main" val="310311887"/>
              </p:ext>
            </p:extLst>
          </p:nvPr>
        </p:nvGraphicFramePr>
        <p:xfrm>
          <a:off x="5334000" y="581741"/>
          <a:ext cx="6219918" cy="5869180"/>
        </p:xfrm>
        <a:graphic>
          <a:graphicData uri="http://schemas.openxmlformats.org/drawingml/2006/table">
            <a:tbl>
              <a:tblPr firstRow="1" bandRow="1">
                <a:tableStyleId>{8799B23B-EC83-4686-B30A-512413B5E67A}</a:tableStyleId>
              </a:tblPr>
              <a:tblGrid>
                <a:gridCol w="3099442">
                  <a:extLst>
                    <a:ext uri="{9D8B030D-6E8A-4147-A177-3AD203B41FA5}">
                      <a16:colId xmlns:a16="http://schemas.microsoft.com/office/drawing/2014/main" val="2226777266"/>
                    </a:ext>
                  </a:extLst>
                </a:gridCol>
                <a:gridCol w="1131178">
                  <a:extLst>
                    <a:ext uri="{9D8B030D-6E8A-4147-A177-3AD203B41FA5}">
                      <a16:colId xmlns:a16="http://schemas.microsoft.com/office/drawing/2014/main" val="3478906072"/>
                    </a:ext>
                  </a:extLst>
                </a:gridCol>
                <a:gridCol w="324086">
                  <a:extLst>
                    <a:ext uri="{9D8B030D-6E8A-4147-A177-3AD203B41FA5}">
                      <a16:colId xmlns:a16="http://schemas.microsoft.com/office/drawing/2014/main" val="1126330643"/>
                    </a:ext>
                  </a:extLst>
                </a:gridCol>
                <a:gridCol w="324086">
                  <a:extLst>
                    <a:ext uri="{9D8B030D-6E8A-4147-A177-3AD203B41FA5}">
                      <a16:colId xmlns:a16="http://schemas.microsoft.com/office/drawing/2014/main" val="3902827465"/>
                    </a:ext>
                  </a:extLst>
                </a:gridCol>
                <a:gridCol w="324086">
                  <a:extLst>
                    <a:ext uri="{9D8B030D-6E8A-4147-A177-3AD203B41FA5}">
                      <a16:colId xmlns:a16="http://schemas.microsoft.com/office/drawing/2014/main" val="1935203220"/>
                    </a:ext>
                  </a:extLst>
                </a:gridCol>
                <a:gridCol w="324086">
                  <a:extLst>
                    <a:ext uri="{9D8B030D-6E8A-4147-A177-3AD203B41FA5}">
                      <a16:colId xmlns:a16="http://schemas.microsoft.com/office/drawing/2014/main" val="1815890572"/>
                    </a:ext>
                  </a:extLst>
                </a:gridCol>
                <a:gridCol w="324086">
                  <a:extLst>
                    <a:ext uri="{9D8B030D-6E8A-4147-A177-3AD203B41FA5}">
                      <a16:colId xmlns:a16="http://schemas.microsoft.com/office/drawing/2014/main" val="3920096563"/>
                    </a:ext>
                  </a:extLst>
                </a:gridCol>
                <a:gridCol w="368868">
                  <a:extLst>
                    <a:ext uri="{9D8B030D-6E8A-4147-A177-3AD203B41FA5}">
                      <a16:colId xmlns:a16="http://schemas.microsoft.com/office/drawing/2014/main" val="4228318092"/>
                    </a:ext>
                  </a:extLst>
                </a:gridCol>
              </a:tblGrid>
              <a:tr h="144472">
                <a:tc rowSpan="5">
                  <a:txBody>
                    <a:bodyPr/>
                    <a:lstStyle/>
                    <a:p>
                      <a:pPr marL="0" marR="0" fontAlgn="base">
                        <a:spcBef>
                          <a:spcPts val="0"/>
                        </a:spcBef>
                        <a:spcAft>
                          <a:spcPts val="0"/>
                        </a:spcAft>
                      </a:pPr>
                      <a:r>
                        <a:rPr lang="en-US" sz="600" dirty="0">
                          <a:effectLst/>
                          <a:highlight>
                            <a:srgbClr val="FFFF00"/>
                          </a:highlight>
                        </a:rPr>
                        <a:t>I know where I am registered to vote </a:t>
                      </a:r>
                      <a:endParaRPr lang="en-US" sz="800" dirty="0">
                        <a:effectLst/>
                        <a:highlight>
                          <a:srgbClr val="FFFF00"/>
                        </a:highlight>
                        <a:latin typeface="Calibri"/>
                      </a:endParaRPr>
                    </a:p>
                  </a:txBody>
                  <a:tcPr marL="0" marR="0" marT="0" marB="0" anchor="ctr"/>
                </a:tc>
                <a:tc>
                  <a:txBody>
                    <a:bodyPr/>
                    <a:lstStyle/>
                    <a:p>
                      <a:pPr marL="0" marR="0" fontAlgn="base">
                        <a:spcBef>
                          <a:spcPts val="0"/>
                        </a:spcBef>
                        <a:spcAft>
                          <a:spcPts val="0"/>
                        </a:spcAft>
                      </a:pPr>
                      <a:r>
                        <a:rPr lang="en-US" sz="600" dirty="0">
                          <a:effectLst/>
                          <a:highlight>
                            <a:srgbClr val="FFFF00"/>
                          </a:highlight>
                        </a:rPr>
                        <a:t>Strongly disagree </a:t>
                      </a:r>
                      <a:endParaRPr lang="en-US" sz="8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600" dirty="0">
                          <a:effectLst/>
                          <a:highlight>
                            <a:srgbClr val="FFFF00"/>
                          </a:highlight>
                        </a:rPr>
                        <a:t>1.3% </a:t>
                      </a:r>
                      <a:endParaRPr lang="en-US" sz="8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600" dirty="0">
                          <a:effectLst/>
                          <a:highlight>
                            <a:srgbClr val="FFFF00"/>
                          </a:highlight>
                        </a:rPr>
                        <a:t>6.3% </a:t>
                      </a:r>
                      <a:endParaRPr lang="en-US" sz="8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600" dirty="0">
                          <a:effectLst/>
                          <a:highlight>
                            <a:srgbClr val="FFFF00"/>
                          </a:highlight>
                        </a:rPr>
                        <a:t>0.0% </a:t>
                      </a:r>
                      <a:endParaRPr lang="en-US" sz="8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600" dirty="0">
                          <a:effectLst/>
                          <a:highlight>
                            <a:srgbClr val="FFFF00"/>
                          </a:highlight>
                        </a:rPr>
                        <a:t>0.0% </a:t>
                      </a:r>
                      <a:endParaRPr lang="en-US" sz="8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600" dirty="0">
                          <a:effectLst/>
                          <a:highlight>
                            <a:srgbClr val="FFFF00"/>
                          </a:highlight>
                        </a:rPr>
                        <a:t>0.0% </a:t>
                      </a:r>
                      <a:endParaRPr lang="en-US" sz="8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600" dirty="0">
                          <a:effectLst/>
                          <a:highlight>
                            <a:srgbClr val="FFFF00"/>
                          </a:highlight>
                        </a:rPr>
                        <a:t>0.0% </a:t>
                      </a:r>
                      <a:endParaRPr lang="en-US" sz="800">
                        <a:effectLst/>
                        <a:highlight>
                          <a:srgbClr val="FFFF00"/>
                        </a:highlight>
                        <a:latin typeface="Calibri"/>
                      </a:endParaRPr>
                    </a:p>
                  </a:txBody>
                  <a:tcPr marL="0" marR="0" marT="0" marB="0" anchor="b"/>
                </a:tc>
                <a:extLst>
                  <a:ext uri="{0D108BD9-81ED-4DB2-BD59-A6C34878D82A}">
                    <a16:rowId xmlns:a16="http://schemas.microsoft.com/office/drawing/2014/main" val="3125382064"/>
                  </a:ext>
                </a:extLst>
              </a:tr>
              <a:tr h="144472">
                <a:tc vMerge="1">
                  <a:txBody>
                    <a:bodyPr/>
                    <a:lstStyle/>
                    <a:p>
                      <a:endParaRPr lang="en-US"/>
                    </a:p>
                  </a:txBody>
                  <a:tcPr/>
                </a:tc>
                <a:tc>
                  <a:txBody>
                    <a:bodyPr/>
                    <a:lstStyle/>
                    <a:p>
                      <a:pPr marL="0" marR="0" fontAlgn="base">
                        <a:spcBef>
                          <a:spcPts val="0"/>
                        </a:spcBef>
                        <a:spcAft>
                          <a:spcPts val="0"/>
                        </a:spcAft>
                      </a:pPr>
                      <a:r>
                        <a:rPr lang="en-US" sz="600" dirty="0">
                          <a:effectLst/>
                        </a:rPr>
                        <a:t>Somewhat disagree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7.7%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12.5%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16.7%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20.0%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100.0% </a:t>
                      </a:r>
                      <a:endParaRPr lang="en-US" sz="800" dirty="0">
                        <a:effectLst/>
                        <a:latin typeface="Calibri" panose="020F0502020204030204" pitchFamily="34" charset="0"/>
                      </a:endParaRPr>
                    </a:p>
                  </a:txBody>
                  <a:tcPr marL="0" marR="0" marT="0" marB="0" anchor="b"/>
                </a:tc>
                <a:extLst>
                  <a:ext uri="{0D108BD9-81ED-4DB2-BD59-A6C34878D82A}">
                    <a16:rowId xmlns:a16="http://schemas.microsoft.com/office/drawing/2014/main" val="3245494131"/>
                  </a:ext>
                </a:extLst>
              </a:tr>
              <a:tr h="144472">
                <a:tc vMerge="1">
                  <a:txBody>
                    <a:bodyPr/>
                    <a:lstStyle/>
                    <a:p>
                      <a:endParaRPr lang="en-US"/>
                    </a:p>
                  </a:txBody>
                  <a:tcPr/>
                </a:tc>
                <a:tc>
                  <a:txBody>
                    <a:bodyPr/>
                    <a:lstStyle/>
                    <a:p>
                      <a:pPr marL="0" marR="0" fontAlgn="base">
                        <a:spcBef>
                          <a:spcPts val="0"/>
                        </a:spcBef>
                        <a:spcAft>
                          <a:spcPts val="0"/>
                        </a:spcAft>
                      </a:pPr>
                      <a:r>
                        <a:rPr lang="en-US" sz="600" dirty="0">
                          <a:effectLst/>
                        </a:rPr>
                        <a:t>Neither agree nor disagree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10.3%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12.5%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10.0%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20.0%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800" dirty="0">
                        <a:effectLst/>
                        <a:latin typeface="Calibri" panose="020F0502020204030204" pitchFamily="34" charset="0"/>
                      </a:endParaRPr>
                    </a:p>
                  </a:txBody>
                  <a:tcPr marL="0" marR="0" marT="0" marB="0" anchor="b"/>
                </a:tc>
                <a:extLst>
                  <a:ext uri="{0D108BD9-81ED-4DB2-BD59-A6C34878D82A}">
                    <a16:rowId xmlns:a16="http://schemas.microsoft.com/office/drawing/2014/main" val="3734946961"/>
                  </a:ext>
                </a:extLst>
              </a:tr>
              <a:tr h="144472">
                <a:tc vMerge="1">
                  <a:txBody>
                    <a:bodyPr/>
                    <a:lstStyle/>
                    <a:p>
                      <a:endParaRPr lang="en-US"/>
                    </a:p>
                  </a:txBody>
                  <a:tcPr/>
                </a:tc>
                <a:tc>
                  <a:txBody>
                    <a:bodyPr/>
                    <a:lstStyle/>
                    <a:p>
                      <a:pPr marL="0" marR="0" fontAlgn="base">
                        <a:spcBef>
                          <a:spcPts val="0"/>
                        </a:spcBef>
                        <a:spcAft>
                          <a:spcPts val="0"/>
                        </a:spcAft>
                      </a:pPr>
                      <a:r>
                        <a:rPr lang="en-US" sz="600" dirty="0">
                          <a:effectLst/>
                        </a:rPr>
                        <a:t>Somewhat agree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14.1%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6.3%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18.0%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16.7%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800" dirty="0">
                        <a:effectLst/>
                        <a:latin typeface="Calibri" panose="020F0502020204030204" pitchFamily="34" charset="0"/>
                      </a:endParaRPr>
                    </a:p>
                  </a:txBody>
                  <a:tcPr marL="0" marR="0" marT="0" marB="0" anchor="b"/>
                </a:tc>
                <a:extLst>
                  <a:ext uri="{0D108BD9-81ED-4DB2-BD59-A6C34878D82A}">
                    <a16:rowId xmlns:a16="http://schemas.microsoft.com/office/drawing/2014/main" val="54685081"/>
                  </a:ext>
                </a:extLst>
              </a:tr>
              <a:tr h="144472">
                <a:tc vMerge="1">
                  <a:txBody>
                    <a:bodyPr/>
                    <a:lstStyle/>
                    <a:p>
                      <a:endParaRPr lang="en-US"/>
                    </a:p>
                  </a:txBody>
                  <a:tcPr/>
                </a:tc>
                <a:tc>
                  <a:txBody>
                    <a:bodyPr/>
                    <a:lstStyle/>
                    <a:p>
                      <a:pPr marL="0" marR="0" fontAlgn="base">
                        <a:spcBef>
                          <a:spcPts val="0"/>
                        </a:spcBef>
                        <a:spcAft>
                          <a:spcPts val="0"/>
                        </a:spcAft>
                      </a:pPr>
                      <a:r>
                        <a:rPr lang="en-US" sz="600" dirty="0">
                          <a:effectLst/>
                        </a:rPr>
                        <a:t>Strongly agree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66.7%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62.5%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70.0%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66.7%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60.0%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800" dirty="0">
                        <a:effectLst/>
                        <a:latin typeface="Calibri" panose="020F0502020204030204" pitchFamily="34" charset="0"/>
                      </a:endParaRPr>
                    </a:p>
                  </a:txBody>
                  <a:tcPr marL="0" marR="0" marT="0" marB="0" anchor="b"/>
                </a:tc>
                <a:extLst>
                  <a:ext uri="{0D108BD9-81ED-4DB2-BD59-A6C34878D82A}">
                    <a16:rowId xmlns:a16="http://schemas.microsoft.com/office/drawing/2014/main" val="903615175"/>
                  </a:ext>
                </a:extLst>
              </a:tr>
              <a:tr h="307004">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br>
                        <a:rPr lang="en-US" sz="800" dirty="0">
                          <a:effectLst/>
                          <a:highlight>
                            <a:srgbClr val="FFFF00"/>
                          </a:highlight>
                        </a:rPr>
                      </a:br>
                      <a:endParaRPr lang="en-US" sz="800" dirty="0">
                        <a:effectLst/>
                        <a:highlight>
                          <a:srgbClr val="FFFF00"/>
                        </a:highlight>
                      </a:endParaRPr>
                    </a:p>
                  </a:txBody>
                  <a:tcPr marL="0" marR="0" marT="0" marB="0" anchor="b"/>
                </a:tc>
                <a:tc>
                  <a:txBody>
                    <a:bodyPr/>
                    <a:lstStyle/>
                    <a:p>
                      <a:pPr marL="0" marR="0" fontAlgn="base">
                        <a:spcBef>
                          <a:spcPts val="0"/>
                        </a:spcBef>
                        <a:spcAft>
                          <a:spcPts val="0"/>
                        </a:spcAft>
                      </a:pPr>
                      <a:br>
                        <a:rPr lang="en-US" sz="800" dirty="0">
                          <a:effectLst/>
                          <a:highlight>
                            <a:srgbClr val="FFFF00"/>
                          </a:highlight>
                        </a:rPr>
                      </a:br>
                      <a:r>
                        <a:rPr lang="en-US" sz="800" dirty="0">
                          <a:effectLst/>
                          <a:highlight>
                            <a:srgbClr val="FFFF00"/>
                          </a:highlight>
                        </a:rPr>
                        <a:t> </a:t>
                      </a:r>
                      <a:endParaRPr lang="en-US" sz="800" dirty="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800" dirty="0">
                          <a:effectLst/>
                          <a:highlight>
                            <a:srgbClr val="FFFF00"/>
                          </a:highlight>
                        </a:rPr>
                        <a:t> </a:t>
                      </a:r>
                      <a:br>
                        <a:rPr lang="en-US" sz="800" dirty="0">
                          <a:effectLst/>
                          <a:highlight>
                            <a:srgbClr val="FFFF00"/>
                          </a:highlight>
                        </a:rPr>
                      </a:br>
                      <a:r>
                        <a:rPr lang="en-US" sz="800" dirty="0">
                          <a:effectLst/>
                          <a:highlight>
                            <a:srgbClr val="FFFF00"/>
                          </a:highlight>
                        </a:rPr>
                        <a:t> </a:t>
                      </a:r>
                      <a:endParaRPr lang="en-US" sz="800" dirty="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800" dirty="0">
                          <a:effectLst/>
                          <a:highlight>
                            <a:srgbClr val="FFFF00"/>
                          </a:highlight>
                        </a:rPr>
                        <a:t> </a:t>
                      </a:r>
                      <a:br>
                        <a:rPr lang="en-US" sz="800" dirty="0">
                          <a:effectLst/>
                          <a:highlight>
                            <a:srgbClr val="FFFF00"/>
                          </a:highlight>
                        </a:rPr>
                      </a:br>
                      <a:r>
                        <a:rPr lang="en-US" sz="800" dirty="0">
                          <a:effectLst/>
                          <a:highlight>
                            <a:srgbClr val="FFFF00"/>
                          </a:highlight>
                        </a:rPr>
                        <a:t> </a:t>
                      </a:r>
                      <a:endParaRPr lang="en-US" sz="800" dirty="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800" dirty="0">
                          <a:effectLst/>
                          <a:highlight>
                            <a:srgbClr val="FFFF00"/>
                          </a:highlight>
                        </a:rPr>
                        <a:t> </a:t>
                      </a:r>
                      <a:br>
                        <a:rPr lang="en-US" sz="800" dirty="0">
                          <a:effectLst/>
                          <a:highlight>
                            <a:srgbClr val="FFFF00"/>
                          </a:highlight>
                        </a:rPr>
                      </a:br>
                      <a:r>
                        <a:rPr lang="en-US" sz="800" dirty="0">
                          <a:effectLst/>
                          <a:highlight>
                            <a:srgbClr val="FFFF00"/>
                          </a:highlight>
                        </a:rPr>
                        <a:t> </a:t>
                      </a:r>
                      <a:endParaRPr lang="en-US" sz="800" dirty="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800" dirty="0">
                          <a:effectLst/>
                          <a:highlight>
                            <a:srgbClr val="FFFF00"/>
                          </a:highlight>
                        </a:rPr>
                        <a:t> </a:t>
                      </a:r>
                      <a:br>
                        <a:rPr lang="en-US" sz="800" dirty="0">
                          <a:effectLst/>
                          <a:highlight>
                            <a:srgbClr val="FFFF00"/>
                          </a:highlight>
                        </a:rPr>
                      </a:br>
                      <a:r>
                        <a:rPr lang="en-US" sz="800" dirty="0">
                          <a:effectLst/>
                          <a:highlight>
                            <a:srgbClr val="FFFF00"/>
                          </a:highlight>
                        </a:rPr>
                        <a:t> </a:t>
                      </a:r>
                      <a:endParaRPr lang="en-US" sz="800" dirty="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800" dirty="0">
                          <a:effectLst/>
                          <a:highlight>
                            <a:srgbClr val="FFFF00"/>
                          </a:highlight>
                        </a:rPr>
                        <a:t> </a:t>
                      </a:r>
                      <a:br>
                        <a:rPr lang="en-US" sz="800" dirty="0">
                          <a:effectLst/>
                          <a:highlight>
                            <a:srgbClr val="FFFF00"/>
                          </a:highlight>
                        </a:rPr>
                      </a:br>
                      <a:r>
                        <a:rPr lang="en-US" sz="800" dirty="0">
                          <a:effectLst/>
                          <a:highlight>
                            <a:srgbClr val="FFFF00"/>
                          </a:highlight>
                        </a:rPr>
                        <a:t> </a:t>
                      </a:r>
                      <a:endParaRPr lang="en-US" sz="800" dirty="0">
                        <a:effectLst/>
                        <a:highlight>
                          <a:srgbClr val="FFFF00"/>
                        </a:highlight>
                        <a:latin typeface="Calibri"/>
                      </a:endParaRPr>
                    </a:p>
                  </a:txBody>
                  <a:tcPr marL="0" marR="0" marT="0" marB="0" anchor="b"/>
                </a:tc>
                <a:extLst>
                  <a:ext uri="{0D108BD9-81ED-4DB2-BD59-A6C34878D82A}">
                    <a16:rowId xmlns:a16="http://schemas.microsoft.com/office/drawing/2014/main" val="688279255"/>
                  </a:ext>
                </a:extLst>
              </a:tr>
              <a:tr h="144472">
                <a:tc rowSpan="5">
                  <a:txBody>
                    <a:bodyPr/>
                    <a:lstStyle/>
                    <a:p>
                      <a:pPr marL="0" marR="0" fontAlgn="base">
                        <a:spcBef>
                          <a:spcPts val="0"/>
                        </a:spcBef>
                        <a:spcAft>
                          <a:spcPts val="0"/>
                        </a:spcAft>
                      </a:pPr>
                      <a:r>
                        <a:rPr lang="en-US" sz="600" dirty="0">
                          <a:effectLst/>
                          <a:highlight>
                            <a:srgbClr val="FFFF00"/>
                          </a:highlight>
                        </a:rPr>
                        <a:t>I know the difference between local, state, and federal candidates on my ballot </a:t>
                      </a:r>
                      <a:endParaRPr lang="en-US" sz="800" dirty="0">
                        <a:effectLst/>
                        <a:highlight>
                          <a:srgbClr val="FFFF00"/>
                        </a:highlight>
                        <a:latin typeface="Calibri"/>
                      </a:endParaRPr>
                    </a:p>
                  </a:txBody>
                  <a:tcPr marL="0" marR="0" marT="0" marB="0" anchor="ctr"/>
                </a:tc>
                <a:tc>
                  <a:txBody>
                    <a:bodyPr/>
                    <a:lstStyle/>
                    <a:p>
                      <a:pPr marL="0" marR="0" fontAlgn="base">
                        <a:spcBef>
                          <a:spcPts val="0"/>
                        </a:spcBef>
                        <a:spcAft>
                          <a:spcPts val="0"/>
                        </a:spcAft>
                      </a:pPr>
                      <a:r>
                        <a:rPr lang="en-US" sz="600" dirty="0">
                          <a:effectLst/>
                          <a:highlight>
                            <a:srgbClr val="FFFF00"/>
                          </a:highlight>
                        </a:rPr>
                        <a:t>Strongly disagree </a:t>
                      </a:r>
                      <a:endParaRPr lang="en-US" sz="800" dirty="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600" dirty="0">
                          <a:effectLst/>
                          <a:highlight>
                            <a:srgbClr val="FFFF00"/>
                          </a:highlight>
                        </a:rPr>
                        <a:t>3.8% </a:t>
                      </a:r>
                      <a:endParaRPr lang="en-US" sz="800" dirty="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600" dirty="0">
                          <a:effectLst/>
                          <a:highlight>
                            <a:srgbClr val="FFFF00"/>
                          </a:highlight>
                        </a:rPr>
                        <a:t>12.5% </a:t>
                      </a:r>
                      <a:endParaRPr lang="en-US" sz="800" dirty="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600" dirty="0">
                          <a:effectLst/>
                          <a:highlight>
                            <a:srgbClr val="FFFF00"/>
                          </a:highlight>
                        </a:rPr>
                        <a:t>2.0% </a:t>
                      </a:r>
                      <a:endParaRPr lang="en-US" sz="800" dirty="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600" dirty="0">
                          <a:effectLst/>
                          <a:highlight>
                            <a:srgbClr val="FFFF00"/>
                          </a:highlight>
                        </a:rPr>
                        <a:t>0.0% </a:t>
                      </a:r>
                      <a:endParaRPr lang="en-US" sz="800" dirty="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600" dirty="0">
                          <a:effectLst/>
                          <a:highlight>
                            <a:srgbClr val="FFFF00"/>
                          </a:highlight>
                        </a:rPr>
                        <a:t>0.0% </a:t>
                      </a:r>
                      <a:endParaRPr lang="en-US" sz="800" dirty="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600" dirty="0">
                          <a:effectLst/>
                          <a:highlight>
                            <a:srgbClr val="FFFF00"/>
                          </a:highlight>
                        </a:rPr>
                        <a:t>0.0% </a:t>
                      </a:r>
                      <a:endParaRPr lang="en-US" sz="800" dirty="0">
                        <a:effectLst/>
                        <a:highlight>
                          <a:srgbClr val="FFFF00"/>
                        </a:highlight>
                        <a:latin typeface="Calibri"/>
                      </a:endParaRPr>
                    </a:p>
                  </a:txBody>
                  <a:tcPr marL="0" marR="0" marT="0" marB="0" anchor="b"/>
                </a:tc>
                <a:extLst>
                  <a:ext uri="{0D108BD9-81ED-4DB2-BD59-A6C34878D82A}">
                    <a16:rowId xmlns:a16="http://schemas.microsoft.com/office/drawing/2014/main" val="2607448143"/>
                  </a:ext>
                </a:extLst>
              </a:tr>
              <a:tr h="144472">
                <a:tc vMerge="1">
                  <a:txBody>
                    <a:bodyPr/>
                    <a:lstStyle/>
                    <a:p>
                      <a:endParaRPr lang="en-US"/>
                    </a:p>
                  </a:txBody>
                  <a:tcPr/>
                </a:tc>
                <a:tc>
                  <a:txBody>
                    <a:bodyPr/>
                    <a:lstStyle/>
                    <a:p>
                      <a:pPr marL="0" marR="0" fontAlgn="base">
                        <a:spcBef>
                          <a:spcPts val="0"/>
                        </a:spcBef>
                        <a:spcAft>
                          <a:spcPts val="0"/>
                        </a:spcAft>
                      </a:pPr>
                      <a:r>
                        <a:rPr lang="en-US" sz="600" dirty="0">
                          <a:effectLst/>
                        </a:rPr>
                        <a:t>Somewhat disagree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15.4%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12.5%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14.0%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16.7%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40.0%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800" dirty="0">
                        <a:effectLst/>
                        <a:latin typeface="Calibri" panose="020F0502020204030204" pitchFamily="34" charset="0"/>
                      </a:endParaRPr>
                    </a:p>
                  </a:txBody>
                  <a:tcPr marL="0" marR="0" marT="0" marB="0" anchor="b"/>
                </a:tc>
                <a:extLst>
                  <a:ext uri="{0D108BD9-81ED-4DB2-BD59-A6C34878D82A}">
                    <a16:rowId xmlns:a16="http://schemas.microsoft.com/office/drawing/2014/main" val="3974836370"/>
                  </a:ext>
                </a:extLst>
              </a:tr>
              <a:tr h="144472">
                <a:tc vMerge="1">
                  <a:txBody>
                    <a:bodyPr/>
                    <a:lstStyle/>
                    <a:p>
                      <a:endParaRPr lang="en-US"/>
                    </a:p>
                  </a:txBody>
                  <a:tcPr/>
                </a:tc>
                <a:tc>
                  <a:txBody>
                    <a:bodyPr/>
                    <a:lstStyle/>
                    <a:p>
                      <a:pPr marL="0" marR="0" fontAlgn="base">
                        <a:spcBef>
                          <a:spcPts val="0"/>
                        </a:spcBef>
                        <a:spcAft>
                          <a:spcPts val="0"/>
                        </a:spcAft>
                      </a:pPr>
                      <a:r>
                        <a:rPr lang="en-US" sz="600" dirty="0">
                          <a:effectLst/>
                        </a:rPr>
                        <a:t>Neither agree nor disagree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14.1%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6.3%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20.0%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800" dirty="0">
                        <a:effectLst/>
                        <a:latin typeface="Calibri" panose="020F0502020204030204" pitchFamily="34" charset="0"/>
                      </a:endParaRPr>
                    </a:p>
                  </a:txBody>
                  <a:tcPr marL="0" marR="0" marT="0" marB="0" anchor="b"/>
                </a:tc>
                <a:extLst>
                  <a:ext uri="{0D108BD9-81ED-4DB2-BD59-A6C34878D82A}">
                    <a16:rowId xmlns:a16="http://schemas.microsoft.com/office/drawing/2014/main" val="512176338"/>
                  </a:ext>
                </a:extLst>
              </a:tr>
              <a:tr h="144472">
                <a:tc vMerge="1">
                  <a:txBody>
                    <a:bodyPr/>
                    <a:lstStyle/>
                    <a:p>
                      <a:endParaRPr lang="en-US"/>
                    </a:p>
                  </a:txBody>
                  <a:tcPr/>
                </a:tc>
                <a:tc>
                  <a:txBody>
                    <a:bodyPr/>
                    <a:lstStyle/>
                    <a:p>
                      <a:pPr marL="0" marR="0" fontAlgn="base">
                        <a:spcBef>
                          <a:spcPts val="0"/>
                        </a:spcBef>
                        <a:spcAft>
                          <a:spcPts val="0"/>
                        </a:spcAft>
                      </a:pPr>
                      <a:r>
                        <a:rPr lang="en-US" sz="600" dirty="0">
                          <a:effectLst/>
                        </a:rPr>
                        <a:t>Somewhat agree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25.6%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31.3%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20.0%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66.7%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100.0% </a:t>
                      </a:r>
                      <a:endParaRPr lang="en-US" sz="800" dirty="0">
                        <a:effectLst/>
                        <a:latin typeface="Calibri" panose="020F0502020204030204" pitchFamily="34" charset="0"/>
                      </a:endParaRPr>
                    </a:p>
                  </a:txBody>
                  <a:tcPr marL="0" marR="0" marT="0" marB="0" anchor="b"/>
                </a:tc>
                <a:extLst>
                  <a:ext uri="{0D108BD9-81ED-4DB2-BD59-A6C34878D82A}">
                    <a16:rowId xmlns:a16="http://schemas.microsoft.com/office/drawing/2014/main" val="3111522431"/>
                  </a:ext>
                </a:extLst>
              </a:tr>
              <a:tr h="144472">
                <a:tc vMerge="1">
                  <a:txBody>
                    <a:bodyPr/>
                    <a:lstStyle/>
                    <a:p>
                      <a:endParaRPr lang="en-US"/>
                    </a:p>
                  </a:txBody>
                  <a:tcPr/>
                </a:tc>
                <a:tc>
                  <a:txBody>
                    <a:bodyPr/>
                    <a:lstStyle/>
                    <a:p>
                      <a:pPr marL="0" marR="0" fontAlgn="base">
                        <a:spcBef>
                          <a:spcPts val="0"/>
                        </a:spcBef>
                        <a:spcAft>
                          <a:spcPts val="0"/>
                        </a:spcAft>
                      </a:pPr>
                      <a:r>
                        <a:rPr lang="en-US" sz="600" dirty="0">
                          <a:effectLst/>
                        </a:rPr>
                        <a:t>Strongly agree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41.0%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37.5%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44.0%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16.7%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60.0%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800" dirty="0">
                        <a:effectLst/>
                        <a:latin typeface="Calibri" panose="020F0502020204030204" pitchFamily="34" charset="0"/>
                      </a:endParaRPr>
                    </a:p>
                  </a:txBody>
                  <a:tcPr marL="0" marR="0" marT="0" marB="0" anchor="b"/>
                </a:tc>
                <a:extLst>
                  <a:ext uri="{0D108BD9-81ED-4DB2-BD59-A6C34878D82A}">
                    <a16:rowId xmlns:a16="http://schemas.microsoft.com/office/drawing/2014/main" val="2349451194"/>
                  </a:ext>
                </a:extLst>
              </a:tr>
              <a:tr h="307004">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800" dirty="0">
                        <a:effectLst/>
                        <a:latin typeface="Calibri" panose="020F0502020204030204" pitchFamily="34" charset="0"/>
                      </a:endParaRPr>
                    </a:p>
                  </a:txBody>
                  <a:tcPr marL="0" marR="0" marT="0" marB="0" anchor="b"/>
                </a:tc>
                <a:extLst>
                  <a:ext uri="{0D108BD9-81ED-4DB2-BD59-A6C34878D82A}">
                    <a16:rowId xmlns:a16="http://schemas.microsoft.com/office/drawing/2014/main" val="3059007209"/>
                  </a:ext>
                </a:extLst>
              </a:tr>
              <a:tr h="144472">
                <a:tc rowSpan="5">
                  <a:txBody>
                    <a:bodyPr/>
                    <a:lstStyle/>
                    <a:p>
                      <a:pPr marL="0" marR="0" fontAlgn="base">
                        <a:spcBef>
                          <a:spcPts val="0"/>
                        </a:spcBef>
                        <a:spcAft>
                          <a:spcPts val="0"/>
                        </a:spcAft>
                      </a:pPr>
                      <a:r>
                        <a:rPr lang="en-US" sz="600" dirty="0">
                          <a:effectLst/>
                        </a:rPr>
                        <a:t>I</a:t>
                      </a:r>
                      <a:r>
                        <a:rPr lang="en-US" sz="600" dirty="0">
                          <a:effectLst/>
                          <a:highlight>
                            <a:srgbClr val="FFFF00"/>
                          </a:highlight>
                        </a:rPr>
                        <a:t> know who is running for governor in my state </a:t>
                      </a:r>
                      <a:endParaRPr lang="en-US" sz="800" dirty="0">
                        <a:effectLst/>
                        <a:highlight>
                          <a:srgbClr val="FFFF00"/>
                        </a:highlight>
                        <a:latin typeface="Calibri" panose="020F0502020204030204" pitchFamily="34" charset="0"/>
                      </a:endParaRPr>
                    </a:p>
                  </a:txBody>
                  <a:tcPr marL="0" marR="0" marT="0" marB="0" anchor="ctr"/>
                </a:tc>
                <a:tc>
                  <a:txBody>
                    <a:bodyPr/>
                    <a:lstStyle/>
                    <a:p>
                      <a:pPr marL="0" marR="0" fontAlgn="base">
                        <a:spcBef>
                          <a:spcPts val="0"/>
                        </a:spcBef>
                        <a:spcAft>
                          <a:spcPts val="0"/>
                        </a:spcAft>
                      </a:pPr>
                      <a:r>
                        <a:rPr lang="en-US" sz="600" dirty="0">
                          <a:effectLst/>
                          <a:highlight>
                            <a:srgbClr val="FFFF00"/>
                          </a:highlight>
                        </a:rPr>
                        <a:t>Strongly disagree </a:t>
                      </a:r>
                      <a:endParaRPr lang="en-US" sz="8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600" dirty="0">
                          <a:effectLst/>
                          <a:highlight>
                            <a:srgbClr val="FFFF00"/>
                          </a:highlight>
                        </a:rPr>
                        <a:t>21.8% </a:t>
                      </a:r>
                      <a:endParaRPr lang="en-US" sz="8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600" dirty="0">
                          <a:effectLst/>
                          <a:highlight>
                            <a:srgbClr val="FFFF00"/>
                          </a:highlight>
                        </a:rPr>
                        <a:t>37.5% </a:t>
                      </a:r>
                      <a:endParaRPr lang="en-US" sz="8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600" dirty="0">
                          <a:effectLst/>
                          <a:highlight>
                            <a:srgbClr val="FFFF00"/>
                          </a:highlight>
                        </a:rPr>
                        <a:t>16.0% </a:t>
                      </a:r>
                      <a:endParaRPr lang="en-US" sz="8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600" dirty="0">
                          <a:effectLst/>
                          <a:highlight>
                            <a:srgbClr val="FFFF00"/>
                          </a:highlight>
                        </a:rPr>
                        <a:t>16.7% </a:t>
                      </a:r>
                      <a:endParaRPr lang="en-US" sz="8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600" dirty="0">
                          <a:effectLst/>
                          <a:highlight>
                            <a:srgbClr val="FFFF00"/>
                          </a:highlight>
                        </a:rPr>
                        <a:t>40.0% </a:t>
                      </a:r>
                      <a:endParaRPr lang="en-US" sz="8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600" dirty="0">
                          <a:effectLst/>
                          <a:highlight>
                            <a:srgbClr val="FFFF00"/>
                          </a:highlight>
                        </a:rPr>
                        <a:t>0.0% </a:t>
                      </a:r>
                      <a:endParaRPr lang="en-US" sz="800">
                        <a:effectLst/>
                        <a:highlight>
                          <a:srgbClr val="FFFF00"/>
                        </a:highlight>
                        <a:latin typeface="Calibri"/>
                      </a:endParaRPr>
                    </a:p>
                  </a:txBody>
                  <a:tcPr marL="0" marR="0" marT="0" marB="0" anchor="b"/>
                </a:tc>
                <a:extLst>
                  <a:ext uri="{0D108BD9-81ED-4DB2-BD59-A6C34878D82A}">
                    <a16:rowId xmlns:a16="http://schemas.microsoft.com/office/drawing/2014/main" val="3484134394"/>
                  </a:ext>
                </a:extLst>
              </a:tr>
              <a:tr h="144472">
                <a:tc vMerge="1">
                  <a:txBody>
                    <a:bodyPr/>
                    <a:lstStyle/>
                    <a:p>
                      <a:endParaRPr lang="en-US"/>
                    </a:p>
                  </a:txBody>
                  <a:tcPr/>
                </a:tc>
                <a:tc>
                  <a:txBody>
                    <a:bodyPr/>
                    <a:lstStyle/>
                    <a:p>
                      <a:pPr marL="0" marR="0" fontAlgn="base">
                        <a:spcBef>
                          <a:spcPts val="0"/>
                        </a:spcBef>
                        <a:spcAft>
                          <a:spcPts val="0"/>
                        </a:spcAft>
                      </a:pPr>
                      <a:r>
                        <a:rPr lang="en-US" sz="600" dirty="0">
                          <a:effectLst/>
                        </a:rPr>
                        <a:t>Somewhat disagree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16.7%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31.3%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16.0%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800" dirty="0">
                        <a:effectLst/>
                        <a:latin typeface="Calibri" panose="020F0502020204030204" pitchFamily="34" charset="0"/>
                      </a:endParaRPr>
                    </a:p>
                  </a:txBody>
                  <a:tcPr marL="0" marR="0" marT="0" marB="0" anchor="b"/>
                </a:tc>
                <a:extLst>
                  <a:ext uri="{0D108BD9-81ED-4DB2-BD59-A6C34878D82A}">
                    <a16:rowId xmlns:a16="http://schemas.microsoft.com/office/drawing/2014/main" val="3756607288"/>
                  </a:ext>
                </a:extLst>
              </a:tr>
              <a:tr h="144472">
                <a:tc vMerge="1">
                  <a:txBody>
                    <a:bodyPr/>
                    <a:lstStyle/>
                    <a:p>
                      <a:endParaRPr lang="en-US"/>
                    </a:p>
                  </a:txBody>
                  <a:tcPr/>
                </a:tc>
                <a:tc>
                  <a:txBody>
                    <a:bodyPr/>
                    <a:lstStyle/>
                    <a:p>
                      <a:pPr marL="0" marR="0" fontAlgn="base">
                        <a:spcBef>
                          <a:spcPts val="0"/>
                        </a:spcBef>
                        <a:spcAft>
                          <a:spcPts val="0"/>
                        </a:spcAft>
                      </a:pPr>
                      <a:r>
                        <a:rPr lang="en-US" sz="600" dirty="0">
                          <a:effectLst/>
                        </a:rPr>
                        <a:t>Neither agree nor disagree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6.4%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6.0%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33.3%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800" dirty="0">
                        <a:effectLst/>
                        <a:latin typeface="Calibri" panose="020F0502020204030204" pitchFamily="34" charset="0"/>
                      </a:endParaRPr>
                    </a:p>
                  </a:txBody>
                  <a:tcPr marL="0" marR="0" marT="0" marB="0" anchor="b"/>
                </a:tc>
                <a:extLst>
                  <a:ext uri="{0D108BD9-81ED-4DB2-BD59-A6C34878D82A}">
                    <a16:rowId xmlns:a16="http://schemas.microsoft.com/office/drawing/2014/main" val="907704597"/>
                  </a:ext>
                </a:extLst>
              </a:tr>
              <a:tr h="144472">
                <a:tc vMerge="1">
                  <a:txBody>
                    <a:bodyPr/>
                    <a:lstStyle/>
                    <a:p>
                      <a:endParaRPr lang="en-US"/>
                    </a:p>
                  </a:txBody>
                  <a:tcPr/>
                </a:tc>
                <a:tc>
                  <a:txBody>
                    <a:bodyPr/>
                    <a:lstStyle/>
                    <a:p>
                      <a:pPr marL="0" marR="0" fontAlgn="base">
                        <a:spcBef>
                          <a:spcPts val="0"/>
                        </a:spcBef>
                        <a:spcAft>
                          <a:spcPts val="0"/>
                        </a:spcAft>
                      </a:pPr>
                      <a:r>
                        <a:rPr lang="en-US" sz="600" dirty="0">
                          <a:effectLst/>
                        </a:rPr>
                        <a:t>Somewhat agree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25.6%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12.5%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28.0%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33.3%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20.0%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100.0% </a:t>
                      </a:r>
                      <a:endParaRPr lang="en-US" sz="800" dirty="0">
                        <a:effectLst/>
                        <a:latin typeface="Calibri" panose="020F0502020204030204" pitchFamily="34" charset="0"/>
                      </a:endParaRPr>
                    </a:p>
                  </a:txBody>
                  <a:tcPr marL="0" marR="0" marT="0" marB="0" anchor="b"/>
                </a:tc>
                <a:extLst>
                  <a:ext uri="{0D108BD9-81ED-4DB2-BD59-A6C34878D82A}">
                    <a16:rowId xmlns:a16="http://schemas.microsoft.com/office/drawing/2014/main" val="4285586921"/>
                  </a:ext>
                </a:extLst>
              </a:tr>
              <a:tr h="144472">
                <a:tc vMerge="1">
                  <a:txBody>
                    <a:bodyPr/>
                    <a:lstStyle/>
                    <a:p>
                      <a:endParaRPr lang="en-US"/>
                    </a:p>
                  </a:txBody>
                  <a:tcPr/>
                </a:tc>
                <a:tc>
                  <a:txBody>
                    <a:bodyPr/>
                    <a:lstStyle/>
                    <a:p>
                      <a:pPr marL="0" marR="0" fontAlgn="base">
                        <a:spcBef>
                          <a:spcPts val="0"/>
                        </a:spcBef>
                        <a:spcAft>
                          <a:spcPts val="0"/>
                        </a:spcAft>
                      </a:pPr>
                      <a:r>
                        <a:rPr lang="en-US" sz="600" dirty="0">
                          <a:effectLst/>
                        </a:rPr>
                        <a:t>Strongly agree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29.5%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18.8%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34.0%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16.7%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40.0%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800" dirty="0">
                        <a:effectLst/>
                        <a:latin typeface="Calibri" panose="020F0502020204030204" pitchFamily="34" charset="0"/>
                      </a:endParaRPr>
                    </a:p>
                  </a:txBody>
                  <a:tcPr marL="0" marR="0" marT="0" marB="0" anchor="b"/>
                </a:tc>
                <a:extLst>
                  <a:ext uri="{0D108BD9-81ED-4DB2-BD59-A6C34878D82A}">
                    <a16:rowId xmlns:a16="http://schemas.microsoft.com/office/drawing/2014/main" val="206538811"/>
                  </a:ext>
                </a:extLst>
              </a:tr>
              <a:tr h="307004">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800" dirty="0">
                        <a:effectLst/>
                        <a:latin typeface="Calibri" panose="020F0502020204030204" pitchFamily="34" charset="0"/>
                      </a:endParaRPr>
                    </a:p>
                  </a:txBody>
                  <a:tcPr marL="0" marR="0" marT="0" marB="0" anchor="b"/>
                </a:tc>
                <a:extLst>
                  <a:ext uri="{0D108BD9-81ED-4DB2-BD59-A6C34878D82A}">
                    <a16:rowId xmlns:a16="http://schemas.microsoft.com/office/drawing/2014/main" val="3001801736"/>
                  </a:ext>
                </a:extLst>
              </a:tr>
              <a:tr h="144472">
                <a:tc rowSpan="5">
                  <a:txBody>
                    <a:bodyPr/>
                    <a:lstStyle/>
                    <a:p>
                      <a:pPr marL="0" marR="0" fontAlgn="base">
                        <a:spcBef>
                          <a:spcPts val="0"/>
                        </a:spcBef>
                        <a:spcAft>
                          <a:spcPts val="0"/>
                        </a:spcAft>
                      </a:pPr>
                      <a:r>
                        <a:rPr lang="en-US" sz="600" dirty="0">
                          <a:effectLst/>
                          <a:highlight>
                            <a:srgbClr val="FFFF00"/>
                          </a:highlight>
                        </a:rPr>
                        <a:t>I know who my congressperson is in the House of Representatives </a:t>
                      </a:r>
                      <a:endParaRPr lang="en-US" sz="800" dirty="0">
                        <a:effectLst/>
                        <a:highlight>
                          <a:srgbClr val="FFFF00"/>
                        </a:highlight>
                        <a:latin typeface="Calibri"/>
                      </a:endParaRPr>
                    </a:p>
                  </a:txBody>
                  <a:tcPr marL="0" marR="0" marT="0" marB="0" anchor="ctr"/>
                </a:tc>
                <a:tc>
                  <a:txBody>
                    <a:bodyPr/>
                    <a:lstStyle/>
                    <a:p>
                      <a:pPr marL="0" marR="0" fontAlgn="base">
                        <a:spcBef>
                          <a:spcPts val="0"/>
                        </a:spcBef>
                        <a:spcAft>
                          <a:spcPts val="0"/>
                        </a:spcAft>
                      </a:pPr>
                      <a:r>
                        <a:rPr lang="en-US" sz="600" dirty="0">
                          <a:effectLst/>
                          <a:highlight>
                            <a:srgbClr val="FFFF00"/>
                          </a:highlight>
                        </a:rPr>
                        <a:t>Strongly disagree </a:t>
                      </a:r>
                      <a:endParaRPr lang="en-US" sz="8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600" dirty="0">
                          <a:effectLst/>
                          <a:highlight>
                            <a:srgbClr val="FFFF00"/>
                          </a:highlight>
                        </a:rPr>
                        <a:t>30.8% </a:t>
                      </a:r>
                      <a:endParaRPr lang="en-US" sz="8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600" dirty="0">
                          <a:effectLst/>
                          <a:highlight>
                            <a:srgbClr val="FFFF00"/>
                          </a:highlight>
                        </a:rPr>
                        <a:t>50.0% </a:t>
                      </a:r>
                      <a:endParaRPr lang="en-US" sz="8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600" dirty="0">
                          <a:effectLst/>
                          <a:highlight>
                            <a:srgbClr val="FFFF00"/>
                          </a:highlight>
                        </a:rPr>
                        <a:t>24.0% </a:t>
                      </a:r>
                      <a:endParaRPr lang="en-US" sz="8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600" dirty="0">
                          <a:effectLst/>
                          <a:highlight>
                            <a:srgbClr val="FFFF00"/>
                          </a:highlight>
                        </a:rPr>
                        <a:t>50.0% </a:t>
                      </a:r>
                      <a:endParaRPr lang="en-US" sz="8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600" dirty="0">
                          <a:effectLst/>
                          <a:highlight>
                            <a:srgbClr val="FFFF00"/>
                          </a:highlight>
                        </a:rPr>
                        <a:t>20.0% </a:t>
                      </a:r>
                      <a:endParaRPr lang="en-US" sz="8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600" dirty="0">
                          <a:effectLst/>
                          <a:highlight>
                            <a:srgbClr val="FFFF00"/>
                          </a:highlight>
                        </a:rPr>
                        <a:t>0.0% </a:t>
                      </a:r>
                      <a:endParaRPr lang="en-US" sz="800">
                        <a:effectLst/>
                        <a:highlight>
                          <a:srgbClr val="FFFF00"/>
                        </a:highlight>
                        <a:latin typeface="Calibri"/>
                      </a:endParaRPr>
                    </a:p>
                  </a:txBody>
                  <a:tcPr marL="0" marR="0" marT="0" marB="0" anchor="b"/>
                </a:tc>
                <a:extLst>
                  <a:ext uri="{0D108BD9-81ED-4DB2-BD59-A6C34878D82A}">
                    <a16:rowId xmlns:a16="http://schemas.microsoft.com/office/drawing/2014/main" val="3204729564"/>
                  </a:ext>
                </a:extLst>
              </a:tr>
              <a:tr h="144472">
                <a:tc vMerge="1">
                  <a:txBody>
                    <a:bodyPr/>
                    <a:lstStyle/>
                    <a:p>
                      <a:endParaRPr lang="en-US"/>
                    </a:p>
                  </a:txBody>
                  <a:tcPr/>
                </a:tc>
                <a:tc>
                  <a:txBody>
                    <a:bodyPr/>
                    <a:lstStyle/>
                    <a:p>
                      <a:pPr marL="0" marR="0" fontAlgn="base">
                        <a:spcBef>
                          <a:spcPts val="0"/>
                        </a:spcBef>
                        <a:spcAft>
                          <a:spcPts val="0"/>
                        </a:spcAft>
                      </a:pPr>
                      <a:r>
                        <a:rPr lang="en-US" sz="600" dirty="0">
                          <a:effectLst/>
                        </a:rPr>
                        <a:t>Somewhat disagree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28.2%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25.0%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30.0%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16.7%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20.0%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100.0% </a:t>
                      </a:r>
                      <a:endParaRPr lang="en-US" sz="800" dirty="0">
                        <a:effectLst/>
                        <a:latin typeface="Calibri" panose="020F0502020204030204" pitchFamily="34" charset="0"/>
                      </a:endParaRPr>
                    </a:p>
                  </a:txBody>
                  <a:tcPr marL="0" marR="0" marT="0" marB="0" anchor="b"/>
                </a:tc>
                <a:extLst>
                  <a:ext uri="{0D108BD9-81ED-4DB2-BD59-A6C34878D82A}">
                    <a16:rowId xmlns:a16="http://schemas.microsoft.com/office/drawing/2014/main" val="299022980"/>
                  </a:ext>
                </a:extLst>
              </a:tr>
              <a:tr h="144472">
                <a:tc vMerge="1">
                  <a:txBody>
                    <a:bodyPr/>
                    <a:lstStyle/>
                    <a:p>
                      <a:endParaRPr lang="en-US"/>
                    </a:p>
                  </a:txBody>
                  <a:tcPr/>
                </a:tc>
                <a:tc>
                  <a:txBody>
                    <a:bodyPr/>
                    <a:lstStyle/>
                    <a:p>
                      <a:pPr marL="0" marR="0" fontAlgn="base">
                        <a:spcBef>
                          <a:spcPts val="0"/>
                        </a:spcBef>
                        <a:spcAft>
                          <a:spcPts val="0"/>
                        </a:spcAft>
                      </a:pPr>
                      <a:r>
                        <a:rPr lang="en-US" sz="600" dirty="0">
                          <a:effectLst/>
                        </a:rPr>
                        <a:t>Neither agree nor disagree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3.8%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6.0%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800" dirty="0">
                        <a:effectLst/>
                        <a:latin typeface="Calibri" panose="020F0502020204030204" pitchFamily="34" charset="0"/>
                      </a:endParaRPr>
                    </a:p>
                  </a:txBody>
                  <a:tcPr marL="0" marR="0" marT="0" marB="0" anchor="b"/>
                </a:tc>
                <a:extLst>
                  <a:ext uri="{0D108BD9-81ED-4DB2-BD59-A6C34878D82A}">
                    <a16:rowId xmlns:a16="http://schemas.microsoft.com/office/drawing/2014/main" val="2883795367"/>
                  </a:ext>
                </a:extLst>
              </a:tr>
              <a:tr h="144472">
                <a:tc vMerge="1">
                  <a:txBody>
                    <a:bodyPr/>
                    <a:lstStyle/>
                    <a:p>
                      <a:endParaRPr lang="en-US"/>
                    </a:p>
                  </a:txBody>
                  <a:tcPr/>
                </a:tc>
                <a:tc>
                  <a:txBody>
                    <a:bodyPr/>
                    <a:lstStyle/>
                    <a:p>
                      <a:pPr marL="0" marR="0" fontAlgn="base">
                        <a:spcBef>
                          <a:spcPts val="0"/>
                        </a:spcBef>
                        <a:spcAft>
                          <a:spcPts val="0"/>
                        </a:spcAft>
                      </a:pPr>
                      <a:r>
                        <a:rPr lang="en-US" sz="600" dirty="0">
                          <a:effectLst/>
                        </a:rPr>
                        <a:t>Somewhat agree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15.4%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12.5%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14.0%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33.3%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20.0%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800" dirty="0">
                        <a:effectLst/>
                        <a:latin typeface="Calibri" panose="020F0502020204030204" pitchFamily="34" charset="0"/>
                      </a:endParaRPr>
                    </a:p>
                  </a:txBody>
                  <a:tcPr marL="0" marR="0" marT="0" marB="0" anchor="b"/>
                </a:tc>
                <a:extLst>
                  <a:ext uri="{0D108BD9-81ED-4DB2-BD59-A6C34878D82A}">
                    <a16:rowId xmlns:a16="http://schemas.microsoft.com/office/drawing/2014/main" val="462877987"/>
                  </a:ext>
                </a:extLst>
              </a:tr>
              <a:tr h="144472">
                <a:tc vMerge="1">
                  <a:txBody>
                    <a:bodyPr/>
                    <a:lstStyle/>
                    <a:p>
                      <a:endParaRPr lang="en-US"/>
                    </a:p>
                  </a:txBody>
                  <a:tcPr/>
                </a:tc>
                <a:tc>
                  <a:txBody>
                    <a:bodyPr/>
                    <a:lstStyle/>
                    <a:p>
                      <a:pPr marL="0" marR="0" fontAlgn="base">
                        <a:spcBef>
                          <a:spcPts val="0"/>
                        </a:spcBef>
                        <a:spcAft>
                          <a:spcPts val="0"/>
                        </a:spcAft>
                      </a:pPr>
                      <a:r>
                        <a:rPr lang="en-US" sz="600" dirty="0">
                          <a:effectLst/>
                        </a:rPr>
                        <a:t>Strongly agree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21.8%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12.5%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26.0%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40.0%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800" dirty="0">
                        <a:effectLst/>
                        <a:latin typeface="Calibri" panose="020F0502020204030204" pitchFamily="34" charset="0"/>
                      </a:endParaRPr>
                    </a:p>
                  </a:txBody>
                  <a:tcPr marL="0" marR="0" marT="0" marB="0" anchor="b"/>
                </a:tc>
                <a:extLst>
                  <a:ext uri="{0D108BD9-81ED-4DB2-BD59-A6C34878D82A}">
                    <a16:rowId xmlns:a16="http://schemas.microsoft.com/office/drawing/2014/main" val="819830320"/>
                  </a:ext>
                </a:extLst>
              </a:tr>
              <a:tr h="307004">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highlight>
                            <a:srgbClr val="FFFF00"/>
                          </a:highlight>
                        </a:rPr>
                        <a:t> </a:t>
                      </a:r>
                      <a:br>
                        <a:rPr lang="en-US" sz="800" dirty="0">
                          <a:effectLst/>
                          <a:highlight>
                            <a:srgbClr val="FFFF00"/>
                          </a:highlight>
                        </a:rPr>
                      </a:br>
                      <a:r>
                        <a:rPr lang="en-US" sz="800" dirty="0">
                          <a:effectLst/>
                          <a:highlight>
                            <a:srgbClr val="FFFF00"/>
                          </a:highlight>
                        </a:rPr>
                        <a:t> </a:t>
                      </a:r>
                      <a:endParaRPr lang="en-US" sz="8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800" dirty="0">
                          <a:effectLst/>
                          <a:highlight>
                            <a:srgbClr val="FFFF00"/>
                          </a:highlight>
                        </a:rPr>
                        <a:t> </a:t>
                      </a:r>
                      <a:br>
                        <a:rPr lang="en-US" sz="800" dirty="0">
                          <a:effectLst/>
                          <a:highlight>
                            <a:srgbClr val="FFFF00"/>
                          </a:highlight>
                        </a:rPr>
                      </a:br>
                      <a:r>
                        <a:rPr lang="en-US" sz="800" dirty="0">
                          <a:effectLst/>
                          <a:highlight>
                            <a:srgbClr val="FFFF00"/>
                          </a:highlight>
                        </a:rPr>
                        <a:t> </a:t>
                      </a:r>
                      <a:endParaRPr lang="en-US" sz="8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800" dirty="0">
                          <a:effectLst/>
                          <a:highlight>
                            <a:srgbClr val="FFFF00"/>
                          </a:highlight>
                        </a:rPr>
                        <a:t> </a:t>
                      </a:r>
                      <a:br>
                        <a:rPr lang="en-US" sz="800" dirty="0">
                          <a:effectLst/>
                          <a:highlight>
                            <a:srgbClr val="FFFF00"/>
                          </a:highlight>
                        </a:rPr>
                      </a:br>
                      <a:r>
                        <a:rPr lang="en-US" sz="800" dirty="0">
                          <a:effectLst/>
                          <a:highlight>
                            <a:srgbClr val="FFFF00"/>
                          </a:highlight>
                        </a:rPr>
                        <a:t> </a:t>
                      </a:r>
                      <a:endParaRPr lang="en-US" sz="8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800" dirty="0">
                          <a:effectLst/>
                          <a:highlight>
                            <a:srgbClr val="FFFF00"/>
                          </a:highlight>
                        </a:rPr>
                        <a:t> </a:t>
                      </a:r>
                      <a:br>
                        <a:rPr lang="en-US" sz="800" dirty="0">
                          <a:effectLst/>
                          <a:highlight>
                            <a:srgbClr val="FFFF00"/>
                          </a:highlight>
                        </a:rPr>
                      </a:br>
                      <a:r>
                        <a:rPr lang="en-US" sz="800" dirty="0">
                          <a:effectLst/>
                          <a:highlight>
                            <a:srgbClr val="FFFF00"/>
                          </a:highlight>
                        </a:rPr>
                        <a:t> </a:t>
                      </a:r>
                      <a:endParaRPr lang="en-US" sz="8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800" dirty="0">
                          <a:effectLst/>
                          <a:highlight>
                            <a:srgbClr val="FFFF00"/>
                          </a:highlight>
                        </a:rPr>
                        <a:t> </a:t>
                      </a:r>
                      <a:br>
                        <a:rPr lang="en-US" sz="800" dirty="0">
                          <a:effectLst/>
                          <a:highlight>
                            <a:srgbClr val="FFFF00"/>
                          </a:highlight>
                        </a:rPr>
                      </a:br>
                      <a:r>
                        <a:rPr lang="en-US" sz="800" dirty="0">
                          <a:effectLst/>
                          <a:highlight>
                            <a:srgbClr val="FFFF00"/>
                          </a:highlight>
                        </a:rPr>
                        <a:t> </a:t>
                      </a:r>
                      <a:endParaRPr lang="en-US" sz="8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800" dirty="0">
                          <a:effectLst/>
                          <a:highlight>
                            <a:srgbClr val="FFFF00"/>
                          </a:highlight>
                        </a:rPr>
                        <a:t> </a:t>
                      </a:r>
                      <a:br>
                        <a:rPr lang="en-US" sz="800" dirty="0">
                          <a:effectLst/>
                          <a:highlight>
                            <a:srgbClr val="FFFF00"/>
                          </a:highlight>
                        </a:rPr>
                      </a:br>
                      <a:r>
                        <a:rPr lang="en-US" sz="800" dirty="0">
                          <a:effectLst/>
                          <a:highlight>
                            <a:srgbClr val="FFFF00"/>
                          </a:highlight>
                        </a:rPr>
                        <a:t> </a:t>
                      </a:r>
                      <a:endParaRPr lang="en-US" sz="8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800" dirty="0">
                          <a:effectLst/>
                          <a:highlight>
                            <a:srgbClr val="FFFF00"/>
                          </a:highlight>
                        </a:rPr>
                        <a:t> </a:t>
                      </a:r>
                      <a:br>
                        <a:rPr lang="en-US" sz="800" dirty="0">
                          <a:effectLst/>
                          <a:highlight>
                            <a:srgbClr val="FFFF00"/>
                          </a:highlight>
                        </a:rPr>
                      </a:br>
                      <a:r>
                        <a:rPr lang="en-US" sz="800" dirty="0">
                          <a:effectLst/>
                          <a:highlight>
                            <a:srgbClr val="FFFF00"/>
                          </a:highlight>
                        </a:rPr>
                        <a:t> </a:t>
                      </a:r>
                      <a:endParaRPr lang="en-US" sz="800">
                        <a:effectLst/>
                        <a:highlight>
                          <a:srgbClr val="FFFF00"/>
                        </a:highlight>
                        <a:latin typeface="Calibri"/>
                      </a:endParaRPr>
                    </a:p>
                  </a:txBody>
                  <a:tcPr marL="0" marR="0" marT="0" marB="0" anchor="b"/>
                </a:tc>
                <a:extLst>
                  <a:ext uri="{0D108BD9-81ED-4DB2-BD59-A6C34878D82A}">
                    <a16:rowId xmlns:a16="http://schemas.microsoft.com/office/drawing/2014/main" val="3149697612"/>
                  </a:ext>
                </a:extLst>
              </a:tr>
              <a:tr h="144472">
                <a:tc rowSpan="5">
                  <a:txBody>
                    <a:bodyPr/>
                    <a:lstStyle/>
                    <a:p>
                      <a:pPr marL="0" marR="0" fontAlgn="base">
                        <a:spcBef>
                          <a:spcPts val="0"/>
                        </a:spcBef>
                        <a:spcAft>
                          <a:spcPts val="0"/>
                        </a:spcAft>
                      </a:pPr>
                      <a:r>
                        <a:rPr lang="en-US" sz="600" dirty="0">
                          <a:effectLst/>
                          <a:highlight>
                            <a:srgbClr val="FFFF00"/>
                          </a:highlight>
                        </a:rPr>
                        <a:t>I know the number of my congressional district. </a:t>
                      </a:r>
                      <a:endParaRPr lang="en-US" sz="800" dirty="0">
                        <a:effectLst/>
                        <a:highlight>
                          <a:srgbClr val="FFFF00"/>
                        </a:highlight>
                        <a:latin typeface="Calibri"/>
                      </a:endParaRPr>
                    </a:p>
                  </a:txBody>
                  <a:tcPr marL="0" marR="0" marT="0" marB="0" anchor="ctr"/>
                </a:tc>
                <a:tc>
                  <a:txBody>
                    <a:bodyPr/>
                    <a:lstStyle/>
                    <a:p>
                      <a:pPr marL="0" marR="0" fontAlgn="base">
                        <a:spcBef>
                          <a:spcPts val="0"/>
                        </a:spcBef>
                        <a:spcAft>
                          <a:spcPts val="0"/>
                        </a:spcAft>
                      </a:pPr>
                      <a:r>
                        <a:rPr lang="en-US" sz="600" dirty="0">
                          <a:effectLst/>
                          <a:highlight>
                            <a:srgbClr val="FFFF00"/>
                          </a:highlight>
                        </a:rPr>
                        <a:t>Strongly disagree </a:t>
                      </a:r>
                      <a:endParaRPr lang="en-US" sz="8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600" dirty="0">
                          <a:effectLst/>
                          <a:highlight>
                            <a:srgbClr val="FFFF00"/>
                          </a:highlight>
                        </a:rPr>
                        <a:t>47.4% </a:t>
                      </a:r>
                      <a:endParaRPr lang="en-US" sz="8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600" dirty="0">
                          <a:effectLst/>
                          <a:highlight>
                            <a:srgbClr val="FFFF00"/>
                          </a:highlight>
                        </a:rPr>
                        <a:t>75.0% </a:t>
                      </a:r>
                      <a:endParaRPr lang="en-US" sz="8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600" dirty="0">
                          <a:effectLst/>
                          <a:highlight>
                            <a:srgbClr val="FFFF00"/>
                          </a:highlight>
                        </a:rPr>
                        <a:t>34.0% </a:t>
                      </a:r>
                      <a:endParaRPr lang="en-US" sz="8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600" dirty="0">
                          <a:effectLst/>
                          <a:highlight>
                            <a:srgbClr val="FFFF00"/>
                          </a:highlight>
                        </a:rPr>
                        <a:t>66.7% </a:t>
                      </a:r>
                      <a:endParaRPr lang="en-US" sz="8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600" dirty="0">
                          <a:effectLst/>
                          <a:highlight>
                            <a:srgbClr val="FFFF00"/>
                          </a:highlight>
                        </a:rPr>
                        <a:t>80.0% </a:t>
                      </a:r>
                      <a:endParaRPr lang="en-US" sz="8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600" dirty="0">
                          <a:effectLst/>
                          <a:highlight>
                            <a:srgbClr val="FFFF00"/>
                          </a:highlight>
                        </a:rPr>
                        <a:t>0.0% </a:t>
                      </a:r>
                      <a:endParaRPr lang="en-US" sz="800">
                        <a:effectLst/>
                        <a:highlight>
                          <a:srgbClr val="FFFF00"/>
                        </a:highlight>
                        <a:latin typeface="Calibri"/>
                      </a:endParaRPr>
                    </a:p>
                  </a:txBody>
                  <a:tcPr marL="0" marR="0" marT="0" marB="0" anchor="b"/>
                </a:tc>
                <a:extLst>
                  <a:ext uri="{0D108BD9-81ED-4DB2-BD59-A6C34878D82A}">
                    <a16:rowId xmlns:a16="http://schemas.microsoft.com/office/drawing/2014/main" val="4100147811"/>
                  </a:ext>
                </a:extLst>
              </a:tr>
              <a:tr h="144472">
                <a:tc vMerge="1">
                  <a:txBody>
                    <a:bodyPr/>
                    <a:lstStyle/>
                    <a:p>
                      <a:endParaRPr lang="en-US"/>
                    </a:p>
                  </a:txBody>
                  <a:tcPr/>
                </a:tc>
                <a:tc>
                  <a:txBody>
                    <a:bodyPr/>
                    <a:lstStyle/>
                    <a:p>
                      <a:pPr marL="0" marR="0" fontAlgn="base">
                        <a:spcBef>
                          <a:spcPts val="0"/>
                        </a:spcBef>
                        <a:spcAft>
                          <a:spcPts val="0"/>
                        </a:spcAft>
                      </a:pPr>
                      <a:r>
                        <a:rPr lang="en-US" sz="600" dirty="0">
                          <a:effectLst/>
                        </a:rPr>
                        <a:t>Somewhat disagree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16.7%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6.3%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22.0%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16.7%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800" dirty="0">
                        <a:effectLst/>
                        <a:latin typeface="Calibri" panose="020F0502020204030204" pitchFamily="34" charset="0"/>
                      </a:endParaRPr>
                    </a:p>
                  </a:txBody>
                  <a:tcPr marL="0" marR="0" marT="0" marB="0" anchor="b"/>
                </a:tc>
                <a:extLst>
                  <a:ext uri="{0D108BD9-81ED-4DB2-BD59-A6C34878D82A}">
                    <a16:rowId xmlns:a16="http://schemas.microsoft.com/office/drawing/2014/main" val="3064525000"/>
                  </a:ext>
                </a:extLst>
              </a:tr>
              <a:tr h="144472">
                <a:tc vMerge="1">
                  <a:txBody>
                    <a:bodyPr/>
                    <a:lstStyle/>
                    <a:p>
                      <a:endParaRPr lang="en-US"/>
                    </a:p>
                  </a:txBody>
                  <a:tcPr/>
                </a:tc>
                <a:tc>
                  <a:txBody>
                    <a:bodyPr/>
                    <a:lstStyle/>
                    <a:p>
                      <a:pPr marL="0" marR="0" fontAlgn="base">
                        <a:spcBef>
                          <a:spcPts val="0"/>
                        </a:spcBef>
                        <a:spcAft>
                          <a:spcPts val="0"/>
                        </a:spcAft>
                      </a:pPr>
                      <a:r>
                        <a:rPr lang="en-US" sz="600" dirty="0">
                          <a:effectLst/>
                        </a:rPr>
                        <a:t>Neither agree nor disagree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5.1%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6.3%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6.0%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800" dirty="0">
                        <a:effectLst/>
                        <a:latin typeface="Calibri" panose="020F0502020204030204" pitchFamily="34" charset="0"/>
                      </a:endParaRPr>
                    </a:p>
                  </a:txBody>
                  <a:tcPr marL="0" marR="0" marT="0" marB="0" anchor="b"/>
                </a:tc>
                <a:extLst>
                  <a:ext uri="{0D108BD9-81ED-4DB2-BD59-A6C34878D82A}">
                    <a16:rowId xmlns:a16="http://schemas.microsoft.com/office/drawing/2014/main" val="1467799705"/>
                  </a:ext>
                </a:extLst>
              </a:tr>
              <a:tr h="144472">
                <a:tc vMerge="1">
                  <a:txBody>
                    <a:bodyPr/>
                    <a:lstStyle/>
                    <a:p>
                      <a:endParaRPr lang="en-US"/>
                    </a:p>
                  </a:txBody>
                  <a:tcPr/>
                </a:tc>
                <a:tc>
                  <a:txBody>
                    <a:bodyPr/>
                    <a:lstStyle/>
                    <a:p>
                      <a:pPr marL="0" marR="0" fontAlgn="base">
                        <a:spcBef>
                          <a:spcPts val="0"/>
                        </a:spcBef>
                        <a:spcAft>
                          <a:spcPts val="0"/>
                        </a:spcAft>
                      </a:pPr>
                      <a:r>
                        <a:rPr lang="en-US" sz="600" dirty="0">
                          <a:effectLst/>
                        </a:rPr>
                        <a:t>Somewhat agree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11.5%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14.0%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16.7%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100.0% </a:t>
                      </a:r>
                      <a:endParaRPr lang="en-US" sz="800" dirty="0">
                        <a:effectLst/>
                        <a:latin typeface="Calibri" panose="020F0502020204030204" pitchFamily="34" charset="0"/>
                      </a:endParaRPr>
                    </a:p>
                  </a:txBody>
                  <a:tcPr marL="0" marR="0" marT="0" marB="0" anchor="b"/>
                </a:tc>
                <a:extLst>
                  <a:ext uri="{0D108BD9-81ED-4DB2-BD59-A6C34878D82A}">
                    <a16:rowId xmlns:a16="http://schemas.microsoft.com/office/drawing/2014/main" val="4196328972"/>
                  </a:ext>
                </a:extLst>
              </a:tr>
              <a:tr h="144472">
                <a:tc vMerge="1">
                  <a:txBody>
                    <a:bodyPr/>
                    <a:lstStyle/>
                    <a:p>
                      <a:endParaRPr lang="en-US"/>
                    </a:p>
                  </a:txBody>
                  <a:tcPr/>
                </a:tc>
                <a:tc>
                  <a:txBody>
                    <a:bodyPr/>
                    <a:lstStyle/>
                    <a:p>
                      <a:pPr marL="0" marR="0" fontAlgn="base">
                        <a:spcBef>
                          <a:spcPts val="0"/>
                        </a:spcBef>
                        <a:spcAft>
                          <a:spcPts val="0"/>
                        </a:spcAft>
                      </a:pPr>
                      <a:r>
                        <a:rPr lang="en-US" sz="600" dirty="0">
                          <a:effectLst/>
                        </a:rPr>
                        <a:t>Strongly agree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19.2%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12.5%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24.0%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20.0%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800" dirty="0">
                        <a:effectLst/>
                        <a:latin typeface="Calibri" panose="020F0502020204030204" pitchFamily="34" charset="0"/>
                      </a:endParaRPr>
                    </a:p>
                  </a:txBody>
                  <a:tcPr marL="0" marR="0" marT="0" marB="0" anchor="b"/>
                </a:tc>
                <a:extLst>
                  <a:ext uri="{0D108BD9-81ED-4DB2-BD59-A6C34878D82A}">
                    <a16:rowId xmlns:a16="http://schemas.microsoft.com/office/drawing/2014/main" val="2696612931"/>
                  </a:ext>
                </a:extLst>
              </a:tr>
              <a:tr h="307004">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800" dirty="0">
                        <a:effectLst/>
                        <a:latin typeface="Calibri" panose="020F0502020204030204" pitchFamily="34" charset="0"/>
                      </a:endParaRPr>
                    </a:p>
                  </a:txBody>
                  <a:tcPr marL="0" marR="0" marT="0" marB="0" anchor="b"/>
                </a:tc>
                <a:extLst>
                  <a:ext uri="{0D108BD9-81ED-4DB2-BD59-A6C34878D82A}">
                    <a16:rowId xmlns:a16="http://schemas.microsoft.com/office/drawing/2014/main" val="1187212837"/>
                  </a:ext>
                </a:extLst>
              </a:tr>
              <a:tr h="144472">
                <a:tc rowSpan="5">
                  <a:txBody>
                    <a:bodyPr/>
                    <a:lstStyle/>
                    <a:p>
                      <a:pPr marL="0" marR="0" fontAlgn="base">
                        <a:spcBef>
                          <a:spcPts val="0"/>
                        </a:spcBef>
                        <a:spcAft>
                          <a:spcPts val="0"/>
                        </a:spcAft>
                      </a:pPr>
                      <a:r>
                        <a:rPr lang="en-US" sz="600" dirty="0">
                          <a:effectLst/>
                        </a:rPr>
                        <a:t>I am affiliated with a political party </a:t>
                      </a:r>
                      <a:endParaRPr lang="en-US" sz="800" dirty="0">
                        <a:effectLst/>
                        <a:latin typeface="Calibri" panose="020F0502020204030204" pitchFamily="34" charset="0"/>
                      </a:endParaRPr>
                    </a:p>
                  </a:txBody>
                  <a:tcPr marL="0" marR="0" marT="0" marB="0" anchor="ctr"/>
                </a:tc>
                <a:tc>
                  <a:txBody>
                    <a:bodyPr/>
                    <a:lstStyle/>
                    <a:p>
                      <a:pPr marL="0" marR="0" fontAlgn="base">
                        <a:spcBef>
                          <a:spcPts val="0"/>
                        </a:spcBef>
                        <a:spcAft>
                          <a:spcPts val="0"/>
                        </a:spcAft>
                      </a:pPr>
                      <a:r>
                        <a:rPr lang="en-US" sz="600" dirty="0">
                          <a:effectLst/>
                        </a:rPr>
                        <a:t>Strongly disagree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14.1%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25.0%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8.0%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33.3%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20.0%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800" dirty="0">
                        <a:effectLst/>
                        <a:latin typeface="Calibri" panose="020F0502020204030204" pitchFamily="34" charset="0"/>
                      </a:endParaRPr>
                    </a:p>
                  </a:txBody>
                  <a:tcPr marL="0" marR="0" marT="0" marB="0" anchor="b"/>
                </a:tc>
                <a:extLst>
                  <a:ext uri="{0D108BD9-81ED-4DB2-BD59-A6C34878D82A}">
                    <a16:rowId xmlns:a16="http://schemas.microsoft.com/office/drawing/2014/main" val="1432465249"/>
                  </a:ext>
                </a:extLst>
              </a:tr>
              <a:tr h="144472">
                <a:tc vMerge="1">
                  <a:txBody>
                    <a:bodyPr/>
                    <a:lstStyle/>
                    <a:p>
                      <a:endParaRPr lang="en-US"/>
                    </a:p>
                  </a:txBody>
                  <a:tcPr/>
                </a:tc>
                <a:tc>
                  <a:txBody>
                    <a:bodyPr/>
                    <a:lstStyle/>
                    <a:p>
                      <a:pPr marL="0" marR="0" fontAlgn="base">
                        <a:spcBef>
                          <a:spcPts val="0"/>
                        </a:spcBef>
                        <a:spcAft>
                          <a:spcPts val="0"/>
                        </a:spcAft>
                      </a:pPr>
                      <a:r>
                        <a:rPr lang="en-US" sz="600" dirty="0">
                          <a:effectLst/>
                        </a:rPr>
                        <a:t>Somewhat disagree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5.1%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8.0%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800" dirty="0">
                        <a:effectLst/>
                        <a:latin typeface="Calibri" panose="020F0502020204030204" pitchFamily="34" charset="0"/>
                      </a:endParaRPr>
                    </a:p>
                  </a:txBody>
                  <a:tcPr marL="0" marR="0" marT="0" marB="0" anchor="b"/>
                </a:tc>
                <a:extLst>
                  <a:ext uri="{0D108BD9-81ED-4DB2-BD59-A6C34878D82A}">
                    <a16:rowId xmlns:a16="http://schemas.microsoft.com/office/drawing/2014/main" val="3447662693"/>
                  </a:ext>
                </a:extLst>
              </a:tr>
              <a:tr h="144472">
                <a:tc vMerge="1">
                  <a:txBody>
                    <a:bodyPr/>
                    <a:lstStyle/>
                    <a:p>
                      <a:endParaRPr lang="en-US"/>
                    </a:p>
                  </a:txBody>
                  <a:tcPr/>
                </a:tc>
                <a:tc>
                  <a:txBody>
                    <a:bodyPr/>
                    <a:lstStyle/>
                    <a:p>
                      <a:pPr marL="0" marR="0" fontAlgn="base">
                        <a:spcBef>
                          <a:spcPts val="0"/>
                        </a:spcBef>
                        <a:spcAft>
                          <a:spcPts val="0"/>
                        </a:spcAft>
                      </a:pPr>
                      <a:r>
                        <a:rPr lang="en-US" sz="600" dirty="0">
                          <a:effectLst/>
                        </a:rPr>
                        <a:t>Neither agree nor disagree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21.8%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37.5%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22.0%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800" dirty="0">
                        <a:effectLst/>
                        <a:latin typeface="Calibri" panose="020F0502020204030204" pitchFamily="34" charset="0"/>
                      </a:endParaRPr>
                    </a:p>
                  </a:txBody>
                  <a:tcPr marL="0" marR="0" marT="0" marB="0" anchor="b"/>
                </a:tc>
                <a:extLst>
                  <a:ext uri="{0D108BD9-81ED-4DB2-BD59-A6C34878D82A}">
                    <a16:rowId xmlns:a16="http://schemas.microsoft.com/office/drawing/2014/main" val="1860597211"/>
                  </a:ext>
                </a:extLst>
              </a:tr>
              <a:tr h="144472">
                <a:tc vMerge="1">
                  <a:txBody>
                    <a:bodyPr/>
                    <a:lstStyle/>
                    <a:p>
                      <a:endParaRPr lang="en-US"/>
                    </a:p>
                  </a:txBody>
                  <a:tcPr/>
                </a:tc>
                <a:tc>
                  <a:txBody>
                    <a:bodyPr/>
                    <a:lstStyle/>
                    <a:p>
                      <a:pPr marL="0" marR="0" fontAlgn="base">
                        <a:spcBef>
                          <a:spcPts val="0"/>
                        </a:spcBef>
                        <a:spcAft>
                          <a:spcPts val="0"/>
                        </a:spcAft>
                      </a:pPr>
                      <a:r>
                        <a:rPr lang="en-US" sz="600" dirty="0">
                          <a:effectLst/>
                        </a:rPr>
                        <a:t>Somewhat agree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32.1%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25.0%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28.0%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66.7%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40.0%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100.0% </a:t>
                      </a:r>
                      <a:endParaRPr lang="en-US" sz="800" dirty="0">
                        <a:effectLst/>
                        <a:latin typeface="Calibri" panose="020F0502020204030204" pitchFamily="34" charset="0"/>
                      </a:endParaRPr>
                    </a:p>
                  </a:txBody>
                  <a:tcPr marL="0" marR="0" marT="0" marB="0" anchor="b"/>
                </a:tc>
                <a:extLst>
                  <a:ext uri="{0D108BD9-81ED-4DB2-BD59-A6C34878D82A}">
                    <a16:rowId xmlns:a16="http://schemas.microsoft.com/office/drawing/2014/main" val="3834612205"/>
                  </a:ext>
                </a:extLst>
              </a:tr>
              <a:tr h="144472">
                <a:tc vMerge="1">
                  <a:txBody>
                    <a:bodyPr/>
                    <a:lstStyle/>
                    <a:p>
                      <a:endParaRPr lang="en-US"/>
                    </a:p>
                  </a:txBody>
                  <a:tcPr/>
                </a:tc>
                <a:tc>
                  <a:txBody>
                    <a:bodyPr/>
                    <a:lstStyle/>
                    <a:p>
                      <a:pPr marL="0" marR="0" fontAlgn="base">
                        <a:spcBef>
                          <a:spcPts val="0"/>
                        </a:spcBef>
                        <a:spcAft>
                          <a:spcPts val="0"/>
                        </a:spcAft>
                      </a:pPr>
                      <a:r>
                        <a:rPr lang="en-US" sz="600" dirty="0">
                          <a:effectLst/>
                        </a:rPr>
                        <a:t>Strongly agree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26.9%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12.5%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34.0%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40.0% </a:t>
                      </a:r>
                      <a:endParaRPr lang="en-US" sz="8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800" dirty="0">
                        <a:effectLst/>
                        <a:latin typeface="Calibri" panose="020F0502020204030204" pitchFamily="34" charset="0"/>
                      </a:endParaRPr>
                    </a:p>
                  </a:txBody>
                  <a:tcPr marL="0" marR="0" marT="0" marB="0" anchor="b"/>
                </a:tc>
                <a:extLst>
                  <a:ext uri="{0D108BD9-81ED-4DB2-BD59-A6C34878D82A}">
                    <a16:rowId xmlns:a16="http://schemas.microsoft.com/office/drawing/2014/main" val="2123039341"/>
                  </a:ext>
                </a:extLst>
              </a:tr>
            </a:tbl>
          </a:graphicData>
        </a:graphic>
      </p:graphicFrame>
    </p:spTree>
    <p:extLst>
      <p:ext uri="{BB962C8B-B14F-4D97-AF65-F5344CB8AC3E}">
        <p14:creationId xmlns:p14="http://schemas.microsoft.com/office/powerpoint/2010/main" val="40883304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0FFB3E-B656-7F22-A7B6-631BF9A0829A}"/>
              </a:ext>
            </a:extLst>
          </p:cNvPr>
          <p:cNvSpPr>
            <a:spLocks noGrp="1"/>
          </p:cNvSpPr>
          <p:nvPr>
            <p:ph type="title"/>
          </p:nvPr>
        </p:nvSpPr>
        <p:spPr>
          <a:xfrm>
            <a:off x="888631" y="2349925"/>
            <a:ext cx="3498979" cy="2456442"/>
          </a:xfrm>
        </p:spPr>
        <p:txBody>
          <a:bodyPr vert="horz" lIns="228600" tIns="228600" rIns="228600" bIns="0" rtlCol="0">
            <a:normAutofit/>
          </a:bodyPr>
          <a:lstStyle/>
          <a:p>
            <a:r>
              <a:rPr lang="en-US"/>
              <a:t>Race </a:t>
            </a:r>
            <a:br>
              <a:rPr lang="en-US"/>
            </a:br>
            <a:r>
              <a:rPr lang="en-US"/>
              <a:t>Question 12</a:t>
            </a:r>
          </a:p>
        </p:txBody>
      </p:sp>
      <p:graphicFrame>
        <p:nvGraphicFramePr>
          <p:cNvPr id="5" name="Content Placeholder 4">
            <a:extLst>
              <a:ext uri="{FF2B5EF4-FFF2-40B4-BE49-F238E27FC236}">
                <a16:creationId xmlns:a16="http://schemas.microsoft.com/office/drawing/2014/main" id="{9D6E3BFE-93A4-99FA-03D1-CD556138AA2B}"/>
              </a:ext>
            </a:extLst>
          </p:cNvPr>
          <p:cNvGraphicFramePr>
            <a:graphicFrameLocks noGrp="1"/>
          </p:cNvGraphicFramePr>
          <p:nvPr>
            <p:ph idx="1"/>
            <p:extLst>
              <p:ext uri="{D42A27DB-BD31-4B8C-83A1-F6EECF244321}">
                <p14:modId xmlns:p14="http://schemas.microsoft.com/office/powerpoint/2010/main" val="3304212524"/>
              </p:ext>
            </p:extLst>
          </p:nvPr>
        </p:nvGraphicFramePr>
        <p:xfrm>
          <a:off x="5440363" y="1283463"/>
          <a:ext cx="5638805" cy="4287918"/>
        </p:xfrm>
        <a:graphic>
          <a:graphicData uri="http://schemas.openxmlformats.org/drawingml/2006/table">
            <a:tbl>
              <a:tblPr firstRow="1" bandRow="1">
                <a:tableStyleId>{69012ECD-51FC-41F1-AA8D-1B2483CD663E}</a:tableStyleId>
              </a:tblPr>
              <a:tblGrid>
                <a:gridCol w="2276164">
                  <a:extLst>
                    <a:ext uri="{9D8B030D-6E8A-4147-A177-3AD203B41FA5}">
                      <a16:colId xmlns:a16="http://schemas.microsoft.com/office/drawing/2014/main" val="502581136"/>
                    </a:ext>
                  </a:extLst>
                </a:gridCol>
                <a:gridCol w="745883">
                  <a:extLst>
                    <a:ext uri="{9D8B030D-6E8A-4147-A177-3AD203B41FA5}">
                      <a16:colId xmlns:a16="http://schemas.microsoft.com/office/drawing/2014/main" val="7978457"/>
                    </a:ext>
                  </a:extLst>
                </a:gridCol>
                <a:gridCol w="292396">
                  <a:extLst>
                    <a:ext uri="{9D8B030D-6E8A-4147-A177-3AD203B41FA5}">
                      <a16:colId xmlns:a16="http://schemas.microsoft.com/office/drawing/2014/main" val="1641716459"/>
                    </a:ext>
                  </a:extLst>
                </a:gridCol>
                <a:gridCol w="523883">
                  <a:extLst>
                    <a:ext uri="{9D8B030D-6E8A-4147-A177-3AD203B41FA5}">
                      <a16:colId xmlns:a16="http://schemas.microsoft.com/office/drawing/2014/main" val="2315884886"/>
                    </a:ext>
                  </a:extLst>
                </a:gridCol>
                <a:gridCol w="435652">
                  <a:extLst>
                    <a:ext uri="{9D8B030D-6E8A-4147-A177-3AD203B41FA5}">
                      <a16:colId xmlns:a16="http://schemas.microsoft.com/office/drawing/2014/main" val="3595316669"/>
                    </a:ext>
                  </a:extLst>
                </a:gridCol>
                <a:gridCol w="515344">
                  <a:extLst>
                    <a:ext uri="{9D8B030D-6E8A-4147-A177-3AD203B41FA5}">
                      <a16:colId xmlns:a16="http://schemas.microsoft.com/office/drawing/2014/main" val="3474221335"/>
                    </a:ext>
                  </a:extLst>
                </a:gridCol>
                <a:gridCol w="373036">
                  <a:extLst>
                    <a:ext uri="{9D8B030D-6E8A-4147-A177-3AD203B41FA5}">
                      <a16:colId xmlns:a16="http://schemas.microsoft.com/office/drawing/2014/main" val="1558313671"/>
                    </a:ext>
                  </a:extLst>
                </a:gridCol>
                <a:gridCol w="476447">
                  <a:extLst>
                    <a:ext uri="{9D8B030D-6E8A-4147-A177-3AD203B41FA5}">
                      <a16:colId xmlns:a16="http://schemas.microsoft.com/office/drawing/2014/main" val="661182407"/>
                    </a:ext>
                  </a:extLst>
                </a:gridCol>
              </a:tblGrid>
              <a:tr h="258659">
                <a:tc>
                  <a:txBody>
                    <a:bodyPr/>
                    <a:lstStyle/>
                    <a:p>
                      <a:pPr marL="0" marR="0" fontAlgn="base">
                        <a:spcBef>
                          <a:spcPts val="0"/>
                        </a:spcBef>
                        <a:spcAft>
                          <a:spcPts val="0"/>
                        </a:spcAft>
                      </a:pPr>
                      <a:r>
                        <a:rPr lang="en-US" sz="800">
                          <a:effectLst/>
                        </a:rPr>
                        <a:t> </a:t>
                      </a:r>
                      <a:br>
                        <a:rPr lang="en-US" sz="800">
                          <a:effectLst/>
                        </a:rPr>
                      </a:br>
                      <a:r>
                        <a:rPr lang="en-US" sz="800">
                          <a:effectLst/>
                        </a:rPr>
                        <a:t>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a:effectLst/>
                        </a:rPr>
                        <a:t> </a:t>
                      </a:r>
                      <a:br>
                        <a:rPr lang="en-US" sz="800">
                          <a:effectLst/>
                        </a:rPr>
                      </a:br>
                      <a:r>
                        <a:rPr lang="en-US" sz="800">
                          <a:effectLst/>
                        </a:rPr>
                        <a:t> </a:t>
                      </a:r>
                      <a:endParaRPr lang="en-US" sz="800">
                        <a:effectLst/>
                        <a:latin typeface="Calibri" panose="020F0502020204030204" pitchFamily="34" charset="0"/>
                      </a:endParaRPr>
                    </a:p>
                  </a:txBody>
                  <a:tcPr marL="0" marR="0" marT="0" marB="0" anchor="b"/>
                </a:tc>
                <a:tc gridSpan="6">
                  <a:txBody>
                    <a:bodyPr/>
                    <a:lstStyle/>
                    <a:p>
                      <a:pPr marL="0" marR="0" algn="ctr" fontAlgn="base">
                        <a:spcBef>
                          <a:spcPts val="0"/>
                        </a:spcBef>
                        <a:spcAft>
                          <a:spcPts val="0"/>
                        </a:spcAft>
                      </a:pPr>
                      <a:r>
                        <a:rPr lang="en-US" sz="600">
                          <a:effectLst/>
                        </a:rPr>
                        <a:t>Q2: Race Identification </a:t>
                      </a:r>
                      <a:endParaRPr lang="en-US" sz="800">
                        <a:effectLst/>
                        <a:latin typeface="Calibri" panose="020F0502020204030204" pitchFamily="34" charset="0"/>
                      </a:endParaRPr>
                    </a:p>
                  </a:txBody>
                  <a:tcPr marL="0" marR="0" marT="0"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273503034"/>
                  </a:ext>
                </a:extLst>
              </a:tr>
              <a:tr h="258659">
                <a:tc>
                  <a:txBody>
                    <a:bodyPr/>
                    <a:lstStyle/>
                    <a:p>
                      <a:pPr marL="0" marR="0" fontAlgn="base">
                        <a:spcBef>
                          <a:spcPts val="0"/>
                        </a:spcBef>
                        <a:spcAft>
                          <a:spcPts val="0"/>
                        </a:spcAft>
                      </a:pPr>
                      <a:r>
                        <a:rPr lang="en-US" sz="800">
                          <a:effectLst/>
                        </a:rPr>
                        <a:t> </a:t>
                      </a:r>
                      <a:br>
                        <a:rPr lang="en-US" sz="800">
                          <a:effectLst/>
                        </a:rPr>
                      </a:br>
                      <a:r>
                        <a:rPr lang="en-US" sz="800">
                          <a:effectLst/>
                        </a:rPr>
                        <a:t>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a:effectLst/>
                        </a:rPr>
                        <a:t> </a:t>
                      </a:r>
                      <a:br>
                        <a:rPr lang="en-US" sz="800">
                          <a:effectLst/>
                        </a:rPr>
                      </a:br>
                      <a:r>
                        <a:rPr lang="en-US" sz="800">
                          <a:effectLst/>
                        </a:rPr>
                        <a:t>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Total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Black/ African American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White/ Caucasian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Asian/ Pacific Islander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Hispanic/ Latino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Prefer not to say </a:t>
                      </a:r>
                      <a:endParaRPr lang="en-US" sz="800">
                        <a:effectLst/>
                        <a:latin typeface="Calibri" panose="020F0502020204030204" pitchFamily="34" charset="0"/>
                      </a:endParaRPr>
                    </a:p>
                  </a:txBody>
                  <a:tcPr marL="0" marR="0" marT="0" marB="0" anchor="b"/>
                </a:tc>
                <a:extLst>
                  <a:ext uri="{0D108BD9-81ED-4DB2-BD59-A6C34878D82A}">
                    <a16:rowId xmlns:a16="http://schemas.microsoft.com/office/drawing/2014/main" val="1066238866"/>
                  </a:ext>
                </a:extLst>
              </a:tr>
              <a:tr h="112936">
                <a:tc gridSpan="2">
                  <a:txBody>
                    <a:bodyPr/>
                    <a:lstStyle/>
                    <a:p>
                      <a:pPr marL="0" marR="0" fontAlgn="base">
                        <a:spcBef>
                          <a:spcPts val="0"/>
                        </a:spcBef>
                        <a:spcAft>
                          <a:spcPts val="0"/>
                        </a:spcAft>
                      </a:pPr>
                      <a:r>
                        <a:rPr lang="en-US" sz="600">
                          <a:effectLst/>
                        </a:rPr>
                        <a:t>Total Count (Answering)  </a:t>
                      </a:r>
                      <a:endParaRPr lang="en-US" sz="800">
                        <a:effectLst/>
                        <a:latin typeface="Calibri" panose="020F0502020204030204" pitchFamily="34" charset="0"/>
                      </a:endParaRPr>
                    </a:p>
                  </a:txBody>
                  <a:tcPr marL="0" marR="0" marT="0" marB="0" anchor="b"/>
                </a:tc>
                <a:tc hMerge="1">
                  <a:txBody>
                    <a:bodyPr/>
                    <a:lstStyle/>
                    <a:p>
                      <a:endParaRPr lang="en-US"/>
                    </a:p>
                  </a:txBody>
                  <a:tcPr/>
                </a:tc>
                <a:tc>
                  <a:txBody>
                    <a:bodyPr/>
                    <a:lstStyle/>
                    <a:p>
                      <a:pPr marL="0" marR="0" fontAlgn="base">
                        <a:spcBef>
                          <a:spcPts val="0"/>
                        </a:spcBef>
                        <a:spcAft>
                          <a:spcPts val="0"/>
                        </a:spcAft>
                      </a:pPr>
                      <a:r>
                        <a:rPr lang="en-US" sz="600">
                          <a:effectLst/>
                        </a:rPr>
                        <a:t>75.0 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15.0 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48.0 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6.0 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5.0 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1.0 </a:t>
                      </a:r>
                      <a:endParaRPr lang="en-US" sz="800">
                        <a:effectLst/>
                        <a:latin typeface="Calibri" panose="020F0502020204030204" pitchFamily="34" charset="0"/>
                      </a:endParaRPr>
                    </a:p>
                  </a:txBody>
                  <a:tcPr marL="0" marR="0" marT="0" marB="0" anchor="b"/>
                </a:tc>
                <a:extLst>
                  <a:ext uri="{0D108BD9-81ED-4DB2-BD59-A6C34878D82A}">
                    <a16:rowId xmlns:a16="http://schemas.microsoft.com/office/drawing/2014/main" val="2389406353"/>
                  </a:ext>
                </a:extLst>
              </a:tr>
              <a:tr h="258659">
                <a:tc>
                  <a:txBody>
                    <a:bodyPr/>
                    <a:lstStyle/>
                    <a:p>
                      <a:pPr marL="0" marR="0" fontAlgn="base">
                        <a:spcBef>
                          <a:spcPts val="0"/>
                        </a:spcBef>
                        <a:spcAft>
                          <a:spcPts val="0"/>
                        </a:spcAft>
                      </a:pPr>
                      <a:r>
                        <a:rPr lang="en-US" sz="800">
                          <a:effectLst/>
                        </a:rPr>
                        <a:t> </a:t>
                      </a:r>
                      <a:br>
                        <a:rPr lang="en-US" sz="800">
                          <a:effectLst/>
                        </a:rPr>
                      </a:br>
                      <a:r>
                        <a:rPr lang="en-US" sz="800">
                          <a:effectLst/>
                        </a:rPr>
                        <a:t>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a:effectLst/>
                        </a:rPr>
                        <a:t> </a:t>
                      </a:r>
                      <a:br>
                        <a:rPr lang="en-US" sz="800">
                          <a:effectLst/>
                        </a:rPr>
                      </a:br>
                      <a:r>
                        <a:rPr lang="en-US" sz="800">
                          <a:effectLst/>
                        </a:rPr>
                        <a:t>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a:effectLst/>
                        </a:rPr>
                        <a:t> </a:t>
                      </a:r>
                      <a:br>
                        <a:rPr lang="en-US" sz="800">
                          <a:effectLst/>
                        </a:rPr>
                      </a:br>
                      <a:r>
                        <a:rPr lang="en-US" sz="800">
                          <a:effectLst/>
                        </a:rPr>
                        <a:t>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a:effectLst/>
                        </a:rPr>
                        <a:t> </a:t>
                      </a:r>
                      <a:br>
                        <a:rPr lang="en-US" sz="800">
                          <a:effectLst/>
                        </a:rPr>
                      </a:br>
                      <a:r>
                        <a:rPr lang="en-US" sz="800">
                          <a:effectLst/>
                        </a:rPr>
                        <a:t>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a:effectLst/>
                        </a:rPr>
                        <a:t> </a:t>
                      </a:r>
                      <a:br>
                        <a:rPr lang="en-US" sz="800">
                          <a:effectLst/>
                        </a:rPr>
                      </a:br>
                      <a:r>
                        <a:rPr lang="en-US" sz="800">
                          <a:effectLst/>
                        </a:rPr>
                        <a:t>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a:effectLst/>
                        </a:rPr>
                        <a:t> </a:t>
                      </a:r>
                      <a:br>
                        <a:rPr lang="en-US" sz="800">
                          <a:effectLst/>
                        </a:rPr>
                      </a:br>
                      <a:r>
                        <a:rPr lang="en-US" sz="800">
                          <a:effectLst/>
                        </a:rPr>
                        <a:t>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a:effectLst/>
                        </a:rPr>
                        <a:t> </a:t>
                      </a:r>
                      <a:br>
                        <a:rPr lang="en-US" sz="800">
                          <a:effectLst/>
                        </a:rPr>
                      </a:br>
                      <a:r>
                        <a:rPr lang="en-US" sz="800">
                          <a:effectLst/>
                        </a:rPr>
                        <a:t>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a:effectLst/>
                        </a:rPr>
                        <a:t> </a:t>
                      </a:r>
                      <a:br>
                        <a:rPr lang="en-US" sz="800">
                          <a:effectLst/>
                        </a:rPr>
                      </a:br>
                      <a:r>
                        <a:rPr lang="en-US" sz="800">
                          <a:effectLst/>
                        </a:rPr>
                        <a:t> </a:t>
                      </a:r>
                      <a:endParaRPr lang="en-US" sz="800">
                        <a:effectLst/>
                        <a:latin typeface="Calibri" panose="020F0502020204030204" pitchFamily="34" charset="0"/>
                      </a:endParaRPr>
                    </a:p>
                  </a:txBody>
                  <a:tcPr marL="0" marR="0" marT="0" marB="0" anchor="b"/>
                </a:tc>
                <a:extLst>
                  <a:ext uri="{0D108BD9-81ED-4DB2-BD59-A6C34878D82A}">
                    <a16:rowId xmlns:a16="http://schemas.microsoft.com/office/drawing/2014/main" val="2598515783"/>
                  </a:ext>
                </a:extLst>
              </a:tr>
              <a:tr h="112936">
                <a:tc rowSpan="5">
                  <a:txBody>
                    <a:bodyPr/>
                    <a:lstStyle/>
                    <a:p>
                      <a:pPr marL="0" marR="0" fontAlgn="base">
                        <a:spcBef>
                          <a:spcPts val="0"/>
                        </a:spcBef>
                        <a:spcAft>
                          <a:spcPts val="0"/>
                        </a:spcAft>
                      </a:pPr>
                      <a:r>
                        <a:rPr lang="en-US" sz="600">
                          <a:effectLst/>
                        </a:rPr>
                        <a:t>There is a staff or faculty member at Hood College that would help me register to vote. </a:t>
                      </a:r>
                      <a:endParaRPr lang="en-US" sz="800">
                        <a:effectLst/>
                        <a:latin typeface="Calibri" panose="020F0502020204030204" pitchFamily="34" charset="0"/>
                      </a:endParaRPr>
                    </a:p>
                  </a:txBody>
                  <a:tcPr marL="0" marR="0" marT="0" marB="0" anchor="ctr"/>
                </a:tc>
                <a:tc>
                  <a:txBody>
                    <a:bodyPr/>
                    <a:lstStyle/>
                    <a:p>
                      <a:pPr marL="0" marR="0" fontAlgn="base">
                        <a:spcBef>
                          <a:spcPts val="0"/>
                        </a:spcBef>
                        <a:spcAft>
                          <a:spcPts val="0"/>
                        </a:spcAft>
                      </a:pPr>
                      <a:r>
                        <a:rPr lang="en-US" sz="600">
                          <a:effectLst/>
                        </a:rPr>
                        <a:t>Strongly disagree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5.3%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6.7%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6.3%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0.0%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0.0%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0.0% </a:t>
                      </a:r>
                      <a:endParaRPr lang="en-US" sz="800">
                        <a:effectLst/>
                        <a:latin typeface="Calibri" panose="020F0502020204030204" pitchFamily="34" charset="0"/>
                      </a:endParaRPr>
                    </a:p>
                  </a:txBody>
                  <a:tcPr marL="0" marR="0" marT="0" marB="0" anchor="b"/>
                </a:tc>
                <a:extLst>
                  <a:ext uri="{0D108BD9-81ED-4DB2-BD59-A6C34878D82A}">
                    <a16:rowId xmlns:a16="http://schemas.microsoft.com/office/drawing/2014/main" val="3447460649"/>
                  </a:ext>
                </a:extLst>
              </a:tr>
              <a:tr h="112936">
                <a:tc vMerge="1">
                  <a:txBody>
                    <a:bodyPr/>
                    <a:lstStyle/>
                    <a:p>
                      <a:endParaRPr lang="en-US"/>
                    </a:p>
                  </a:txBody>
                  <a:tcPr/>
                </a:tc>
                <a:tc>
                  <a:txBody>
                    <a:bodyPr/>
                    <a:lstStyle/>
                    <a:p>
                      <a:pPr marL="0" marR="0" fontAlgn="base">
                        <a:spcBef>
                          <a:spcPts val="0"/>
                        </a:spcBef>
                        <a:spcAft>
                          <a:spcPts val="0"/>
                        </a:spcAft>
                      </a:pPr>
                      <a:r>
                        <a:rPr lang="en-US" sz="600">
                          <a:effectLst/>
                        </a:rPr>
                        <a:t>Somewhat disagree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6.7%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0.0%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8.3%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0.0%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20.0%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0.0% </a:t>
                      </a:r>
                      <a:endParaRPr lang="en-US" sz="800">
                        <a:effectLst/>
                        <a:latin typeface="Calibri" panose="020F0502020204030204" pitchFamily="34" charset="0"/>
                      </a:endParaRPr>
                    </a:p>
                  </a:txBody>
                  <a:tcPr marL="0" marR="0" marT="0" marB="0" anchor="b"/>
                </a:tc>
                <a:extLst>
                  <a:ext uri="{0D108BD9-81ED-4DB2-BD59-A6C34878D82A}">
                    <a16:rowId xmlns:a16="http://schemas.microsoft.com/office/drawing/2014/main" val="2110379377"/>
                  </a:ext>
                </a:extLst>
              </a:tr>
              <a:tr h="204013">
                <a:tc vMerge="1">
                  <a:txBody>
                    <a:bodyPr/>
                    <a:lstStyle/>
                    <a:p>
                      <a:endParaRPr lang="en-US"/>
                    </a:p>
                  </a:txBody>
                  <a:tcPr/>
                </a:tc>
                <a:tc>
                  <a:txBody>
                    <a:bodyPr/>
                    <a:lstStyle/>
                    <a:p>
                      <a:pPr marL="0" marR="0" fontAlgn="base">
                        <a:spcBef>
                          <a:spcPts val="0"/>
                        </a:spcBef>
                        <a:spcAft>
                          <a:spcPts val="0"/>
                        </a:spcAft>
                      </a:pPr>
                      <a:r>
                        <a:rPr lang="en-US" sz="600">
                          <a:effectLst/>
                        </a:rPr>
                        <a:t>Neither agree nor disagree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12.0%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13.3%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10.4%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16.7%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20.0%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0.0% </a:t>
                      </a:r>
                      <a:endParaRPr lang="en-US" sz="800">
                        <a:effectLst/>
                        <a:latin typeface="Calibri" panose="020F0502020204030204" pitchFamily="34" charset="0"/>
                      </a:endParaRPr>
                    </a:p>
                  </a:txBody>
                  <a:tcPr marL="0" marR="0" marT="0" marB="0" anchor="b"/>
                </a:tc>
                <a:extLst>
                  <a:ext uri="{0D108BD9-81ED-4DB2-BD59-A6C34878D82A}">
                    <a16:rowId xmlns:a16="http://schemas.microsoft.com/office/drawing/2014/main" val="854919862"/>
                  </a:ext>
                </a:extLst>
              </a:tr>
              <a:tr h="112936">
                <a:tc vMerge="1">
                  <a:txBody>
                    <a:bodyPr/>
                    <a:lstStyle/>
                    <a:p>
                      <a:endParaRPr lang="en-US"/>
                    </a:p>
                  </a:txBody>
                  <a:tcPr/>
                </a:tc>
                <a:tc>
                  <a:txBody>
                    <a:bodyPr/>
                    <a:lstStyle/>
                    <a:p>
                      <a:pPr marL="0" marR="0" fontAlgn="base">
                        <a:spcBef>
                          <a:spcPts val="0"/>
                        </a:spcBef>
                        <a:spcAft>
                          <a:spcPts val="0"/>
                        </a:spcAft>
                      </a:pPr>
                      <a:r>
                        <a:rPr lang="en-US" sz="600">
                          <a:effectLst/>
                        </a:rPr>
                        <a:t>Somewhat agree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41.3%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53.3%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39.6%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50.0%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20.0%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0.0% </a:t>
                      </a:r>
                      <a:endParaRPr lang="en-US" sz="800">
                        <a:effectLst/>
                        <a:latin typeface="Calibri" panose="020F0502020204030204" pitchFamily="34" charset="0"/>
                      </a:endParaRPr>
                    </a:p>
                  </a:txBody>
                  <a:tcPr marL="0" marR="0" marT="0" marB="0" anchor="b"/>
                </a:tc>
                <a:extLst>
                  <a:ext uri="{0D108BD9-81ED-4DB2-BD59-A6C34878D82A}">
                    <a16:rowId xmlns:a16="http://schemas.microsoft.com/office/drawing/2014/main" val="3086092315"/>
                  </a:ext>
                </a:extLst>
              </a:tr>
              <a:tr h="112936">
                <a:tc vMerge="1">
                  <a:txBody>
                    <a:bodyPr/>
                    <a:lstStyle/>
                    <a:p>
                      <a:endParaRPr lang="en-US"/>
                    </a:p>
                  </a:txBody>
                  <a:tcPr/>
                </a:tc>
                <a:tc>
                  <a:txBody>
                    <a:bodyPr/>
                    <a:lstStyle/>
                    <a:p>
                      <a:pPr marL="0" marR="0" fontAlgn="base">
                        <a:spcBef>
                          <a:spcPts val="0"/>
                        </a:spcBef>
                        <a:spcAft>
                          <a:spcPts val="0"/>
                        </a:spcAft>
                      </a:pPr>
                      <a:r>
                        <a:rPr lang="en-US" sz="600">
                          <a:effectLst/>
                        </a:rPr>
                        <a:t>Strongly agree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34.7%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26.7%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35.4%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33.3%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40.0%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100.0% </a:t>
                      </a:r>
                      <a:endParaRPr lang="en-US" sz="800">
                        <a:effectLst/>
                        <a:latin typeface="Calibri" panose="020F0502020204030204" pitchFamily="34" charset="0"/>
                      </a:endParaRPr>
                    </a:p>
                  </a:txBody>
                  <a:tcPr marL="0" marR="0" marT="0" marB="0" anchor="b"/>
                </a:tc>
                <a:extLst>
                  <a:ext uri="{0D108BD9-81ED-4DB2-BD59-A6C34878D82A}">
                    <a16:rowId xmlns:a16="http://schemas.microsoft.com/office/drawing/2014/main" val="2244761831"/>
                  </a:ext>
                </a:extLst>
              </a:tr>
              <a:tr h="258659">
                <a:tc>
                  <a:txBody>
                    <a:bodyPr/>
                    <a:lstStyle/>
                    <a:p>
                      <a:pPr marL="0" marR="0" fontAlgn="base">
                        <a:spcBef>
                          <a:spcPts val="0"/>
                        </a:spcBef>
                        <a:spcAft>
                          <a:spcPts val="0"/>
                        </a:spcAft>
                      </a:pPr>
                      <a:r>
                        <a:rPr lang="en-US" sz="800">
                          <a:effectLst/>
                        </a:rPr>
                        <a:t> </a:t>
                      </a:r>
                      <a:br>
                        <a:rPr lang="en-US" sz="800">
                          <a:effectLst/>
                        </a:rPr>
                      </a:br>
                      <a:r>
                        <a:rPr lang="en-US" sz="800">
                          <a:effectLst/>
                        </a:rPr>
                        <a:t>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a:effectLst/>
                        </a:rPr>
                        <a:t> </a:t>
                      </a:r>
                      <a:br>
                        <a:rPr lang="en-US" sz="800">
                          <a:effectLst/>
                        </a:rPr>
                      </a:br>
                      <a:r>
                        <a:rPr lang="en-US" sz="800">
                          <a:effectLst/>
                        </a:rPr>
                        <a:t>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a:effectLst/>
                        </a:rPr>
                        <a:t> </a:t>
                      </a:r>
                      <a:br>
                        <a:rPr lang="en-US" sz="800">
                          <a:effectLst/>
                        </a:rPr>
                      </a:br>
                      <a:r>
                        <a:rPr lang="en-US" sz="800">
                          <a:effectLst/>
                        </a:rPr>
                        <a:t>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a:effectLst/>
                        </a:rPr>
                        <a:t> </a:t>
                      </a:r>
                      <a:br>
                        <a:rPr lang="en-US" sz="800">
                          <a:effectLst/>
                        </a:rPr>
                      </a:br>
                      <a:r>
                        <a:rPr lang="en-US" sz="800">
                          <a:effectLst/>
                        </a:rPr>
                        <a:t>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a:effectLst/>
                        </a:rPr>
                        <a:t> </a:t>
                      </a:r>
                      <a:br>
                        <a:rPr lang="en-US" sz="800">
                          <a:effectLst/>
                        </a:rPr>
                      </a:br>
                      <a:r>
                        <a:rPr lang="en-US" sz="800">
                          <a:effectLst/>
                        </a:rPr>
                        <a:t>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a:effectLst/>
                        </a:rPr>
                        <a:t> </a:t>
                      </a:r>
                      <a:br>
                        <a:rPr lang="en-US" sz="800">
                          <a:effectLst/>
                        </a:rPr>
                      </a:br>
                      <a:r>
                        <a:rPr lang="en-US" sz="800">
                          <a:effectLst/>
                        </a:rPr>
                        <a:t>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a:effectLst/>
                        </a:rPr>
                        <a:t> </a:t>
                      </a:r>
                      <a:br>
                        <a:rPr lang="en-US" sz="800">
                          <a:effectLst/>
                        </a:rPr>
                      </a:br>
                      <a:r>
                        <a:rPr lang="en-US" sz="800">
                          <a:effectLst/>
                        </a:rPr>
                        <a:t>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a:effectLst/>
                        </a:rPr>
                        <a:t> </a:t>
                      </a:r>
                      <a:br>
                        <a:rPr lang="en-US" sz="800">
                          <a:effectLst/>
                        </a:rPr>
                      </a:br>
                      <a:r>
                        <a:rPr lang="en-US" sz="800">
                          <a:effectLst/>
                        </a:rPr>
                        <a:t> </a:t>
                      </a:r>
                      <a:endParaRPr lang="en-US" sz="800">
                        <a:effectLst/>
                        <a:latin typeface="Calibri" panose="020F0502020204030204" pitchFamily="34" charset="0"/>
                      </a:endParaRPr>
                    </a:p>
                  </a:txBody>
                  <a:tcPr marL="0" marR="0" marT="0" marB="0" anchor="b"/>
                </a:tc>
                <a:extLst>
                  <a:ext uri="{0D108BD9-81ED-4DB2-BD59-A6C34878D82A}">
                    <a16:rowId xmlns:a16="http://schemas.microsoft.com/office/drawing/2014/main" val="446510818"/>
                  </a:ext>
                </a:extLst>
              </a:tr>
              <a:tr h="112936">
                <a:tc rowSpan="5">
                  <a:txBody>
                    <a:bodyPr/>
                    <a:lstStyle/>
                    <a:p>
                      <a:pPr marL="0" marR="0" fontAlgn="base">
                        <a:spcBef>
                          <a:spcPts val="0"/>
                        </a:spcBef>
                        <a:spcAft>
                          <a:spcPts val="0"/>
                        </a:spcAft>
                      </a:pPr>
                      <a:r>
                        <a:rPr lang="en-US" sz="600">
                          <a:effectLst/>
                        </a:rPr>
                        <a:t>Hood College will help me become engaged in the upcoming November 2022 election. </a:t>
                      </a:r>
                      <a:endParaRPr lang="en-US" sz="800">
                        <a:effectLst/>
                        <a:latin typeface="Calibri" panose="020F0502020204030204" pitchFamily="34" charset="0"/>
                      </a:endParaRPr>
                    </a:p>
                  </a:txBody>
                  <a:tcPr marL="0" marR="0" marT="0" marB="0" anchor="ctr"/>
                </a:tc>
                <a:tc>
                  <a:txBody>
                    <a:bodyPr/>
                    <a:lstStyle/>
                    <a:p>
                      <a:pPr marL="0" marR="0" fontAlgn="base">
                        <a:spcBef>
                          <a:spcPts val="0"/>
                        </a:spcBef>
                        <a:spcAft>
                          <a:spcPts val="0"/>
                        </a:spcAft>
                      </a:pPr>
                      <a:r>
                        <a:rPr lang="en-US" sz="600">
                          <a:effectLst/>
                        </a:rPr>
                        <a:t>Strongly disagree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9.3%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13.3%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8.3%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0.0%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20.0%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0.0% </a:t>
                      </a:r>
                      <a:endParaRPr lang="en-US" sz="800">
                        <a:effectLst/>
                        <a:latin typeface="Calibri" panose="020F0502020204030204" pitchFamily="34" charset="0"/>
                      </a:endParaRPr>
                    </a:p>
                  </a:txBody>
                  <a:tcPr marL="0" marR="0" marT="0" marB="0" anchor="b"/>
                </a:tc>
                <a:extLst>
                  <a:ext uri="{0D108BD9-81ED-4DB2-BD59-A6C34878D82A}">
                    <a16:rowId xmlns:a16="http://schemas.microsoft.com/office/drawing/2014/main" val="2672661437"/>
                  </a:ext>
                </a:extLst>
              </a:tr>
              <a:tr h="112936">
                <a:tc vMerge="1">
                  <a:txBody>
                    <a:bodyPr/>
                    <a:lstStyle/>
                    <a:p>
                      <a:endParaRPr lang="en-US"/>
                    </a:p>
                  </a:txBody>
                  <a:tcPr/>
                </a:tc>
                <a:tc>
                  <a:txBody>
                    <a:bodyPr/>
                    <a:lstStyle/>
                    <a:p>
                      <a:pPr marL="0" marR="0" fontAlgn="base">
                        <a:spcBef>
                          <a:spcPts val="0"/>
                        </a:spcBef>
                        <a:spcAft>
                          <a:spcPts val="0"/>
                        </a:spcAft>
                      </a:pPr>
                      <a:r>
                        <a:rPr lang="en-US" sz="600">
                          <a:effectLst/>
                        </a:rPr>
                        <a:t>Somewhat disagree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13.3%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13.3%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14.6%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16.7%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0.0%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0.0% </a:t>
                      </a:r>
                      <a:endParaRPr lang="en-US" sz="800">
                        <a:effectLst/>
                        <a:latin typeface="Calibri" panose="020F0502020204030204" pitchFamily="34" charset="0"/>
                      </a:endParaRPr>
                    </a:p>
                  </a:txBody>
                  <a:tcPr marL="0" marR="0" marT="0" marB="0" anchor="b"/>
                </a:tc>
                <a:extLst>
                  <a:ext uri="{0D108BD9-81ED-4DB2-BD59-A6C34878D82A}">
                    <a16:rowId xmlns:a16="http://schemas.microsoft.com/office/drawing/2014/main" val="3737967289"/>
                  </a:ext>
                </a:extLst>
              </a:tr>
              <a:tr h="204013">
                <a:tc vMerge="1">
                  <a:txBody>
                    <a:bodyPr/>
                    <a:lstStyle/>
                    <a:p>
                      <a:endParaRPr lang="en-US"/>
                    </a:p>
                  </a:txBody>
                  <a:tcPr/>
                </a:tc>
                <a:tc>
                  <a:txBody>
                    <a:bodyPr/>
                    <a:lstStyle/>
                    <a:p>
                      <a:pPr marL="0" marR="0" fontAlgn="base">
                        <a:spcBef>
                          <a:spcPts val="0"/>
                        </a:spcBef>
                        <a:spcAft>
                          <a:spcPts val="0"/>
                        </a:spcAft>
                      </a:pPr>
                      <a:r>
                        <a:rPr lang="en-US" sz="600">
                          <a:effectLst/>
                        </a:rPr>
                        <a:t>Neither agree nor disagree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29.3%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33.3%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29.2%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16.7%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20.0%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100.0% </a:t>
                      </a:r>
                      <a:endParaRPr lang="en-US" sz="800">
                        <a:effectLst/>
                        <a:latin typeface="Calibri" panose="020F0502020204030204" pitchFamily="34" charset="0"/>
                      </a:endParaRPr>
                    </a:p>
                  </a:txBody>
                  <a:tcPr marL="0" marR="0" marT="0" marB="0" anchor="b"/>
                </a:tc>
                <a:extLst>
                  <a:ext uri="{0D108BD9-81ED-4DB2-BD59-A6C34878D82A}">
                    <a16:rowId xmlns:a16="http://schemas.microsoft.com/office/drawing/2014/main" val="2218653301"/>
                  </a:ext>
                </a:extLst>
              </a:tr>
              <a:tr h="112936">
                <a:tc vMerge="1">
                  <a:txBody>
                    <a:bodyPr/>
                    <a:lstStyle/>
                    <a:p>
                      <a:endParaRPr lang="en-US"/>
                    </a:p>
                  </a:txBody>
                  <a:tcPr/>
                </a:tc>
                <a:tc>
                  <a:txBody>
                    <a:bodyPr/>
                    <a:lstStyle/>
                    <a:p>
                      <a:pPr marL="0" marR="0" fontAlgn="base">
                        <a:spcBef>
                          <a:spcPts val="0"/>
                        </a:spcBef>
                        <a:spcAft>
                          <a:spcPts val="0"/>
                        </a:spcAft>
                      </a:pPr>
                      <a:r>
                        <a:rPr lang="en-US" sz="600">
                          <a:effectLst/>
                        </a:rPr>
                        <a:t>Somewhat agree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28.0%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20.0%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27.1%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33.3%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60.0%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0.0% </a:t>
                      </a:r>
                      <a:endParaRPr lang="en-US" sz="800">
                        <a:effectLst/>
                        <a:latin typeface="Calibri" panose="020F0502020204030204" pitchFamily="34" charset="0"/>
                      </a:endParaRPr>
                    </a:p>
                  </a:txBody>
                  <a:tcPr marL="0" marR="0" marT="0" marB="0" anchor="b"/>
                </a:tc>
                <a:extLst>
                  <a:ext uri="{0D108BD9-81ED-4DB2-BD59-A6C34878D82A}">
                    <a16:rowId xmlns:a16="http://schemas.microsoft.com/office/drawing/2014/main" val="3345134106"/>
                  </a:ext>
                </a:extLst>
              </a:tr>
              <a:tr h="112936">
                <a:tc vMerge="1">
                  <a:txBody>
                    <a:bodyPr/>
                    <a:lstStyle/>
                    <a:p>
                      <a:endParaRPr lang="en-US"/>
                    </a:p>
                  </a:txBody>
                  <a:tcPr/>
                </a:tc>
                <a:tc>
                  <a:txBody>
                    <a:bodyPr/>
                    <a:lstStyle/>
                    <a:p>
                      <a:pPr marL="0" marR="0" fontAlgn="base">
                        <a:spcBef>
                          <a:spcPts val="0"/>
                        </a:spcBef>
                        <a:spcAft>
                          <a:spcPts val="0"/>
                        </a:spcAft>
                      </a:pPr>
                      <a:r>
                        <a:rPr lang="en-US" sz="600">
                          <a:effectLst/>
                        </a:rPr>
                        <a:t>Strongly agree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20.0%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20.0%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20.8%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33.3%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0.0%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0.0% </a:t>
                      </a:r>
                      <a:endParaRPr lang="en-US" sz="800">
                        <a:effectLst/>
                        <a:latin typeface="Calibri" panose="020F0502020204030204" pitchFamily="34" charset="0"/>
                      </a:endParaRPr>
                    </a:p>
                  </a:txBody>
                  <a:tcPr marL="0" marR="0" marT="0" marB="0" anchor="b"/>
                </a:tc>
                <a:extLst>
                  <a:ext uri="{0D108BD9-81ED-4DB2-BD59-A6C34878D82A}">
                    <a16:rowId xmlns:a16="http://schemas.microsoft.com/office/drawing/2014/main" val="2312797150"/>
                  </a:ext>
                </a:extLst>
              </a:tr>
              <a:tr h="258659">
                <a:tc>
                  <a:txBody>
                    <a:bodyPr/>
                    <a:lstStyle/>
                    <a:p>
                      <a:pPr marL="0" marR="0" fontAlgn="base">
                        <a:spcBef>
                          <a:spcPts val="0"/>
                        </a:spcBef>
                        <a:spcAft>
                          <a:spcPts val="0"/>
                        </a:spcAft>
                      </a:pPr>
                      <a:r>
                        <a:rPr lang="en-US" sz="800">
                          <a:effectLst/>
                        </a:rPr>
                        <a:t> </a:t>
                      </a:r>
                      <a:br>
                        <a:rPr lang="en-US" sz="800">
                          <a:effectLst/>
                        </a:rPr>
                      </a:br>
                      <a:r>
                        <a:rPr lang="en-US" sz="800">
                          <a:effectLst/>
                        </a:rPr>
                        <a:t>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a:effectLst/>
                        </a:rPr>
                        <a:t> </a:t>
                      </a:r>
                      <a:br>
                        <a:rPr lang="en-US" sz="800">
                          <a:effectLst/>
                        </a:rPr>
                      </a:br>
                      <a:r>
                        <a:rPr lang="en-US" sz="800">
                          <a:effectLst/>
                        </a:rPr>
                        <a:t>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a:effectLst/>
                        </a:rPr>
                        <a:t> </a:t>
                      </a:r>
                      <a:br>
                        <a:rPr lang="en-US" sz="800">
                          <a:effectLst/>
                        </a:rPr>
                      </a:br>
                      <a:r>
                        <a:rPr lang="en-US" sz="800">
                          <a:effectLst/>
                        </a:rPr>
                        <a:t>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a:effectLst/>
                        </a:rPr>
                        <a:t> </a:t>
                      </a:r>
                      <a:br>
                        <a:rPr lang="en-US" sz="800">
                          <a:effectLst/>
                        </a:rPr>
                      </a:br>
                      <a:r>
                        <a:rPr lang="en-US" sz="800">
                          <a:effectLst/>
                        </a:rPr>
                        <a:t>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a:effectLst/>
                        </a:rPr>
                        <a:t> </a:t>
                      </a:r>
                      <a:br>
                        <a:rPr lang="en-US" sz="800">
                          <a:effectLst/>
                        </a:rPr>
                      </a:br>
                      <a:r>
                        <a:rPr lang="en-US" sz="800">
                          <a:effectLst/>
                        </a:rPr>
                        <a:t>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a:effectLst/>
                        </a:rPr>
                        <a:t> </a:t>
                      </a:r>
                      <a:br>
                        <a:rPr lang="en-US" sz="800">
                          <a:effectLst/>
                        </a:rPr>
                      </a:br>
                      <a:r>
                        <a:rPr lang="en-US" sz="800">
                          <a:effectLst/>
                        </a:rPr>
                        <a:t>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a:effectLst/>
                        </a:rPr>
                        <a:t> </a:t>
                      </a:r>
                      <a:br>
                        <a:rPr lang="en-US" sz="800">
                          <a:effectLst/>
                        </a:rPr>
                      </a:br>
                      <a:r>
                        <a:rPr lang="en-US" sz="800">
                          <a:effectLst/>
                        </a:rPr>
                        <a:t>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a:effectLst/>
                        </a:rPr>
                        <a:t> </a:t>
                      </a:r>
                      <a:br>
                        <a:rPr lang="en-US" sz="800">
                          <a:effectLst/>
                        </a:rPr>
                      </a:br>
                      <a:r>
                        <a:rPr lang="en-US" sz="800">
                          <a:effectLst/>
                        </a:rPr>
                        <a:t> </a:t>
                      </a:r>
                      <a:endParaRPr lang="en-US" sz="800">
                        <a:effectLst/>
                        <a:latin typeface="Calibri" panose="020F0502020204030204" pitchFamily="34" charset="0"/>
                      </a:endParaRPr>
                    </a:p>
                  </a:txBody>
                  <a:tcPr marL="0" marR="0" marT="0" marB="0" anchor="b"/>
                </a:tc>
                <a:extLst>
                  <a:ext uri="{0D108BD9-81ED-4DB2-BD59-A6C34878D82A}">
                    <a16:rowId xmlns:a16="http://schemas.microsoft.com/office/drawing/2014/main" val="3059035545"/>
                  </a:ext>
                </a:extLst>
              </a:tr>
              <a:tr h="112936">
                <a:tc rowSpan="5">
                  <a:txBody>
                    <a:bodyPr/>
                    <a:lstStyle/>
                    <a:p>
                      <a:pPr marL="0" marR="0" fontAlgn="base">
                        <a:spcBef>
                          <a:spcPts val="0"/>
                        </a:spcBef>
                        <a:spcAft>
                          <a:spcPts val="0"/>
                        </a:spcAft>
                      </a:pPr>
                      <a:r>
                        <a:rPr lang="en-US" sz="600">
                          <a:effectLst/>
                          <a:highlight>
                            <a:srgbClr val="FFFF00"/>
                          </a:highlight>
                        </a:rPr>
                        <a:t>Hood College will provide students information on</a:t>
                      </a:r>
                      <a:endParaRPr lang="en-US" sz="800">
                        <a:effectLst/>
                        <a:highlight>
                          <a:srgbClr val="FFFF00"/>
                        </a:highlight>
                      </a:endParaRPr>
                    </a:p>
                    <a:p>
                      <a:pPr marL="0" marR="0" lvl="0">
                        <a:spcBef>
                          <a:spcPts val="0"/>
                        </a:spcBef>
                        <a:spcAft>
                          <a:spcPts val="0"/>
                        </a:spcAft>
                        <a:buNone/>
                      </a:pPr>
                      <a:r>
                        <a:rPr lang="en-US" sz="600">
                          <a:effectLst/>
                          <a:highlight>
                            <a:srgbClr val="FFFF00"/>
                          </a:highlight>
                        </a:rPr>
                        <a:t> how to register to vote. </a:t>
                      </a:r>
                      <a:endParaRPr lang="en-US" sz="800">
                        <a:effectLst/>
                        <a:highlight>
                          <a:srgbClr val="FFFF00"/>
                        </a:highlight>
                        <a:latin typeface="Calibri"/>
                      </a:endParaRPr>
                    </a:p>
                  </a:txBody>
                  <a:tcPr marL="0" marR="0" marT="0" marB="0" anchor="ctr"/>
                </a:tc>
                <a:tc>
                  <a:txBody>
                    <a:bodyPr/>
                    <a:lstStyle/>
                    <a:p>
                      <a:pPr marL="0" marR="0" fontAlgn="base">
                        <a:spcBef>
                          <a:spcPts val="0"/>
                        </a:spcBef>
                        <a:spcAft>
                          <a:spcPts val="0"/>
                        </a:spcAft>
                      </a:pPr>
                      <a:r>
                        <a:rPr lang="en-US" sz="600">
                          <a:effectLst/>
                        </a:rPr>
                        <a:t>Strongly disagree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4.0%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6.7%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4.2%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highlight>
                            <a:srgbClr val="FFFF00"/>
                          </a:highlight>
                        </a:rPr>
                        <a:t>0.0% </a:t>
                      </a:r>
                      <a:endParaRPr lang="en-US" sz="8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600">
                          <a:effectLst/>
                          <a:highlight>
                            <a:srgbClr val="FFFF00"/>
                          </a:highlight>
                        </a:rPr>
                        <a:t>0.0% </a:t>
                      </a:r>
                      <a:endParaRPr lang="en-US" sz="8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600">
                          <a:effectLst/>
                        </a:rPr>
                        <a:t>0.0% </a:t>
                      </a:r>
                      <a:endParaRPr lang="en-US" sz="800">
                        <a:effectLst/>
                        <a:latin typeface="Calibri" panose="020F0502020204030204" pitchFamily="34" charset="0"/>
                      </a:endParaRPr>
                    </a:p>
                  </a:txBody>
                  <a:tcPr marL="0" marR="0" marT="0" marB="0" anchor="b"/>
                </a:tc>
                <a:extLst>
                  <a:ext uri="{0D108BD9-81ED-4DB2-BD59-A6C34878D82A}">
                    <a16:rowId xmlns:a16="http://schemas.microsoft.com/office/drawing/2014/main" val="2157808623"/>
                  </a:ext>
                </a:extLst>
              </a:tr>
              <a:tr h="112936">
                <a:tc vMerge="1">
                  <a:txBody>
                    <a:bodyPr/>
                    <a:lstStyle/>
                    <a:p>
                      <a:endParaRPr lang="en-US"/>
                    </a:p>
                  </a:txBody>
                  <a:tcPr/>
                </a:tc>
                <a:tc>
                  <a:txBody>
                    <a:bodyPr/>
                    <a:lstStyle/>
                    <a:p>
                      <a:pPr marL="0" marR="0" fontAlgn="base">
                        <a:spcBef>
                          <a:spcPts val="0"/>
                        </a:spcBef>
                        <a:spcAft>
                          <a:spcPts val="0"/>
                        </a:spcAft>
                      </a:pPr>
                      <a:r>
                        <a:rPr lang="en-US" sz="600">
                          <a:effectLst/>
                        </a:rPr>
                        <a:t>Somewhat disagree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5.3%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0.0%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8.3%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0.0%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0.0%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0.0% </a:t>
                      </a:r>
                      <a:endParaRPr lang="en-US" sz="800">
                        <a:effectLst/>
                        <a:latin typeface="Calibri" panose="020F0502020204030204" pitchFamily="34" charset="0"/>
                      </a:endParaRPr>
                    </a:p>
                  </a:txBody>
                  <a:tcPr marL="0" marR="0" marT="0" marB="0" anchor="b"/>
                </a:tc>
                <a:extLst>
                  <a:ext uri="{0D108BD9-81ED-4DB2-BD59-A6C34878D82A}">
                    <a16:rowId xmlns:a16="http://schemas.microsoft.com/office/drawing/2014/main" val="545766516"/>
                  </a:ext>
                </a:extLst>
              </a:tr>
              <a:tr h="204013">
                <a:tc vMerge="1">
                  <a:txBody>
                    <a:bodyPr/>
                    <a:lstStyle/>
                    <a:p>
                      <a:endParaRPr lang="en-US"/>
                    </a:p>
                  </a:txBody>
                  <a:tcPr/>
                </a:tc>
                <a:tc>
                  <a:txBody>
                    <a:bodyPr/>
                    <a:lstStyle/>
                    <a:p>
                      <a:pPr marL="0" marR="0" fontAlgn="base">
                        <a:spcBef>
                          <a:spcPts val="0"/>
                        </a:spcBef>
                        <a:spcAft>
                          <a:spcPts val="0"/>
                        </a:spcAft>
                      </a:pPr>
                      <a:r>
                        <a:rPr lang="en-US" sz="600">
                          <a:effectLst/>
                        </a:rPr>
                        <a:t>Neither agree nor disagree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26.7%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20.0%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25.0%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33.3%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40.0%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100.0% </a:t>
                      </a:r>
                      <a:endParaRPr lang="en-US" sz="800">
                        <a:effectLst/>
                        <a:latin typeface="Calibri" panose="020F0502020204030204" pitchFamily="34" charset="0"/>
                      </a:endParaRPr>
                    </a:p>
                  </a:txBody>
                  <a:tcPr marL="0" marR="0" marT="0" marB="0" anchor="b"/>
                </a:tc>
                <a:extLst>
                  <a:ext uri="{0D108BD9-81ED-4DB2-BD59-A6C34878D82A}">
                    <a16:rowId xmlns:a16="http://schemas.microsoft.com/office/drawing/2014/main" val="3932289484"/>
                  </a:ext>
                </a:extLst>
              </a:tr>
              <a:tr h="112936">
                <a:tc vMerge="1">
                  <a:txBody>
                    <a:bodyPr/>
                    <a:lstStyle/>
                    <a:p>
                      <a:endParaRPr lang="en-US"/>
                    </a:p>
                  </a:txBody>
                  <a:tcPr/>
                </a:tc>
                <a:tc>
                  <a:txBody>
                    <a:bodyPr/>
                    <a:lstStyle/>
                    <a:p>
                      <a:pPr marL="0" marR="0" fontAlgn="base">
                        <a:spcBef>
                          <a:spcPts val="0"/>
                        </a:spcBef>
                        <a:spcAft>
                          <a:spcPts val="0"/>
                        </a:spcAft>
                      </a:pPr>
                      <a:r>
                        <a:rPr lang="en-US" sz="600">
                          <a:effectLst/>
                        </a:rPr>
                        <a:t>Somewhat agree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30.7%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40.0%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27.1%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33.3%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40.0%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0.0% </a:t>
                      </a:r>
                      <a:endParaRPr lang="en-US" sz="800">
                        <a:effectLst/>
                        <a:latin typeface="Calibri" panose="020F0502020204030204" pitchFamily="34" charset="0"/>
                      </a:endParaRPr>
                    </a:p>
                  </a:txBody>
                  <a:tcPr marL="0" marR="0" marT="0" marB="0" anchor="b"/>
                </a:tc>
                <a:extLst>
                  <a:ext uri="{0D108BD9-81ED-4DB2-BD59-A6C34878D82A}">
                    <a16:rowId xmlns:a16="http://schemas.microsoft.com/office/drawing/2014/main" val="1171621859"/>
                  </a:ext>
                </a:extLst>
              </a:tr>
              <a:tr h="112936">
                <a:tc vMerge="1">
                  <a:txBody>
                    <a:bodyPr/>
                    <a:lstStyle/>
                    <a:p>
                      <a:endParaRPr lang="en-US"/>
                    </a:p>
                  </a:txBody>
                  <a:tcPr/>
                </a:tc>
                <a:tc>
                  <a:txBody>
                    <a:bodyPr/>
                    <a:lstStyle/>
                    <a:p>
                      <a:pPr marL="0" marR="0" fontAlgn="base">
                        <a:spcBef>
                          <a:spcPts val="0"/>
                        </a:spcBef>
                        <a:spcAft>
                          <a:spcPts val="0"/>
                        </a:spcAft>
                      </a:pPr>
                      <a:r>
                        <a:rPr lang="en-US" sz="600">
                          <a:effectLst/>
                        </a:rPr>
                        <a:t>Strongly agree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33.3%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33.3%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35.4%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33.3%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20.0%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0.0% </a:t>
                      </a:r>
                      <a:endParaRPr lang="en-US" sz="800">
                        <a:effectLst/>
                        <a:latin typeface="Calibri" panose="020F0502020204030204" pitchFamily="34" charset="0"/>
                      </a:endParaRPr>
                    </a:p>
                  </a:txBody>
                  <a:tcPr marL="0" marR="0" marT="0" marB="0" anchor="b"/>
                </a:tc>
                <a:extLst>
                  <a:ext uri="{0D108BD9-81ED-4DB2-BD59-A6C34878D82A}">
                    <a16:rowId xmlns:a16="http://schemas.microsoft.com/office/drawing/2014/main" val="3122448325"/>
                  </a:ext>
                </a:extLst>
              </a:tr>
              <a:tr h="258659">
                <a:tc>
                  <a:txBody>
                    <a:bodyPr/>
                    <a:lstStyle/>
                    <a:p>
                      <a:pPr marL="0" marR="0" fontAlgn="base">
                        <a:spcBef>
                          <a:spcPts val="0"/>
                        </a:spcBef>
                        <a:spcAft>
                          <a:spcPts val="0"/>
                        </a:spcAft>
                      </a:pPr>
                      <a:r>
                        <a:rPr lang="en-US" sz="800">
                          <a:effectLst/>
                        </a:rPr>
                        <a:t> </a:t>
                      </a:r>
                      <a:br>
                        <a:rPr lang="en-US" sz="800">
                          <a:effectLst/>
                        </a:rPr>
                      </a:br>
                      <a:r>
                        <a:rPr lang="en-US" sz="800">
                          <a:effectLst/>
                        </a:rPr>
                        <a:t>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a:effectLst/>
                        </a:rPr>
                        <a:t> </a:t>
                      </a:r>
                      <a:br>
                        <a:rPr lang="en-US" sz="800">
                          <a:effectLst/>
                        </a:rPr>
                      </a:br>
                      <a:r>
                        <a:rPr lang="en-US" sz="800">
                          <a:effectLst/>
                        </a:rPr>
                        <a:t>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a:effectLst/>
                        </a:rPr>
                        <a:t> </a:t>
                      </a:r>
                      <a:br>
                        <a:rPr lang="en-US" sz="800">
                          <a:effectLst/>
                        </a:rPr>
                      </a:br>
                      <a:r>
                        <a:rPr lang="en-US" sz="800">
                          <a:effectLst/>
                        </a:rPr>
                        <a:t>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a:effectLst/>
                        </a:rPr>
                        <a:t> </a:t>
                      </a:r>
                      <a:br>
                        <a:rPr lang="en-US" sz="800">
                          <a:effectLst/>
                        </a:rPr>
                      </a:br>
                      <a:r>
                        <a:rPr lang="en-US" sz="800">
                          <a:effectLst/>
                        </a:rPr>
                        <a:t>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a:effectLst/>
                        </a:rPr>
                        <a:t> </a:t>
                      </a:r>
                      <a:br>
                        <a:rPr lang="en-US" sz="800">
                          <a:effectLst/>
                        </a:rPr>
                      </a:br>
                      <a:r>
                        <a:rPr lang="en-US" sz="800">
                          <a:effectLst/>
                        </a:rPr>
                        <a:t>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a:effectLst/>
                        </a:rPr>
                        <a:t> </a:t>
                      </a:r>
                      <a:br>
                        <a:rPr lang="en-US" sz="800">
                          <a:effectLst/>
                        </a:rPr>
                      </a:br>
                      <a:r>
                        <a:rPr lang="en-US" sz="800">
                          <a:effectLst/>
                        </a:rPr>
                        <a:t>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a:effectLst/>
                        </a:rPr>
                        <a:t> </a:t>
                      </a:r>
                      <a:br>
                        <a:rPr lang="en-US" sz="800">
                          <a:effectLst/>
                        </a:rPr>
                      </a:br>
                      <a:r>
                        <a:rPr lang="en-US" sz="800">
                          <a:effectLst/>
                        </a:rPr>
                        <a:t>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a:effectLst/>
                        </a:rPr>
                        <a:t> </a:t>
                      </a:r>
                      <a:br>
                        <a:rPr lang="en-US" sz="800">
                          <a:effectLst/>
                        </a:rPr>
                      </a:br>
                      <a:r>
                        <a:rPr lang="en-US" sz="800">
                          <a:effectLst/>
                        </a:rPr>
                        <a:t> </a:t>
                      </a:r>
                      <a:endParaRPr lang="en-US" sz="800">
                        <a:effectLst/>
                        <a:latin typeface="Calibri" panose="020F0502020204030204" pitchFamily="34" charset="0"/>
                      </a:endParaRPr>
                    </a:p>
                  </a:txBody>
                  <a:tcPr marL="0" marR="0" marT="0" marB="0" anchor="b"/>
                </a:tc>
                <a:extLst>
                  <a:ext uri="{0D108BD9-81ED-4DB2-BD59-A6C34878D82A}">
                    <a16:rowId xmlns:a16="http://schemas.microsoft.com/office/drawing/2014/main" val="2423565598"/>
                  </a:ext>
                </a:extLst>
              </a:tr>
              <a:tr h="112936">
                <a:tc rowSpan="5">
                  <a:txBody>
                    <a:bodyPr/>
                    <a:lstStyle/>
                    <a:p>
                      <a:pPr marL="0" marR="0" fontAlgn="base">
                        <a:spcBef>
                          <a:spcPts val="0"/>
                        </a:spcBef>
                        <a:spcAft>
                          <a:spcPts val="0"/>
                        </a:spcAft>
                      </a:pPr>
                      <a:r>
                        <a:rPr lang="en-US" sz="600">
                          <a:effectLst/>
                        </a:rPr>
                        <a:t>Classes I have taken at Hood College have taught me about the electoral process. </a:t>
                      </a:r>
                      <a:endParaRPr lang="en-US" sz="800">
                        <a:effectLst/>
                        <a:latin typeface="Calibri" panose="020F0502020204030204" pitchFamily="34" charset="0"/>
                      </a:endParaRPr>
                    </a:p>
                  </a:txBody>
                  <a:tcPr marL="0" marR="0" marT="0" marB="0" anchor="ctr"/>
                </a:tc>
                <a:tc>
                  <a:txBody>
                    <a:bodyPr/>
                    <a:lstStyle/>
                    <a:p>
                      <a:pPr marL="0" marR="0" fontAlgn="base">
                        <a:spcBef>
                          <a:spcPts val="0"/>
                        </a:spcBef>
                        <a:spcAft>
                          <a:spcPts val="0"/>
                        </a:spcAft>
                      </a:pPr>
                      <a:r>
                        <a:rPr lang="en-US" sz="600">
                          <a:effectLst/>
                        </a:rPr>
                        <a:t>Strongly disagree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21.3%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20.0%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20.8%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16.7%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40.0%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0.0% </a:t>
                      </a:r>
                      <a:endParaRPr lang="en-US" sz="800">
                        <a:effectLst/>
                        <a:latin typeface="Calibri" panose="020F0502020204030204" pitchFamily="34" charset="0"/>
                      </a:endParaRPr>
                    </a:p>
                  </a:txBody>
                  <a:tcPr marL="0" marR="0" marT="0" marB="0" anchor="b"/>
                </a:tc>
                <a:extLst>
                  <a:ext uri="{0D108BD9-81ED-4DB2-BD59-A6C34878D82A}">
                    <a16:rowId xmlns:a16="http://schemas.microsoft.com/office/drawing/2014/main" val="4081274899"/>
                  </a:ext>
                </a:extLst>
              </a:tr>
              <a:tr h="112936">
                <a:tc vMerge="1">
                  <a:txBody>
                    <a:bodyPr/>
                    <a:lstStyle/>
                    <a:p>
                      <a:endParaRPr lang="en-US"/>
                    </a:p>
                  </a:txBody>
                  <a:tcPr/>
                </a:tc>
                <a:tc>
                  <a:txBody>
                    <a:bodyPr/>
                    <a:lstStyle/>
                    <a:p>
                      <a:pPr marL="0" marR="0" fontAlgn="base">
                        <a:spcBef>
                          <a:spcPts val="0"/>
                        </a:spcBef>
                        <a:spcAft>
                          <a:spcPts val="0"/>
                        </a:spcAft>
                      </a:pPr>
                      <a:r>
                        <a:rPr lang="en-US" sz="600">
                          <a:effectLst/>
                        </a:rPr>
                        <a:t>Somewhat disagree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16.0%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13.3%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16.7%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33.3%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0.0%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0.0% </a:t>
                      </a:r>
                      <a:endParaRPr lang="en-US" sz="800">
                        <a:effectLst/>
                        <a:latin typeface="Calibri" panose="020F0502020204030204" pitchFamily="34" charset="0"/>
                      </a:endParaRPr>
                    </a:p>
                  </a:txBody>
                  <a:tcPr marL="0" marR="0" marT="0" marB="0" anchor="b"/>
                </a:tc>
                <a:extLst>
                  <a:ext uri="{0D108BD9-81ED-4DB2-BD59-A6C34878D82A}">
                    <a16:rowId xmlns:a16="http://schemas.microsoft.com/office/drawing/2014/main" val="2380370543"/>
                  </a:ext>
                </a:extLst>
              </a:tr>
              <a:tr h="204013">
                <a:tc vMerge="1">
                  <a:txBody>
                    <a:bodyPr/>
                    <a:lstStyle/>
                    <a:p>
                      <a:endParaRPr lang="en-US"/>
                    </a:p>
                  </a:txBody>
                  <a:tcPr/>
                </a:tc>
                <a:tc>
                  <a:txBody>
                    <a:bodyPr/>
                    <a:lstStyle/>
                    <a:p>
                      <a:pPr marL="0" marR="0" fontAlgn="base">
                        <a:spcBef>
                          <a:spcPts val="0"/>
                        </a:spcBef>
                        <a:spcAft>
                          <a:spcPts val="0"/>
                        </a:spcAft>
                      </a:pPr>
                      <a:r>
                        <a:rPr lang="en-US" sz="600">
                          <a:effectLst/>
                        </a:rPr>
                        <a:t>Neither agree nor disagree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18.7%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20.0%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20.8%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16.7%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0.0%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0.0% </a:t>
                      </a:r>
                      <a:endParaRPr lang="en-US" sz="800">
                        <a:effectLst/>
                        <a:latin typeface="Calibri" panose="020F0502020204030204" pitchFamily="34" charset="0"/>
                      </a:endParaRPr>
                    </a:p>
                  </a:txBody>
                  <a:tcPr marL="0" marR="0" marT="0" marB="0" anchor="b"/>
                </a:tc>
                <a:extLst>
                  <a:ext uri="{0D108BD9-81ED-4DB2-BD59-A6C34878D82A}">
                    <a16:rowId xmlns:a16="http://schemas.microsoft.com/office/drawing/2014/main" val="230188322"/>
                  </a:ext>
                </a:extLst>
              </a:tr>
              <a:tr h="112936">
                <a:tc vMerge="1">
                  <a:txBody>
                    <a:bodyPr/>
                    <a:lstStyle/>
                    <a:p>
                      <a:endParaRPr lang="en-US"/>
                    </a:p>
                  </a:txBody>
                  <a:tcPr/>
                </a:tc>
                <a:tc>
                  <a:txBody>
                    <a:bodyPr/>
                    <a:lstStyle/>
                    <a:p>
                      <a:pPr marL="0" marR="0" fontAlgn="base">
                        <a:spcBef>
                          <a:spcPts val="0"/>
                        </a:spcBef>
                        <a:spcAft>
                          <a:spcPts val="0"/>
                        </a:spcAft>
                      </a:pPr>
                      <a:r>
                        <a:rPr lang="en-US" sz="600">
                          <a:effectLst/>
                        </a:rPr>
                        <a:t>Somewhat agree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20.0%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13.3%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18.8%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33.3%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20.0%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100.0% </a:t>
                      </a:r>
                      <a:endParaRPr lang="en-US" sz="800">
                        <a:effectLst/>
                        <a:latin typeface="Calibri" panose="020F0502020204030204" pitchFamily="34" charset="0"/>
                      </a:endParaRPr>
                    </a:p>
                  </a:txBody>
                  <a:tcPr marL="0" marR="0" marT="0" marB="0" anchor="b"/>
                </a:tc>
                <a:extLst>
                  <a:ext uri="{0D108BD9-81ED-4DB2-BD59-A6C34878D82A}">
                    <a16:rowId xmlns:a16="http://schemas.microsoft.com/office/drawing/2014/main" val="1701461937"/>
                  </a:ext>
                </a:extLst>
              </a:tr>
              <a:tr h="112936">
                <a:tc vMerge="1">
                  <a:txBody>
                    <a:bodyPr/>
                    <a:lstStyle/>
                    <a:p>
                      <a:endParaRPr lang="en-US"/>
                    </a:p>
                  </a:txBody>
                  <a:tcPr/>
                </a:tc>
                <a:tc>
                  <a:txBody>
                    <a:bodyPr/>
                    <a:lstStyle/>
                    <a:p>
                      <a:pPr marL="0" marR="0" fontAlgn="base">
                        <a:spcBef>
                          <a:spcPts val="0"/>
                        </a:spcBef>
                        <a:spcAft>
                          <a:spcPts val="0"/>
                        </a:spcAft>
                      </a:pPr>
                      <a:r>
                        <a:rPr lang="en-US" sz="600">
                          <a:effectLst/>
                        </a:rPr>
                        <a:t>Strongly agree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24.0%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33.3%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22.9%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0.0%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40.0% </a:t>
                      </a:r>
                      <a:endParaRPr lang="en-US" sz="80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a:effectLst/>
                        </a:rPr>
                        <a:t>0.0% </a:t>
                      </a:r>
                      <a:endParaRPr lang="en-US" sz="800">
                        <a:effectLst/>
                        <a:latin typeface="Calibri" panose="020F0502020204030204" pitchFamily="34" charset="0"/>
                      </a:endParaRPr>
                    </a:p>
                  </a:txBody>
                  <a:tcPr marL="0" marR="0" marT="0" marB="0" anchor="b"/>
                </a:tc>
                <a:extLst>
                  <a:ext uri="{0D108BD9-81ED-4DB2-BD59-A6C34878D82A}">
                    <a16:rowId xmlns:a16="http://schemas.microsoft.com/office/drawing/2014/main" val="493849844"/>
                  </a:ext>
                </a:extLst>
              </a:tr>
            </a:tbl>
          </a:graphicData>
        </a:graphic>
      </p:graphicFrame>
    </p:spTree>
    <p:extLst>
      <p:ext uri="{BB962C8B-B14F-4D97-AF65-F5344CB8AC3E}">
        <p14:creationId xmlns:p14="http://schemas.microsoft.com/office/powerpoint/2010/main" val="12427081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9" name="Rectangle 68">
            <a:extLst>
              <a:ext uri="{FF2B5EF4-FFF2-40B4-BE49-F238E27FC236}">
                <a16:creationId xmlns:a16="http://schemas.microsoft.com/office/drawing/2014/main" id="{D75627FE-0AC5-4349-AC08-45A58BEC9B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1" name="Group 70">
            <a:extLst>
              <a:ext uri="{FF2B5EF4-FFF2-40B4-BE49-F238E27FC236}">
                <a16:creationId xmlns:a16="http://schemas.microsoft.com/office/drawing/2014/main" id="{F87AAF7B-2090-475D-9C3E-FDC03DD87A8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72" name="Freeform 5">
              <a:extLst>
                <a:ext uri="{FF2B5EF4-FFF2-40B4-BE49-F238E27FC236}">
                  <a16:creationId xmlns:a16="http://schemas.microsoft.com/office/drawing/2014/main" id="{F2DCEC33-4B31-44BC-99CB-9E4845DC4CD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73" name="Freeform 6">
              <a:extLst>
                <a:ext uri="{FF2B5EF4-FFF2-40B4-BE49-F238E27FC236}">
                  <a16:creationId xmlns:a16="http://schemas.microsoft.com/office/drawing/2014/main" id="{204E0A10-D288-4B22-87A1-737B0A37D1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4" name="Freeform 7">
              <a:extLst>
                <a:ext uri="{FF2B5EF4-FFF2-40B4-BE49-F238E27FC236}">
                  <a16:creationId xmlns:a16="http://schemas.microsoft.com/office/drawing/2014/main" id="{9A3E042E-4911-425A-84BB-04BF90D077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5" name="Freeform 8">
              <a:extLst>
                <a:ext uri="{FF2B5EF4-FFF2-40B4-BE49-F238E27FC236}">
                  <a16:creationId xmlns:a16="http://schemas.microsoft.com/office/drawing/2014/main" id="{3A49226D-3129-4C5A-9641-3D03BEEA79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6" name="Freeform 9">
              <a:extLst>
                <a:ext uri="{FF2B5EF4-FFF2-40B4-BE49-F238E27FC236}">
                  <a16:creationId xmlns:a16="http://schemas.microsoft.com/office/drawing/2014/main" id="{9CC3C315-B515-4DD8-AC22-9D8417B37F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7" name="Freeform 10">
              <a:extLst>
                <a:ext uri="{FF2B5EF4-FFF2-40B4-BE49-F238E27FC236}">
                  <a16:creationId xmlns:a16="http://schemas.microsoft.com/office/drawing/2014/main" id="{1A961828-F78F-4D56-A98E-037806C637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8" name="Freeform 11">
              <a:extLst>
                <a:ext uri="{FF2B5EF4-FFF2-40B4-BE49-F238E27FC236}">
                  <a16:creationId xmlns:a16="http://schemas.microsoft.com/office/drawing/2014/main" id="{739D4F9D-3728-42C1-8302-452D51321C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12">
              <a:extLst>
                <a:ext uri="{FF2B5EF4-FFF2-40B4-BE49-F238E27FC236}">
                  <a16:creationId xmlns:a16="http://schemas.microsoft.com/office/drawing/2014/main" id="{B4D9647E-354D-4CA8-B4A7-39172E5EAC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13">
              <a:extLst>
                <a:ext uri="{FF2B5EF4-FFF2-40B4-BE49-F238E27FC236}">
                  <a16:creationId xmlns:a16="http://schemas.microsoft.com/office/drawing/2014/main" id="{A3EC74E0-5222-4ACC-BCEC-1AA189D3BCF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14">
              <a:extLst>
                <a:ext uri="{FF2B5EF4-FFF2-40B4-BE49-F238E27FC236}">
                  <a16:creationId xmlns:a16="http://schemas.microsoft.com/office/drawing/2014/main" id="{C0AE72B4-084D-42E6-ABED-5FD4650D4B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15">
              <a:extLst>
                <a:ext uri="{FF2B5EF4-FFF2-40B4-BE49-F238E27FC236}">
                  <a16:creationId xmlns:a16="http://schemas.microsoft.com/office/drawing/2014/main" id="{C9D1F5DD-8D50-4098-8D2B-10E2847527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6">
              <a:extLst>
                <a:ext uri="{FF2B5EF4-FFF2-40B4-BE49-F238E27FC236}">
                  <a16:creationId xmlns:a16="http://schemas.microsoft.com/office/drawing/2014/main" id="{D48F3941-C3C7-4589-AA46-067F6BB2D0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7">
              <a:extLst>
                <a:ext uri="{FF2B5EF4-FFF2-40B4-BE49-F238E27FC236}">
                  <a16:creationId xmlns:a16="http://schemas.microsoft.com/office/drawing/2014/main" id="{C16BBE9A-4BE3-4401-82C5-8041DB14E5B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8">
              <a:extLst>
                <a:ext uri="{FF2B5EF4-FFF2-40B4-BE49-F238E27FC236}">
                  <a16:creationId xmlns:a16="http://schemas.microsoft.com/office/drawing/2014/main" id="{06180330-CCD3-4D14-A652-D60C28252D8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9">
              <a:extLst>
                <a:ext uri="{FF2B5EF4-FFF2-40B4-BE49-F238E27FC236}">
                  <a16:creationId xmlns:a16="http://schemas.microsoft.com/office/drawing/2014/main" id="{616C90F6-4133-43A5-B47C-7750FE2819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20">
              <a:extLst>
                <a:ext uri="{FF2B5EF4-FFF2-40B4-BE49-F238E27FC236}">
                  <a16:creationId xmlns:a16="http://schemas.microsoft.com/office/drawing/2014/main" id="{D7C03F90-E828-4414-8A53-92069FFB68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bg1">
                  <a:alpha val="35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8" name="Freeform 21">
              <a:extLst>
                <a:ext uri="{FF2B5EF4-FFF2-40B4-BE49-F238E27FC236}">
                  <a16:creationId xmlns:a16="http://schemas.microsoft.com/office/drawing/2014/main" id="{6ADDE443-75AA-4F32-A2EE-272C4347CE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bg1">
                  <a:alpha val="35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89" name="Freeform 22">
              <a:extLst>
                <a:ext uri="{FF2B5EF4-FFF2-40B4-BE49-F238E27FC236}">
                  <a16:creationId xmlns:a16="http://schemas.microsoft.com/office/drawing/2014/main" id="{ACD281C1-1D59-453F-A33A-D83E39EB06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3">
              <a:extLst>
                <a:ext uri="{FF2B5EF4-FFF2-40B4-BE49-F238E27FC236}">
                  <a16:creationId xmlns:a16="http://schemas.microsoft.com/office/drawing/2014/main" id="{60217FAC-29FE-4D6B-9BB4-FF41AA7565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4">
              <a:extLst>
                <a:ext uri="{FF2B5EF4-FFF2-40B4-BE49-F238E27FC236}">
                  <a16:creationId xmlns:a16="http://schemas.microsoft.com/office/drawing/2014/main" id="{0D3CC33A-6E36-4A72-9965-8E20FB05D1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25">
              <a:extLst>
                <a:ext uri="{FF2B5EF4-FFF2-40B4-BE49-F238E27FC236}">
                  <a16:creationId xmlns:a16="http://schemas.microsoft.com/office/drawing/2014/main" id="{F128F04E-05CD-4035-A32B-6E9ABAB931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sp>
        <p:nvSpPr>
          <p:cNvPr id="94" name="Rectangle 93">
            <a:extLst>
              <a:ext uri="{FF2B5EF4-FFF2-40B4-BE49-F238E27FC236}">
                <a16:creationId xmlns:a16="http://schemas.microsoft.com/office/drawing/2014/main" id="{BC2574CF-1D35-4994-87BD-5A3378E1AB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57883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23D004F-909C-36CE-FEEC-512BAEB804B5}"/>
              </a:ext>
            </a:extLst>
          </p:cNvPr>
          <p:cNvSpPr>
            <a:spLocks noGrp="1"/>
          </p:cNvSpPr>
          <p:nvPr>
            <p:ph type="title"/>
          </p:nvPr>
        </p:nvSpPr>
        <p:spPr>
          <a:xfrm>
            <a:off x="645459" y="960120"/>
            <a:ext cx="3865695" cy="4171278"/>
          </a:xfrm>
        </p:spPr>
        <p:txBody>
          <a:bodyPr vert="horz" lIns="228600" tIns="228600" rIns="228600" bIns="0" rtlCol="0">
            <a:normAutofit/>
          </a:bodyPr>
          <a:lstStyle/>
          <a:p>
            <a:pPr algn="r"/>
            <a:r>
              <a:rPr lang="en-US" sz="4400">
                <a:solidFill>
                  <a:schemeClr val="tx1"/>
                </a:solidFill>
              </a:rPr>
              <a:t>Race </a:t>
            </a:r>
            <a:br>
              <a:rPr lang="en-US" sz="4400">
                <a:solidFill>
                  <a:schemeClr val="tx1"/>
                </a:solidFill>
              </a:rPr>
            </a:br>
            <a:r>
              <a:rPr lang="en-US" sz="4400">
                <a:solidFill>
                  <a:schemeClr val="tx1"/>
                </a:solidFill>
              </a:rPr>
              <a:t>Questions 13 and 14</a:t>
            </a:r>
          </a:p>
        </p:txBody>
      </p:sp>
      <p:cxnSp>
        <p:nvCxnSpPr>
          <p:cNvPr id="96" name="Straight Connector 95">
            <a:extLst>
              <a:ext uri="{FF2B5EF4-FFF2-40B4-BE49-F238E27FC236}">
                <a16:creationId xmlns:a16="http://schemas.microsoft.com/office/drawing/2014/main" id="{68B6AB33-DFE6-4FE4-94FE-C9E25424AD1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752263" y="1200150"/>
            <a:ext cx="0" cy="3543972"/>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6" name="Content Placeholder 5">
            <a:extLst>
              <a:ext uri="{FF2B5EF4-FFF2-40B4-BE49-F238E27FC236}">
                <a16:creationId xmlns:a16="http://schemas.microsoft.com/office/drawing/2014/main" id="{02BBA361-3B60-15B6-1C8E-20C9610A2C98}"/>
              </a:ext>
            </a:extLst>
          </p:cNvPr>
          <p:cNvSpPr>
            <a:spLocks noGrp="1"/>
          </p:cNvSpPr>
          <p:nvPr>
            <p:ph idx="1"/>
          </p:nvPr>
        </p:nvSpPr>
        <p:spPr>
          <a:xfrm>
            <a:off x="4983164" y="960120"/>
            <a:ext cx="5511800" cy="4171278"/>
          </a:xfrm>
        </p:spPr>
        <p:txBody>
          <a:bodyPr>
            <a:normAutofit/>
          </a:bodyPr>
          <a:lstStyle/>
          <a:p>
            <a:pPr>
              <a:spcBef>
                <a:spcPts val="0"/>
              </a:spcBef>
              <a:spcAft>
                <a:spcPts val="600"/>
              </a:spcAft>
            </a:pPr>
            <a:r>
              <a:rPr lang="en-US" dirty="0"/>
              <a:t>- The majority of respondents across race chose the correct candidates: Wes Moore and Dan Cox, respectively.</a:t>
            </a:r>
            <a:endParaRPr lang="en-US">
              <a:ea typeface="+mn-lt"/>
              <a:cs typeface="+mn-lt"/>
            </a:endParaRPr>
          </a:p>
          <a:p>
            <a:pPr>
              <a:spcBef>
                <a:spcPts val="0"/>
              </a:spcBef>
              <a:spcAft>
                <a:spcPts val="600"/>
              </a:spcAft>
            </a:pPr>
            <a:r>
              <a:rPr lang="en-US" dirty="0"/>
              <a:t>- 13.4% average of those who chose Larry Hogan as the Democratic Candidate.</a:t>
            </a:r>
            <a:endParaRPr lang="en-US">
              <a:ea typeface="+mn-lt"/>
              <a:cs typeface="+mn-lt"/>
            </a:endParaRPr>
          </a:p>
          <a:p>
            <a:pPr>
              <a:spcBef>
                <a:spcPts val="0"/>
              </a:spcBef>
              <a:spcAft>
                <a:spcPts val="600"/>
              </a:spcAft>
            </a:pPr>
            <a:r>
              <a:rPr lang="en-US" dirty="0"/>
              <a:t>- 19.5% chose the option of Larry Hogan for the Republican Candidate</a:t>
            </a:r>
            <a:endParaRPr lang="en-US">
              <a:ea typeface="+mn-lt"/>
              <a:cs typeface="+mn-lt"/>
            </a:endParaRPr>
          </a:p>
          <a:p>
            <a:pPr>
              <a:spcBef>
                <a:spcPts val="0"/>
              </a:spcBef>
              <a:spcAft>
                <a:spcPts val="600"/>
              </a:spcAft>
            </a:pPr>
            <a:r>
              <a:rPr lang="en-US" dirty="0">
                <a:ea typeface="+mn-lt"/>
                <a:cs typeface="+mn-lt"/>
              </a:rPr>
              <a:t>- Only those who identified as White chose DeSantis</a:t>
            </a:r>
            <a:endParaRPr lang="en-US"/>
          </a:p>
        </p:txBody>
      </p:sp>
    </p:spTree>
    <p:extLst>
      <p:ext uri="{BB962C8B-B14F-4D97-AF65-F5344CB8AC3E}">
        <p14:creationId xmlns:p14="http://schemas.microsoft.com/office/powerpoint/2010/main" val="23250847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17C4610E-9C18-467B-BF10-BE6A974CC36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p:grpSpPr>
        <p:sp>
          <p:nvSpPr>
            <p:cNvPr id="11" name="Freeform 5">
              <a:extLst>
                <a:ext uri="{FF2B5EF4-FFF2-40B4-BE49-F238E27FC236}">
                  <a16:creationId xmlns:a16="http://schemas.microsoft.com/office/drawing/2014/main" id="{296DF307-344E-4E9B-A7AA-8139E450D1B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6">
              <a:extLst>
                <a:ext uri="{FF2B5EF4-FFF2-40B4-BE49-F238E27FC236}">
                  <a16:creationId xmlns:a16="http://schemas.microsoft.com/office/drawing/2014/main" id="{E263CC2D-ACFB-4EB3-ADF9-CD82BC8422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C5366E2F-9BA0-485A-B1CA-A5E6E2E379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id="{1803051E-7C26-4F53-8293-B4EAED4212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D10888CD-E496-4116-9C45-CF4F17ADE64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id="{0A42DA8F-DA3D-43E9-A184-E0F6C133A1D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473EAD31-7AA3-49B7-ADD6-C13FF0F141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id="{2BBB7CDF-BA2E-451F-9201-CF2B6FEAEAE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84809EF2-CD0D-4BC3-ABC7-E7E312A1D7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11D2D6C5-637B-4AFE-97F4-D4E48A6134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F841B2C5-57F5-4FE6-B4D4-EBB3F30881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B4822A39-2A52-4B2C-9319-BEFC526DB0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4E469692-E783-4950-8DEC-3A1FD3978B0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012909CD-3254-41E5-B8BB-0F2D7CE0D8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93E7648E-861E-4503-AEDC-56C4EC50729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F9C72257-EBD0-4D1C-A32C-D846446872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87BB2CBB-9C22-4E28-AB86-DC92AEE2DB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F85B3053-8D9F-410A-80C2-7960DDEA6A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E8FF5DA7-6E72-41F1-A54C-EAF440A274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1" name="Group 30">
            <a:extLst>
              <a:ext uri="{FF2B5EF4-FFF2-40B4-BE49-F238E27FC236}">
                <a16:creationId xmlns:a16="http://schemas.microsoft.com/office/drawing/2014/main" id="{A899734C-500F-4274-9854-8BFA14A1D7E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669293" y="1186483"/>
            <a:ext cx="8848345" cy="4477933"/>
            <a:chOff x="1669293" y="1186483"/>
            <a:chExt cx="8848345" cy="4477933"/>
          </a:xfrm>
        </p:grpSpPr>
        <p:sp>
          <p:nvSpPr>
            <p:cNvPr id="32" name="Rectangle 31">
              <a:extLst>
                <a:ext uri="{FF2B5EF4-FFF2-40B4-BE49-F238E27FC236}">
                  <a16:creationId xmlns:a16="http://schemas.microsoft.com/office/drawing/2014/main" id="{FF07BF51-2934-47AD-A415-7400882F147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Isosceles Triangle 32">
              <a:extLst>
                <a:ext uri="{FF2B5EF4-FFF2-40B4-BE49-F238E27FC236}">
                  <a16:creationId xmlns:a16="http://schemas.microsoft.com/office/drawing/2014/main" id="{DD6E3DF0-EDC0-458B-9C5B-911814F0A6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4" name="Rectangle 33">
              <a:extLst>
                <a:ext uri="{FF2B5EF4-FFF2-40B4-BE49-F238E27FC236}">
                  <a16:creationId xmlns:a16="http://schemas.microsoft.com/office/drawing/2014/main" id="{5D0824B1-47C9-4504-99FB-CB15051979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useBgFill="1">
        <p:nvSpPr>
          <p:cNvPr id="36" name="Rectangle 35">
            <a:extLst>
              <a:ext uri="{FF2B5EF4-FFF2-40B4-BE49-F238E27FC236}">
                <a16:creationId xmlns:a16="http://schemas.microsoft.com/office/drawing/2014/main" id="{34DD805B-2A7B-4ADA-9C4D-E0C9F192DB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a:extLst>
              <a:ext uri="{FF2B5EF4-FFF2-40B4-BE49-F238E27FC236}">
                <a16:creationId xmlns:a16="http://schemas.microsoft.com/office/drawing/2014/main" id="{C664A566-6D08-4E84-9708-4916A20016F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p:grpSpPr>
        <p:sp>
          <p:nvSpPr>
            <p:cNvPr id="39" name="Freeform 5">
              <a:extLst>
                <a:ext uri="{FF2B5EF4-FFF2-40B4-BE49-F238E27FC236}">
                  <a16:creationId xmlns:a16="http://schemas.microsoft.com/office/drawing/2014/main" id="{871B622B-6E58-4933-88EC-99F28705F76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29674" y="1298404"/>
              <a:ext cx="9702800" cy="5573512"/>
            </a:xfrm>
            <a:custGeom>
              <a:avLst/>
              <a:gdLst>
                <a:gd name="T0" fmla="*/ 1752 w 2038"/>
                <a:gd name="T1" fmla="*/ 1169 h 1169"/>
                <a:gd name="T2" fmla="*/ 1487 w 2038"/>
                <a:gd name="T3" fmla="*/ 334 h 1169"/>
                <a:gd name="T4" fmla="*/ 860 w 2038"/>
                <a:gd name="T5" fmla="*/ 22 h 1169"/>
                <a:gd name="T6" fmla="*/ 199 w 2038"/>
                <a:gd name="T7" fmla="*/ 318 h 1169"/>
                <a:gd name="T8" fmla="*/ 399 w 2038"/>
                <a:gd name="T9" fmla="*/ 1165 h 1169"/>
              </a:gdLst>
              <a:ahLst/>
              <a:cxnLst>
                <a:cxn ang="0">
                  <a:pos x="T0" y="T1"/>
                </a:cxn>
                <a:cxn ang="0">
                  <a:pos x="T2" y="T3"/>
                </a:cxn>
                <a:cxn ang="0">
                  <a:pos x="T4" y="T5"/>
                </a:cxn>
                <a:cxn ang="0">
                  <a:pos x="T6" y="T7"/>
                </a:cxn>
                <a:cxn ang="0">
                  <a:pos x="T8" y="T9"/>
                </a:cxn>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 name="Freeform 6">
              <a:extLst>
                <a:ext uri="{FF2B5EF4-FFF2-40B4-BE49-F238E27FC236}">
                  <a16:creationId xmlns:a16="http://schemas.microsoft.com/office/drawing/2014/main" id="{EE9A4681-AC1B-4ABC-9A1C-C7E7F08A003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70451" y="2018236"/>
              <a:ext cx="7373938" cy="4848892"/>
            </a:xfrm>
            <a:custGeom>
              <a:avLst/>
              <a:gdLst>
                <a:gd name="T0" fmla="*/ 1025 w 1549"/>
                <a:gd name="T1" fmla="*/ 1016 h 1017"/>
                <a:gd name="T2" fmla="*/ 1443 w 1549"/>
                <a:gd name="T3" fmla="*/ 592 h 1017"/>
                <a:gd name="T4" fmla="*/ 782 w 1549"/>
                <a:gd name="T5" fmla="*/ 53 h 1017"/>
                <a:gd name="T6" fmla="*/ 150 w 1549"/>
                <a:gd name="T7" fmla="*/ 329 h 1017"/>
                <a:gd name="T8" fmla="*/ 477 w 1549"/>
                <a:gd name="T9" fmla="*/ 1017 h 1017"/>
              </a:gdLst>
              <a:ahLst/>
              <a:cxnLst>
                <a:cxn ang="0">
                  <a:pos x="T0" y="T1"/>
                </a:cxn>
                <a:cxn ang="0">
                  <a:pos x="T2" y="T3"/>
                </a:cxn>
                <a:cxn ang="0">
                  <a:pos x="T4" y="T5"/>
                </a:cxn>
                <a:cxn ang="0">
                  <a:pos x="T6" y="T7"/>
                </a:cxn>
                <a:cxn ang="0">
                  <a:pos x="T8" y="T9"/>
                </a:cxn>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 name="Freeform 7">
              <a:extLst>
                <a:ext uri="{FF2B5EF4-FFF2-40B4-BE49-F238E27FC236}">
                  <a16:creationId xmlns:a16="http://schemas.microsoft.com/office/drawing/2014/main" id="{F1EEAF4B-DA1A-4CC9-9CE4-587A9E2E173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51351" y="1788400"/>
              <a:ext cx="8035925" cy="5083516"/>
            </a:xfrm>
            <a:custGeom>
              <a:avLst/>
              <a:gdLst>
                <a:gd name="T0" fmla="*/ 1302 w 1688"/>
                <a:gd name="T1" fmla="*/ 1066 h 1066"/>
                <a:gd name="T2" fmla="*/ 1613 w 1688"/>
                <a:gd name="T3" fmla="*/ 850 h 1066"/>
                <a:gd name="T4" fmla="*/ 1517 w 1688"/>
                <a:gd name="T5" fmla="*/ 471 h 1066"/>
                <a:gd name="T6" fmla="*/ 798 w 1688"/>
                <a:gd name="T7" fmla="*/ 28 h 1066"/>
                <a:gd name="T8" fmla="*/ 181 w 1688"/>
                <a:gd name="T9" fmla="*/ 333 h 1066"/>
                <a:gd name="T10" fmla="*/ 420 w 1688"/>
                <a:gd name="T11" fmla="*/ 1066 h 1066"/>
              </a:gdLst>
              <a:ahLst/>
              <a:cxnLst>
                <a:cxn ang="0">
                  <a:pos x="T0" y="T1"/>
                </a:cxn>
                <a:cxn ang="0">
                  <a:pos x="T2" y="T3"/>
                </a:cxn>
                <a:cxn ang="0">
                  <a:pos x="T4" y="T5"/>
                </a:cxn>
                <a:cxn ang="0">
                  <a:pos x="T6" y="T7"/>
                </a:cxn>
                <a:cxn ang="0">
                  <a:pos x="T8" y="T9"/>
                </a:cxn>
                <a:cxn ang="0">
                  <a:pos x="T10" y="T11"/>
                </a:cxn>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 name="Freeform 8">
              <a:extLst>
                <a:ext uri="{FF2B5EF4-FFF2-40B4-BE49-F238E27FC236}">
                  <a16:creationId xmlns:a16="http://schemas.microsoft.com/office/drawing/2014/main" id="{4591EF24-12A6-499B-8074-7E3DFBE6E38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49842"/>
              <a:ext cx="10334625" cy="6322075"/>
            </a:xfrm>
            <a:custGeom>
              <a:avLst/>
              <a:gdLst>
                <a:gd name="T0" fmla="*/ 1873 w 2171"/>
                <a:gd name="T1" fmla="*/ 1326 h 1326"/>
                <a:gd name="T2" fmla="*/ 1609 w 2171"/>
                <a:gd name="T3" fmla="*/ 473 h 1326"/>
                <a:gd name="T4" fmla="*/ 880 w 2171"/>
                <a:gd name="T5" fmla="*/ 63 h 1326"/>
                <a:gd name="T6" fmla="*/ 0 w 2171"/>
                <a:gd name="T7" fmla="*/ 423 h 1326"/>
              </a:gdLst>
              <a:ahLst/>
              <a:cxnLst>
                <a:cxn ang="0">
                  <a:pos x="T0" y="T1"/>
                </a:cxn>
                <a:cxn ang="0">
                  <a:pos x="T2" y="T3"/>
                </a:cxn>
                <a:cxn ang="0">
                  <a:pos x="T4" y="T5"/>
                </a:cxn>
                <a:cxn ang="0">
                  <a:pos x="T6" y="T7"/>
                </a:cxn>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 name="Freeform 9">
              <a:extLst>
                <a:ext uri="{FF2B5EF4-FFF2-40B4-BE49-F238E27FC236}">
                  <a16:creationId xmlns:a16="http://schemas.microsoft.com/office/drawing/2014/main" id="{66866784-2E4F-4C28-BE67-875B71B7C13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701" y="6186246"/>
              <a:ext cx="504825" cy="681527"/>
            </a:xfrm>
            <a:custGeom>
              <a:avLst/>
              <a:gdLst>
                <a:gd name="T0" fmla="*/ 0 w 106"/>
                <a:gd name="T1" fmla="*/ 0 h 143"/>
                <a:gd name="T2" fmla="*/ 106 w 106"/>
                <a:gd name="T3" fmla="*/ 143 h 143"/>
              </a:gdLst>
              <a:ahLst/>
              <a:cxnLst>
                <a:cxn ang="0">
                  <a:pos x="T0" y="T1"/>
                </a:cxn>
                <a:cxn ang="0">
                  <a:pos x="T2" y="T3"/>
                </a:cxn>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 name="Freeform 10">
              <a:extLst>
                <a:ext uri="{FF2B5EF4-FFF2-40B4-BE49-F238E27FC236}">
                  <a16:creationId xmlns:a16="http://schemas.microsoft.com/office/drawing/2014/main" id="{752279D8-59CC-4821-B591-79994164FFE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1881"/>
              <a:ext cx="11091863" cy="6923796"/>
            </a:xfrm>
            <a:custGeom>
              <a:avLst/>
              <a:gdLst>
                <a:gd name="T0" fmla="*/ 2046 w 2330"/>
                <a:gd name="T1" fmla="*/ 1452 h 1452"/>
                <a:gd name="T2" fmla="*/ 1813 w 2330"/>
                <a:gd name="T3" fmla="*/ 601 h 1452"/>
                <a:gd name="T4" fmla="*/ 956 w 2330"/>
                <a:gd name="T5" fmla="*/ 97 h 1452"/>
                <a:gd name="T6" fmla="*/ 0 w 2330"/>
                <a:gd name="T7" fmla="*/ 366 h 1452"/>
              </a:gdLst>
              <a:ahLst/>
              <a:cxnLst>
                <a:cxn ang="0">
                  <a:pos x="T0" y="T1"/>
                </a:cxn>
                <a:cxn ang="0">
                  <a:pos x="T2" y="T3"/>
                </a:cxn>
                <a:cxn ang="0">
                  <a:pos x="T4" y="T5"/>
                </a:cxn>
                <a:cxn ang="0">
                  <a:pos x="T6" y="T7"/>
                </a:cxn>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 name="Freeform 11">
              <a:extLst>
                <a:ext uri="{FF2B5EF4-FFF2-40B4-BE49-F238E27FC236}">
                  <a16:creationId xmlns:a16="http://schemas.microsoft.com/office/drawing/2014/main" id="{FB4FBA9C-1D3E-4B35-8A79-25478153F55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426601" y="5579"/>
              <a:ext cx="5788025" cy="6847184"/>
            </a:xfrm>
            <a:custGeom>
              <a:avLst/>
              <a:gdLst>
                <a:gd name="T0" fmla="*/ 1094 w 1216"/>
                <a:gd name="T1" fmla="*/ 1436 h 1436"/>
                <a:gd name="T2" fmla="*/ 709 w 1216"/>
                <a:gd name="T3" fmla="*/ 551 h 1436"/>
                <a:gd name="T4" fmla="*/ 0 w 1216"/>
                <a:gd name="T5" fmla="*/ 0 h 1436"/>
              </a:gdLst>
              <a:ahLst/>
              <a:cxnLst>
                <a:cxn ang="0">
                  <a:pos x="T0" y="T1"/>
                </a:cxn>
                <a:cxn ang="0">
                  <a:pos x="T2" y="T3"/>
                </a:cxn>
                <a:cxn ang="0">
                  <a:pos x="T4" y="T5"/>
                </a:cxn>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 name="Freeform 12">
              <a:extLst>
                <a:ext uri="{FF2B5EF4-FFF2-40B4-BE49-F238E27FC236}">
                  <a16:creationId xmlns:a16="http://schemas.microsoft.com/office/drawing/2014/main" id="{9428A193-740A-43D2-B875-80CB90AD911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579"/>
              <a:ext cx="1057275" cy="614491"/>
            </a:xfrm>
            <a:custGeom>
              <a:avLst/>
              <a:gdLst>
                <a:gd name="T0" fmla="*/ 222 w 222"/>
                <a:gd name="T1" fmla="*/ 0 h 129"/>
                <a:gd name="T2" fmla="*/ 0 w 222"/>
                <a:gd name="T3" fmla="*/ 129 h 129"/>
              </a:gdLst>
              <a:ahLst/>
              <a:cxnLst>
                <a:cxn ang="0">
                  <a:pos x="T0" y="T1"/>
                </a:cxn>
                <a:cxn ang="0">
                  <a:pos x="T2" y="T3"/>
                </a:cxn>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Freeform 13">
              <a:extLst>
                <a:ext uri="{FF2B5EF4-FFF2-40B4-BE49-F238E27FC236}">
                  <a16:creationId xmlns:a16="http://schemas.microsoft.com/office/drawing/2014/main" id="{92B2EFF8-5790-427A-ABED-1680FD133D0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821889" y="5579"/>
              <a:ext cx="5588000" cy="6866337"/>
            </a:xfrm>
            <a:custGeom>
              <a:avLst/>
              <a:gdLst>
                <a:gd name="T0" fmla="*/ 1067 w 1174"/>
                <a:gd name="T1" fmla="*/ 1440 h 1440"/>
                <a:gd name="T2" fmla="*/ 698 w 1174"/>
                <a:gd name="T3" fmla="*/ 577 h 1440"/>
                <a:gd name="T4" fmla="*/ 0 w 1174"/>
                <a:gd name="T5" fmla="*/ 0 h 1440"/>
              </a:gdLst>
              <a:ahLst/>
              <a:cxnLst>
                <a:cxn ang="0">
                  <a:pos x="T0" y="T1"/>
                </a:cxn>
                <a:cxn ang="0">
                  <a:pos x="T2" y="T3"/>
                </a:cxn>
                <a:cxn ang="0">
                  <a:pos x="T4" y="T5"/>
                </a:cxn>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Freeform 14">
              <a:extLst>
                <a:ext uri="{FF2B5EF4-FFF2-40B4-BE49-F238E27FC236}">
                  <a16:creationId xmlns:a16="http://schemas.microsoft.com/office/drawing/2014/main" id="{782C5932-1596-43AA-BD7E-0F94FB8A96B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701" y="790"/>
              <a:ext cx="595313" cy="352734"/>
            </a:xfrm>
            <a:custGeom>
              <a:avLst/>
              <a:gdLst>
                <a:gd name="T0" fmla="*/ 125 w 125"/>
                <a:gd name="T1" fmla="*/ 0 h 74"/>
                <a:gd name="T2" fmla="*/ 0 w 125"/>
                <a:gd name="T3" fmla="*/ 74 h 74"/>
              </a:gdLst>
              <a:ahLst/>
              <a:cxnLst>
                <a:cxn ang="0">
                  <a:pos x="T0" y="T1"/>
                </a:cxn>
                <a:cxn ang="0">
                  <a:pos x="T2" y="T3"/>
                </a:cxn>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 name="Freeform 15">
              <a:extLst>
                <a:ext uri="{FF2B5EF4-FFF2-40B4-BE49-F238E27FC236}">
                  <a16:creationId xmlns:a16="http://schemas.microsoft.com/office/drawing/2014/main" id="{EFC81310-1590-4DBE-BF0B-DADBCF9F88C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012389" y="5579"/>
              <a:ext cx="5497513" cy="6866337"/>
            </a:xfrm>
            <a:custGeom>
              <a:avLst/>
              <a:gdLst>
                <a:gd name="T0" fmla="*/ 1056 w 1155"/>
                <a:gd name="T1" fmla="*/ 1440 h 1440"/>
                <a:gd name="T2" fmla="*/ 686 w 1155"/>
                <a:gd name="T3" fmla="*/ 580 h 1440"/>
                <a:gd name="T4" fmla="*/ 0 w 1155"/>
                <a:gd name="T5" fmla="*/ 0 h 1440"/>
              </a:gdLst>
              <a:ahLst/>
              <a:cxnLst>
                <a:cxn ang="0">
                  <a:pos x="T0" y="T1"/>
                </a:cxn>
                <a:cxn ang="0">
                  <a:pos x="T2" y="T3"/>
                </a:cxn>
                <a:cxn ang="0">
                  <a:pos x="T4" y="T5"/>
                </a:cxn>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 name="Freeform 16">
              <a:extLst>
                <a:ext uri="{FF2B5EF4-FFF2-40B4-BE49-F238E27FC236}">
                  <a16:creationId xmlns:a16="http://schemas.microsoft.com/office/drawing/2014/main" id="{968BA84E-DD0E-4FCD-8EDA-76DF8E09FB1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579"/>
              <a:ext cx="357188" cy="213875"/>
            </a:xfrm>
            <a:custGeom>
              <a:avLst/>
              <a:gdLst>
                <a:gd name="T0" fmla="*/ 75 w 75"/>
                <a:gd name="T1" fmla="*/ 0 h 45"/>
                <a:gd name="T2" fmla="*/ 0 w 75"/>
                <a:gd name="T3" fmla="*/ 45 h 45"/>
              </a:gdLst>
              <a:ahLst/>
              <a:cxnLst>
                <a:cxn ang="0">
                  <a:pos x="T0" y="T1"/>
                </a:cxn>
                <a:cxn ang="0">
                  <a:pos x="T2" y="T3"/>
                </a:cxn>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 name="Freeform 17">
              <a:extLst>
                <a:ext uri="{FF2B5EF4-FFF2-40B4-BE49-F238E27FC236}">
                  <a16:creationId xmlns:a16="http://schemas.microsoft.com/office/drawing/2014/main" id="{1D3D7541-A0D9-4993-B691-D2D5B8B3EF6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210826" y="790"/>
              <a:ext cx="5522913" cy="6871126"/>
            </a:xfrm>
            <a:custGeom>
              <a:avLst/>
              <a:gdLst>
                <a:gd name="T0" fmla="*/ 1053 w 1160"/>
                <a:gd name="T1" fmla="*/ 1441 h 1441"/>
                <a:gd name="T2" fmla="*/ 705 w 1160"/>
                <a:gd name="T3" fmla="*/ 599 h 1441"/>
                <a:gd name="T4" fmla="*/ 0 w 1160"/>
                <a:gd name="T5" fmla="*/ 0 h 1441"/>
              </a:gdLst>
              <a:ahLst/>
              <a:cxnLst>
                <a:cxn ang="0">
                  <a:pos x="T0" y="T1"/>
                </a:cxn>
                <a:cxn ang="0">
                  <a:pos x="T2" y="T3"/>
                </a:cxn>
                <a:cxn ang="0">
                  <a:pos x="T4" y="T5"/>
                </a:cxn>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 name="Freeform 18">
              <a:extLst>
                <a:ext uri="{FF2B5EF4-FFF2-40B4-BE49-F238E27FC236}">
                  <a16:creationId xmlns:a16="http://schemas.microsoft.com/office/drawing/2014/main" id="{9FB31D01-8168-4494-8C2F-727E555AAF3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63239" y="5579"/>
              <a:ext cx="5413375" cy="6866337"/>
            </a:xfrm>
            <a:custGeom>
              <a:avLst/>
              <a:gdLst>
                <a:gd name="T0" fmla="*/ 1040 w 1137"/>
                <a:gd name="T1" fmla="*/ 1440 h 1440"/>
                <a:gd name="T2" fmla="*/ 698 w 1137"/>
                <a:gd name="T3" fmla="*/ 611 h 1440"/>
                <a:gd name="T4" fmla="*/ 0 w 1137"/>
                <a:gd name="T5" fmla="*/ 0 h 1440"/>
              </a:gdLst>
              <a:ahLst/>
              <a:cxnLst>
                <a:cxn ang="0">
                  <a:pos x="T0" y="T1"/>
                </a:cxn>
                <a:cxn ang="0">
                  <a:pos x="T2" y="T3"/>
                </a:cxn>
                <a:cxn ang="0">
                  <a:pos x="T4" y="T5"/>
                </a:cxn>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Freeform 19">
              <a:extLst>
                <a:ext uri="{FF2B5EF4-FFF2-40B4-BE49-F238E27FC236}">
                  <a16:creationId xmlns:a16="http://schemas.microsoft.com/office/drawing/2014/main" id="{8C455EEB-FD40-414D-A542-FB35DEB73C1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877576" y="5579"/>
              <a:ext cx="5037138" cy="6861550"/>
            </a:xfrm>
            <a:custGeom>
              <a:avLst/>
              <a:gdLst>
                <a:gd name="T0" fmla="*/ 1011 w 1058"/>
                <a:gd name="T1" fmla="*/ 1439 h 1439"/>
                <a:gd name="T2" fmla="*/ 648 w 1058"/>
                <a:gd name="T3" fmla="*/ 617 h 1439"/>
                <a:gd name="T4" fmla="*/ 0 w 1058"/>
                <a:gd name="T5" fmla="*/ 0 h 1439"/>
              </a:gdLst>
              <a:ahLst/>
              <a:cxnLst>
                <a:cxn ang="0">
                  <a:pos x="T0" y="T1"/>
                </a:cxn>
                <a:cxn ang="0">
                  <a:pos x="T2" y="T3"/>
                </a:cxn>
                <a:cxn ang="0">
                  <a:pos x="T4" y="T5"/>
                </a:cxn>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 name="Freeform 20">
              <a:extLst>
                <a:ext uri="{FF2B5EF4-FFF2-40B4-BE49-F238E27FC236}">
                  <a16:creationId xmlns:a16="http://schemas.microsoft.com/office/drawing/2014/main" id="{F08F1FC1-956F-4494-BAFD-D504E93070F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768289" y="5579"/>
              <a:ext cx="3417888" cy="2742066"/>
            </a:xfrm>
            <a:custGeom>
              <a:avLst/>
              <a:gdLst>
                <a:gd name="T0" fmla="*/ 718 w 718"/>
                <a:gd name="T1" fmla="*/ 575 h 575"/>
                <a:gd name="T2" fmla="*/ 0 w 718"/>
                <a:gd name="T3" fmla="*/ 0 h 575"/>
              </a:gdLst>
              <a:ahLst/>
              <a:cxnLst>
                <a:cxn ang="0">
                  <a:pos x="T0" y="T1"/>
                </a:cxn>
                <a:cxn ang="0">
                  <a:pos x="T2" y="T3"/>
                </a:cxn>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 name="Freeform 21">
              <a:extLst>
                <a:ext uri="{FF2B5EF4-FFF2-40B4-BE49-F238E27FC236}">
                  <a16:creationId xmlns:a16="http://schemas.microsoft.com/office/drawing/2014/main" id="{BEEDE1AA-8DCD-43D3-BC15-57484031487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9235014" y="10367"/>
              <a:ext cx="2951163" cy="2555325"/>
            </a:xfrm>
            <a:custGeom>
              <a:avLst/>
              <a:gdLst>
                <a:gd name="T0" fmla="*/ 620 w 620"/>
                <a:gd name="T1" fmla="*/ 536 h 536"/>
                <a:gd name="T2" fmla="*/ 0 w 620"/>
                <a:gd name="T3" fmla="*/ 0 h 536"/>
              </a:gdLst>
              <a:ahLst/>
              <a:cxnLst>
                <a:cxn ang="0">
                  <a:pos x="T0" y="T1"/>
                </a:cxn>
                <a:cxn ang="0">
                  <a:pos x="T2" y="T3"/>
                </a:cxn>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 name="Freeform 22">
              <a:extLst>
                <a:ext uri="{FF2B5EF4-FFF2-40B4-BE49-F238E27FC236}">
                  <a16:creationId xmlns:a16="http://schemas.microsoft.com/office/drawing/2014/main" id="{E36CDA69-ED79-4DCF-9761-0B6134FA638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20826" y="5579"/>
              <a:ext cx="2165350" cy="1358265"/>
            </a:xfrm>
            <a:custGeom>
              <a:avLst/>
              <a:gdLst>
                <a:gd name="T0" fmla="*/ 0 w 455"/>
                <a:gd name="T1" fmla="*/ 0 h 285"/>
                <a:gd name="T2" fmla="*/ 455 w 455"/>
                <a:gd name="T3" fmla="*/ 285 h 285"/>
              </a:gdLst>
              <a:ahLst/>
              <a:cxnLst>
                <a:cxn ang="0">
                  <a:pos x="T0" y="T1"/>
                </a:cxn>
                <a:cxn ang="0">
                  <a:pos x="T2" y="T3"/>
                </a:cxn>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 name="Freeform 23">
              <a:extLst>
                <a:ext uri="{FF2B5EF4-FFF2-40B4-BE49-F238E27FC236}">
                  <a16:creationId xmlns:a16="http://schemas.microsoft.com/office/drawing/2014/main" id="{5F812C02-CFCB-47F4-B493-7753519FCAD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90826" y="5579"/>
              <a:ext cx="895350" cy="534687"/>
            </a:xfrm>
            <a:custGeom>
              <a:avLst/>
              <a:gdLst>
                <a:gd name="T0" fmla="*/ 0 w 188"/>
                <a:gd name="T1" fmla="*/ 0 h 112"/>
                <a:gd name="T2" fmla="*/ 188 w 188"/>
                <a:gd name="T3" fmla="*/ 112 h 112"/>
              </a:gdLst>
              <a:ahLst/>
              <a:cxnLst>
                <a:cxn ang="0">
                  <a:pos x="T0" y="T1"/>
                </a:cxn>
                <a:cxn ang="0">
                  <a:pos x="T2" y="T3"/>
                </a:cxn>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59" name="Group 58">
            <a:extLst>
              <a:ext uri="{FF2B5EF4-FFF2-40B4-BE49-F238E27FC236}">
                <a16:creationId xmlns:a16="http://schemas.microsoft.com/office/drawing/2014/main" id="{B83678BA-0A50-4D51-9E9E-08BB66F83C3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07084" y="1186483"/>
            <a:ext cx="3822597" cy="4477933"/>
            <a:chOff x="807084" y="1186483"/>
            <a:chExt cx="3822597" cy="4477933"/>
          </a:xfrm>
        </p:grpSpPr>
        <p:sp>
          <p:nvSpPr>
            <p:cNvPr id="60" name="Rectangle 59">
              <a:extLst>
                <a:ext uri="{FF2B5EF4-FFF2-40B4-BE49-F238E27FC236}">
                  <a16:creationId xmlns:a16="http://schemas.microsoft.com/office/drawing/2014/main" id="{F1A8F65D-5E8F-4CA5-9240-1357120F931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7531" y="1186483"/>
              <a:ext cx="3821702"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Isosceles Triangle 39">
              <a:extLst>
                <a:ext uri="{FF2B5EF4-FFF2-40B4-BE49-F238E27FC236}">
                  <a16:creationId xmlns:a16="http://schemas.microsoft.com/office/drawing/2014/main" id="{2A4731E5-DE5F-4215-9525-99426B3909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514766"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a:extLst>
                <a:ext uri="{FF2B5EF4-FFF2-40B4-BE49-F238E27FC236}">
                  <a16:creationId xmlns:a16="http://schemas.microsoft.com/office/drawing/2014/main" id="{3478866D-C5E9-4968-BEF7-B1F0308089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7084" y="1991156"/>
              <a:ext cx="382259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9475DBFA-40D0-5143-F49A-7298C3FA59BB}"/>
              </a:ext>
            </a:extLst>
          </p:cNvPr>
          <p:cNvSpPr>
            <a:spLocks noGrp="1"/>
          </p:cNvSpPr>
          <p:nvPr>
            <p:ph type="title"/>
          </p:nvPr>
        </p:nvSpPr>
        <p:spPr>
          <a:xfrm>
            <a:off x="895415" y="2075504"/>
            <a:ext cx="3654569" cy="2042725"/>
          </a:xfrm>
        </p:spPr>
        <p:txBody>
          <a:bodyPr vert="horz" lIns="228600" tIns="228600" rIns="228600" bIns="0" rtlCol="0" anchor="b">
            <a:normAutofit/>
          </a:bodyPr>
          <a:lstStyle/>
          <a:p>
            <a:pPr>
              <a:lnSpc>
                <a:spcPct val="80000"/>
              </a:lnSpc>
            </a:pPr>
            <a:r>
              <a:rPr lang="en-US" sz="3400"/>
              <a:t>Political Party Affiliation</a:t>
            </a:r>
            <a:br>
              <a:rPr lang="en-US" sz="3400"/>
            </a:br>
            <a:r>
              <a:rPr lang="en-US" sz="3400"/>
              <a:t>Question 11   part one</a:t>
            </a:r>
          </a:p>
        </p:txBody>
      </p:sp>
      <p:sp>
        <p:nvSpPr>
          <p:cNvPr id="64" name="Rectangle 63">
            <a:extLst>
              <a:ext uri="{FF2B5EF4-FFF2-40B4-BE49-F238E27FC236}">
                <a16:creationId xmlns:a16="http://schemas.microsoft.com/office/drawing/2014/main" id="{9BF6EDB4-B4ED-4900-9E38-A7AE0EEEEA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40150" y="-6706"/>
            <a:ext cx="6751849" cy="6871125"/>
          </a:xfrm>
          <a:prstGeom prst="rect">
            <a:avLst/>
          </a:prstGeom>
          <a:solidFill>
            <a:schemeClr val="bg1"/>
          </a:solidFill>
          <a:ln w="9525">
            <a:solidFill>
              <a:schemeClr val="tx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4">
            <a:extLst>
              <a:ext uri="{FF2B5EF4-FFF2-40B4-BE49-F238E27FC236}">
                <a16:creationId xmlns:a16="http://schemas.microsoft.com/office/drawing/2014/main" id="{ADF54947-EFC7-4FFE-170A-25F55E5BCBB9}"/>
              </a:ext>
            </a:extLst>
          </p:cNvPr>
          <p:cNvGraphicFramePr>
            <a:graphicFrameLocks noGrp="1"/>
          </p:cNvGraphicFramePr>
          <p:nvPr>
            <p:ph idx="1"/>
            <p:extLst>
              <p:ext uri="{D42A27DB-BD31-4B8C-83A1-F6EECF244321}">
                <p14:modId xmlns:p14="http://schemas.microsoft.com/office/powerpoint/2010/main" val="1024978112"/>
              </p:ext>
            </p:extLst>
          </p:nvPr>
        </p:nvGraphicFramePr>
        <p:xfrm>
          <a:off x="5757262" y="730024"/>
          <a:ext cx="6120322" cy="5407119"/>
        </p:xfrm>
        <a:graphic>
          <a:graphicData uri="http://schemas.openxmlformats.org/drawingml/2006/table">
            <a:tbl>
              <a:tblPr firstRow="1" bandRow="1">
                <a:tableStyleId>{69012ECD-51FC-41F1-AA8D-1B2483CD663E}</a:tableStyleId>
              </a:tblPr>
              <a:tblGrid>
                <a:gridCol w="2419064">
                  <a:extLst>
                    <a:ext uri="{9D8B030D-6E8A-4147-A177-3AD203B41FA5}">
                      <a16:colId xmlns:a16="http://schemas.microsoft.com/office/drawing/2014/main" val="577621209"/>
                    </a:ext>
                  </a:extLst>
                </a:gridCol>
                <a:gridCol w="1254698">
                  <a:extLst>
                    <a:ext uri="{9D8B030D-6E8A-4147-A177-3AD203B41FA5}">
                      <a16:colId xmlns:a16="http://schemas.microsoft.com/office/drawing/2014/main" val="3416390480"/>
                    </a:ext>
                  </a:extLst>
                </a:gridCol>
                <a:gridCol w="359476">
                  <a:extLst>
                    <a:ext uri="{9D8B030D-6E8A-4147-A177-3AD203B41FA5}">
                      <a16:colId xmlns:a16="http://schemas.microsoft.com/office/drawing/2014/main" val="474919614"/>
                    </a:ext>
                  </a:extLst>
                </a:gridCol>
                <a:gridCol w="509642">
                  <a:extLst>
                    <a:ext uri="{9D8B030D-6E8A-4147-A177-3AD203B41FA5}">
                      <a16:colId xmlns:a16="http://schemas.microsoft.com/office/drawing/2014/main" val="3159434381"/>
                    </a:ext>
                  </a:extLst>
                </a:gridCol>
                <a:gridCol w="575484">
                  <a:extLst>
                    <a:ext uri="{9D8B030D-6E8A-4147-A177-3AD203B41FA5}">
                      <a16:colId xmlns:a16="http://schemas.microsoft.com/office/drawing/2014/main" val="2802896636"/>
                    </a:ext>
                  </a:extLst>
                </a:gridCol>
                <a:gridCol w="642482">
                  <a:extLst>
                    <a:ext uri="{9D8B030D-6E8A-4147-A177-3AD203B41FA5}">
                      <a16:colId xmlns:a16="http://schemas.microsoft.com/office/drawing/2014/main" val="2048128611"/>
                    </a:ext>
                  </a:extLst>
                </a:gridCol>
                <a:gridCol w="359476">
                  <a:extLst>
                    <a:ext uri="{9D8B030D-6E8A-4147-A177-3AD203B41FA5}">
                      <a16:colId xmlns:a16="http://schemas.microsoft.com/office/drawing/2014/main" val="1353749867"/>
                    </a:ext>
                  </a:extLst>
                </a:gridCol>
              </a:tblGrid>
              <a:tr h="314934">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tc gridSpan="5">
                  <a:txBody>
                    <a:bodyPr/>
                    <a:lstStyle/>
                    <a:p>
                      <a:pPr marL="0" marR="0" algn="ctr" fontAlgn="base">
                        <a:spcBef>
                          <a:spcPts val="0"/>
                        </a:spcBef>
                        <a:spcAft>
                          <a:spcPts val="0"/>
                        </a:spcAft>
                      </a:pPr>
                      <a:r>
                        <a:rPr lang="en-US" sz="700" dirty="0">
                          <a:effectLst/>
                        </a:rPr>
                        <a:t>Q9: Political Party Affiliation </a:t>
                      </a:r>
                      <a:endParaRPr lang="en-US" sz="1100" dirty="0">
                        <a:effectLst/>
                        <a:latin typeface="Calibri" panose="020F0502020204030204" pitchFamily="34" charset="0"/>
                      </a:endParaRPr>
                    </a:p>
                  </a:txBody>
                  <a:tcPr marL="0" marR="0" marT="0"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353853748"/>
                  </a:ext>
                </a:extLst>
              </a:tr>
              <a:tr h="314934">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Total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Democrat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Republican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Independent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Other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1870012707"/>
                  </a:ext>
                </a:extLst>
              </a:tr>
              <a:tr h="314934">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2443638500"/>
                  </a:ext>
                </a:extLst>
              </a:tr>
              <a:tr h="137507">
                <a:tc gridSpan="2">
                  <a:txBody>
                    <a:bodyPr/>
                    <a:lstStyle/>
                    <a:p>
                      <a:pPr marL="0" marR="0" fontAlgn="base">
                        <a:spcBef>
                          <a:spcPts val="0"/>
                        </a:spcBef>
                        <a:spcAft>
                          <a:spcPts val="0"/>
                        </a:spcAft>
                      </a:pPr>
                      <a:r>
                        <a:rPr lang="en-US" sz="700" dirty="0">
                          <a:effectLst/>
                        </a:rPr>
                        <a:t>Total Count (Answering)  </a:t>
                      </a:r>
                      <a:endParaRPr lang="en-US" sz="1100" dirty="0">
                        <a:effectLst/>
                        <a:latin typeface="Calibri" panose="020F0502020204030204" pitchFamily="34" charset="0"/>
                      </a:endParaRPr>
                    </a:p>
                  </a:txBody>
                  <a:tcPr marL="0" marR="0" marT="0" marB="0" anchor="b"/>
                </a:tc>
                <a:tc hMerge="1">
                  <a:txBody>
                    <a:bodyPr/>
                    <a:lstStyle/>
                    <a:p>
                      <a:endParaRPr lang="en-US"/>
                    </a:p>
                  </a:txBody>
                  <a:tcPr/>
                </a:tc>
                <a:tc>
                  <a:txBody>
                    <a:bodyPr/>
                    <a:lstStyle/>
                    <a:p>
                      <a:pPr marL="0" marR="0" fontAlgn="base">
                        <a:spcBef>
                          <a:spcPts val="0"/>
                        </a:spcBef>
                        <a:spcAft>
                          <a:spcPts val="0"/>
                        </a:spcAft>
                      </a:pPr>
                      <a:r>
                        <a:rPr lang="en-US" sz="700" dirty="0">
                          <a:effectLst/>
                        </a:rPr>
                        <a:t>83.0 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40.0 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17.0 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19.0 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7.0 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393808165"/>
                  </a:ext>
                </a:extLst>
              </a:tr>
              <a:tr h="314934">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1709553054"/>
                  </a:ext>
                </a:extLst>
              </a:tr>
              <a:tr h="137507">
                <a:tc rowSpan="5">
                  <a:txBody>
                    <a:bodyPr/>
                    <a:lstStyle/>
                    <a:p>
                      <a:pPr marL="0" marR="0" fontAlgn="base">
                        <a:spcBef>
                          <a:spcPts val="0"/>
                        </a:spcBef>
                        <a:spcAft>
                          <a:spcPts val="0"/>
                        </a:spcAft>
                      </a:pPr>
                      <a:r>
                        <a:rPr lang="en-US" sz="700" dirty="0">
                          <a:effectLst/>
                          <a:highlight>
                            <a:srgbClr val="FFFF00"/>
                          </a:highlight>
                        </a:rPr>
                        <a:t>I know how to register to vote </a:t>
                      </a:r>
                      <a:endParaRPr lang="en-US" sz="1100" dirty="0">
                        <a:effectLst/>
                        <a:highlight>
                          <a:srgbClr val="FFFF00"/>
                        </a:highlight>
                        <a:latin typeface="Calibri"/>
                      </a:endParaRPr>
                    </a:p>
                  </a:txBody>
                  <a:tcPr marL="0" marR="0" marT="0" marB="0" anchor="ctr"/>
                </a:tc>
                <a:tc>
                  <a:txBody>
                    <a:bodyPr/>
                    <a:lstStyle/>
                    <a:p>
                      <a:pPr marL="0" marR="0" fontAlgn="base">
                        <a:spcBef>
                          <a:spcPts val="0"/>
                        </a:spcBef>
                        <a:spcAft>
                          <a:spcPts val="0"/>
                        </a:spcAft>
                      </a:pPr>
                      <a:r>
                        <a:rPr lang="en-US" sz="700" dirty="0">
                          <a:effectLst/>
                        </a:rPr>
                        <a:t>Strongly disagree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3.6%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2.5%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highlight>
                            <a:srgbClr val="FFFF00"/>
                          </a:highlight>
                        </a:rPr>
                        <a:t>0.0% </a:t>
                      </a:r>
                      <a:endParaRPr lang="en-US" sz="1100" dirty="0">
                        <a:effectLst/>
                        <a:highlight>
                          <a:srgbClr val="FFFF00"/>
                        </a:highligh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5.3%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14.3%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2464699469"/>
                  </a:ext>
                </a:extLst>
              </a:tr>
              <a:tr h="137507">
                <a:tc vMerge="1">
                  <a:txBody>
                    <a:bodyPr/>
                    <a:lstStyle/>
                    <a:p>
                      <a:endParaRPr lang="en-US"/>
                    </a:p>
                  </a:txBody>
                  <a:tcPr/>
                </a:tc>
                <a:tc>
                  <a:txBody>
                    <a:bodyPr/>
                    <a:lstStyle/>
                    <a:p>
                      <a:pPr marL="0" marR="0" fontAlgn="base">
                        <a:spcBef>
                          <a:spcPts val="0"/>
                        </a:spcBef>
                        <a:spcAft>
                          <a:spcPts val="0"/>
                        </a:spcAft>
                      </a:pPr>
                      <a:r>
                        <a:rPr lang="en-US" sz="700" dirty="0">
                          <a:effectLst/>
                        </a:rPr>
                        <a:t>Somewhat disagree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6.0%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11.8%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5.3%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2937448566"/>
                  </a:ext>
                </a:extLst>
              </a:tr>
              <a:tr h="137507">
                <a:tc vMerge="1">
                  <a:txBody>
                    <a:bodyPr/>
                    <a:lstStyle/>
                    <a:p>
                      <a:endParaRPr lang="en-US"/>
                    </a:p>
                  </a:txBody>
                  <a:tcPr/>
                </a:tc>
                <a:tc>
                  <a:txBody>
                    <a:bodyPr/>
                    <a:lstStyle/>
                    <a:p>
                      <a:pPr marL="0" marR="0" fontAlgn="base">
                        <a:spcBef>
                          <a:spcPts val="0"/>
                        </a:spcBef>
                        <a:spcAft>
                          <a:spcPts val="0"/>
                        </a:spcAft>
                      </a:pPr>
                      <a:r>
                        <a:rPr lang="en-US" sz="700" dirty="0">
                          <a:effectLst/>
                        </a:rPr>
                        <a:t>Neither agree nor disagree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8.4%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7.5%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17.6%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5.3%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2417891545"/>
                  </a:ext>
                </a:extLst>
              </a:tr>
              <a:tr h="137507">
                <a:tc vMerge="1">
                  <a:txBody>
                    <a:bodyPr/>
                    <a:lstStyle/>
                    <a:p>
                      <a:endParaRPr lang="en-US"/>
                    </a:p>
                  </a:txBody>
                  <a:tcPr/>
                </a:tc>
                <a:tc>
                  <a:txBody>
                    <a:bodyPr/>
                    <a:lstStyle/>
                    <a:p>
                      <a:pPr marL="0" marR="0" fontAlgn="base">
                        <a:spcBef>
                          <a:spcPts val="0"/>
                        </a:spcBef>
                        <a:spcAft>
                          <a:spcPts val="0"/>
                        </a:spcAft>
                      </a:pPr>
                      <a:r>
                        <a:rPr lang="en-US" sz="700" dirty="0">
                          <a:effectLst/>
                        </a:rPr>
                        <a:t>Somewhat 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32.5%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37.5%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17.6%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26.3%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57.1%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3670158273"/>
                  </a:ext>
                </a:extLst>
              </a:tr>
              <a:tr h="137507">
                <a:tc vMerge="1">
                  <a:txBody>
                    <a:bodyPr/>
                    <a:lstStyle/>
                    <a:p>
                      <a:endParaRPr lang="en-US"/>
                    </a:p>
                  </a:txBody>
                  <a:tcPr/>
                </a:tc>
                <a:tc>
                  <a:txBody>
                    <a:bodyPr/>
                    <a:lstStyle/>
                    <a:p>
                      <a:pPr marL="0" marR="0" fontAlgn="base">
                        <a:spcBef>
                          <a:spcPts val="0"/>
                        </a:spcBef>
                        <a:spcAft>
                          <a:spcPts val="0"/>
                        </a:spcAft>
                      </a:pPr>
                      <a:r>
                        <a:rPr lang="en-US" sz="700" dirty="0">
                          <a:effectLst/>
                        </a:rPr>
                        <a:t>Strongly 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49.4%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47.5%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52.9%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57.9%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28.6%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3858106634"/>
                  </a:ext>
                </a:extLst>
              </a:tr>
              <a:tr h="314934">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1833857067"/>
                  </a:ext>
                </a:extLst>
              </a:tr>
              <a:tr h="137507">
                <a:tc rowSpan="5">
                  <a:txBody>
                    <a:bodyPr/>
                    <a:lstStyle/>
                    <a:p>
                      <a:pPr marL="0" marR="0" fontAlgn="base">
                        <a:spcBef>
                          <a:spcPts val="0"/>
                        </a:spcBef>
                        <a:spcAft>
                          <a:spcPts val="0"/>
                        </a:spcAft>
                      </a:pPr>
                      <a:r>
                        <a:rPr lang="en-US" sz="700" dirty="0">
                          <a:effectLst/>
                          <a:highlight>
                            <a:srgbClr val="FFFF00"/>
                          </a:highlight>
                        </a:rPr>
                        <a:t>I know what an absentee or mail in ballot is </a:t>
                      </a:r>
                      <a:endParaRPr lang="en-US" sz="1100" dirty="0">
                        <a:effectLst/>
                        <a:highlight>
                          <a:srgbClr val="FFFF00"/>
                        </a:highlight>
                        <a:latin typeface="Calibri"/>
                      </a:endParaRPr>
                    </a:p>
                  </a:txBody>
                  <a:tcPr marL="0" marR="0" marT="0" marB="0" anchor="ctr"/>
                </a:tc>
                <a:tc>
                  <a:txBody>
                    <a:bodyPr/>
                    <a:lstStyle/>
                    <a:p>
                      <a:pPr marL="0" marR="0" fontAlgn="base">
                        <a:spcBef>
                          <a:spcPts val="0"/>
                        </a:spcBef>
                        <a:spcAft>
                          <a:spcPts val="0"/>
                        </a:spcAft>
                      </a:pPr>
                      <a:r>
                        <a:rPr lang="en-US" sz="700" dirty="0">
                          <a:effectLst/>
                        </a:rPr>
                        <a:t>Strongly disagree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4.8%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2.5%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highlight>
                            <a:srgbClr val="FFFF00"/>
                          </a:highlight>
                        </a:rPr>
                        <a:t>0.0% </a:t>
                      </a:r>
                      <a:endParaRPr lang="en-US" sz="1100" dirty="0">
                        <a:effectLst/>
                        <a:highlight>
                          <a:srgbClr val="FFFF00"/>
                        </a:highligh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10.5%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14.3%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1401151184"/>
                  </a:ext>
                </a:extLst>
              </a:tr>
              <a:tr h="137507">
                <a:tc vMerge="1">
                  <a:txBody>
                    <a:bodyPr/>
                    <a:lstStyle/>
                    <a:p>
                      <a:endParaRPr lang="en-US"/>
                    </a:p>
                  </a:txBody>
                  <a:tcPr/>
                </a:tc>
                <a:tc>
                  <a:txBody>
                    <a:bodyPr/>
                    <a:lstStyle/>
                    <a:p>
                      <a:pPr marL="0" marR="0" fontAlgn="base">
                        <a:spcBef>
                          <a:spcPts val="0"/>
                        </a:spcBef>
                        <a:spcAft>
                          <a:spcPts val="0"/>
                        </a:spcAft>
                      </a:pPr>
                      <a:r>
                        <a:rPr lang="en-US" sz="700" dirty="0">
                          <a:effectLst/>
                        </a:rPr>
                        <a:t>Somewhat disagree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4.8%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2.5%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5.9%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5.3%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14.3%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2909837550"/>
                  </a:ext>
                </a:extLst>
              </a:tr>
              <a:tr h="137507">
                <a:tc vMerge="1">
                  <a:txBody>
                    <a:bodyPr/>
                    <a:lstStyle/>
                    <a:p>
                      <a:endParaRPr lang="en-US"/>
                    </a:p>
                  </a:txBody>
                  <a:tcPr/>
                </a:tc>
                <a:tc>
                  <a:txBody>
                    <a:bodyPr/>
                    <a:lstStyle/>
                    <a:p>
                      <a:pPr marL="0" marR="0" fontAlgn="base">
                        <a:spcBef>
                          <a:spcPts val="0"/>
                        </a:spcBef>
                        <a:spcAft>
                          <a:spcPts val="0"/>
                        </a:spcAft>
                      </a:pPr>
                      <a:r>
                        <a:rPr lang="en-US" sz="700" dirty="0">
                          <a:effectLst/>
                        </a:rPr>
                        <a:t>Neither agree nor disagree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4.8%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5.9%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14.3%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1770198960"/>
                  </a:ext>
                </a:extLst>
              </a:tr>
              <a:tr h="137507">
                <a:tc vMerge="1">
                  <a:txBody>
                    <a:bodyPr/>
                    <a:lstStyle/>
                    <a:p>
                      <a:endParaRPr lang="en-US"/>
                    </a:p>
                  </a:txBody>
                  <a:tcPr/>
                </a:tc>
                <a:tc>
                  <a:txBody>
                    <a:bodyPr/>
                    <a:lstStyle/>
                    <a:p>
                      <a:pPr marL="0" marR="0" fontAlgn="base">
                        <a:spcBef>
                          <a:spcPts val="0"/>
                        </a:spcBef>
                        <a:spcAft>
                          <a:spcPts val="0"/>
                        </a:spcAft>
                      </a:pPr>
                      <a:r>
                        <a:rPr lang="en-US" sz="700" dirty="0">
                          <a:effectLst/>
                        </a:rPr>
                        <a:t>Somewhat 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30.1%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35.0%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23.5%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26.3%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28.6%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1148475971"/>
                  </a:ext>
                </a:extLst>
              </a:tr>
              <a:tr h="137507">
                <a:tc vMerge="1">
                  <a:txBody>
                    <a:bodyPr/>
                    <a:lstStyle/>
                    <a:p>
                      <a:endParaRPr lang="en-US"/>
                    </a:p>
                  </a:txBody>
                  <a:tcPr/>
                </a:tc>
                <a:tc>
                  <a:txBody>
                    <a:bodyPr/>
                    <a:lstStyle/>
                    <a:p>
                      <a:pPr marL="0" marR="0" fontAlgn="base">
                        <a:spcBef>
                          <a:spcPts val="0"/>
                        </a:spcBef>
                        <a:spcAft>
                          <a:spcPts val="0"/>
                        </a:spcAft>
                      </a:pPr>
                      <a:r>
                        <a:rPr lang="en-US" sz="700" dirty="0">
                          <a:effectLst/>
                        </a:rPr>
                        <a:t>Strongly 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55.4%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55.0%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64.7%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57.9%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28.6%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2429514131"/>
                  </a:ext>
                </a:extLst>
              </a:tr>
              <a:tr h="314934">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2850907143"/>
                  </a:ext>
                </a:extLst>
              </a:tr>
              <a:tr h="137507">
                <a:tc rowSpan="5">
                  <a:txBody>
                    <a:bodyPr/>
                    <a:lstStyle/>
                    <a:p>
                      <a:pPr marL="0" marR="0" fontAlgn="base">
                        <a:spcBef>
                          <a:spcPts val="0"/>
                        </a:spcBef>
                        <a:spcAft>
                          <a:spcPts val="0"/>
                        </a:spcAft>
                      </a:pPr>
                      <a:r>
                        <a:rPr lang="en-US" sz="700" dirty="0">
                          <a:effectLst/>
                        </a:rPr>
                        <a:t>I know how to apply for an absentee/ mail-in ballot </a:t>
                      </a:r>
                      <a:endParaRPr lang="en-US" sz="1100" dirty="0">
                        <a:effectLst/>
                        <a:latin typeface="Calibri" panose="020F0502020204030204" pitchFamily="34" charset="0"/>
                      </a:endParaRPr>
                    </a:p>
                  </a:txBody>
                  <a:tcPr marL="0" marR="0" marT="0" marB="0" anchor="ctr"/>
                </a:tc>
                <a:tc>
                  <a:txBody>
                    <a:bodyPr/>
                    <a:lstStyle/>
                    <a:p>
                      <a:pPr marL="0" marR="0" fontAlgn="base">
                        <a:spcBef>
                          <a:spcPts val="0"/>
                        </a:spcBef>
                        <a:spcAft>
                          <a:spcPts val="0"/>
                        </a:spcAft>
                      </a:pPr>
                      <a:r>
                        <a:rPr lang="en-US" sz="700" dirty="0">
                          <a:effectLst/>
                        </a:rPr>
                        <a:t>Strongly disagree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24.1%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22.5%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23.5%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26.3%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28.6%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1666651678"/>
                  </a:ext>
                </a:extLst>
              </a:tr>
              <a:tr h="137507">
                <a:tc vMerge="1">
                  <a:txBody>
                    <a:bodyPr/>
                    <a:lstStyle/>
                    <a:p>
                      <a:endParaRPr lang="en-US"/>
                    </a:p>
                  </a:txBody>
                  <a:tcPr/>
                </a:tc>
                <a:tc>
                  <a:txBody>
                    <a:bodyPr/>
                    <a:lstStyle/>
                    <a:p>
                      <a:pPr marL="0" marR="0" fontAlgn="base">
                        <a:spcBef>
                          <a:spcPts val="0"/>
                        </a:spcBef>
                        <a:spcAft>
                          <a:spcPts val="0"/>
                        </a:spcAft>
                      </a:pPr>
                      <a:r>
                        <a:rPr lang="en-US" sz="700" dirty="0">
                          <a:effectLst/>
                        </a:rPr>
                        <a:t>Somewhat disagree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20.5%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22.5%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17.6%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15.8%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28.6%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1700143924"/>
                  </a:ext>
                </a:extLst>
              </a:tr>
              <a:tr h="137507">
                <a:tc vMerge="1">
                  <a:txBody>
                    <a:bodyPr/>
                    <a:lstStyle/>
                    <a:p>
                      <a:endParaRPr lang="en-US"/>
                    </a:p>
                  </a:txBody>
                  <a:tcPr/>
                </a:tc>
                <a:tc>
                  <a:txBody>
                    <a:bodyPr/>
                    <a:lstStyle/>
                    <a:p>
                      <a:pPr marL="0" marR="0" fontAlgn="base">
                        <a:spcBef>
                          <a:spcPts val="0"/>
                        </a:spcBef>
                        <a:spcAft>
                          <a:spcPts val="0"/>
                        </a:spcAft>
                      </a:pPr>
                      <a:r>
                        <a:rPr lang="en-US" sz="700" dirty="0">
                          <a:effectLst/>
                        </a:rPr>
                        <a:t>Neither agree nor disagree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6.0%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11.8%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10.5%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14.3%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1762701750"/>
                  </a:ext>
                </a:extLst>
              </a:tr>
              <a:tr h="137507">
                <a:tc vMerge="1">
                  <a:txBody>
                    <a:bodyPr/>
                    <a:lstStyle/>
                    <a:p>
                      <a:endParaRPr lang="en-US"/>
                    </a:p>
                  </a:txBody>
                  <a:tcPr/>
                </a:tc>
                <a:tc>
                  <a:txBody>
                    <a:bodyPr/>
                    <a:lstStyle/>
                    <a:p>
                      <a:pPr marL="0" marR="0" fontAlgn="base">
                        <a:spcBef>
                          <a:spcPts val="0"/>
                        </a:spcBef>
                        <a:spcAft>
                          <a:spcPts val="0"/>
                        </a:spcAft>
                      </a:pPr>
                      <a:r>
                        <a:rPr lang="en-US" sz="700" dirty="0">
                          <a:effectLst/>
                        </a:rPr>
                        <a:t>Somewhat 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18.1%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15.0%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23.5%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21.1%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14.3%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1026821762"/>
                  </a:ext>
                </a:extLst>
              </a:tr>
              <a:tr h="137507">
                <a:tc vMerge="1">
                  <a:txBody>
                    <a:bodyPr/>
                    <a:lstStyle/>
                    <a:p>
                      <a:endParaRPr lang="en-US"/>
                    </a:p>
                  </a:txBody>
                  <a:tcPr/>
                </a:tc>
                <a:tc>
                  <a:txBody>
                    <a:bodyPr/>
                    <a:lstStyle/>
                    <a:p>
                      <a:pPr marL="0" marR="0" fontAlgn="base">
                        <a:spcBef>
                          <a:spcPts val="0"/>
                        </a:spcBef>
                        <a:spcAft>
                          <a:spcPts val="0"/>
                        </a:spcAft>
                      </a:pPr>
                      <a:r>
                        <a:rPr lang="en-US" sz="700" dirty="0">
                          <a:effectLst/>
                        </a:rPr>
                        <a:t>Strongly 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31.3%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40.0%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23.5%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26.3%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14.3%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431092890"/>
                  </a:ext>
                </a:extLst>
              </a:tr>
              <a:tr h="314934">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1880853589"/>
                  </a:ext>
                </a:extLst>
              </a:tr>
              <a:tr h="137507">
                <a:tc rowSpan="5">
                  <a:txBody>
                    <a:bodyPr/>
                    <a:lstStyle/>
                    <a:p>
                      <a:pPr marL="0" marR="0" fontAlgn="base">
                        <a:spcBef>
                          <a:spcPts val="0"/>
                        </a:spcBef>
                        <a:spcAft>
                          <a:spcPts val="0"/>
                        </a:spcAft>
                      </a:pPr>
                      <a:r>
                        <a:rPr lang="en-US" sz="700" dirty="0">
                          <a:effectLst/>
                          <a:highlight>
                            <a:srgbClr val="FFFF00"/>
                          </a:highlight>
                        </a:rPr>
                        <a:t>I know that there is an upcoming election in</a:t>
                      </a:r>
                      <a:endParaRPr lang="en-US" sz="1100" dirty="0">
                        <a:effectLst/>
                        <a:highlight>
                          <a:srgbClr val="FFFF00"/>
                        </a:highlight>
                        <a:latin typeface="Calibri"/>
                      </a:endParaRPr>
                    </a:p>
                    <a:p>
                      <a:pPr marL="0" marR="0" lvl="0">
                        <a:spcBef>
                          <a:spcPts val="0"/>
                        </a:spcBef>
                        <a:spcAft>
                          <a:spcPts val="0"/>
                        </a:spcAft>
                        <a:buNone/>
                      </a:pPr>
                      <a:r>
                        <a:rPr lang="en-US" sz="700" dirty="0">
                          <a:effectLst/>
                          <a:highlight>
                            <a:srgbClr val="FFFF00"/>
                          </a:highlight>
                        </a:rPr>
                        <a:t> November </a:t>
                      </a:r>
                      <a:endParaRPr lang="en-US" sz="1100" dirty="0">
                        <a:effectLst/>
                        <a:highlight>
                          <a:srgbClr val="FFFF00"/>
                        </a:highlight>
                        <a:latin typeface="Calibri"/>
                      </a:endParaRPr>
                    </a:p>
                  </a:txBody>
                  <a:tcPr marL="0" marR="0" marT="0" marB="0" anchor="ctr"/>
                </a:tc>
                <a:tc>
                  <a:txBody>
                    <a:bodyPr/>
                    <a:lstStyle/>
                    <a:p>
                      <a:pPr marL="0" marR="0" fontAlgn="base">
                        <a:spcBef>
                          <a:spcPts val="0"/>
                        </a:spcBef>
                        <a:spcAft>
                          <a:spcPts val="0"/>
                        </a:spcAft>
                      </a:pPr>
                      <a:r>
                        <a:rPr lang="en-US" sz="700" dirty="0">
                          <a:effectLst/>
                        </a:rPr>
                        <a:t>Strongly disagree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3.6%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2.5%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highlight>
                            <a:srgbClr val="FFFF00"/>
                          </a:highlight>
                        </a:rPr>
                        <a:t>0.0% </a:t>
                      </a:r>
                      <a:endParaRPr lang="en-US" sz="1100" dirty="0">
                        <a:effectLst/>
                        <a:highlight>
                          <a:srgbClr val="FFFF00"/>
                        </a:highligh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5.3%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14.3%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145949348"/>
                  </a:ext>
                </a:extLst>
              </a:tr>
              <a:tr h="137507">
                <a:tc vMerge="1">
                  <a:txBody>
                    <a:bodyPr/>
                    <a:lstStyle/>
                    <a:p>
                      <a:endParaRPr lang="en-US"/>
                    </a:p>
                  </a:txBody>
                  <a:tcPr/>
                </a:tc>
                <a:tc>
                  <a:txBody>
                    <a:bodyPr/>
                    <a:lstStyle/>
                    <a:p>
                      <a:pPr marL="0" marR="0" fontAlgn="base">
                        <a:spcBef>
                          <a:spcPts val="0"/>
                        </a:spcBef>
                        <a:spcAft>
                          <a:spcPts val="0"/>
                        </a:spcAft>
                      </a:pPr>
                      <a:r>
                        <a:rPr lang="en-US" sz="700" dirty="0">
                          <a:effectLst/>
                        </a:rPr>
                        <a:t>Somewhat disagree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2.4%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2.5%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5.9%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123793102"/>
                  </a:ext>
                </a:extLst>
              </a:tr>
              <a:tr h="137507">
                <a:tc vMerge="1">
                  <a:txBody>
                    <a:bodyPr/>
                    <a:lstStyle/>
                    <a:p>
                      <a:endParaRPr lang="en-US"/>
                    </a:p>
                  </a:txBody>
                  <a:tcPr/>
                </a:tc>
                <a:tc>
                  <a:txBody>
                    <a:bodyPr/>
                    <a:lstStyle/>
                    <a:p>
                      <a:pPr marL="0" marR="0" fontAlgn="base">
                        <a:spcBef>
                          <a:spcPts val="0"/>
                        </a:spcBef>
                        <a:spcAft>
                          <a:spcPts val="0"/>
                        </a:spcAft>
                      </a:pPr>
                      <a:r>
                        <a:rPr lang="en-US" sz="700" dirty="0">
                          <a:effectLst/>
                        </a:rPr>
                        <a:t>Neither agree nor disagree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4.8%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2.5%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11.8%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5.3%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3682698506"/>
                  </a:ext>
                </a:extLst>
              </a:tr>
              <a:tr h="137507">
                <a:tc vMerge="1">
                  <a:txBody>
                    <a:bodyPr/>
                    <a:lstStyle/>
                    <a:p>
                      <a:endParaRPr lang="en-US"/>
                    </a:p>
                  </a:txBody>
                  <a:tcPr/>
                </a:tc>
                <a:tc>
                  <a:txBody>
                    <a:bodyPr/>
                    <a:lstStyle/>
                    <a:p>
                      <a:pPr marL="0" marR="0" fontAlgn="base">
                        <a:spcBef>
                          <a:spcPts val="0"/>
                        </a:spcBef>
                        <a:spcAft>
                          <a:spcPts val="0"/>
                        </a:spcAft>
                      </a:pPr>
                      <a:r>
                        <a:rPr lang="en-US" sz="700" dirty="0">
                          <a:effectLst/>
                        </a:rPr>
                        <a:t>Somewhat 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16.9%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17.5%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17.6%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15.8%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14.3%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670145521"/>
                  </a:ext>
                </a:extLst>
              </a:tr>
              <a:tr h="137507">
                <a:tc vMerge="1">
                  <a:txBody>
                    <a:bodyPr/>
                    <a:lstStyle/>
                    <a:p>
                      <a:endParaRPr lang="en-US"/>
                    </a:p>
                  </a:txBody>
                  <a:tcPr/>
                </a:tc>
                <a:tc>
                  <a:txBody>
                    <a:bodyPr/>
                    <a:lstStyle/>
                    <a:p>
                      <a:pPr marL="0" marR="0" fontAlgn="base">
                        <a:spcBef>
                          <a:spcPts val="0"/>
                        </a:spcBef>
                        <a:spcAft>
                          <a:spcPts val="0"/>
                        </a:spcAft>
                      </a:pPr>
                      <a:r>
                        <a:rPr lang="en-US" sz="700" dirty="0">
                          <a:effectLst/>
                        </a:rPr>
                        <a:t>Strongly 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72.3%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75.0%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64.7%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73.7%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71.4%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2641676936"/>
                  </a:ext>
                </a:extLst>
              </a:tr>
              <a:tr h="314934">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900" dirty="0">
                          <a:effectLst/>
                        </a:rPr>
                        <a:t> </a:t>
                      </a:r>
                      <a:br>
                        <a:rPr lang="en-US" sz="900" dirty="0">
                          <a:effectLst/>
                        </a:rPr>
                      </a:br>
                      <a:r>
                        <a:rPr lang="en-US" sz="900" dirty="0">
                          <a:effectLst/>
                        </a:rPr>
                        <a:t>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2215041926"/>
                  </a:ext>
                </a:extLst>
              </a:tr>
            </a:tbl>
          </a:graphicData>
        </a:graphic>
      </p:graphicFrame>
    </p:spTree>
    <p:extLst>
      <p:ext uri="{BB962C8B-B14F-4D97-AF65-F5344CB8AC3E}">
        <p14:creationId xmlns:p14="http://schemas.microsoft.com/office/powerpoint/2010/main" val="13014140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F6AFF0-AA6E-0F5C-751D-3295C7384B9B}"/>
              </a:ext>
            </a:extLst>
          </p:cNvPr>
          <p:cNvSpPr>
            <a:spLocks noGrp="1"/>
          </p:cNvSpPr>
          <p:nvPr>
            <p:ph type="title"/>
          </p:nvPr>
        </p:nvSpPr>
        <p:spPr>
          <a:xfrm>
            <a:off x="888631" y="2349925"/>
            <a:ext cx="3498979" cy="2456442"/>
          </a:xfrm>
        </p:spPr>
        <p:txBody>
          <a:bodyPr>
            <a:normAutofit/>
          </a:bodyPr>
          <a:lstStyle/>
          <a:p>
            <a:r>
              <a:rPr lang="en-US" sz="3700">
                <a:cs typeface="Calibri Light"/>
              </a:rPr>
              <a:t>Political Party Affiliation </a:t>
            </a:r>
            <a:br>
              <a:rPr lang="en-US" sz="3700">
                <a:cs typeface="Calibri Light"/>
              </a:rPr>
            </a:br>
            <a:r>
              <a:rPr lang="en-US" sz="3700">
                <a:cs typeface="Calibri Light"/>
              </a:rPr>
              <a:t>Question 11</a:t>
            </a:r>
            <a:br>
              <a:rPr lang="en-US" sz="3700">
                <a:cs typeface="Calibri Light"/>
              </a:rPr>
            </a:br>
            <a:r>
              <a:rPr lang="en-US" sz="3700">
                <a:cs typeface="Calibri Light"/>
              </a:rPr>
              <a:t>part two</a:t>
            </a:r>
            <a:endParaRPr lang="en-US" sz="3700"/>
          </a:p>
        </p:txBody>
      </p:sp>
      <p:sp>
        <p:nvSpPr>
          <p:cNvPr id="6" name="TextBox 5">
            <a:extLst>
              <a:ext uri="{FF2B5EF4-FFF2-40B4-BE49-F238E27FC236}">
                <a16:creationId xmlns:a16="http://schemas.microsoft.com/office/drawing/2014/main" id="{BDB5E5BA-511B-B4E2-5DF1-3C080C5D155F}"/>
              </a:ext>
            </a:extLst>
          </p:cNvPr>
          <p:cNvSpPr txBox="1"/>
          <p:nvPr/>
        </p:nvSpPr>
        <p:spPr>
          <a:xfrm>
            <a:off x="4724400" y="3200400"/>
            <a:ext cx="2743200" cy="261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100">
              <a:latin typeface="Times"/>
              <a:cs typeface="Times"/>
            </a:endParaRPr>
          </a:p>
        </p:txBody>
      </p:sp>
      <p:graphicFrame>
        <p:nvGraphicFramePr>
          <p:cNvPr id="5" name="Content Placeholder 4">
            <a:extLst>
              <a:ext uri="{FF2B5EF4-FFF2-40B4-BE49-F238E27FC236}">
                <a16:creationId xmlns:a16="http://schemas.microsoft.com/office/drawing/2014/main" id="{335000E0-7DED-44D1-5B97-06A183FF6241}"/>
              </a:ext>
            </a:extLst>
          </p:cNvPr>
          <p:cNvGraphicFramePr>
            <a:graphicFrameLocks noGrp="1"/>
          </p:cNvGraphicFramePr>
          <p:nvPr>
            <p:ph idx="1"/>
            <p:extLst>
              <p:ext uri="{D42A27DB-BD31-4B8C-83A1-F6EECF244321}">
                <p14:modId xmlns:p14="http://schemas.microsoft.com/office/powerpoint/2010/main" val="1616860099"/>
              </p:ext>
            </p:extLst>
          </p:nvPr>
        </p:nvGraphicFramePr>
        <p:xfrm>
          <a:off x="5522451" y="802967"/>
          <a:ext cx="6097851" cy="5436840"/>
        </p:xfrm>
        <a:graphic>
          <a:graphicData uri="http://schemas.openxmlformats.org/drawingml/2006/table">
            <a:tbl>
              <a:tblPr firstRow="1" bandRow="1">
                <a:tableStyleId>{3B4B98B0-60AC-42C2-AFA5-B58CD77FA1E5}</a:tableStyleId>
              </a:tblPr>
              <a:tblGrid>
                <a:gridCol w="3227883">
                  <a:extLst>
                    <a:ext uri="{9D8B030D-6E8A-4147-A177-3AD203B41FA5}">
                      <a16:colId xmlns:a16="http://schemas.microsoft.com/office/drawing/2014/main" val="3637562146"/>
                    </a:ext>
                  </a:extLst>
                </a:gridCol>
                <a:gridCol w="1178054">
                  <a:extLst>
                    <a:ext uri="{9D8B030D-6E8A-4147-A177-3AD203B41FA5}">
                      <a16:colId xmlns:a16="http://schemas.microsoft.com/office/drawing/2014/main" val="28797834"/>
                    </a:ext>
                  </a:extLst>
                </a:gridCol>
                <a:gridCol w="337515">
                  <a:extLst>
                    <a:ext uri="{9D8B030D-6E8A-4147-A177-3AD203B41FA5}">
                      <a16:colId xmlns:a16="http://schemas.microsoft.com/office/drawing/2014/main" val="1950386787"/>
                    </a:ext>
                  </a:extLst>
                </a:gridCol>
                <a:gridCol w="337515">
                  <a:extLst>
                    <a:ext uri="{9D8B030D-6E8A-4147-A177-3AD203B41FA5}">
                      <a16:colId xmlns:a16="http://schemas.microsoft.com/office/drawing/2014/main" val="1700362823"/>
                    </a:ext>
                  </a:extLst>
                </a:gridCol>
                <a:gridCol w="337515">
                  <a:extLst>
                    <a:ext uri="{9D8B030D-6E8A-4147-A177-3AD203B41FA5}">
                      <a16:colId xmlns:a16="http://schemas.microsoft.com/office/drawing/2014/main" val="3993560306"/>
                    </a:ext>
                  </a:extLst>
                </a:gridCol>
                <a:gridCol w="337515">
                  <a:extLst>
                    <a:ext uri="{9D8B030D-6E8A-4147-A177-3AD203B41FA5}">
                      <a16:colId xmlns:a16="http://schemas.microsoft.com/office/drawing/2014/main" val="2175103260"/>
                    </a:ext>
                  </a:extLst>
                </a:gridCol>
                <a:gridCol w="341854">
                  <a:extLst>
                    <a:ext uri="{9D8B030D-6E8A-4147-A177-3AD203B41FA5}">
                      <a16:colId xmlns:a16="http://schemas.microsoft.com/office/drawing/2014/main" val="2628902641"/>
                    </a:ext>
                  </a:extLst>
                </a:gridCol>
              </a:tblGrid>
              <a:tr h="118931">
                <a:tc rowSpan="5">
                  <a:txBody>
                    <a:bodyPr/>
                    <a:lstStyle/>
                    <a:p>
                      <a:pPr marL="0" marR="0" fontAlgn="base">
                        <a:spcBef>
                          <a:spcPts val="0"/>
                        </a:spcBef>
                        <a:spcAft>
                          <a:spcPts val="0"/>
                        </a:spcAft>
                      </a:pPr>
                      <a:r>
                        <a:rPr lang="en-US" sz="600" dirty="0">
                          <a:effectLst/>
                          <a:highlight>
                            <a:srgbClr val="FFFF00"/>
                          </a:highlight>
                        </a:rPr>
                        <a:t>I know where I am registered to vote </a:t>
                      </a:r>
                      <a:endParaRPr lang="en-US" sz="900" dirty="0">
                        <a:effectLst/>
                        <a:highlight>
                          <a:srgbClr val="FFFF00"/>
                        </a:highlight>
                        <a:latin typeface="Calibri"/>
                      </a:endParaRPr>
                    </a:p>
                  </a:txBody>
                  <a:tcPr marL="0" marR="0" marT="0" marB="0" anchor="ctr"/>
                </a:tc>
                <a:tc>
                  <a:txBody>
                    <a:bodyPr/>
                    <a:lstStyle/>
                    <a:p>
                      <a:pPr marL="0" marR="0" fontAlgn="base">
                        <a:spcBef>
                          <a:spcPts val="0"/>
                        </a:spcBef>
                        <a:spcAft>
                          <a:spcPts val="0"/>
                        </a:spcAft>
                      </a:pPr>
                      <a:r>
                        <a:rPr lang="en-US" sz="600" dirty="0">
                          <a:effectLst/>
                        </a:rPr>
                        <a:t>Strongly disagree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2.4%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highlight>
                            <a:srgbClr val="FFFF00"/>
                          </a:highlight>
                        </a:rPr>
                        <a:t>0.0% </a:t>
                      </a:r>
                      <a:endParaRPr lang="en-US" sz="9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600" dirty="0">
                          <a:effectLst/>
                          <a:highlight>
                            <a:srgbClr val="FFFF00"/>
                          </a:highlight>
                        </a:rPr>
                        <a:t>0.0% </a:t>
                      </a:r>
                      <a:endParaRPr lang="en-US" sz="90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600" dirty="0">
                          <a:effectLst/>
                        </a:rPr>
                        <a:t>5.3%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14.3% </a:t>
                      </a:r>
                      <a:endParaRPr lang="en-US" sz="900" dirty="0">
                        <a:effectLst/>
                        <a:latin typeface="Calibri" panose="020F0502020204030204" pitchFamily="34" charset="0"/>
                      </a:endParaRPr>
                    </a:p>
                  </a:txBody>
                  <a:tcPr marL="0" marR="0" marT="0" marB="0" anchor="b"/>
                </a:tc>
                <a:extLst>
                  <a:ext uri="{0D108BD9-81ED-4DB2-BD59-A6C34878D82A}">
                    <a16:rowId xmlns:a16="http://schemas.microsoft.com/office/drawing/2014/main" val="1181504733"/>
                  </a:ext>
                </a:extLst>
              </a:tr>
              <a:tr h="118931">
                <a:tc vMerge="1">
                  <a:txBody>
                    <a:bodyPr/>
                    <a:lstStyle/>
                    <a:p>
                      <a:endParaRPr lang="en-US"/>
                    </a:p>
                  </a:txBody>
                  <a:tcPr/>
                </a:tc>
                <a:tc>
                  <a:txBody>
                    <a:bodyPr/>
                    <a:lstStyle/>
                    <a:p>
                      <a:pPr marL="0" marR="0" fontAlgn="base">
                        <a:spcBef>
                          <a:spcPts val="0"/>
                        </a:spcBef>
                        <a:spcAft>
                          <a:spcPts val="0"/>
                        </a:spcAft>
                      </a:pPr>
                      <a:r>
                        <a:rPr lang="en-US" sz="600" dirty="0">
                          <a:effectLst/>
                        </a:rPr>
                        <a:t>Somewhat disagree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6.0%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7.5%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5.9%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5.3%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900" dirty="0">
                        <a:effectLst/>
                        <a:latin typeface="Calibri" panose="020F0502020204030204" pitchFamily="34" charset="0"/>
                      </a:endParaRPr>
                    </a:p>
                  </a:txBody>
                  <a:tcPr marL="0" marR="0" marT="0" marB="0" anchor="b"/>
                </a:tc>
                <a:extLst>
                  <a:ext uri="{0D108BD9-81ED-4DB2-BD59-A6C34878D82A}">
                    <a16:rowId xmlns:a16="http://schemas.microsoft.com/office/drawing/2014/main" val="1221711793"/>
                  </a:ext>
                </a:extLst>
              </a:tr>
              <a:tr h="203881">
                <a:tc vMerge="1">
                  <a:txBody>
                    <a:bodyPr/>
                    <a:lstStyle/>
                    <a:p>
                      <a:endParaRPr lang="en-US"/>
                    </a:p>
                  </a:txBody>
                  <a:tcPr/>
                </a:tc>
                <a:tc>
                  <a:txBody>
                    <a:bodyPr/>
                    <a:lstStyle/>
                    <a:p>
                      <a:pPr marL="0" marR="0" fontAlgn="base">
                        <a:spcBef>
                          <a:spcPts val="0"/>
                        </a:spcBef>
                        <a:spcAft>
                          <a:spcPts val="0"/>
                        </a:spcAft>
                      </a:pPr>
                      <a:r>
                        <a:rPr lang="en-US" sz="600" dirty="0">
                          <a:effectLst/>
                        </a:rPr>
                        <a:t>Neither agree nor disagree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12.0%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12.5%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11.8%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5.3%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28.6% </a:t>
                      </a:r>
                      <a:endParaRPr lang="en-US" sz="900" dirty="0">
                        <a:effectLst/>
                        <a:latin typeface="Calibri" panose="020F0502020204030204" pitchFamily="34" charset="0"/>
                      </a:endParaRPr>
                    </a:p>
                  </a:txBody>
                  <a:tcPr marL="0" marR="0" marT="0" marB="0" anchor="b"/>
                </a:tc>
                <a:extLst>
                  <a:ext uri="{0D108BD9-81ED-4DB2-BD59-A6C34878D82A}">
                    <a16:rowId xmlns:a16="http://schemas.microsoft.com/office/drawing/2014/main" val="686857313"/>
                  </a:ext>
                </a:extLst>
              </a:tr>
              <a:tr h="118931">
                <a:tc vMerge="1">
                  <a:txBody>
                    <a:bodyPr/>
                    <a:lstStyle/>
                    <a:p>
                      <a:endParaRPr lang="en-US"/>
                    </a:p>
                  </a:txBody>
                  <a:tcPr/>
                </a:tc>
                <a:tc>
                  <a:txBody>
                    <a:bodyPr/>
                    <a:lstStyle/>
                    <a:p>
                      <a:pPr marL="0" marR="0" fontAlgn="base">
                        <a:spcBef>
                          <a:spcPts val="0"/>
                        </a:spcBef>
                        <a:spcAft>
                          <a:spcPts val="0"/>
                        </a:spcAft>
                      </a:pPr>
                      <a:r>
                        <a:rPr lang="en-US" sz="600" dirty="0">
                          <a:effectLst/>
                        </a:rPr>
                        <a:t>Somewhat agree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15.7%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15.0%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17.6%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15.8%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14.3% </a:t>
                      </a:r>
                      <a:endParaRPr lang="en-US" sz="900" dirty="0">
                        <a:effectLst/>
                        <a:latin typeface="Calibri" panose="020F0502020204030204" pitchFamily="34" charset="0"/>
                      </a:endParaRPr>
                    </a:p>
                  </a:txBody>
                  <a:tcPr marL="0" marR="0" marT="0" marB="0" anchor="b"/>
                </a:tc>
                <a:extLst>
                  <a:ext uri="{0D108BD9-81ED-4DB2-BD59-A6C34878D82A}">
                    <a16:rowId xmlns:a16="http://schemas.microsoft.com/office/drawing/2014/main" val="3907925751"/>
                  </a:ext>
                </a:extLst>
              </a:tr>
              <a:tr h="118931">
                <a:tc vMerge="1">
                  <a:txBody>
                    <a:bodyPr/>
                    <a:lstStyle/>
                    <a:p>
                      <a:endParaRPr lang="en-US"/>
                    </a:p>
                  </a:txBody>
                  <a:tcPr/>
                </a:tc>
                <a:tc>
                  <a:txBody>
                    <a:bodyPr/>
                    <a:lstStyle/>
                    <a:p>
                      <a:pPr marL="0" marR="0" fontAlgn="base">
                        <a:spcBef>
                          <a:spcPts val="0"/>
                        </a:spcBef>
                        <a:spcAft>
                          <a:spcPts val="0"/>
                        </a:spcAft>
                      </a:pPr>
                      <a:r>
                        <a:rPr lang="en-US" sz="600" dirty="0">
                          <a:effectLst/>
                        </a:rPr>
                        <a:t>Strongly agree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63.9%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65.0%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64.7%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68.4%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42.9% </a:t>
                      </a:r>
                      <a:endParaRPr lang="en-US" sz="900" dirty="0">
                        <a:effectLst/>
                        <a:latin typeface="Calibri" panose="020F0502020204030204" pitchFamily="34" charset="0"/>
                      </a:endParaRPr>
                    </a:p>
                  </a:txBody>
                  <a:tcPr marL="0" marR="0" marT="0" marB="0" anchor="b"/>
                </a:tc>
                <a:extLst>
                  <a:ext uri="{0D108BD9-81ED-4DB2-BD59-A6C34878D82A}">
                    <a16:rowId xmlns:a16="http://schemas.microsoft.com/office/drawing/2014/main" val="2291505475"/>
                  </a:ext>
                </a:extLst>
              </a:tr>
              <a:tr h="271842">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900" dirty="0">
                        <a:effectLst/>
                        <a:latin typeface="Calibri" panose="020F0502020204030204" pitchFamily="34" charset="0"/>
                      </a:endParaRPr>
                    </a:p>
                  </a:txBody>
                  <a:tcPr marL="0" marR="0" marT="0" marB="0" anchor="b"/>
                </a:tc>
                <a:extLst>
                  <a:ext uri="{0D108BD9-81ED-4DB2-BD59-A6C34878D82A}">
                    <a16:rowId xmlns:a16="http://schemas.microsoft.com/office/drawing/2014/main" val="567134991"/>
                  </a:ext>
                </a:extLst>
              </a:tr>
              <a:tr h="118931">
                <a:tc rowSpan="5">
                  <a:txBody>
                    <a:bodyPr/>
                    <a:lstStyle/>
                    <a:p>
                      <a:pPr marL="0" marR="0" fontAlgn="base">
                        <a:spcBef>
                          <a:spcPts val="0"/>
                        </a:spcBef>
                        <a:spcAft>
                          <a:spcPts val="0"/>
                        </a:spcAft>
                      </a:pPr>
                      <a:r>
                        <a:rPr lang="en-US" sz="600" dirty="0">
                          <a:effectLst/>
                          <a:highlight>
                            <a:srgbClr val="FFFF00"/>
                          </a:highlight>
                        </a:rPr>
                        <a:t>I know the difference between local, state, and federal candidates on my ballot </a:t>
                      </a:r>
                      <a:endParaRPr lang="en-US" sz="900">
                        <a:effectLst/>
                        <a:highlight>
                          <a:srgbClr val="FFFF00"/>
                        </a:highlight>
                        <a:latin typeface="Calibri"/>
                      </a:endParaRPr>
                    </a:p>
                  </a:txBody>
                  <a:tcPr marL="0" marR="0" marT="0" marB="0" anchor="ctr"/>
                </a:tc>
                <a:tc>
                  <a:txBody>
                    <a:bodyPr/>
                    <a:lstStyle/>
                    <a:p>
                      <a:pPr marL="0" marR="0" fontAlgn="base">
                        <a:spcBef>
                          <a:spcPts val="0"/>
                        </a:spcBef>
                        <a:spcAft>
                          <a:spcPts val="0"/>
                        </a:spcAft>
                      </a:pPr>
                      <a:r>
                        <a:rPr lang="en-US" sz="600" dirty="0">
                          <a:effectLst/>
                        </a:rPr>
                        <a:t>Strongly disagree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3.6%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2.5%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highlight>
                            <a:srgbClr val="FFFF00"/>
                          </a:highlight>
                        </a:rPr>
                        <a:t>0.0%</a:t>
                      </a:r>
                      <a:r>
                        <a:rPr lang="en-US" sz="600" dirty="0">
                          <a:effectLst/>
                        </a:rPr>
                        <a:t>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5.3%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14.3% </a:t>
                      </a:r>
                      <a:endParaRPr lang="en-US" sz="900" dirty="0">
                        <a:effectLst/>
                        <a:latin typeface="Calibri" panose="020F0502020204030204" pitchFamily="34" charset="0"/>
                      </a:endParaRPr>
                    </a:p>
                  </a:txBody>
                  <a:tcPr marL="0" marR="0" marT="0" marB="0" anchor="b"/>
                </a:tc>
                <a:extLst>
                  <a:ext uri="{0D108BD9-81ED-4DB2-BD59-A6C34878D82A}">
                    <a16:rowId xmlns:a16="http://schemas.microsoft.com/office/drawing/2014/main" val="561401637"/>
                  </a:ext>
                </a:extLst>
              </a:tr>
              <a:tr h="118931">
                <a:tc vMerge="1">
                  <a:txBody>
                    <a:bodyPr/>
                    <a:lstStyle/>
                    <a:p>
                      <a:endParaRPr lang="en-US"/>
                    </a:p>
                  </a:txBody>
                  <a:tcPr/>
                </a:tc>
                <a:tc>
                  <a:txBody>
                    <a:bodyPr/>
                    <a:lstStyle/>
                    <a:p>
                      <a:pPr marL="0" marR="0" fontAlgn="base">
                        <a:spcBef>
                          <a:spcPts val="0"/>
                        </a:spcBef>
                        <a:spcAft>
                          <a:spcPts val="0"/>
                        </a:spcAft>
                      </a:pPr>
                      <a:r>
                        <a:rPr lang="en-US" sz="600" dirty="0">
                          <a:effectLst/>
                        </a:rPr>
                        <a:t>Somewhat disagree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13.3%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22.5%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5.9%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5.3%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900" dirty="0">
                        <a:effectLst/>
                        <a:latin typeface="Calibri" panose="020F0502020204030204" pitchFamily="34" charset="0"/>
                      </a:endParaRPr>
                    </a:p>
                  </a:txBody>
                  <a:tcPr marL="0" marR="0" marT="0" marB="0" anchor="b"/>
                </a:tc>
                <a:extLst>
                  <a:ext uri="{0D108BD9-81ED-4DB2-BD59-A6C34878D82A}">
                    <a16:rowId xmlns:a16="http://schemas.microsoft.com/office/drawing/2014/main" val="1260953714"/>
                  </a:ext>
                </a:extLst>
              </a:tr>
              <a:tr h="203881">
                <a:tc vMerge="1">
                  <a:txBody>
                    <a:bodyPr/>
                    <a:lstStyle/>
                    <a:p>
                      <a:endParaRPr lang="en-US"/>
                    </a:p>
                  </a:txBody>
                  <a:tcPr/>
                </a:tc>
                <a:tc>
                  <a:txBody>
                    <a:bodyPr/>
                    <a:lstStyle/>
                    <a:p>
                      <a:pPr marL="0" marR="0" fontAlgn="base">
                        <a:spcBef>
                          <a:spcPts val="0"/>
                        </a:spcBef>
                        <a:spcAft>
                          <a:spcPts val="0"/>
                        </a:spcAft>
                      </a:pPr>
                      <a:r>
                        <a:rPr lang="en-US" sz="600" dirty="0">
                          <a:effectLst/>
                        </a:rPr>
                        <a:t>Neither agree nor disagree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14.5%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10.0%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23.5%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10.5%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28.6% </a:t>
                      </a:r>
                      <a:endParaRPr lang="en-US" sz="900" dirty="0">
                        <a:effectLst/>
                        <a:latin typeface="Calibri" panose="020F0502020204030204" pitchFamily="34" charset="0"/>
                      </a:endParaRPr>
                    </a:p>
                  </a:txBody>
                  <a:tcPr marL="0" marR="0" marT="0" marB="0" anchor="b"/>
                </a:tc>
                <a:extLst>
                  <a:ext uri="{0D108BD9-81ED-4DB2-BD59-A6C34878D82A}">
                    <a16:rowId xmlns:a16="http://schemas.microsoft.com/office/drawing/2014/main" val="3582990586"/>
                  </a:ext>
                </a:extLst>
              </a:tr>
              <a:tr h="118931">
                <a:tc vMerge="1">
                  <a:txBody>
                    <a:bodyPr/>
                    <a:lstStyle/>
                    <a:p>
                      <a:endParaRPr lang="en-US"/>
                    </a:p>
                  </a:txBody>
                  <a:tcPr/>
                </a:tc>
                <a:tc>
                  <a:txBody>
                    <a:bodyPr/>
                    <a:lstStyle/>
                    <a:p>
                      <a:pPr marL="0" marR="0" fontAlgn="base">
                        <a:spcBef>
                          <a:spcPts val="0"/>
                        </a:spcBef>
                        <a:spcAft>
                          <a:spcPts val="0"/>
                        </a:spcAft>
                      </a:pPr>
                      <a:r>
                        <a:rPr lang="en-US" sz="600" dirty="0">
                          <a:effectLst/>
                        </a:rPr>
                        <a:t>Somewhat agree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25.3%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30.0%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23.5%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15.8%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28.6% </a:t>
                      </a:r>
                      <a:endParaRPr lang="en-US" sz="900" dirty="0">
                        <a:effectLst/>
                        <a:latin typeface="Calibri" panose="020F0502020204030204" pitchFamily="34" charset="0"/>
                      </a:endParaRPr>
                    </a:p>
                  </a:txBody>
                  <a:tcPr marL="0" marR="0" marT="0" marB="0" anchor="b"/>
                </a:tc>
                <a:extLst>
                  <a:ext uri="{0D108BD9-81ED-4DB2-BD59-A6C34878D82A}">
                    <a16:rowId xmlns:a16="http://schemas.microsoft.com/office/drawing/2014/main" val="271527071"/>
                  </a:ext>
                </a:extLst>
              </a:tr>
              <a:tr h="118931">
                <a:tc vMerge="1">
                  <a:txBody>
                    <a:bodyPr/>
                    <a:lstStyle/>
                    <a:p>
                      <a:endParaRPr lang="en-US"/>
                    </a:p>
                  </a:txBody>
                  <a:tcPr/>
                </a:tc>
                <a:tc>
                  <a:txBody>
                    <a:bodyPr/>
                    <a:lstStyle/>
                    <a:p>
                      <a:pPr marL="0" marR="0" fontAlgn="base">
                        <a:spcBef>
                          <a:spcPts val="0"/>
                        </a:spcBef>
                        <a:spcAft>
                          <a:spcPts val="0"/>
                        </a:spcAft>
                      </a:pPr>
                      <a:r>
                        <a:rPr lang="en-US" sz="600" dirty="0">
                          <a:effectLst/>
                        </a:rPr>
                        <a:t>Strongly agree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43.4%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35.0%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47.1%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highlight>
                            <a:srgbClr val="FFFF00"/>
                          </a:highlight>
                        </a:rPr>
                        <a:t>63.2%</a:t>
                      </a:r>
                      <a:r>
                        <a:rPr lang="en-US" sz="600" dirty="0">
                          <a:effectLst/>
                        </a:rPr>
                        <a:t>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28.6% </a:t>
                      </a:r>
                      <a:endParaRPr lang="en-US" sz="900" dirty="0">
                        <a:effectLst/>
                        <a:latin typeface="Calibri" panose="020F0502020204030204" pitchFamily="34" charset="0"/>
                      </a:endParaRPr>
                    </a:p>
                  </a:txBody>
                  <a:tcPr marL="0" marR="0" marT="0" marB="0" anchor="b"/>
                </a:tc>
                <a:extLst>
                  <a:ext uri="{0D108BD9-81ED-4DB2-BD59-A6C34878D82A}">
                    <a16:rowId xmlns:a16="http://schemas.microsoft.com/office/drawing/2014/main" val="4087816183"/>
                  </a:ext>
                </a:extLst>
              </a:tr>
              <a:tr h="271842">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900" dirty="0">
                        <a:effectLst/>
                        <a:latin typeface="Calibri" panose="020F0502020204030204" pitchFamily="34" charset="0"/>
                      </a:endParaRPr>
                    </a:p>
                  </a:txBody>
                  <a:tcPr marL="0" marR="0" marT="0" marB="0" anchor="b"/>
                </a:tc>
                <a:extLst>
                  <a:ext uri="{0D108BD9-81ED-4DB2-BD59-A6C34878D82A}">
                    <a16:rowId xmlns:a16="http://schemas.microsoft.com/office/drawing/2014/main" val="335253713"/>
                  </a:ext>
                </a:extLst>
              </a:tr>
              <a:tr h="118931">
                <a:tc rowSpan="5">
                  <a:txBody>
                    <a:bodyPr/>
                    <a:lstStyle/>
                    <a:p>
                      <a:pPr marL="0" marR="0" fontAlgn="base">
                        <a:spcBef>
                          <a:spcPts val="0"/>
                        </a:spcBef>
                        <a:spcAft>
                          <a:spcPts val="0"/>
                        </a:spcAft>
                      </a:pPr>
                      <a:r>
                        <a:rPr lang="en-US" sz="600" dirty="0">
                          <a:effectLst/>
                        </a:rPr>
                        <a:t>I know who is running for governor in my state </a:t>
                      </a:r>
                      <a:endParaRPr lang="en-US" sz="900" dirty="0">
                        <a:effectLst/>
                        <a:latin typeface="Calibri" panose="020F0502020204030204" pitchFamily="34" charset="0"/>
                      </a:endParaRPr>
                    </a:p>
                  </a:txBody>
                  <a:tcPr marL="0" marR="0" marT="0" marB="0" anchor="ctr"/>
                </a:tc>
                <a:tc>
                  <a:txBody>
                    <a:bodyPr/>
                    <a:lstStyle/>
                    <a:p>
                      <a:pPr marL="0" marR="0" fontAlgn="base">
                        <a:spcBef>
                          <a:spcPts val="0"/>
                        </a:spcBef>
                        <a:spcAft>
                          <a:spcPts val="0"/>
                        </a:spcAft>
                      </a:pPr>
                      <a:r>
                        <a:rPr lang="en-US" sz="600" dirty="0">
                          <a:effectLst/>
                        </a:rPr>
                        <a:t>Strongly disagree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21.7%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25.0%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23.5%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15.8%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14.3% </a:t>
                      </a:r>
                      <a:endParaRPr lang="en-US" sz="900" dirty="0">
                        <a:effectLst/>
                        <a:latin typeface="Calibri" panose="020F0502020204030204" pitchFamily="34" charset="0"/>
                      </a:endParaRPr>
                    </a:p>
                  </a:txBody>
                  <a:tcPr marL="0" marR="0" marT="0" marB="0" anchor="b"/>
                </a:tc>
                <a:extLst>
                  <a:ext uri="{0D108BD9-81ED-4DB2-BD59-A6C34878D82A}">
                    <a16:rowId xmlns:a16="http://schemas.microsoft.com/office/drawing/2014/main" val="705454264"/>
                  </a:ext>
                </a:extLst>
              </a:tr>
              <a:tr h="118931">
                <a:tc vMerge="1">
                  <a:txBody>
                    <a:bodyPr/>
                    <a:lstStyle/>
                    <a:p>
                      <a:endParaRPr lang="en-US"/>
                    </a:p>
                  </a:txBody>
                  <a:tcPr/>
                </a:tc>
                <a:tc>
                  <a:txBody>
                    <a:bodyPr/>
                    <a:lstStyle/>
                    <a:p>
                      <a:pPr marL="0" marR="0" fontAlgn="base">
                        <a:spcBef>
                          <a:spcPts val="0"/>
                        </a:spcBef>
                        <a:spcAft>
                          <a:spcPts val="0"/>
                        </a:spcAft>
                      </a:pPr>
                      <a:r>
                        <a:rPr lang="en-US" sz="600" dirty="0">
                          <a:effectLst/>
                        </a:rPr>
                        <a:t>Somewhat disagree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16.9%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15.0%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5.9%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21.1%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42.9% </a:t>
                      </a:r>
                      <a:endParaRPr lang="en-US" sz="900" dirty="0">
                        <a:effectLst/>
                        <a:latin typeface="Calibri" panose="020F0502020204030204" pitchFamily="34" charset="0"/>
                      </a:endParaRPr>
                    </a:p>
                  </a:txBody>
                  <a:tcPr marL="0" marR="0" marT="0" marB="0" anchor="b"/>
                </a:tc>
                <a:extLst>
                  <a:ext uri="{0D108BD9-81ED-4DB2-BD59-A6C34878D82A}">
                    <a16:rowId xmlns:a16="http://schemas.microsoft.com/office/drawing/2014/main" val="1097928324"/>
                  </a:ext>
                </a:extLst>
              </a:tr>
              <a:tr h="203881">
                <a:tc vMerge="1">
                  <a:txBody>
                    <a:bodyPr/>
                    <a:lstStyle/>
                    <a:p>
                      <a:endParaRPr lang="en-US"/>
                    </a:p>
                  </a:txBody>
                  <a:tcPr/>
                </a:tc>
                <a:tc>
                  <a:txBody>
                    <a:bodyPr/>
                    <a:lstStyle/>
                    <a:p>
                      <a:pPr marL="0" marR="0" fontAlgn="base">
                        <a:spcBef>
                          <a:spcPts val="0"/>
                        </a:spcBef>
                        <a:spcAft>
                          <a:spcPts val="0"/>
                        </a:spcAft>
                      </a:pPr>
                      <a:r>
                        <a:rPr lang="en-US" sz="600" dirty="0">
                          <a:effectLst/>
                        </a:rPr>
                        <a:t>Neither agree nor disagree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7.2%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7.5%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5.9%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10.5%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900" dirty="0">
                        <a:effectLst/>
                        <a:latin typeface="Calibri" panose="020F0502020204030204" pitchFamily="34" charset="0"/>
                      </a:endParaRPr>
                    </a:p>
                  </a:txBody>
                  <a:tcPr marL="0" marR="0" marT="0" marB="0" anchor="b"/>
                </a:tc>
                <a:extLst>
                  <a:ext uri="{0D108BD9-81ED-4DB2-BD59-A6C34878D82A}">
                    <a16:rowId xmlns:a16="http://schemas.microsoft.com/office/drawing/2014/main" val="4207825263"/>
                  </a:ext>
                </a:extLst>
              </a:tr>
              <a:tr h="118931">
                <a:tc vMerge="1">
                  <a:txBody>
                    <a:bodyPr/>
                    <a:lstStyle/>
                    <a:p>
                      <a:endParaRPr lang="en-US"/>
                    </a:p>
                  </a:txBody>
                  <a:tcPr/>
                </a:tc>
                <a:tc>
                  <a:txBody>
                    <a:bodyPr/>
                    <a:lstStyle/>
                    <a:p>
                      <a:pPr marL="0" marR="0" fontAlgn="base">
                        <a:spcBef>
                          <a:spcPts val="0"/>
                        </a:spcBef>
                        <a:spcAft>
                          <a:spcPts val="0"/>
                        </a:spcAft>
                      </a:pPr>
                      <a:r>
                        <a:rPr lang="en-US" sz="600" dirty="0">
                          <a:effectLst/>
                        </a:rPr>
                        <a:t>Somewhat agree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25.3%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17.5%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41.2%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21.1%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42.9% </a:t>
                      </a:r>
                      <a:endParaRPr lang="en-US" sz="900" dirty="0">
                        <a:effectLst/>
                        <a:latin typeface="Calibri" panose="020F0502020204030204" pitchFamily="34" charset="0"/>
                      </a:endParaRPr>
                    </a:p>
                  </a:txBody>
                  <a:tcPr marL="0" marR="0" marT="0" marB="0" anchor="b"/>
                </a:tc>
                <a:extLst>
                  <a:ext uri="{0D108BD9-81ED-4DB2-BD59-A6C34878D82A}">
                    <a16:rowId xmlns:a16="http://schemas.microsoft.com/office/drawing/2014/main" val="758486315"/>
                  </a:ext>
                </a:extLst>
              </a:tr>
              <a:tr h="118931">
                <a:tc vMerge="1">
                  <a:txBody>
                    <a:bodyPr/>
                    <a:lstStyle/>
                    <a:p>
                      <a:endParaRPr lang="en-US"/>
                    </a:p>
                  </a:txBody>
                  <a:tcPr/>
                </a:tc>
                <a:tc>
                  <a:txBody>
                    <a:bodyPr/>
                    <a:lstStyle/>
                    <a:p>
                      <a:pPr marL="0" marR="0" fontAlgn="base">
                        <a:spcBef>
                          <a:spcPts val="0"/>
                        </a:spcBef>
                        <a:spcAft>
                          <a:spcPts val="0"/>
                        </a:spcAft>
                      </a:pPr>
                      <a:r>
                        <a:rPr lang="en-US" sz="600" dirty="0">
                          <a:effectLst/>
                        </a:rPr>
                        <a:t>Strongly agree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28.9%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35.0%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23.5%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31.6%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900" dirty="0">
                        <a:effectLst/>
                        <a:latin typeface="Calibri" panose="020F0502020204030204" pitchFamily="34" charset="0"/>
                      </a:endParaRPr>
                    </a:p>
                  </a:txBody>
                  <a:tcPr marL="0" marR="0" marT="0" marB="0" anchor="b"/>
                </a:tc>
                <a:extLst>
                  <a:ext uri="{0D108BD9-81ED-4DB2-BD59-A6C34878D82A}">
                    <a16:rowId xmlns:a16="http://schemas.microsoft.com/office/drawing/2014/main" val="1537670328"/>
                  </a:ext>
                </a:extLst>
              </a:tr>
              <a:tr h="271842">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900" dirty="0">
                        <a:effectLst/>
                        <a:latin typeface="Calibri" panose="020F0502020204030204" pitchFamily="34" charset="0"/>
                      </a:endParaRPr>
                    </a:p>
                  </a:txBody>
                  <a:tcPr marL="0" marR="0" marT="0" marB="0" anchor="b"/>
                </a:tc>
                <a:extLst>
                  <a:ext uri="{0D108BD9-81ED-4DB2-BD59-A6C34878D82A}">
                    <a16:rowId xmlns:a16="http://schemas.microsoft.com/office/drawing/2014/main" val="1559369073"/>
                  </a:ext>
                </a:extLst>
              </a:tr>
              <a:tr h="118931">
                <a:tc rowSpan="5">
                  <a:txBody>
                    <a:bodyPr/>
                    <a:lstStyle/>
                    <a:p>
                      <a:pPr marL="0" marR="0" fontAlgn="base">
                        <a:spcBef>
                          <a:spcPts val="0"/>
                        </a:spcBef>
                        <a:spcAft>
                          <a:spcPts val="0"/>
                        </a:spcAft>
                      </a:pPr>
                      <a:r>
                        <a:rPr lang="en-US" sz="600" dirty="0">
                          <a:effectLst/>
                        </a:rPr>
                        <a:t>I know who my congressperson is in the House of Representatives </a:t>
                      </a:r>
                      <a:endParaRPr lang="en-US" sz="900" dirty="0">
                        <a:effectLst/>
                        <a:latin typeface="Calibri" panose="020F0502020204030204" pitchFamily="34" charset="0"/>
                      </a:endParaRPr>
                    </a:p>
                  </a:txBody>
                  <a:tcPr marL="0" marR="0" marT="0" marB="0" anchor="ctr"/>
                </a:tc>
                <a:tc>
                  <a:txBody>
                    <a:bodyPr/>
                    <a:lstStyle/>
                    <a:p>
                      <a:pPr marL="0" marR="0" fontAlgn="base">
                        <a:spcBef>
                          <a:spcPts val="0"/>
                        </a:spcBef>
                        <a:spcAft>
                          <a:spcPts val="0"/>
                        </a:spcAft>
                      </a:pPr>
                      <a:r>
                        <a:rPr lang="en-US" sz="600" dirty="0">
                          <a:effectLst/>
                        </a:rPr>
                        <a:t>Strongly disagree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28.9%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27.5%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11.8%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42.1%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42.9% </a:t>
                      </a:r>
                      <a:endParaRPr lang="en-US" sz="900" dirty="0">
                        <a:effectLst/>
                        <a:latin typeface="Calibri" panose="020F0502020204030204" pitchFamily="34" charset="0"/>
                      </a:endParaRPr>
                    </a:p>
                  </a:txBody>
                  <a:tcPr marL="0" marR="0" marT="0" marB="0" anchor="b"/>
                </a:tc>
                <a:extLst>
                  <a:ext uri="{0D108BD9-81ED-4DB2-BD59-A6C34878D82A}">
                    <a16:rowId xmlns:a16="http://schemas.microsoft.com/office/drawing/2014/main" val="2459760886"/>
                  </a:ext>
                </a:extLst>
              </a:tr>
              <a:tr h="118931">
                <a:tc vMerge="1">
                  <a:txBody>
                    <a:bodyPr/>
                    <a:lstStyle/>
                    <a:p>
                      <a:endParaRPr lang="en-US"/>
                    </a:p>
                  </a:txBody>
                  <a:tcPr/>
                </a:tc>
                <a:tc>
                  <a:txBody>
                    <a:bodyPr/>
                    <a:lstStyle/>
                    <a:p>
                      <a:pPr marL="0" marR="0" fontAlgn="base">
                        <a:spcBef>
                          <a:spcPts val="0"/>
                        </a:spcBef>
                        <a:spcAft>
                          <a:spcPts val="0"/>
                        </a:spcAft>
                      </a:pPr>
                      <a:r>
                        <a:rPr lang="en-US" sz="600" dirty="0">
                          <a:effectLst/>
                        </a:rPr>
                        <a:t>Somewhat disagree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30.1%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35.0%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35.3%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15.8%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28.6% </a:t>
                      </a:r>
                      <a:endParaRPr lang="en-US" sz="900" dirty="0">
                        <a:effectLst/>
                        <a:latin typeface="Calibri" panose="020F0502020204030204" pitchFamily="34" charset="0"/>
                      </a:endParaRPr>
                    </a:p>
                  </a:txBody>
                  <a:tcPr marL="0" marR="0" marT="0" marB="0" anchor="b"/>
                </a:tc>
                <a:extLst>
                  <a:ext uri="{0D108BD9-81ED-4DB2-BD59-A6C34878D82A}">
                    <a16:rowId xmlns:a16="http://schemas.microsoft.com/office/drawing/2014/main" val="914439026"/>
                  </a:ext>
                </a:extLst>
              </a:tr>
              <a:tr h="203881">
                <a:tc vMerge="1">
                  <a:txBody>
                    <a:bodyPr/>
                    <a:lstStyle/>
                    <a:p>
                      <a:endParaRPr lang="en-US"/>
                    </a:p>
                  </a:txBody>
                  <a:tcPr/>
                </a:tc>
                <a:tc>
                  <a:txBody>
                    <a:bodyPr/>
                    <a:lstStyle/>
                    <a:p>
                      <a:pPr marL="0" marR="0" fontAlgn="base">
                        <a:spcBef>
                          <a:spcPts val="0"/>
                        </a:spcBef>
                        <a:spcAft>
                          <a:spcPts val="0"/>
                        </a:spcAft>
                      </a:pPr>
                      <a:r>
                        <a:rPr lang="en-US" sz="600" dirty="0">
                          <a:effectLst/>
                        </a:rPr>
                        <a:t>Neither agree nor disagree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4.8%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11.8%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10.5%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900" dirty="0">
                        <a:effectLst/>
                        <a:latin typeface="Calibri" panose="020F0502020204030204" pitchFamily="34" charset="0"/>
                      </a:endParaRPr>
                    </a:p>
                  </a:txBody>
                  <a:tcPr marL="0" marR="0" marT="0" marB="0" anchor="b"/>
                </a:tc>
                <a:extLst>
                  <a:ext uri="{0D108BD9-81ED-4DB2-BD59-A6C34878D82A}">
                    <a16:rowId xmlns:a16="http://schemas.microsoft.com/office/drawing/2014/main" val="1920706160"/>
                  </a:ext>
                </a:extLst>
              </a:tr>
              <a:tr h="118931">
                <a:tc vMerge="1">
                  <a:txBody>
                    <a:bodyPr/>
                    <a:lstStyle/>
                    <a:p>
                      <a:endParaRPr lang="en-US"/>
                    </a:p>
                  </a:txBody>
                  <a:tcPr/>
                </a:tc>
                <a:tc>
                  <a:txBody>
                    <a:bodyPr/>
                    <a:lstStyle/>
                    <a:p>
                      <a:pPr marL="0" marR="0" fontAlgn="base">
                        <a:spcBef>
                          <a:spcPts val="0"/>
                        </a:spcBef>
                        <a:spcAft>
                          <a:spcPts val="0"/>
                        </a:spcAft>
                      </a:pPr>
                      <a:r>
                        <a:rPr lang="en-US" sz="600" dirty="0">
                          <a:effectLst/>
                        </a:rPr>
                        <a:t>Somewhat agree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14.5%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15.0%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17.6%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10.5%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14.3% </a:t>
                      </a:r>
                      <a:endParaRPr lang="en-US" sz="900" dirty="0">
                        <a:effectLst/>
                        <a:latin typeface="Calibri" panose="020F0502020204030204" pitchFamily="34" charset="0"/>
                      </a:endParaRPr>
                    </a:p>
                  </a:txBody>
                  <a:tcPr marL="0" marR="0" marT="0" marB="0" anchor="b"/>
                </a:tc>
                <a:extLst>
                  <a:ext uri="{0D108BD9-81ED-4DB2-BD59-A6C34878D82A}">
                    <a16:rowId xmlns:a16="http://schemas.microsoft.com/office/drawing/2014/main" val="3919519950"/>
                  </a:ext>
                </a:extLst>
              </a:tr>
              <a:tr h="118931">
                <a:tc vMerge="1">
                  <a:txBody>
                    <a:bodyPr/>
                    <a:lstStyle/>
                    <a:p>
                      <a:endParaRPr lang="en-US"/>
                    </a:p>
                  </a:txBody>
                  <a:tcPr/>
                </a:tc>
                <a:tc>
                  <a:txBody>
                    <a:bodyPr/>
                    <a:lstStyle/>
                    <a:p>
                      <a:pPr marL="0" marR="0" fontAlgn="base">
                        <a:spcBef>
                          <a:spcPts val="0"/>
                        </a:spcBef>
                        <a:spcAft>
                          <a:spcPts val="0"/>
                        </a:spcAft>
                      </a:pPr>
                      <a:r>
                        <a:rPr lang="en-US" sz="600" dirty="0">
                          <a:effectLst/>
                        </a:rPr>
                        <a:t>Strongly agree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21.7%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22.5%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23.5%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21.1%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14.3% </a:t>
                      </a:r>
                      <a:endParaRPr lang="en-US" sz="900" dirty="0">
                        <a:effectLst/>
                        <a:latin typeface="Calibri" panose="020F0502020204030204" pitchFamily="34" charset="0"/>
                      </a:endParaRPr>
                    </a:p>
                  </a:txBody>
                  <a:tcPr marL="0" marR="0" marT="0" marB="0" anchor="b"/>
                </a:tc>
                <a:extLst>
                  <a:ext uri="{0D108BD9-81ED-4DB2-BD59-A6C34878D82A}">
                    <a16:rowId xmlns:a16="http://schemas.microsoft.com/office/drawing/2014/main" val="3295815845"/>
                  </a:ext>
                </a:extLst>
              </a:tr>
              <a:tr h="271842">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900" dirty="0">
                        <a:effectLst/>
                        <a:latin typeface="Calibri" panose="020F0502020204030204" pitchFamily="34" charset="0"/>
                      </a:endParaRPr>
                    </a:p>
                  </a:txBody>
                  <a:tcPr marL="0" marR="0" marT="0" marB="0" anchor="b"/>
                </a:tc>
                <a:extLst>
                  <a:ext uri="{0D108BD9-81ED-4DB2-BD59-A6C34878D82A}">
                    <a16:rowId xmlns:a16="http://schemas.microsoft.com/office/drawing/2014/main" val="1097172190"/>
                  </a:ext>
                </a:extLst>
              </a:tr>
              <a:tr h="118931">
                <a:tc rowSpan="5">
                  <a:txBody>
                    <a:bodyPr/>
                    <a:lstStyle/>
                    <a:p>
                      <a:pPr marL="0" marR="0" fontAlgn="base">
                        <a:spcBef>
                          <a:spcPts val="0"/>
                        </a:spcBef>
                        <a:spcAft>
                          <a:spcPts val="0"/>
                        </a:spcAft>
                      </a:pPr>
                      <a:r>
                        <a:rPr lang="en-US" sz="600" dirty="0">
                          <a:effectLst/>
                        </a:rPr>
                        <a:t>I</a:t>
                      </a:r>
                      <a:r>
                        <a:rPr lang="en-US" sz="600" dirty="0">
                          <a:effectLst/>
                          <a:highlight>
                            <a:srgbClr val="FFFF00"/>
                          </a:highlight>
                        </a:rPr>
                        <a:t> know the number of my congressional district. </a:t>
                      </a:r>
                      <a:endParaRPr lang="en-US" sz="900" dirty="0">
                        <a:effectLst/>
                        <a:highlight>
                          <a:srgbClr val="FFFF00"/>
                        </a:highlight>
                        <a:latin typeface="Calibri" panose="020F0502020204030204" pitchFamily="34" charset="0"/>
                      </a:endParaRPr>
                    </a:p>
                  </a:txBody>
                  <a:tcPr marL="0" marR="0" marT="0" marB="0" anchor="ctr"/>
                </a:tc>
                <a:tc>
                  <a:txBody>
                    <a:bodyPr/>
                    <a:lstStyle/>
                    <a:p>
                      <a:pPr marL="0" marR="0" fontAlgn="base">
                        <a:spcBef>
                          <a:spcPts val="0"/>
                        </a:spcBef>
                        <a:spcAft>
                          <a:spcPts val="0"/>
                        </a:spcAft>
                      </a:pPr>
                      <a:r>
                        <a:rPr lang="en-US" sz="600" dirty="0">
                          <a:effectLst/>
                        </a:rPr>
                        <a:t>Strongly disagree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45.8%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42.5%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41.2%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47.4%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highlight>
                            <a:srgbClr val="FFFF00"/>
                          </a:highlight>
                        </a:rPr>
                        <a:t>71.4% </a:t>
                      </a:r>
                      <a:endParaRPr lang="en-US" sz="900" dirty="0">
                        <a:effectLst/>
                        <a:highlight>
                          <a:srgbClr val="FFFF00"/>
                        </a:highlight>
                        <a:latin typeface="Calibri" panose="020F0502020204030204" pitchFamily="34" charset="0"/>
                      </a:endParaRPr>
                    </a:p>
                  </a:txBody>
                  <a:tcPr marL="0" marR="0" marT="0" marB="0" anchor="b"/>
                </a:tc>
                <a:extLst>
                  <a:ext uri="{0D108BD9-81ED-4DB2-BD59-A6C34878D82A}">
                    <a16:rowId xmlns:a16="http://schemas.microsoft.com/office/drawing/2014/main" val="336253895"/>
                  </a:ext>
                </a:extLst>
              </a:tr>
              <a:tr h="118931">
                <a:tc vMerge="1">
                  <a:txBody>
                    <a:bodyPr/>
                    <a:lstStyle/>
                    <a:p>
                      <a:endParaRPr lang="en-US"/>
                    </a:p>
                  </a:txBody>
                  <a:tcPr/>
                </a:tc>
                <a:tc>
                  <a:txBody>
                    <a:bodyPr/>
                    <a:lstStyle/>
                    <a:p>
                      <a:pPr marL="0" marR="0" fontAlgn="base">
                        <a:spcBef>
                          <a:spcPts val="0"/>
                        </a:spcBef>
                        <a:spcAft>
                          <a:spcPts val="0"/>
                        </a:spcAft>
                      </a:pPr>
                      <a:r>
                        <a:rPr lang="en-US" sz="600" dirty="0">
                          <a:effectLst/>
                        </a:rPr>
                        <a:t>Somewhat disagree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18.1%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22.5%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23.5%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10.5%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900" dirty="0">
                        <a:effectLst/>
                        <a:latin typeface="Calibri" panose="020F0502020204030204" pitchFamily="34" charset="0"/>
                      </a:endParaRPr>
                    </a:p>
                  </a:txBody>
                  <a:tcPr marL="0" marR="0" marT="0" marB="0" anchor="b"/>
                </a:tc>
                <a:extLst>
                  <a:ext uri="{0D108BD9-81ED-4DB2-BD59-A6C34878D82A}">
                    <a16:rowId xmlns:a16="http://schemas.microsoft.com/office/drawing/2014/main" val="1413066053"/>
                  </a:ext>
                </a:extLst>
              </a:tr>
              <a:tr h="203881">
                <a:tc vMerge="1">
                  <a:txBody>
                    <a:bodyPr/>
                    <a:lstStyle/>
                    <a:p>
                      <a:endParaRPr lang="en-US"/>
                    </a:p>
                  </a:txBody>
                  <a:tcPr/>
                </a:tc>
                <a:tc>
                  <a:txBody>
                    <a:bodyPr/>
                    <a:lstStyle/>
                    <a:p>
                      <a:pPr marL="0" marR="0" fontAlgn="base">
                        <a:spcBef>
                          <a:spcPts val="0"/>
                        </a:spcBef>
                        <a:spcAft>
                          <a:spcPts val="0"/>
                        </a:spcAft>
                      </a:pPr>
                      <a:r>
                        <a:rPr lang="en-US" sz="600" dirty="0">
                          <a:effectLst/>
                        </a:rPr>
                        <a:t>Neither agree nor disagree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6.0%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5.0%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5.9%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10.5%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900" dirty="0">
                        <a:effectLst/>
                        <a:latin typeface="Calibri" panose="020F0502020204030204" pitchFamily="34" charset="0"/>
                      </a:endParaRPr>
                    </a:p>
                  </a:txBody>
                  <a:tcPr marL="0" marR="0" marT="0" marB="0" anchor="b"/>
                </a:tc>
                <a:extLst>
                  <a:ext uri="{0D108BD9-81ED-4DB2-BD59-A6C34878D82A}">
                    <a16:rowId xmlns:a16="http://schemas.microsoft.com/office/drawing/2014/main" val="2531289186"/>
                  </a:ext>
                </a:extLst>
              </a:tr>
              <a:tr h="118931">
                <a:tc vMerge="1">
                  <a:txBody>
                    <a:bodyPr/>
                    <a:lstStyle/>
                    <a:p>
                      <a:endParaRPr lang="en-US"/>
                    </a:p>
                  </a:txBody>
                  <a:tcPr/>
                </a:tc>
                <a:tc>
                  <a:txBody>
                    <a:bodyPr/>
                    <a:lstStyle/>
                    <a:p>
                      <a:pPr marL="0" marR="0" fontAlgn="base">
                        <a:spcBef>
                          <a:spcPts val="0"/>
                        </a:spcBef>
                        <a:spcAft>
                          <a:spcPts val="0"/>
                        </a:spcAft>
                      </a:pPr>
                      <a:r>
                        <a:rPr lang="en-US" sz="600" dirty="0">
                          <a:effectLst/>
                        </a:rPr>
                        <a:t>Somewhat agree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12.0%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12.5%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17.6%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10.5%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900" dirty="0">
                        <a:effectLst/>
                        <a:latin typeface="Calibri" panose="020F0502020204030204" pitchFamily="34" charset="0"/>
                      </a:endParaRPr>
                    </a:p>
                  </a:txBody>
                  <a:tcPr marL="0" marR="0" marT="0" marB="0" anchor="b"/>
                </a:tc>
                <a:extLst>
                  <a:ext uri="{0D108BD9-81ED-4DB2-BD59-A6C34878D82A}">
                    <a16:rowId xmlns:a16="http://schemas.microsoft.com/office/drawing/2014/main" val="3287063510"/>
                  </a:ext>
                </a:extLst>
              </a:tr>
              <a:tr h="118931">
                <a:tc vMerge="1">
                  <a:txBody>
                    <a:bodyPr/>
                    <a:lstStyle/>
                    <a:p>
                      <a:endParaRPr lang="en-US"/>
                    </a:p>
                  </a:txBody>
                  <a:tcPr/>
                </a:tc>
                <a:tc>
                  <a:txBody>
                    <a:bodyPr/>
                    <a:lstStyle/>
                    <a:p>
                      <a:pPr marL="0" marR="0" fontAlgn="base">
                        <a:spcBef>
                          <a:spcPts val="0"/>
                        </a:spcBef>
                        <a:spcAft>
                          <a:spcPts val="0"/>
                        </a:spcAft>
                      </a:pPr>
                      <a:r>
                        <a:rPr lang="en-US" sz="600" dirty="0">
                          <a:effectLst/>
                        </a:rPr>
                        <a:t>Strongly agree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18.1%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17.5%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11.8%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21.1%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28.6% </a:t>
                      </a:r>
                      <a:endParaRPr lang="en-US" sz="900" dirty="0">
                        <a:effectLst/>
                        <a:latin typeface="Calibri" panose="020F0502020204030204" pitchFamily="34" charset="0"/>
                      </a:endParaRPr>
                    </a:p>
                  </a:txBody>
                  <a:tcPr marL="0" marR="0" marT="0" marB="0" anchor="b"/>
                </a:tc>
                <a:extLst>
                  <a:ext uri="{0D108BD9-81ED-4DB2-BD59-A6C34878D82A}">
                    <a16:rowId xmlns:a16="http://schemas.microsoft.com/office/drawing/2014/main" val="3419359543"/>
                  </a:ext>
                </a:extLst>
              </a:tr>
              <a:tr h="271842">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 </a:t>
                      </a:r>
                      <a:br>
                        <a:rPr lang="en-US" sz="800" dirty="0">
                          <a:effectLst/>
                        </a:rPr>
                      </a:br>
                      <a:r>
                        <a:rPr lang="en-US" sz="800" dirty="0">
                          <a:effectLst/>
                        </a:rPr>
                        <a:t> </a:t>
                      </a:r>
                      <a:endParaRPr lang="en-US" sz="900" dirty="0">
                        <a:effectLst/>
                        <a:latin typeface="Calibri" panose="020F0502020204030204" pitchFamily="34" charset="0"/>
                      </a:endParaRPr>
                    </a:p>
                  </a:txBody>
                  <a:tcPr marL="0" marR="0" marT="0" marB="0" anchor="b"/>
                </a:tc>
                <a:extLst>
                  <a:ext uri="{0D108BD9-81ED-4DB2-BD59-A6C34878D82A}">
                    <a16:rowId xmlns:a16="http://schemas.microsoft.com/office/drawing/2014/main" val="27106207"/>
                  </a:ext>
                </a:extLst>
              </a:tr>
              <a:tr h="118931">
                <a:tc rowSpan="5">
                  <a:txBody>
                    <a:bodyPr/>
                    <a:lstStyle/>
                    <a:p>
                      <a:pPr marL="0" marR="0" fontAlgn="base">
                        <a:spcBef>
                          <a:spcPts val="0"/>
                        </a:spcBef>
                        <a:spcAft>
                          <a:spcPts val="0"/>
                        </a:spcAft>
                      </a:pPr>
                      <a:r>
                        <a:rPr lang="en-US" sz="600" dirty="0">
                          <a:effectLst/>
                          <a:highlight>
                            <a:srgbClr val="FFFF00"/>
                          </a:highlight>
                        </a:rPr>
                        <a:t>I am affiliated with a political party </a:t>
                      </a:r>
                      <a:endParaRPr lang="en-US" sz="900">
                        <a:effectLst/>
                        <a:highlight>
                          <a:srgbClr val="FFFF00"/>
                        </a:highlight>
                        <a:latin typeface="Calibri"/>
                      </a:endParaRPr>
                    </a:p>
                  </a:txBody>
                  <a:tcPr marL="0" marR="0" marT="0" marB="0" anchor="ctr"/>
                </a:tc>
                <a:tc>
                  <a:txBody>
                    <a:bodyPr/>
                    <a:lstStyle/>
                    <a:p>
                      <a:pPr marL="0" marR="0" fontAlgn="base">
                        <a:spcBef>
                          <a:spcPts val="0"/>
                        </a:spcBef>
                        <a:spcAft>
                          <a:spcPts val="0"/>
                        </a:spcAft>
                      </a:pPr>
                      <a:r>
                        <a:rPr lang="en-US" sz="600" dirty="0">
                          <a:effectLst/>
                        </a:rPr>
                        <a:t>Strongly disagree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14.5%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2.5%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5.9%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31.6%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57.1% </a:t>
                      </a:r>
                      <a:endParaRPr lang="en-US" sz="900" dirty="0">
                        <a:effectLst/>
                        <a:latin typeface="Calibri" panose="020F0502020204030204" pitchFamily="34" charset="0"/>
                      </a:endParaRPr>
                    </a:p>
                  </a:txBody>
                  <a:tcPr marL="0" marR="0" marT="0" marB="0" anchor="b"/>
                </a:tc>
                <a:extLst>
                  <a:ext uri="{0D108BD9-81ED-4DB2-BD59-A6C34878D82A}">
                    <a16:rowId xmlns:a16="http://schemas.microsoft.com/office/drawing/2014/main" val="3971086616"/>
                  </a:ext>
                </a:extLst>
              </a:tr>
              <a:tr h="118931">
                <a:tc vMerge="1">
                  <a:txBody>
                    <a:bodyPr/>
                    <a:lstStyle/>
                    <a:p>
                      <a:endParaRPr lang="en-US"/>
                    </a:p>
                  </a:txBody>
                  <a:tcPr/>
                </a:tc>
                <a:tc>
                  <a:txBody>
                    <a:bodyPr/>
                    <a:lstStyle/>
                    <a:p>
                      <a:pPr marL="0" marR="0" fontAlgn="base">
                        <a:spcBef>
                          <a:spcPts val="0"/>
                        </a:spcBef>
                        <a:spcAft>
                          <a:spcPts val="0"/>
                        </a:spcAft>
                      </a:pPr>
                      <a:r>
                        <a:rPr lang="en-US" sz="600" dirty="0">
                          <a:effectLst/>
                        </a:rPr>
                        <a:t>Somewhat disagree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7.2%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5.0%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5.9%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15.8%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900" dirty="0">
                        <a:effectLst/>
                        <a:latin typeface="Calibri" panose="020F0502020204030204" pitchFamily="34" charset="0"/>
                      </a:endParaRPr>
                    </a:p>
                  </a:txBody>
                  <a:tcPr marL="0" marR="0" marT="0" marB="0" anchor="b"/>
                </a:tc>
                <a:extLst>
                  <a:ext uri="{0D108BD9-81ED-4DB2-BD59-A6C34878D82A}">
                    <a16:rowId xmlns:a16="http://schemas.microsoft.com/office/drawing/2014/main" val="2930663557"/>
                  </a:ext>
                </a:extLst>
              </a:tr>
              <a:tr h="203881">
                <a:tc vMerge="1">
                  <a:txBody>
                    <a:bodyPr/>
                    <a:lstStyle/>
                    <a:p>
                      <a:endParaRPr lang="en-US"/>
                    </a:p>
                  </a:txBody>
                  <a:tcPr/>
                </a:tc>
                <a:tc>
                  <a:txBody>
                    <a:bodyPr/>
                    <a:lstStyle/>
                    <a:p>
                      <a:pPr marL="0" marR="0" fontAlgn="base">
                        <a:spcBef>
                          <a:spcPts val="0"/>
                        </a:spcBef>
                        <a:spcAft>
                          <a:spcPts val="0"/>
                        </a:spcAft>
                      </a:pPr>
                      <a:r>
                        <a:rPr lang="en-US" sz="600" dirty="0">
                          <a:effectLst/>
                        </a:rPr>
                        <a:t>Neither agree nor disagree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22.9%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20.0%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23.5%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26.3%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28.6% </a:t>
                      </a:r>
                      <a:endParaRPr lang="en-US" sz="900" dirty="0">
                        <a:effectLst/>
                        <a:latin typeface="Calibri" panose="020F0502020204030204" pitchFamily="34" charset="0"/>
                      </a:endParaRPr>
                    </a:p>
                  </a:txBody>
                  <a:tcPr marL="0" marR="0" marT="0" marB="0" anchor="b"/>
                </a:tc>
                <a:extLst>
                  <a:ext uri="{0D108BD9-81ED-4DB2-BD59-A6C34878D82A}">
                    <a16:rowId xmlns:a16="http://schemas.microsoft.com/office/drawing/2014/main" val="2825960929"/>
                  </a:ext>
                </a:extLst>
              </a:tr>
              <a:tr h="118931">
                <a:tc vMerge="1">
                  <a:txBody>
                    <a:bodyPr/>
                    <a:lstStyle/>
                    <a:p>
                      <a:endParaRPr lang="en-US"/>
                    </a:p>
                  </a:txBody>
                  <a:tcPr/>
                </a:tc>
                <a:tc>
                  <a:txBody>
                    <a:bodyPr/>
                    <a:lstStyle/>
                    <a:p>
                      <a:pPr marL="0" marR="0" fontAlgn="base">
                        <a:spcBef>
                          <a:spcPts val="0"/>
                        </a:spcBef>
                        <a:spcAft>
                          <a:spcPts val="0"/>
                        </a:spcAft>
                      </a:pPr>
                      <a:r>
                        <a:rPr lang="en-US" sz="600" dirty="0">
                          <a:effectLst/>
                        </a:rPr>
                        <a:t>Somewhat agree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27.7%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45.0%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11.8%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15.8%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0.0% </a:t>
                      </a:r>
                      <a:endParaRPr lang="en-US" sz="900" dirty="0">
                        <a:effectLst/>
                        <a:latin typeface="Calibri" panose="020F0502020204030204" pitchFamily="34" charset="0"/>
                      </a:endParaRPr>
                    </a:p>
                  </a:txBody>
                  <a:tcPr marL="0" marR="0" marT="0" marB="0" anchor="b"/>
                </a:tc>
                <a:extLst>
                  <a:ext uri="{0D108BD9-81ED-4DB2-BD59-A6C34878D82A}">
                    <a16:rowId xmlns:a16="http://schemas.microsoft.com/office/drawing/2014/main" val="15325184"/>
                  </a:ext>
                </a:extLst>
              </a:tr>
              <a:tr h="118931">
                <a:tc vMerge="1">
                  <a:txBody>
                    <a:bodyPr/>
                    <a:lstStyle/>
                    <a:p>
                      <a:endParaRPr lang="en-US"/>
                    </a:p>
                  </a:txBody>
                  <a:tcPr/>
                </a:tc>
                <a:tc>
                  <a:txBody>
                    <a:bodyPr/>
                    <a:lstStyle/>
                    <a:p>
                      <a:pPr marL="0" marR="0" fontAlgn="base">
                        <a:spcBef>
                          <a:spcPts val="0"/>
                        </a:spcBef>
                        <a:spcAft>
                          <a:spcPts val="0"/>
                        </a:spcAft>
                      </a:pPr>
                      <a:r>
                        <a:rPr lang="en-US" sz="600" dirty="0">
                          <a:effectLst/>
                        </a:rPr>
                        <a:t>Strongly agree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27.7%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27.5%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highlight>
                            <a:srgbClr val="FFFF00"/>
                          </a:highlight>
                        </a:rPr>
                        <a:t>52.9% </a:t>
                      </a:r>
                      <a:endParaRPr lang="en-US" sz="900" dirty="0">
                        <a:effectLst/>
                        <a:highlight>
                          <a:srgbClr val="FFFF00"/>
                        </a:highligh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10.5% </a:t>
                      </a:r>
                      <a:endParaRPr lang="en-US" sz="9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600" dirty="0">
                          <a:effectLst/>
                        </a:rPr>
                        <a:t>14.3% </a:t>
                      </a:r>
                      <a:endParaRPr lang="en-US" sz="900" dirty="0">
                        <a:effectLst/>
                        <a:latin typeface="Calibri" panose="020F0502020204030204" pitchFamily="34" charset="0"/>
                      </a:endParaRPr>
                    </a:p>
                  </a:txBody>
                  <a:tcPr marL="0" marR="0" marT="0" marB="0" anchor="b"/>
                </a:tc>
                <a:extLst>
                  <a:ext uri="{0D108BD9-81ED-4DB2-BD59-A6C34878D82A}">
                    <a16:rowId xmlns:a16="http://schemas.microsoft.com/office/drawing/2014/main" val="2678990547"/>
                  </a:ext>
                </a:extLst>
              </a:tr>
            </a:tbl>
          </a:graphicData>
        </a:graphic>
      </p:graphicFrame>
    </p:spTree>
    <p:extLst>
      <p:ext uri="{BB962C8B-B14F-4D97-AF65-F5344CB8AC3E}">
        <p14:creationId xmlns:p14="http://schemas.microsoft.com/office/powerpoint/2010/main" val="34670307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17C4610E-9C18-467B-BF10-BE6A974CC36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p:grpSpPr>
        <p:sp>
          <p:nvSpPr>
            <p:cNvPr id="11" name="Freeform 5">
              <a:extLst>
                <a:ext uri="{FF2B5EF4-FFF2-40B4-BE49-F238E27FC236}">
                  <a16:creationId xmlns:a16="http://schemas.microsoft.com/office/drawing/2014/main" id="{296DF307-344E-4E9B-A7AA-8139E450D1B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6">
              <a:extLst>
                <a:ext uri="{FF2B5EF4-FFF2-40B4-BE49-F238E27FC236}">
                  <a16:creationId xmlns:a16="http://schemas.microsoft.com/office/drawing/2014/main" id="{E263CC2D-ACFB-4EB3-ADF9-CD82BC8422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C5366E2F-9BA0-485A-B1CA-A5E6E2E379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id="{1803051E-7C26-4F53-8293-B4EAED4212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D10888CD-E496-4116-9C45-CF4F17ADE64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id="{0A42DA8F-DA3D-43E9-A184-E0F6C133A1D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473EAD31-7AA3-49B7-ADD6-C13FF0F141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id="{2BBB7CDF-BA2E-451F-9201-CF2B6FEAEAE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84809EF2-CD0D-4BC3-ABC7-E7E312A1D7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11D2D6C5-637B-4AFE-97F4-D4E48A6134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F841B2C5-57F5-4FE6-B4D4-EBB3F30881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B4822A39-2A52-4B2C-9319-BEFC526DB0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4E469692-E783-4950-8DEC-3A1FD3978B0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012909CD-3254-41E5-B8BB-0F2D7CE0D8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93E7648E-861E-4503-AEDC-56C4EC50729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F9C72257-EBD0-4D1C-A32C-D846446872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87BB2CBB-9C22-4E28-AB86-DC92AEE2DB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F85B3053-8D9F-410A-80C2-7960DDEA6A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E8FF5DA7-6E72-41F1-A54C-EAF440A274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1" name="Group 30">
            <a:extLst>
              <a:ext uri="{FF2B5EF4-FFF2-40B4-BE49-F238E27FC236}">
                <a16:creationId xmlns:a16="http://schemas.microsoft.com/office/drawing/2014/main" id="{A899734C-500F-4274-9854-8BFA14A1D7E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669293" y="1186483"/>
            <a:ext cx="8848345" cy="4477933"/>
            <a:chOff x="1669293" y="1186483"/>
            <a:chExt cx="8848345" cy="4477933"/>
          </a:xfrm>
        </p:grpSpPr>
        <p:sp>
          <p:nvSpPr>
            <p:cNvPr id="32" name="Rectangle 31">
              <a:extLst>
                <a:ext uri="{FF2B5EF4-FFF2-40B4-BE49-F238E27FC236}">
                  <a16:creationId xmlns:a16="http://schemas.microsoft.com/office/drawing/2014/main" id="{FF07BF51-2934-47AD-A415-7400882F147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Isosceles Triangle 32">
              <a:extLst>
                <a:ext uri="{FF2B5EF4-FFF2-40B4-BE49-F238E27FC236}">
                  <a16:creationId xmlns:a16="http://schemas.microsoft.com/office/drawing/2014/main" id="{DD6E3DF0-EDC0-458B-9C5B-911814F0A6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4" name="Rectangle 33">
              <a:extLst>
                <a:ext uri="{FF2B5EF4-FFF2-40B4-BE49-F238E27FC236}">
                  <a16:creationId xmlns:a16="http://schemas.microsoft.com/office/drawing/2014/main" id="{5D0824B1-47C9-4504-99FB-CB15051979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useBgFill="1">
        <p:nvSpPr>
          <p:cNvPr id="36" name="Rectangle 35">
            <a:extLst>
              <a:ext uri="{FF2B5EF4-FFF2-40B4-BE49-F238E27FC236}">
                <a16:creationId xmlns:a16="http://schemas.microsoft.com/office/drawing/2014/main" id="{34DD805B-2A7B-4ADA-9C4D-E0C9F192DB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a:extLst>
              <a:ext uri="{FF2B5EF4-FFF2-40B4-BE49-F238E27FC236}">
                <a16:creationId xmlns:a16="http://schemas.microsoft.com/office/drawing/2014/main" id="{C664A566-6D08-4E84-9708-4916A20016F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p:grpSpPr>
        <p:sp>
          <p:nvSpPr>
            <p:cNvPr id="39" name="Freeform 5">
              <a:extLst>
                <a:ext uri="{FF2B5EF4-FFF2-40B4-BE49-F238E27FC236}">
                  <a16:creationId xmlns:a16="http://schemas.microsoft.com/office/drawing/2014/main" id="{871B622B-6E58-4933-88EC-99F28705F76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29674" y="1298404"/>
              <a:ext cx="9702800" cy="5573512"/>
            </a:xfrm>
            <a:custGeom>
              <a:avLst/>
              <a:gdLst>
                <a:gd name="T0" fmla="*/ 1752 w 2038"/>
                <a:gd name="T1" fmla="*/ 1169 h 1169"/>
                <a:gd name="T2" fmla="*/ 1487 w 2038"/>
                <a:gd name="T3" fmla="*/ 334 h 1169"/>
                <a:gd name="T4" fmla="*/ 860 w 2038"/>
                <a:gd name="T5" fmla="*/ 22 h 1169"/>
                <a:gd name="T6" fmla="*/ 199 w 2038"/>
                <a:gd name="T7" fmla="*/ 318 h 1169"/>
                <a:gd name="T8" fmla="*/ 399 w 2038"/>
                <a:gd name="T9" fmla="*/ 1165 h 1169"/>
              </a:gdLst>
              <a:ahLst/>
              <a:cxnLst>
                <a:cxn ang="0">
                  <a:pos x="T0" y="T1"/>
                </a:cxn>
                <a:cxn ang="0">
                  <a:pos x="T2" y="T3"/>
                </a:cxn>
                <a:cxn ang="0">
                  <a:pos x="T4" y="T5"/>
                </a:cxn>
                <a:cxn ang="0">
                  <a:pos x="T6" y="T7"/>
                </a:cxn>
                <a:cxn ang="0">
                  <a:pos x="T8" y="T9"/>
                </a:cxn>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 name="Freeform 6">
              <a:extLst>
                <a:ext uri="{FF2B5EF4-FFF2-40B4-BE49-F238E27FC236}">
                  <a16:creationId xmlns:a16="http://schemas.microsoft.com/office/drawing/2014/main" id="{EE9A4681-AC1B-4ABC-9A1C-C7E7F08A003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70451" y="2018236"/>
              <a:ext cx="7373938" cy="4848892"/>
            </a:xfrm>
            <a:custGeom>
              <a:avLst/>
              <a:gdLst>
                <a:gd name="T0" fmla="*/ 1025 w 1549"/>
                <a:gd name="T1" fmla="*/ 1016 h 1017"/>
                <a:gd name="T2" fmla="*/ 1443 w 1549"/>
                <a:gd name="T3" fmla="*/ 592 h 1017"/>
                <a:gd name="T4" fmla="*/ 782 w 1549"/>
                <a:gd name="T5" fmla="*/ 53 h 1017"/>
                <a:gd name="T6" fmla="*/ 150 w 1549"/>
                <a:gd name="T7" fmla="*/ 329 h 1017"/>
                <a:gd name="T8" fmla="*/ 477 w 1549"/>
                <a:gd name="T9" fmla="*/ 1017 h 1017"/>
              </a:gdLst>
              <a:ahLst/>
              <a:cxnLst>
                <a:cxn ang="0">
                  <a:pos x="T0" y="T1"/>
                </a:cxn>
                <a:cxn ang="0">
                  <a:pos x="T2" y="T3"/>
                </a:cxn>
                <a:cxn ang="0">
                  <a:pos x="T4" y="T5"/>
                </a:cxn>
                <a:cxn ang="0">
                  <a:pos x="T6" y="T7"/>
                </a:cxn>
                <a:cxn ang="0">
                  <a:pos x="T8" y="T9"/>
                </a:cxn>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 name="Freeform 7">
              <a:extLst>
                <a:ext uri="{FF2B5EF4-FFF2-40B4-BE49-F238E27FC236}">
                  <a16:creationId xmlns:a16="http://schemas.microsoft.com/office/drawing/2014/main" id="{F1EEAF4B-DA1A-4CC9-9CE4-587A9E2E173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51351" y="1788400"/>
              <a:ext cx="8035925" cy="5083516"/>
            </a:xfrm>
            <a:custGeom>
              <a:avLst/>
              <a:gdLst>
                <a:gd name="T0" fmla="*/ 1302 w 1688"/>
                <a:gd name="T1" fmla="*/ 1066 h 1066"/>
                <a:gd name="T2" fmla="*/ 1613 w 1688"/>
                <a:gd name="T3" fmla="*/ 850 h 1066"/>
                <a:gd name="T4" fmla="*/ 1517 w 1688"/>
                <a:gd name="T5" fmla="*/ 471 h 1066"/>
                <a:gd name="T6" fmla="*/ 798 w 1688"/>
                <a:gd name="T7" fmla="*/ 28 h 1066"/>
                <a:gd name="T8" fmla="*/ 181 w 1688"/>
                <a:gd name="T9" fmla="*/ 333 h 1066"/>
                <a:gd name="T10" fmla="*/ 420 w 1688"/>
                <a:gd name="T11" fmla="*/ 1066 h 1066"/>
              </a:gdLst>
              <a:ahLst/>
              <a:cxnLst>
                <a:cxn ang="0">
                  <a:pos x="T0" y="T1"/>
                </a:cxn>
                <a:cxn ang="0">
                  <a:pos x="T2" y="T3"/>
                </a:cxn>
                <a:cxn ang="0">
                  <a:pos x="T4" y="T5"/>
                </a:cxn>
                <a:cxn ang="0">
                  <a:pos x="T6" y="T7"/>
                </a:cxn>
                <a:cxn ang="0">
                  <a:pos x="T8" y="T9"/>
                </a:cxn>
                <a:cxn ang="0">
                  <a:pos x="T10" y="T11"/>
                </a:cxn>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 name="Freeform 8">
              <a:extLst>
                <a:ext uri="{FF2B5EF4-FFF2-40B4-BE49-F238E27FC236}">
                  <a16:creationId xmlns:a16="http://schemas.microsoft.com/office/drawing/2014/main" id="{4591EF24-12A6-499B-8074-7E3DFBE6E38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49842"/>
              <a:ext cx="10334625" cy="6322075"/>
            </a:xfrm>
            <a:custGeom>
              <a:avLst/>
              <a:gdLst>
                <a:gd name="T0" fmla="*/ 1873 w 2171"/>
                <a:gd name="T1" fmla="*/ 1326 h 1326"/>
                <a:gd name="T2" fmla="*/ 1609 w 2171"/>
                <a:gd name="T3" fmla="*/ 473 h 1326"/>
                <a:gd name="T4" fmla="*/ 880 w 2171"/>
                <a:gd name="T5" fmla="*/ 63 h 1326"/>
                <a:gd name="T6" fmla="*/ 0 w 2171"/>
                <a:gd name="T7" fmla="*/ 423 h 1326"/>
              </a:gdLst>
              <a:ahLst/>
              <a:cxnLst>
                <a:cxn ang="0">
                  <a:pos x="T0" y="T1"/>
                </a:cxn>
                <a:cxn ang="0">
                  <a:pos x="T2" y="T3"/>
                </a:cxn>
                <a:cxn ang="0">
                  <a:pos x="T4" y="T5"/>
                </a:cxn>
                <a:cxn ang="0">
                  <a:pos x="T6" y="T7"/>
                </a:cxn>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 name="Freeform 9">
              <a:extLst>
                <a:ext uri="{FF2B5EF4-FFF2-40B4-BE49-F238E27FC236}">
                  <a16:creationId xmlns:a16="http://schemas.microsoft.com/office/drawing/2014/main" id="{66866784-2E4F-4C28-BE67-875B71B7C13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701" y="6186246"/>
              <a:ext cx="504825" cy="681527"/>
            </a:xfrm>
            <a:custGeom>
              <a:avLst/>
              <a:gdLst>
                <a:gd name="T0" fmla="*/ 0 w 106"/>
                <a:gd name="T1" fmla="*/ 0 h 143"/>
                <a:gd name="T2" fmla="*/ 106 w 106"/>
                <a:gd name="T3" fmla="*/ 143 h 143"/>
              </a:gdLst>
              <a:ahLst/>
              <a:cxnLst>
                <a:cxn ang="0">
                  <a:pos x="T0" y="T1"/>
                </a:cxn>
                <a:cxn ang="0">
                  <a:pos x="T2" y="T3"/>
                </a:cxn>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 name="Freeform 10">
              <a:extLst>
                <a:ext uri="{FF2B5EF4-FFF2-40B4-BE49-F238E27FC236}">
                  <a16:creationId xmlns:a16="http://schemas.microsoft.com/office/drawing/2014/main" id="{752279D8-59CC-4821-B591-79994164FFE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1881"/>
              <a:ext cx="11091863" cy="6923796"/>
            </a:xfrm>
            <a:custGeom>
              <a:avLst/>
              <a:gdLst>
                <a:gd name="T0" fmla="*/ 2046 w 2330"/>
                <a:gd name="T1" fmla="*/ 1452 h 1452"/>
                <a:gd name="T2" fmla="*/ 1813 w 2330"/>
                <a:gd name="T3" fmla="*/ 601 h 1452"/>
                <a:gd name="T4" fmla="*/ 956 w 2330"/>
                <a:gd name="T5" fmla="*/ 97 h 1452"/>
                <a:gd name="T6" fmla="*/ 0 w 2330"/>
                <a:gd name="T7" fmla="*/ 366 h 1452"/>
              </a:gdLst>
              <a:ahLst/>
              <a:cxnLst>
                <a:cxn ang="0">
                  <a:pos x="T0" y="T1"/>
                </a:cxn>
                <a:cxn ang="0">
                  <a:pos x="T2" y="T3"/>
                </a:cxn>
                <a:cxn ang="0">
                  <a:pos x="T4" y="T5"/>
                </a:cxn>
                <a:cxn ang="0">
                  <a:pos x="T6" y="T7"/>
                </a:cxn>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 name="Freeform 11">
              <a:extLst>
                <a:ext uri="{FF2B5EF4-FFF2-40B4-BE49-F238E27FC236}">
                  <a16:creationId xmlns:a16="http://schemas.microsoft.com/office/drawing/2014/main" id="{FB4FBA9C-1D3E-4B35-8A79-25478153F55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426601" y="5579"/>
              <a:ext cx="5788025" cy="6847184"/>
            </a:xfrm>
            <a:custGeom>
              <a:avLst/>
              <a:gdLst>
                <a:gd name="T0" fmla="*/ 1094 w 1216"/>
                <a:gd name="T1" fmla="*/ 1436 h 1436"/>
                <a:gd name="T2" fmla="*/ 709 w 1216"/>
                <a:gd name="T3" fmla="*/ 551 h 1436"/>
                <a:gd name="T4" fmla="*/ 0 w 1216"/>
                <a:gd name="T5" fmla="*/ 0 h 1436"/>
              </a:gdLst>
              <a:ahLst/>
              <a:cxnLst>
                <a:cxn ang="0">
                  <a:pos x="T0" y="T1"/>
                </a:cxn>
                <a:cxn ang="0">
                  <a:pos x="T2" y="T3"/>
                </a:cxn>
                <a:cxn ang="0">
                  <a:pos x="T4" y="T5"/>
                </a:cxn>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 name="Freeform 12">
              <a:extLst>
                <a:ext uri="{FF2B5EF4-FFF2-40B4-BE49-F238E27FC236}">
                  <a16:creationId xmlns:a16="http://schemas.microsoft.com/office/drawing/2014/main" id="{9428A193-740A-43D2-B875-80CB90AD911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579"/>
              <a:ext cx="1057275" cy="614491"/>
            </a:xfrm>
            <a:custGeom>
              <a:avLst/>
              <a:gdLst>
                <a:gd name="T0" fmla="*/ 222 w 222"/>
                <a:gd name="T1" fmla="*/ 0 h 129"/>
                <a:gd name="T2" fmla="*/ 0 w 222"/>
                <a:gd name="T3" fmla="*/ 129 h 129"/>
              </a:gdLst>
              <a:ahLst/>
              <a:cxnLst>
                <a:cxn ang="0">
                  <a:pos x="T0" y="T1"/>
                </a:cxn>
                <a:cxn ang="0">
                  <a:pos x="T2" y="T3"/>
                </a:cxn>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Freeform 13">
              <a:extLst>
                <a:ext uri="{FF2B5EF4-FFF2-40B4-BE49-F238E27FC236}">
                  <a16:creationId xmlns:a16="http://schemas.microsoft.com/office/drawing/2014/main" id="{92B2EFF8-5790-427A-ABED-1680FD133D0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821889" y="5579"/>
              <a:ext cx="5588000" cy="6866337"/>
            </a:xfrm>
            <a:custGeom>
              <a:avLst/>
              <a:gdLst>
                <a:gd name="T0" fmla="*/ 1067 w 1174"/>
                <a:gd name="T1" fmla="*/ 1440 h 1440"/>
                <a:gd name="T2" fmla="*/ 698 w 1174"/>
                <a:gd name="T3" fmla="*/ 577 h 1440"/>
                <a:gd name="T4" fmla="*/ 0 w 1174"/>
                <a:gd name="T5" fmla="*/ 0 h 1440"/>
              </a:gdLst>
              <a:ahLst/>
              <a:cxnLst>
                <a:cxn ang="0">
                  <a:pos x="T0" y="T1"/>
                </a:cxn>
                <a:cxn ang="0">
                  <a:pos x="T2" y="T3"/>
                </a:cxn>
                <a:cxn ang="0">
                  <a:pos x="T4" y="T5"/>
                </a:cxn>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Freeform 14">
              <a:extLst>
                <a:ext uri="{FF2B5EF4-FFF2-40B4-BE49-F238E27FC236}">
                  <a16:creationId xmlns:a16="http://schemas.microsoft.com/office/drawing/2014/main" id="{782C5932-1596-43AA-BD7E-0F94FB8A96B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701" y="790"/>
              <a:ext cx="595313" cy="352734"/>
            </a:xfrm>
            <a:custGeom>
              <a:avLst/>
              <a:gdLst>
                <a:gd name="T0" fmla="*/ 125 w 125"/>
                <a:gd name="T1" fmla="*/ 0 h 74"/>
                <a:gd name="T2" fmla="*/ 0 w 125"/>
                <a:gd name="T3" fmla="*/ 74 h 74"/>
              </a:gdLst>
              <a:ahLst/>
              <a:cxnLst>
                <a:cxn ang="0">
                  <a:pos x="T0" y="T1"/>
                </a:cxn>
                <a:cxn ang="0">
                  <a:pos x="T2" y="T3"/>
                </a:cxn>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 name="Freeform 15">
              <a:extLst>
                <a:ext uri="{FF2B5EF4-FFF2-40B4-BE49-F238E27FC236}">
                  <a16:creationId xmlns:a16="http://schemas.microsoft.com/office/drawing/2014/main" id="{EFC81310-1590-4DBE-BF0B-DADBCF9F88C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012389" y="5579"/>
              <a:ext cx="5497513" cy="6866337"/>
            </a:xfrm>
            <a:custGeom>
              <a:avLst/>
              <a:gdLst>
                <a:gd name="T0" fmla="*/ 1056 w 1155"/>
                <a:gd name="T1" fmla="*/ 1440 h 1440"/>
                <a:gd name="T2" fmla="*/ 686 w 1155"/>
                <a:gd name="T3" fmla="*/ 580 h 1440"/>
                <a:gd name="T4" fmla="*/ 0 w 1155"/>
                <a:gd name="T5" fmla="*/ 0 h 1440"/>
              </a:gdLst>
              <a:ahLst/>
              <a:cxnLst>
                <a:cxn ang="0">
                  <a:pos x="T0" y="T1"/>
                </a:cxn>
                <a:cxn ang="0">
                  <a:pos x="T2" y="T3"/>
                </a:cxn>
                <a:cxn ang="0">
                  <a:pos x="T4" y="T5"/>
                </a:cxn>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 name="Freeform 16">
              <a:extLst>
                <a:ext uri="{FF2B5EF4-FFF2-40B4-BE49-F238E27FC236}">
                  <a16:creationId xmlns:a16="http://schemas.microsoft.com/office/drawing/2014/main" id="{968BA84E-DD0E-4FCD-8EDA-76DF8E09FB1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579"/>
              <a:ext cx="357188" cy="213875"/>
            </a:xfrm>
            <a:custGeom>
              <a:avLst/>
              <a:gdLst>
                <a:gd name="T0" fmla="*/ 75 w 75"/>
                <a:gd name="T1" fmla="*/ 0 h 45"/>
                <a:gd name="T2" fmla="*/ 0 w 75"/>
                <a:gd name="T3" fmla="*/ 45 h 45"/>
              </a:gdLst>
              <a:ahLst/>
              <a:cxnLst>
                <a:cxn ang="0">
                  <a:pos x="T0" y="T1"/>
                </a:cxn>
                <a:cxn ang="0">
                  <a:pos x="T2" y="T3"/>
                </a:cxn>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 name="Freeform 17">
              <a:extLst>
                <a:ext uri="{FF2B5EF4-FFF2-40B4-BE49-F238E27FC236}">
                  <a16:creationId xmlns:a16="http://schemas.microsoft.com/office/drawing/2014/main" id="{1D3D7541-A0D9-4993-B691-D2D5B8B3EF6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210826" y="790"/>
              <a:ext cx="5522913" cy="6871126"/>
            </a:xfrm>
            <a:custGeom>
              <a:avLst/>
              <a:gdLst>
                <a:gd name="T0" fmla="*/ 1053 w 1160"/>
                <a:gd name="T1" fmla="*/ 1441 h 1441"/>
                <a:gd name="T2" fmla="*/ 705 w 1160"/>
                <a:gd name="T3" fmla="*/ 599 h 1441"/>
                <a:gd name="T4" fmla="*/ 0 w 1160"/>
                <a:gd name="T5" fmla="*/ 0 h 1441"/>
              </a:gdLst>
              <a:ahLst/>
              <a:cxnLst>
                <a:cxn ang="0">
                  <a:pos x="T0" y="T1"/>
                </a:cxn>
                <a:cxn ang="0">
                  <a:pos x="T2" y="T3"/>
                </a:cxn>
                <a:cxn ang="0">
                  <a:pos x="T4" y="T5"/>
                </a:cxn>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 name="Freeform 18">
              <a:extLst>
                <a:ext uri="{FF2B5EF4-FFF2-40B4-BE49-F238E27FC236}">
                  <a16:creationId xmlns:a16="http://schemas.microsoft.com/office/drawing/2014/main" id="{9FB31D01-8168-4494-8C2F-727E555AAF3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63239" y="5579"/>
              <a:ext cx="5413375" cy="6866337"/>
            </a:xfrm>
            <a:custGeom>
              <a:avLst/>
              <a:gdLst>
                <a:gd name="T0" fmla="*/ 1040 w 1137"/>
                <a:gd name="T1" fmla="*/ 1440 h 1440"/>
                <a:gd name="T2" fmla="*/ 698 w 1137"/>
                <a:gd name="T3" fmla="*/ 611 h 1440"/>
                <a:gd name="T4" fmla="*/ 0 w 1137"/>
                <a:gd name="T5" fmla="*/ 0 h 1440"/>
              </a:gdLst>
              <a:ahLst/>
              <a:cxnLst>
                <a:cxn ang="0">
                  <a:pos x="T0" y="T1"/>
                </a:cxn>
                <a:cxn ang="0">
                  <a:pos x="T2" y="T3"/>
                </a:cxn>
                <a:cxn ang="0">
                  <a:pos x="T4" y="T5"/>
                </a:cxn>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Freeform 19">
              <a:extLst>
                <a:ext uri="{FF2B5EF4-FFF2-40B4-BE49-F238E27FC236}">
                  <a16:creationId xmlns:a16="http://schemas.microsoft.com/office/drawing/2014/main" id="{8C455EEB-FD40-414D-A542-FB35DEB73C1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877576" y="5579"/>
              <a:ext cx="5037138" cy="6861550"/>
            </a:xfrm>
            <a:custGeom>
              <a:avLst/>
              <a:gdLst>
                <a:gd name="T0" fmla="*/ 1011 w 1058"/>
                <a:gd name="T1" fmla="*/ 1439 h 1439"/>
                <a:gd name="T2" fmla="*/ 648 w 1058"/>
                <a:gd name="T3" fmla="*/ 617 h 1439"/>
                <a:gd name="T4" fmla="*/ 0 w 1058"/>
                <a:gd name="T5" fmla="*/ 0 h 1439"/>
              </a:gdLst>
              <a:ahLst/>
              <a:cxnLst>
                <a:cxn ang="0">
                  <a:pos x="T0" y="T1"/>
                </a:cxn>
                <a:cxn ang="0">
                  <a:pos x="T2" y="T3"/>
                </a:cxn>
                <a:cxn ang="0">
                  <a:pos x="T4" y="T5"/>
                </a:cxn>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 name="Freeform 20">
              <a:extLst>
                <a:ext uri="{FF2B5EF4-FFF2-40B4-BE49-F238E27FC236}">
                  <a16:creationId xmlns:a16="http://schemas.microsoft.com/office/drawing/2014/main" id="{F08F1FC1-956F-4494-BAFD-D504E93070F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768289" y="5579"/>
              <a:ext cx="3417888" cy="2742066"/>
            </a:xfrm>
            <a:custGeom>
              <a:avLst/>
              <a:gdLst>
                <a:gd name="T0" fmla="*/ 718 w 718"/>
                <a:gd name="T1" fmla="*/ 575 h 575"/>
                <a:gd name="T2" fmla="*/ 0 w 718"/>
                <a:gd name="T3" fmla="*/ 0 h 575"/>
              </a:gdLst>
              <a:ahLst/>
              <a:cxnLst>
                <a:cxn ang="0">
                  <a:pos x="T0" y="T1"/>
                </a:cxn>
                <a:cxn ang="0">
                  <a:pos x="T2" y="T3"/>
                </a:cxn>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 name="Freeform 21">
              <a:extLst>
                <a:ext uri="{FF2B5EF4-FFF2-40B4-BE49-F238E27FC236}">
                  <a16:creationId xmlns:a16="http://schemas.microsoft.com/office/drawing/2014/main" id="{BEEDE1AA-8DCD-43D3-BC15-57484031487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9235014" y="10367"/>
              <a:ext cx="2951163" cy="2555325"/>
            </a:xfrm>
            <a:custGeom>
              <a:avLst/>
              <a:gdLst>
                <a:gd name="T0" fmla="*/ 620 w 620"/>
                <a:gd name="T1" fmla="*/ 536 h 536"/>
                <a:gd name="T2" fmla="*/ 0 w 620"/>
                <a:gd name="T3" fmla="*/ 0 h 536"/>
              </a:gdLst>
              <a:ahLst/>
              <a:cxnLst>
                <a:cxn ang="0">
                  <a:pos x="T0" y="T1"/>
                </a:cxn>
                <a:cxn ang="0">
                  <a:pos x="T2" y="T3"/>
                </a:cxn>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 name="Freeform 22">
              <a:extLst>
                <a:ext uri="{FF2B5EF4-FFF2-40B4-BE49-F238E27FC236}">
                  <a16:creationId xmlns:a16="http://schemas.microsoft.com/office/drawing/2014/main" id="{E36CDA69-ED79-4DCF-9761-0B6134FA638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20826" y="5579"/>
              <a:ext cx="2165350" cy="1358265"/>
            </a:xfrm>
            <a:custGeom>
              <a:avLst/>
              <a:gdLst>
                <a:gd name="T0" fmla="*/ 0 w 455"/>
                <a:gd name="T1" fmla="*/ 0 h 285"/>
                <a:gd name="T2" fmla="*/ 455 w 455"/>
                <a:gd name="T3" fmla="*/ 285 h 285"/>
              </a:gdLst>
              <a:ahLst/>
              <a:cxnLst>
                <a:cxn ang="0">
                  <a:pos x="T0" y="T1"/>
                </a:cxn>
                <a:cxn ang="0">
                  <a:pos x="T2" y="T3"/>
                </a:cxn>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 name="Freeform 23">
              <a:extLst>
                <a:ext uri="{FF2B5EF4-FFF2-40B4-BE49-F238E27FC236}">
                  <a16:creationId xmlns:a16="http://schemas.microsoft.com/office/drawing/2014/main" id="{5F812C02-CFCB-47F4-B493-7753519FCAD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90826" y="5579"/>
              <a:ext cx="895350" cy="534687"/>
            </a:xfrm>
            <a:custGeom>
              <a:avLst/>
              <a:gdLst>
                <a:gd name="T0" fmla="*/ 0 w 188"/>
                <a:gd name="T1" fmla="*/ 0 h 112"/>
                <a:gd name="T2" fmla="*/ 188 w 188"/>
                <a:gd name="T3" fmla="*/ 112 h 112"/>
              </a:gdLst>
              <a:ahLst/>
              <a:cxnLst>
                <a:cxn ang="0">
                  <a:pos x="T0" y="T1"/>
                </a:cxn>
                <a:cxn ang="0">
                  <a:pos x="T2" y="T3"/>
                </a:cxn>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59" name="Group 58">
            <a:extLst>
              <a:ext uri="{FF2B5EF4-FFF2-40B4-BE49-F238E27FC236}">
                <a16:creationId xmlns:a16="http://schemas.microsoft.com/office/drawing/2014/main" id="{B83678BA-0A50-4D51-9E9E-08BB66F83C3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07084" y="1186483"/>
            <a:ext cx="3822597" cy="4477933"/>
            <a:chOff x="807084" y="1186483"/>
            <a:chExt cx="3822597" cy="4477933"/>
          </a:xfrm>
        </p:grpSpPr>
        <p:sp>
          <p:nvSpPr>
            <p:cNvPr id="60" name="Rectangle 59">
              <a:extLst>
                <a:ext uri="{FF2B5EF4-FFF2-40B4-BE49-F238E27FC236}">
                  <a16:creationId xmlns:a16="http://schemas.microsoft.com/office/drawing/2014/main" id="{F1A8F65D-5E8F-4CA5-9240-1357120F931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7531" y="1186483"/>
              <a:ext cx="3821702"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Isosceles Triangle 39">
              <a:extLst>
                <a:ext uri="{FF2B5EF4-FFF2-40B4-BE49-F238E27FC236}">
                  <a16:creationId xmlns:a16="http://schemas.microsoft.com/office/drawing/2014/main" id="{2A4731E5-DE5F-4215-9525-99426B3909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514766"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a:extLst>
                <a:ext uri="{FF2B5EF4-FFF2-40B4-BE49-F238E27FC236}">
                  <a16:creationId xmlns:a16="http://schemas.microsoft.com/office/drawing/2014/main" id="{3478866D-C5E9-4968-BEF7-B1F0308089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7084" y="1991156"/>
              <a:ext cx="382259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58D754DE-9A60-F72E-810D-9657380DD96B}"/>
              </a:ext>
            </a:extLst>
          </p:cNvPr>
          <p:cNvSpPr>
            <a:spLocks noGrp="1"/>
          </p:cNvSpPr>
          <p:nvPr>
            <p:ph type="title"/>
          </p:nvPr>
        </p:nvSpPr>
        <p:spPr>
          <a:xfrm>
            <a:off x="895415" y="2075504"/>
            <a:ext cx="3654569" cy="2042725"/>
          </a:xfrm>
        </p:spPr>
        <p:txBody>
          <a:bodyPr vert="horz" lIns="228600" tIns="228600" rIns="228600" bIns="0" rtlCol="0" anchor="b">
            <a:normAutofit/>
          </a:bodyPr>
          <a:lstStyle/>
          <a:p>
            <a:pPr>
              <a:lnSpc>
                <a:spcPct val="80000"/>
              </a:lnSpc>
            </a:pPr>
            <a:r>
              <a:rPr lang="en-US" sz="4600"/>
              <a:t>Political Party Affiliation Question 12</a:t>
            </a:r>
          </a:p>
        </p:txBody>
      </p:sp>
      <p:sp>
        <p:nvSpPr>
          <p:cNvPr id="64" name="Rectangle 63">
            <a:extLst>
              <a:ext uri="{FF2B5EF4-FFF2-40B4-BE49-F238E27FC236}">
                <a16:creationId xmlns:a16="http://schemas.microsoft.com/office/drawing/2014/main" id="{9BF6EDB4-B4ED-4900-9E38-A7AE0EEEEA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40150" y="-6706"/>
            <a:ext cx="6751849" cy="6871125"/>
          </a:xfrm>
          <a:prstGeom prst="rect">
            <a:avLst/>
          </a:prstGeom>
          <a:solidFill>
            <a:schemeClr val="bg1"/>
          </a:solidFill>
          <a:ln w="9525">
            <a:solidFill>
              <a:schemeClr val="tx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4">
            <a:extLst>
              <a:ext uri="{FF2B5EF4-FFF2-40B4-BE49-F238E27FC236}">
                <a16:creationId xmlns:a16="http://schemas.microsoft.com/office/drawing/2014/main" id="{D362D87B-DCBC-9806-E0A6-BD6A517D7039}"/>
              </a:ext>
            </a:extLst>
          </p:cNvPr>
          <p:cNvGraphicFramePr>
            <a:graphicFrameLocks noGrp="1"/>
          </p:cNvGraphicFramePr>
          <p:nvPr>
            <p:ph idx="1"/>
            <p:extLst>
              <p:ext uri="{D42A27DB-BD31-4B8C-83A1-F6EECF244321}">
                <p14:modId xmlns:p14="http://schemas.microsoft.com/office/powerpoint/2010/main" val="3771468852"/>
              </p:ext>
            </p:extLst>
          </p:nvPr>
        </p:nvGraphicFramePr>
        <p:xfrm>
          <a:off x="5757262" y="747513"/>
          <a:ext cx="6120321" cy="5372121"/>
        </p:xfrm>
        <a:graphic>
          <a:graphicData uri="http://schemas.openxmlformats.org/drawingml/2006/table">
            <a:tbl>
              <a:tblPr firstRow="1" bandRow="1">
                <a:tableStyleId>{5C22544A-7EE6-4342-B048-85BDC9FD1C3A}</a:tableStyleId>
              </a:tblPr>
              <a:tblGrid>
                <a:gridCol w="2832983">
                  <a:extLst>
                    <a:ext uri="{9D8B030D-6E8A-4147-A177-3AD203B41FA5}">
                      <a16:colId xmlns:a16="http://schemas.microsoft.com/office/drawing/2014/main" val="2269656500"/>
                    </a:ext>
                  </a:extLst>
                </a:gridCol>
                <a:gridCol w="911256">
                  <a:extLst>
                    <a:ext uri="{9D8B030D-6E8A-4147-A177-3AD203B41FA5}">
                      <a16:colId xmlns:a16="http://schemas.microsoft.com/office/drawing/2014/main" val="2754177999"/>
                    </a:ext>
                  </a:extLst>
                </a:gridCol>
                <a:gridCol w="357224">
                  <a:extLst>
                    <a:ext uri="{9D8B030D-6E8A-4147-A177-3AD203B41FA5}">
                      <a16:colId xmlns:a16="http://schemas.microsoft.com/office/drawing/2014/main" val="2223657742"/>
                    </a:ext>
                  </a:extLst>
                </a:gridCol>
                <a:gridCol w="497470">
                  <a:extLst>
                    <a:ext uri="{9D8B030D-6E8A-4147-A177-3AD203B41FA5}">
                      <a16:colId xmlns:a16="http://schemas.microsoft.com/office/drawing/2014/main" val="277422692"/>
                    </a:ext>
                  </a:extLst>
                </a:gridCol>
                <a:gridCol w="557742">
                  <a:extLst>
                    <a:ext uri="{9D8B030D-6E8A-4147-A177-3AD203B41FA5}">
                      <a16:colId xmlns:a16="http://schemas.microsoft.com/office/drawing/2014/main" val="1068602039"/>
                    </a:ext>
                  </a:extLst>
                </a:gridCol>
                <a:gridCol w="606422">
                  <a:extLst>
                    <a:ext uri="{9D8B030D-6E8A-4147-A177-3AD203B41FA5}">
                      <a16:colId xmlns:a16="http://schemas.microsoft.com/office/drawing/2014/main" val="249301868"/>
                    </a:ext>
                  </a:extLst>
                </a:gridCol>
                <a:gridCol w="357224">
                  <a:extLst>
                    <a:ext uri="{9D8B030D-6E8A-4147-A177-3AD203B41FA5}">
                      <a16:colId xmlns:a16="http://schemas.microsoft.com/office/drawing/2014/main" val="3950926152"/>
                    </a:ext>
                  </a:extLst>
                </a:gridCol>
              </a:tblGrid>
              <a:tr h="338261">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gridSpan="5">
                  <a:txBody>
                    <a:bodyPr/>
                    <a:lstStyle/>
                    <a:p>
                      <a:pPr marL="0" marR="0" algn="ctr" fontAlgn="base">
                        <a:spcBef>
                          <a:spcPts val="0"/>
                        </a:spcBef>
                        <a:spcAft>
                          <a:spcPts val="0"/>
                        </a:spcAft>
                      </a:pPr>
                      <a:r>
                        <a:rPr lang="en-US" sz="700" dirty="0">
                          <a:effectLst/>
                        </a:rPr>
                        <a:t>Q9: Political Party Affiliation </a:t>
                      </a:r>
                      <a:endParaRPr lang="en-US" sz="1100" dirty="0">
                        <a:effectLst/>
                        <a:latin typeface="Calibri" panose="020F0502020204030204" pitchFamily="34" charset="0"/>
                      </a:endParaRPr>
                    </a:p>
                  </a:txBody>
                  <a:tcPr marL="0" marR="0" marT="0"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20305884"/>
                  </a:ext>
                </a:extLst>
              </a:tr>
              <a:tr h="338261">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Total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Democrat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Republican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Independent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Other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837633736"/>
                  </a:ext>
                </a:extLst>
              </a:tr>
              <a:tr h="137975">
                <a:tc gridSpan="2">
                  <a:txBody>
                    <a:bodyPr/>
                    <a:lstStyle/>
                    <a:p>
                      <a:pPr marL="0" marR="0" fontAlgn="base">
                        <a:spcBef>
                          <a:spcPts val="0"/>
                        </a:spcBef>
                        <a:spcAft>
                          <a:spcPts val="0"/>
                        </a:spcAft>
                      </a:pPr>
                      <a:r>
                        <a:rPr lang="en-US" sz="700" dirty="0">
                          <a:effectLst/>
                        </a:rPr>
                        <a:t>Total Count (Answering)  </a:t>
                      </a:r>
                      <a:endParaRPr lang="en-US" sz="1100" dirty="0">
                        <a:effectLst/>
                        <a:latin typeface="Calibri" panose="020F0502020204030204" pitchFamily="34" charset="0"/>
                      </a:endParaRPr>
                    </a:p>
                  </a:txBody>
                  <a:tcPr marL="0" marR="0" marT="0" marB="0" anchor="b"/>
                </a:tc>
                <a:tc hMerge="1">
                  <a:txBody>
                    <a:bodyPr/>
                    <a:lstStyle/>
                    <a:p>
                      <a:endParaRPr lang="en-US"/>
                    </a:p>
                  </a:txBody>
                  <a:tcPr/>
                </a:tc>
                <a:tc>
                  <a:txBody>
                    <a:bodyPr/>
                    <a:lstStyle/>
                    <a:p>
                      <a:pPr marL="0" marR="0" fontAlgn="base">
                        <a:spcBef>
                          <a:spcPts val="0"/>
                        </a:spcBef>
                        <a:spcAft>
                          <a:spcPts val="0"/>
                        </a:spcAft>
                      </a:pPr>
                      <a:r>
                        <a:rPr lang="en-US" sz="700" dirty="0">
                          <a:effectLst/>
                        </a:rPr>
                        <a:t>80.0 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39.0 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17.0 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18.0 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6.0 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3566741987"/>
                  </a:ext>
                </a:extLst>
              </a:tr>
              <a:tr h="338261">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2913218744"/>
                  </a:ext>
                </a:extLst>
              </a:tr>
              <a:tr h="137975">
                <a:tc rowSpan="5">
                  <a:txBody>
                    <a:bodyPr/>
                    <a:lstStyle/>
                    <a:p>
                      <a:pPr marL="0" marR="0" fontAlgn="base">
                        <a:spcBef>
                          <a:spcPts val="0"/>
                        </a:spcBef>
                        <a:spcAft>
                          <a:spcPts val="0"/>
                        </a:spcAft>
                      </a:pPr>
                      <a:r>
                        <a:rPr lang="en-US" sz="700" dirty="0">
                          <a:effectLst/>
                          <a:highlight>
                            <a:srgbClr val="FFFF00"/>
                          </a:highlight>
                        </a:rPr>
                        <a:t>There is a staff or faculty member at Hood College that would help me register to vote. </a:t>
                      </a:r>
                      <a:endParaRPr lang="en-US" sz="1100" dirty="0">
                        <a:effectLst/>
                        <a:highlight>
                          <a:srgbClr val="FFFF00"/>
                        </a:highlight>
                        <a:latin typeface="Calibri"/>
                      </a:endParaRPr>
                    </a:p>
                  </a:txBody>
                  <a:tcPr marL="0" marR="0" marT="0" marB="0" anchor="ctr"/>
                </a:tc>
                <a:tc>
                  <a:txBody>
                    <a:bodyPr/>
                    <a:lstStyle/>
                    <a:p>
                      <a:pPr marL="0" marR="0" fontAlgn="base">
                        <a:spcBef>
                          <a:spcPts val="0"/>
                        </a:spcBef>
                        <a:spcAft>
                          <a:spcPts val="0"/>
                        </a:spcAft>
                      </a:pPr>
                      <a:r>
                        <a:rPr lang="en-US" sz="700" dirty="0">
                          <a:effectLst/>
                        </a:rPr>
                        <a:t>Strongly disagree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7.7%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5.9%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highlight>
                            <a:srgbClr val="FFFF00"/>
                          </a:highlight>
                        </a:rPr>
                        <a:t>0.0% </a:t>
                      </a:r>
                      <a:endParaRPr lang="en-US" sz="1100" dirty="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700" dirty="0">
                          <a:effectLst/>
                          <a:highlight>
                            <a:srgbClr val="FFFF00"/>
                          </a:highlight>
                        </a:rPr>
                        <a:t>0.0% </a:t>
                      </a:r>
                      <a:endParaRPr lang="en-US" sz="1100" dirty="0">
                        <a:effectLst/>
                        <a:highlight>
                          <a:srgbClr val="FFFF00"/>
                        </a:highlight>
                        <a:latin typeface="Calibri"/>
                      </a:endParaRPr>
                    </a:p>
                  </a:txBody>
                  <a:tcPr marL="0" marR="0" marT="0" marB="0" anchor="b"/>
                </a:tc>
                <a:extLst>
                  <a:ext uri="{0D108BD9-81ED-4DB2-BD59-A6C34878D82A}">
                    <a16:rowId xmlns:a16="http://schemas.microsoft.com/office/drawing/2014/main" val="3120260600"/>
                  </a:ext>
                </a:extLst>
              </a:tr>
              <a:tr h="137975">
                <a:tc vMerge="1">
                  <a:txBody>
                    <a:bodyPr/>
                    <a:lstStyle/>
                    <a:p>
                      <a:endParaRPr lang="en-US"/>
                    </a:p>
                  </a:txBody>
                  <a:tcPr/>
                </a:tc>
                <a:tc>
                  <a:txBody>
                    <a:bodyPr/>
                    <a:lstStyle/>
                    <a:p>
                      <a:pPr marL="0" marR="0" fontAlgn="base">
                        <a:spcBef>
                          <a:spcPts val="0"/>
                        </a:spcBef>
                        <a:spcAft>
                          <a:spcPts val="0"/>
                        </a:spcAft>
                      </a:pPr>
                      <a:r>
                        <a:rPr lang="en-US" sz="700" dirty="0">
                          <a:effectLst/>
                        </a:rPr>
                        <a:t>Somewhat disagree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6.3%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5.1%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17.6%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highlight>
                            <a:srgbClr val="FFFF00"/>
                          </a:highlight>
                        </a:rPr>
                        <a:t>0.0% </a:t>
                      </a:r>
                      <a:endParaRPr lang="en-US" sz="1100" dirty="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700" dirty="0">
                          <a:effectLst/>
                          <a:highlight>
                            <a:srgbClr val="FFFF00"/>
                          </a:highlight>
                        </a:rPr>
                        <a:t>0.0% </a:t>
                      </a:r>
                      <a:endParaRPr lang="en-US" sz="1100" dirty="0">
                        <a:effectLst/>
                        <a:highlight>
                          <a:srgbClr val="FFFF00"/>
                        </a:highlight>
                        <a:latin typeface="Calibri"/>
                      </a:endParaRPr>
                    </a:p>
                  </a:txBody>
                  <a:tcPr marL="0" marR="0" marT="0" marB="0" anchor="b"/>
                </a:tc>
                <a:extLst>
                  <a:ext uri="{0D108BD9-81ED-4DB2-BD59-A6C34878D82A}">
                    <a16:rowId xmlns:a16="http://schemas.microsoft.com/office/drawing/2014/main" val="3494106058"/>
                  </a:ext>
                </a:extLst>
              </a:tr>
              <a:tr h="249245">
                <a:tc vMerge="1">
                  <a:txBody>
                    <a:bodyPr/>
                    <a:lstStyle/>
                    <a:p>
                      <a:endParaRPr lang="en-US"/>
                    </a:p>
                  </a:txBody>
                  <a:tcPr/>
                </a:tc>
                <a:tc>
                  <a:txBody>
                    <a:bodyPr/>
                    <a:lstStyle/>
                    <a:p>
                      <a:pPr marL="0" marR="0" fontAlgn="base">
                        <a:spcBef>
                          <a:spcPts val="0"/>
                        </a:spcBef>
                        <a:spcAft>
                          <a:spcPts val="0"/>
                        </a:spcAft>
                      </a:pPr>
                      <a:r>
                        <a:rPr lang="en-US" sz="700" dirty="0">
                          <a:effectLst/>
                        </a:rPr>
                        <a:t>Neither agree nor disagree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15.0%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5.1%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23.5%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16.7%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50.0%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4244900867"/>
                  </a:ext>
                </a:extLst>
              </a:tr>
              <a:tr h="137975">
                <a:tc vMerge="1">
                  <a:txBody>
                    <a:bodyPr/>
                    <a:lstStyle/>
                    <a:p>
                      <a:endParaRPr lang="en-US"/>
                    </a:p>
                  </a:txBody>
                  <a:tcPr/>
                </a:tc>
                <a:tc>
                  <a:txBody>
                    <a:bodyPr/>
                    <a:lstStyle/>
                    <a:p>
                      <a:pPr marL="0" marR="0" fontAlgn="base">
                        <a:spcBef>
                          <a:spcPts val="0"/>
                        </a:spcBef>
                        <a:spcAft>
                          <a:spcPts val="0"/>
                        </a:spcAft>
                      </a:pPr>
                      <a:r>
                        <a:rPr lang="en-US" sz="700" dirty="0">
                          <a:effectLst/>
                        </a:rPr>
                        <a:t>Somewhat 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40.0%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43.6%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29.4%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16.7%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2474260769"/>
                  </a:ext>
                </a:extLst>
              </a:tr>
              <a:tr h="137975">
                <a:tc vMerge="1">
                  <a:txBody>
                    <a:bodyPr/>
                    <a:lstStyle/>
                    <a:p>
                      <a:endParaRPr lang="en-US"/>
                    </a:p>
                  </a:txBody>
                  <a:tcPr/>
                </a:tc>
                <a:tc>
                  <a:txBody>
                    <a:bodyPr/>
                    <a:lstStyle/>
                    <a:p>
                      <a:pPr marL="0" marR="0" fontAlgn="base">
                        <a:spcBef>
                          <a:spcPts val="0"/>
                        </a:spcBef>
                        <a:spcAft>
                          <a:spcPts val="0"/>
                        </a:spcAft>
                      </a:pPr>
                      <a:r>
                        <a:rPr lang="en-US" sz="700" dirty="0">
                          <a:effectLst/>
                        </a:rPr>
                        <a:t>Strongly 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33.8%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38.5%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23.5%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33.3%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33.3%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1085997014"/>
                  </a:ext>
                </a:extLst>
              </a:tr>
              <a:tr h="338261">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2843738756"/>
                  </a:ext>
                </a:extLst>
              </a:tr>
              <a:tr h="137975">
                <a:tc rowSpan="5">
                  <a:txBody>
                    <a:bodyPr/>
                    <a:lstStyle/>
                    <a:p>
                      <a:pPr marL="0" marR="0" fontAlgn="base">
                        <a:spcBef>
                          <a:spcPts val="0"/>
                        </a:spcBef>
                        <a:spcAft>
                          <a:spcPts val="0"/>
                        </a:spcAft>
                      </a:pPr>
                      <a:r>
                        <a:rPr lang="en-US" sz="700" dirty="0">
                          <a:effectLst/>
                        </a:rPr>
                        <a:t>Hood College will help me become engaged in the upcoming November 2022 election. </a:t>
                      </a:r>
                      <a:endParaRPr lang="en-US" sz="1100" dirty="0">
                        <a:effectLst/>
                        <a:latin typeface="Calibri" panose="020F0502020204030204" pitchFamily="34" charset="0"/>
                      </a:endParaRPr>
                    </a:p>
                  </a:txBody>
                  <a:tcPr marL="0" marR="0" marT="0" marB="0" anchor="ctr"/>
                </a:tc>
                <a:tc>
                  <a:txBody>
                    <a:bodyPr/>
                    <a:lstStyle/>
                    <a:p>
                      <a:pPr marL="0" marR="0" fontAlgn="base">
                        <a:spcBef>
                          <a:spcPts val="0"/>
                        </a:spcBef>
                        <a:spcAft>
                          <a:spcPts val="0"/>
                        </a:spcAft>
                      </a:pPr>
                      <a:r>
                        <a:rPr lang="en-US" sz="700" dirty="0">
                          <a:effectLst/>
                        </a:rPr>
                        <a:t>Strongly disagree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10.3%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11.8%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5.6%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16.7%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272127186"/>
                  </a:ext>
                </a:extLst>
              </a:tr>
              <a:tr h="137975">
                <a:tc vMerge="1">
                  <a:txBody>
                    <a:bodyPr/>
                    <a:lstStyle/>
                    <a:p>
                      <a:endParaRPr lang="en-US"/>
                    </a:p>
                  </a:txBody>
                  <a:tcPr/>
                </a:tc>
                <a:tc>
                  <a:txBody>
                    <a:bodyPr/>
                    <a:lstStyle/>
                    <a:p>
                      <a:pPr marL="0" marR="0" fontAlgn="base">
                        <a:spcBef>
                          <a:spcPts val="0"/>
                        </a:spcBef>
                        <a:spcAft>
                          <a:spcPts val="0"/>
                        </a:spcAft>
                      </a:pPr>
                      <a:r>
                        <a:rPr lang="en-US" sz="700" dirty="0">
                          <a:effectLst/>
                        </a:rPr>
                        <a:t>Somewhat disagree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13.8%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15.4%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17.6%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11.1%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2217667330"/>
                  </a:ext>
                </a:extLst>
              </a:tr>
              <a:tr h="249245">
                <a:tc vMerge="1">
                  <a:txBody>
                    <a:bodyPr/>
                    <a:lstStyle/>
                    <a:p>
                      <a:endParaRPr lang="en-US"/>
                    </a:p>
                  </a:txBody>
                  <a:tcPr/>
                </a:tc>
                <a:tc>
                  <a:txBody>
                    <a:bodyPr/>
                    <a:lstStyle/>
                    <a:p>
                      <a:pPr marL="0" marR="0" fontAlgn="base">
                        <a:spcBef>
                          <a:spcPts val="0"/>
                        </a:spcBef>
                        <a:spcAft>
                          <a:spcPts val="0"/>
                        </a:spcAft>
                      </a:pPr>
                      <a:r>
                        <a:rPr lang="en-US" sz="700" dirty="0">
                          <a:effectLst/>
                        </a:rPr>
                        <a:t>Neither agree nor disagree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31.3%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35.9%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17.6%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38.9%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16.7%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1465703281"/>
                  </a:ext>
                </a:extLst>
              </a:tr>
              <a:tr h="137975">
                <a:tc vMerge="1">
                  <a:txBody>
                    <a:bodyPr/>
                    <a:lstStyle/>
                    <a:p>
                      <a:endParaRPr lang="en-US"/>
                    </a:p>
                  </a:txBody>
                  <a:tcPr/>
                </a:tc>
                <a:tc>
                  <a:txBody>
                    <a:bodyPr/>
                    <a:lstStyle/>
                    <a:p>
                      <a:pPr marL="0" marR="0" fontAlgn="base">
                        <a:spcBef>
                          <a:spcPts val="0"/>
                        </a:spcBef>
                        <a:spcAft>
                          <a:spcPts val="0"/>
                        </a:spcAft>
                      </a:pPr>
                      <a:r>
                        <a:rPr lang="en-US" sz="700" dirty="0">
                          <a:effectLst/>
                        </a:rPr>
                        <a:t>Somewhat 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26.3%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23.1%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41.2%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11.1%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50.0%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3939290881"/>
                  </a:ext>
                </a:extLst>
              </a:tr>
              <a:tr h="137975">
                <a:tc vMerge="1">
                  <a:txBody>
                    <a:bodyPr/>
                    <a:lstStyle/>
                    <a:p>
                      <a:endParaRPr lang="en-US"/>
                    </a:p>
                  </a:txBody>
                  <a:tcPr/>
                </a:tc>
                <a:tc>
                  <a:txBody>
                    <a:bodyPr/>
                    <a:lstStyle/>
                    <a:p>
                      <a:pPr marL="0" marR="0" fontAlgn="base">
                        <a:spcBef>
                          <a:spcPts val="0"/>
                        </a:spcBef>
                        <a:spcAft>
                          <a:spcPts val="0"/>
                        </a:spcAft>
                      </a:pPr>
                      <a:r>
                        <a:rPr lang="en-US" sz="700" dirty="0">
                          <a:effectLst/>
                        </a:rPr>
                        <a:t>Strongly 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18.8%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15.4%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11.8%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33.3%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16.7%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1739903050"/>
                  </a:ext>
                </a:extLst>
              </a:tr>
              <a:tr h="338261">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1876480252"/>
                  </a:ext>
                </a:extLst>
              </a:tr>
              <a:tr h="137975">
                <a:tc rowSpan="5">
                  <a:txBody>
                    <a:bodyPr/>
                    <a:lstStyle/>
                    <a:p>
                      <a:pPr marL="0" marR="0" fontAlgn="base">
                        <a:spcBef>
                          <a:spcPts val="0"/>
                        </a:spcBef>
                        <a:spcAft>
                          <a:spcPts val="0"/>
                        </a:spcAft>
                      </a:pPr>
                      <a:r>
                        <a:rPr lang="en-US" sz="700" dirty="0">
                          <a:effectLst/>
                        </a:rPr>
                        <a:t>Hood College will provide students information on how to register to vote. </a:t>
                      </a:r>
                      <a:endParaRPr lang="en-US" sz="1100" dirty="0">
                        <a:effectLst/>
                        <a:latin typeface="Calibri" panose="020F0502020204030204" pitchFamily="34" charset="0"/>
                      </a:endParaRPr>
                    </a:p>
                  </a:txBody>
                  <a:tcPr marL="0" marR="0" marT="0" marB="0" anchor="ctr"/>
                </a:tc>
                <a:tc>
                  <a:txBody>
                    <a:bodyPr/>
                    <a:lstStyle/>
                    <a:p>
                      <a:pPr marL="0" marR="0" fontAlgn="base">
                        <a:spcBef>
                          <a:spcPts val="0"/>
                        </a:spcBef>
                        <a:spcAft>
                          <a:spcPts val="0"/>
                        </a:spcAft>
                      </a:pPr>
                      <a:r>
                        <a:rPr lang="en-US" sz="700" dirty="0">
                          <a:effectLst/>
                        </a:rPr>
                        <a:t>Strongly disagree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5.1%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5.9%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5.6%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197910099"/>
                  </a:ext>
                </a:extLst>
              </a:tr>
              <a:tr h="137975">
                <a:tc vMerge="1">
                  <a:txBody>
                    <a:bodyPr/>
                    <a:lstStyle/>
                    <a:p>
                      <a:endParaRPr lang="en-US"/>
                    </a:p>
                  </a:txBody>
                  <a:tcPr/>
                </a:tc>
                <a:tc>
                  <a:txBody>
                    <a:bodyPr/>
                    <a:lstStyle/>
                    <a:p>
                      <a:pPr marL="0" marR="0" fontAlgn="base">
                        <a:spcBef>
                          <a:spcPts val="0"/>
                        </a:spcBef>
                        <a:spcAft>
                          <a:spcPts val="0"/>
                        </a:spcAft>
                      </a:pPr>
                      <a:r>
                        <a:rPr lang="en-US" sz="700" dirty="0">
                          <a:effectLst/>
                        </a:rPr>
                        <a:t>Somewhat disagree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5.1%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11.8%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3546211633"/>
                  </a:ext>
                </a:extLst>
              </a:tr>
              <a:tr h="249245">
                <a:tc vMerge="1">
                  <a:txBody>
                    <a:bodyPr/>
                    <a:lstStyle/>
                    <a:p>
                      <a:endParaRPr lang="en-US"/>
                    </a:p>
                  </a:txBody>
                  <a:tcPr/>
                </a:tc>
                <a:tc>
                  <a:txBody>
                    <a:bodyPr/>
                    <a:lstStyle/>
                    <a:p>
                      <a:pPr marL="0" marR="0" fontAlgn="base">
                        <a:spcBef>
                          <a:spcPts val="0"/>
                        </a:spcBef>
                        <a:spcAft>
                          <a:spcPts val="0"/>
                        </a:spcAft>
                      </a:pPr>
                      <a:r>
                        <a:rPr lang="en-US" sz="700" dirty="0">
                          <a:effectLst/>
                        </a:rPr>
                        <a:t>Neither agree nor disagree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26.3%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28.2%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23.5%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22.2%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33.3%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3817040109"/>
                  </a:ext>
                </a:extLst>
              </a:tr>
              <a:tr h="137975">
                <a:tc vMerge="1">
                  <a:txBody>
                    <a:bodyPr/>
                    <a:lstStyle/>
                    <a:p>
                      <a:endParaRPr lang="en-US"/>
                    </a:p>
                  </a:txBody>
                  <a:tcPr/>
                </a:tc>
                <a:tc>
                  <a:txBody>
                    <a:bodyPr/>
                    <a:lstStyle/>
                    <a:p>
                      <a:pPr marL="0" marR="0" fontAlgn="base">
                        <a:spcBef>
                          <a:spcPts val="0"/>
                        </a:spcBef>
                        <a:spcAft>
                          <a:spcPts val="0"/>
                        </a:spcAft>
                      </a:pPr>
                      <a:r>
                        <a:rPr lang="en-US" sz="700" dirty="0">
                          <a:effectLst/>
                        </a:rPr>
                        <a:t>Somewhat 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28.7%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28.2%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23.5%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38.9%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16.7%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2003259801"/>
                  </a:ext>
                </a:extLst>
              </a:tr>
              <a:tr h="137975">
                <a:tc vMerge="1">
                  <a:txBody>
                    <a:bodyPr/>
                    <a:lstStyle/>
                    <a:p>
                      <a:endParaRPr lang="en-US"/>
                    </a:p>
                  </a:txBody>
                  <a:tcPr/>
                </a:tc>
                <a:tc>
                  <a:txBody>
                    <a:bodyPr/>
                    <a:lstStyle/>
                    <a:p>
                      <a:pPr marL="0" marR="0" fontAlgn="base">
                        <a:spcBef>
                          <a:spcPts val="0"/>
                        </a:spcBef>
                        <a:spcAft>
                          <a:spcPts val="0"/>
                        </a:spcAft>
                      </a:pPr>
                      <a:r>
                        <a:rPr lang="en-US" sz="700" dirty="0">
                          <a:effectLst/>
                        </a:rPr>
                        <a:t>Strongly 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35.0%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33.3%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35.3%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33.3%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50.0%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2086115765"/>
                  </a:ext>
                </a:extLst>
              </a:tr>
              <a:tr h="338261">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000" dirty="0">
                          <a:effectLst/>
                        </a:rPr>
                        <a:t> </a:t>
                      </a:r>
                      <a:br>
                        <a:rPr lang="en-US" sz="1000" dirty="0">
                          <a:effectLst/>
                        </a:rPr>
                      </a:br>
                      <a:r>
                        <a:rPr lang="en-US" sz="1000" dirty="0">
                          <a:effectLst/>
                        </a:rPr>
                        <a:t>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1522934087"/>
                  </a:ext>
                </a:extLst>
              </a:tr>
              <a:tr h="137975">
                <a:tc rowSpan="5">
                  <a:txBody>
                    <a:bodyPr/>
                    <a:lstStyle/>
                    <a:p>
                      <a:pPr marL="0" marR="0" fontAlgn="base">
                        <a:spcBef>
                          <a:spcPts val="0"/>
                        </a:spcBef>
                        <a:spcAft>
                          <a:spcPts val="0"/>
                        </a:spcAft>
                      </a:pPr>
                      <a:r>
                        <a:rPr lang="en-US" sz="700" dirty="0">
                          <a:effectLst/>
                          <a:highlight>
                            <a:srgbClr val="FFFF00"/>
                          </a:highlight>
                        </a:rPr>
                        <a:t>Classes I have taken at Hood College have taught me about the electoral process. </a:t>
                      </a:r>
                      <a:endParaRPr lang="en-US" sz="1100" dirty="0">
                        <a:effectLst/>
                        <a:highlight>
                          <a:srgbClr val="FFFF00"/>
                        </a:highlight>
                        <a:latin typeface="Calibri"/>
                      </a:endParaRPr>
                    </a:p>
                  </a:txBody>
                  <a:tcPr marL="0" marR="0" marT="0" marB="0" anchor="ctr"/>
                </a:tc>
                <a:tc>
                  <a:txBody>
                    <a:bodyPr/>
                    <a:lstStyle/>
                    <a:p>
                      <a:pPr marL="0" marR="0" fontAlgn="base">
                        <a:spcBef>
                          <a:spcPts val="0"/>
                        </a:spcBef>
                        <a:spcAft>
                          <a:spcPts val="0"/>
                        </a:spcAft>
                      </a:pPr>
                      <a:r>
                        <a:rPr lang="en-US" sz="700" dirty="0">
                          <a:effectLst/>
                        </a:rPr>
                        <a:t>Strongly disagree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25.0%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20.5%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23.5%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22.2%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6</a:t>
                      </a:r>
                      <a:r>
                        <a:rPr lang="en-US" sz="700" dirty="0">
                          <a:effectLst/>
                          <a:highlight>
                            <a:srgbClr val="FFFF00"/>
                          </a:highlight>
                        </a:rPr>
                        <a:t>6.7%</a:t>
                      </a:r>
                      <a:r>
                        <a:rPr lang="en-US" sz="700" dirty="0">
                          <a:effectLst/>
                        </a:rPr>
                        <a:t>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277455019"/>
                  </a:ext>
                </a:extLst>
              </a:tr>
              <a:tr h="137975">
                <a:tc vMerge="1">
                  <a:txBody>
                    <a:bodyPr/>
                    <a:lstStyle/>
                    <a:p>
                      <a:endParaRPr lang="en-US"/>
                    </a:p>
                  </a:txBody>
                  <a:tcPr/>
                </a:tc>
                <a:tc>
                  <a:txBody>
                    <a:bodyPr/>
                    <a:lstStyle/>
                    <a:p>
                      <a:pPr marL="0" marR="0" fontAlgn="base">
                        <a:spcBef>
                          <a:spcPts val="0"/>
                        </a:spcBef>
                        <a:spcAft>
                          <a:spcPts val="0"/>
                        </a:spcAft>
                      </a:pPr>
                      <a:r>
                        <a:rPr lang="en-US" sz="700" dirty="0">
                          <a:effectLst/>
                        </a:rPr>
                        <a:t>Somewhat disagree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15.0%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20.5%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5.9%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16.7%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734039856"/>
                  </a:ext>
                </a:extLst>
              </a:tr>
              <a:tr h="249245">
                <a:tc vMerge="1">
                  <a:txBody>
                    <a:bodyPr/>
                    <a:lstStyle/>
                    <a:p>
                      <a:endParaRPr lang="en-US"/>
                    </a:p>
                  </a:txBody>
                  <a:tcPr/>
                </a:tc>
                <a:tc>
                  <a:txBody>
                    <a:bodyPr/>
                    <a:lstStyle/>
                    <a:p>
                      <a:pPr marL="0" marR="0" fontAlgn="base">
                        <a:spcBef>
                          <a:spcPts val="0"/>
                        </a:spcBef>
                        <a:spcAft>
                          <a:spcPts val="0"/>
                        </a:spcAft>
                      </a:pPr>
                      <a:r>
                        <a:rPr lang="en-US" sz="700" dirty="0">
                          <a:effectLst/>
                        </a:rPr>
                        <a:t>Neither agree nor disagree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18.8%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12.8%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17.6%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27.8%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33.3%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3009949123"/>
                  </a:ext>
                </a:extLst>
              </a:tr>
              <a:tr h="137975">
                <a:tc vMerge="1">
                  <a:txBody>
                    <a:bodyPr/>
                    <a:lstStyle/>
                    <a:p>
                      <a:endParaRPr lang="en-US"/>
                    </a:p>
                  </a:txBody>
                  <a:tcPr/>
                </a:tc>
                <a:tc>
                  <a:txBody>
                    <a:bodyPr/>
                    <a:lstStyle/>
                    <a:p>
                      <a:pPr marL="0" marR="0" fontAlgn="base">
                        <a:spcBef>
                          <a:spcPts val="0"/>
                        </a:spcBef>
                        <a:spcAft>
                          <a:spcPts val="0"/>
                        </a:spcAft>
                      </a:pPr>
                      <a:r>
                        <a:rPr lang="en-US" sz="700" dirty="0">
                          <a:effectLst/>
                        </a:rPr>
                        <a:t>Somewhat 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18.8%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17.9%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29.4%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16.7%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538101704"/>
                  </a:ext>
                </a:extLst>
              </a:tr>
              <a:tr h="137975">
                <a:tc vMerge="1">
                  <a:txBody>
                    <a:bodyPr/>
                    <a:lstStyle/>
                    <a:p>
                      <a:endParaRPr lang="en-US"/>
                    </a:p>
                  </a:txBody>
                  <a:tcPr/>
                </a:tc>
                <a:tc>
                  <a:txBody>
                    <a:bodyPr/>
                    <a:lstStyle/>
                    <a:p>
                      <a:pPr marL="0" marR="0" fontAlgn="base">
                        <a:spcBef>
                          <a:spcPts val="0"/>
                        </a:spcBef>
                        <a:spcAft>
                          <a:spcPts val="0"/>
                        </a:spcAft>
                      </a:pPr>
                      <a:r>
                        <a:rPr lang="en-US" sz="700" dirty="0">
                          <a:effectLst/>
                        </a:rPr>
                        <a:t>Strongly agree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22.5%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28.2%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23.5%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16.7% </a:t>
                      </a:r>
                      <a:endParaRPr lang="en-US" sz="11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700" dirty="0">
                          <a:effectLst/>
                        </a:rPr>
                        <a:t>0.0% </a:t>
                      </a:r>
                      <a:endParaRPr lang="en-US" sz="1100" dirty="0">
                        <a:effectLst/>
                        <a:latin typeface="Calibri" panose="020F0502020204030204" pitchFamily="34" charset="0"/>
                      </a:endParaRPr>
                    </a:p>
                  </a:txBody>
                  <a:tcPr marL="0" marR="0" marT="0" marB="0" anchor="b"/>
                </a:tc>
                <a:extLst>
                  <a:ext uri="{0D108BD9-81ED-4DB2-BD59-A6C34878D82A}">
                    <a16:rowId xmlns:a16="http://schemas.microsoft.com/office/drawing/2014/main" val="1044049115"/>
                  </a:ext>
                </a:extLst>
              </a:tr>
            </a:tbl>
          </a:graphicData>
        </a:graphic>
      </p:graphicFrame>
    </p:spTree>
    <p:extLst>
      <p:ext uri="{BB962C8B-B14F-4D97-AF65-F5344CB8AC3E}">
        <p14:creationId xmlns:p14="http://schemas.microsoft.com/office/powerpoint/2010/main" val="24051681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71C71-87A8-32FF-A9BD-CCBE174699E2}"/>
              </a:ext>
            </a:extLst>
          </p:cNvPr>
          <p:cNvSpPr>
            <a:spLocks noGrp="1"/>
          </p:cNvSpPr>
          <p:nvPr>
            <p:ph type="title"/>
          </p:nvPr>
        </p:nvSpPr>
        <p:spPr>
          <a:xfrm>
            <a:off x="888631" y="2349925"/>
            <a:ext cx="3498979" cy="2456442"/>
          </a:xfrm>
        </p:spPr>
        <p:txBody>
          <a:bodyPr>
            <a:normAutofit/>
          </a:bodyPr>
          <a:lstStyle/>
          <a:p>
            <a:r>
              <a:rPr lang="en-US" sz="3700">
                <a:cs typeface="Calibri Light"/>
              </a:rPr>
              <a:t>Political Party Affiliation</a:t>
            </a:r>
            <a:br>
              <a:rPr lang="en-US" sz="3700">
                <a:cs typeface="Calibri Light"/>
              </a:rPr>
            </a:br>
            <a:r>
              <a:rPr lang="en-US" sz="3700">
                <a:cs typeface="Calibri Light"/>
              </a:rPr>
              <a:t>Questions 13 and 14</a:t>
            </a:r>
            <a:endParaRPr lang="en-US" sz="3700"/>
          </a:p>
        </p:txBody>
      </p:sp>
      <p:graphicFrame>
        <p:nvGraphicFramePr>
          <p:cNvPr id="8" name="Content Placeholder 5">
            <a:extLst>
              <a:ext uri="{FF2B5EF4-FFF2-40B4-BE49-F238E27FC236}">
                <a16:creationId xmlns:a16="http://schemas.microsoft.com/office/drawing/2014/main" id="{A7492ABA-2F6B-DB69-FC98-CFFF490C4F90}"/>
              </a:ext>
            </a:extLst>
          </p:cNvPr>
          <p:cNvGraphicFramePr>
            <a:graphicFrameLocks noGrp="1"/>
          </p:cNvGraphicFramePr>
          <p:nvPr>
            <p:ph idx="1"/>
            <p:extLst>
              <p:ext uri="{D42A27DB-BD31-4B8C-83A1-F6EECF244321}">
                <p14:modId xmlns:p14="http://schemas.microsoft.com/office/powerpoint/2010/main" val="2979839966"/>
              </p:ext>
            </p:extLst>
          </p:nvPr>
        </p:nvGraphicFramePr>
        <p:xfrm>
          <a:off x="5440363" y="1125538"/>
          <a:ext cx="5638800" cy="46037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325862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9" name="Rectangle 68">
            <a:extLst>
              <a:ext uri="{FF2B5EF4-FFF2-40B4-BE49-F238E27FC236}">
                <a16:creationId xmlns:a16="http://schemas.microsoft.com/office/drawing/2014/main" id="{D75627FE-0AC5-4349-AC08-45A58BEC9B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1" name="Group 70">
            <a:extLst>
              <a:ext uri="{FF2B5EF4-FFF2-40B4-BE49-F238E27FC236}">
                <a16:creationId xmlns:a16="http://schemas.microsoft.com/office/drawing/2014/main" id="{F87AAF7B-2090-475D-9C3E-FDC03DD87A8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72" name="Freeform 5">
              <a:extLst>
                <a:ext uri="{FF2B5EF4-FFF2-40B4-BE49-F238E27FC236}">
                  <a16:creationId xmlns:a16="http://schemas.microsoft.com/office/drawing/2014/main" id="{F2DCEC33-4B31-44BC-99CB-9E4845DC4CD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73" name="Freeform 6">
              <a:extLst>
                <a:ext uri="{FF2B5EF4-FFF2-40B4-BE49-F238E27FC236}">
                  <a16:creationId xmlns:a16="http://schemas.microsoft.com/office/drawing/2014/main" id="{204E0A10-D288-4B22-87A1-737B0A37D1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4" name="Freeform 7">
              <a:extLst>
                <a:ext uri="{FF2B5EF4-FFF2-40B4-BE49-F238E27FC236}">
                  <a16:creationId xmlns:a16="http://schemas.microsoft.com/office/drawing/2014/main" id="{9A3E042E-4911-425A-84BB-04BF90D077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5" name="Freeform 8">
              <a:extLst>
                <a:ext uri="{FF2B5EF4-FFF2-40B4-BE49-F238E27FC236}">
                  <a16:creationId xmlns:a16="http://schemas.microsoft.com/office/drawing/2014/main" id="{3A49226D-3129-4C5A-9641-3D03BEEA79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6" name="Freeform 9">
              <a:extLst>
                <a:ext uri="{FF2B5EF4-FFF2-40B4-BE49-F238E27FC236}">
                  <a16:creationId xmlns:a16="http://schemas.microsoft.com/office/drawing/2014/main" id="{9CC3C315-B515-4DD8-AC22-9D8417B37F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7" name="Freeform 10">
              <a:extLst>
                <a:ext uri="{FF2B5EF4-FFF2-40B4-BE49-F238E27FC236}">
                  <a16:creationId xmlns:a16="http://schemas.microsoft.com/office/drawing/2014/main" id="{1A961828-F78F-4D56-A98E-037806C637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8" name="Freeform 11">
              <a:extLst>
                <a:ext uri="{FF2B5EF4-FFF2-40B4-BE49-F238E27FC236}">
                  <a16:creationId xmlns:a16="http://schemas.microsoft.com/office/drawing/2014/main" id="{739D4F9D-3728-42C1-8302-452D51321C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12">
              <a:extLst>
                <a:ext uri="{FF2B5EF4-FFF2-40B4-BE49-F238E27FC236}">
                  <a16:creationId xmlns:a16="http://schemas.microsoft.com/office/drawing/2014/main" id="{B4D9647E-354D-4CA8-B4A7-39172E5EAC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13">
              <a:extLst>
                <a:ext uri="{FF2B5EF4-FFF2-40B4-BE49-F238E27FC236}">
                  <a16:creationId xmlns:a16="http://schemas.microsoft.com/office/drawing/2014/main" id="{A3EC74E0-5222-4ACC-BCEC-1AA189D3BCF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14">
              <a:extLst>
                <a:ext uri="{FF2B5EF4-FFF2-40B4-BE49-F238E27FC236}">
                  <a16:creationId xmlns:a16="http://schemas.microsoft.com/office/drawing/2014/main" id="{C0AE72B4-084D-42E6-ABED-5FD4650D4B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15">
              <a:extLst>
                <a:ext uri="{FF2B5EF4-FFF2-40B4-BE49-F238E27FC236}">
                  <a16:creationId xmlns:a16="http://schemas.microsoft.com/office/drawing/2014/main" id="{C9D1F5DD-8D50-4098-8D2B-10E2847527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6">
              <a:extLst>
                <a:ext uri="{FF2B5EF4-FFF2-40B4-BE49-F238E27FC236}">
                  <a16:creationId xmlns:a16="http://schemas.microsoft.com/office/drawing/2014/main" id="{D48F3941-C3C7-4589-AA46-067F6BB2D0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7">
              <a:extLst>
                <a:ext uri="{FF2B5EF4-FFF2-40B4-BE49-F238E27FC236}">
                  <a16:creationId xmlns:a16="http://schemas.microsoft.com/office/drawing/2014/main" id="{C16BBE9A-4BE3-4401-82C5-8041DB14E5B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8">
              <a:extLst>
                <a:ext uri="{FF2B5EF4-FFF2-40B4-BE49-F238E27FC236}">
                  <a16:creationId xmlns:a16="http://schemas.microsoft.com/office/drawing/2014/main" id="{06180330-CCD3-4D14-A652-D60C28252D8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9">
              <a:extLst>
                <a:ext uri="{FF2B5EF4-FFF2-40B4-BE49-F238E27FC236}">
                  <a16:creationId xmlns:a16="http://schemas.microsoft.com/office/drawing/2014/main" id="{616C90F6-4133-43A5-B47C-7750FE2819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20">
              <a:extLst>
                <a:ext uri="{FF2B5EF4-FFF2-40B4-BE49-F238E27FC236}">
                  <a16:creationId xmlns:a16="http://schemas.microsoft.com/office/drawing/2014/main" id="{D7C03F90-E828-4414-8A53-92069FFB68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bg1">
                  <a:alpha val="35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8" name="Freeform 21">
              <a:extLst>
                <a:ext uri="{FF2B5EF4-FFF2-40B4-BE49-F238E27FC236}">
                  <a16:creationId xmlns:a16="http://schemas.microsoft.com/office/drawing/2014/main" id="{6ADDE443-75AA-4F32-A2EE-272C4347CE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bg1">
                  <a:alpha val="35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89" name="Freeform 22">
              <a:extLst>
                <a:ext uri="{FF2B5EF4-FFF2-40B4-BE49-F238E27FC236}">
                  <a16:creationId xmlns:a16="http://schemas.microsoft.com/office/drawing/2014/main" id="{ACD281C1-1D59-453F-A33A-D83E39EB06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3">
              <a:extLst>
                <a:ext uri="{FF2B5EF4-FFF2-40B4-BE49-F238E27FC236}">
                  <a16:creationId xmlns:a16="http://schemas.microsoft.com/office/drawing/2014/main" id="{60217FAC-29FE-4D6B-9BB4-FF41AA7565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4">
              <a:extLst>
                <a:ext uri="{FF2B5EF4-FFF2-40B4-BE49-F238E27FC236}">
                  <a16:creationId xmlns:a16="http://schemas.microsoft.com/office/drawing/2014/main" id="{0D3CC33A-6E36-4A72-9965-8E20FB05D1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25">
              <a:extLst>
                <a:ext uri="{FF2B5EF4-FFF2-40B4-BE49-F238E27FC236}">
                  <a16:creationId xmlns:a16="http://schemas.microsoft.com/office/drawing/2014/main" id="{F128F04E-05CD-4035-A32B-6E9ABAB931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sp>
        <p:nvSpPr>
          <p:cNvPr id="94" name="Rectangle 93">
            <a:extLst>
              <a:ext uri="{FF2B5EF4-FFF2-40B4-BE49-F238E27FC236}">
                <a16:creationId xmlns:a16="http://schemas.microsoft.com/office/drawing/2014/main" id="{BC2574CF-1D35-4994-87BD-5A3378E1AB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57883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AF89955-99BF-074D-D865-A089ADAA457B}"/>
              </a:ext>
            </a:extLst>
          </p:cNvPr>
          <p:cNvSpPr>
            <a:spLocks noGrp="1"/>
          </p:cNvSpPr>
          <p:nvPr>
            <p:ph type="title"/>
          </p:nvPr>
        </p:nvSpPr>
        <p:spPr>
          <a:xfrm>
            <a:off x="645459" y="960120"/>
            <a:ext cx="3865695" cy="4171278"/>
          </a:xfrm>
        </p:spPr>
        <p:txBody>
          <a:bodyPr vert="horz" lIns="228600" tIns="228600" rIns="228600" bIns="0" rtlCol="0">
            <a:normAutofit/>
          </a:bodyPr>
          <a:lstStyle/>
          <a:p>
            <a:pPr algn="r"/>
            <a:r>
              <a:rPr lang="en-US" sz="4400">
                <a:solidFill>
                  <a:schemeClr val="tx1"/>
                </a:solidFill>
              </a:rPr>
              <a:t>Year at Hood</a:t>
            </a:r>
            <a:br>
              <a:rPr lang="en-US" sz="4400">
                <a:solidFill>
                  <a:schemeClr val="tx1"/>
                </a:solidFill>
              </a:rPr>
            </a:br>
            <a:r>
              <a:rPr lang="en-US" sz="4400">
                <a:solidFill>
                  <a:schemeClr val="tx1"/>
                </a:solidFill>
              </a:rPr>
              <a:t>Question 11</a:t>
            </a:r>
            <a:br>
              <a:rPr lang="en-US" sz="4400">
                <a:solidFill>
                  <a:schemeClr val="tx1"/>
                </a:solidFill>
              </a:rPr>
            </a:br>
            <a:endParaRPr lang="en-US" sz="4400">
              <a:solidFill>
                <a:schemeClr val="tx1"/>
              </a:solidFill>
              <a:cs typeface="Calibri Light"/>
            </a:endParaRPr>
          </a:p>
        </p:txBody>
      </p:sp>
      <p:cxnSp>
        <p:nvCxnSpPr>
          <p:cNvPr id="96" name="Straight Connector 95">
            <a:extLst>
              <a:ext uri="{FF2B5EF4-FFF2-40B4-BE49-F238E27FC236}">
                <a16:creationId xmlns:a16="http://schemas.microsoft.com/office/drawing/2014/main" id="{68B6AB33-DFE6-4FE4-94FE-C9E25424AD1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752263" y="1200150"/>
            <a:ext cx="0" cy="3543972"/>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4" name="Content Placeholder 3">
            <a:extLst>
              <a:ext uri="{FF2B5EF4-FFF2-40B4-BE49-F238E27FC236}">
                <a16:creationId xmlns:a16="http://schemas.microsoft.com/office/drawing/2014/main" id="{BCB5D9D9-3243-81EF-A0CD-BF3E699E9F92}"/>
              </a:ext>
            </a:extLst>
          </p:cNvPr>
          <p:cNvSpPr>
            <a:spLocks noGrp="1"/>
          </p:cNvSpPr>
          <p:nvPr>
            <p:ph idx="1"/>
          </p:nvPr>
        </p:nvSpPr>
        <p:spPr>
          <a:xfrm>
            <a:off x="4983164" y="960120"/>
            <a:ext cx="5511800" cy="4171278"/>
          </a:xfrm>
        </p:spPr>
        <p:txBody>
          <a:bodyPr>
            <a:normAutofit/>
          </a:bodyPr>
          <a:lstStyle/>
          <a:p>
            <a:r>
              <a:rPr lang="en-US" dirty="0"/>
              <a:t>Most of sample comes from Senior Class</a:t>
            </a:r>
          </a:p>
          <a:p>
            <a:r>
              <a:rPr lang="en-US" dirty="0"/>
              <a:t>Less variance among responses</a:t>
            </a:r>
          </a:p>
          <a:p>
            <a:r>
              <a:rPr lang="en-US" dirty="0"/>
              <a:t>Those who identified as Juniors were on average most likely to choose "strongly agree"</a:t>
            </a:r>
          </a:p>
          <a:p>
            <a:r>
              <a:rPr lang="en-US" dirty="0"/>
              <a:t>First Year students most likely to choose "strongly disagree"</a:t>
            </a:r>
          </a:p>
        </p:txBody>
      </p:sp>
    </p:spTree>
    <p:extLst>
      <p:ext uri="{BB962C8B-B14F-4D97-AF65-F5344CB8AC3E}">
        <p14:creationId xmlns:p14="http://schemas.microsoft.com/office/powerpoint/2010/main" val="30521956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17C4610E-9C18-467B-BF10-BE6A974CC36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p:grpSpPr>
        <p:sp>
          <p:nvSpPr>
            <p:cNvPr id="11" name="Freeform 5">
              <a:extLst>
                <a:ext uri="{FF2B5EF4-FFF2-40B4-BE49-F238E27FC236}">
                  <a16:creationId xmlns:a16="http://schemas.microsoft.com/office/drawing/2014/main" id="{296DF307-344E-4E9B-A7AA-8139E450D1B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6">
              <a:extLst>
                <a:ext uri="{FF2B5EF4-FFF2-40B4-BE49-F238E27FC236}">
                  <a16:creationId xmlns:a16="http://schemas.microsoft.com/office/drawing/2014/main" id="{E263CC2D-ACFB-4EB3-ADF9-CD82BC8422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C5366E2F-9BA0-485A-B1CA-A5E6E2E379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id="{1803051E-7C26-4F53-8293-B4EAED4212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D10888CD-E496-4116-9C45-CF4F17ADE64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id="{0A42DA8F-DA3D-43E9-A184-E0F6C133A1D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473EAD31-7AA3-49B7-ADD6-C13FF0F141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id="{2BBB7CDF-BA2E-451F-9201-CF2B6FEAEAE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84809EF2-CD0D-4BC3-ABC7-E7E312A1D7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11D2D6C5-637B-4AFE-97F4-D4E48A6134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F841B2C5-57F5-4FE6-B4D4-EBB3F30881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B4822A39-2A52-4B2C-9319-BEFC526DB0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4E469692-E783-4950-8DEC-3A1FD3978B0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012909CD-3254-41E5-B8BB-0F2D7CE0D8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93E7648E-861E-4503-AEDC-56C4EC50729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F9C72257-EBD0-4D1C-A32C-D846446872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87BB2CBB-9C22-4E28-AB86-DC92AEE2DB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F85B3053-8D9F-410A-80C2-7960DDEA6A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E8FF5DA7-6E72-41F1-A54C-EAF440A274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1" name="Group 30">
            <a:extLst>
              <a:ext uri="{FF2B5EF4-FFF2-40B4-BE49-F238E27FC236}">
                <a16:creationId xmlns:a16="http://schemas.microsoft.com/office/drawing/2014/main" id="{A899734C-500F-4274-9854-8BFA14A1D7E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669293" y="1186483"/>
            <a:ext cx="8848345" cy="4477933"/>
            <a:chOff x="1669293" y="1186483"/>
            <a:chExt cx="8848345" cy="4477933"/>
          </a:xfrm>
        </p:grpSpPr>
        <p:sp>
          <p:nvSpPr>
            <p:cNvPr id="32" name="Rectangle 31">
              <a:extLst>
                <a:ext uri="{FF2B5EF4-FFF2-40B4-BE49-F238E27FC236}">
                  <a16:creationId xmlns:a16="http://schemas.microsoft.com/office/drawing/2014/main" id="{FF07BF51-2934-47AD-A415-7400882F147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Isosceles Triangle 32">
              <a:extLst>
                <a:ext uri="{FF2B5EF4-FFF2-40B4-BE49-F238E27FC236}">
                  <a16:creationId xmlns:a16="http://schemas.microsoft.com/office/drawing/2014/main" id="{DD6E3DF0-EDC0-458B-9C5B-911814F0A6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4" name="Rectangle 33">
              <a:extLst>
                <a:ext uri="{FF2B5EF4-FFF2-40B4-BE49-F238E27FC236}">
                  <a16:creationId xmlns:a16="http://schemas.microsoft.com/office/drawing/2014/main" id="{5D0824B1-47C9-4504-99FB-CB15051979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useBgFill="1">
        <p:nvSpPr>
          <p:cNvPr id="36" name="Rectangle 35">
            <a:extLst>
              <a:ext uri="{FF2B5EF4-FFF2-40B4-BE49-F238E27FC236}">
                <a16:creationId xmlns:a16="http://schemas.microsoft.com/office/drawing/2014/main" id="{34DD805B-2A7B-4ADA-9C4D-E0C9F192DB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a:extLst>
              <a:ext uri="{FF2B5EF4-FFF2-40B4-BE49-F238E27FC236}">
                <a16:creationId xmlns:a16="http://schemas.microsoft.com/office/drawing/2014/main" id="{C664A566-6D08-4E84-9708-4916A20016F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p:grpSpPr>
        <p:sp>
          <p:nvSpPr>
            <p:cNvPr id="39" name="Freeform 5">
              <a:extLst>
                <a:ext uri="{FF2B5EF4-FFF2-40B4-BE49-F238E27FC236}">
                  <a16:creationId xmlns:a16="http://schemas.microsoft.com/office/drawing/2014/main" id="{871B622B-6E58-4933-88EC-99F28705F76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29674" y="1298404"/>
              <a:ext cx="9702800" cy="5573512"/>
            </a:xfrm>
            <a:custGeom>
              <a:avLst/>
              <a:gdLst>
                <a:gd name="T0" fmla="*/ 1752 w 2038"/>
                <a:gd name="T1" fmla="*/ 1169 h 1169"/>
                <a:gd name="T2" fmla="*/ 1487 w 2038"/>
                <a:gd name="T3" fmla="*/ 334 h 1169"/>
                <a:gd name="T4" fmla="*/ 860 w 2038"/>
                <a:gd name="T5" fmla="*/ 22 h 1169"/>
                <a:gd name="T6" fmla="*/ 199 w 2038"/>
                <a:gd name="T7" fmla="*/ 318 h 1169"/>
                <a:gd name="T8" fmla="*/ 399 w 2038"/>
                <a:gd name="T9" fmla="*/ 1165 h 1169"/>
              </a:gdLst>
              <a:ahLst/>
              <a:cxnLst>
                <a:cxn ang="0">
                  <a:pos x="T0" y="T1"/>
                </a:cxn>
                <a:cxn ang="0">
                  <a:pos x="T2" y="T3"/>
                </a:cxn>
                <a:cxn ang="0">
                  <a:pos x="T4" y="T5"/>
                </a:cxn>
                <a:cxn ang="0">
                  <a:pos x="T6" y="T7"/>
                </a:cxn>
                <a:cxn ang="0">
                  <a:pos x="T8" y="T9"/>
                </a:cxn>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 name="Freeform 6">
              <a:extLst>
                <a:ext uri="{FF2B5EF4-FFF2-40B4-BE49-F238E27FC236}">
                  <a16:creationId xmlns:a16="http://schemas.microsoft.com/office/drawing/2014/main" id="{EE9A4681-AC1B-4ABC-9A1C-C7E7F08A003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70451" y="2018236"/>
              <a:ext cx="7373938" cy="4848892"/>
            </a:xfrm>
            <a:custGeom>
              <a:avLst/>
              <a:gdLst>
                <a:gd name="T0" fmla="*/ 1025 w 1549"/>
                <a:gd name="T1" fmla="*/ 1016 h 1017"/>
                <a:gd name="T2" fmla="*/ 1443 w 1549"/>
                <a:gd name="T3" fmla="*/ 592 h 1017"/>
                <a:gd name="T4" fmla="*/ 782 w 1549"/>
                <a:gd name="T5" fmla="*/ 53 h 1017"/>
                <a:gd name="T6" fmla="*/ 150 w 1549"/>
                <a:gd name="T7" fmla="*/ 329 h 1017"/>
                <a:gd name="T8" fmla="*/ 477 w 1549"/>
                <a:gd name="T9" fmla="*/ 1017 h 1017"/>
              </a:gdLst>
              <a:ahLst/>
              <a:cxnLst>
                <a:cxn ang="0">
                  <a:pos x="T0" y="T1"/>
                </a:cxn>
                <a:cxn ang="0">
                  <a:pos x="T2" y="T3"/>
                </a:cxn>
                <a:cxn ang="0">
                  <a:pos x="T4" y="T5"/>
                </a:cxn>
                <a:cxn ang="0">
                  <a:pos x="T6" y="T7"/>
                </a:cxn>
                <a:cxn ang="0">
                  <a:pos x="T8" y="T9"/>
                </a:cxn>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 name="Freeform 7">
              <a:extLst>
                <a:ext uri="{FF2B5EF4-FFF2-40B4-BE49-F238E27FC236}">
                  <a16:creationId xmlns:a16="http://schemas.microsoft.com/office/drawing/2014/main" id="{F1EEAF4B-DA1A-4CC9-9CE4-587A9E2E173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51351" y="1788400"/>
              <a:ext cx="8035925" cy="5083516"/>
            </a:xfrm>
            <a:custGeom>
              <a:avLst/>
              <a:gdLst>
                <a:gd name="T0" fmla="*/ 1302 w 1688"/>
                <a:gd name="T1" fmla="*/ 1066 h 1066"/>
                <a:gd name="T2" fmla="*/ 1613 w 1688"/>
                <a:gd name="T3" fmla="*/ 850 h 1066"/>
                <a:gd name="T4" fmla="*/ 1517 w 1688"/>
                <a:gd name="T5" fmla="*/ 471 h 1066"/>
                <a:gd name="T6" fmla="*/ 798 w 1688"/>
                <a:gd name="T7" fmla="*/ 28 h 1066"/>
                <a:gd name="T8" fmla="*/ 181 w 1688"/>
                <a:gd name="T9" fmla="*/ 333 h 1066"/>
                <a:gd name="T10" fmla="*/ 420 w 1688"/>
                <a:gd name="T11" fmla="*/ 1066 h 1066"/>
              </a:gdLst>
              <a:ahLst/>
              <a:cxnLst>
                <a:cxn ang="0">
                  <a:pos x="T0" y="T1"/>
                </a:cxn>
                <a:cxn ang="0">
                  <a:pos x="T2" y="T3"/>
                </a:cxn>
                <a:cxn ang="0">
                  <a:pos x="T4" y="T5"/>
                </a:cxn>
                <a:cxn ang="0">
                  <a:pos x="T6" y="T7"/>
                </a:cxn>
                <a:cxn ang="0">
                  <a:pos x="T8" y="T9"/>
                </a:cxn>
                <a:cxn ang="0">
                  <a:pos x="T10" y="T11"/>
                </a:cxn>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 name="Freeform 8">
              <a:extLst>
                <a:ext uri="{FF2B5EF4-FFF2-40B4-BE49-F238E27FC236}">
                  <a16:creationId xmlns:a16="http://schemas.microsoft.com/office/drawing/2014/main" id="{4591EF24-12A6-499B-8074-7E3DFBE6E38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49842"/>
              <a:ext cx="10334625" cy="6322075"/>
            </a:xfrm>
            <a:custGeom>
              <a:avLst/>
              <a:gdLst>
                <a:gd name="T0" fmla="*/ 1873 w 2171"/>
                <a:gd name="T1" fmla="*/ 1326 h 1326"/>
                <a:gd name="T2" fmla="*/ 1609 w 2171"/>
                <a:gd name="T3" fmla="*/ 473 h 1326"/>
                <a:gd name="T4" fmla="*/ 880 w 2171"/>
                <a:gd name="T5" fmla="*/ 63 h 1326"/>
                <a:gd name="T6" fmla="*/ 0 w 2171"/>
                <a:gd name="T7" fmla="*/ 423 h 1326"/>
              </a:gdLst>
              <a:ahLst/>
              <a:cxnLst>
                <a:cxn ang="0">
                  <a:pos x="T0" y="T1"/>
                </a:cxn>
                <a:cxn ang="0">
                  <a:pos x="T2" y="T3"/>
                </a:cxn>
                <a:cxn ang="0">
                  <a:pos x="T4" y="T5"/>
                </a:cxn>
                <a:cxn ang="0">
                  <a:pos x="T6" y="T7"/>
                </a:cxn>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 name="Freeform 9">
              <a:extLst>
                <a:ext uri="{FF2B5EF4-FFF2-40B4-BE49-F238E27FC236}">
                  <a16:creationId xmlns:a16="http://schemas.microsoft.com/office/drawing/2014/main" id="{66866784-2E4F-4C28-BE67-875B71B7C13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701" y="6186246"/>
              <a:ext cx="504825" cy="681527"/>
            </a:xfrm>
            <a:custGeom>
              <a:avLst/>
              <a:gdLst>
                <a:gd name="T0" fmla="*/ 0 w 106"/>
                <a:gd name="T1" fmla="*/ 0 h 143"/>
                <a:gd name="T2" fmla="*/ 106 w 106"/>
                <a:gd name="T3" fmla="*/ 143 h 143"/>
              </a:gdLst>
              <a:ahLst/>
              <a:cxnLst>
                <a:cxn ang="0">
                  <a:pos x="T0" y="T1"/>
                </a:cxn>
                <a:cxn ang="0">
                  <a:pos x="T2" y="T3"/>
                </a:cxn>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 name="Freeform 10">
              <a:extLst>
                <a:ext uri="{FF2B5EF4-FFF2-40B4-BE49-F238E27FC236}">
                  <a16:creationId xmlns:a16="http://schemas.microsoft.com/office/drawing/2014/main" id="{752279D8-59CC-4821-B591-79994164FFE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1881"/>
              <a:ext cx="11091863" cy="6923796"/>
            </a:xfrm>
            <a:custGeom>
              <a:avLst/>
              <a:gdLst>
                <a:gd name="T0" fmla="*/ 2046 w 2330"/>
                <a:gd name="T1" fmla="*/ 1452 h 1452"/>
                <a:gd name="T2" fmla="*/ 1813 w 2330"/>
                <a:gd name="T3" fmla="*/ 601 h 1452"/>
                <a:gd name="T4" fmla="*/ 956 w 2330"/>
                <a:gd name="T5" fmla="*/ 97 h 1452"/>
                <a:gd name="T6" fmla="*/ 0 w 2330"/>
                <a:gd name="T7" fmla="*/ 366 h 1452"/>
              </a:gdLst>
              <a:ahLst/>
              <a:cxnLst>
                <a:cxn ang="0">
                  <a:pos x="T0" y="T1"/>
                </a:cxn>
                <a:cxn ang="0">
                  <a:pos x="T2" y="T3"/>
                </a:cxn>
                <a:cxn ang="0">
                  <a:pos x="T4" y="T5"/>
                </a:cxn>
                <a:cxn ang="0">
                  <a:pos x="T6" y="T7"/>
                </a:cxn>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 name="Freeform 11">
              <a:extLst>
                <a:ext uri="{FF2B5EF4-FFF2-40B4-BE49-F238E27FC236}">
                  <a16:creationId xmlns:a16="http://schemas.microsoft.com/office/drawing/2014/main" id="{FB4FBA9C-1D3E-4B35-8A79-25478153F55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426601" y="5579"/>
              <a:ext cx="5788025" cy="6847184"/>
            </a:xfrm>
            <a:custGeom>
              <a:avLst/>
              <a:gdLst>
                <a:gd name="T0" fmla="*/ 1094 w 1216"/>
                <a:gd name="T1" fmla="*/ 1436 h 1436"/>
                <a:gd name="T2" fmla="*/ 709 w 1216"/>
                <a:gd name="T3" fmla="*/ 551 h 1436"/>
                <a:gd name="T4" fmla="*/ 0 w 1216"/>
                <a:gd name="T5" fmla="*/ 0 h 1436"/>
              </a:gdLst>
              <a:ahLst/>
              <a:cxnLst>
                <a:cxn ang="0">
                  <a:pos x="T0" y="T1"/>
                </a:cxn>
                <a:cxn ang="0">
                  <a:pos x="T2" y="T3"/>
                </a:cxn>
                <a:cxn ang="0">
                  <a:pos x="T4" y="T5"/>
                </a:cxn>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 name="Freeform 12">
              <a:extLst>
                <a:ext uri="{FF2B5EF4-FFF2-40B4-BE49-F238E27FC236}">
                  <a16:creationId xmlns:a16="http://schemas.microsoft.com/office/drawing/2014/main" id="{9428A193-740A-43D2-B875-80CB90AD911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579"/>
              <a:ext cx="1057275" cy="614491"/>
            </a:xfrm>
            <a:custGeom>
              <a:avLst/>
              <a:gdLst>
                <a:gd name="T0" fmla="*/ 222 w 222"/>
                <a:gd name="T1" fmla="*/ 0 h 129"/>
                <a:gd name="T2" fmla="*/ 0 w 222"/>
                <a:gd name="T3" fmla="*/ 129 h 129"/>
              </a:gdLst>
              <a:ahLst/>
              <a:cxnLst>
                <a:cxn ang="0">
                  <a:pos x="T0" y="T1"/>
                </a:cxn>
                <a:cxn ang="0">
                  <a:pos x="T2" y="T3"/>
                </a:cxn>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Freeform 13">
              <a:extLst>
                <a:ext uri="{FF2B5EF4-FFF2-40B4-BE49-F238E27FC236}">
                  <a16:creationId xmlns:a16="http://schemas.microsoft.com/office/drawing/2014/main" id="{92B2EFF8-5790-427A-ABED-1680FD133D0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821889" y="5579"/>
              <a:ext cx="5588000" cy="6866337"/>
            </a:xfrm>
            <a:custGeom>
              <a:avLst/>
              <a:gdLst>
                <a:gd name="T0" fmla="*/ 1067 w 1174"/>
                <a:gd name="T1" fmla="*/ 1440 h 1440"/>
                <a:gd name="T2" fmla="*/ 698 w 1174"/>
                <a:gd name="T3" fmla="*/ 577 h 1440"/>
                <a:gd name="T4" fmla="*/ 0 w 1174"/>
                <a:gd name="T5" fmla="*/ 0 h 1440"/>
              </a:gdLst>
              <a:ahLst/>
              <a:cxnLst>
                <a:cxn ang="0">
                  <a:pos x="T0" y="T1"/>
                </a:cxn>
                <a:cxn ang="0">
                  <a:pos x="T2" y="T3"/>
                </a:cxn>
                <a:cxn ang="0">
                  <a:pos x="T4" y="T5"/>
                </a:cxn>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Freeform 14">
              <a:extLst>
                <a:ext uri="{FF2B5EF4-FFF2-40B4-BE49-F238E27FC236}">
                  <a16:creationId xmlns:a16="http://schemas.microsoft.com/office/drawing/2014/main" id="{782C5932-1596-43AA-BD7E-0F94FB8A96B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701" y="790"/>
              <a:ext cx="595313" cy="352734"/>
            </a:xfrm>
            <a:custGeom>
              <a:avLst/>
              <a:gdLst>
                <a:gd name="T0" fmla="*/ 125 w 125"/>
                <a:gd name="T1" fmla="*/ 0 h 74"/>
                <a:gd name="T2" fmla="*/ 0 w 125"/>
                <a:gd name="T3" fmla="*/ 74 h 74"/>
              </a:gdLst>
              <a:ahLst/>
              <a:cxnLst>
                <a:cxn ang="0">
                  <a:pos x="T0" y="T1"/>
                </a:cxn>
                <a:cxn ang="0">
                  <a:pos x="T2" y="T3"/>
                </a:cxn>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 name="Freeform 15">
              <a:extLst>
                <a:ext uri="{FF2B5EF4-FFF2-40B4-BE49-F238E27FC236}">
                  <a16:creationId xmlns:a16="http://schemas.microsoft.com/office/drawing/2014/main" id="{EFC81310-1590-4DBE-BF0B-DADBCF9F88C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012389" y="5579"/>
              <a:ext cx="5497513" cy="6866337"/>
            </a:xfrm>
            <a:custGeom>
              <a:avLst/>
              <a:gdLst>
                <a:gd name="T0" fmla="*/ 1056 w 1155"/>
                <a:gd name="T1" fmla="*/ 1440 h 1440"/>
                <a:gd name="T2" fmla="*/ 686 w 1155"/>
                <a:gd name="T3" fmla="*/ 580 h 1440"/>
                <a:gd name="T4" fmla="*/ 0 w 1155"/>
                <a:gd name="T5" fmla="*/ 0 h 1440"/>
              </a:gdLst>
              <a:ahLst/>
              <a:cxnLst>
                <a:cxn ang="0">
                  <a:pos x="T0" y="T1"/>
                </a:cxn>
                <a:cxn ang="0">
                  <a:pos x="T2" y="T3"/>
                </a:cxn>
                <a:cxn ang="0">
                  <a:pos x="T4" y="T5"/>
                </a:cxn>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 name="Freeform 16">
              <a:extLst>
                <a:ext uri="{FF2B5EF4-FFF2-40B4-BE49-F238E27FC236}">
                  <a16:creationId xmlns:a16="http://schemas.microsoft.com/office/drawing/2014/main" id="{968BA84E-DD0E-4FCD-8EDA-76DF8E09FB1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579"/>
              <a:ext cx="357188" cy="213875"/>
            </a:xfrm>
            <a:custGeom>
              <a:avLst/>
              <a:gdLst>
                <a:gd name="T0" fmla="*/ 75 w 75"/>
                <a:gd name="T1" fmla="*/ 0 h 45"/>
                <a:gd name="T2" fmla="*/ 0 w 75"/>
                <a:gd name="T3" fmla="*/ 45 h 45"/>
              </a:gdLst>
              <a:ahLst/>
              <a:cxnLst>
                <a:cxn ang="0">
                  <a:pos x="T0" y="T1"/>
                </a:cxn>
                <a:cxn ang="0">
                  <a:pos x="T2" y="T3"/>
                </a:cxn>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 name="Freeform 17">
              <a:extLst>
                <a:ext uri="{FF2B5EF4-FFF2-40B4-BE49-F238E27FC236}">
                  <a16:creationId xmlns:a16="http://schemas.microsoft.com/office/drawing/2014/main" id="{1D3D7541-A0D9-4993-B691-D2D5B8B3EF6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210826" y="790"/>
              <a:ext cx="5522913" cy="6871126"/>
            </a:xfrm>
            <a:custGeom>
              <a:avLst/>
              <a:gdLst>
                <a:gd name="T0" fmla="*/ 1053 w 1160"/>
                <a:gd name="T1" fmla="*/ 1441 h 1441"/>
                <a:gd name="T2" fmla="*/ 705 w 1160"/>
                <a:gd name="T3" fmla="*/ 599 h 1441"/>
                <a:gd name="T4" fmla="*/ 0 w 1160"/>
                <a:gd name="T5" fmla="*/ 0 h 1441"/>
              </a:gdLst>
              <a:ahLst/>
              <a:cxnLst>
                <a:cxn ang="0">
                  <a:pos x="T0" y="T1"/>
                </a:cxn>
                <a:cxn ang="0">
                  <a:pos x="T2" y="T3"/>
                </a:cxn>
                <a:cxn ang="0">
                  <a:pos x="T4" y="T5"/>
                </a:cxn>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 name="Freeform 18">
              <a:extLst>
                <a:ext uri="{FF2B5EF4-FFF2-40B4-BE49-F238E27FC236}">
                  <a16:creationId xmlns:a16="http://schemas.microsoft.com/office/drawing/2014/main" id="{9FB31D01-8168-4494-8C2F-727E555AAF3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63239" y="5579"/>
              <a:ext cx="5413375" cy="6866337"/>
            </a:xfrm>
            <a:custGeom>
              <a:avLst/>
              <a:gdLst>
                <a:gd name="T0" fmla="*/ 1040 w 1137"/>
                <a:gd name="T1" fmla="*/ 1440 h 1440"/>
                <a:gd name="T2" fmla="*/ 698 w 1137"/>
                <a:gd name="T3" fmla="*/ 611 h 1440"/>
                <a:gd name="T4" fmla="*/ 0 w 1137"/>
                <a:gd name="T5" fmla="*/ 0 h 1440"/>
              </a:gdLst>
              <a:ahLst/>
              <a:cxnLst>
                <a:cxn ang="0">
                  <a:pos x="T0" y="T1"/>
                </a:cxn>
                <a:cxn ang="0">
                  <a:pos x="T2" y="T3"/>
                </a:cxn>
                <a:cxn ang="0">
                  <a:pos x="T4" y="T5"/>
                </a:cxn>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Freeform 19">
              <a:extLst>
                <a:ext uri="{FF2B5EF4-FFF2-40B4-BE49-F238E27FC236}">
                  <a16:creationId xmlns:a16="http://schemas.microsoft.com/office/drawing/2014/main" id="{8C455EEB-FD40-414D-A542-FB35DEB73C1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877576" y="5579"/>
              <a:ext cx="5037138" cy="6861550"/>
            </a:xfrm>
            <a:custGeom>
              <a:avLst/>
              <a:gdLst>
                <a:gd name="T0" fmla="*/ 1011 w 1058"/>
                <a:gd name="T1" fmla="*/ 1439 h 1439"/>
                <a:gd name="T2" fmla="*/ 648 w 1058"/>
                <a:gd name="T3" fmla="*/ 617 h 1439"/>
                <a:gd name="T4" fmla="*/ 0 w 1058"/>
                <a:gd name="T5" fmla="*/ 0 h 1439"/>
              </a:gdLst>
              <a:ahLst/>
              <a:cxnLst>
                <a:cxn ang="0">
                  <a:pos x="T0" y="T1"/>
                </a:cxn>
                <a:cxn ang="0">
                  <a:pos x="T2" y="T3"/>
                </a:cxn>
                <a:cxn ang="0">
                  <a:pos x="T4" y="T5"/>
                </a:cxn>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 name="Freeform 20">
              <a:extLst>
                <a:ext uri="{FF2B5EF4-FFF2-40B4-BE49-F238E27FC236}">
                  <a16:creationId xmlns:a16="http://schemas.microsoft.com/office/drawing/2014/main" id="{F08F1FC1-956F-4494-BAFD-D504E93070F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768289" y="5579"/>
              <a:ext cx="3417888" cy="2742066"/>
            </a:xfrm>
            <a:custGeom>
              <a:avLst/>
              <a:gdLst>
                <a:gd name="T0" fmla="*/ 718 w 718"/>
                <a:gd name="T1" fmla="*/ 575 h 575"/>
                <a:gd name="T2" fmla="*/ 0 w 718"/>
                <a:gd name="T3" fmla="*/ 0 h 575"/>
              </a:gdLst>
              <a:ahLst/>
              <a:cxnLst>
                <a:cxn ang="0">
                  <a:pos x="T0" y="T1"/>
                </a:cxn>
                <a:cxn ang="0">
                  <a:pos x="T2" y="T3"/>
                </a:cxn>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 name="Freeform 21">
              <a:extLst>
                <a:ext uri="{FF2B5EF4-FFF2-40B4-BE49-F238E27FC236}">
                  <a16:creationId xmlns:a16="http://schemas.microsoft.com/office/drawing/2014/main" id="{BEEDE1AA-8DCD-43D3-BC15-57484031487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9235014" y="10367"/>
              <a:ext cx="2951163" cy="2555325"/>
            </a:xfrm>
            <a:custGeom>
              <a:avLst/>
              <a:gdLst>
                <a:gd name="T0" fmla="*/ 620 w 620"/>
                <a:gd name="T1" fmla="*/ 536 h 536"/>
                <a:gd name="T2" fmla="*/ 0 w 620"/>
                <a:gd name="T3" fmla="*/ 0 h 536"/>
              </a:gdLst>
              <a:ahLst/>
              <a:cxnLst>
                <a:cxn ang="0">
                  <a:pos x="T0" y="T1"/>
                </a:cxn>
                <a:cxn ang="0">
                  <a:pos x="T2" y="T3"/>
                </a:cxn>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 name="Freeform 22">
              <a:extLst>
                <a:ext uri="{FF2B5EF4-FFF2-40B4-BE49-F238E27FC236}">
                  <a16:creationId xmlns:a16="http://schemas.microsoft.com/office/drawing/2014/main" id="{E36CDA69-ED79-4DCF-9761-0B6134FA638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20826" y="5579"/>
              <a:ext cx="2165350" cy="1358265"/>
            </a:xfrm>
            <a:custGeom>
              <a:avLst/>
              <a:gdLst>
                <a:gd name="T0" fmla="*/ 0 w 455"/>
                <a:gd name="T1" fmla="*/ 0 h 285"/>
                <a:gd name="T2" fmla="*/ 455 w 455"/>
                <a:gd name="T3" fmla="*/ 285 h 285"/>
              </a:gdLst>
              <a:ahLst/>
              <a:cxnLst>
                <a:cxn ang="0">
                  <a:pos x="T0" y="T1"/>
                </a:cxn>
                <a:cxn ang="0">
                  <a:pos x="T2" y="T3"/>
                </a:cxn>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 name="Freeform 23">
              <a:extLst>
                <a:ext uri="{FF2B5EF4-FFF2-40B4-BE49-F238E27FC236}">
                  <a16:creationId xmlns:a16="http://schemas.microsoft.com/office/drawing/2014/main" id="{5F812C02-CFCB-47F4-B493-7753519FCAD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90826" y="5579"/>
              <a:ext cx="895350" cy="534687"/>
            </a:xfrm>
            <a:custGeom>
              <a:avLst/>
              <a:gdLst>
                <a:gd name="T0" fmla="*/ 0 w 188"/>
                <a:gd name="T1" fmla="*/ 0 h 112"/>
                <a:gd name="T2" fmla="*/ 188 w 188"/>
                <a:gd name="T3" fmla="*/ 112 h 112"/>
              </a:gdLst>
              <a:ahLst/>
              <a:cxnLst>
                <a:cxn ang="0">
                  <a:pos x="T0" y="T1"/>
                </a:cxn>
                <a:cxn ang="0">
                  <a:pos x="T2" y="T3"/>
                </a:cxn>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59" name="Group 58">
            <a:extLst>
              <a:ext uri="{FF2B5EF4-FFF2-40B4-BE49-F238E27FC236}">
                <a16:creationId xmlns:a16="http://schemas.microsoft.com/office/drawing/2014/main" id="{B83678BA-0A50-4D51-9E9E-08BB66F83C3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07084" y="1186483"/>
            <a:ext cx="3822597" cy="4477933"/>
            <a:chOff x="807084" y="1186483"/>
            <a:chExt cx="3822597" cy="4477933"/>
          </a:xfrm>
        </p:grpSpPr>
        <p:sp>
          <p:nvSpPr>
            <p:cNvPr id="60" name="Rectangle 59">
              <a:extLst>
                <a:ext uri="{FF2B5EF4-FFF2-40B4-BE49-F238E27FC236}">
                  <a16:creationId xmlns:a16="http://schemas.microsoft.com/office/drawing/2014/main" id="{F1A8F65D-5E8F-4CA5-9240-1357120F931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7531" y="1186483"/>
              <a:ext cx="3821702"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Isosceles Triangle 39">
              <a:extLst>
                <a:ext uri="{FF2B5EF4-FFF2-40B4-BE49-F238E27FC236}">
                  <a16:creationId xmlns:a16="http://schemas.microsoft.com/office/drawing/2014/main" id="{2A4731E5-DE5F-4215-9525-99426B3909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514766"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a:extLst>
                <a:ext uri="{FF2B5EF4-FFF2-40B4-BE49-F238E27FC236}">
                  <a16:creationId xmlns:a16="http://schemas.microsoft.com/office/drawing/2014/main" id="{3478866D-C5E9-4968-BEF7-B1F0308089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7084" y="1991156"/>
              <a:ext cx="382259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959C6779-96F8-C033-4284-633E9F07B294}"/>
              </a:ext>
            </a:extLst>
          </p:cNvPr>
          <p:cNvSpPr>
            <a:spLocks noGrp="1"/>
          </p:cNvSpPr>
          <p:nvPr>
            <p:ph type="title"/>
          </p:nvPr>
        </p:nvSpPr>
        <p:spPr>
          <a:xfrm>
            <a:off x="895415" y="2075504"/>
            <a:ext cx="3654569" cy="2042725"/>
          </a:xfrm>
        </p:spPr>
        <p:txBody>
          <a:bodyPr vert="horz" lIns="228600" tIns="228600" rIns="228600" bIns="0" rtlCol="0" anchor="b">
            <a:normAutofit/>
          </a:bodyPr>
          <a:lstStyle/>
          <a:p>
            <a:pPr>
              <a:lnSpc>
                <a:spcPct val="80000"/>
              </a:lnSpc>
            </a:pPr>
            <a:r>
              <a:rPr lang="en-US" sz="5000"/>
              <a:t>Year at Hood</a:t>
            </a:r>
            <a:br>
              <a:rPr lang="en-US" sz="5000"/>
            </a:br>
            <a:r>
              <a:rPr lang="en-US" sz="5000"/>
              <a:t>Question 12</a:t>
            </a:r>
          </a:p>
        </p:txBody>
      </p:sp>
      <p:sp>
        <p:nvSpPr>
          <p:cNvPr id="64" name="Rectangle 63">
            <a:extLst>
              <a:ext uri="{FF2B5EF4-FFF2-40B4-BE49-F238E27FC236}">
                <a16:creationId xmlns:a16="http://schemas.microsoft.com/office/drawing/2014/main" id="{9BF6EDB4-B4ED-4900-9E38-A7AE0EEEEA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40150" y="-6706"/>
            <a:ext cx="6751849" cy="6871125"/>
          </a:xfrm>
          <a:prstGeom prst="rect">
            <a:avLst/>
          </a:prstGeom>
          <a:solidFill>
            <a:schemeClr val="bg1"/>
          </a:solidFill>
          <a:ln w="9525">
            <a:solidFill>
              <a:schemeClr val="tx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4">
            <a:extLst>
              <a:ext uri="{FF2B5EF4-FFF2-40B4-BE49-F238E27FC236}">
                <a16:creationId xmlns:a16="http://schemas.microsoft.com/office/drawing/2014/main" id="{480BBE8F-F4F5-BDF9-A9B4-9499DE337C26}"/>
              </a:ext>
            </a:extLst>
          </p:cNvPr>
          <p:cNvGraphicFramePr>
            <a:graphicFrameLocks noGrp="1"/>
          </p:cNvGraphicFramePr>
          <p:nvPr>
            <p:ph idx="1"/>
            <p:extLst>
              <p:ext uri="{D42A27DB-BD31-4B8C-83A1-F6EECF244321}">
                <p14:modId xmlns:p14="http://schemas.microsoft.com/office/powerpoint/2010/main" val="3504046771"/>
              </p:ext>
            </p:extLst>
          </p:nvPr>
        </p:nvGraphicFramePr>
        <p:xfrm>
          <a:off x="5757262" y="575386"/>
          <a:ext cx="6120322" cy="5716385"/>
        </p:xfrm>
        <a:graphic>
          <a:graphicData uri="http://schemas.openxmlformats.org/drawingml/2006/table">
            <a:tbl>
              <a:tblPr firstRow="1" bandRow="1">
                <a:tableStyleId>{5C22544A-7EE6-4342-B048-85BDC9FD1C3A}</a:tableStyleId>
              </a:tblPr>
              <a:tblGrid>
                <a:gridCol w="3014525">
                  <a:extLst>
                    <a:ext uri="{9D8B030D-6E8A-4147-A177-3AD203B41FA5}">
                      <a16:colId xmlns:a16="http://schemas.microsoft.com/office/drawing/2014/main" val="2002087395"/>
                    </a:ext>
                  </a:extLst>
                </a:gridCol>
                <a:gridCol w="969651">
                  <a:extLst>
                    <a:ext uri="{9D8B030D-6E8A-4147-A177-3AD203B41FA5}">
                      <a16:colId xmlns:a16="http://schemas.microsoft.com/office/drawing/2014/main" val="216565864"/>
                    </a:ext>
                  </a:extLst>
                </a:gridCol>
                <a:gridCol w="380116">
                  <a:extLst>
                    <a:ext uri="{9D8B030D-6E8A-4147-A177-3AD203B41FA5}">
                      <a16:colId xmlns:a16="http://schemas.microsoft.com/office/drawing/2014/main" val="1092436263"/>
                    </a:ext>
                  </a:extLst>
                </a:gridCol>
                <a:gridCol w="380116">
                  <a:extLst>
                    <a:ext uri="{9D8B030D-6E8A-4147-A177-3AD203B41FA5}">
                      <a16:colId xmlns:a16="http://schemas.microsoft.com/office/drawing/2014/main" val="921892044"/>
                    </a:ext>
                  </a:extLst>
                </a:gridCol>
                <a:gridCol w="609516">
                  <a:extLst>
                    <a:ext uri="{9D8B030D-6E8A-4147-A177-3AD203B41FA5}">
                      <a16:colId xmlns:a16="http://schemas.microsoft.com/office/drawing/2014/main" val="1979905683"/>
                    </a:ext>
                  </a:extLst>
                </a:gridCol>
                <a:gridCol w="380116">
                  <a:extLst>
                    <a:ext uri="{9D8B030D-6E8A-4147-A177-3AD203B41FA5}">
                      <a16:colId xmlns:a16="http://schemas.microsoft.com/office/drawing/2014/main" val="3560346024"/>
                    </a:ext>
                  </a:extLst>
                </a:gridCol>
                <a:gridCol w="386282">
                  <a:extLst>
                    <a:ext uri="{9D8B030D-6E8A-4147-A177-3AD203B41FA5}">
                      <a16:colId xmlns:a16="http://schemas.microsoft.com/office/drawing/2014/main" val="1540072927"/>
                    </a:ext>
                  </a:extLst>
                </a:gridCol>
              </a:tblGrid>
              <a:tr h="359938">
                <a:tc>
                  <a:txBody>
                    <a:bodyPr/>
                    <a:lstStyle/>
                    <a:p>
                      <a:pPr marL="0" marR="0" fontAlgn="base">
                        <a:spcBef>
                          <a:spcPts val="0"/>
                        </a:spcBef>
                        <a:spcAft>
                          <a:spcPts val="0"/>
                        </a:spcAft>
                      </a:pPr>
                      <a:r>
                        <a:rPr lang="en-US" sz="1100" dirty="0">
                          <a:effectLst/>
                        </a:rPr>
                        <a:t> </a:t>
                      </a:r>
                      <a:br>
                        <a:rPr lang="en-US" sz="1100" dirty="0">
                          <a:effectLst/>
                        </a:rPr>
                      </a:br>
                      <a:r>
                        <a:rPr lang="en-US" sz="1100" dirty="0">
                          <a:effectLst/>
                        </a:rPr>
                        <a:t>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100" dirty="0">
                          <a:effectLst/>
                        </a:rPr>
                        <a:t> </a:t>
                      </a:r>
                      <a:br>
                        <a:rPr lang="en-US" sz="1100" dirty="0">
                          <a:effectLst/>
                        </a:rPr>
                      </a:br>
                      <a:r>
                        <a:rPr lang="en-US" sz="1100" dirty="0">
                          <a:effectLst/>
                        </a:rPr>
                        <a:t> </a:t>
                      </a:r>
                      <a:endParaRPr lang="en-US" sz="1200" dirty="0">
                        <a:effectLst/>
                        <a:latin typeface="Calibri" panose="020F0502020204030204" pitchFamily="34" charset="0"/>
                      </a:endParaRPr>
                    </a:p>
                  </a:txBody>
                  <a:tcPr marL="0" marR="0" marT="0" marB="0" anchor="b"/>
                </a:tc>
                <a:tc gridSpan="5">
                  <a:txBody>
                    <a:bodyPr/>
                    <a:lstStyle/>
                    <a:p>
                      <a:pPr marL="0" marR="0" algn="ctr" fontAlgn="base">
                        <a:spcBef>
                          <a:spcPts val="0"/>
                        </a:spcBef>
                        <a:spcAft>
                          <a:spcPts val="0"/>
                        </a:spcAft>
                      </a:pPr>
                      <a:r>
                        <a:rPr lang="en-US" sz="800" dirty="0">
                          <a:effectLst/>
                        </a:rPr>
                        <a:t>Q5: Year at Hood </a:t>
                      </a:r>
                      <a:endParaRPr lang="en-US" sz="1200" dirty="0">
                        <a:effectLst/>
                        <a:latin typeface="Calibri" panose="020F0502020204030204" pitchFamily="34" charset="0"/>
                      </a:endParaRPr>
                    </a:p>
                  </a:txBody>
                  <a:tcPr marL="0" marR="0" marT="0"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12180287"/>
                  </a:ext>
                </a:extLst>
              </a:tr>
              <a:tr h="359938">
                <a:tc>
                  <a:txBody>
                    <a:bodyPr/>
                    <a:lstStyle/>
                    <a:p>
                      <a:pPr marL="0" marR="0" fontAlgn="base">
                        <a:spcBef>
                          <a:spcPts val="0"/>
                        </a:spcBef>
                        <a:spcAft>
                          <a:spcPts val="0"/>
                        </a:spcAft>
                      </a:pPr>
                      <a:r>
                        <a:rPr lang="en-US" sz="1100" dirty="0">
                          <a:effectLst/>
                        </a:rPr>
                        <a:t> </a:t>
                      </a:r>
                      <a:br>
                        <a:rPr lang="en-US" sz="1100" dirty="0">
                          <a:effectLst/>
                        </a:rPr>
                      </a:br>
                      <a:r>
                        <a:rPr lang="en-US" sz="1100" dirty="0">
                          <a:effectLst/>
                        </a:rPr>
                        <a:t>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100" dirty="0">
                          <a:effectLst/>
                        </a:rPr>
                        <a:t> </a:t>
                      </a:r>
                      <a:br>
                        <a:rPr lang="en-US" sz="1100" dirty="0">
                          <a:effectLst/>
                        </a:rPr>
                      </a:br>
                      <a:r>
                        <a:rPr lang="en-US" sz="1100" dirty="0">
                          <a:effectLst/>
                        </a:rPr>
                        <a:t>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Total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First Year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Sophomore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Junior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Senior </a:t>
                      </a:r>
                      <a:endParaRPr lang="en-US" sz="1200" dirty="0">
                        <a:effectLst/>
                        <a:latin typeface="Calibri" panose="020F0502020204030204" pitchFamily="34" charset="0"/>
                      </a:endParaRPr>
                    </a:p>
                  </a:txBody>
                  <a:tcPr marL="0" marR="0" marT="0" marB="0" anchor="b"/>
                </a:tc>
                <a:extLst>
                  <a:ext uri="{0D108BD9-81ED-4DB2-BD59-A6C34878D82A}">
                    <a16:rowId xmlns:a16="http://schemas.microsoft.com/office/drawing/2014/main" val="3081195935"/>
                  </a:ext>
                </a:extLst>
              </a:tr>
              <a:tr h="146817">
                <a:tc gridSpan="2">
                  <a:txBody>
                    <a:bodyPr/>
                    <a:lstStyle/>
                    <a:p>
                      <a:pPr marL="0" marR="0" fontAlgn="base">
                        <a:spcBef>
                          <a:spcPts val="0"/>
                        </a:spcBef>
                        <a:spcAft>
                          <a:spcPts val="0"/>
                        </a:spcAft>
                      </a:pPr>
                      <a:r>
                        <a:rPr lang="en-US" sz="800" dirty="0">
                          <a:effectLst/>
                        </a:rPr>
                        <a:t>Total Count (Answering)  </a:t>
                      </a:r>
                      <a:endParaRPr lang="en-US" sz="1200" dirty="0">
                        <a:effectLst/>
                        <a:latin typeface="Calibri" panose="020F0502020204030204" pitchFamily="34" charset="0"/>
                      </a:endParaRPr>
                    </a:p>
                  </a:txBody>
                  <a:tcPr marL="0" marR="0" marT="0" marB="0" anchor="b"/>
                </a:tc>
                <a:tc hMerge="1">
                  <a:txBody>
                    <a:bodyPr/>
                    <a:lstStyle/>
                    <a:p>
                      <a:endParaRPr lang="en-US"/>
                    </a:p>
                  </a:txBody>
                  <a:tcPr/>
                </a:tc>
                <a:tc>
                  <a:txBody>
                    <a:bodyPr/>
                    <a:lstStyle/>
                    <a:p>
                      <a:pPr marL="0" marR="0" fontAlgn="base">
                        <a:spcBef>
                          <a:spcPts val="0"/>
                        </a:spcBef>
                        <a:spcAft>
                          <a:spcPts val="0"/>
                        </a:spcAft>
                      </a:pPr>
                      <a:r>
                        <a:rPr lang="en-US" sz="800" dirty="0">
                          <a:effectLst/>
                        </a:rPr>
                        <a:t>80.0 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16.0 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18.0 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17.0 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29.0 </a:t>
                      </a:r>
                      <a:endParaRPr lang="en-US" sz="1200" dirty="0">
                        <a:effectLst/>
                        <a:latin typeface="Calibri" panose="020F0502020204030204" pitchFamily="34" charset="0"/>
                      </a:endParaRPr>
                    </a:p>
                  </a:txBody>
                  <a:tcPr marL="0" marR="0" marT="0" marB="0" anchor="b"/>
                </a:tc>
                <a:extLst>
                  <a:ext uri="{0D108BD9-81ED-4DB2-BD59-A6C34878D82A}">
                    <a16:rowId xmlns:a16="http://schemas.microsoft.com/office/drawing/2014/main" val="363103715"/>
                  </a:ext>
                </a:extLst>
              </a:tr>
              <a:tr h="359938">
                <a:tc>
                  <a:txBody>
                    <a:bodyPr/>
                    <a:lstStyle/>
                    <a:p>
                      <a:pPr marL="0" marR="0" fontAlgn="base">
                        <a:spcBef>
                          <a:spcPts val="0"/>
                        </a:spcBef>
                        <a:spcAft>
                          <a:spcPts val="0"/>
                        </a:spcAft>
                      </a:pPr>
                      <a:r>
                        <a:rPr lang="en-US" sz="1100" dirty="0">
                          <a:effectLst/>
                        </a:rPr>
                        <a:t> </a:t>
                      </a:r>
                      <a:br>
                        <a:rPr lang="en-US" sz="1100" dirty="0">
                          <a:effectLst/>
                        </a:rPr>
                      </a:br>
                      <a:r>
                        <a:rPr lang="en-US" sz="1100" dirty="0">
                          <a:effectLst/>
                        </a:rPr>
                        <a:t>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100" dirty="0">
                          <a:effectLst/>
                        </a:rPr>
                        <a:t> </a:t>
                      </a:r>
                      <a:br>
                        <a:rPr lang="en-US" sz="1100" dirty="0">
                          <a:effectLst/>
                        </a:rPr>
                      </a:br>
                      <a:r>
                        <a:rPr lang="en-US" sz="1100" dirty="0">
                          <a:effectLst/>
                        </a:rPr>
                        <a:t>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100" dirty="0">
                          <a:effectLst/>
                        </a:rPr>
                        <a:t> </a:t>
                      </a:r>
                      <a:br>
                        <a:rPr lang="en-US" sz="1100" dirty="0">
                          <a:effectLst/>
                        </a:rPr>
                      </a:br>
                      <a:r>
                        <a:rPr lang="en-US" sz="1100" dirty="0">
                          <a:effectLst/>
                        </a:rPr>
                        <a:t>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100" dirty="0">
                          <a:effectLst/>
                        </a:rPr>
                        <a:t> </a:t>
                      </a:r>
                      <a:br>
                        <a:rPr lang="en-US" sz="1100" dirty="0">
                          <a:effectLst/>
                        </a:rPr>
                      </a:br>
                      <a:r>
                        <a:rPr lang="en-US" sz="1100" dirty="0">
                          <a:effectLst/>
                        </a:rPr>
                        <a:t>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100" dirty="0">
                          <a:effectLst/>
                        </a:rPr>
                        <a:t> </a:t>
                      </a:r>
                      <a:br>
                        <a:rPr lang="en-US" sz="1100" dirty="0">
                          <a:effectLst/>
                        </a:rPr>
                      </a:br>
                      <a:r>
                        <a:rPr lang="en-US" sz="1100" dirty="0">
                          <a:effectLst/>
                        </a:rPr>
                        <a:t>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100" dirty="0">
                          <a:effectLst/>
                        </a:rPr>
                        <a:t> </a:t>
                      </a:r>
                      <a:br>
                        <a:rPr lang="en-US" sz="1100" dirty="0">
                          <a:effectLst/>
                        </a:rPr>
                      </a:br>
                      <a:r>
                        <a:rPr lang="en-US" sz="1100" dirty="0">
                          <a:effectLst/>
                        </a:rPr>
                        <a:t>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100" dirty="0">
                          <a:effectLst/>
                        </a:rPr>
                        <a:t> </a:t>
                      </a:r>
                      <a:br>
                        <a:rPr lang="en-US" sz="1100" dirty="0">
                          <a:effectLst/>
                        </a:rPr>
                      </a:br>
                      <a:r>
                        <a:rPr lang="en-US" sz="1100" dirty="0">
                          <a:effectLst/>
                        </a:rPr>
                        <a:t> </a:t>
                      </a:r>
                      <a:endParaRPr lang="en-US" sz="1200" dirty="0">
                        <a:effectLst/>
                        <a:latin typeface="Calibri" panose="020F0502020204030204" pitchFamily="34" charset="0"/>
                      </a:endParaRPr>
                    </a:p>
                  </a:txBody>
                  <a:tcPr marL="0" marR="0" marT="0" marB="0" anchor="b"/>
                </a:tc>
                <a:extLst>
                  <a:ext uri="{0D108BD9-81ED-4DB2-BD59-A6C34878D82A}">
                    <a16:rowId xmlns:a16="http://schemas.microsoft.com/office/drawing/2014/main" val="2411671433"/>
                  </a:ext>
                </a:extLst>
              </a:tr>
              <a:tr h="146817">
                <a:tc rowSpan="5">
                  <a:txBody>
                    <a:bodyPr/>
                    <a:lstStyle/>
                    <a:p>
                      <a:pPr marL="0" marR="0" fontAlgn="base">
                        <a:spcBef>
                          <a:spcPts val="0"/>
                        </a:spcBef>
                        <a:spcAft>
                          <a:spcPts val="0"/>
                        </a:spcAft>
                      </a:pPr>
                      <a:r>
                        <a:rPr lang="en-US" sz="800" dirty="0">
                          <a:effectLst/>
                        </a:rPr>
                        <a:t>T</a:t>
                      </a:r>
                      <a:r>
                        <a:rPr lang="en-US" sz="800" dirty="0">
                          <a:effectLst/>
                          <a:highlight>
                            <a:srgbClr val="FFFF00"/>
                          </a:highlight>
                        </a:rPr>
                        <a:t>here is a staff or faculty member at Hood College that would help me register to vote. </a:t>
                      </a:r>
                      <a:endParaRPr lang="en-US" sz="1200" dirty="0">
                        <a:effectLst/>
                        <a:highlight>
                          <a:srgbClr val="FFFF00"/>
                        </a:highlight>
                        <a:latin typeface="Calibri" panose="020F0502020204030204" pitchFamily="34" charset="0"/>
                      </a:endParaRPr>
                    </a:p>
                  </a:txBody>
                  <a:tcPr marL="0" marR="0" marT="0" marB="0" anchor="ctr"/>
                </a:tc>
                <a:tc>
                  <a:txBody>
                    <a:bodyPr/>
                    <a:lstStyle/>
                    <a:p>
                      <a:pPr marL="0" marR="0" fontAlgn="base">
                        <a:spcBef>
                          <a:spcPts val="0"/>
                        </a:spcBef>
                        <a:spcAft>
                          <a:spcPts val="0"/>
                        </a:spcAft>
                      </a:pPr>
                      <a:r>
                        <a:rPr lang="en-US" sz="800" dirty="0">
                          <a:effectLst/>
                        </a:rPr>
                        <a:t>Strongly disagree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5.0%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0.0%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highlight>
                            <a:srgbClr val="FFFF00"/>
                          </a:highlight>
                        </a:rPr>
                        <a:t>0.0% </a:t>
                      </a:r>
                      <a:endParaRPr lang="en-US" sz="1200" dirty="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800" dirty="0">
                          <a:effectLst/>
                        </a:rPr>
                        <a:t>11.8%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6.9% </a:t>
                      </a:r>
                      <a:endParaRPr lang="en-US" sz="1200" dirty="0">
                        <a:effectLst/>
                        <a:latin typeface="Calibri" panose="020F0502020204030204" pitchFamily="34" charset="0"/>
                      </a:endParaRPr>
                    </a:p>
                  </a:txBody>
                  <a:tcPr marL="0" marR="0" marT="0" marB="0" anchor="b"/>
                </a:tc>
                <a:extLst>
                  <a:ext uri="{0D108BD9-81ED-4DB2-BD59-A6C34878D82A}">
                    <a16:rowId xmlns:a16="http://schemas.microsoft.com/office/drawing/2014/main" val="1784005427"/>
                  </a:ext>
                </a:extLst>
              </a:tr>
              <a:tr h="146817">
                <a:tc vMerge="1">
                  <a:txBody>
                    <a:bodyPr/>
                    <a:lstStyle/>
                    <a:p>
                      <a:endParaRPr lang="en-US"/>
                    </a:p>
                  </a:txBody>
                  <a:tcPr/>
                </a:tc>
                <a:tc>
                  <a:txBody>
                    <a:bodyPr/>
                    <a:lstStyle/>
                    <a:p>
                      <a:pPr marL="0" marR="0" fontAlgn="base">
                        <a:spcBef>
                          <a:spcPts val="0"/>
                        </a:spcBef>
                        <a:spcAft>
                          <a:spcPts val="0"/>
                        </a:spcAft>
                      </a:pPr>
                      <a:r>
                        <a:rPr lang="en-US" sz="800" dirty="0">
                          <a:effectLst/>
                        </a:rPr>
                        <a:t>Somewhat disagree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6.3%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12.5%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highlight>
                            <a:srgbClr val="FFFF00"/>
                          </a:highlight>
                        </a:rPr>
                        <a:t>0.0% </a:t>
                      </a:r>
                      <a:endParaRPr lang="en-US" sz="1200" dirty="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800" dirty="0">
                          <a:effectLst/>
                        </a:rPr>
                        <a:t>0.0%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10.3% </a:t>
                      </a:r>
                      <a:endParaRPr lang="en-US" sz="1200" dirty="0">
                        <a:effectLst/>
                        <a:latin typeface="Calibri" panose="020F0502020204030204" pitchFamily="34" charset="0"/>
                      </a:endParaRPr>
                    </a:p>
                  </a:txBody>
                  <a:tcPr marL="0" marR="0" marT="0" marB="0" anchor="b"/>
                </a:tc>
                <a:extLst>
                  <a:ext uri="{0D108BD9-81ED-4DB2-BD59-A6C34878D82A}">
                    <a16:rowId xmlns:a16="http://schemas.microsoft.com/office/drawing/2014/main" val="875050754"/>
                  </a:ext>
                </a:extLst>
              </a:tr>
              <a:tr h="265217">
                <a:tc vMerge="1">
                  <a:txBody>
                    <a:bodyPr/>
                    <a:lstStyle/>
                    <a:p>
                      <a:endParaRPr lang="en-US"/>
                    </a:p>
                  </a:txBody>
                  <a:tcPr/>
                </a:tc>
                <a:tc>
                  <a:txBody>
                    <a:bodyPr/>
                    <a:lstStyle/>
                    <a:p>
                      <a:pPr marL="0" marR="0" fontAlgn="base">
                        <a:spcBef>
                          <a:spcPts val="0"/>
                        </a:spcBef>
                        <a:spcAft>
                          <a:spcPts val="0"/>
                        </a:spcAft>
                      </a:pPr>
                      <a:r>
                        <a:rPr lang="en-US" sz="800" dirty="0">
                          <a:effectLst/>
                        </a:rPr>
                        <a:t>Neither agree nor disagree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15.0%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18.8%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16.7%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17.6%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10.3% </a:t>
                      </a:r>
                      <a:endParaRPr lang="en-US" sz="1200" dirty="0">
                        <a:effectLst/>
                        <a:latin typeface="Calibri" panose="020F0502020204030204" pitchFamily="34" charset="0"/>
                      </a:endParaRPr>
                    </a:p>
                  </a:txBody>
                  <a:tcPr marL="0" marR="0" marT="0" marB="0" anchor="b"/>
                </a:tc>
                <a:extLst>
                  <a:ext uri="{0D108BD9-81ED-4DB2-BD59-A6C34878D82A}">
                    <a16:rowId xmlns:a16="http://schemas.microsoft.com/office/drawing/2014/main" val="319228758"/>
                  </a:ext>
                </a:extLst>
              </a:tr>
              <a:tr h="146817">
                <a:tc vMerge="1">
                  <a:txBody>
                    <a:bodyPr/>
                    <a:lstStyle/>
                    <a:p>
                      <a:endParaRPr lang="en-US"/>
                    </a:p>
                  </a:txBody>
                  <a:tcPr/>
                </a:tc>
                <a:tc>
                  <a:txBody>
                    <a:bodyPr/>
                    <a:lstStyle/>
                    <a:p>
                      <a:pPr marL="0" marR="0" fontAlgn="base">
                        <a:spcBef>
                          <a:spcPts val="0"/>
                        </a:spcBef>
                        <a:spcAft>
                          <a:spcPts val="0"/>
                        </a:spcAft>
                      </a:pPr>
                      <a:r>
                        <a:rPr lang="en-US" sz="800" dirty="0">
                          <a:effectLst/>
                        </a:rPr>
                        <a:t>Somewhat agree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40.0%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31.3%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38.9%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29.4%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51.7% </a:t>
                      </a:r>
                      <a:endParaRPr lang="en-US" sz="1200" dirty="0">
                        <a:effectLst/>
                        <a:latin typeface="Calibri" panose="020F0502020204030204" pitchFamily="34" charset="0"/>
                      </a:endParaRPr>
                    </a:p>
                  </a:txBody>
                  <a:tcPr marL="0" marR="0" marT="0" marB="0" anchor="b"/>
                </a:tc>
                <a:extLst>
                  <a:ext uri="{0D108BD9-81ED-4DB2-BD59-A6C34878D82A}">
                    <a16:rowId xmlns:a16="http://schemas.microsoft.com/office/drawing/2014/main" val="2535877317"/>
                  </a:ext>
                </a:extLst>
              </a:tr>
              <a:tr h="146817">
                <a:tc vMerge="1">
                  <a:txBody>
                    <a:bodyPr/>
                    <a:lstStyle/>
                    <a:p>
                      <a:endParaRPr lang="en-US"/>
                    </a:p>
                  </a:txBody>
                  <a:tcPr/>
                </a:tc>
                <a:tc>
                  <a:txBody>
                    <a:bodyPr/>
                    <a:lstStyle/>
                    <a:p>
                      <a:pPr marL="0" marR="0" fontAlgn="base">
                        <a:spcBef>
                          <a:spcPts val="0"/>
                        </a:spcBef>
                        <a:spcAft>
                          <a:spcPts val="0"/>
                        </a:spcAft>
                      </a:pPr>
                      <a:r>
                        <a:rPr lang="en-US" sz="800" dirty="0">
                          <a:effectLst/>
                        </a:rPr>
                        <a:t>Strongly agree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33.8%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37.5%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44.4%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41.2%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20.7% </a:t>
                      </a:r>
                      <a:endParaRPr lang="en-US" sz="1200" dirty="0">
                        <a:effectLst/>
                        <a:latin typeface="Calibri" panose="020F0502020204030204" pitchFamily="34" charset="0"/>
                      </a:endParaRPr>
                    </a:p>
                  </a:txBody>
                  <a:tcPr marL="0" marR="0" marT="0" marB="0" anchor="b"/>
                </a:tc>
                <a:extLst>
                  <a:ext uri="{0D108BD9-81ED-4DB2-BD59-A6C34878D82A}">
                    <a16:rowId xmlns:a16="http://schemas.microsoft.com/office/drawing/2014/main" val="2358645091"/>
                  </a:ext>
                </a:extLst>
              </a:tr>
              <a:tr h="359938">
                <a:tc>
                  <a:txBody>
                    <a:bodyPr/>
                    <a:lstStyle/>
                    <a:p>
                      <a:pPr marL="0" marR="0" fontAlgn="base">
                        <a:spcBef>
                          <a:spcPts val="0"/>
                        </a:spcBef>
                        <a:spcAft>
                          <a:spcPts val="0"/>
                        </a:spcAft>
                      </a:pPr>
                      <a:r>
                        <a:rPr lang="en-US" sz="1100" dirty="0">
                          <a:effectLst/>
                        </a:rPr>
                        <a:t> </a:t>
                      </a:r>
                      <a:br>
                        <a:rPr lang="en-US" sz="1100" dirty="0">
                          <a:effectLst/>
                        </a:rPr>
                      </a:br>
                      <a:r>
                        <a:rPr lang="en-US" sz="1100" dirty="0">
                          <a:effectLst/>
                        </a:rPr>
                        <a:t>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100" dirty="0">
                          <a:effectLst/>
                        </a:rPr>
                        <a:t> </a:t>
                      </a:r>
                      <a:br>
                        <a:rPr lang="en-US" sz="1100" dirty="0">
                          <a:effectLst/>
                        </a:rPr>
                      </a:br>
                      <a:r>
                        <a:rPr lang="en-US" sz="1100" dirty="0">
                          <a:effectLst/>
                        </a:rPr>
                        <a:t>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100" dirty="0">
                          <a:effectLst/>
                        </a:rPr>
                        <a:t> </a:t>
                      </a:r>
                      <a:br>
                        <a:rPr lang="en-US" sz="1100" dirty="0">
                          <a:effectLst/>
                        </a:rPr>
                      </a:br>
                      <a:r>
                        <a:rPr lang="en-US" sz="1100" dirty="0">
                          <a:effectLst/>
                        </a:rPr>
                        <a:t>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100" dirty="0">
                          <a:effectLst/>
                        </a:rPr>
                        <a:t> </a:t>
                      </a:r>
                      <a:br>
                        <a:rPr lang="en-US" sz="1100" dirty="0">
                          <a:effectLst/>
                        </a:rPr>
                      </a:br>
                      <a:r>
                        <a:rPr lang="en-US" sz="1100" dirty="0">
                          <a:effectLst/>
                        </a:rPr>
                        <a:t>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100" dirty="0">
                          <a:effectLst/>
                        </a:rPr>
                        <a:t> </a:t>
                      </a:r>
                      <a:br>
                        <a:rPr lang="en-US" sz="1100" dirty="0">
                          <a:effectLst/>
                        </a:rPr>
                      </a:br>
                      <a:r>
                        <a:rPr lang="en-US" sz="1100" dirty="0">
                          <a:effectLst/>
                        </a:rPr>
                        <a:t>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100" dirty="0">
                          <a:effectLst/>
                        </a:rPr>
                        <a:t> </a:t>
                      </a:r>
                      <a:br>
                        <a:rPr lang="en-US" sz="1100" dirty="0">
                          <a:effectLst/>
                        </a:rPr>
                      </a:br>
                      <a:r>
                        <a:rPr lang="en-US" sz="1100" dirty="0">
                          <a:effectLst/>
                        </a:rPr>
                        <a:t>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100" dirty="0">
                          <a:effectLst/>
                        </a:rPr>
                        <a:t> </a:t>
                      </a:r>
                      <a:br>
                        <a:rPr lang="en-US" sz="1100" dirty="0">
                          <a:effectLst/>
                        </a:rPr>
                      </a:br>
                      <a:r>
                        <a:rPr lang="en-US" sz="1100" dirty="0">
                          <a:effectLst/>
                        </a:rPr>
                        <a:t> </a:t>
                      </a:r>
                      <a:endParaRPr lang="en-US" sz="1200" dirty="0">
                        <a:effectLst/>
                        <a:latin typeface="Calibri" panose="020F0502020204030204" pitchFamily="34" charset="0"/>
                      </a:endParaRPr>
                    </a:p>
                  </a:txBody>
                  <a:tcPr marL="0" marR="0" marT="0" marB="0" anchor="b"/>
                </a:tc>
                <a:extLst>
                  <a:ext uri="{0D108BD9-81ED-4DB2-BD59-A6C34878D82A}">
                    <a16:rowId xmlns:a16="http://schemas.microsoft.com/office/drawing/2014/main" val="1397704214"/>
                  </a:ext>
                </a:extLst>
              </a:tr>
              <a:tr h="146817">
                <a:tc rowSpan="5">
                  <a:txBody>
                    <a:bodyPr/>
                    <a:lstStyle/>
                    <a:p>
                      <a:pPr marL="0" marR="0" fontAlgn="base">
                        <a:spcBef>
                          <a:spcPts val="0"/>
                        </a:spcBef>
                        <a:spcAft>
                          <a:spcPts val="0"/>
                        </a:spcAft>
                      </a:pPr>
                      <a:r>
                        <a:rPr lang="en-US" sz="800" dirty="0">
                          <a:effectLst/>
                        </a:rPr>
                        <a:t>Hood College will help me become engaged in the upcoming November 2022 election. </a:t>
                      </a:r>
                      <a:endParaRPr lang="en-US" sz="1200" dirty="0">
                        <a:effectLst/>
                        <a:latin typeface="Calibri" panose="020F0502020204030204" pitchFamily="34" charset="0"/>
                      </a:endParaRPr>
                    </a:p>
                  </a:txBody>
                  <a:tcPr marL="0" marR="0" marT="0" marB="0" anchor="ctr"/>
                </a:tc>
                <a:tc>
                  <a:txBody>
                    <a:bodyPr/>
                    <a:lstStyle/>
                    <a:p>
                      <a:pPr marL="0" marR="0" fontAlgn="base">
                        <a:spcBef>
                          <a:spcPts val="0"/>
                        </a:spcBef>
                        <a:spcAft>
                          <a:spcPts val="0"/>
                        </a:spcAft>
                      </a:pPr>
                      <a:r>
                        <a:rPr lang="en-US" sz="800" dirty="0">
                          <a:effectLst/>
                        </a:rPr>
                        <a:t>Strongly disagree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10.0%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12.5%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0.0%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17.6%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10.3% </a:t>
                      </a:r>
                      <a:endParaRPr lang="en-US" sz="1200" dirty="0">
                        <a:effectLst/>
                        <a:latin typeface="Calibri" panose="020F0502020204030204" pitchFamily="34" charset="0"/>
                      </a:endParaRPr>
                    </a:p>
                  </a:txBody>
                  <a:tcPr marL="0" marR="0" marT="0" marB="0" anchor="b"/>
                </a:tc>
                <a:extLst>
                  <a:ext uri="{0D108BD9-81ED-4DB2-BD59-A6C34878D82A}">
                    <a16:rowId xmlns:a16="http://schemas.microsoft.com/office/drawing/2014/main" val="3342184855"/>
                  </a:ext>
                </a:extLst>
              </a:tr>
              <a:tr h="146817">
                <a:tc vMerge="1">
                  <a:txBody>
                    <a:bodyPr/>
                    <a:lstStyle/>
                    <a:p>
                      <a:endParaRPr lang="en-US"/>
                    </a:p>
                  </a:txBody>
                  <a:tcPr/>
                </a:tc>
                <a:tc>
                  <a:txBody>
                    <a:bodyPr/>
                    <a:lstStyle/>
                    <a:p>
                      <a:pPr marL="0" marR="0" fontAlgn="base">
                        <a:spcBef>
                          <a:spcPts val="0"/>
                        </a:spcBef>
                        <a:spcAft>
                          <a:spcPts val="0"/>
                        </a:spcAft>
                      </a:pPr>
                      <a:r>
                        <a:rPr lang="en-US" sz="800" dirty="0">
                          <a:effectLst/>
                        </a:rPr>
                        <a:t>Somewhat disagree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13.8%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6.3%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16.7%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0.0%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24.1% </a:t>
                      </a:r>
                      <a:endParaRPr lang="en-US" sz="1200" dirty="0">
                        <a:effectLst/>
                        <a:latin typeface="Calibri" panose="020F0502020204030204" pitchFamily="34" charset="0"/>
                      </a:endParaRPr>
                    </a:p>
                  </a:txBody>
                  <a:tcPr marL="0" marR="0" marT="0" marB="0" anchor="b"/>
                </a:tc>
                <a:extLst>
                  <a:ext uri="{0D108BD9-81ED-4DB2-BD59-A6C34878D82A}">
                    <a16:rowId xmlns:a16="http://schemas.microsoft.com/office/drawing/2014/main" val="1065574625"/>
                  </a:ext>
                </a:extLst>
              </a:tr>
              <a:tr h="265217">
                <a:tc vMerge="1">
                  <a:txBody>
                    <a:bodyPr/>
                    <a:lstStyle/>
                    <a:p>
                      <a:endParaRPr lang="en-US"/>
                    </a:p>
                  </a:txBody>
                  <a:tcPr/>
                </a:tc>
                <a:tc>
                  <a:txBody>
                    <a:bodyPr/>
                    <a:lstStyle/>
                    <a:p>
                      <a:pPr marL="0" marR="0" fontAlgn="base">
                        <a:spcBef>
                          <a:spcPts val="0"/>
                        </a:spcBef>
                        <a:spcAft>
                          <a:spcPts val="0"/>
                        </a:spcAft>
                      </a:pPr>
                      <a:r>
                        <a:rPr lang="en-US" sz="800" dirty="0">
                          <a:effectLst/>
                        </a:rPr>
                        <a:t>Neither agree nor disagree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31.3%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43.8%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33.3%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29.4%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24.1% </a:t>
                      </a:r>
                      <a:endParaRPr lang="en-US" sz="1200" dirty="0">
                        <a:effectLst/>
                        <a:latin typeface="Calibri" panose="020F0502020204030204" pitchFamily="34" charset="0"/>
                      </a:endParaRPr>
                    </a:p>
                  </a:txBody>
                  <a:tcPr marL="0" marR="0" marT="0" marB="0" anchor="b"/>
                </a:tc>
                <a:extLst>
                  <a:ext uri="{0D108BD9-81ED-4DB2-BD59-A6C34878D82A}">
                    <a16:rowId xmlns:a16="http://schemas.microsoft.com/office/drawing/2014/main" val="2336227583"/>
                  </a:ext>
                </a:extLst>
              </a:tr>
              <a:tr h="146817">
                <a:tc vMerge="1">
                  <a:txBody>
                    <a:bodyPr/>
                    <a:lstStyle/>
                    <a:p>
                      <a:endParaRPr lang="en-US"/>
                    </a:p>
                  </a:txBody>
                  <a:tcPr/>
                </a:tc>
                <a:tc>
                  <a:txBody>
                    <a:bodyPr/>
                    <a:lstStyle/>
                    <a:p>
                      <a:pPr marL="0" marR="0" fontAlgn="base">
                        <a:spcBef>
                          <a:spcPts val="0"/>
                        </a:spcBef>
                        <a:spcAft>
                          <a:spcPts val="0"/>
                        </a:spcAft>
                      </a:pPr>
                      <a:r>
                        <a:rPr lang="en-US" sz="800" dirty="0">
                          <a:effectLst/>
                        </a:rPr>
                        <a:t>Somewhat agree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26.3%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25.0%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27.8%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35.3%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20.7% </a:t>
                      </a:r>
                      <a:endParaRPr lang="en-US" sz="1200" dirty="0">
                        <a:effectLst/>
                        <a:latin typeface="Calibri" panose="020F0502020204030204" pitchFamily="34" charset="0"/>
                      </a:endParaRPr>
                    </a:p>
                  </a:txBody>
                  <a:tcPr marL="0" marR="0" marT="0" marB="0" anchor="b"/>
                </a:tc>
                <a:extLst>
                  <a:ext uri="{0D108BD9-81ED-4DB2-BD59-A6C34878D82A}">
                    <a16:rowId xmlns:a16="http://schemas.microsoft.com/office/drawing/2014/main" val="138142724"/>
                  </a:ext>
                </a:extLst>
              </a:tr>
              <a:tr h="146817">
                <a:tc vMerge="1">
                  <a:txBody>
                    <a:bodyPr/>
                    <a:lstStyle/>
                    <a:p>
                      <a:endParaRPr lang="en-US"/>
                    </a:p>
                  </a:txBody>
                  <a:tcPr/>
                </a:tc>
                <a:tc>
                  <a:txBody>
                    <a:bodyPr/>
                    <a:lstStyle/>
                    <a:p>
                      <a:pPr marL="0" marR="0" fontAlgn="base">
                        <a:spcBef>
                          <a:spcPts val="0"/>
                        </a:spcBef>
                        <a:spcAft>
                          <a:spcPts val="0"/>
                        </a:spcAft>
                      </a:pPr>
                      <a:r>
                        <a:rPr lang="en-US" sz="800" dirty="0">
                          <a:effectLst/>
                        </a:rPr>
                        <a:t>Strongly agree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18.8%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12.5%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22.2%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17.6%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20.7% </a:t>
                      </a:r>
                      <a:endParaRPr lang="en-US" sz="1200" dirty="0">
                        <a:effectLst/>
                        <a:latin typeface="Calibri" panose="020F0502020204030204" pitchFamily="34" charset="0"/>
                      </a:endParaRPr>
                    </a:p>
                  </a:txBody>
                  <a:tcPr marL="0" marR="0" marT="0" marB="0" anchor="b"/>
                </a:tc>
                <a:extLst>
                  <a:ext uri="{0D108BD9-81ED-4DB2-BD59-A6C34878D82A}">
                    <a16:rowId xmlns:a16="http://schemas.microsoft.com/office/drawing/2014/main" val="1507434238"/>
                  </a:ext>
                </a:extLst>
              </a:tr>
              <a:tr h="359938">
                <a:tc>
                  <a:txBody>
                    <a:bodyPr/>
                    <a:lstStyle/>
                    <a:p>
                      <a:pPr marL="0" marR="0" fontAlgn="base">
                        <a:spcBef>
                          <a:spcPts val="0"/>
                        </a:spcBef>
                        <a:spcAft>
                          <a:spcPts val="0"/>
                        </a:spcAft>
                      </a:pPr>
                      <a:r>
                        <a:rPr lang="en-US" sz="1100" dirty="0">
                          <a:effectLst/>
                        </a:rPr>
                        <a:t> </a:t>
                      </a:r>
                      <a:br>
                        <a:rPr lang="en-US" sz="1100" dirty="0">
                          <a:effectLst/>
                        </a:rPr>
                      </a:br>
                      <a:r>
                        <a:rPr lang="en-US" sz="1100" dirty="0">
                          <a:effectLst/>
                        </a:rPr>
                        <a:t>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100" dirty="0">
                          <a:effectLst/>
                        </a:rPr>
                        <a:t> </a:t>
                      </a:r>
                      <a:br>
                        <a:rPr lang="en-US" sz="1100" dirty="0">
                          <a:effectLst/>
                        </a:rPr>
                      </a:br>
                      <a:r>
                        <a:rPr lang="en-US" sz="1100" dirty="0">
                          <a:effectLst/>
                        </a:rPr>
                        <a:t>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100" dirty="0">
                          <a:effectLst/>
                        </a:rPr>
                        <a:t> </a:t>
                      </a:r>
                      <a:br>
                        <a:rPr lang="en-US" sz="1100" dirty="0">
                          <a:effectLst/>
                        </a:rPr>
                      </a:br>
                      <a:r>
                        <a:rPr lang="en-US" sz="1100" dirty="0">
                          <a:effectLst/>
                        </a:rPr>
                        <a:t>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100" dirty="0">
                          <a:effectLst/>
                        </a:rPr>
                        <a:t> </a:t>
                      </a:r>
                      <a:br>
                        <a:rPr lang="en-US" sz="1100" dirty="0">
                          <a:effectLst/>
                        </a:rPr>
                      </a:br>
                      <a:r>
                        <a:rPr lang="en-US" sz="1100" dirty="0">
                          <a:effectLst/>
                        </a:rPr>
                        <a:t>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100" dirty="0">
                          <a:effectLst/>
                        </a:rPr>
                        <a:t> </a:t>
                      </a:r>
                      <a:br>
                        <a:rPr lang="en-US" sz="1100" dirty="0">
                          <a:effectLst/>
                        </a:rPr>
                      </a:br>
                      <a:r>
                        <a:rPr lang="en-US" sz="1100" dirty="0">
                          <a:effectLst/>
                        </a:rPr>
                        <a:t>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100" dirty="0">
                          <a:effectLst/>
                        </a:rPr>
                        <a:t> </a:t>
                      </a:r>
                      <a:br>
                        <a:rPr lang="en-US" sz="1100" dirty="0">
                          <a:effectLst/>
                        </a:rPr>
                      </a:br>
                      <a:r>
                        <a:rPr lang="en-US" sz="1100" dirty="0">
                          <a:effectLst/>
                        </a:rPr>
                        <a:t>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100" dirty="0">
                          <a:effectLst/>
                        </a:rPr>
                        <a:t> </a:t>
                      </a:r>
                      <a:br>
                        <a:rPr lang="en-US" sz="1100" dirty="0">
                          <a:effectLst/>
                        </a:rPr>
                      </a:br>
                      <a:r>
                        <a:rPr lang="en-US" sz="1100" dirty="0">
                          <a:effectLst/>
                        </a:rPr>
                        <a:t> </a:t>
                      </a:r>
                      <a:endParaRPr lang="en-US" sz="1200" dirty="0">
                        <a:effectLst/>
                        <a:latin typeface="Calibri" panose="020F0502020204030204" pitchFamily="34" charset="0"/>
                      </a:endParaRPr>
                    </a:p>
                  </a:txBody>
                  <a:tcPr marL="0" marR="0" marT="0" marB="0" anchor="b"/>
                </a:tc>
                <a:extLst>
                  <a:ext uri="{0D108BD9-81ED-4DB2-BD59-A6C34878D82A}">
                    <a16:rowId xmlns:a16="http://schemas.microsoft.com/office/drawing/2014/main" val="1076033070"/>
                  </a:ext>
                </a:extLst>
              </a:tr>
              <a:tr h="146817">
                <a:tc rowSpan="5">
                  <a:txBody>
                    <a:bodyPr/>
                    <a:lstStyle/>
                    <a:p>
                      <a:pPr marL="0" marR="0" fontAlgn="base">
                        <a:spcBef>
                          <a:spcPts val="0"/>
                        </a:spcBef>
                        <a:spcAft>
                          <a:spcPts val="0"/>
                        </a:spcAft>
                      </a:pPr>
                      <a:r>
                        <a:rPr lang="en-US" sz="800" dirty="0">
                          <a:effectLst/>
                          <a:highlight>
                            <a:srgbClr val="FFFF00"/>
                          </a:highlight>
                        </a:rPr>
                        <a:t>Hood College will provide students information on how to register to vote. </a:t>
                      </a:r>
                      <a:endParaRPr lang="en-US" sz="1200" dirty="0">
                        <a:effectLst/>
                        <a:highlight>
                          <a:srgbClr val="FFFF00"/>
                        </a:highlight>
                        <a:latin typeface="Calibri"/>
                      </a:endParaRPr>
                    </a:p>
                  </a:txBody>
                  <a:tcPr marL="0" marR="0" marT="0" marB="0" anchor="ctr"/>
                </a:tc>
                <a:tc>
                  <a:txBody>
                    <a:bodyPr/>
                    <a:lstStyle/>
                    <a:p>
                      <a:pPr marL="0" marR="0" fontAlgn="base">
                        <a:spcBef>
                          <a:spcPts val="0"/>
                        </a:spcBef>
                        <a:spcAft>
                          <a:spcPts val="0"/>
                        </a:spcAft>
                      </a:pPr>
                      <a:r>
                        <a:rPr lang="en-US" sz="800" dirty="0">
                          <a:effectLst/>
                        </a:rPr>
                        <a:t>Strongly disagree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5.0%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12.5%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highlight>
                            <a:srgbClr val="FFFF00"/>
                          </a:highlight>
                        </a:rPr>
                        <a:t>0.0% </a:t>
                      </a:r>
                      <a:endParaRPr lang="en-US" sz="1200" dirty="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800" dirty="0">
                          <a:effectLst/>
                        </a:rPr>
                        <a:t>11.8%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0.0% </a:t>
                      </a:r>
                      <a:endParaRPr lang="en-US" sz="1200" dirty="0">
                        <a:effectLst/>
                        <a:latin typeface="Calibri" panose="020F0502020204030204" pitchFamily="34" charset="0"/>
                      </a:endParaRPr>
                    </a:p>
                  </a:txBody>
                  <a:tcPr marL="0" marR="0" marT="0" marB="0" anchor="b"/>
                </a:tc>
                <a:extLst>
                  <a:ext uri="{0D108BD9-81ED-4DB2-BD59-A6C34878D82A}">
                    <a16:rowId xmlns:a16="http://schemas.microsoft.com/office/drawing/2014/main" val="644075052"/>
                  </a:ext>
                </a:extLst>
              </a:tr>
              <a:tr h="146817">
                <a:tc vMerge="1">
                  <a:txBody>
                    <a:bodyPr/>
                    <a:lstStyle/>
                    <a:p>
                      <a:endParaRPr lang="en-US"/>
                    </a:p>
                  </a:txBody>
                  <a:tcPr/>
                </a:tc>
                <a:tc>
                  <a:txBody>
                    <a:bodyPr/>
                    <a:lstStyle/>
                    <a:p>
                      <a:pPr marL="0" marR="0" fontAlgn="base">
                        <a:spcBef>
                          <a:spcPts val="0"/>
                        </a:spcBef>
                        <a:spcAft>
                          <a:spcPts val="0"/>
                        </a:spcAft>
                      </a:pPr>
                      <a:r>
                        <a:rPr lang="en-US" sz="800" dirty="0">
                          <a:effectLst/>
                        </a:rPr>
                        <a:t>Somewhat disagree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5.0%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0.0%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highlight>
                            <a:srgbClr val="FFFF00"/>
                          </a:highlight>
                        </a:rPr>
                        <a:t>0.0% </a:t>
                      </a:r>
                      <a:endParaRPr lang="en-US" sz="1200" dirty="0">
                        <a:effectLst/>
                        <a:highlight>
                          <a:srgbClr val="FFFF00"/>
                        </a:highlight>
                        <a:latin typeface="Calibri"/>
                      </a:endParaRPr>
                    </a:p>
                  </a:txBody>
                  <a:tcPr marL="0" marR="0" marT="0" marB="0" anchor="b"/>
                </a:tc>
                <a:tc>
                  <a:txBody>
                    <a:bodyPr/>
                    <a:lstStyle/>
                    <a:p>
                      <a:pPr marL="0" marR="0" fontAlgn="base">
                        <a:spcBef>
                          <a:spcPts val="0"/>
                        </a:spcBef>
                        <a:spcAft>
                          <a:spcPts val="0"/>
                        </a:spcAft>
                      </a:pPr>
                      <a:r>
                        <a:rPr lang="en-US" sz="800" dirty="0">
                          <a:effectLst/>
                        </a:rPr>
                        <a:t>0.0%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13.8% </a:t>
                      </a:r>
                      <a:endParaRPr lang="en-US" sz="1200" dirty="0">
                        <a:effectLst/>
                        <a:latin typeface="Calibri" panose="020F0502020204030204" pitchFamily="34" charset="0"/>
                      </a:endParaRPr>
                    </a:p>
                  </a:txBody>
                  <a:tcPr marL="0" marR="0" marT="0" marB="0" anchor="b"/>
                </a:tc>
                <a:extLst>
                  <a:ext uri="{0D108BD9-81ED-4DB2-BD59-A6C34878D82A}">
                    <a16:rowId xmlns:a16="http://schemas.microsoft.com/office/drawing/2014/main" val="1810656126"/>
                  </a:ext>
                </a:extLst>
              </a:tr>
              <a:tr h="265217">
                <a:tc vMerge="1">
                  <a:txBody>
                    <a:bodyPr/>
                    <a:lstStyle/>
                    <a:p>
                      <a:endParaRPr lang="en-US"/>
                    </a:p>
                  </a:txBody>
                  <a:tcPr/>
                </a:tc>
                <a:tc>
                  <a:txBody>
                    <a:bodyPr/>
                    <a:lstStyle/>
                    <a:p>
                      <a:pPr marL="0" marR="0" fontAlgn="base">
                        <a:spcBef>
                          <a:spcPts val="0"/>
                        </a:spcBef>
                        <a:spcAft>
                          <a:spcPts val="0"/>
                        </a:spcAft>
                      </a:pPr>
                      <a:r>
                        <a:rPr lang="en-US" sz="800" dirty="0">
                          <a:effectLst/>
                        </a:rPr>
                        <a:t>Neither agree nor disagree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26.3%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37.5%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22.2%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23.5%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24.1% </a:t>
                      </a:r>
                      <a:endParaRPr lang="en-US" sz="1200" dirty="0">
                        <a:effectLst/>
                        <a:latin typeface="Calibri" panose="020F0502020204030204" pitchFamily="34" charset="0"/>
                      </a:endParaRPr>
                    </a:p>
                  </a:txBody>
                  <a:tcPr marL="0" marR="0" marT="0" marB="0" anchor="b"/>
                </a:tc>
                <a:extLst>
                  <a:ext uri="{0D108BD9-81ED-4DB2-BD59-A6C34878D82A}">
                    <a16:rowId xmlns:a16="http://schemas.microsoft.com/office/drawing/2014/main" val="4209457897"/>
                  </a:ext>
                </a:extLst>
              </a:tr>
              <a:tr h="146817">
                <a:tc vMerge="1">
                  <a:txBody>
                    <a:bodyPr/>
                    <a:lstStyle/>
                    <a:p>
                      <a:endParaRPr lang="en-US"/>
                    </a:p>
                  </a:txBody>
                  <a:tcPr/>
                </a:tc>
                <a:tc>
                  <a:txBody>
                    <a:bodyPr/>
                    <a:lstStyle/>
                    <a:p>
                      <a:pPr marL="0" marR="0" fontAlgn="base">
                        <a:spcBef>
                          <a:spcPts val="0"/>
                        </a:spcBef>
                        <a:spcAft>
                          <a:spcPts val="0"/>
                        </a:spcAft>
                      </a:pPr>
                      <a:r>
                        <a:rPr lang="en-US" sz="800" dirty="0">
                          <a:effectLst/>
                        </a:rPr>
                        <a:t>Somewhat agree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28.7%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18.8%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50.0%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17.6%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27.6% </a:t>
                      </a:r>
                      <a:endParaRPr lang="en-US" sz="1200" dirty="0">
                        <a:effectLst/>
                        <a:latin typeface="Calibri" panose="020F0502020204030204" pitchFamily="34" charset="0"/>
                      </a:endParaRPr>
                    </a:p>
                  </a:txBody>
                  <a:tcPr marL="0" marR="0" marT="0" marB="0" anchor="b"/>
                </a:tc>
                <a:extLst>
                  <a:ext uri="{0D108BD9-81ED-4DB2-BD59-A6C34878D82A}">
                    <a16:rowId xmlns:a16="http://schemas.microsoft.com/office/drawing/2014/main" val="860830754"/>
                  </a:ext>
                </a:extLst>
              </a:tr>
              <a:tr h="146817">
                <a:tc vMerge="1">
                  <a:txBody>
                    <a:bodyPr/>
                    <a:lstStyle/>
                    <a:p>
                      <a:endParaRPr lang="en-US"/>
                    </a:p>
                  </a:txBody>
                  <a:tcPr/>
                </a:tc>
                <a:tc>
                  <a:txBody>
                    <a:bodyPr/>
                    <a:lstStyle/>
                    <a:p>
                      <a:pPr marL="0" marR="0" fontAlgn="base">
                        <a:spcBef>
                          <a:spcPts val="0"/>
                        </a:spcBef>
                        <a:spcAft>
                          <a:spcPts val="0"/>
                        </a:spcAft>
                      </a:pPr>
                      <a:r>
                        <a:rPr lang="en-US" sz="800" dirty="0">
                          <a:effectLst/>
                        </a:rPr>
                        <a:t>Strongly agree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35.0%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31.3%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27.8%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47.1%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34.5% </a:t>
                      </a:r>
                      <a:endParaRPr lang="en-US" sz="1200" dirty="0">
                        <a:effectLst/>
                        <a:latin typeface="Calibri" panose="020F0502020204030204" pitchFamily="34" charset="0"/>
                      </a:endParaRPr>
                    </a:p>
                  </a:txBody>
                  <a:tcPr marL="0" marR="0" marT="0" marB="0" anchor="b"/>
                </a:tc>
                <a:extLst>
                  <a:ext uri="{0D108BD9-81ED-4DB2-BD59-A6C34878D82A}">
                    <a16:rowId xmlns:a16="http://schemas.microsoft.com/office/drawing/2014/main" val="177444167"/>
                  </a:ext>
                </a:extLst>
              </a:tr>
              <a:tr h="359938">
                <a:tc>
                  <a:txBody>
                    <a:bodyPr/>
                    <a:lstStyle/>
                    <a:p>
                      <a:pPr marL="0" marR="0" fontAlgn="base">
                        <a:spcBef>
                          <a:spcPts val="0"/>
                        </a:spcBef>
                        <a:spcAft>
                          <a:spcPts val="0"/>
                        </a:spcAft>
                      </a:pPr>
                      <a:r>
                        <a:rPr lang="en-US" sz="1100" dirty="0">
                          <a:effectLst/>
                        </a:rPr>
                        <a:t> </a:t>
                      </a:r>
                      <a:br>
                        <a:rPr lang="en-US" sz="1100" dirty="0">
                          <a:effectLst/>
                        </a:rPr>
                      </a:br>
                      <a:r>
                        <a:rPr lang="en-US" sz="1100" dirty="0">
                          <a:effectLst/>
                        </a:rPr>
                        <a:t>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100" dirty="0">
                          <a:effectLst/>
                        </a:rPr>
                        <a:t> </a:t>
                      </a:r>
                      <a:br>
                        <a:rPr lang="en-US" sz="1100" dirty="0">
                          <a:effectLst/>
                        </a:rPr>
                      </a:br>
                      <a:r>
                        <a:rPr lang="en-US" sz="1100" dirty="0">
                          <a:effectLst/>
                        </a:rPr>
                        <a:t>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100" dirty="0">
                          <a:effectLst/>
                        </a:rPr>
                        <a:t> </a:t>
                      </a:r>
                      <a:br>
                        <a:rPr lang="en-US" sz="1100" dirty="0">
                          <a:effectLst/>
                        </a:rPr>
                      </a:br>
                      <a:r>
                        <a:rPr lang="en-US" sz="1100" dirty="0">
                          <a:effectLst/>
                        </a:rPr>
                        <a:t>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100" dirty="0">
                          <a:effectLst/>
                        </a:rPr>
                        <a:t> </a:t>
                      </a:r>
                      <a:br>
                        <a:rPr lang="en-US" sz="1100" dirty="0">
                          <a:effectLst/>
                        </a:rPr>
                      </a:br>
                      <a:r>
                        <a:rPr lang="en-US" sz="1100" dirty="0">
                          <a:effectLst/>
                        </a:rPr>
                        <a:t>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100" dirty="0">
                          <a:effectLst/>
                        </a:rPr>
                        <a:t> </a:t>
                      </a:r>
                      <a:br>
                        <a:rPr lang="en-US" sz="1100" dirty="0">
                          <a:effectLst/>
                        </a:rPr>
                      </a:br>
                      <a:r>
                        <a:rPr lang="en-US" sz="1100" dirty="0">
                          <a:effectLst/>
                        </a:rPr>
                        <a:t>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100" dirty="0">
                          <a:effectLst/>
                        </a:rPr>
                        <a:t> </a:t>
                      </a:r>
                      <a:br>
                        <a:rPr lang="en-US" sz="1100" dirty="0">
                          <a:effectLst/>
                        </a:rPr>
                      </a:br>
                      <a:r>
                        <a:rPr lang="en-US" sz="1100" dirty="0">
                          <a:effectLst/>
                        </a:rPr>
                        <a:t>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1100" dirty="0">
                          <a:effectLst/>
                        </a:rPr>
                        <a:t> </a:t>
                      </a:r>
                      <a:br>
                        <a:rPr lang="en-US" sz="1100" dirty="0">
                          <a:effectLst/>
                        </a:rPr>
                      </a:br>
                      <a:r>
                        <a:rPr lang="en-US" sz="1100" dirty="0">
                          <a:effectLst/>
                        </a:rPr>
                        <a:t> </a:t>
                      </a:r>
                      <a:endParaRPr lang="en-US" sz="1200" dirty="0">
                        <a:effectLst/>
                        <a:latin typeface="Calibri" panose="020F0502020204030204" pitchFamily="34" charset="0"/>
                      </a:endParaRPr>
                    </a:p>
                  </a:txBody>
                  <a:tcPr marL="0" marR="0" marT="0" marB="0" anchor="b"/>
                </a:tc>
                <a:extLst>
                  <a:ext uri="{0D108BD9-81ED-4DB2-BD59-A6C34878D82A}">
                    <a16:rowId xmlns:a16="http://schemas.microsoft.com/office/drawing/2014/main" val="2873602230"/>
                  </a:ext>
                </a:extLst>
              </a:tr>
              <a:tr h="146817">
                <a:tc rowSpan="5">
                  <a:txBody>
                    <a:bodyPr/>
                    <a:lstStyle/>
                    <a:p>
                      <a:pPr marL="0" marR="0" fontAlgn="base">
                        <a:spcBef>
                          <a:spcPts val="0"/>
                        </a:spcBef>
                        <a:spcAft>
                          <a:spcPts val="0"/>
                        </a:spcAft>
                      </a:pPr>
                      <a:r>
                        <a:rPr lang="en-US" sz="800" dirty="0">
                          <a:effectLst/>
                          <a:highlight>
                            <a:srgbClr val="FFFF00"/>
                          </a:highlight>
                        </a:rPr>
                        <a:t>Classes I have taken at Hood College have taught me about the electoral process. </a:t>
                      </a:r>
                      <a:endParaRPr lang="en-US" sz="1200">
                        <a:effectLst/>
                        <a:highlight>
                          <a:srgbClr val="FFFF00"/>
                        </a:highlight>
                        <a:latin typeface="Calibri"/>
                      </a:endParaRPr>
                    </a:p>
                  </a:txBody>
                  <a:tcPr marL="0" marR="0" marT="0" marB="0" anchor="ctr"/>
                </a:tc>
                <a:tc>
                  <a:txBody>
                    <a:bodyPr/>
                    <a:lstStyle/>
                    <a:p>
                      <a:pPr marL="0" marR="0" fontAlgn="base">
                        <a:spcBef>
                          <a:spcPts val="0"/>
                        </a:spcBef>
                        <a:spcAft>
                          <a:spcPts val="0"/>
                        </a:spcAft>
                      </a:pPr>
                      <a:r>
                        <a:rPr lang="en-US" sz="800" dirty="0">
                          <a:effectLst/>
                        </a:rPr>
                        <a:t>Strongly disagree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25.0%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25.0%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11.1%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11.8%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highlight>
                            <a:srgbClr val="FFFF00"/>
                          </a:highlight>
                        </a:rPr>
                        <a:t>41.4%</a:t>
                      </a:r>
                      <a:r>
                        <a:rPr lang="en-US" sz="800" dirty="0">
                          <a:effectLst/>
                        </a:rPr>
                        <a:t> </a:t>
                      </a:r>
                      <a:endParaRPr lang="en-US" sz="1200" dirty="0">
                        <a:effectLst/>
                        <a:latin typeface="Calibri" panose="020F0502020204030204" pitchFamily="34" charset="0"/>
                      </a:endParaRPr>
                    </a:p>
                  </a:txBody>
                  <a:tcPr marL="0" marR="0" marT="0" marB="0" anchor="b"/>
                </a:tc>
                <a:extLst>
                  <a:ext uri="{0D108BD9-81ED-4DB2-BD59-A6C34878D82A}">
                    <a16:rowId xmlns:a16="http://schemas.microsoft.com/office/drawing/2014/main" val="3426763878"/>
                  </a:ext>
                </a:extLst>
              </a:tr>
              <a:tr h="146817">
                <a:tc vMerge="1">
                  <a:txBody>
                    <a:bodyPr/>
                    <a:lstStyle/>
                    <a:p>
                      <a:endParaRPr lang="en-US"/>
                    </a:p>
                  </a:txBody>
                  <a:tcPr/>
                </a:tc>
                <a:tc>
                  <a:txBody>
                    <a:bodyPr/>
                    <a:lstStyle/>
                    <a:p>
                      <a:pPr marL="0" marR="0" fontAlgn="base">
                        <a:spcBef>
                          <a:spcPts val="0"/>
                        </a:spcBef>
                        <a:spcAft>
                          <a:spcPts val="0"/>
                        </a:spcAft>
                      </a:pPr>
                      <a:r>
                        <a:rPr lang="en-US" sz="800" dirty="0">
                          <a:effectLst/>
                        </a:rPr>
                        <a:t>Somewhat disagree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15.0%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12.5%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27.8%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11.8%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10.3% </a:t>
                      </a:r>
                      <a:endParaRPr lang="en-US" sz="1200" dirty="0">
                        <a:effectLst/>
                        <a:latin typeface="Calibri" panose="020F0502020204030204" pitchFamily="34" charset="0"/>
                      </a:endParaRPr>
                    </a:p>
                  </a:txBody>
                  <a:tcPr marL="0" marR="0" marT="0" marB="0" anchor="b"/>
                </a:tc>
                <a:extLst>
                  <a:ext uri="{0D108BD9-81ED-4DB2-BD59-A6C34878D82A}">
                    <a16:rowId xmlns:a16="http://schemas.microsoft.com/office/drawing/2014/main" val="1372246097"/>
                  </a:ext>
                </a:extLst>
              </a:tr>
              <a:tr h="265217">
                <a:tc vMerge="1">
                  <a:txBody>
                    <a:bodyPr/>
                    <a:lstStyle/>
                    <a:p>
                      <a:endParaRPr lang="en-US"/>
                    </a:p>
                  </a:txBody>
                  <a:tcPr/>
                </a:tc>
                <a:tc>
                  <a:txBody>
                    <a:bodyPr/>
                    <a:lstStyle/>
                    <a:p>
                      <a:pPr marL="0" marR="0" fontAlgn="base">
                        <a:spcBef>
                          <a:spcPts val="0"/>
                        </a:spcBef>
                        <a:spcAft>
                          <a:spcPts val="0"/>
                        </a:spcAft>
                      </a:pPr>
                      <a:r>
                        <a:rPr lang="en-US" sz="800" dirty="0">
                          <a:effectLst/>
                        </a:rPr>
                        <a:t>Neither agree nor disagree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18.8%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12.5%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16.7%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35.3%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13.8% </a:t>
                      </a:r>
                      <a:endParaRPr lang="en-US" sz="1200" dirty="0">
                        <a:effectLst/>
                        <a:latin typeface="Calibri" panose="020F0502020204030204" pitchFamily="34" charset="0"/>
                      </a:endParaRPr>
                    </a:p>
                  </a:txBody>
                  <a:tcPr marL="0" marR="0" marT="0" marB="0" anchor="b"/>
                </a:tc>
                <a:extLst>
                  <a:ext uri="{0D108BD9-81ED-4DB2-BD59-A6C34878D82A}">
                    <a16:rowId xmlns:a16="http://schemas.microsoft.com/office/drawing/2014/main" val="2741000835"/>
                  </a:ext>
                </a:extLst>
              </a:tr>
              <a:tr h="146817">
                <a:tc vMerge="1">
                  <a:txBody>
                    <a:bodyPr/>
                    <a:lstStyle/>
                    <a:p>
                      <a:endParaRPr lang="en-US"/>
                    </a:p>
                  </a:txBody>
                  <a:tcPr/>
                </a:tc>
                <a:tc>
                  <a:txBody>
                    <a:bodyPr/>
                    <a:lstStyle/>
                    <a:p>
                      <a:pPr marL="0" marR="0" fontAlgn="base">
                        <a:spcBef>
                          <a:spcPts val="0"/>
                        </a:spcBef>
                        <a:spcAft>
                          <a:spcPts val="0"/>
                        </a:spcAft>
                      </a:pPr>
                      <a:r>
                        <a:rPr lang="en-US" sz="800" dirty="0">
                          <a:effectLst/>
                        </a:rPr>
                        <a:t>Somewhat agree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18.8%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37.5%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11.1%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17.6%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13.8% </a:t>
                      </a:r>
                      <a:endParaRPr lang="en-US" sz="1200" dirty="0">
                        <a:effectLst/>
                        <a:latin typeface="Calibri" panose="020F0502020204030204" pitchFamily="34" charset="0"/>
                      </a:endParaRPr>
                    </a:p>
                  </a:txBody>
                  <a:tcPr marL="0" marR="0" marT="0" marB="0" anchor="b"/>
                </a:tc>
                <a:extLst>
                  <a:ext uri="{0D108BD9-81ED-4DB2-BD59-A6C34878D82A}">
                    <a16:rowId xmlns:a16="http://schemas.microsoft.com/office/drawing/2014/main" val="1153360523"/>
                  </a:ext>
                </a:extLst>
              </a:tr>
              <a:tr h="146817">
                <a:tc vMerge="1">
                  <a:txBody>
                    <a:bodyPr/>
                    <a:lstStyle/>
                    <a:p>
                      <a:endParaRPr lang="en-US"/>
                    </a:p>
                  </a:txBody>
                  <a:tcPr/>
                </a:tc>
                <a:tc>
                  <a:txBody>
                    <a:bodyPr/>
                    <a:lstStyle/>
                    <a:p>
                      <a:pPr marL="0" marR="0" fontAlgn="base">
                        <a:spcBef>
                          <a:spcPts val="0"/>
                        </a:spcBef>
                        <a:spcAft>
                          <a:spcPts val="0"/>
                        </a:spcAft>
                      </a:pPr>
                      <a:r>
                        <a:rPr lang="en-US" sz="800" dirty="0">
                          <a:effectLst/>
                        </a:rPr>
                        <a:t>Strongly agree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22.5%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12.5%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33.3%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23.5% </a:t>
                      </a:r>
                      <a:endParaRPr lang="en-US" sz="1200" dirty="0">
                        <a:effectLst/>
                        <a:latin typeface="Calibri" panose="020F0502020204030204" pitchFamily="34" charset="0"/>
                      </a:endParaRPr>
                    </a:p>
                  </a:txBody>
                  <a:tcPr marL="0" marR="0" marT="0" marB="0" anchor="b"/>
                </a:tc>
                <a:tc>
                  <a:txBody>
                    <a:bodyPr/>
                    <a:lstStyle/>
                    <a:p>
                      <a:pPr marL="0" marR="0" fontAlgn="base">
                        <a:spcBef>
                          <a:spcPts val="0"/>
                        </a:spcBef>
                        <a:spcAft>
                          <a:spcPts val="0"/>
                        </a:spcAft>
                      </a:pPr>
                      <a:r>
                        <a:rPr lang="en-US" sz="800" dirty="0">
                          <a:effectLst/>
                        </a:rPr>
                        <a:t>20.7% </a:t>
                      </a:r>
                      <a:endParaRPr lang="en-US" sz="1200" dirty="0">
                        <a:effectLst/>
                        <a:latin typeface="Calibri" panose="020F0502020204030204" pitchFamily="34" charset="0"/>
                      </a:endParaRPr>
                    </a:p>
                  </a:txBody>
                  <a:tcPr marL="0" marR="0" marT="0" marB="0" anchor="b"/>
                </a:tc>
                <a:extLst>
                  <a:ext uri="{0D108BD9-81ED-4DB2-BD59-A6C34878D82A}">
                    <a16:rowId xmlns:a16="http://schemas.microsoft.com/office/drawing/2014/main" val="670623652"/>
                  </a:ext>
                </a:extLst>
              </a:tr>
            </a:tbl>
          </a:graphicData>
        </a:graphic>
      </p:graphicFrame>
    </p:spTree>
    <p:extLst>
      <p:ext uri="{BB962C8B-B14F-4D97-AF65-F5344CB8AC3E}">
        <p14:creationId xmlns:p14="http://schemas.microsoft.com/office/powerpoint/2010/main" val="30324108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DA18A7-65DB-7ABB-0EA9-3EEB02093F7D}"/>
              </a:ext>
            </a:extLst>
          </p:cNvPr>
          <p:cNvSpPr>
            <a:spLocks noGrp="1"/>
          </p:cNvSpPr>
          <p:nvPr>
            <p:ph type="title"/>
          </p:nvPr>
        </p:nvSpPr>
        <p:spPr>
          <a:xfrm>
            <a:off x="888631" y="2349925"/>
            <a:ext cx="3498979" cy="2456442"/>
          </a:xfrm>
        </p:spPr>
        <p:txBody>
          <a:bodyPr>
            <a:normAutofit/>
          </a:bodyPr>
          <a:lstStyle/>
          <a:p>
            <a:r>
              <a:rPr lang="en-US">
                <a:cs typeface="Calibri Light"/>
              </a:rPr>
              <a:t>Year at Hood</a:t>
            </a:r>
            <a:br>
              <a:rPr lang="en-US">
                <a:cs typeface="Calibri Light"/>
              </a:rPr>
            </a:br>
            <a:r>
              <a:rPr lang="en-US">
                <a:cs typeface="Calibri Light"/>
              </a:rPr>
              <a:t>Questions 13 and 14</a:t>
            </a:r>
            <a:endParaRPr lang="en-US"/>
          </a:p>
        </p:txBody>
      </p:sp>
      <p:graphicFrame>
        <p:nvGraphicFramePr>
          <p:cNvPr id="8" name="Content Placeholder 3">
            <a:extLst>
              <a:ext uri="{FF2B5EF4-FFF2-40B4-BE49-F238E27FC236}">
                <a16:creationId xmlns:a16="http://schemas.microsoft.com/office/drawing/2014/main" id="{E558756F-367A-F090-5AAF-855907096F2D}"/>
              </a:ext>
            </a:extLst>
          </p:cNvPr>
          <p:cNvGraphicFramePr>
            <a:graphicFrameLocks noGrp="1"/>
          </p:cNvGraphicFramePr>
          <p:nvPr>
            <p:ph idx="1"/>
            <p:extLst>
              <p:ext uri="{D42A27DB-BD31-4B8C-83A1-F6EECF244321}">
                <p14:modId xmlns:p14="http://schemas.microsoft.com/office/powerpoint/2010/main" val="228110909"/>
              </p:ext>
            </p:extLst>
          </p:nvPr>
        </p:nvGraphicFramePr>
        <p:xfrm>
          <a:off x="5440363" y="1125538"/>
          <a:ext cx="5638800" cy="46037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164578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445B20-5E07-C9F2-A60B-C3228FE9D0D7}"/>
              </a:ext>
            </a:extLst>
          </p:cNvPr>
          <p:cNvSpPr>
            <a:spLocks noGrp="1"/>
          </p:cNvSpPr>
          <p:nvPr>
            <p:ph type="title"/>
          </p:nvPr>
        </p:nvSpPr>
        <p:spPr>
          <a:xfrm>
            <a:off x="888631" y="2349925"/>
            <a:ext cx="3498979" cy="2456442"/>
          </a:xfrm>
        </p:spPr>
        <p:txBody>
          <a:bodyPr>
            <a:normAutofit/>
          </a:bodyPr>
          <a:lstStyle/>
          <a:p>
            <a:r>
              <a:rPr lang="en-US"/>
              <a:t>General Observations</a:t>
            </a:r>
          </a:p>
        </p:txBody>
      </p:sp>
      <p:graphicFrame>
        <p:nvGraphicFramePr>
          <p:cNvPr id="5" name="Content Placeholder 2">
            <a:extLst>
              <a:ext uri="{FF2B5EF4-FFF2-40B4-BE49-F238E27FC236}">
                <a16:creationId xmlns:a16="http://schemas.microsoft.com/office/drawing/2014/main" id="{6ECDBB07-7265-4980-8B6D-F9236F436375}"/>
              </a:ext>
            </a:extLst>
          </p:cNvPr>
          <p:cNvGraphicFramePr>
            <a:graphicFrameLocks noGrp="1"/>
          </p:cNvGraphicFramePr>
          <p:nvPr>
            <p:ph idx="1"/>
            <p:extLst>
              <p:ext uri="{D42A27DB-BD31-4B8C-83A1-F6EECF244321}">
                <p14:modId xmlns:p14="http://schemas.microsoft.com/office/powerpoint/2010/main" val="2955973560"/>
              </p:ext>
            </p:extLst>
          </p:nvPr>
        </p:nvGraphicFramePr>
        <p:xfrm>
          <a:off x="5440363" y="1125538"/>
          <a:ext cx="5638800" cy="46037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72210120"/>
      </p:ext>
    </p:extLst>
  </p:cSld>
  <p:clrMapOvr>
    <a:masterClrMapping/>
  </p:clrMapOvr>
  <p:extLst>
    <p:ext uri="{6950BFC3-D8DA-4A85-94F7-54DA5524770B}">
      <p188:commentRel xmlns:p188="http://schemas.microsoft.com/office/powerpoint/2018/8/main" r:id="rId2"/>
    </p:ext>
  </p:extLs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CA4DAF-5830-5102-B30B-579DEB0B16D5}"/>
              </a:ext>
            </a:extLst>
          </p:cNvPr>
          <p:cNvSpPr>
            <a:spLocks noGrp="1"/>
          </p:cNvSpPr>
          <p:nvPr>
            <p:ph type="title"/>
          </p:nvPr>
        </p:nvSpPr>
        <p:spPr/>
        <p:txBody>
          <a:bodyPr/>
          <a:lstStyle/>
          <a:p>
            <a:r>
              <a:rPr lang="en-US">
                <a:cs typeface="Calibri Light"/>
              </a:rPr>
              <a:t>Interviews</a:t>
            </a:r>
          </a:p>
        </p:txBody>
      </p:sp>
      <p:sp>
        <p:nvSpPr>
          <p:cNvPr id="3" name="Content Placeholder 2">
            <a:extLst>
              <a:ext uri="{FF2B5EF4-FFF2-40B4-BE49-F238E27FC236}">
                <a16:creationId xmlns:a16="http://schemas.microsoft.com/office/drawing/2014/main" id="{21C2C6E6-2E21-21CB-AADA-2C2F971D13FB}"/>
              </a:ext>
            </a:extLst>
          </p:cNvPr>
          <p:cNvSpPr>
            <a:spLocks noGrp="1"/>
          </p:cNvSpPr>
          <p:nvPr>
            <p:ph idx="1"/>
          </p:nvPr>
        </p:nvSpPr>
        <p:spPr/>
        <p:txBody>
          <a:bodyPr>
            <a:normAutofit fontScale="70000" lnSpcReduction="20000"/>
          </a:bodyPr>
          <a:lstStyle/>
          <a:p>
            <a:r>
              <a:rPr lang="en-US">
                <a:ea typeface="+mn-lt"/>
                <a:cs typeface="+mn-lt"/>
              </a:rPr>
              <a:t>When I asked the four questions, I found similarities within each response.</a:t>
            </a:r>
            <a:endParaRPr lang="en-US"/>
          </a:p>
          <a:p>
            <a:r>
              <a:rPr lang="en-US">
                <a:ea typeface="+mn-lt"/>
                <a:cs typeface="+mn-lt"/>
              </a:rPr>
              <a:t>Question One: The majority of responses were that the students had taken a class on civics in high school but did not remember explicitly learning how to vote</a:t>
            </a:r>
          </a:p>
          <a:p>
            <a:pPr lvl="1"/>
            <a:r>
              <a:rPr lang="en-US">
                <a:ea typeface="+mn-lt"/>
                <a:cs typeface="+mn-lt"/>
              </a:rPr>
              <a:t> Student 8 said; “I vividly remember learning about the three branches of government, but I don’t remember my teachers telling me how to get involved.”  The purpose of the question was to gauge the political socialization of each person.</a:t>
            </a:r>
            <a:endParaRPr lang="en-US"/>
          </a:p>
          <a:p>
            <a:r>
              <a:rPr lang="en-US">
                <a:ea typeface="+mn-lt"/>
                <a:cs typeface="+mn-lt"/>
              </a:rPr>
              <a:t>Question Two:  90% of the responses here were in agreeance to the statement, except for Student 6 that said, “Yes and no, resources are readily available on the internet, it is more of an issue in being pointed in the right direction.”  </a:t>
            </a:r>
            <a:endParaRPr lang="en-US"/>
          </a:p>
          <a:p>
            <a:r>
              <a:rPr lang="en-US">
                <a:ea typeface="+mn-lt"/>
                <a:cs typeface="+mn-lt"/>
              </a:rPr>
              <a:t>Question Three:  For all the answers, all students were civically engaged via volunteering this ranged from soup kitchens to the fire department.</a:t>
            </a:r>
          </a:p>
          <a:p>
            <a:pPr lvl="1"/>
            <a:r>
              <a:rPr lang="en-US">
                <a:ea typeface="+mn-lt"/>
                <a:cs typeface="+mn-lt"/>
              </a:rPr>
              <a:t>Only 30% of those I interviewed vote</a:t>
            </a:r>
          </a:p>
          <a:p>
            <a:pPr lvl="1"/>
            <a:r>
              <a:rPr lang="en-US">
                <a:ea typeface="+mn-lt"/>
                <a:cs typeface="+mn-lt"/>
              </a:rPr>
              <a:t>The students participate in community activities, but do not vote. Perhaps the most interesting response was from Student 8 that said, “I canvassed for the David Trone campaign; however, I will not vote.”  </a:t>
            </a:r>
            <a:endParaRPr lang="en-US"/>
          </a:p>
          <a:p>
            <a:r>
              <a:rPr lang="en-US">
                <a:ea typeface="+mn-lt"/>
                <a:cs typeface="+mn-lt"/>
              </a:rPr>
              <a:t>Question Four:  70% of respondents said: “For the most part, yes.” The rest of respondents said, “I don’t know.” To those that responded with “I don’t know,” to which I asked them to explain, and the consensus was because of the 2020 election cycle with mail-in ballots.</a:t>
            </a:r>
            <a:endParaRPr lang="en-US"/>
          </a:p>
        </p:txBody>
      </p:sp>
    </p:spTree>
    <p:extLst>
      <p:ext uri="{BB962C8B-B14F-4D97-AF65-F5344CB8AC3E}">
        <p14:creationId xmlns:p14="http://schemas.microsoft.com/office/powerpoint/2010/main" val="3654423496"/>
      </p:ext>
    </p:extLst>
  </p:cSld>
  <p:clrMapOvr>
    <a:masterClrMapping/>
  </p:clrMapOvr>
  <p:extLst>
    <p:ext uri="{6950BFC3-D8DA-4A85-94F7-54DA5524770B}">
      <p188:commentRel xmlns:p188="http://schemas.microsoft.com/office/powerpoint/2018/8/main" r:id="rId3"/>
    </p:ext>
  </p:extLs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34C24B-0940-C45D-490C-D0727251C3A3}"/>
              </a:ext>
            </a:extLst>
          </p:cNvPr>
          <p:cNvSpPr>
            <a:spLocks noGrp="1"/>
          </p:cNvSpPr>
          <p:nvPr>
            <p:ph type="title"/>
          </p:nvPr>
        </p:nvSpPr>
        <p:spPr/>
        <p:txBody>
          <a:bodyPr/>
          <a:lstStyle/>
          <a:p>
            <a:r>
              <a:rPr lang="en-US"/>
              <a:t>Implications</a:t>
            </a:r>
            <a:endParaRPr lang="en-US">
              <a:cs typeface="Calibri Light"/>
            </a:endParaRPr>
          </a:p>
        </p:txBody>
      </p:sp>
      <p:sp>
        <p:nvSpPr>
          <p:cNvPr id="3" name="Text Placeholder 2">
            <a:extLst>
              <a:ext uri="{FF2B5EF4-FFF2-40B4-BE49-F238E27FC236}">
                <a16:creationId xmlns:a16="http://schemas.microsoft.com/office/drawing/2014/main" id="{9FECF53A-DE7E-4CE5-6044-A499B0B92CBF}"/>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5387474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CE3618-1D7A-4256-B2AF-9DB692996C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B984687B-789E-453B-921F-7804CCA6BA0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11" name="Freeform 5">
              <a:extLst>
                <a:ext uri="{FF2B5EF4-FFF2-40B4-BE49-F238E27FC236}">
                  <a16:creationId xmlns:a16="http://schemas.microsoft.com/office/drawing/2014/main" id="{0495A546-1866-442A-8EF9-B683FCB39C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accent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2" name="Freeform 6">
              <a:extLst>
                <a:ext uri="{FF2B5EF4-FFF2-40B4-BE49-F238E27FC236}">
                  <a16:creationId xmlns:a16="http://schemas.microsoft.com/office/drawing/2014/main" id="{20FC9B1F-EB6E-40D2-8261-0142E7326F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accent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08DB0E74-FB47-4298-AF40-FAC8939F92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accent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id="{08813488-5B66-4FB7-A177-9B9B4658D6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accent1">
                  <a:alpha val="18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235E4BF3-25DA-41E9-B880-A0DC6C1EF91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accent1">
                  <a:alpha val="18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id="{813C1F92-ED6B-4F19-9415-BFB5B5B5A1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accent1">
                  <a:alpha val="18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9E40EF46-D7B9-447E-ACB4-D7897219940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accent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id="{123CAE24-12FF-43D7-A6C0-6AA792E3AB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accent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B372F5DB-BF3F-4325-85B0-CDCE7A6A68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accent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B25A9653-2959-449B-BA93-64D5656B1A7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accent1">
                  <a:alpha val="13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683D52E0-024E-49EA-B58E-AFCB54B930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accent1">
                  <a:alpha val="12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B42DB067-C8BB-4763-B3AC-A1AFC1F94C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accent1">
                  <a:alpha val="13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4BFADE60-883C-490B-8717-29178631E0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accent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276CDC4A-1010-43AB-BD13-E9BC487D68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accent1">
                  <a:alpha val="12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E6DA892F-7AE7-4A83-9BFB-D5FDBA16D9A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accent1">
                  <a:alpha val="8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2079130B-2394-449B-80DB-0B9946C7B6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accent1">
                  <a:alpha val="12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2F852A68-5FD2-4BD4-902A-37D580B7980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accent1">
                  <a:alpha val="12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1CD48066-FF17-425E-9EEC-795CD0CA40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accent1">
                  <a:alpha val="11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374D862B-A8E1-4CB9-8529-077C6DBA5C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accent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24">
              <a:extLst>
                <a:ext uri="{FF2B5EF4-FFF2-40B4-BE49-F238E27FC236}">
                  <a16:creationId xmlns:a16="http://schemas.microsoft.com/office/drawing/2014/main" id="{5A3B1A83-9C72-4407-A5BF-A9EAA5C4D1D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accent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1" name="Freeform 25">
              <a:extLst>
                <a:ext uri="{FF2B5EF4-FFF2-40B4-BE49-F238E27FC236}">
                  <a16:creationId xmlns:a16="http://schemas.microsoft.com/office/drawing/2014/main" id="{C73AF399-B36E-419F-92C0-533EFBD935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accent1">
                  <a:alpha val="8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sp>
        <p:nvSpPr>
          <p:cNvPr id="2" name="Title 1">
            <a:extLst>
              <a:ext uri="{FF2B5EF4-FFF2-40B4-BE49-F238E27FC236}">
                <a16:creationId xmlns:a16="http://schemas.microsoft.com/office/drawing/2014/main" id="{95DD055D-CD00-E309-537F-EC808411F32B}"/>
              </a:ext>
            </a:extLst>
          </p:cNvPr>
          <p:cNvSpPr>
            <a:spLocks noGrp="1"/>
          </p:cNvSpPr>
          <p:nvPr>
            <p:ph type="title"/>
          </p:nvPr>
        </p:nvSpPr>
        <p:spPr>
          <a:xfrm>
            <a:off x="888631" y="1477651"/>
            <a:ext cx="3756774" cy="4575659"/>
          </a:xfrm>
        </p:spPr>
        <p:txBody>
          <a:bodyPr anchor="t">
            <a:normAutofit/>
          </a:bodyPr>
          <a:lstStyle/>
          <a:p>
            <a:pPr algn="l"/>
            <a:r>
              <a:rPr lang="en-US" sz="5400">
                <a:solidFill>
                  <a:schemeClr val="accent1"/>
                </a:solidFill>
              </a:rPr>
              <a:t>Discussion</a:t>
            </a:r>
            <a:endParaRPr lang="en-US" sz="5400">
              <a:solidFill>
                <a:schemeClr val="accent1"/>
              </a:solidFill>
              <a:cs typeface="Calibri Light"/>
            </a:endParaRPr>
          </a:p>
        </p:txBody>
      </p:sp>
      <p:sp>
        <p:nvSpPr>
          <p:cNvPr id="33" name="Isosceles Triangle 32">
            <a:extLst>
              <a:ext uri="{FF2B5EF4-FFF2-40B4-BE49-F238E27FC236}">
                <a16:creationId xmlns:a16="http://schemas.microsoft.com/office/drawing/2014/main" id="{3F39476B-1A6D-47CB-AC7A-FB87EF0033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627553" y="1375241"/>
            <a:ext cx="175681" cy="1665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sz="1600" dirty="0"/>
          </a:p>
        </p:txBody>
      </p:sp>
      <p:sp>
        <p:nvSpPr>
          <p:cNvPr id="3" name="Content Placeholder 2">
            <a:extLst>
              <a:ext uri="{FF2B5EF4-FFF2-40B4-BE49-F238E27FC236}">
                <a16:creationId xmlns:a16="http://schemas.microsoft.com/office/drawing/2014/main" id="{62116DCB-FFB0-D505-2508-17793DA9ECA7}"/>
              </a:ext>
            </a:extLst>
          </p:cNvPr>
          <p:cNvSpPr>
            <a:spLocks noGrp="1"/>
          </p:cNvSpPr>
          <p:nvPr>
            <p:ph idx="1"/>
          </p:nvPr>
        </p:nvSpPr>
        <p:spPr>
          <a:xfrm>
            <a:off x="5239764" y="1477651"/>
            <a:ext cx="6160555" cy="4575660"/>
          </a:xfrm>
        </p:spPr>
        <p:txBody>
          <a:bodyPr anchor="t">
            <a:normAutofit/>
          </a:bodyPr>
          <a:lstStyle/>
          <a:p>
            <a:pPr>
              <a:lnSpc>
                <a:spcPct val="110000"/>
              </a:lnSpc>
            </a:pPr>
            <a:r>
              <a:rPr lang="en-US" dirty="0"/>
              <a:t>Hypotheses are un-supported: students are engaged and can depend on Hood!</a:t>
            </a:r>
            <a:endParaRPr lang="en-US"/>
          </a:p>
          <a:p>
            <a:pPr>
              <a:lnSpc>
                <a:spcPct val="110000"/>
              </a:lnSpc>
            </a:pPr>
            <a:r>
              <a:rPr lang="en-US" dirty="0"/>
              <a:t>This does not mean the information is accurate!</a:t>
            </a:r>
            <a:endParaRPr lang="en-US"/>
          </a:p>
          <a:p>
            <a:pPr>
              <a:lnSpc>
                <a:spcPct val="110000"/>
              </a:lnSpc>
            </a:pPr>
            <a:r>
              <a:rPr lang="en-US" dirty="0">
                <a:ea typeface="+mn-lt"/>
                <a:cs typeface="+mn-lt"/>
              </a:rPr>
              <a:t>There is a gap between gender similar to the IDEALS study that found college women were voting at higher rates in 2018 than men</a:t>
            </a:r>
            <a:endParaRPr lang="en-US"/>
          </a:p>
          <a:p>
            <a:pPr>
              <a:lnSpc>
                <a:spcPct val="110000"/>
              </a:lnSpc>
            </a:pPr>
            <a:r>
              <a:rPr lang="en-US" dirty="0"/>
              <a:t>Race differences</a:t>
            </a:r>
            <a:endParaRPr lang="en-US"/>
          </a:p>
          <a:p>
            <a:pPr>
              <a:lnSpc>
                <a:spcPct val="110000"/>
              </a:lnSpc>
            </a:pPr>
            <a:r>
              <a:rPr lang="en-US" dirty="0"/>
              <a:t>Partisanship</a:t>
            </a:r>
            <a:endParaRPr lang="en-US"/>
          </a:p>
          <a:p>
            <a:pPr>
              <a:lnSpc>
                <a:spcPct val="110000"/>
              </a:lnSpc>
            </a:pPr>
            <a:r>
              <a:rPr lang="en-US" dirty="0"/>
              <a:t>Hood as a sample</a:t>
            </a:r>
            <a:endParaRPr lang="en-US"/>
          </a:p>
          <a:p>
            <a:pPr>
              <a:lnSpc>
                <a:spcPct val="110000"/>
              </a:lnSpc>
            </a:pPr>
            <a:r>
              <a:rPr lang="en-US" dirty="0"/>
              <a:t>Volunteerism over Voting</a:t>
            </a:r>
            <a:endParaRPr lang="en-US"/>
          </a:p>
          <a:p>
            <a:pPr>
              <a:lnSpc>
                <a:spcPct val="110000"/>
              </a:lnSpc>
            </a:pPr>
            <a:r>
              <a:rPr lang="en-US" dirty="0"/>
              <a:t>Attitudes cannot predict behavior</a:t>
            </a:r>
            <a:endParaRPr lang="en-US"/>
          </a:p>
          <a:p>
            <a:pPr>
              <a:lnSpc>
                <a:spcPct val="110000"/>
              </a:lnSpc>
            </a:pPr>
            <a:endParaRPr lang="en-US"/>
          </a:p>
          <a:p>
            <a:pPr>
              <a:lnSpc>
                <a:spcPct val="110000"/>
              </a:lnSpc>
            </a:pPr>
            <a:endParaRPr lang="en-US"/>
          </a:p>
          <a:p>
            <a:pPr>
              <a:lnSpc>
                <a:spcPct val="110000"/>
              </a:lnSpc>
            </a:pPr>
            <a:endParaRPr lang="en-US"/>
          </a:p>
          <a:p>
            <a:pPr>
              <a:lnSpc>
                <a:spcPct val="110000"/>
              </a:lnSpc>
            </a:pPr>
            <a:endParaRPr lang="en-US"/>
          </a:p>
        </p:txBody>
      </p:sp>
    </p:spTree>
    <p:extLst>
      <p:ext uri="{BB962C8B-B14F-4D97-AF65-F5344CB8AC3E}">
        <p14:creationId xmlns:p14="http://schemas.microsoft.com/office/powerpoint/2010/main" val="1854437067"/>
      </p:ext>
    </p:extLst>
  </p:cSld>
  <p:clrMapOvr>
    <a:masterClrMapping/>
  </p:clrMapOvr>
  <p:extLst>
    <p:ext uri="{6950BFC3-D8DA-4A85-94F7-54DA5524770B}">
      <p188:commentRel xmlns:p188="http://schemas.microsoft.com/office/powerpoint/2018/8/main" r:id="rId3"/>
    </p:ext>
  </p:extLs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6A618A-0A62-9495-9FB7-79D73BFDDBCF}"/>
              </a:ext>
            </a:extLst>
          </p:cNvPr>
          <p:cNvSpPr>
            <a:spLocks noGrp="1"/>
          </p:cNvSpPr>
          <p:nvPr>
            <p:ph type="title"/>
          </p:nvPr>
        </p:nvSpPr>
        <p:spPr/>
        <p:txBody>
          <a:bodyPr/>
          <a:lstStyle/>
          <a:p>
            <a:r>
              <a:rPr lang="en-US"/>
              <a:t>Conclusion</a:t>
            </a:r>
          </a:p>
        </p:txBody>
      </p:sp>
      <p:sp>
        <p:nvSpPr>
          <p:cNvPr id="3" name="Text Placeholder 2">
            <a:extLst>
              <a:ext uri="{FF2B5EF4-FFF2-40B4-BE49-F238E27FC236}">
                <a16:creationId xmlns:a16="http://schemas.microsoft.com/office/drawing/2014/main" id="{359B3FDF-8905-C900-6559-1DCD75D87BF1}"/>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9420407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D8EF12-8537-85EF-F09B-9296D92FB320}"/>
              </a:ext>
            </a:extLst>
          </p:cNvPr>
          <p:cNvSpPr>
            <a:spLocks noGrp="1"/>
          </p:cNvSpPr>
          <p:nvPr>
            <p:ph type="title"/>
          </p:nvPr>
        </p:nvSpPr>
        <p:spPr/>
        <p:txBody>
          <a:bodyPr/>
          <a:lstStyle/>
          <a:p>
            <a:r>
              <a:rPr lang="en-US">
                <a:cs typeface="Calibri Light"/>
              </a:rPr>
              <a:t>Future Projects</a:t>
            </a:r>
            <a:endParaRPr lang="en-US"/>
          </a:p>
        </p:txBody>
      </p:sp>
      <p:sp>
        <p:nvSpPr>
          <p:cNvPr id="3" name="Content Placeholder 2">
            <a:extLst>
              <a:ext uri="{FF2B5EF4-FFF2-40B4-BE49-F238E27FC236}">
                <a16:creationId xmlns:a16="http://schemas.microsoft.com/office/drawing/2014/main" id="{4AEEC3EF-D0DB-785D-469B-6D36526450D6}"/>
              </a:ext>
            </a:extLst>
          </p:cNvPr>
          <p:cNvSpPr>
            <a:spLocks noGrp="1"/>
          </p:cNvSpPr>
          <p:nvPr>
            <p:ph idx="1"/>
          </p:nvPr>
        </p:nvSpPr>
        <p:spPr/>
        <p:txBody>
          <a:bodyPr/>
          <a:lstStyle/>
          <a:p>
            <a:r>
              <a:rPr lang="en-US"/>
              <a:t>Post- Election Survey </a:t>
            </a:r>
          </a:p>
          <a:p>
            <a:r>
              <a:rPr lang="en-US"/>
              <a:t>Conducting survey in a non-election year</a:t>
            </a:r>
          </a:p>
          <a:p>
            <a:r>
              <a:rPr lang="en-US"/>
              <a:t>Experimentation: testing students who learned voting processes vs. Control group on if they voted or not</a:t>
            </a:r>
          </a:p>
          <a:p>
            <a:r>
              <a:rPr lang="en-US"/>
              <a:t>Further survey or qualitative report on volunteering vs. voting</a:t>
            </a:r>
          </a:p>
          <a:p>
            <a:pPr marL="0" indent="0">
              <a:buNone/>
            </a:pPr>
            <a:endParaRPr lang="en-US"/>
          </a:p>
          <a:p>
            <a:endParaRPr lang="en-US"/>
          </a:p>
        </p:txBody>
      </p:sp>
    </p:spTree>
    <p:extLst>
      <p:ext uri="{BB962C8B-B14F-4D97-AF65-F5344CB8AC3E}">
        <p14:creationId xmlns:p14="http://schemas.microsoft.com/office/powerpoint/2010/main" val="1755243762"/>
      </p:ext>
    </p:extLst>
  </p:cSld>
  <p:clrMapOvr>
    <a:masterClrMapping/>
  </p:clrMapOvr>
  <p:extLst>
    <p:ext uri="{6950BFC3-D8DA-4A85-94F7-54DA5524770B}">
      <p188:commentRel xmlns:p188="http://schemas.microsoft.com/office/powerpoint/2018/8/main" r:id="rId2"/>
    </p:ext>
  </p:extLs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B2B899-E3D4-6085-5742-365A4CFD2B21}"/>
              </a:ext>
            </a:extLst>
          </p:cNvPr>
          <p:cNvSpPr>
            <a:spLocks noGrp="1"/>
          </p:cNvSpPr>
          <p:nvPr>
            <p:ph type="title"/>
          </p:nvPr>
        </p:nvSpPr>
        <p:spPr/>
        <p:txBody>
          <a:bodyPr/>
          <a:lstStyle/>
          <a:p>
            <a:r>
              <a:rPr lang="en-US"/>
              <a:t>Final Remarks</a:t>
            </a:r>
          </a:p>
        </p:txBody>
      </p:sp>
      <p:sp>
        <p:nvSpPr>
          <p:cNvPr id="3" name="Content Placeholder 2">
            <a:extLst>
              <a:ext uri="{FF2B5EF4-FFF2-40B4-BE49-F238E27FC236}">
                <a16:creationId xmlns:a16="http://schemas.microsoft.com/office/drawing/2014/main" id="{02CF6751-D6B9-8FC4-09C9-E4561A6E3002}"/>
              </a:ext>
            </a:extLst>
          </p:cNvPr>
          <p:cNvSpPr>
            <a:spLocks noGrp="1"/>
          </p:cNvSpPr>
          <p:nvPr>
            <p:ph type="body" idx="1"/>
          </p:nvPr>
        </p:nvSpPr>
        <p:spPr/>
        <p:txBody>
          <a:bodyPr/>
          <a:lstStyle/>
          <a:p>
            <a:endParaRPr lang="en-US"/>
          </a:p>
          <a:p>
            <a:endParaRPr lang="en-US"/>
          </a:p>
          <a:p>
            <a:endParaRPr lang="en-US"/>
          </a:p>
        </p:txBody>
      </p:sp>
    </p:spTree>
    <p:extLst>
      <p:ext uri="{BB962C8B-B14F-4D97-AF65-F5344CB8AC3E}">
        <p14:creationId xmlns:p14="http://schemas.microsoft.com/office/powerpoint/2010/main" val="357370157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82413CC-69E6-4BDA-A88D-E4EF8F95B2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4F1F7357-8633-4CE7-BF80-475EE8A2FAE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12" name="Freeform 5">
              <a:extLst>
                <a:ext uri="{FF2B5EF4-FFF2-40B4-BE49-F238E27FC236}">
                  <a16:creationId xmlns:a16="http://schemas.microsoft.com/office/drawing/2014/main" id="{E402FE4E-C12D-497C-AF81-F08E4E02B45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306513" y="0"/>
              <a:ext cx="3862388" cy="6843713"/>
            </a:xfrm>
            <a:custGeom>
              <a:avLst/>
              <a:gdLst>
                <a:gd name="T0" fmla="*/ 813 w 813"/>
                <a:gd name="T1" fmla="*/ 0 h 1440"/>
                <a:gd name="T2" fmla="*/ 435 w 813"/>
                <a:gd name="T3" fmla="*/ 1440 h 1440"/>
              </a:gdLst>
              <a:ahLst/>
              <a:cxnLst>
                <a:cxn ang="0">
                  <a:pos x="T0" y="T1"/>
                </a:cxn>
                <a:cxn ang="0">
                  <a:pos x="T2" y="T3"/>
                </a:cxn>
              </a:cxnLst>
              <a:rect l="0" t="0" r="r" b="b"/>
              <a:pathLst>
                <a:path w="813" h="1440">
                  <a:moveTo>
                    <a:pt x="813" y="0"/>
                  </a:moveTo>
                  <a:cubicBezTo>
                    <a:pt x="331" y="221"/>
                    <a:pt x="0" y="1039"/>
                    <a:pt x="435"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Freeform 6">
              <a:extLst>
                <a:ext uri="{FF2B5EF4-FFF2-40B4-BE49-F238E27FC236}">
                  <a16:creationId xmlns:a16="http://schemas.microsoft.com/office/drawing/2014/main" id="{59247B10-170D-4E62-849A-38FCB43C6AF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26725" y="9525"/>
              <a:ext cx="1539875" cy="555625"/>
            </a:xfrm>
            <a:custGeom>
              <a:avLst/>
              <a:gdLst>
                <a:gd name="T0" fmla="*/ 324 w 324"/>
                <a:gd name="T1" fmla="*/ 117 h 117"/>
                <a:gd name="T2" fmla="*/ 0 w 324"/>
                <a:gd name="T3" fmla="*/ 0 h 117"/>
              </a:gdLst>
              <a:ahLst/>
              <a:cxnLst>
                <a:cxn ang="0">
                  <a:pos x="T0" y="T1"/>
                </a:cxn>
                <a:cxn ang="0">
                  <a:pos x="T2" y="T3"/>
                </a:cxn>
              </a:cxnLst>
              <a:rect l="0" t="0" r="r" b="b"/>
              <a:pathLst>
                <a:path w="324" h="117">
                  <a:moveTo>
                    <a:pt x="324" y="117"/>
                  </a:moveTo>
                  <a:cubicBezTo>
                    <a:pt x="223" y="64"/>
                    <a:pt x="107" y="28"/>
                    <a:pt x="0"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Freeform 7">
              <a:extLst>
                <a:ext uri="{FF2B5EF4-FFF2-40B4-BE49-F238E27FC236}">
                  <a16:creationId xmlns:a16="http://schemas.microsoft.com/office/drawing/2014/main" id="{89A587A7-1BEF-45AA-9EFC-6558A8749CE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247313" y="5013325"/>
              <a:ext cx="1919288" cy="1830388"/>
            </a:xfrm>
            <a:custGeom>
              <a:avLst/>
              <a:gdLst>
                <a:gd name="T0" fmla="*/ 0 w 404"/>
                <a:gd name="T1" fmla="*/ 385 h 385"/>
                <a:gd name="T2" fmla="*/ 404 w 404"/>
                <a:gd name="T3" fmla="*/ 0 h 385"/>
              </a:gdLst>
              <a:ahLst/>
              <a:cxnLst>
                <a:cxn ang="0">
                  <a:pos x="T0" y="T1"/>
                </a:cxn>
                <a:cxn ang="0">
                  <a:pos x="T2" y="T3"/>
                </a:cxn>
              </a:cxnLst>
              <a:rect l="0" t="0" r="r" b="b"/>
              <a:pathLst>
                <a:path w="404" h="385">
                  <a:moveTo>
                    <a:pt x="0" y="385"/>
                  </a:moveTo>
                  <a:cubicBezTo>
                    <a:pt x="146" y="272"/>
                    <a:pt x="285" y="142"/>
                    <a:pt x="404"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Freeform 8">
              <a:extLst>
                <a:ext uri="{FF2B5EF4-FFF2-40B4-BE49-F238E27FC236}">
                  <a16:creationId xmlns:a16="http://schemas.microsoft.com/office/drawing/2014/main" id="{AC25B5A1-6EF7-44EC-A2F0-1EDC96A79B0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775" y="0"/>
              <a:ext cx="3676650" cy="6843713"/>
            </a:xfrm>
            <a:custGeom>
              <a:avLst/>
              <a:gdLst>
                <a:gd name="T0" fmla="*/ 774 w 774"/>
                <a:gd name="T1" fmla="*/ 0 h 1440"/>
                <a:gd name="T2" fmla="*/ 411 w 774"/>
                <a:gd name="T3" fmla="*/ 1440 h 1440"/>
              </a:gdLst>
              <a:ahLst/>
              <a:cxnLst>
                <a:cxn ang="0">
                  <a:pos x="T0" y="T1"/>
                </a:cxn>
                <a:cxn ang="0">
                  <a:pos x="T2" y="T3"/>
                </a:cxn>
              </a:cxnLst>
              <a:rect l="0" t="0" r="r" b="b"/>
              <a:pathLst>
                <a:path w="774" h="1440">
                  <a:moveTo>
                    <a:pt x="774" y="0"/>
                  </a:moveTo>
                  <a:cubicBezTo>
                    <a:pt x="312" y="240"/>
                    <a:pt x="0" y="1034"/>
                    <a:pt x="411" y="1440"/>
                  </a:cubicBezTo>
                </a:path>
              </a:pathLst>
            </a:custGeom>
            <a:noFill/>
            <a:ln w="9525" cap="flat">
              <a:solidFill>
                <a:schemeClr val="tx1">
                  <a:alpha val="1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Freeform 9">
              <a:extLst>
                <a:ext uri="{FF2B5EF4-FFF2-40B4-BE49-F238E27FC236}">
                  <a16:creationId xmlns:a16="http://schemas.microsoft.com/office/drawing/2014/main" id="{80B8582C-7E17-4115-9FF1-979C8405CB5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2988" y="9525"/>
              <a:ext cx="963613" cy="366713"/>
            </a:xfrm>
            <a:custGeom>
              <a:avLst/>
              <a:gdLst>
                <a:gd name="T0" fmla="*/ 203 w 203"/>
                <a:gd name="T1" fmla="*/ 77 h 77"/>
                <a:gd name="T2" fmla="*/ 0 w 203"/>
                <a:gd name="T3" fmla="*/ 0 h 77"/>
              </a:gdLst>
              <a:ahLst/>
              <a:cxnLst>
                <a:cxn ang="0">
                  <a:pos x="T0" y="T1"/>
                </a:cxn>
                <a:cxn ang="0">
                  <a:pos x="T2" y="T3"/>
                </a:cxn>
              </a:cxnLst>
              <a:rect l="0" t="0" r="r" b="b"/>
              <a:pathLst>
                <a:path w="203" h="77">
                  <a:moveTo>
                    <a:pt x="203" y="77"/>
                  </a:moveTo>
                  <a:cubicBezTo>
                    <a:pt x="138" y="46"/>
                    <a:pt x="68" y="21"/>
                    <a:pt x="0" y="0"/>
                  </a:cubicBezTo>
                </a:path>
              </a:pathLst>
            </a:custGeom>
            <a:noFill/>
            <a:ln w="9525" cap="flat">
              <a:solidFill>
                <a:schemeClr val="tx1">
                  <a:alpha val="1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Freeform 10">
              <a:extLst>
                <a:ext uri="{FF2B5EF4-FFF2-40B4-BE49-F238E27FC236}">
                  <a16:creationId xmlns:a16="http://schemas.microsoft.com/office/drawing/2014/main" id="{F6C4AB66-7A18-4E51-935B-237F4CA8272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494963" y="5275263"/>
              <a:ext cx="1666875" cy="1577975"/>
            </a:xfrm>
            <a:custGeom>
              <a:avLst/>
              <a:gdLst>
                <a:gd name="T0" fmla="*/ 0 w 351"/>
                <a:gd name="T1" fmla="*/ 332 h 332"/>
                <a:gd name="T2" fmla="*/ 351 w 351"/>
                <a:gd name="T3" fmla="*/ 0 h 332"/>
              </a:gdLst>
              <a:ahLst/>
              <a:cxnLst>
                <a:cxn ang="0">
                  <a:pos x="T0" y="T1"/>
                </a:cxn>
                <a:cxn ang="0">
                  <a:pos x="T2" y="T3"/>
                </a:cxn>
              </a:cxnLst>
              <a:rect l="0" t="0" r="r" b="b"/>
              <a:pathLst>
                <a:path w="351" h="332">
                  <a:moveTo>
                    <a:pt x="0" y="332"/>
                  </a:moveTo>
                  <a:cubicBezTo>
                    <a:pt x="125" y="232"/>
                    <a:pt x="245" y="121"/>
                    <a:pt x="351" y="0"/>
                  </a:cubicBezTo>
                </a:path>
              </a:pathLst>
            </a:custGeom>
            <a:noFill/>
            <a:ln w="9525" cap="flat">
              <a:solidFill>
                <a:schemeClr val="tx1">
                  <a:alpha val="1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Freeform 11">
              <a:extLst>
                <a:ext uri="{FF2B5EF4-FFF2-40B4-BE49-F238E27FC236}">
                  <a16:creationId xmlns:a16="http://schemas.microsoft.com/office/drawing/2014/main" id="{CDF12911-A240-4580-8788-0C49DB1FEDB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621088" cy="6843713"/>
            </a:xfrm>
            <a:custGeom>
              <a:avLst/>
              <a:gdLst>
                <a:gd name="T0" fmla="*/ 762 w 762"/>
                <a:gd name="T1" fmla="*/ 0 h 1440"/>
                <a:gd name="T2" fmla="*/ 403 w 762"/>
                <a:gd name="T3" fmla="*/ 1440 h 1440"/>
              </a:gdLst>
              <a:ahLst/>
              <a:cxnLst>
                <a:cxn ang="0">
                  <a:pos x="T0" y="T1"/>
                </a:cxn>
                <a:cxn ang="0">
                  <a:pos x="T2" y="T3"/>
                </a:cxn>
              </a:cxnLst>
              <a:rect l="0" t="0" r="r" b="b"/>
              <a:pathLst>
                <a:path w="762" h="1440">
                  <a:moveTo>
                    <a:pt x="762" y="0"/>
                  </a:moveTo>
                  <a:cubicBezTo>
                    <a:pt x="308" y="245"/>
                    <a:pt x="0" y="1033"/>
                    <a:pt x="403"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Freeform 12">
              <a:extLst>
                <a:ext uri="{FF2B5EF4-FFF2-40B4-BE49-F238E27FC236}">
                  <a16:creationId xmlns:a16="http://schemas.microsoft.com/office/drawing/2014/main" id="{EAE0F5DE-442D-4F6C-B02C-2568ED19585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501438" y="9525"/>
              <a:ext cx="665163" cy="257175"/>
            </a:xfrm>
            <a:custGeom>
              <a:avLst/>
              <a:gdLst>
                <a:gd name="T0" fmla="*/ 140 w 140"/>
                <a:gd name="T1" fmla="*/ 54 h 54"/>
                <a:gd name="T2" fmla="*/ 0 w 140"/>
                <a:gd name="T3" fmla="*/ 0 h 54"/>
              </a:gdLst>
              <a:ahLst/>
              <a:cxnLst>
                <a:cxn ang="0">
                  <a:pos x="T0" y="T1"/>
                </a:cxn>
                <a:cxn ang="0">
                  <a:pos x="T2" y="T3"/>
                </a:cxn>
              </a:cxnLst>
              <a:rect l="0" t="0" r="r" b="b"/>
              <a:pathLst>
                <a:path w="140" h="54">
                  <a:moveTo>
                    <a:pt x="140" y="54"/>
                  </a:moveTo>
                  <a:cubicBezTo>
                    <a:pt x="95" y="34"/>
                    <a:pt x="48" y="16"/>
                    <a:pt x="0"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Freeform 13">
              <a:extLst>
                <a:ext uri="{FF2B5EF4-FFF2-40B4-BE49-F238E27FC236}">
                  <a16:creationId xmlns:a16="http://schemas.microsoft.com/office/drawing/2014/main" id="{4F24A002-AFDE-4034-85BE-CBF005AE923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41013" y="5408613"/>
              <a:ext cx="1525588" cy="1435100"/>
            </a:xfrm>
            <a:custGeom>
              <a:avLst/>
              <a:gdLst>
                <a:gd name="T0" fmla="*/ 0 w 321"/>
                <a:gd name="T1" fmla="*/ 302 h 302"/>
                <a:gd name="T2" fmla="*/ 321 w 321"/>
                <a:gd name="T3" fmla="*/ 0 h 302"/>
              </a:gdLst>
              <a:ahLst/>
              <a:cxnLst>
                <a:cxn ang="0">
                  <a:pos x="T0" y="T1"/>
                </a:cxn>
                <a:cxn ang="0">
                  <a:pos x="T2" y="T3"/>
                </a:cxn>
              </a:cxnLst>
              <a:rect l="0" t="0" r="r" b="b"/>
              <a:pathLst>
                <a:path w="321" h="302">
                  <a:moveTo>
                    <a:pt x="0" y="302"/>
                  </a:moveTo>
                  <a:cubicBezTo>
                    <a:pt x="114" y="210"/>
                    <a:pt x="223" y="109"/>
                    <a:pt x="321"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Freeform 14">
              <a:extLst>
                <a:ext uri="{FF2B5EF4-FFF2-40B4-BE49-F238E27FC236}">
                  <a16:creationId xmlns:a16="http://schemas.microsoft.com/office/drawing/2014/main" id="{36F0721E-B4B0-4A6C-A92C-F8DE92D3AC0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244850" cy="6843713"/>
            </a:xfrm>
            <a:custGeom>
              <a:avLst/>
              <a:gdLst>
                <a:gd name="T0" fmla="*/ 683 w 683"/>
                <a:gd name="T1" fmla="*/ 0 h 1440"/>
                <a:gd name="T2" fmla="*/ 355 w 683"/>
                <a:gd name="T3" fmla="*/ 1440 h 1440"/>
              </a:gdLst>
              <a:ahLst/>
              <a:cxnLst>
                <a:cxn ang="0">
                  <a:pos x="T0" y="T1"/>
                </a:cxn>
                <a:cxn ang="0">
                  <a:pos x="T2" y="T3"/>
                </a:cxn>
              </a:cxnLst>
              <a:rect l="0" t="0" r="r" b="b"/>
              <a:pathLst>
                <a:path w="683" h="1440">
                  <a:moveTo>
                    <a:pt x="683" y="0"/>
                  </a:moveTo>
                  <a:cubicBezTo>
                    <a:pt x="258" y="256"/>
                    <a:pt x="0" y="1041"/>
                    <a:pt x="355"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Freeform 15">
              <a:extLst>
                <a:ext uri="{FF2B5EF4-FFF2-40B4-BE49-F238E27FC236}">
                  <a16:creationId xmlns:a16="http://schemas.microsoft.com/office/drawing/2014/main" id="{54D2DC98-69F8-4F2F-9D45-BDFFA5E2BBB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802938" y="5518150"/>
              <a:ext cx="1363663" cy="1325563"/>
            </a:xfrm>
            <a:custGeom>
              <a:avLst/>
              <a:gdLst>
                <a:gd name="T0" fmla="*/ 0 w 287"/>
                <a:gd name="T1" fmla="*/ 279 h 279"/>
                <a:gd name="T2" fmla="*/ 287 w 287"/>
                <a:gd name="T3" fmla="*/ 0 h 279"/>
              </a:gdLst>
              <a:ahLst/>
              <a:cxnLst>
                <a:cxn ang="0">
                  <a:pos x="T0" y="T1"/>
                </a:cxn>
                <a:cxn ang="0">
                  <a:pos x="T2" y="T3"/>
                </a:cxn>
              </a:cxnLst>
              <a:rect l="0" t="0" r="r" b="b"/>
              <a:pathLst>
                <a:path w="287" h="279">
                  <a:moveTo>
                    <a:pt x="0" y="279"/>
                  </a:moveTo>
                  <a:cubicBezTo>
                    <a:pt x="101" y="193"/>
                    <a:pt x="198" y="100"/>
                    <a:pt x="287"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Freeform 16">
              <a:extLst>
                <a:ext uri="{FF2B5EF4-FFF2-40B4-BE49-F238E27FC236}">
                  <a16:creationId xmlns:a16="http://schemas.microsoft.com/office/drawing/2014/main" id="{0A636E33-DC38-40B9-B941-037E5D8603F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89000" y="0"/>
              <a:ext cx="3230563" cy="6843713"/>
            </a:xfrm>
            <a:custGeom>
              <a:avLst/>
              <a:gdLst>
                <a:gd name="T0" fmla="*/ 680 w 680"/>
                <a:gd name="T1" fmla="*/ 0 h 1440"/>
                <a:gd name="T2" fmla="*/ 337 w 680"/>
                <a:gd name="T3" fmla="*/ 1440 h 1440"/>
              </a:gdLst>
              <a:ahLst/>
              <a:cxnLst>
                <a:cxn ang="0">
                  <a:pos x="T0" y="T1"/>
                </a:cxn>
                <a:cxn ang="0">
                  <a:pos x="T2" y="T3"/>
                </a:cxn>
              </a:cxnLst>
              <a:rect l="0" t="0" r="r" b="b"/>
              <a:pathLst>
                <a:path w="680" h="1440">
                  <a:moveTo>
                    <a:pt x="680" y="0"/>
                  </a:moveTo>
                  <a:cubicBezTo>
                    <a:pt x="257" y="265"/>
                    <a:pt x="0" y="1026"/>
                    <a:pt x="337"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Freeform 17">
              <a:extLst>
                <a:ext uri="{FF2B5EF4-FFF2-40B4-BE49-F238E27FC236}">
                  <a16:creationId xmlns:a16="http://schemas.microsoft.com/office/drawing/2014/main" id="{03D30690-68C2-4AEC-9789-1495D97E194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79150" y="5694363"/>
              <a:ext cx="1187450" cy="1149350"/>
            </a:xfrm>
            <a:custGeom>
              <a:avLst/>
              <a:gdLst>
                <a:gd name="T0" fmla="*/ 0 w 250"/>
                <a:gd name="T1" fmla="*/ 242 h 242"/>
                <a:gd name="T2" fmla="*/ 250 w 250"/>
                <a:gd name="T3" fmla="*/ 0 h 242"/>
              </a:gdLst>
              <a:ahLst/>
              <a:cxnLst>
                <a:cxn ang="0">
                  <a:pos x="T0" y="T1"/>
                </a:cxn>
                <a:cxn ang="0">
                  <a:pos x="T2" y="T3"/>
                </a:cxn>
              </a:cxnLst>
              <a:rect l="0" t="0" r="r" b="b"/>
              <a:pathLst>
                <a:path w="250" h="242">
                  <a:moveTo>
                    <a:pt x="0" y="242"/>
                  </a:moveTo>
                  <a:cubicBezTo>
                    <a:pt x="88" y="166"/>
                    <a:pt x="172" y="85"/>
                    <a:pt x="250"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Freeform 18">
              <a:extLst>
                <a:ext uri="{FF2B5EF4-FFF2-40B4-BE49-F238E27FC236}">
                  <a16:creationId xmlns:a16="http://schemas.microsoft.com/office/drawing/2014/main" id="{1020B1B9-821B-49FB-BDC9-57DA08CBC30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84188" y="0"/>
              <a:ext cx="3421063" cy="6843713"/>
            </a:xfrm>
            <a:custGeom>
              <a:avLst/>
              <a:gdLst>
                <a:gd name="T0" fmla="*/ 720 w 720"/>
                <a:gd name="T1" fmla="*/ 0 h 1440"/>
                <a:gd name="T2" fmla="*/ 362 w 720"/>
                <a:gd name="T3" fmla="*/ 1440 h 1440"/>
              </a:gdLst>
              <a:ahLst/>
              <a:cxnLst>
                <a:cxn ang="0">
                  <a:pos x="T0" y="T1"/>
                </a:cxn>
                <a:cxn ang="0">
                  <a:pos x="T2" y="T3"/>
                </a:cxn>
              </a:cxnLst>
              <a:rect l="0" t="0" r="r" b="b"/>
              <a:pathLst>
                <a:path w="720" h="1440">
                  <a:moveTo>
                    <a:pt x="720" y="0"/>
                  </a:moveTo>
                  <a:cubicBezTo>
                    <a:pt x="316" y="282"/>
                    <a:pt x="0" y="1018"/>
                    <a:pt x="362"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Freeform 19">
              <a:extLst>
                <a:ext uri="{FF2B5EF4-FFF2-40B4-BE49-F238E27FC236}">
                  <a16:creationId xmlns:a16="http://schemas.microsoft.com/office/drawing/2014/main" id="{720EDCE4-8B18-413F-989E-E79628E5AF1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87125" y="6049963"/>
              <a:ext cx="879475" cy="793750"/>
            </a:xfrm>
            <a:custGeom>
              <a:avLst/>
              <a:gdLst>
                <a:gd name="T0" fmla="*/ 0 w 185"/>
                <a:gd name="T1" fmla="*/ 167 h 167"/>
                <a:gd name="T2" fmla="*/ 185 w 185"/>
                <a:gd name="T3" fmla="*/ 0 h 167"/>
              </a:gdLst>
              <a:ahLst/>
              <a:cxnLst>
                <a:cxn ang="0">
                  <a:pos x="T0" y="T1"/>
                </a:cxn>
                <a:cxn ang="0">
                  <a:pos x="T2" y="T3"/>
                </a:cxn>
              </a:cxnLst>
              <a:rect l="0" t="0" r="r" b="b"/>
              <a:pathLst>
                <a:path w="185" h="167">
                  <a:moveTo>
                    <a:pt x="0" y="167"/>
                  </a:moveTo>
                  <a:cubicBezTo>
                    <a:pt x="63" y="114"/>
                    <a:pt x="125" y="58"/>
                    <a:pt x="185"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Freeform 20">
              <a:extLst>
                <a:ext uri="{FF2B5EF4-FFF2-40B4-BE49-F238E27FC236}">
                  <a16:creationId xmlns:a16="http://schemas.microsoft.com/office/drawing/2014/main" id="{8563351E-0DDD-4FC8-8D0C-1E446E3C1B5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98488" y="0"/>
              <a:ext cx="2717800" cy="6843713"/>
            </a:xfrm>
            <a:custGeom>
              <a:avLst/>
              <a:gdLst>
                <a:gd name="T0" fmla="*/ 572 w 572"/>
                <a:gd name="T1" fmla="*/ 0 h 1440"/>
                <a:gd name="T2" fmla="*/ 164 w 572"/>
                <a:gd name="T3" fmla="*/ 1440 h 1440"/>
              </a:gdLst>
              <a:ahLst/>
              <a:cxnLst>
                <a:cxn ang="0">
                  <a:pos x="T0" y="T1"/>
                </a:cxn>
                <a:cxn ang="0">
                  <a:pos x="T2" y="T3"/>
                </a:cxn>
              </a:cxnLst>
              <a:rect l="0" t="0" r="r" b="b"/>
              <a:pathLst>
                <a:path w="572" h="1440">
                  <a:moveTo>
                    <a:pt x="572" y="0"/>
                  </a:moveTo>
                  <a:cubicBezTo>
                    <a:pt x="213" y="320"/>
                    <a:pt x="0" y="979"/>
                    <a:pt x="164" y="1440"/>
                  </a:cubicBezTo>
                </a:path>
              </a:pathLst>
            </a:custGeom>
            <a:noFill/>
            <a:ln w="12700" cap="flat">
              <a:solidFill>
                <a:schemeClr val="tx1">
                  <a:alpha val="15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Freeform 21">
              <a:extLst>
                <a:ext uri="{FF2B5EF4-FFF2-40B4-BE49-F238E27FC236}">
                  <a16:creationId xmlns:a16="http://schemas.microsoft.com/office/drawing/2014/main" id="{15E8B705-64E7-4513-B3CB-BF46C35732B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61938" y="0"/>
              <a:ext cx="2944813" cy="6843713"/>
            </a:xfrm>
            <a:custGeom>
              <a:avLst/>
              <a:gdLst>
                <a:gd name="T0" fmla="*/ 620 w 620"/>
                <a:gd name="T1" fmla="*/ 0 h 1440"/>
                <a:gd name="T2" fmla="*/ 186 w 620"/>
                <a:gd name="T3" fmla="*/ 1440 h 1440"/>
              </a:gdLst>
              <a:ahLst/>
              <a:cxnLst>
                <a:cxn ang="0">
                  <a:pos x="T0" y="T1"/>
                </a:cxn>
                <a:cxn ang="0">
                  <a:pos x="T2" y="T3"/>
                </a:cxn>
              </a:cxnLst>
              <a:rect l="0" t="0" r="r" b="b"/>
              <a:pathLst>
                <a:path w="620" h="1440">
                  <a:moveTo>
                    <a:pt x="620" y="0"/>
                  </a:moveTo>
                  <a:cubicBezTo>
                    <a:pt x="248" y="325"/>
                    <a:pt x="0" y="960"/>
                    <a:pt x="186" y="1440"/>
                  </a:cubicBezTo>
                </a:path>
              </a:pathLst>
            </a:custGeom>
            <a:noFill/>
            <a:ln w="9525" cap="flat">
              <a:solidFill>
                <a:schemeClr val="tx1">
                  <a:alpha val="1500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Freeform 22">
              <a:extLst>
                <a:ext uri="{FF2B5EF4-FFF2-40B4-BE49-F238E27FC236}">
                  <a16:creationId xmlns:a16="http://schemas.microsoft.com/office/drawing/2014/main" id="{30DAEE1C-EBB5-47F5-9E76-564FCFDBFC2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17513" y="0"/>
              <a:ext cx="2403475" cy="6843713"/>
            </a:xfrm>
            <a:custGeom>
              <a:avLst/>
              <a:gdLst>
                <a:gd name="T0" fmla="*/ 506 w 506"/>
                <a:gd name="T1" fmla="*/ 0 h 1440"/>
                <a:gd name="T2" fmla="*/ 171 w 506"/>
                <a:gd name="T3" fmla="*/ 1440 h 1440"/>
              </a:gdLst>
              <a:ahLst/>
              <a:cxnLst>
                <a:cxn ang="0">
                  <a:pos x="T0" y="T1"/>
                </a:cxn>
                <a:cxn ang="0">
                  <a:pos x="T2" y="T3"/>
                </a:cxn>
              </a:cxnLst>
              <a:rect l="0" t="0" r="r" b="b"/>
              <a:pathLst>
                <a:path w="506" h="1440">
                  <a:moveTo>
                    <a:pt x="506" y="0"/>
                  </a:moveTo>
                  <a:cubicBezTo>
                    <a:pt x="109" y="356"/>
                    <a:pt x="0" y="943"/>
                    <a:pt x="171"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Freeform 23">
              <a:extLst>
                <a:ext uri="{FF2B5EF4-FFF2-40B4-BE49-F238E27FC236}">
                  <a16:creationId xmlns:a16="http://schemas.microsoft.com/office/drawing/2014/main" id="{EDB255E9-A3E2-4098-99A1-FE38FAD15DA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9525"/>
              <a:ext cx="1771650" cy="3198813"/>
            </a:xfrm>
            <a:custGeom>
              <a:avLst/>
              <a:gdLst>
                <a:gd name="T0" fmla="*/ 373 w 373"/>
                <a:gd name="T1" fmla="*/ 0 h 673"/>
                <a:gd name="T2" fmla="*/ 0 w 373"/>
                <a:gd name="T3" fmla="*/ 673 h 673"/>
              </a:gdLst>
              <a:ahLst/>
              <a:cxnLst>
                <a:cxn ang="0">
                  <a:pos x="T0" y="T1"/>
                </a:cxn>
                <a:cxn ang="0">
                  <a:pos x="T2" y="T3"/>
                </a:cxn>
              </a:cxnLst>
              <a:rect l="0" t="0" r="r" b="b"/>
              <a:pathLst>
                <a:path w="373" h="673">
                  <a:moveTo>
                    <a:pt x="373" y="0"/>
                  </a:moveTo>
                  <a:cubicBezTo>
                    <a:pt x="175" y="183"/>
                    <a:pt x="51" y="409"/>
                    <a:pt x="0" y="673"/>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 name="Freeform 24">
              <a:extLst>
                <a:ext uri="{FF2B5EF4-FFF2-40B4-BE49-F238E27FC236}">
                  <a16:creationId xmlns:a16="http://schemas.microsoft.com/office/drawing/2014/main" id="{D2507F2A-27AF-4833-8273-5FC9A988639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763" y="6016625"/>
              <a:ext cx="214313" cy="827088"/>
            </a:xfrm>
            <a:custGeom>
              <a:avLst/>
              <a:gdLst>
                <a:gd name="T0" fmla="*/ 0 w 45"/>
                <a:gd name="T1" fmla="*/ 0 h 174"/>
                <a:gd name="T2" fmla="*/ 45 w 45"/>
                <a:gd name="T3" fmla="*/ 174 h 174"/>
              </a:gdLst>
              <a:ahLst/>
              <a:cxnLst>
                <a:cxn ang="0">
                  <a:pos x="T0" y="T1"/>
                </a:cxn>
                <a:cxn ang="0">
                  <a:pos x="T2" y="T3"/>
                </a:cxn>
              </a:cxnLst>
              <a:rect l="0" t="0" r="r" b="b"/>
              <a:pathLst>
                <a:path w="45" h="174">
                  <a:moveTo>
                    <a:pt x="0" y="0"/>
                  </a:moveTo>
                  <a:cubicBezTo>
                    <a:pt x="11" y="59"/>
                    <a:pt x="26" y="118"/>
                    <a:pt x="45" y="174"/>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 name="Freeform 25">
              <a:extLst>
                <a:ext uri="{FF2B5EF4-FFF2-40B4-BE49-F238E27FC236}">
                  <a16:creationId xmlns:a16="http://schemas.microsoft.com/office/drawing/2014/main" id="{8DFB8904-0CB8-45AD-ABD2-F7A582365E8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0"/>
              <a:ext cx="1562100" cy="2228850"/>
            </a:xfrm>
            <a:custGeom>
              <a:avLst/>
              <a:gdLst>
                <a:gd name="T0" fmla="*/ 329 w 329"/>
                <a:gd name="T1" fmla="*/ 0 h 469"/>
                <a:gd name="T2" fmla="*/ 0 w 329"/>
                <a:gd name="T3" fmla="*/ 469 h 469"/>
              </a:gdLst>
              <a:ahLst/>
              <a:cxnLst>
                <a:cxn ang="0">
                  <a:pos x="T0" y="T1"/>
                </a:cxn>
                <a:cxn ang="0">
                  <a:pos x="T2" y="T3"/>
                </a:cxn>
              </a:cxnLst>
              <a:rect l="0" t="0" r="r" b="b"/>
              <a:pathLst>
                <a:path w="329" h="469">
                  <a:moveTo>
                    <a:pt x="329" y="0"/>
                  </a:moveTo>
                  <a:cubicBezTo>
                    <a:pt x="189" y="133"/>
                    <a:pt x="69" y="288"/>
                    <a:pt x="0" y="469"/>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2" name="Title 1">
            <a:extLst>
              <a:ext uri="{FF2B5EF4-FFF2-40B4-BE49-F238E27FC236}">
                <a16:creationId xmlns:a16="http://schemas.microsoft.com/office/drawing/2014/main" id="{55FB733B-C7C5-FC00-1185-3169DC72D1F5}"/>
              </a:ext>
            </a:extLst>
          </p:cNvPr>
          <p:cNvSpPr>
            <a:spLocks noGrp="1"/>
          </p:cNvSpPr>
          <p:nvPr>
            <p:ph type="title"/>
          </p:nvPr>
        </p:nvSpPr>
        <p:spPr>
          <a:xfrm>
            <a:off x="1759287" y="798881"/>
            <a:ext cx="8673427" cy="1048945"/>
          </a:xfrm>
        </p:spPr>
        <p:txBody>
          <a:bodyPr>
            <a:normAutofit/>
          </a:bodyPr>
          <a:lstStyle/>
          <a:p>
            <a:r>
              <a:rPr lang="en-US">
                <a:solidFill>
                  <a:schemeClr val="tx1"/>
                </a:solidFill>
              </a:rPr>
              <a:t>Policy Alternatives</a:t>
            </a:r>
          </a:p>
        </p:txBody>
      </p:sp>
      <p:graphicFrame>
        <p:nvGraphicFramePr>
          <p:cNvPr id="5" name="Content Placeholder 2">
            <a:extLst>
              <a:ext uri="{FF2B5EF4-FFF2-40B4-BE49-F238E27FC236}">
                <a16:creationId xmlns:a16="http://schemas.microsoft.com/office/drawing/2014/main" id="{89698C63-4771-7448-E817-5F5F1A0CBEEC}"/>
              </a:ext>
            </a:extLst>
          </p:cNvPr>
          <p:cNvGraphicFramePr>
            <a:graphicFrameLocks noGrp="1"/>
          </p:cNvGraphicFramePr>
          <p:nvPr>
            <p:ph idx="1"/>
            <p:extLst>
              <p:ext uri="{D42A27DB-BD31-4B8C-83A1-F6EECF244321}">
                <p14:modId xmlns:p14="http://schemas.microsoft.com/office/powerpoint/2010/main" val="2240053455"/>
              </p:ext>
            </p:extLst>
          </p:nvPr>
        </p:nvGraphicFramePr>
        <p:xfrm>
          <a:off x="807722" y="1990976"/>
          <a:ext cx="10576558" cy="41754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6386412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63BF1-E8F5-F935-5ADA-C864B3AD2589}"/>
              </a:ext>
            </a:extLst>
          </p:cNvPr>
          <p:cNvSpPr>
            <a:spLocks noGrp="1"/>
          </p:cNvSpPr>
          <p:nvPr>
            <p:ph type="title"/>
          </p:nvPr>
        </p:nvSpPr>
        <p:spPr/>
        <p:txBody>
          <a:bodyPr/>
          <a:lstStyle/>
          <a:p>
            <a:r>
              <a:rPr lang="en-US">
                <a:cs typeface="Calibri Light"/>
              </a:rPr>
              <a:t>Bibliography</a:t>
            </a:r>
            <a:endParaRPr lang="en-US"/>
          </a:p>
        </p:txBody>
      </p:sp>
      <p:sp>
        <p:nvSpPr>
          <p:cNvPr id="3" name="Content Placeholder 2">
            <a:extLst>
              <a:ext uri="{FF2B5EF4-FFF2-40B4-BE49-F238E27FC236}">
                <a16:creationId xmlns:a16="http://schemas.microsoft.com/office/drawing/2014/main" id="{582E7BC8-A2BC-2D5E-332E-52F411B4AB98}"/>
              </a:ext>
            </a:extLst>
          </p:cNvPr>
          <p:cNvSpPr>
            <a:spLocks noGrp="1"/>
          </p:cNvSpPr>
          <p:nvPr>
            <p:ph idx="1"/>
          </p:nvPr>
        </p:nvSpPr>
        <p:spPr/>
        <p:txBody>
          <a:bodyPr>
            <a:normAutofit fontScale="25000" lnSpcReduction="20000"/>
          </a:bodyPr>
          <a:lstStyle/>
          <a:p>
            <a:pPr marL="0" indent="0">
              <a:buNone/>
            </a:pPr>
            <a:endParaRPr lang="en-US" b="1"/>
          </a:p>
          <a:p>
            <a:r>
              <a:rPr lang="en-US">
                <a:ea typeface="+mn-lt"/>
                <a:cs typeface="+mn-lt"/>
              </a:rPr>
              <a:t>Ardoin, Phillip J., C. Scott Bell, and Michael M. Ragozzino. “The Partisan Battle Over College Student Voting: An Analysis of Student Voting Behavior in Federal, State, and Local Elections.” </a:t>
            </a:r>
            <a:r>
              <a:rPr lang="en-US" i="1">
                <a:ea typeface="+mn-lt"/>
                <a:cs typeface="+mn-lt"/>
              </a:rPr>
              <a:t>Social Science Quarterly (Wiley-Blackwell)</a:t>
            </a:r>
            <a:r>
              <a:rPr lang="en-US">
                <a:ea typeface="+mn-lt"/>
                <a:cs typeface="+mn-lt"/>
              </a:rPr>
              <a:t> 96, no. 5 (December 15, 2015): 1178–95. doi:10.1111/ssqu.12167. </a:t>
            </a:r>
            <a:endParaRPr lang="en-US"/>
          </a:p>
          <a:p>
            <a:endParaRPr lang="en-US"/>
          </a:p>
          <a:p>
            <a:r>
              <a:rPr lang="en-US">
                <a:ea typeface="+mn-lt"/>
                <a:cs typeface="+mn-lt"/>
              </a:rPr>
              <a:t>Bennion, Elizabeth A., and David W. Nickerson. “I Will Register and Vote, If You Teach Me How: A Field Experiment Testing Voter Registration in College Classrooms.” </a:t>
            </a:r>
            <a:r>
              <a:rPr lang="en-US" i="1">
                <a:ea typeface="+mn-lt"/>
                <a:cs typeface="+mn-lt"/>
              </a:rPr>
              <a:t>PS: Political Science and Politics</a:t>
            </a:r>
            <a:r>
              <a:rPr lang="en-US">
                <a:ea typeface="+mn-lt"/>
                <a:cs typeface="+mn-lt"/>
              </a:rPr>
              <a:t> 49, no. 4 (2016): 867–71. </a:t>
            </a:r>
            <a:r>
              <a:rPr lang="en-US">
                <a:ea typeface="+mn-lt"/>
                <a:cs typeface="+mn-lt"/>
                <a:hlinkClick r:id="rId2"/>
              </a:rPr>
              <a:t>http://www.jstor.org/stable/26359733</a:t>
            </a:r>
            <a:r>
              <a:rPr lang="en-US">
                <a:ea typeface="+mn-lt"/>
                <a:cs typeface="+mn-lt"/>
              </a:rPr>
              <a:t>. </a:t>
            </a:r>
            <a:endParaRPr lang="en-US"/>
          </a:p>
          <a:p>
            <a:endParaRPr lang="en-US"/>
          </a:p>
          <a:p>
            <a:r>
              <a:rPr lang="en-US">
                <a:ea typeface="+mn-lt"/>
                <a:cs typeface="+mn-lt"/>
              </a:rPr>
              <a:t>Cannon, Carl M. 2007. “Generation ’We’--the Awakened Giant. (Cover Story).” </a:t>
            </a:r>
            <a:r>
              <a:rPr lang="en-US" i="1">
                <a:ea typeface="+mn-lt"/>
                <a:cs typeface="+mn-lt"/>
              </a:rPr>
              <a:t>National Journal</a:t>
            </a:r>
            <a:r>
              <a:rPr lang="en-US">
                <a:ea typeface="+mn-lt"/>
                <a:cs typeface="+mn-lt"/>
              </a:rPr>
              <a:t> 39 (10): 20–27. </a:t>
            </a:r>
            <a:r>
              <a:rPr lang="en-US">
                <a:ea typeface="+mn-lt"/>
                <a:cs typeface="+mn-lt"/>
                <a:hlinkClick r:id="rId3"/>
              </a:rPr>
              <a:t>https://search.ebscohost.com/login.aspx?direct=true&amp;AuthType=shib&amp;db=asn&amp;AN=24842791</a:t>
            </a:r>
            <a:r>
              <a:rPr lang="en-US">
                <a:ea typeface="+mn-lt"/>
                <a:cs typeface="+mn-lt"/>
              </a:rPr>
              <a:t>. </a:t>
            </a:r>
            <a:endParaRPr lang="en-US"/>
          </a:p>
          <a:p>
            <a:endParaRPr lang="en-US"/>
          </a:p>
          <a:p>
            <a:r>
              <a:rPr lang="en-US">
                <a:ea typeface="+mn-lt"/>
                <a:cs typeface="+mn-lt"/>
              </a:rPr>
              <a:t>Gardner, Amy. 2019. "Why college students could draw new attention in 2020: Their turnout doubled for the midterms, study finds: Turnout among college students grew far more than that of the voting population overall, according to a study from Tufts University." WP Company LLC d/b/a The Washington </a:t>
            </a:r>
            <a:r>
              <a:rPr lang="en-US" err="1">
                <a:ea typeface="+mn-lt"/>
                <a:cs typeface="+mn-lt"/>
              </a:rPr>
              <a:t>PostSep</a:t>
            </a:r>
            <a:r>
              <a:rPr lang="en-US">
                <a:ea typeface="+mn-lt"/>
                <a:cs typeface="+mn-lt"/>
              </a:rPr>
              <a:t> 19. </a:t>
            </a:r>
            <a:endParaRPr lang="en-US"/>
          </a:p>
          <a:p>
            <a:endParaRPr lang="en-US"/>
          </a:p>
          <a:p>
            <a:r>
              <a:rPr lang="en-US">
                <a:ea typeface="+mn-lt"/>
                <a:cs typeface="+mn-lt"/>
              </a:rPr>
              <a:t>Gross, Neil. 2012. “Does College Make You Vote?” </a:t>
            </a:r>
            <a:r>
              <a:rPr lang="en-US" i="1">
                <a:ea typeface="+mn-lt"/>
                <a:cs typeface="+mn-lt"/>
              </a:rPr>
              <a:t>Chronicle of Higher Education</a:t>
            </a:r>
            <a:r>
              <a:rPr lang="en-US">
                <a:ea typeface="+mn-lt"/>
                <a:cs typeface="+mn-lt"/>
              </a:rPr>
              <a:t>, November 24. </a:t>
            </a:r>
            <a:r>
              <a:rPr lang="en-US">
                <a:ea typeface="+mn-lt"/>
                <a:cs typeface="+mn-lt"/>
                <a:hlinkClick r:id="rId4"/>
              </a:rPr>
              <a:t>https://search.ebscohost.com/login.aspx?direct=true&amp;AuthType=shib&amp;db=asn&amp;AN=83623976</a:t>
            </a:r>
            <a:r>
              <a:rPr lang="en-US">
                <a:ea typeface="+mn-lt"/>
                <a:cs typeface="+mn-lt"/>
              </a:rPr>
              <a:t>. </a:t>
            </a:r>
            <a:endParaRPr lang="en-US"/>
          </a:p>
          <a:p>
            <a:endParaRPr lang="en-US"/>
          </a:p>
          <a:p>
            <a:r>
              <a:rPr lang="en-US">
                <a:ea typeface="+mn-lt"/>
                <a:cs typeface="+mn-lt"/>
              </a:rPr>
              <a:t>Horowitz, Jonathan. “Doing Less with More: Cohorts, Education, and Civic Participation in America.” </a:t>
            </a:r>
            <a:r>
              <a:rPr lang="en-US" i="1">
                <a:ea typeface="+mn-lt"/>
                <a:cs typeface="+mn-lt"/>
              </a:rPr>
              <a:t>Social Forces</a:t>
            </a:r>
            <a:r>
              <a:rPr lang="en-US">
                <a:ea typeface="+mn-lt"/>
                <a:cs typeface="+mn-lt"/>
              </a:rPr>
              <a:t> 94, no. 2 (2015): 747–74. </a:t>
            </a:r>
            <a:r>
              <a:rPr lang="en-US">
                <a:ea typeface="+mn-lt"/>
                <a:cs typeface="+mn-lt"/>
                <a:hlinkClick r:id="rId5"/>
              </a:rPr>
              <a:t>http://www.jstor.org/stable/24754233</a:t>
            </a:r>
            <a:r>
              <a:rPr lang="en-US">
                <a:ea typeface="+mn-lt"/>
                <a:cs typeface="+mn-lt"/>
              </a:rPr>
              <a:t>. </a:t>
            </a:r>
            <a:endParaRPr lang="en-US"/>
          </a:p>
          <a:p>
            <a:endParaRPr lang="en-US"/>
          </a:p>
          <a:p>
            <a:r>
              <a:rPr lang="en-US">
                <a:ea typeface="+mn-lt"/>
                <a:cs typeface="+mn-lt"/>
              </a:rPr>
              <a:t>Keith Melville, John Dedrick, and Elizabeth Gish. “Preparing Students for Democratic Life: The Rediscovery of Education’s Civic Purpose.” </a:t>
            </a:r>
            <a:r>
              <a:rPr lang="en-US" i="1">
                <a:ea typeface="+mn-lt"/>
                <a:cs typeface="+mn-lt"/>
              </a:rPr>
              <a:t>The Journal of General Education</a:t>
            </a:r>
            <a:r>
              <a:rPr lang="en-US">
                <a:ea typeface="+mn-lt"/>
                <a:cs typeface="+mn-lt"/>
              </a:rPr>
              <a:t> 62, no. 4 (2013): 258–76. </a:t>
            </a:r>
            <a:r>
              <a:rPr lang="en-US">
                <a:ea typeface="+mn-lt"/>
                <a:cs typeface="+mn-lt"/>
                <a:hlinkClick r:id="rId6"/>
              </a:rPr>
              <a:t>https://doi.org/10.5325/jgeneeduc.62.4.0258</a:t>
            </a:r>
            <a:r>
              <a:rPr lang="en-US">
                <a:ea typeface="+mn-lt"/>
                <a:cs typeface="+mn-lt"/>
              </a:rPr>
              <a:t>. </a:t>
            </a:r>
            <a:endParaRPr lang="en-US"/>
          </a:p>
          <a:p>
            <a:r>
              <a:rPr lang="en-US">
                <a:ea typeface="+mn-lt"/>
                <a:cs typeface="+mn-lt"/>
              </a:rPr>
              <a:t>Maryland State Legislature. Education, Health, and Environmental Affairs Committee.  </a:t>
            </a:r>
            <a:r>
              <a:rPr lang="en-US" i="1">
                <a:ea typeface="+mn-lt"/>
                <a:cs typeface="+mn-lt"/>
              </a:rPr>
              <a:t>Student and Military Voter Empowerment Act. </a:t>
            </a:r>
            <a:r>
              <a:rPr lang="en-US">
                <a:ea typeface="+mn-lt"/>
                <a:cs typeface="+mn-lt"/>
              </a:rPr>
              <a:t>SB0283 CH0657</a:t>
            </a:r>
            <a:endParaRPr lang="en-US"/>
          </a:p>
          <a:p>
            <a:endParaRPr lang="en-US">
              <a:ea typeface="+mn-lt"/>
              <a:cs typeface="+mn-lt"/>
            </a:endParaRPr>
          </a:p>
          <a:p>
            <a:r>
              <a:rPr lang="en-US">
                <a:ea typeface="+mn-lt"/>
                <a:cs typeface="+mn-lt"/>
              </a:rPr>
              <a:t>Mayhew, Matthew J., et al. 2020. "Want the youth vote? Some college students are still up for grabs in November." The Conversation : Education, Sep 23. </a:t>
            </a:r>
            <a:r>
              <a:rPr lang="en-US">
                <a:ea typeface="+mn-lt"/>
                <a:cs typeface="+mn-lt"/>
                <a:hlinkClick r:id="rId7"/>
              </a:rPr>
              <a:t>https://www.proquest.com/newspapers/want-youth-vote-some-college-students-are-still/docview/2486496607/se-2</a:t>
            </a:r>
            <a:r>
              <a:rPr lang="en-US">
                <a:ea typeface="+mn-lt"/>
                <a:cs typeface="+mn-lt"/>
              </a:rPr>
              <a:t>. </a:t>
            </a:r>
            <a:endParaRPr lang="en-US"/>
          </a:p>
          <a:p>
            <a:endParaRPr lang="en-US"/>
          </a:p>
          <a:p>
            <a:r>
              <a:rPr lang="en-US">
                <a:ea typeface="+mn-lt"/>
                <a:cs typeface="+mn-lt"/>
              </a:rPr>
              <a:t>Niemi, Richard G., and Michael J. Hanmer. 2010. “Voter Turnout Among College Students: New Data and a Rethinking of Traditional Theories.” </a:t>
            </a:r>
            <a:r>
              <a:rPr lang="en-US" i="1">
                <a:ea typeface="+mn-lt"/>
                <a:cs typeface="+mn-lt"/>
              </a:rPr>
              <a:t>Social Science Quarterly (Wiley-Blackwell)</a:t>
            </a:r>
            <a:r>
              <a:rPr lang="en-US">
                <a:ea typeface="+mn-lt"/>
                <a:cs typeface="+mn-lt"/>
              </a:rPr>
              <a:t> 91 (2): 301–23. doi:10.1111/j.1540-6237.2010.00694.x. </a:t>
            </a:r>
            <a:r>
              <a:rPr lang="en-US">
                <a:ea typeface="+mn-lt"/>
                <a:cs typeface="+mn-lt"/>
                <a:hlinkClick r:id="rId8"/>
              </a:rPr>
              <a:t>https://search.ebscohost.com/login.aspx?direct=true&amp;AuthType=shib&amp;db=asn&amp;AN=48976838&amp;custid=s5913266</a:t>
            </a:r>
            <a:r>
              <a:rPr lang="en-US">
                <a:ea typeface="+mn-lt"/>
                <a:cs typeface="+mn-lt"/>
              </a:rPr>
              <a:t> </a:t>
            </a:r>
            <a:endParaRPr lang="en-US"/>
          </a:p>
          <a:p>
            <a:endParaRPr lang="en-US"/>
          </a:p>
          <a:p>
            <a:r>
              <a:rPr lang="en-US" err="1">
                <a:ea typeface="+mn-lt"/>
                <a:cs typeface="+mn-lt"/>
              </a:rPr>
              <a:t>Ozymy</a:t>
            </a:r>
            <a:r>
              <a:rPr lang="en-US">
                <a:ea typeface="+mn-lt"/>
                <a:cs typeface="+mn-lt"/>
              </a:rPr>
              <a:t>, Joshua. “The Poverty of Participation: Self-Interest, Student Loans, and Student Activism.” </a:t>
            </a:r>
            <a:r>
              <a:rPr lang="en-US" i="1">
                <a:ea typeface="+mn-lt"/>
                <a:cs typeface="+mn-lt"/>
              </a:rPr>
              <a:t>Political Behavior</a:t>
            </a:r>
            <a:r>
              <a:rPr lang="en-US">
                <a:ea typeface="+mn-lt"/>
                <a:cs typeface="+mn-lt"/>
              </a:rPr>
              <a:t> 34, no. 1 (2012): 103–16. </a:t>
            </a:r>
            <a:r>
              <a:rPr lang="en-US">
                <a:ea typeface="+mn-lt"/>
                <a:cs typeface="+mn-lt"/>
                <a:hlinkClick r:id="rId9"/>
              </a:rPr>
              <a:t>http://www.jstor.org/stable/41488053</a:t>
            </a:r>
            <a:r>
              <a:rPr lang="en-US">
                <a:ea typeface="+mn-lt"/>
                <a:cs typeface="+mn-lt"/>
              </a:rPr>
              <a:t>. </a:t>
            </a:r>
            <a:endParaRPr lang="en-US"/>
          </a:p>
          <a:p>
            <a:endParaRPr lang="en-US"/>
          </a:p>
          <a:p>
            <a:r>
              <a:rPr lang="en-US">
                <a:ea typeface="+mn-lt"/>
                <a:cs typeface="+mn-lt"/>
              </a:rPr>
              <a:t>Richman, Jesse, and Andrew Pate. “Can the College Vote Turn Out?: Evidence from the U.S. States, 2000–08.” </a:t>
            </a:r>
            <a:r>
              <a:rPr lang="en-US" i="1">
                <a:ea typeface="+mn-lt"/>
                <a:cs typeface="+mn-lt"/>
              </a:rPr>
              <a:t>State Politics &amp; Policy Quarterly</a:t>
            </a:r>
            <a:r>
              <a:rPr lang="en-US">
                <a:ea typeface="+mn-lt"/>
                <a:cs typeface="+mn-lt"/>
              </a:rPr>
              <a:t> 10, no. 1 (2010): 51–68. </a:t>
            </a:r>
            <a:r>
              <a:rPr lang="en-US">
                <a:ea typeface="+mn-lt"/>
                <a:cs typeface="+mn-lt"/>
                <a:hlinkClick r:id="rId10"/>
              </a:rPr>
              <a:t>http://www.jstor.org/stable/27867133</a:t>
            </a:r>
            <a:r>
              <a:rPr lang="en-US">
                <a:ea typeface="+mn-lt"/>
                <a:cs typeface="+mn-lt"/>
              </a:rPr>
              <a:t>. </a:t>
            </a:r>
            <a:endParaRPr lang="en-US"/>
          </a:p>
          <a:p>
            <a:endParaRPr lang="en-US"/>
          </a:p>
          <a:p>
            <a:r>
              <a:rPr lang="en-US" err="1">
                <a:ea typeface="+mn-lt"/>
                <a:cs typeface="+mn-lt"/>
              </a:rPr>
              <a:t>Ulbig</a:t>
            </a:r>
            <a:r>
              <a:rPr lang="en-US">
                <a:ea typeface="+mn-lt"/>
                <a:cs typeface="+mn-lt"/>
              </a:rPr>
              <a:t>, Stacy G., and Tamara Waggener. “Getting Registered and Getting to the Polls: The Impact of Voter Registration Strategy and Information Provision on Turnout of College Students.” </a:t>
            </a:r>
            <a:r>
              <a:rPr lang="en-US" i="1">
                <a:ea typeface="+mn-lt"/>
                <a:cs typeface="+mn-lt"/>
              </a:rPr>
              <a:t>PS: Political Science and Politics</a:t>
            </a:r>
            <a:r>
              <a:rPr lang="en-US">
                <a:ea typeface="+mn-lt"/>
                <a:cs typeface="+mn-lt"/>
              </a:rPr>
              <a:t> 44, no. 3 (2011): 544–51. </a:t>
            </a:r>
            <a:r>
              <a:rPr lang="en-US">
                <a:ea typeface="+mn-lt"/>
                <a:cs typeface="+mn-lt"/>
                <a:hlinkClick r:id="rId11"/>
              </a:rPr>
              <a:t>http://www.jstor.org/stable/41319769</a:t>
            </a:r>
            <a:r>
              <a:rPr lang="en-US">
                <a:ea typeface="+mn-lt"/>
                <a:cs typeface="+mn-lt"/>
              </a:rPr>
              <a:t>. </a:t>
            </a:r>
            <a:endParaRPr lang="en-US"/>
          </a:p>
          <a:p>
            <a:endParaRPr lang="en-US"/>
          </a:p>
          <a:p>
            <a:r>
              <a:rPr lang="en-US">
                <a:ea typeface="+mn-lt"/>
                <a:cs typeface="+mn-lt"/>
              </a:rPr>
              <a:t>Wolfe, Rob. “America’s Best Colleges for Student Voting.” </a:t>
            </a:r>
            <a:r>
              <a:rPr lang="en-US" i="1">
                <a:ea typeface="+mn-lt"/>
                <a:cs typeface="+mn-lt"/>
              </a:rPr>
              <a:t>Washington Monthly</a:t>
            </a:r>
            <a:r>
              <a:rPr lang="en-US">
                <a:ea typeface="+mn-lt"/>
                <a:cs typeface="+mn-lt"/>
              </a:rPr>
              <a:t> 54, no. 9/10/2022 (September 2022): 60–63. </a:t>
            </a:r>
            <a:r>
              <a:rPr lang="en-US">
                <a:ea typeface="+mn-lt"/>
                <a:cs typeface="+mn-lt"/>
                <a:hlinkClick r:id="rId12"/>
              </a:rPr>
              <a:t>https://search.ebscohost.com/login.aspx?direct=true&amp;AuthType=shib&amp;db=asn&amp;AN=158554880</a:t>
            </a:r>
            <a:r>
              <a:rPr lang="en-US">
                <a:ea typeface="+mn-lt"/>
                <a:cs typeface="+mn-lt"/>
              </a:rPr>
              <a:t>. </a:t>
            </a:r>
            <a:endParaRPr lang="en-US"/>
          </a:p>
        </p:txBody>
      </p:sp>
    </p:spTree>
    <p:extLst>
      <p:ext uri="{BB962C8B-B14F-4D97-AF65-F5344CB8AC3E}">
        <p14:creationId xmlns:p14="http://schemas.microsoft.com/office/powerpoint/2010/main" val="14676032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2AFEAD-E8B9-829C-9C28-C8666432317F}"/>
              </a:ext>
            </a:extLst>
          </p:cNvPr>
          <p:cNvSpPr>
            <a:spLocks noGrp="1"/>
          </p:cNvSpPr>
          <p:nvPr>
            <p:ph type="title"/>
          </p:nvPr>
        </p:nvSpPr>
        <p:spPr/>
        <p:txBody>
          <a:bodyPr>
            <a:normAutofit/>
          </a:bodyPr>
          <a:lstStyle/>
          <a:p>
            <a:r>
              <a:rPr lang="en-US" sz="2800" i="0">
                <a:ea typeface="+mj-lt"/>
                <a:cs typeface="+mj-lt"/>
              </a:rPr>
              <a:t>Student and Military Voter </a:t>
            </a:r>
            <a:r>
              <a:rPr lang="en-US" sz="2800">
                <a:ea typeface="+mj-lt"/>
                <a:cs typeface="+mj-lt"/>
              </a:rPr>
              <a:t>Empowerment</a:t>
            </a:r>
            <a:r>
              <a:rPr lang="en-US" sz="2800" i="0">
                <a:ea typeface="+mj-lt"/>
                <a:cs typeface="+mj-lt"/>
              </a:rPr>
              <a:t> Act </a:t>
            </a:r>
            <a:endParaRPr lang="en-US" sz="2800">
              <a:ea typeface="+mj-lt"/>
              <a:cs typeface="+mj-lt"/>
            </a:endParaRPr>
          </a:p>
        </p:txBody>
      </p:sp>
      <p:sp>
        <p:nvSpPr>
          <p:cNvPr id="3" name="Content Placeholder 2">
            <a:extLst>
              <a:ext uri="{FF2B5EF4-FFF2-40B4-BE49-F238E27FC236}">
                <a16:creationId xmlns:a16="http://schemas.microsoft.com/office/drawing/2014/main" id="{E8F90A4A-A332-E018-0420-753A2D050E79}"/>
              </a:ext>
            </a:extLst>
          </p:cNvPr>
          <p:cNvSpPr>
            <a:spLocks noGrp="1"/>
          </p:cNvSpPr>
          <p:nvPr>
            <p:ph idx="1"/>
          </p:nvPr>
        </p:nvSpPr>
        <p:spPr/>
        <p:txBody>
          <a:bodyPr vert="horz" lIns="91440" tIns="45720" rIns="91440" bIns="45720" rtlCol="0" anchor="t">
            <a:normAutofit/>
          </a:bodyPr>
          <a:lstStyle/>
          <a:p>
            <a:r>
              <a:rPr lang="en-US"/>
              <a:t>Passed in the Maryland Legislative Session in January 2022</a:t>
            </a:r>
          </a:p>
          <a:p>
            <a:pPr lvl="1">
              <a:buFont typeface="Consolas" panose="020B0604020202020204" pitchFamily="34" charset="0"/>
              <a:buChar char="+"/>
            </a:pPr>
            <a:r>
              <a:rPr lang="en-US">
                <a:ea typeface="+mn-lt"/>
                <a:cs typeface="+mn-lt"/>
              </a:rPr>
              <a:t>Requirements:</a:t>
            </a:r>
          </a:p>
          <a:p>
            <a:pPr lvl="2"/>
            <a:r>
              <a:rPr lang="en-US">
                <a:ea typeface="+mn-lt"/>
                <a:cs typeface="+mn-lt"/>
              </a:rPr>
              <a:t>Widespread information including registration, mail-in ballot applications, and early voting locations</a:t>
            </a:r>
          </a:p>
          <a:p>
            <a:pPr lvl="2"/>
            <a:r>
              <a:rPr lang="en-US">
                <a:ea typeface="+mn-lt"/>
                <a:cs typeface="+mn-lt"/>
              </a:rPr>
              <a:t>Collaboration with local board with voting on campus or placing a ballot drop off box on campus</a:t>
            </a:r>
          </a:p>
          <a:p>
            <a:pPr lvl="2"/>
            <a:r>
              <a:rPr lang="en-US">
                <a:ea typeface="+mn-lt"/>
                <a:cs typeface="+mn-lt"/>
              </a:rPr>
              <a:t>Students may be excused to vote (up to two hours) if they miss class</a:t>
            </a:r>
          </a:p>
          <a:p>
            <a:pPr lvl="2"/>
            <a:r>
              <a:rPr lang="en-US">
                <a:ea typeface="+mn-lt"/>
                <a:cs typeface="+mn-lt"/>
              </a:rPr>
              <a:t>All public college institutions should have their plans posted on their websites</a:t>
            </a:r>
          </a:p>
          <a:p>
            <a:pPr lvl="2"/>
            <a:r>
              <a:rPr lang="en-US">
                <a:ea typeface="+mn-lt"/>
                <a:cs typeface="+mn-lt"/>
              </a:rPr>
              <a:t>There should be a link posted with voting information and If that link is not clicked more than 15 times, the college has a right to move the link to a more conspicuous location</a:t>
            </a:r>
          </a:p>
          <a:p>
            <a:pPr lvl="2"/>
            <a:r>
              <a:rPr lang="en-US">
                <a:ea typeface="+mn-lt"/>
                <a:cs typeface="+mn-lt"/>
              </a:rPr>
              <a:t>Colleges must then send a report by January 1</a:t>
            </a:r>
            <a:r>
              <a:rPr lang="en-US" baseline="30000">
                <a:ea typeface="+mn-lt"/>
                <a:cs typeface="+mn-lt"/>
              </a:rPr>
              <a:t>st</a:t>
            </a:r>
            <a:r>
              <a:rPr lang="en-US">
                <a:ea typeface="+mn-lt"/>
                <a:cs typeface="+mn-lt"/>
              </a:rPr>
              <a:t> about the engagement with the links</a:t>
            </a:r>
          </a:p>
          <a:p>
            <a:endParaRPr lang="en-US"/>
          </a:p>
        </p:txBody>
      </p:sp>
    </p:spTree>
    <p:extLst>
      <p:ext uri="{BB962C8B-B14F-4D97-AF65-F5344CB8AC3E}">
        <p14:creationId xmlns:p14="http://schemas.microsoft.com/office/powerpoint/2010/main" val="1664098336"/>
      </p:ext>
    </p:extLst>
  </p:cSld>
  <p:clrMapOvr>
    <a:masterClrMapping/>
  </p:clrMapOvr>
  <p:extLst>
    <p:ext uri="{6950BFC3-D8DA-4A85-94F7-54DA5524770B}">
      <p188:commentRel xmlns:p188="http://schemas.microsoft.com/office/powerpoint/2018/8/main" r:id="rId2"/>
    </p:ext>
  </p:extLs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81E81-1A8F-47D3-5D89-8049F786C64C}"/>
              </a:ext>
            </a:extLst>
          </p:cNvPr>
          <p:cNvSpPr>
            <a:spLocks noGrp="1"/>
          </p:cNvSpPr>
          <p:nvPr>
            <p:ph type="title"/>
          </p:nvPr>
        </p:nvSpPr>
        <p:spPr>
          <a:xfrm>
            <a:off x="888631" y="2349925"/>
            <a:ext cx="3498979" cy="2456442"/>
          </a:xfrm>
        </p:spPr>
        <p:txBody>
          <a:bodyPr>
            <a:normAutofit/>
          </a:bodyPr>
          <a:lstStyle/>
          <a:p>
            <a:r>
              <a:rPr lang="en-US"/>
              <a:t>Research Questions</a:t>
            </a:r>
          </a:p>
        </p:txBody>
      </p:sp>
      <p:graphicFrame>
        <p:nvGraphicFramePr>
          <p:cNvPr id="5" name="Content Placeholder 2">
            <a:extLst>
              <a:ext uri="{FF2B5EF4-FFF2-40B4-BE49-F238E27FC236}">
                <a16:creationId xmlns:a16="http://schemas.microsoft.com/office/drawing/2014/main" id="{958B59CE-76C9-11EB-0EF8-770BC0FC6EE4}"/>
              </a:ext>
            </a:extLst>
          </p:cNvPr>
          <p:cNvGraphicFramePr>
            <a:graphicFrameLocks noGrp="1"/>
          </p:cNvGraphicFramePr>
          <p:nvPr>
            <p:ph idx="1"/>
            <p:extLst>
              <p:ext uri="{D42A27DB-BD31-4B8C-83A1-F6EECF244321}">
                <p14:modId xmlns:p14="http://schemas.microsoft.com/office/powerpoint/2010/main" val="714360957"/>
              </p:ext>
            </p:extLst>
          </p:nvPr>
        </p:nvGraphicFramePr>
        <p:xfrm>
          <a:off x="5440363" y="1125538"/>
          <a:ext cx="5638800" cy="46037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56638952"/>
      </p:ext>
    </p:extLst>
  </p:cSld>
  <p:clrMapOvr>
    <a:masterClrMapping/>
  </p:clrMapOvr>
  <p:extLst>
    <p:ext uri="{6950BFC3-D8DA-4A85-94F7-54DA5524770B}">
      <p188:commentRel xmlns:p188="http://schemas.microsoft.com/office/powerpoint/2018/8/main" r:id="rId2"/>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1679AC-24E2-5592-1536-72F1DA58F950}"/>
              </a:ext>
            </a:extLst>
          </p:cNvPr>
          <p:cNvSpPr>
            <a:spLocks noGrp="1"/>
          </p:cNvSpPr>
          <p:nvPr>
            <p:ph type="title"/>
          </p:nvPr>
        </p:nvSpPr>
        <p:spPr/>
        <p:txBody>
          <a:bodyPr/>
          <a:lstStyle/>
          <a:p>
            <a:r>
              <a:rPr lang="en-US"/>
              <a:t>Literature Review</a:t>
            </a:r>
          </a:p>
        </p:txBody>
      </p:sp>
      <p:sp>
        <p:nvSpPr>
          <p:cNvPr id="3" name="Text Placeholder 2">
            <a:extLst>
              <a:ext uri="{FF2B5EF4-FFF2-40B4-BE49-F238E27FC236}">
                <a16:creationId xmlns:a16="http://schemas.microsoft.com/office/drawing/2014/main" id="{3F1A5093-4CF9-8E83-492C-4EB6CDD29DEE}"/>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8902145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7283A5-6BFC-5683-3BEE-676FE425506F}"/>
              </a:ext>
            </a:extLst>
          </p:cNvPr>
          <p:cNvSpPr>
            <a:spLocks noGrp="1"/>
          </p:cNvSpPr>
          <p:nvPr>
            <p:ph type="title"/>
          </p:nvPr>
        </p:nvSpPr>
        <p:spPr/>
        <p:txBody>
          <a:bodyPr/>
          <a:lstStyle/>
          <a:p>
            <a:r>
              <a:rPr lang="en-US"/>
              <a:t>Previous Literature</a:t>
            </a:r>
          </a:p>
        </p:txBody>
      </p:sp>
      <p:sp>
        <p:nvSpPr>
          <p:cNvPr id="4" name="Text Placeholder 3">
            <a:extLst>
              <a:ext uri="{FF2B5EF4-FFF2-40B4-BE49-F238E27FC236}">
                <a16:creationId xmlns:a16="http://schemas.microsoft.com/office/drawing/2014/main" id="{60830F7E-A94C-B43B-62BC-363B323B0A89}"/>
              </a:ext>
            </a:extLst>
          </p:cNvPr>
          <p:cNvSpPr>
            <a:spLocks noGrp="1"/>
          </p:cNvSpPr>
          <p:nvPr>
            <p:ph type="body" idx="1"/>
          </p:nvPr>
        </p:nvSpPr>
        <p:spPr/>
        <p:txBody>
          <a:bodyPr/>
          <a:lstStyle/>
          <a:p>
            <a:r>
              <a:rPr lang="en-US" dirty="0"/>
              <a:t>Theoretical Framework</a:t>
            </a:r>
          </a:p>
        </p:txBody>
      </p:sp>
      <p:sp>
        <p:nvSpPr>
          <p:cNvPr id="3" name="Content Placeholder 2">
            <a:extLst>
              <a:ext uri="{FF2B5EF4-FFF2-40B4-BE49-F238E27FC236}">
                <a16:creationId xmlns:a16="http://schemas.microsoft.com/office/drawing/2014/main" id="{B79EC0B6-D9F0-4003-8722-B38DCD7EC215}"/>
              </a:ext>
            </a:extLst>
          </p:cNvPr>
          <p:cNvSpPr>
            <a:spLocks noGrp="1"/>
          </p:cNvSpPr>
          <p:nvPr>
            <p:ph sz="half" idx="2"/>
          </p:nvPr>
        </p:nvSpPr>
        <p:spPr/>
        <p:txBody>
          <a:bodyPr vert="horz" lIns="91440" tIns="45720" rIns="91440" bIns="45720" rtlCol="0" anchor="t">
            <a:noAutofit/>
          </a:bodyPr>
          <a:lstStyle/>
          <a:p>
            <a:r>
              <a:rPr lang="en-US" sz="1400" dirty="0"/>
              <a:t>Four demands of democratic citizenship: knowing certain things about public life, specific issues, and how the institutions of government work. It also involves caring about the collective well-being.</a:t>
            </a:r>
            <a:endParaRPr lang="en-US" sz="1400">
              <a:ea typeface="+mn-lt"/>
              <a:cs typeface="+mn-lt"/>
            </a:endParaRPr>
          </a:p>
          <a:p>
            <a:r>
              <a:rPr lang="en-US" sz="1400" dirty="0"/>
              <a:t>Civic engagement is not learning about the three branches of government, but to cultivate habits of democratic citizenship</a:t>
            </a:r>
            <a:endParaRPr lang="en-US" sz="1400">
              <a:ea typeface="+mn-lt"/>
              <a:cs typeface="+mn-lt"/>
            </a:endParaRPr>
          </a:p>
          <a:p>
            <a:r>
              <a:rPr lang="en-US" sz="1400" dirty="0"/>
              <a:t>Outlining the role or lack of role of college in civic engagement</a:t>
            </a:r>
          </a:p>
          <a:p>
            <a:endParaRPr lang="en-US"/>
          </a:p>
        </p:txBody>
      </p:sp>
      <p:sp>
        <p:nvSpPr>
          <p:cNvPr id="5" name="Text Placeholder 4">
            <a:extLst>
              <a:ext uri="{FF2B5EF4-FFF2-40B4-BE49-F238E27FC236}">
                <a16:creationId xmlns:a16="http://schemas.microsoft.com/office/drawing/2014/main" id="{F4568DBE-F88B-E56D-FB86-3FA9C1027E2B}"/>
              </a:ext>
            </a:extLst>
          </p:cNvPr>
          <p:cNvSpPr>
            <a:spLocks noGrp="1"/>
          </p:cNvSpPr>
          <p:nvPr>
            <p:ph type="body" sz="quarter" idx="3"/>
          </p:nvPr>
        </p:nvSpPr>
        <p:spPr>
          <a:xfrm>
            <a:off x="5118653" y="3428274"/>
            <a:ext cx="6264414" cy="685800"/>
          </a:xfrm>
        </p:spPr>
        <p:txBody>
          <a:bodyPr/>
          <a:lstStyle/>
          <a:p>
            <a:r>
              <a:rPr lang="en-US" dirty="0"/>
              <a:t>Case Studies</a:t>
            </a:r>
          </a:p>
        </p:txBody>
      </p:sp>
      <p:sp>
        <p:nvSpPr>
          <p:cNvPr id="6" name="Content Placeholder 5">
            <a:extLst>
              <a:ext uri="{FF2B5EF4-FFF2-40B4-BE49-F238E27FC236}">
                <a16:creationId xmlns:a16="http://schemas.microsoft.com/office/drawing/2014/main" id="{181808E8-9F15-4A59-815B-CD80DCD2D036}"/>
              </a:ext>
            </a:extLst>
          </p:cNvPr>
          <p:cNvSpPr>
            <a:spLocks noGrp="1"/>
          </p:cNvSpPr>
          <p:nvPr>
            <p:ph sz="quarter" idx="4"/>
          </p:nvPr>
        </p:nvSpPr>
        <p:spPr>
          <a:xfrm>
            <a:off x="5118447" y="4023945"/>
            <a:ext cx="6265588" cy="1704060"/>
          </a:xfrm>
        </p:spPr>
        <p:txBody>
          <a:bodyPr vert="horz" lIns="91440" tIns="45720" rIns="91440" bIns="45720" rtlCol="0" anchor="t">
            <a:noAutofit/>
          </a:bodyPr>
          <a:lstStyle/>
          <a:p>
            <a:pPr marL="0" indent="0">
              <a:buNone/>
            </a:pPr>
            <a:endParaRPr lang="en-US" sz="1600" dirty="0">
              <a:ea typeface="+mn-lt"/>
              <a:cs typeface="+mn-lt"/>
            </a:endParaRPr>
          </a:p>
          <a:p>
            <a:r>
              <a:rPr lang="en-US" sz="1600" dirty="0">
                <a:ea typeface="+mn-lt"/>
                <a:cs typeface="+mn-lt"/>
              </a:rPr>
              <a:t>IDEALS </a:t>
            </a:r>
            <a:r>
              <a:rPr lang="en-US" sz="1600" dirty="0"/>
              <a:t>(Interfaith Diversity Experience and Attitudes Longitudinal Survey) : Partisanship</a:t>
            </a:r>
            <a:endParaRPr lang="en-US" sz="1600" dirty="0">
              <a:ea typeface="+mn-lt"/>
              <a:cs typeface="+mn-lt"/>
            </a:endParaRPr>
          </a:p>
          <a:p>
            <a:r>
              <a:rPr lang="en-US" sz="1600" dirty="0"/>
              <a:t>Tuft's University Study: Race and Gender</a:t>
            </a:r>
            <a:endParaRPr lang="en-US" sz="1600" dirty="0">
              <a:ea typeface="+mn-lt"/>
              <a:cs typeface="+mn-lt"/>
            </a:endParaRPr>
          </a:p>
          <a:p>
            <a:r>
              <a:rPr lang="en-US" sz="1600" dirty="0"/>
              <a:t>Harvard University Study: Partisanship</a:t>
            </a:r>
            <a:endParaRPr lang="en-US" sz="1600" dirty="0">
              <a:ea typeface="+mn-lt"/>
              <a:cs typeface="+mn-lt"/>
            </a:endParaRPr>
          </a:p>
          <a:p>
            <a:r>
              <a:rPr lang="en-US" sz="1600" dirty="0">
                <a:ea typeface="+mn-lt"/>
                <a:cs typeface="+mn-lt"/>
              </a:rPr>
              <a:t>Bennion / Nickerson: Voter Registration Experiment</a:t>
            </a:r>
            <a:endParaRPr lang="en-US" sz="1600" dirty="0"/>
          </a:p>
          <a:p>
            <a:endParaRPr lang="en-US"/>
          </a:p>
          <a:p>
            <a:endParaRPr lang="en-US"/>
          </a:p>
        </p:txBody>
      </p:sp>
    </p:spTree>
    <p:extLst>
      <p:ext uri="{BB962C8B-B14F-4D97-AF65-F5344CB8AC3E}">
        <p14:creationId xmlns:p14="http://schemas.microsoft.com/office/powerpoint/2010/main" val="1869351138"/>
      </p:ext>
    </p:extLst>
  </p:cSld>
  <p:clrMapOvr>
    <a:masterClrMapping/>
  </p:clrMapOvr>
  <p:extLst>
    <p:ext uri="{6950BFC3-D8DA-4A85-94F7-54DA5524770B}">
      <p188:commentRel xmlns:p188="http://schemas.microsoft.com/office/powerpoint/2018/8/main" r:id="rId3"/>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058677-748B-D6F5-4EB4-A3A6237C8025}"/>
              </a:ext>
            </a:extLst>
          </p:cNvPr>
          <p:cNvSpPr>
            <a:spLocks noGrp="1"/>
          </p:cNvSpPr>
          <p:nvPr>
            <p:ph type="title"/>
          </p:nvPr>
        </p:nvSpPr>
        <p:spPr/>
        <p:txBody>
          <a:bodyPr/>
          <a:lstStyle/>
          <a:p>
            <a:r>
              <a:rPr lang="en-US"/>
              <a:t>Methodology</a:t>
            </a:r>
          </a:p>
        </p:txBody>
      </p:sp>
      <p:sp>
        <p:nvSpPr>
          <p:cNvPr id="3" name="Text Placeholder 2">
            <a:extLst>
              <a:ext uri="{FF2B5EF4-FFF2-40B4-BE49-F238E27FC236}">
                <a16:creationId xmlns:a16="http://schemas.microsoft.com/office/drawing/2014/main" id="{54BEF3AA-5480-0CA0-20DD-A2E23D71D258}"/>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41124910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7F6FD-0219-459B-5D2A-5C463A2DF486}"/>
              </a:ext>
            </a:extLst>
          </p:cNvPr>
          <p:cNvSpPr>
            <a:spLocks noGrp="1"/>
          </p:cNvSpPr>
          <p:nvPr>
            <p:ph type="title"/>
          </p:nvPr>
        </p:nvSpPr>
        <p:spPr>
          <a:xfrm>
            <a:off x="888631" y="2349925"/>
            <a:ext cx="3498979" cy="2456442"/>
          </a:xfrm>
        </p:spPr>
        <p:txBody>
          <a:bodyPr>
            <a:normAutofit/>
          </a:bodyPr>
          <a:lstStyle/>
          <a:p>
            <a:r>
              <a:rPr lang="en-US"/>
              <a:t>Survey</a:t>
            </a:r>
          </a:p>
        </p:txBody>
      </p:sp>
      <p:graphicFrame>
        <p:nvGraphicFramePr>
          <p:cNvPr id="5" name="Content Placeholder 2">
            <a:extLst>
              <a:ext uri="{FF2B5EF4-FFF2-40B4-BE49-F238E27FC236}">
                <a16:creationId xmlns:a16="http://schemas.microsoft.com/office/drawing/2014/main" id="{0F419A6F-0C01-82C5-A9CB-0BC06FB29860}"/>
              </a:ext>
            </a:extLst>
          </p:cNvPr>
          <p:cNvGraphicFramePr>
            <a:graphicFrameLocks noGrp="1"/>
          </p:cNvGraphicFramePr>
          <p:nvPr>
            <p:ph idx="1"/>
            <p:extLst>
              <p:ext uri="{D42A27DB-BD31-4B8C-83A1-F6EECF244321}">
                <p14:modId xmlns:p14="http://schemas.microsoft.com/office/powerpoint/2010/main" val="3101239647"/>
              </p:ext>
            </p:extLst>
          </p:nvPr>
        </p:nvGraphicFramePr>
        <p:xfrm>
          <a:off x="5440363" y="1125538"/>
          <a:ext cx="5638800" cy="460375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356775356"/>
      </p:ext>
    </p:extLst>
  </p:cSld>
  <p:clrMapOvr>
    <a:masterClrMapping/>
  </p:clrMapOvr>
  <p:extLst>
    <p:ext uri="{6950BFC3-D8DA-4A85-94F7-54DA5524770B}">
      <p188:commentRel xmlns:p188="http://schemas.microsoft.com/office/powerpoint/2018/8/main" r:id="rId3"/>
    </p:ext>
  </p:extLst>
</p:sld>
</file>

<file path=ppt/theme/theme1.xml><?xml version="1.0" encoding="utf-8"?>
<a:theme xmlns:a="http://schemas.openxmlformats.org/drawingml/2006/main" name="Atlas">
  <a:themeElements>
    <a:clrScheme name="Atlas">
      <a:dk1>
        <a:sysClr val="windowText" lastClr="000000"/>
      </a:dk1>
      <a:lt1>
        <a:sysClr val="window" lastClr="FFFFFF"/>
      </a:lt1>
      <a:dk2>
        <a:srgbClr val="454545"/>
      </a:dk2>
      <a:lt2>
        <a:srgbClr val="E0E0E0"/>
      </a:lt2>
      <a:accent1>
        <a:srgbClr val="F81B02"/>
      </a:accent1>
      <a:accent2>
        <a:srgbClr val="FC7715"/>
      </a:accent2>
      <a:accent3>
        <a:srgbClr val="AFBF41"/>
      </a:accent3>
      <a:accent4>
        <a:srgbClr val="50C49F"/>
      </a:accent4>
      <a:accent5>
        <a:srgbClr val="3B95C4"/>
      </a:accent5>
      <a:accent6>
        <a:srgbClr val="B560D4"/>
      </a:accent6>
      <a:hlink>
        <a:srgbClr val="FC5A1A"/>
      </a:hlink>
      <a:folHlink>
        <a:srgbClr val="B49E74"/>
      </a:folHlink>
    </a:clrScheme>
    <a:fontScheme name="Atlas">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Atlas" id="{5156B0E4-0EB1-49FE-A26B-15F6F698AEC6}" vid="{508F7963-D0B5-43F7-BB2C-FCE3009C08EC}"/>
    </a:ext>
  </a:extLst>
</a:theme>
</file>

<file path=ppt/theme/theme2.xml><?xml version="1.0" encoding="utf-8"?>
<a:theme xmlns:a="http://schemas.openxmlformats.org/drawingml/2006/main" name="Office Theme 2013 - 2022">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9493</Words>
  <Application>Microsoft Macintosh PowerPoint</Application>
  <PresentationFormat>Widescreen</PresentationFormat>
  <Paragraphs>2204</Paragraphs>
  <Slides>37</Slides>
  <Notes>21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37</vt:i4>
      </vt:variant>
    </vt:vector>
  </HeadingPairs>
  <TitlesOfParts>
    <vt:vector size="45" baseType="lpstr">
      <vt:lpstr>Arial</vt:lpstr>
      <vt:lpstr>Calibri</vt:lpstr>
      <vt:lpstr>Calibri Light</vt:lpstr>
      <vt:lpstr>Consolas</vt:lpstr>
      <vt:lpstr>Rockwell</vt:lpstr>
      <vt:lpstr>Times</vt:lpstr>
      <vt:lpstr>Wingdings</vt:lpstr>
      <vt:lpstr>Atlas</vt:lpstr>
      <vt:lpstr> Does Hood Vote? : A Case Study of Political Knowledge and Voting on the Hood College Campus</vt:lpstr>
      <vt:lpstr>Introduction</vt:lpstr>
      <vt:lpstr>General Observations</vt:lpstr>
      <vt:lpstr>Student and Military Voter Empowerment Act </vt:lpstr>
      <vt:lpstr>Research Questions</vt:lpstr>
      <vt:lpstr>Literature Review</vt:lpstr>
      <vt:lpstr>Previous Literature</vt:lpstr>
      <vt:lpstr>Methodology</vt:lpstr>
      <vt:lpstr>Survey</vt:lpstr>
      <vt:lpstr>Interview Questions</vt:lpstr>
      <vt:lpstr>General Hypotheses</vt:lpstr>
      <vt:lpstr>Sample</vt:lpstr>
      <vt:lpstr>General Findings</vt:lpstr>
      <vt:lpstr>Disaggregated Results</vt:lpstr>
      <vt:lpstr>Gender Identity Question 11 part one</vt:lpstr>
      <vt:lpstr>Gender Identity Question 11 part two</vt:lpstr>
      <vt:lpstr>Gender Identity Question 12</vt:lpstr>
      <vt:lpstr>Gender Identity Questions 13 and 14</vt:lpstr>
      <vt:lpstr>Race Question 11 part one</vt:lpstr>
      <vt:lpstr>Race  Question 11 part two</vt:lpstr>
      <vt:lpstr>Race  Question 12</vt:lpstr>
      <vt:lpstr>Race  Questions 13 and 14</vt:lpstr>
      <vt:lpstr>Political Party Affiliation Question 11   part one</vt:lpstr>
      <vt:lpstr>Political Party Affiliation  Question 11 part two</vt:lpstr>
      <vt:lpstr>Political Party Affiliation Question 12</vt:lpstr>
      <vt:lpstr>Political Party Affiliation Questions 13 and 14</vt:lpstr>
      <vt:lpstr>Year at Hood Question 11 </vt:lpstr>
      <vt:lpstr>Year at Hood Question 12</vt:lpstr>
      <vt:lpstr>Year at Hood Questions 13 and 14</vt:lpstr>
      <vt:lpstr>Interviews</vt:lpstr>
      <vt:lpstr>Implications</vt:lpstr>
      <vt:lpstr>Discussion</vt:lpstr>
      <vt:lpstr>Conclusion</vt:lpstr>
      <vt:lpstr>Future Projects</vt:lpstr>
      <vt:lpstr>Final Remarks</vt:lpstr>
      <vt:lpstr>Policy Alternatives</vt:lpstr>
      <vt:lpstr>Bibliography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Malizia, Isabel Anne</cp:lastModifiedBy>
  <cp:revision>332</cp:revision>
  <dcterms:created xsi:type="dcterms:W3CDTF">2022-12-04T21:02:00Z</dcterms:created>
  <dcterms:modified xsi:type="dcterms:W3CDTF">2022-12-12T02:25:25Z</dcterms:modified>
</cp:coreProperties>
</file>