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1"/>
  </p:notesMasterIdLst>
  <p:handoutMasterIdLst>
    <p:handoutMasterId r:id="rId12"/>
  </p:handoutMasterIdLst>
  <p:sldIdLst>
    <p:sldId id="297" r:id="rId2"/>
    <p:sldId id="294" r:id="rId3"/>
    <p:sldId id="300" r:id="rId4"/>
    <p:sldId id="301" r:id="rId5"/>
    <p:sldId id="302" r:id="rId6"/>
    <p:sldId id="303" r:id="rId7"/>
    <p:sldId id="305" r:id="rId8"/>
    <p:sldId id="304" r:id="rId9"/>
    <p:sldId id="291" r:id="rId1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760" y="0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356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760" y="8829356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E386753-78EF-4A9D-9550-03275F2BB22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60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60" y="0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6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6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1" y="4416267"/>
            <a:ext cx="5607367" cy="418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356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6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60" y="8829356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584FEFF-3952-4B2D-97BA-66365FDF6E6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9599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645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645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645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645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645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64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31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4131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413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1318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319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320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1321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41322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3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4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5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6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7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4132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132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1330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1331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1332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5ABB7BE-7100-4D4F-9C45-F2D151839A2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AE163-8586-47BB-97C8-A1800EB389E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D1212-E61E-4A91-BE49-E9C7AAE1014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8C9EB-1D4A-4F38-AD0F-279655F1E6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A67EB-A2C7-42DF-8B81-3BA52A663A7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BDB93-08A4-42DC-B8F4-395168C8A7A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8FE4A-320D-4796-A528-D13AC523931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7ED-8248-4C32-A13B-A3597074DE2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F2098-D62E-4CE6-8A39-497172FDF41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FCE2E-52B5-409D-8668-CE90E307D33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47A22-BFE9-42A0-B56D-5045188ECAB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29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4029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29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029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4029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30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30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30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403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030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030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4030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4030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95BCC638-16B7-47E3-87E5-BD5740D605F2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ctcounter.org/compliantvendor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projectcounter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workrooms/sush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workrooms/ser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niso.org/workrooms/seru/registry/" TargetMode="External"/><Relationship Id="rId4" Type="http://schemas.openxmlformats.org/officeDocument/2006/relationships/hyperlink" Target="http://www.niso.org/publications/rp/RP-7-2012_SERU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304800"/>
            <a:ext cx="7964055" cy="1431925"/>
          </a:xfrm>
        </p:spPr>
        <p:txBody>
          <a:bodyPr/>
          <a:lstStyle/>
          <a:p>
            <a:pPr algn="ctr"/>
            <a:r>
              <a:rPr lang="en-US" dirty="0" smtClean="0"/>
              <a:t>Wrangle those (e)-Dogies!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685800" y="2209800"/>
            <a:ext cx="8305800" cy="2590800"/>
          </a:xfrm>
        </p:spPr>
        <p:txBody>
          <a:bodyPr/>
          <a:lstStyle/>
          <a:p>
            <a:r>
              <a:rPr lang="en-US" dirty="0" smtClean="0"/>
              <a:t>Community-Driven Standards and Best Practices for Librarians and Vendors</a:t>
            </a:r>
          </a:p>
          <a:p>
            <a:endParaRPr lang="en-US" dirty="0"/>
          </a:p>
          <a:p>
            <a:r>
              <a:rPr lang="en-US" dirty="0" smtClean="0"/>
              <a:t>COUNTER/SUSHI</a:t>
            </a:r>
          </a:p>
          <a:p>
            <a:r>
              <a:rPr lang="en-US" dirty="0" smtClean="0"/>
              <a:t>SERU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7400" y="49530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+mn-lt"/>
              </a:rPr>
              <a:t>Betty Landesman</a:t>
            </a:r>
          </a:p>
          <a:p>
            <a:pPr algn="r"/>
            <a:endParaRPr lang="en-US" dirty="0" smtClean="0">
              <a:latin typeface="+mn-lt"/>
            </a:endParaRPr>
          </a:p>
          <a:p>
            <a:pPr algn="r"/>
            <a:r>
              <a:rPr lang="en-US" dirty="0" smtClean="0">
                <a:latin typeface="+mn-lt"/>
              </a:rPr>
              <a:t>ER&amp;L Conference</a:t>
            </a:r>
          </a:p>
          <a:p>
            <a:pPr algn="r"/>
            <a:endParaRPr lang="en-US" dirty="0" smtClean="0">
              <a:latin typeface="+mn-lt"/>
            </a:endParaRPr>
          </a:p>
          <a:p>
            <a:pPr algn="r"/>
            <a:r>
              <a:rPr lang="en-US" dirty="0" smtClean="0">
                <a:latin typeface="+mn-lt"/>
              </a:rPr>
              <a:t>March 17, 2014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COUNTER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981200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b="1" dirty="0"/>
              <a:t>C</a:t>
            </a:r>
            <a:r>
              <a:rPr lang="en-US" sz="2800" dirty="0"/>
              <a:t>ounting </a:t>
            </a:r>
            <a:r>
              <a:rPr lang="en-US" sz="2800" b="1" dirty="0"/>
              <a:t>O</a:t>
            </a:r>
            <a:r>
              <a:rPr lang="en-US" sz="2800" dirty="0"/>
              <a:t>nline </a:t>
            </a:r>
            <a:r>
              <a:rPr lang="en-US" sz="2800" b="1" dirty="0"/>
              <a:t>U</a:t>
            </a:r>
            <a:r>
              <a:rPr lang="en-US" sz="2800" dirty="0"/>
              <a:t>sage of </a:t>
            </a:r>
            <a:r>
              <a:rPr lang="en-US" sz="2800" b="1" dirty="0"/>
              <a:t>N</a:t>
            </a:r>
            <a:r>
              <a:rPr lang="en-US" sz="2800" dirty="0"/>
              <a:t>etworked </a:t>
            </a:r>
            <a:r>
              <a:rPr lang="en-US" sz="2800" b="1" dirty="0"/>
              <a:t>E</a:t>
            </a:r>
            <a:r>
              <a:rPr lang="en-US" sz="2800" dirty="0"/>
              <a:t>lectronic </a:t>
            </a:r>
            <a:r>
              <a:rPr lang="en-US" sz="2800" b="1" dirty="0"/>
              <a:t>R</a:t>
            </a:r>
            <a:r>
              <a:rPr lang="en-US" sz="2800" dirty="0"/>
              <a:t>esources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3200400"/>
            <a:ext cx="6324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“</a:t>
            </a:r>
            <a:r>
              <a:rPr lang="en-US" sz="2800" dirty="0"/>
              <a:t>an international initiative serving librarians, publishers and intermediaries by setting standards that facilitate the recording and reporting of online usage statistics in a consistent, credible and compatible </a:t>
            </a:r>
            <a:r>
              <a:rPr lang="en-US" sz="2800" dirty="0" smtClean="0"/>
              <a:t>way”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6988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COUNTER (2)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98120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dirty="0" smtClean="0"/>
              <a:t> Launched March 2002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70708" y="3544907"/>
            <a:ext cx="70588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Code of Practice for online books and reference works March 2006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170709" y="2590800"/>
            <a:ext cx="7287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First COUNTER Code of Practice (online journals and databases) published 2003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203035" y="4499014"/>
            <a:ext cx="69503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Journals and databases (Release 3) August 2008 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198417" y="5530334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E-Resources (Release 4) April 2012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4399908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COUNTER (3)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3276600"/>
            <a:ext cx="815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dirty="0" smtClean="0"/>
              <a:t> Register of compliant vendors</a:t>
            </a:r>
            <a:r>
              <a:rPr lang="en-US" sz="2800" dirty="0" smtClean="0"/>
              <a:t>: </a:t>
            </a:r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www.projectcounter.org/compliantvendors.html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742324"/>
            <a:ext cx="69503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COUNTER web site</a:t>
            </a:r>
            <a:r>
              <a:rPr lang="en-US" sz="2800" dirty="0" smtClean="0"/>
              <a:t>: </a:t>
            </a:r>
            <a:r>
              <a:rPr lang="en-US" sz="2800" dirty="0">
                <a:hlinkClick r:id="rId4"/>
              </a:rPr>
              <a:t>http://www.projectcounter.org/</a:t>
            </a:r>
            <a:endParaRPr lang="en-US" sz="2800" dirty="0"/>
          </a:p>
          <a:p>
            <a:pPr marL="457200" indent="-457200">
              <a:buFont typeface="Wingdings" pitchFamily="2" charset="2"/>
              <a:buChar char="Ø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74109471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SUSHI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126837" y="1905000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/>
              <a:t>S</a:t>
            </a:r>
            <a:r>
              <a:rPr lang="en-US" sz="2800" dirty="0" smtClean="0"/>
              <a:t>tandardized </a:t>
            </a:r>
            <a:r>
              <a:rPr lang="en-US" sz="2800" b="1" dirty="0"/>
              <a:t>U</a:t>
            </a:r>
            <a:r>
              <a:rPr lang="en-US" sz="2800" dirty="0"/>
              <a:t>sage </a:t>
            </a:r>
            <a:r>
              <a:rPr lang="en-US" sz="2800" b="1" dirty="0" smtClean="0"/>
              <a:t>S</a:t>
            </a:r>
            <a:r>
              <a:rPr lang="en-US" sz="2800" dirty="0" smtClean="0"/>
              <a:t>tatistics </a:t>
            </a:r>
            <a:r>
              <a:rPr lang="en-US" sz="2800" b="1" dirty="0" smtClean="0"/>
              <a:t>H</a:t>
            </a:r>
            <a:r>
              <a:rPr lang="en-US" sz="2800" dirty="0" smtClean="0"/>
              <a:t>arvesting </a:t>
            </a:r>
            <a:r>
              <a:rPr lang="en-US" sz="2800" b="1" dirty="0" smtClean="0"/>
              <a:t>I</a:t>
            </a:r>
            <a:r>
              <a:rPr lang="en-US" sz="2800" dirty="0" smtClean="0"/>
              <a:t>nitiative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12982" y="2859107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NISO Z39.93-2013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26837" y="3382327"/>
            <a:ext cx="655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Standard protocol to automate transport of COUNTER formatted usage statistics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31455" y="4767322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>
                <a:hlinkClick r:id="rId3"/>
              </a:rPr>
              <a:t>http://www.niso.org/workrooms/sushi/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12982" y="5299059"/>
            <a:ext cx="76592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Work group being formed to explore adapting SUSHI for retrieving snippets of usage (“SUSHI Lite”)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53151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SERU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98120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/>
              <a:t>S</a:t>
            </a:r>
            <a:r>
              <a:rPr lang="en-US" sz="2800" dirty="0" smtClean="0"/>
              <a:t>hared </a:t>
            </a:r>
            <a:r>
              <a:rPr lang="en-US" sz="2800" b="1" dirty="0" smtClean="0"/>
              <a:t>E</a:t>
            </a:r>
            <a:r>
              <a:rPr lang="en-US" sz="2800" dirty="0" smtClean="0"/>
              <a:t>lectronic </a:t>
            </a:r>
            <a:r>
              <a:rPr lang="en-US" sz="2800" b="1" dirty="0" smtClean="0"/>
              <a:t>R</a:t>
            </a:r>
            <a:r>
              <a:rPr lang="en-US" sz="2800" dirty="0" smtClean="0"/>
              <a:t>esource </a:t>
            </a:r>
            <a:r>
              <a:rPr lang="en-US" sz="2800" b="1" dirty="0" smtClean="0"/>
              <a:t>U</a:t>
            </a:r>
            <a:r>
              <a:rPr lang="en-US" sz="2800" dirty="0" smtClean="0"/>
              <a:t>nderstanding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819400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NISO RP-7-2012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12982" y="3657600"/>
            <a:ext cx="655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Publishers and libraries join registry; agree to use SERU instead of negotiating and signing license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2982" y="5181600"/>
            <a:ext cx="655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Based on standard business practices and copyright law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116690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SERU (2)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981200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b="1" dirty="0" smtClean="0"/>
              <a:t>SERU </a:t>
            </a:r>
            <a:r>
              <a:rPr lang="en-US" sz="2800" b="1" dirty="0"/>
              <a:t>home page: </a:t>
            </a:r>
            <a:r>
              <a:rPr lang="en-US" sz="2800" b="1" dirty="0">
                <a:hlinkClick r:id="rId3"/>
              </a:rPr>
              <a:t>http://www.niso.org/workrooms/seru/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3200400"/>
            <a:ext cx="777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RP-7-2012: </a:t>
            </a:r>
            <a:r>
              <a:rPr lang="en-US" sz="2800" b="1" dirty="0">
                <a:hlinkClick r:id="rId4"/>
              </a:rPr>
              <a:t>http://www.niso.org/publications/rp/RP-7-2012_SERU.pdf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4800600"/>
            <a:ext cx="77077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Registry: </a:t>
            </a:r>
            <a:r>
              <a:rPr lang="en-US" sz="2800" dirty="0">
                <a:hlinkClick r:id="rId5"/>
              </a:rPr>
              <a:t>http://www.niso.org/workrooms/seru/registry/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93089060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" t="24059" r="-5703" b="-24059"/>
          <a:stretch/>
        </p:blipFill>
        <p:spPr bwMode="auto">
          <a:xfrm>
            <a:off x="0" y="-76200"/>
            <a:ext cx="12192000" cy="937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06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133600"/>
            <a:ext cx="6934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Betty Landesman</a:t>
            </a:r>
          </a:p>
          <a:p>
            <a:endParaRPr lang="en-US" sz="2800" dirty="0"/>
          </a:p>
          <a:p>
            <a:r>
              <a:rPr lang="en-US" sz="2800" dirty="0" smtClean="0"/>
              <a:t>blandesman@ubalt.edu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125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mmer design template">
  <a:themeElements>
    <a:clrScheme name="Shimmer design template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 desig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himmer design template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design template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design template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1512</TotalTime>
  <Words>237</Words>
  <Application>Microsoft Office PowerPoint</Application>
  <PresentationFormat>On-screen Show (4:3)</PresentationFormat>
  <Paragraphs>46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Shimmer design template</vt:lpstr>
      <vt:lpstr>Wrangle those (e)-Dogies!</vt:lpstr>
      <vt:lpstr>COUNTER</vt:lpstr>
      <vt:lpstr>COUNTER (2)</vt:lpstr>
      <vt:lpstr>COUNTER (3)</vt:lpstr>
      <vt:lpstr>SUSHI</vt:lpstr>
      <vt:lpstr>SERU</vt:lpstr>
      <vt:lpstr>SERU (2)</vt:lpstr>
      <vt:lpstr>PowerPoint Presentation</vt:lpstr>
      <vt:lpstr>PowerPoint Presentation</vt:lpstr>
    </vt:vector>
  </TitlesOfParts>
  <Company>NIH Library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BALTIMORE HEAD OF TECHNICAL SERVICES 3-27-12</dc:title>
  <dc:creator>landesb</dc:creator>
  <cp:lastModifiedBy>updater</cp:lastModifiedBy>
  <cp:revision>100</cp:revision>
  <cp:lastPrinted>1601-01-01T00:00:00Z</cp:lastPrinted>
  <dcterms:created xsi:type="dcterms:W3CDTF">2009-03-18T23:18:02Z</dcterms:created>
  <dcterms:modified xsi:type="dcterms:W3CDTF">2014-03-15T18:00:02Z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TC102037921033</vt:lpwstr>
  </property>
</Properties>
</file>