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3"/>
  </p:notesMasterIdLst>
  <p:sldIdLst>
    <p:sldId id="263" r:id="rId3"/>
    <p:sldId id="264" r:id="rId4"/>
    <p:sldId id="267" r:id="rId5"/>
    <p:sldId id="280" r:id="rId6"/>
    <p:sldId id="269" r:id="rId7"/>
    <p:sldId id="281" r:id="rId8"/>
    <p:sldId id="272" r:id="rId9"/>
    <p:sldId id="273" r:id="rId10"/>
    <p:sldId id="274" r:id="rId11"/>
    <p:sldId id="27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2379B0-F00C-4E53-8D21-FF8511E50D93}" type="datetimeFigureOut">
              <a:rPr lang="en-US" smtClean="0"/>
              <a:t>9/29/2014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7586CE-DA42-4C40-8836-8E0C25A65C6F}" type="slidenum">
              <a:rPr lang="en-US" smtClean="0"/>
              <a:t>‹#›</a:t>
            </a:fld>
            <a:endParaRPr lang="en-US"/>
          </a:p>
        </p:txBody>
      </p:sp>
    </p:spTree>
    <p:extLst>
      <p:ext uri="{BB962C8B-B14F-4D97-AF65-F5344CB8AC3E}">
        <p14:creationId xmlns:p14="http://schemas.microsoft.com/office/powerpoint/2010/main" val="93831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074AC7-886E-3D41-869D-424C08CED41A}"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226316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Mailing List – as with the </a:t>
            </a:r>
            <a:r>
              <a:rPr lang="en-US" sz="1200" u="none" kern="1200" dirty="0" err="1" smtClean="0">
                <a:solidFill>
                  <a:schemeClr val="tx1"/>
                </a:solidFill>
                <a:effectLst/>
                <a:latin typeface="+mn-lt"/>
                <a:ea typeface="+mn-ea"/>
                <a:cs typeface="+mn-cs"/>
              </a:rPr>
              <a:t>Kbart</a:t>
            </a:r>
            <a:r>
              <a:rPr lang="en-US" sz="1200" u="none" kern="1200" dirty="0" smtClean="0">
                <a:solidFill>
                  <a:schemeClr val="tx1"/>
                </a:solidFill>
                <a:effectLst/>
                <a:latin typeface="+mn-lt"/>
                <a:ea typeface="+mn-ea"/>
                <a:cs typeface="+mn-cs"/>
              </a:rPr>
              <a:t> Interest</a:t>
            </a:r>
            <a:r>
              <a:rPr lang="en-US" sz="1200" u="none" kern="1200" baseline="0" dirty="0" smtClean="0">
                <a:solidFill>
                  <a:schemeClr val="tx1"/>
                </a:solidFill>
                <a:effectLst/>
                <a:latin typeface="+mn-lt"/>
                <a:ea typeface="+mn-ea"/>
                <a:cs typeface="+mn-cs"/>
              </a:rPr>
              <a:t> Group List, </a:t>
            </a:r>
            <a:r>
              <a:rPr lang="en-US" sz="1200" u="none" kern="1200" dirty="0" smtClean="0">
                <a:solidFill>
                  <a:schemeClr val="tx1"/>
                </a:solidFill>
                <a:effectLst/>
                <a:latin typeface="+mn-lt"/>
                <a:ea typeface="+mn-ea"/>
                <a:cs typeface="+mn-cs"/>
              </a:rPr>
              <a:t>anyone can participate</a:t>
            </a:r>
          </a:p>
        </p:txBody>
      </p:sp>
      <p:sp>
        <p:nvSpPr>
          <p:cNvPr id="4" name="Slide Number Placeholder 3"/>
          <p:cNvSpPr>
            <a:spLocks noGrp="1"/>
          </p:cNvSpPr>
          <p:nvPr>
            <p:ph type="sldNum" sz="quarter" idx="10"/>
          </p:nvPr>
        </p:nvSpPr>
        <p:spPr/>
        <p:txBody>
          <a:bodyPr/>
          <a:lstStyle/>
          <a:p>
            <a:fld id="{4D074AC7-886E-3D41-869D-424C08CED41A}" type="slidenum">
              <a:rPr lang="en-US" smtClean="0"/>
              <a:t>10</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074AC7-886E-3D41-869D-424C08CED41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459044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UKSG = United Kingdom Serials Group; remember Project Transfer from Day 1</a:t>
            </a:r>
            <a:endParaRPr lang="en-US" dirty="0" smtClean="0"/>
          </a:p>
          <a:p>
            <a:endParaRPr lang="en-US" dirty="0"/>
          </a:p>
        </p:txBody>
      </p:sp>
      <p:sp>
        <p:nvSpPr>
          <p:cNvPr id="4" name="Slide Number Placeholder 3"/>
          <p:cNvSpPr>
            <a:spLocks noGrp="1"/>
          </p:cNvSpPr>
          <p:nvPr>
            <p:ph type="sldNum" sz="quarter" idx="10"/>
          </p:nvPr>
        </p:nvSpPr>
        <p:spPr/>
        <p:txBody>
          <a:bodyPr/>
          <a:lstStyle/>
          <a:p>
            <a:fld id="{4D074AC7-886E-3D41-869D-424C08CED41A}" type="slidenum">
              <a:rPr lang="en-US" smtClean="0"/>
              <a:t>3</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335ACD-8DDD-8C46-8479-6BB28FDBE567}" type="slidenum">
              <a:rPr lang="en-GB">
                <a:solidFill>
                  <a:prstClr val="black"/>
                </a:solidFill>
              </a:rPr>
              <a:pPr/>
              <a:t>4</a:t>
            </a:fld>
            <a:endParaRPr lang="en-GB">
              <a:solidFill>
                <a:prstClr val="black"/>
              </a:solidFill>
            </a:endParaRPr>
          </a:p>
        </p:txBody>
      </p:sp>
      <p:sp>
        <p:nvSpPr>
          <p:cNvPr id="204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0483" name="Rectangle 3"/>
          <p:cNvSpPr>
            <a:spLocks noGrp="1" noChangeArrowheads="1"/>
          </p:cNvSpPr>
          <p:nvPr>
            <p:ph type="body" idx="1"/>
          </p:nvPr>
        </p:nvSpPr>
        <p:spPr/>
        <p:txBody>
          <a:bodyPr/>
          <a:lstStyle/>
          <a:p>
            <a:pPr eaLnBrk="1" hangingPunct="1">
              <a:lnSpc>
                <a:spcPct val="80000"/>
              </a:lnSpc>
            </a:pPr>
            <a:r>
              <a:rPr lang="en-GB" sz="4200" dirty="0" smtClean="0">
                <a:solidFill>
                  <a:srgbClr val="1F497D"/>
                </a:solidFill>
                <a:latin typeface="+mn-lt"/>
                <a:ea typeface="ＭＳ Ｐゴシック" charset="0"/>
                <a:cs typeface="Calibri"/>
              </a:rPr>
              <a:t>Proper attribution – this slide is taken from a NISO presentation at the NASIG </a:t>
            </a:r>
            <a:r>
              <a:rPr lang="en-GB" sz="4200" smtClean="0">
                <a:solidFill>
                  <a:srgbClr val="1F497D"/>
                </a:solidFill>
                <a:latin typeface="+mn-lt"/>
                <a:ea typeface="ＭＳ Ｐゴシック" charset="0"/>
                <a:cs typeface="Calibri"/>
              </a:rPr>
              <a:t>2014 conference</a:t>
            </a:r>
          </a:p>
          <a:p>
            <a:pPr eaLnBrk="1" hangingPunct="1">
              <a:lnSpc>
                <a:spcPct val="80000"/>
              </a:lnSpc>
            </a:pPr>
            <a:r>
              <a:rPr lang="en-GB" sz="4200" dirty="0" smtClean="0">
                <a:solidFill>
                  <a:srgbClr val="1F497D"/>
                </a:solidFill>
                <a:latin typeface="+mn-lt"/>
                <a:ea typeface="ＭＳ Ｐゴシック" charset="0"/>
                <a:cs typeface="Calibri"/>
              </a:rPr>
              <a:t>A database contains </a:t>
            </a:r>
            <a:r>
              <a:rPr lang="en-GB" sz="4200" dirty="0" smtClean="0">
                <a:solidFill>
                  <a:srgbClr val="1F497D"/>
                </a:solidFill>
                <a:latin typeface="+mn-lt"/>
                <a:ea typeface="ＭＳ Ｐゴシック" charset="0"/>
                <a:cs typeface="Calibri"/>
              </a:rPr>
              <a:t>information about web resources </a:t>
            </a:r>
            <a:r>
              <a:rPr lang="en-GB" sz="4200" dirty="0" smtClean="0">
                <a:solidFill>
                  <a:srgbClr val="1F497D"/>
                </a:solidFill>
                <a:latin typeface="+mn-lt"/>
                <a:ea typeface="ＭＳ Ｐゴシック" charset="0"/>
                <a:cs typeface="Calibri"/>
              </a:rPr>
              <a:t>(e.g</a:t>
            </a:r>
            <a:r>
              <a:rPr lang="en-GB" sz="4200" dirty="0" smtClean="0">
                <a:solidFill>
                  <a:srgbClr val="1F497D"/>
                </a:solidFill>
                <a:latin typeface="+mn-lt"/>
                <a:ea typeface="ＭＳ Ｐゴシック" charset="0"/>
                <a:cs typeface="Calibri"/>
              </a:rPr>
              <a:t>. what journal holdings are available in </a:t>
            </a:r>
            <a:r>
              <a:rPr lang="en-GB" sz="4200" dirty="0" smtClean="0">
                <a:solidFill>
                  <a:srgbClr val="1F497D"/>
                </a:solidFill>
                <a:latin typeface="+mn-lt"/>
                <a:ea typeface="ＭＳ Ｐゴシック" charset="0"/>
                <a:cs typeface="Calibri"/>
              </a:rPr>
              <a:t>JSTOR), how you </a:t>
            </a:r>
            <a:r>
              <a:rPr lang="en-GB" sz="4200" dirty="0" smtClean="0">
                <a:solidFill>
                  <a:srgbClr val="1F497D"/>
                </a:solidFill>
                <a:latin typeface="+mn-lt"/>
                <a:ea typeface="ＭＳ Ｐゴシック" charset="0"/>
                <a:cs typeface="Calibri"/>
              </a:rPr>
              <a:t>link to articles in </a:t>
            </a:r>
            <a:r>
              <a:rPr lang="en-GB" sz="4200" dirty="0" smtClean="0">
                <a:solidFill>
                  <a:srgbClr val="1F497D"/>
                </a:solidFill>
                <a:latin typeface="+mn-lt"/>
                <a:ea typeface="ＭＳ Ｐゴシック" charset="0"/>
                <a:cs typeface="Calibri"/>
              </a:rPr>
              <a:t>them, what resources </a:t>
            </a:r>
            <a:r>
              <a:rPr lang="en-GB" sz="4200" dirty="0" smtClean="0">
                <a:solidFill>
                  <a:srgbClr val="1F497D"/>
                </a:solidFill>
                <a:latin typeface="+mn-lt"/>
                <a:ea typeface="ＭＳ Ｐゴシック" charset="0"/>
                <a:cs typeface="Calibri"/>
              </a:rPr>
              <a:t>a library has </a:t>
            </a:r>
            <a:r>
              <a:rPr lang="en-GB" sz="4200" dirty="0" smtClean="0">
                <a:solidFill>
                  <a:srgbClr val="1F497D"/>
                </a:solidFill>
                <a:latin typeface="+mn-lt"/>
                <a:ea typeface="ＭＳ Ｐゴシック" charset="0"/>
                <a:cs typeface="Calibri"/>
              </a:rPr>
              <a:t>licensed/owns</a:t>
            </a:r>
            <a:endParaRPr lang="en-GB" sz="4200" dirty="0" smtClean="0">
              <a:solidFill>
                <a:srgbClr val="1F497D"/>
              </a:solidFill>
              <a:latin typeface="+mn-lt"/>
              <a:ea typeface="ＭＳ Ｐゴシック" charset="0"/>
              <a:cs typeface="Calibri"/>
            </a:endParaRPr>
          </a:p>
          <a:p>
            <a:pPr eaLnBrk="1" hangingPunct="1">
              <a:lnSpc>
                <a:spcPct val="80000"/>
              </a:lnSpc>
            </a:pPr>
            <a:r>
              <a:rPr lang="en-GB" sz="4200" baseline="0" dirty="0" smtClean="0">
                <a:solidFill>
                  <a:srgbClr val="1F497D"/>
                </a:solidFill>
                <a:latin typeface="+mn-lt"/>
                <a:ea typeface="ＭＳ Ｐゴシック" charset="0"/>
                <a:cs typeface="Calibri"/>
              </a:rPr>
              <a:t>Link resolver/knowledgebase know what content the library can access and where </a:t>
            </a:r>
            <a:endParaRPr lang="en-GB" sz="4400" dirty="0" smtClean="0">
              <a:solidFill>
                <a:srgbClr val="1F497D"/>
              </a:solidFill>
              <a:latin typeface="+mn-lt"/>
              <a:ea typeface="ＭＳ Ｐゴシック" charset="0"/>
              <a:cs typeface="Calibri"/>
            </a:endParaRPr>
          </a:p>
          <a:p>
            <a:r>
              <a:rPr lang="en-GB" sz="4400" dirty="0" smtClean="0">
                <a:solidFill>
                  <a:srgbClr val="1F497D"/>
                </a:solidFill>
                <a:latin typeface="+mn-lt"/>
                <a:ea typeface="ＭＳ Ｐゴシック" charset="0"/>
                <a:cs typeface="Calibri"/>
              </a:rPr>
              <a:t>This gets users </a:t>
            </a:r>
            <a:r>
              <a:rPr lang="en-GB" sz="4400" dirty="0" smtClean="0">
                <a:solidFill>
                  <a:srgbClr val="1F497D"/>
                </a:solidFill>
                <a:latin typeface="+mn-lt"/>
                <a:ea typeface="ＭＳ Ｐゴシック" charset="0"/>
                <a:cs typeface="Calibri"/>
              </a:rPr>
              <a:t>to the “appropriate </a:t>
            </a:r>
            <a:r>
              <a:rPr lang="en-GB" sz="4400" dirty="0" smtClean="0">
                <a:solidFill>
                  <a:srgbClr val="1F497D"/>
                </a:solidFill>
                <a:latin typeface="+mn-lt"/>
                <a:ea typeface="ＭＳ Ｐゴシック" charset="0"/>
                <a:cs typeface="Calibri"/>
              </a:rPr>
              <a:t>copy” – content they can use</a:t>
            </a:r>
            <a:endParaRPr lang="en-GB" sz="4400" dirty="0" smtClean="0">
              <a:solidFill>
                <a:srgbClr val="1F497D"/>
              </a:solidFill>
              <a:latin typeface="+mn-lt"/>
              <a:ea typeface="ＭＳ Ｐゴシック" charset="0"/>
              <a:cs typeface="Calibri"/>
            </a:endParaRPr>
          </a:p>
          <a:p>
            <a:endParaRPr lang="en-GB" sz="4400" dirty="0" smtClean="0">
              <a:solidFill>
                <a:srgbClr val="1F497D"/>
              </a:solidFill>
              <a:latin typeface="+mn-lt"/>
              <a:ea typeface="ＭＳ Ｐゴシック" charset="0"/>
              <a:cs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End result – users cannot access</a:t>
            </a:r>
            <a:r>
              <a:rPr lang="en-US" sz="1200" u="none" kern="1200" baseline="0" dirty="0" smtClean="0">
                <a:solidFill>
                  <a:schemeClr val="tx1"/>
                </a:solidFill>
                <a:effectLst/>
                <a:latin typeface="+mn-lt"/>
                <a:ea typeface="+mn-ea"/>
                <a:cs typeface="+mn-cs"/>
              </a:rPr>
              <a:t> content they’re told they have</a:t>
            </a:r>
            <a:endParaRPr lang="en-US" sz="1200" u="non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5</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u="non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6</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Endorsement = agree to format and</a:t>
            </a:r>
            <a:r>
              <a:rPr lang="en-US" sz="1200" u="none" kern="1200" baseline="0" dirty="0" smtClean="0">
                <a:solidFill>
                  <a:schemeClr val="tx1"/>
                </a:solidFill>
                <a:effectLst/>
                <a:latin typeface="+mn-lt"/>
                <a:ea typeface="+mn-ea"/>
                <a:cs typeface="+mn-cs"/>
              </a:rPr>
              <a:t> exchange content availability data according to guidelines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baseline="0" dirty="0" smtClean="0">
                <a:solidFill>
                  <a:schemeClr val="tx1"/>
                </a:solidFill>
                <a:effectLst/>
                <a:latin typeface="+mn-lt"/>
                <a:ea typeface="+mn-ea"/>
                <a:cs typeface="+mn-cs"/>
              </a:rPr>
              <a:t>Interest Group List – anyone can participate</a:t>
            </a:r>
            <a:endParaRPr lang="en-US" sz="1200" u="non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7</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journal may have undergone title changes during its history but have all the online from volume 1 listed under the current title (with the current title’s ISSN) on the publisher’s web site.</a:t>
            </a:r>
            <a:endParaRPr lang="en-US" dirty="0" smtClean="0"/>
          </a:p>
        </p:txBody>
      </p:sp>
      <p:sp>
        <p:nvSpPr>
          <p:cNvPr id="4" name="Slide Number Placeholder 3"/>
          <p:cNvSpPr>
            <a:spLocks noGrp="1"/>
          </p:cNvSpPr>
          <p:nvPr>
            <p:ph type="sldNum" sz="quarter" idx="10"/>
          </p:nvPr>
        </p:nvSpPr>
        <p:spPr/>
        <p:txBody>
          <a:bodyPr/>
          <a:lstStyle/>
          <a:p>
            <a:fld id="{4D074AC7-886E-3D41-869D-424C08CED41A}" type="slidenum">
              <a:rPr lang="en-US" smtClean="0"/>
              <a:t>8</a:t>
            </a:fld>
            <a:endParaRPr lang="en-US"/>
          </a:p>
        </p:txBody>
      </p:sp>
    </p:spTree>
    <p:extLst>
      <p:ext uri="{BB962C8B-B14F-4D97-AF65-F5344CB8AC3E}">
        <p14:creationId xmlns:p14="http://schemas.microsoft.com/office/powerpoint/2010/main" val="1459044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Intended to help ensure that e-journal content can be reliably</a:t>
            </a:r>
            <a:r>
              <a:rPr lang="en-US" sz="1200" u="none" kern="1200" baseline="0" dirty="0" smtClean="0">
                <a:solidFill>
                  <a:schemeClr val="tx1"/>
                </a:solidFill>
                <a:effectLst/>
                <a:latin typeface="+mn-lt"/>
                <a:ea typeface="+mn-ea"/>
                <a:cs typeface="+mn-cs"/>
              </a:rPr>
              <a:t> discovered, cited, and accessed over time</a:t>
            </a:r>
            <a:endParaRPr lang="en-US" sz="1200" u="non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D074AC7-886E-3D41-869D-424C08CED41A}" type="slidenum">
              <a:rPr lang="en-US" smtClean="0"/>
              <a:t>9</a:t>
            </a:fld>
            <a:endParaRPr lang="en-US"/>
          </a:p>
        </p:txBody>
      </p:sp>
    </p:spTree>
    <p:extLst>
      <p:ext uri="{BB962C8B-B14F-4D97-AF65-F5344CB8AC3E}">
        <p14:creationId xmlns:p14="http://schemas.microsoft.com/office/powerpoint/2010/main" val="14590443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NISO LOGO-wing only-RGB-600dpi.jpg"/>
          <p:cNvPicPr>
            <a:picLocks noChangeAspect="1"/>
          </p:cNvPicPr>
          <p:nvPr userDrawn="1"/>
        </p:nvPicPr>
        <p:blipFill>
          <a:blip r:embed="rId2">
            <a:alphaModFix amt="43000"/>
            <a:extLst>
              <a:ext uri="{28A0092B-C50C-407E-A947-70E740481C1C}">
                <a14:useLocalDpi xmlns:a14="http://schemas.microsoft.com/office/drawing/2010/main" val="0"/>
              </a:ext>
            </a:extLst>
          </a:blip>
          <a:stretch>
            <a:fillRect/>
          </a:stretch>
        </p:blipFill>
        <p:spPr>
          <a:xfrm>
            <a:off x="-1" y="778300"/>
            <a:ext cx="9199273" cy="5301400"/>
          </a:xfrm>
          <a:prstGeom prst="rect">
            <a:avLst/>
          </a:prstGeom>
        </p:spPr>
      </p:pic>
      <p:sp>
        <p:nvSpPr>
          <p:cNvPr id="2" name="Title 1"/>
          <p:cNvSpPr>
            <a:spLocks noGrp="1"/>
          </p:cNvSpPr>
          <p:nvPr>
            <p:ph type="ctrTitle"/>
          </p:nvPr>
        </p:nvSpPr>
        <p:spPr>
          <a:xfrm>
            <a:off x="685800" y="2130425"/>
            <a:ext cx="7772400" cy="1470025"/>
          </a:xfrm>
        </p:spPr>
        <p:txBody>
          <a:bodyPr/>
          <a:lstStyle>
            <a:lvl1pPr>
              <a:defRPr b="1">
                <a:solidFill>
                  <a:srgbClr val="C15D05"/>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Hosted by ALCTS, Association for Library Collections and Technical Services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28663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2203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1725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NISO LOGO-wing only-RGB-600dpi.jpg"/>
          <p:cNvPicPr>
            <a:picLocks noChangeAspect="1"/>
          </p:cNvPicPr>
          <p:nvPr userDrawn="1"/>
        </p:nvPicPr>
        <p:blipFill>
          <a:blip r:embed="rId2">
            <a:alphaModFix amt="43000"/>
            <a:extLst>
              <a:ext uri="{28A0092B-C50C-407E-A947-70E740481C1C}">
                <a14:useLocalDpi xmlns:a14="http://schemas.microsoft.com/office/drawing/2010/main" val="0"/>
              </a:ext>
            </a:extLst>
          </a:blip>
          <a:stretch>
            <a:fillRect/>
          </a:stretch>
        </p:blipFill>
        <p:spPr>
          <a:xfrm>
            <a:off x="-1" y="778300"/>
            <a:ext cx="9199273" cy="5301400"/>
          </a:xfrm>
          <a:prstGeom prst="rect">
            <a:avLst/>
          </a:prstGeom>
        </p:spPr>
      </p:pic>
      <p:sp>
        <p:nvSpPr>
          <p:cNvPr id="2" name="Title 1"/>
          <p:cNvSpPr>
            <a:spLocks noGrp="1"/>
          </p:cNvSpPr>
          <p:nvPr>
            <p:ph type="ctrTitle"/>
          </p:nvPr>
        </p:nvSpPr>
        <p:spPr>
          <a:xfrm>
            <a:off x="685800" y="2130425"/>
            <a:ext cx="7772400" cy="1470025"/>
          </a:xfrm>
        </p:spPr>
        <p:txBody>
          <a:bodyPr/>
          <a:lstStyle>
            <a:lvl1pPr>
              <a:defRPr b="1">
                <a:solidFill>
                  <a:srgbClr val="C15D05"/>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94103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solidFill>
                  <a:srgbClr val="C15D05"/>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
        <p:nvSpPr>
          <p:cNvPr id="7" name="Rectangle 6"/>
          <p:cNvSpPr/>
          <p:nvPr userDrawn="1"/>
        </p:nvSpPr>
        <p:spPr>
          <a:xfrm>
            <a:off x="0" y="1366634"/>
            <a:ext cx="9144000" cy="45719"/>
          </a:xfrm>
          <a:prstGeom prst="rect">
            <a:avLst/>
          </a:prstGeom>
          <a:solidFill>
            <a:srgbClr val="12333C"/>
          </a:solidFill>
          <a:effectLst>
            <a:outerShdw dist="23000" dir="5400000" sx="0" sy="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3428030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6771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9986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9786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9751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0964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4553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solidFill>
                  <a:srgbClr val="C15D05"/>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Hosted by ALCTS, Association for Library Collections and Technical Services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
        <p:nvSpPr>
          <p:cNvPr id="7" name="Rectangle 6"/>
          <p:cNvSpPr/>
          <p:nvPr userDrawn="1"/>
        </p:nvSpPr>
        <p:spPr>
          <a:xfrm>
            <a:off x="0" y="1366634"/>
            <a:ext cx="9144000" cy="45719"/>
          </a:xfrm>
          <a:prstGeom prst="rect">
            <a:avLst/>
          </a:prstGeom>
          <a:solidFill>
            <a:srgbClr val="12333C"/>
          </a:solidFill>
          <a:effectLst>
            <a:outerShdw dist="23000" dir="5400000" sx="0" sy="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28236941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6141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92886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9/30/2014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8286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Hosted by ALCTS, Association for Library Collections and Technical Services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83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959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9511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Hosted by ALCTS, Association for Library Collections and Technical Services</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8797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solidFill>
                  <a:prstClr val="black">
                    <a:tint val="75000"/>
                  </a:prstClr>
                </a:solidFill>
              </a:rPr>
              <a:t>Hosted by ALCTS, Association for Library Collections and Technical Services</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7531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223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fld id="{F59FE6BF-7520-A34F-A50F-A7567C28D9FE}" type="datetimeFigureOut">
              <a:rPr lang="en-US">
                <a:solidFill>
                  <a:prstClr val="black"/>
                </a:solidFill>
              </a:rPr>
              <a:pPr defTabSz="457200"/>
              <a:t>9/29/2014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D78FEA7-30C2-A348-BCD9-CB3CCA4BB6D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7610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99542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Hosted by ALCTS, Association for Library Collections and Technical Services</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D78FEA7-30C2-A348-BCD9-CB3CCA4BB6D8}" type="slidenum">
              <a:rPr lang="en-US" smtClean="0">
                <a:solidFill>
                  <a:prstClr val="black">
                    <a:tint val="75000"/>
                  </a:prstClr>
                </a:solidFill>
              </a:rPr>
              <a:pPr defTabSz="457200"/>
              <a:t>‹#›</a:t>
            </a:fld>
            <a:endParaRPr lang="en-US">
              <a:solidFill>
                <a:prstClr val="black">
                  <a:tint val="75000"/>
                </a:prstClr>
              </a:solidFill>
            </a:endParaRPr>
          </a:p>
        </p:txBody>
      </p:sp>
      <p:pic>
        <p:nvPicPr>
          <p:cNvPr id="7" name="Picture 6" descr="NISO LOGO-wing only-RGB-600dpi.jpg"/>
          <p:cNvPicPr>
            <a:picLocks noChangeAspect="1"/>
          </p:cNvPicPr>
          <p:nvPr/>
        </p:nvPicPr>
        <p:blipFill>
          <a:blip r:embed="rId13">
            <a:alphaModFix amt="43000"/>
            <a:extLst>
              <a:ext uri="{28A0092B-C50C-407E-A947-70E740481C1C}">
                <a14:useLocalDpi xmlns:a14="http://schemas.microsoft.com/office/drawing/2010/main" val="0"/>
              </a:ext>
            </a:extLst>
          </a:blip>
          <a:stretch>
            <a:fillRect/>
          </a:stretch>
        </p:blipFill>
        <p:spPr>
          <a:xfrm>
            <a:off x="-1" y="778300"/>
            <a:ext cx="9199273" cy="5301400"/>
          </a:xfrm>
          <a:prstGeom prst="rect">
            <a:avLst/>
          </a:prstGeom>
        </p:spPr>
      </p:pic>
      <p:pic>
        <p:nvPicPr>
          <p:cNvPr id="9" name="Picture 8" descr="NISO LOGO-RGB-600dpi.jp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2596" y="6053240"/>
            <a:ext cx="1646981" cy="718019"/>
          </a:xfrm>
          <a:prstGeom prst="rect">
            <a:avLst/>
          </a:prstGeom>
        </p:spPr>
      </p:pic>
    </p:spTree>
    <p:extLst>
      <p:ext uri="{BB962C8B-B14F-4D97-AF65-F5344CB8AC3E}">
        <p14:creationId xmlns:p14="http://schemas.microsoft.com/office/powerpoint/2010/main" val="24912600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99542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7D78FEA7-30C2-A348-BCD9-CB3CCA4BB6D8}" type="slidenum">
              <a:rPr lang="en-US" smtClean="0">
                <a:solidFill>
                  <a:prstClr val="black">
                    <a:tint val="75000"/>
                  </a:prstClr>
                </a:solidFill>
              </a:rPr>
              <a:pPr defTabSz="457200"/>
              <a:t>‹#›</a:t>
            </a:fld>
            <a:endParaRPr lang="en-US">
              <a:solidFill>
                <a:prstClr val="black">
                  <a:tint val="75000"/>
                </a:prstClr>
              </a:solidFill>
            </a:endParaRPr>
          </a:p>
        </p:txBody>
      </p:sp>
      <p:pic>
        <p:nvPicPr>
          <p:cNvPr id="7" name="Picture 6" descr="NISO LOGO-wing only-RGB-600dpi.jpg"/>
          <p:cNvPicPr>
            <a:picLocks noChangeAspect="1"/>
          </p:cNvPicPr>
          <p:nvPr/>
        </p:nvPicPr>
        <p:blipFill>
          <a:blip r:embed="rId13">
            <a:alphaModFix amt="43000"/>
            <a:extLst>
              <a:ext uri="{28A0092B-C50C-407E-A947-70E740481C1C}">
                <a14:useLocalDpi xmlns:a14="http://schemas.microsoft.com/office/drawing/2010/main" val="0"/>
              </a:ext>
            </a:extLst>
          </a:blip>
          <a:stretch>
            <a:fillRect/>
          </a:stretch>
        </p:blipFill>
        <p:spPr>
          <a:xfrm>
            <a:off x="-1" y="778300"/>
            <a:ext cx="9199273" cy="5301400"/>
          </a:xfrm>
          <a:prstGeom prst="rect">
            <a:avLst/>
          </a:prstGeom>
        </p:spPr>
      </p:pic>
      <p:pic>
        <p:nvPicPr>
          <p:cNvPr id="9" name="Picture 8" descr="NISO LOGO-RGB-600dpi.jp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2596" y="6053240"/>
            <a:ext cx="1646981" cy="718019"/>
          </a:xfrm>
          <a:prstGeom prst="rect">
            <a:avLst/>
          </a:prstGeom>
        </p:spPr>
      </p:pic>
    </p:spTree>
    <p:extLst>
      <p:ext uri="{BB962C8B-B14F-4D97-AF65-F5344CB8AC3E}">
        <p14:creationId xmlns:p14="http://schemas.microsoft.com/office/powerpoint/2010/main" val="16069089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hyperlink" Target="http://www.niso.org/apps/group_public/document.php?document_id=12536"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niso.org/lists/piejinf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iso.org/publications/rp/rp-9-201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niso.org/lists/kbart_interest/" TargetMode="External"/><Relationship Id="rId5" Type="http://schemas.openxmlformats.org/officeDocument/2006/relationships/hyperlink" Target="https://sites.google.com/site/kbartregistry/" TargetMode="External"/><Relationship Id="rId4" Type="http://schemas.openxmlformats.org/officeDocument/2006/relationships/hyperlink" Target="http://www.niso.org/workrooms/kbart/endorsemen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niso.org/publications/rp/rp-16-201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niso.org/apps/group_public/download.php/10367/PIE-J%20Brochure%20print%20version.pdf" TargetMode="External"/><Relationship Id="rId4" Type="http://schemas.openxmlformats.org/officeDocument/2006/relationships/hyperlink" Target="http://www.niso.org/apps/group_public/download.php/10366/PIE-J%20Brochure%20electronic.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58975"/>
            <a:ext cx="7772400" cy="1470025"/>
          </a:xfrm>
        </p:spPr>
        <p:txBody>
          <a:bodyPr>
            <a:normAutofit fontScale="90000"/>
          </a:bodyPr>
          <a:lstStyle/>
          <a:p>
            <a:r>
              <a:rPr lang="en-US" dirty="0" smtClean="0"/>
              <a:t>Standards For </a:t>
            </a:r>
            <a:br>
              <a:rPr lang="en-US" dirty="0" smtClean="0"/>
            </a:br>
            <a:r>
              <a:rPr lang="en-US" dirty="0" smtClean="0"/>
              <a:t>Collection Management</a:t>
            </a:r>
            <a:br>
              <a:rPr lang="en-US" dirty="0" smtClean="0"/>
            </a:br>
            <a:r>
              <a:rPr lang="en-US" sz="3600" dirty="0" smtClean="0"/>
              <a:t>ALCTS Webinar – October </a:t>
            </a:r>
            <a:r>
              <a:rPr lang="en-US" sz="3600" dirty="0" smtClean="0"/>
              <a:t>9, </a:t>
            </a:r>
            <a:r>
              <a:rPr lang="en-US" sz="3600" dirty="0" smtClean="0"/>
              <a:t>2014</a:t>
            </a:r>
            <a:endParaRPr lang="en-US" sz="3600" dirty="0"/>
          </a:p>
        </p:txBody>
      </p:sp>
      <p:sp>
        <p:nvSpPr>
          <p:cNvPr id="3" name="Subtitle 2"/>
          <p:cNvSpPr>
            <a:spLocks noGrp="1"/>
          </p:cNvSpPr>
          <p:nvPr>
            <p:ph type="subTitle" idx="1"/>
          </p:nvPr>
        </p:nvSpPr>
        <p:spPr>
          <a:xfrm>
            <a:off x="2009669" y="3932381"/>
            <a:ext cx="4963786" cy="2662383"/>
          </a:xfrm>
        </p:spPr>
        <p:txBody>
          <a:bodyPr>
            <a:normAutofit/>
          </a:bodyPr>
          <a:lstStyle/>
          <a:p>
            <a:r>
              <a:rPr lang="en-US" sz="2400" dirty="0" smtClean="0"/>
              <a:t>Nettie Lagace, Associate Director of Programs, NISO</a:t>
            </a:r>
            <a:br>
              <a:rPr lang="en-US" sz="2400" dirty="0" smtClean="0"/>
            </a:br>
            <a:r>
              <a:rPr lang="en-US" sz="2400" dirty="0" smtClean="0"/>
              <a:t>Betty Landesman</a:t>
            </a:r>
            <a:r>
              <a:rPr lang="en-US" sz="2400" dirty="0"/>
              <a:t>, </a:t>
            </a:r>
            <a:r>
              <a:rPr lang="en-US" sz="2400" dirty="0" smtClean="0"/>
              <a:t> Head </a:t>
            </a:r>
            <a:r>
              <a:rPr lang="en-US" sz="2400" dirty="0"/>
              <a:t>of Technical Services and Content </a:t>
            </a:r>
            <a:r>
              <a:rPr lang="en-US" sz="2400" dirty="0" smtClean="0"/>
              <a:t>Management</a:t>
            </a:r>
            <a:r>
              <a:rPr lang="en-US" sz="2400" dirty="0" smtClean="0"/>
              <a:t>, University </a:t>
            </a:r>
            <a:r>
              <a:rPr lang="en-US" sz="2400" dirty="0"/>
              <a:t>of Baltimore</a:t>
            </a:r>
            <a:endParaRPr lang="en-US" sz="2400" dirty="0" smtClean="0"/>
          </a:p>
        </p:txBody>
      </p:sp>
      <p:pic>
        <p:nvPicPr>
          <p:cNvPr id="5" name="Picture 4" descr="nettie_lagace_roun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867" y="4002676"/>
            <a:ext cx="1528600" cy="1778297"/>
          </a:xfrm>
          <a:prstGeom prst="rect">
            <a:avLst/>
          </a:prstGeom>
        </p:spPr>
      </p:pic>
      <p:pic>
        <p:nvPicPr>
          <p:cNvPr id="6" name="Picture 5" descr="water_swish_alcts_2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0198" y="0"/>
            <a:ext cx="2673802" cy="241804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0458" y="4124713"/>
            <a:ext cx="1391805" cy="1534222"/>
          </a:xfrm>
          <a:prstGeom prst="rect">
            <a:avLst/>
          </a:prstGeom>
        </p:spPr>
      </p:pic>
    </p:spTree>
    <p:extLst>
      <p:ext uri="{BB962C8B-B14F-4D97-AF65-F5344CB8AC3E}">
        <p14:creationId xmlns:p14="http://schemas.microsoft.com/office/powerpoint/2010/main" val="1629369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How to Participate </a:t>
            </a:r>
            <a:endParaRPr lang="en-US" dirty="0"/>
          </a:p>
        </p:txBody>
      </p:sp>
      <p:sp>
        <p:nvSpPr>
          <p:cNvPr id="12" name="Content Placeholder 2"/>
          <p:cNvSpPr>
            <a:spLocks noGrp="1"/>
          </p:cNvSpPr>
          <p:nvPr>
            <p:ph idx="1"/>
          </p:nvPr>
        </p:nvSpPr>
        <p:spPr>
          <a:xfrm>
            <a:off x="457200" y="1600200"/>
            <a:ext cx="8382000" cy="4525963"/>
          </a:xfrm>
        </p:spPr>
        <p:txBody>
          <a:bodyPr>
            <a:normAutofit lnSpcReduction="10000"/>
          </a:bodyPr>
          <a:lstStyle/>
          <a:p>
            <a:r>
              <a:rPr lang="en-US" dirty="0" smtClean="0"/>
              <a:t>Report PIE-J-related access or display problem to the publisher/provider by using </a:t>
            </a:r>
            <a:r>
              <a:rPr lang="en-US" dirty="0"/>
              <a:t>this template: </a:t>
            </a:r>
            <a:r>
              <a:rPr lang="en-US" dirty="0">
                <a:hlinkClick r:id="rId3"/>
              </a:rPr>
              <a:t>http://</a:t>
            </a:r>
            <a:r>
              <a:rPr lang="en-US" dirty="0" smtClean="0">
                <a:hlinkClick r:id="rId3"/>
              </a:rPr>
              <a:t>www.niso.org/apps/group_public/document.php?document_id=12536</a:t>
            </a:r>
            <a:r>
              <a:rPr lang="en-US" dirty="0" smtClean="0"/>
              <a:t> </a:t>
            </a:r>
          </a:p>
          <a:p>
            <a:r>
              <a:rPr lang="en-US" dirty="0" smtClean="0"/>
              <a:t>Join the </a:t>
            </a:r>
            <a:r>
              <a:rPr lang="en-US" dirty="0" err="1" smtClean="0"/>
              <a:t>PIEJinfo</a:t>
            </a:r>
            <a:r>
              <a:rPr lang="en-US" dirty="0" smtClean="0"/>
              <a:t> Mailing List for communication about the work of the group, provide feedback, ask questions </a:t>
            </a:r>
            <a:r>
              <a:rPr lang="en-US" dirty="0"/>
              <a:t>- </a:t>
            </a:r>
            <a:r>
              <a:rPr lang="en-US" dirty="0">
                <a:hlinkClick r:id="rId4"/>
              </a:rPr>
              <a:t>http://</a:t>
            </a:r>
            <a:r>
              <a:rPr lang="en-US" dirty="0" smtClean="0">
                <a:hlinkClick r:id="rId4"/>
              </a:rPr>
              <a:t>www.niso.org/lists/piejinfo</a:t>
            </a:r>
            <a:r>
              <a:rPr lang="en-US" dirty="0" smtClean="0"/>
              <a:t> </a:t>
            </a:r>
            <a:endParaRPr lang="en-US" dirty="0" smtClean="0"/>
          </a:p>
        </p:txBody>
      </p:sp>
    </p:spTree>
    <p:extLst>
      <p:ext uri="{BB962C8B-B14F-4D97-AF65-F5344CB8AC3E}">
        <p14:creationId xmlns:p14="http://schemas.microsoft.com/office/powerpoint/2010/main" val="87722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Agenda</a:t>
            </a:r>
            <a:endParaRPr lang="en-US" dirty="0"/>
          </a:p>
        </p:txBody>
      </p:sp>
      <p:sp>
        <p:nvSpPr>
          <p:cNvPr id="3" name="Content Placeholder 2"/>
          <p:cNvSpPr>
            <a:spLocks noGrp="1"/>
          </p:cNvSpPr>
          <p:nvPr>
            <p:ph idx="1"/>
          </p:nvPr>
        </p:nvSpPr>
        <p:spPr/>
        <p:txBody>
          <a:bodyPr>
            <a:normAutofit/>
          </a:bodyPr>
          <a:lstStyle/>
          <a:p>
            <a:r>
              <a:rPr lang="en-US" dirty="0" smtClean="0"/>
              <a:t>KBART</a:t>
            </a:r>
            <a:endParaRPr lang="en-US" dirty="0" smtClean="0"/>
          </a:p>
          <a:p>
            <a:r>
              <a:rPr lang="en-US" dirty="0" smtClean="0"/>
              <a:t>PIE-J</a:t>
            </a:r>
            <a:endParaRPr lang="en-US" dirty="0" smtClean="0"/>
          </a:p>
          <a:p>
            <a:r>
              <a:rPr lang="en-US" dirty="0" smtClean="0"/>
              <a:t>DDA</a:t>
            </a:r>
          </a:p>
          <a:p>
            <a:r>
              <a:rPr lang="en-US" dirty="0" smtClean="0"/>
              <a:t>OAI</a:t>
            </a:r>
            <a:endParaRPr lang="en-US" dirty="0"/>
          </a:p>
        </p:txBody>
      </p:sp>
      <p:sp>
        <p:nvSpPr>
          <p:cNvPr id="4" name="Rectangle 3"/>
          <p:cNvSpPr/>
          <p:nvPr/>
        </p:nvSpPr>
        <p:spPr>
          <a:xfrm>
            <a:off x="2041816" y="6308119"/>
            <a:ext cx="7552340" cy="369332"/>
          </a:xfrm>
          <a:prstGeom prst="rect">
            <a:avLst/>
          </a:prstGeom>
        </p:spPr>
        <p:txBody>
          <a:bodyPr wrap="square">
            <a:spAutoFit/>
          </a:bodyPr>
          <a:lstStyle/>
          <a:p>
            <a:pPr defTabSz="457200"/>
            <a:r>
              <a:rPr lang="en-US" dirty="0">
                <a:solidFill>
                  <a:prstClr val="black"/>
                </a:solidFill>
              </a:rPr>
              <a:t>Hosted by ALCTS, Association for Library Collections and Technical Services</a:t>
            </a:r>
          </a:p>
        </p:txBody>
      </p:sp>
    </p:spTree>
    <p:extLst>
      <p:ext uri="{BB962C8B-B14F-4D97-AF65-F5344CB8AC3E}">
        <p14:creationId xmlns:p14="http://schemas.microsoft.com/office/powerpoint/2010/main" val="3718905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2133600"/>
            <a:ext cx="7543800" cy="369332"/>
          </a:xfrm>
          <a:prstGeom prst="rect">
            <a:avLst/>
          </a:prstGeom>
          <a:noFill/>
        </p:spPr>
        <p:txBody>
          <a:bodyPr wrap="square" rtlCol="0">
            <a:spAutoFit/>
          </a:bodyPr>
          <a:lstStyle/>
          <a:p>
            <a:endParaRPr lang="en-US" dirty="0"/>
          </a:p>
        </p:txBody>
      </p:sp>
      <p:sp>
        <p:nvSpPr>
          <p:cNvPr id="11" name="Content Placeholder 2"/>
          <p:cNvSpPr txBox="1">
            <a:spLocks/>
          </p:cNvSpPr>
          <p:nvPr/>
        </p:nvSpPr>
        <p:spPr>
          <a:xfrm>
            <a:off x="511464" y="192566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ZA" sz="3600" dirty="0" smtClean="0"/>
              <a:t>Knowledge Bases and Related Tools</a:t>
            </a:r>
          </a:p>
          <a:p>
            <a:r>
              <a:rPr lang="en-ZA" sz="3600" dirty="0" smtClean="0"/>
              <a:t>Joint NISO/UKSG Working Group</a:t>
            </a:r>
          </a:p>
          <a:p>
            <a:r>
              <a:rPr lang="en-US" sz="3600" dirty="0" smtClean="0"/>
              <a:t>Recommended practice (NISO RP-9) to provide guidance for accurate metadata exchange between content providers and knowledge base developers</a:t>
            </a:r>
          </a:p>
          <a:p>
            <a:r>
              <a:rPr lang="en-US" sz="3600" dirty="0" smtClean="0"/>
              <a:t>What’s the problem being addressed?</a:t>
            </a:r>
          </a:p>
          <a:p>
            <a:pPr marL="0" indent="0">
              <a:buNone/>
            </a:pPr>
            <a:endParaRPr lang="en-US" sz="2800" dirty="0" smtClean="0"/>
          </a:p>
          <a:p>
            <a:pPr marL="0" indent="0">
              <a:buNone/>
            </a:pPr>
            <a:endParaRPr lang="en-US" dirty="0" smtClean="0"/>
          </a:p>
          <a:p>
            <a:pPr lvl="1"/>
            <a:endParaRPr lang="en-US" dirty="0"/>
          </a:p>
        </p:txBody>
      </p:sp>
      <p:pic>
        <p:nvPicPr>
          <p:cNvPr id="13" name="Picture 12" descr="KBART logo.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400" y="304800"/>
            <a:ext cx="3108960" cy="1669430"/>
          </a:xfrm>
          <a:prstGeom prst="rect">
            <a:avLst/>
          </a:prstGeom>
        </p:spPr>
      </p:pic>
    </p:spTree>
    <p:extLst>
      <p:ext uri="{BB962C8B-B14F-4D97-AF65-F5344CB8AC3E}">
        <p14:creationId xmlns:p14="http://schemas.microsoft.com/office/powerpoint/2010/main" val="3011533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162800" y="2057400"/>
            <a:ext cx="1562100" cy="674688"/>
            <a:chOff x="6934200" y="1828800"/>
            <a:chExt cx="1562100" cy="674688"/>
          </a:xfrm>
        </p:grpSpPr>
        <p:grpSp>
          <p:nvGrpSpPr>
            <p:cNvPr id="19460" name="Group 4"/>
            <p:cNvGrpSpPr>
              <a:grpSpLocks/>
            </p:cNvGrpSpPr>
            <p:nvPr/>
          </p:nvGrpSpPr>
          <p:grpSpPr bwMode="auto">
            <a:xfrm>
              <a:off x="6934200" y="1828800"/>
              <a:ext cx="663575" cy="674688"/>
              <a:chOff x="1776" y="1392"/>
              <a:chExt cx="418" cy="425"/>
            </a:xfrm>
          </p:grpSpPr>
          <p:sp>
            <p:nvSpPr>
              <p:cNvPr id="19461" name="AutoShape 5"/>
              <p:cNvSpPr>
                <a:spLocks noChangeArrowheads="1"/>
              </p:cNvSpPr>
              <p:nvPr/>
            </p:nvSpPr>
            <p:spPr bwMode="auto">
              <a:xfrm>
                <a:off x="1776" y="1392"/>
                <a:ext cx="418" cy="425"/>
              </a:xfrm>
              <a:prstGeom prst="flowChartDocumen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462" name="Line 6"/>
              <p:cNvSpPr>
                <a:spLocks noChangeShapeType="1"/>
              </p:cNvSpPr>
              <p:nvPr/>
            </p:nvSpPr>
            <p:spPr bwMode="auto">
              <a:xfrm>
                <a:off x="1814" y="1424"/>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3" name="Line 7"/>
              <p:cNvSpPr>
                <a:spLocks noChangeShapeType="1"/>
              </p:cNvSpPr>
              <p:nvPr/>
            </p:nvSpPr>
            <p:spPr bwMode="auto">
              <a:xfrm>
                <a:off x="1814" y="1456"/>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4" name="Line 8"/>
              <p:cNvSpPr>
                <a:spLocks noChangeShapeType="1"/>
              </p:cNvSpPr>
              <p:nvPr/>
            </p:nvSpPr>
            <p:spPr bwMode="auto">
              <a:xfrm>
                <a:off x="1814" y="1488"/>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5" name="Line 9"/>
              <p:cNvSpPr>
                <a:spLocks noChangeShapeType="1"/>
              </p:cNvSpPr>
              <p:nvPr/>
            </p:nvSpPr>
            <p:spPr bwMode="auto">
              <a:xfrm>
                <a:off x="1814" y="1520"/>
                <a:ext cx="34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6" name="Line 10"/>
              <p:cNvSpPr>
                <a:spLocks noChangeShapeType="1"/>
              </p:cNvSpPr>
              <p:nvPr/>
            </p:nvSpPr>
            <p:spPr bwMode="auto">
              <a:xfrm>
                <a:off x="1814" y="1584"/>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7" name="Line 11"/>
              <p:cNvSpPr>
                <a:spLocks noChangeShapeType="1"/>
              </p:cNvSpPr>
              <p:nvPr/>
            </p:nvSpPr>
            <p:spPr bwMode="auto">
              <a:xfrm>
                <a:off x="1814" y="1616"/>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8" name="Line 12"/>
              <p:cNvSpPr>
                <a:spLocks noChangeShapeType="1"/>
              </p:cNvSpPr>
              <p:nvPr/>
            </p:nvSpPr>
            <p:spPr bwMode="auto">
              <a:xfrm>
                <a:off x="1814" y="1648"/>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69" name="Line 13"/>
              <p:cNvSpPr>
                <a:spLocks noChangeShapeType="1"/>
              </p:cNvSpPr>
              <p:nvPr/>
            </p:nvSpPr>
            <p:spPr bwMode="auto">
              <a:xfrm>
                <a:off x="1814" y="1681"/>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70" name="Line 14"/>
              <p:cNvSpPr>
                <a:spLocks noChangeShapeType="1"/>
              </p:cNvSpPr>
              <p:nvPr/>
            </p:nvSpPr>
            <p:spPr bwMode="auto">
              <a:xfrm>
                <a:off x="1814" y="1717"/>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sp>
            <p:nvSpPr>
              <p:cNvPr id="19471" name="Line 15"/>
              <p:cNvSpPr>
                <a:spLocks noChangeShapeType="1"/>
              </p:cNvSpPr>
              <p:nvPr/>
            </p:nvSpPr>
            <p:spPr bwMode="auto">
              <a:xfrm>
                <a:off x="1814" y="1753"/>
                <a:ext cx="152" cy="0"/>
              </a:xfrm>
              <a:prstGeom prst="line">
                <a:avLst/>
              </a:prstGeom>
              <a:noFill/>
              <a:ln w="9525">
                <a:solidFill>
                  <a:schemeClr val="tx1"/>
                </a:solidFill>
                <a:round/>
                <a:headEnd/>
                <a:tailEnd/>
              </a:ln>
              <a:effectLst>
                <a:outerShdw blurRad="63500" algn="ctr" rotWithShape="0">
                  <a:schemeClr val="bg2">
                    <a:alpha val="74998"/>
                  </a:schemeClr>
                </a:outerShdw>
              </a:effectLst>
              <a:extLst>
                <a:ext uri="{909E8E84-426E-40DD-AFC4-6F175D3DCCD1}">
                  <a14:hiddenFill xmlns:a14="http://schemas.microsoft.com/office/drawing/2010/main">
                    <a:noFill/>
                  </a14:hiddenFill>
                </a:ext>
              </a:extLst>
            </p:spPr>
            <p:txBody>
              <a:bodyPr lIns="67461" tIns="33730" rIns="67461" bIns="33730">
                <a:spAutoFit/>
              </a:bodyPr>
              <a:lstStyle/>
              <a:p>
                <a:pPr defTabSz="457200"/>
                <a:endParaRPr lang="en-US">
                  <a:solidFill>
                    <a:prstClr val="black"/>
                  </a:solidFill>
                </a:endParaRPr>
              </a:p>
            </p:txBody>
          </p:sp>
        </p:grpSp>
        <p:sp>
          <p:nvSpPr>
            <p:cNvPr id="19472" name="Text Box 16"/>
            <p:cNvSpPr txBox="1">
              <a:spLocks noChangeArrowheads="1"/>
            </p:cNvSpPr>
            <p:nvPr/>
          </p:nvSpPr>
          <p:spPr bwMode="auto">
            <a:xfrm>
              <a:off x="7337425" y="2057400"/>
              <a:ext cx="1158875"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article citation</a:t>
              </a:r>
            </a:p>
          </p:txBody>
        </p:sp>
      </p:grpSp>
      <p:grpSp>
        <p:nvGrpSpPr>
          <p:cNvPr id="19473" name="Group 17"/>
          <p:cNvGrpSpPr>
            <a:grpSpLocks/>
          </p:cNvGrpSpPr>
          <p:nvPr/>
        </p:nvGrpSpPr>
        <p:grpSpPr bwMode="auto">
          <a:xfrm>
            <a:off x="4648200" y="2889248"/>
            <a:ext cx="2249497" cy="927103"/>
            <a:chOff x="2872" y="2033"/>
            <a:chExt cx="1440" cy="392"/>
          </a:xfrm>
        </p:grpSpPr>
        <p:sp>
          <p:nvSpPr>
            <p:cNvPr id="19474" name="AutoShape 18"/>
            <p:cNvSpPr>
              <a:spLocks noChangeArrowheads="1"/>
            </p:cNvSpPr>
            <p:nvPr/>
          </p:nvSpPr>
          <p:spPr bwMode="auto">
            <a:xfrm rot="9115972">
              <a:off x="2872" y="2237"/>
              <a:ext cx="1440" cy="150"/>
            </a:xfrm>
            <a:custGeom>
              <a:avLst/>
              <a:gdLst>
                <a:gd name="G0" fmla="+- 19059 0 0"/>
                <a:gd name="G1" fmla="+- 6595 0 0"/>
                <a:gd name="G2" fmla="+- 21600 0 6595"/>
                <a:gd name="G3" fmla="+- 10800 0 6595"/>
                <a:gd name="G4" fmla="+- 21600 0 19059"/>
                <a:gd name="G5" fmla="*/ G4 G3 10800"/>
                <a:gd name="G6" fmla="+- 21600 0 G5"/>
                <a:gd name="T0" fmla="*/ 19059 w 21600"/>
                <a:gd name="T1" fmla="*/ 0 h 21600"/>
                <a:gd name="T2" fmla="*/ 0 w 21600"/>
                <a:gd name="T3" fmla="*/ 10800 h 21600"/>
                <a:gd name="T4" fmla="*/ 19059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9059" y="0"/>
                  </a:moveTo>
                  <a:lnTo>
                    <a:pt x="19059" y="6595"/>
                  </a:lnTo>
                  <a:lnTo>
                    <a:pt x="3375" y="6595"/>
                  </a:lnTo>
                  <a:lnTo>
                    <a:pt x="3375" y="15005"/>
                  </a:lnTo>
                  <a:lnTo>
                    <a:pt x="19059" y="15005"/>
                  </a:lnTo>
                  <a:lnTo>
                    <a:pt x="19059" y="21600"/>
                  </a:lnTo>
                  <a:lnTo>
                    <a:pt x="21600" y="10800"/>
                  </a:lnTo>
                  <a:close/>
                </a:path>
                <a:path w="21600" h="21600">
                  <a:moveTo>
                    <a:pt x="1350" y="6595"/>
                  </a:moveTo>
                  <a:lnTo>
                    <a:pt x="1350" y="15005"/>
                  </a:lnTo>
                  <a:lnTo>
                    <a:pt x="2700" y="15005"/>
                  </a:lnTo>
                  <a:lnTo>
                    <a:pt x="2700" y="6595"/>
                  </a:lnTo>
                  <a:close/>
                </a:path>
                <a:path w="21600" h="21600">
                  <a:moveTo>
                    <a:pt x="0" y="6595"/>
                  </a:moveTo>
                  <a:lnTo>
                    <a:pt x="0" y="15005"/>
                  </a:lnTo>
                  <a:lnTo>
                    <a:pt x="675" y="15005"/>
                  </a:lnTo>
                  <a:lnTo>
                    <a:pt x="675" y="6595"/>
                  </a:lnTo>
                  <a:close/>
                </a:path>
              </a:pathLst>
            </a:custGeom>
            <a:gradFill rotWithShape="0">
              <a:gsLst>
                <a:gs pos="0">
                  <a:srgbClr val="D0D0D0"/>
                </a:gs>
                <a:gs pos="50000">
                  <a:srgbClr val="FFFFFF"/>
                </a:gs>
                <a:gs pos="100000">
                  <a:srgbClr val="D0D0D0"/>
                </a:gs>
              </a:gsLst>
              <a:lin ang="0" scaled="1"/>
            </a:gradFill>
            <a:ln w="9525">
              <a:solidFill>
                <a:schemeClr val="folHlink"/>
              </a:solidFill>
              <a:miter lim="800000"/>
              <a:headEnd/>
              <a:tailEnd/>
            </a:ln>
            <a:effectLst/>
            <a:extLst>
              <a:ext uri="{AF507438-7753-43E0-B8FC-AC1667EBCBE1}">
                <a14:hiddenEffects xmlns:a14="http://schemas.microsoft.com/office/drawing/2010/main">
                  <a:effectLst>
                    <a:outerShdw blurRad="63500" dist="71842" dir="2700000" algn="ctr" rotWithShape="0">
                      <a:schemeClr val="folHlink">
                        <a:alpha val="74998"/>
                      </a:schemeClr>
                    </a:outerShdw>
                  </a:effectLst>
                </a14:hiddenEffects>
              </a:ext>
            </a:extLst>
          </p:spPr>
          <p:txBody>
            <a:bodyPr wrap="none" lIns="67461" tIns="33730" rIns="67461" bIns="33730" anchor="ctr"/>
            <a:lstStyle/>
            <a:p>
              <a:pPr algn="ctr" defTabSz="674688"/>
              <a:endParaRPr lang="en-US">
                <a:solidFill>
                  <a:prstClr val="black"/>
                </a:solidFill>
              </a:endParaRPr>
            </a:p>
          </p:txBody>
        </p:sp>
        <p:sp>
          <p:nvSpPr>
            <p:cNvPr id="19475" name="Text Box 19"/>
            <p:cNvSpPr txBox="1">
              <a:spLocks noChangeArrowheads="1"/>
            </p:cNvSpPr>
            <p:nvPr/>
          </p:nvSpPr>
          <p:spPr bwMode="auto">
            <a:xfrm>
              <a:off x="3030" y="2033"/>
              <a:ext cx="923"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err="1" smtClean="0">
                  <a:solidFill>
                    <a:prstClr val="black"/>
                  </a:solidFill>
                  <a:latin typeface="AlineaIncise" charset="0"/>
                </a:rPr>
                <a:t>OpenURL</a:t>
              </a:r>
              <a:r>
                <a:rPr lang="en-GB" sz="1200" b="1" dirty="0" smtClean="0">
                  <a:solidFill>
                    <a:prstClr val="black"/>
                  </a:solidFill>
                  <a:latin typeface="AlineaIncise" charset="0"/>
                </a:rPr>
                <a:t> </a:t>
              </a:r>
              <a:br>
                <a:rPr lang="en-GB" sz="1200" b="1" dirty="0" smtClean="0">
                  <a:solidFill>
                    <a:prstClr val="black"/>
                  </a:solidFill>
                  <a:latin typeface="AlineaIncise" charset="0"/>
                </a:rPr>
              </a:br>
              <a:r>
                <a:rPr lang="en-GB" sz="1200" b="1" dirty="0" smtClean="0">
                  <a:solidFill>
                    <a:prstClr val="black"/>
                  </a:solidFill>
                  <a:latin typeface="AlineaIncise" charset="0"/>
                </a:rPr>
                <a:t>query </a:t>
              </a:r>
              <a:r>
                <a:rPr lang="en-GB" sz="1200" b="1" dirty="0">
                  <a:solidFill>
                    <a:prstClr val="black"/>
                  </a:solidFill>
                  <a:latin typeface="AlineaIncise" charset="0"/>
                </a:rPr>
                <a:t>(base URL</a:t>
              </a:r>
              <a:br>
                <a:rPr lang="en-GB" sz="1200" b="1" dirty="0">
                  <a:solidFill>
                    <a:prstClr val="black"/>
                  </a:solidFill>
                  <a:latin typeface="AlineaIncise" charset="0"/>
                </a:rPr>
              </a:br>
              <a:r>
                <a:rPr lang="en-GB" sz="1200" b="1" dirty="0">
                  <a:solidFill>
                    <a:prstClr val="black"/>
                  </a:solidFill>
                  <a:latin typeface="AlineaIncise" charset="0"/>
                </a:rPr>
                <a:t>+ metadata string)</a:t>
              </a:r>
            </a:p>
          </p:txBody>
        </p:sp>
      </p:grpSp>
      <p:grpSp>
        <p:nvGrpSpPr>
          <p:cNvPr id="19476" name="Group 20"/>
          <p:cNvGrpSpPr>
            <a:grpSpLocks/>
          </p:cNvGrpSpPr>
          <p:nvPr/>
        </p:nvGrpSpPr>
        <p:grpSpPr bwMode="auto">
          <a:xfrm>
            <a:off x="3352800" y="4114800"/>
            <a:ext cx="2325688" cy="609600"/>
            <a:chOff x="1872" y="2688"/>
            <a:chExt cx="1465" cy="384"/>
          </a:xfrm>
        </p:grpSpPr>
        <p:sp>
          <p:nvSpPr>
            <p:cNvPr id="19477" name="AutoShape 21">
              <a:hlinkClick r:id="" action="ppaction://noaction" highlightClick="1"/>
            </p:cNvPr>
            <p:cNvSpPr>
              <a:spLocks noChangeArrowheads="1"/>
            </p:cNvSpPr>
            <p:nvPr/>
          </p:nvSpPr>
          <p:spPr bwMode="auto">
            <a:xfrm>
              <a:off x="1872" y="2688"/>
              <a:ext cx="624" cy="384"/>
            </a:xfrm>
            <a:prstGeom prst="actionButtonInformation">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0" tIns="0" rIns="0" bIns="0" anchor="b" anchorCtr="1"/>
            <a:lstStyle/>
            <a:p>
              <a:pPr algn="ctr" defTabSz="674688"/>
              <a:endParaRPr lang="en-US" sz="1200" b="1">
                <a:solidFill>
                  <a:srgbClr val="EEECE1"/>
                </a:solidFill>
                <a:latin typeface="Verdana" charset="0"/>
              </a:endParaRPr>
            </a:p>
          </p:txBody>
        </p:sp>
        <p:sp>
          <p:nvSpPr>
            <p:cNvPr id="19478" name="Text Box 22"/>
            <p:cNvSpPr txBox="1">
              <a:spLocks noChangeArrowheads="1"/>
            </p:cNvSpPr>
            <p:nvPr/>
          </p:nvSpPr>
          <p:spPr bwMode="auto">
            <a:xfrm>
              <a:off x="2544" y="2736"/>
              <a:ext cx="793"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link resolver/</a:t>
              </a:r>
              <a:br>
                <a:rPr lang="en-GB" sz="1200" b="1" dirty="0">
                  <a:solidFill>
                    <a:prstClr val="black"/>
                  </a:solidFill>
                  <a:latin typeface="AlineaIncise" charset="0"/>
                </a:rPr>
              </a:br>
              <a:r>
                <a:rPr lang="en-GB" sz="1200" b="1" dirty="0">
                  <a:solidFill>
                    <a:prstClr val="black"/>
                  </a:solidFill>
                  <a:latin typeface="AlineaIncise" charset="0"/>
                </a:rPr>
                <a:t>knowledge base</a:t>
              </a:r>
            </a:p>
          </p:txBody>
        </p:sp>
      </p:grpSp>
      <p:grpSp>
        <p:nvGrpSpPr>
          <p:cNvPr id="3" name="Group 2"/>
          <p:cNvGrpSpPr/>
          <p:nvPr/>
        </p:nvGrpSpPr>
        <p:grpSpPr>
          <a:xfrm>
            <a:off x="1524000" y="4876800"/>
            <a:ext cx="1655069" cy="1464551"/>
            <a:chOff x="1752600" y="4606049"/>
            <a:chExt cx="1655069" cy="1464551"/>
          </a:xfrm>
        </p:grpSpPr>
        <p:sp>
          <p:nvSpPr>
            <p:cNvPr id="19480" name="AutoShape 24"/>
            <p:cNvSpPr>
              <a:spLocks noChangeArrowheads="1"/>
            </p:cNvSpPr>
            <p:nvPr/>
          </p:nvSpPr>
          <p:spPr bwMode="auto">
            <a:xfrm rot="9037220">
              <a:off x="2417069" y="4606049"/>
              <a:ext cx="990600" cy="238125"/>
            </a:xfrm>
            <a:custGeom>
              <a:avLst/>
              <a:gdLst>
                <a:gd name="G0" fmla="+- 16171 0 0"/>
                <a:gd name="G1" fmla="+- 7390 0 0"/>
                <a:gd name="G2" fmla="+- 21600 0 7390"/>
                <a:gd name="G3" fmla="+- 10800 0 7390"/>
                <a:gd name="G4" fmla="+- 21600 0 16171"/>
                <a:gd name="G5" fmla="*/ G4 G3 10800"/>
                <a:gd name="G6" fmla="+- 21600 0 G5"/>
                <a:gd name="T0" fmla="*/ 16171 w 21600"/>
                <a:gd name="T1" fmla="*/ 0 h 21600"/>
                <a:gd name="T2" fmla="*/ 0 w 21600"/>
                <a:gd name="T3" fmla="*/ 10800 h 21600"/>
                <a:gd name="T4" fmla="*/ 16171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171" y="0"/>
                  </a:moveTo>
                  <a:lnTo>
                    <a:pt x="16171" y="7390"/>
                  </a:lnTo>
                  <a:lnTo>
                    <a:pt x="3375" y="7390"/>
                  </a:lnTo>
                  <a:lnTo>
                    <a:pt x="3375" y="14210"/>
                  </a:lnTo>
                  <a:lnTo>
                    <a:pt x="16171" y="14210"/>
                  </a:lnTo>
                  <a:lnTo>
                    <a:pt x="16171" y="21600"/>
                  </a:lnTo>
                  <a:lnTo>
                    <a:pt x="21600" y="10800"/>
                  </a:lnTo>
                  <a:close/>
                </a:path>
                <a:path w="21600" h="21600">
                  <a:moveTo>
                    <a:pt x="1350" y="7390"/>
                  </a:moveTo>
                  <a:lnTo>
                    <a:pt x="1350" y="14210"/>
                  </a:lnTo>
                  <a:lnTo>
                    <a:pt x="2700" y="14210"/>
                  </a:lnTo>
                  <a:lnTo>
                    <a:pt x="2700" y="7390"/>
                  </a:lnTo>
                  <a:close/>
                </a:path>
                <a:path w="21600" h="21600">
                  <a:moveTo>
                    <a:pt x="0" y="7390"/>
                  </a:moveTo>
                  <a:lnTo>
                    <a:pt x="0" y="14210"/>
                  </a:lnTo>
                  <a:lnTo>
                    <a:pt x="675" y="14210"/>
                  </a:lnTo>
                  <a:lnTo>
                    <a:pt x="675" y="7390"/>
                  </a:lnTo>
                  <a:close/>
                </a:path>
              </a:pathLst>
            </a:custGeom>
            <a:gradFill rotWithShape="0">
              <a:gsLst>
                <a:gs pos="0">
                  <a:srgbClr val="D0D0D0"/>
                </a:gs>
                <a:gs pos="50000">
                  <a:srgbClr val="FFFFFF"/>
                </a:gs>
                <a:gs pos="100000">
                  <a:srgbClr val="D0D0D0"/>
                </a:gs>
              </a:gsLst>
              <a:lin ang="0" scaled="1"/>
            </a:gradFill>
            <a:ln w="9525">
              <a:solidFill>
                <a:schemeClr val="folHlink"/>
              </a:solidFill>
              <a:miter lim="800000"/>
              <a:headEnd/>
              <a:tailEnd/>
            </a:ln>
            <a:effectLst/>
            <a:extLst>
              <a:ext uri="{AF507438-7753-43E0-B8FC-AC1667EBCBE1}">
                <a14:hiddenEffects xmlns:a14="http://schemas.microsoft.com/office/drawing/2010/main">
                  <a:effectLst>
                    <a:outerShdw blurRad="63500" dist="71842" dir="2700000" algn="ctr" rotWithShape="0">
                      <a:schemeClr val="folHlink">
                        <a:alpha val="74998"/>
                      </a:schemeClr>
                    </a:outerShdw>
                  </a:effectLst>
                </a14:hiddenEffects>
              </a:ext>
            </a:extLst>
          </p:spPr>
          <p:txBody>
            <a:bodyPr wrap="none" lIns="67461" tIns="33730" rIns="67461" bIns="33730" anchor="ctr"/>
            <a:lstStyle/>
            <a:p>
              <a:pPr algn="ctr" defTabSz="674688"/>
              <a:endParaRPr lang="en-US">
                <a:solidFill>
                  <a:prstClr val="black"/>
                </a:solidFill>
              </a:endParaRPr>
            </a:p>
          </p:txBody>
        </p:sp>
        <p:grpSp>
          <p:nvGrpSpPr>
            <p:cNvPr id="19481" name="Group 25"/>
            <p:cNvGrpSpPr>
              <a:grpSpLocks/>
            </p:cNvGrpSpPr>
            <p:nvPr/>
          </p:nvGrpSpPr>
          <p:grpSpPr bwMode="auto">
            <a:xfrm>
              <a:off x="1752600" y="4953000"/>
              <a:ext cx="1316038" cy="1117600"/>
              <a:chOff x="4670" y="3072"/>
              <a:chExt cx="829" cy="704"/>
            </a:xfrm>
          </p:grpSpPr>
          <p:grpSp>
            <p:nvGrpSpPr>
              <p:cNvPr id="19482" name="Group 26"/>
              <p:cNvGrpSpPr>
                <a:grpSpLocks/>
              </p:cNvGrpSpPr>
              <p:nvPr/>
            </p:nvGrpSpPr>
            <p:grpSpPr bwMode="auto">
              <a:xfrm>
                <a:off x="4670" y="3072"/>
                <a:ext cx="418" cy="445"/>
                <a:chOff x="4670" y="3072"/>
                <a:chExt cx="418" cy="445"/>
              </a:xfrm>
            </p:grpSpPr>
            <p:sp>
              <p:nvSpPr>
                <p:cNvPr id="19483" name="AutoShape 27"/>
                <p:cNvSpPr>
                  <a:spLocks noChangeArrowheads="1"/>
                </p:cNvSpPr>
                <p:nvPr/>
              </p:nvSpPr>
              <p:spPr bwMode="auto">
                <a:xfrm>
                  <a:off x="4670" y="3072"/>
                  <a:ext cx="418" cy="445"/>
                </a:xfrm>
                <a:prstGeom prst="flowChartDocumen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484" name="Line 28"/>
                <p:cNvSpPr>
                  <a:spLocks noChangeShapeType="1"/>
                </p:cNvSpPr>
                <p:nvPr/>
              </p:nvSpPr>
              <p:spPr bwMode="auto">
                <a:xfrm>
                  <a:off x="4708" y="3277"/>
                  <a:ext cx="3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5" name="Line 29"/>
                <p:cNvSpPr>
                  <a:spLocks noChangeShapeType="1"/>
                </p:cNvSpPr>
                <p:nvPr/>
              </p:nvSpPr>
              <p:spPr bwMode="auto">
                <a:xfrm>
                  <a:off x="4880" y="3309"/>
                  <a:ext cx="1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6" name="Line 30"/>
                <p:cNvSpPr>
                  <a:spLocks noChangeShapeType="1"/>
                </p:cNvSpPr>
                <p:nvPr/>
              </p:nvSpPr>
              <p:spPr bwMode="auto">
                <a:xfrm>
                  <a:off x="4880" y="3341"/>
                  <a:ext cx="1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7" name="Line 31"/>
                <p:cNvSpPr>
                  <a:spLocks noChangeShapeType="1"/>
                </p:cNvSpPr>
                <p:nvPr/>
              </p:nvSpPr>
              <p:spPr bwMode="auto">
                <a:xfrm>
                  <a:off x="4880" y="3373"/>
                  <a:ext cx="1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8" name="Line 32"/>
                <p:cNvSpPr>
                  <a:spLocks noChangeShapeType="1"/>
                </p:cNvSpPr>
                <p:nvPr/>
              </p:nvSpPr>
              <p:spPr bwMode="auto">
                <a:xfrm>
                  <a:off x="4708" y="3136"/>
                  <a:ext cx="34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89" name="Line 33"/>
                <p:cNvSpPr>
                  <a:spLocks noChangeShapeType="1"/>
                </p:cNvSpPr>
                <p:nvPr/>
              </p:nvSpPr>
              <p:spPr bwMode="auto">
                <a:xfrm>
                  <a:off x="4708" y="3168"/>
                  <a:ext cx="34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90" name="Line 34"/>
                <p:cNvSpPr>
                  <a:spLocks noChangeShapeType="1"/>
                </p:cNvSpPr>
                <p:nvPr/>
              </p:nvSpPr>
              <p:spPr bwMode="auto">
                <a:xfrm>
                  <a:off x="4708" y="3245"/>
                  <a:ext cx="3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sp>
              <p:nvSpPr>
                <p:cNvPr id="19491" name="Line 35"/>
                <p:cNvSpPr>
                  <a:spLocks noChangeShapeType="1"/>
                </p:cNvSpPr>
                <p:nvPr/>
              </p:nvSpPr>
              <p:spPr bwMode="auto">
                <a:xfrm>
                  <a:off x="4708" y="3215"/>
                  <a:ext cx="34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461" tIns="33730" rIns="67461" bIns="33730">
                  <a:spAutoFit/>
                </a:bodyPr>
                <a:lstStyle/>
                <a:p>
                  <a:pPr defTabSz="457200"/>
                  <a:endParaRPr lang="en-US">
                    <a:solidFill>
                      <a:prstClr val="black"/>
                    </a:solidFill>
                  </a:endParaRPr>
                </a:p>
              </p:txBody>
            </p:sp>
          </p:grpSp>
          <p:sp>
            <p:nvSpPr>
              <p:cNvPr id="19492" name="Text Box 36"/>
              <p:cNvSpPr txBox="1">
                <a:spLocks noChangeArrowheads="1"/>
              </p:cNvSpPr>
              <p:nvPr/>
            </p:nvSpPr>
            <p:spPr bwMode="auto">
              <a:xfrm>
                <a:off x="4824" y="3504"/>
                <a:ext cx="675" cy="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a:solidFill>
                      <a:prstClr val="black"/>
                    </a:solidFill>
                    <a:latin typeface="AlineaIncise" charset="0"/>
                  </a:rPr>
                  <a:t>target (cited)</a:t>
                </a:r>
                <a:br>
                  <a:rPr lang="en-GB" sz="1200" b="1">
                    <a:solidFill>
                      <a:prstClr val="black"/>
                    </a:solidFill>
                    <a:latin typeface="AlineaIncise" charset="0"/>
                  </a:rPr>
                </a:br>
                <a:r>
                  <a:rPr lang="en-GB" sz="1200" b="1">
                    <a:solidFill>
                      <a:prstClr val="black"/>
                    </a:solidFill>
                    <a:latin typeface="AlineaIncise" charset="0"/>
                  </a:rPr>
                  <a:t>article</a:t>
                </a:r>
              </a:p>
            </p:txBody>
          </p:sp>
        </p:grpSp>
      </p:grpSp>
      <p:grpSp>
        <p:nvGrpSpPr>
          <p:cNvPr id="20" name="Group 19"/>
          <p:cNvGrpSpPr/>
          <p:nvPr/>
        </p:nvGrpSpPr>
        <p:grpSpPr>
          <a:xfrm>
            <a:off x="609600" y="3444875"/>
            <a:ext cx="1485900" cy="552450"/>
            <a:chOff x="304800" y="3149600"/>
            <a:chExt cx="1485900" cy="552450"/>
          </a:xfrm>
        </p:grpSpPr>
        <p:sp>
          <p:nvSpPr>
            <p:cNvPr id="19496" name="laptop"/>
            <p:cNvSpPr>
              <a:spLocks noEditPoints="1" noChangeArrowheads="1"/>
            </p:cNvSpPr>
            <p:nvPr/>
          </p:nvSpPr>
          <p:spPr bwMode="auto">
            <a:xfrm>
              <a:off x="1066800" y="3200400"/>
              <a:ext cx="723900" cy="50165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gradFill rotWithShape="0">
              <a:gsLst>
                <a:gs pos="0">
                  <a:srgbClr val="FFFFFF"/>
                </a:gs>
                <a:gs pos="100000">
                  <a:srgbClr val="C0C0C0"/>
                </a:gs>
              </a:gsLst>
              <a:path path="rect">
                <a:fillToRect l="50000" t="50000" r="50000" b="50000"/>
              </a:path>
            </a:gradFill>
            <a:ln w="9525">
              <a:solidFill>
                <a:schemeClr val="bg2"/>
              </a:solidFill>
              <a:miter lim="800000"/>
              <a:headEnd/>
              <a:tailEnd/>
            </a:ln>
            <a:effectLst>
              <a:outerShdw blurRad="63500" dist="38099" dir="2700000" algn="ctr" rotWithShape="0">
                <a:schemeClr val="folHlink">
                  <a:alpha val="74998"/>
                </a:schemeClr>
              </a:outerShdw>
            </a:effectLst>
          </p:spPr>
          <p:txBody>
            <a:bodyPr lIns="49770" tIns="24885" rIns="49770" bIns="24885"/>
            <a:lstStyle/>
            <a:p>
              <a:pPr defTabSz="674688"/>
              <a:endParaRPr lang="en-US">
                <a:solidFill>
                  <a:srgbClr val="EEECE1"/>
                </a:solidFill>
              </a:endParaRPr>
            </a:p>
          </p:txBody>
        </p:sp>
        <p:sp>
          <p:nvSpPr>
            <p:cNvPr id="19497" name="Text Box 41"/>
            <p:cNvSpPr txBox="1">
              <a:spLocks noChangeArrowheads="1"/>
            </p:cNvSpPr>
            <p:nvPr/>
          </p:nvSpPr>
          <p:spPr bwMode="auto">
            <a:xfrm>
              <a:off x="304800" y="3149600"/>
              <a:ext cx="792162"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publisher</a:t>
              </a:r>
              <a:br>
                <a:rPr lang="en-GB" sz="1200" b="1" dirty="0">
                  <a:solidFill>
                    <a:prstClr val="black"/>
                  </a:solidFill>
                  <a:latin typeface="AlineaIncise" charset="0"/>
                </a:rPr>
              </a:br>
              <a:r>
                <a:rPr lang="en-GB" sz="1200" b="1" dirty="0">
                  <a:solidFill>
                    <a:prstClr val="black"/>
                  </a:solidFill>
                  <a:latin typeface="AlineaIncise" charset="0"/>
                </a:rPr>
                <a:t>website</a:t>
              </a:r>
            </a:p>
          </p:txBody>
        </p:sp>
      </p:grpSp>
      <p:grpSp>
        <p:nvGrpSpPr>
          <p:cNvPr id="19" name="Group 18"/>
          <p:cNvGrpSpPr/>
          <p:nvPr/>
        </p:nvGrpSpPr>
        <p:grpSpPr>
          <a:xfrm>
            <a:off x="381000" y="2667000"/>
            <a:ext cx="1260475" cy="457200"/>
            <a:chOff x="152400" y="2286000"/>
            <a:chExt cx="1260475" cy="457200"/>
          </a:xfrm>
        </p:grpSpPr>
        <p:sp>
          <p:nvSpPr>
            <p:cNvPr id="19501" name="AutoShape 45"/>
            <p:cNvSpPr>
              <a:spLocks noChangeArrowheads="1"/>
            </p:cNvSpPr>
            <p:nvPr/>
          </p:nvSpPr>
          <p:spPr bwMode="auto">
            <a:xfrm>
              <a:off x="990600" y="2286000"/>
              <a:ext cx="422275" cy="457200"/>
            </a:xfrm>
            <a:prstGeom prst="can">
              <a:avLst>
                <a:gd name="adj" fmla="val 27068"/>
              </a:avLst>
            </a:prstGeom>
            <a:gradFill rotWithShape="0">
              <a:gsLst>
                <a:gs pos="0">
                  <a:srgbClr val="D0D0D0"/>
                </a:gs>
                <a:gs pos="50000">
                  <a:srgbClr val="FFFFFF"/>
                </a:gs>
                <a:gs pos="100000">
                  <a:srgbClr val="D0D0D0"/>
                </a:gs>
              </a:gsLst>
              <a:lin ang="0" scaled="1"/>
            </a:gradFill>
            <a:ln w="9525">
              <a:solidFill>
                <a:srgbClr val="808080"/>
              </a:solidFill>
              <a:round/>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02" name="Text Box 46"/>
            <p:cNvSpPr txBox="1">
              <a:spLocks noChangeArrowheads="1"/>
            </p:cNvSpPr>
            <p:nvPr/>
          </p:nvSpPr>
          <p:spPr bwMode="auto">
            <a:xfrm>
              <a:off x="152400" y="2438400"/>
              <a:ext cx="762000" cy="24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database</a:t>
              </a:r>
            </a:p>
          </p:txBody>
        </p:sp>
      </p:grpSp>
      <p:grpSp>
        <p:nvGrpSpPr>
          <p:cNvPr id="16" name="Group 15"/>
          <p:cNvGrpSpPr/>
          <p:nvPr/>
        </p:nvGrpSpPr>
        <p:grpSpPr>
          <a:xfrm>
            <a:off x="1676400" y="1447800"/>
            <a:ext cx="881062" cy="1016000"/>
            <a:chOff x="1600200" y="1295400"/>
            <a:chExt cx="881062" cy="1016000"/>
          </a:xfrm>
        </p:grpSpPr>
        <p:grpSp>
          <p:nvGrpSpPr>
            <p:cNvPr id="19506" name="Group 50"/>
            <p:cNvGrpSpPr>
              <a:grpSpLocks/>
            </p:cNvGrpSpPr>
            <p:nvPr/>
          </p:nvGrpSpPr>
          <p:grpSpPr bwMode="auto">
            <a:xfrm>
              <a:off x="1782762" y="1752600"/>
              <a:ext cx="422275" cy="558800"/>
              <a:chOff x="1104" y="864"/>
              <a:chExt cx="266" cy="352"/>
            </a:xfrm>
          </p:grpSpPr>
          <p:sp>
            <p:nvSpPr>
              <p:cNvPr id="19507" name="AutoShape 51"/>
              <p:cNvSpPr>
                <a:spLocks noChangeArrowheads="1"/>
              </p:cNvSpPr>
              <p:nvPr/>
            </p:nvSpPr>
            <p:spPr bwMode="auto">
              <a:xfrm>
                <a:off x="1104" y="864"/>
                <a:ext cx="266" cy="352"/>
              </a:xfrm>
              <a:prstGeom prst="cube">
                <a:avLst>
                  <a:gd name="adj" fmla="val 12500"/>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0" tIns="0" rIns="0" bIns="0">
                <a:spAutoFit/>
              </a:bodyPr>
              <a:lstStyle/>
              <a:p>
                <a:pPr defTabSz="457200"/>
                <a:endParaRPr lang="en-US">
                  <a:solidFill>
                    <a:prstClr val="black"/>
                  </a:solidFill>
                </a:endParaRPr>
              </a:p>
            </p:txBody>
          </p:sp>
          <p:sp>
            <p:nvSpPr>
              <p:cNvPr id="19508" name="Line 52"/>
              <p:cNvSpPr>
                <a:spLocks noChangeShapeType="1"/>
              </p:cNvSpPr>
              <p:nvPr/>
            </p:nvSpPr>
            <p:spPr bwMode="auto">
              <a:xfrm>
                <a:off x="1108" y="952"/>
                <a:ext cx="224"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09" name="Line 53"/>
              <p:cNvSpPr>
                <a:spLocks noChangeShapeType="1"/>
              </p:cNvSpPr>
              <p:nvPr/>
            </p:nvSpPr>
            <p:spPr bwMode="auto">
              <a:xfrm>
                <a:off x="1126"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0" name="Line 54"/>
              <p:cNvSpPr>
                <a:spLocks noChangeShapeType="1"/>
              </p:cNvSpPr>
              <p:nvPr/>
            </p:nvSpPr>
            <p:spPr bwMode="auto">
              <a:xfrm>
                <a:off x="1148"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1" name="Line 55"/>
              <p:cNvSpPr>
                <a:spLocks noChangeShapeType="1"/>
              </p:cNvSpPr>
              <p:nvPr/>
            </p:nvSpPr>
            <p:spPr bwMode="auto">
              <a:xfrm>
                <a:off x="1171"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2" name="Line 56"/>
              <p:cNvSpPr>
                <a:spLocks noChangeShapeType="1"/>
              </p:cNvSpPr>
              <p:nvPr/>
            </p:nvSpPr>
            <p:spPr bwMode="auto">
              <a:xfrm>
                <a:off x="1193"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3" name="Line 57"/>
              <p:cNvSpPr>
                <a:spLocks noChangeShapeType="1"/>
              </p:cNvSpPr>
              <p:nvPr/>
            </p:nvSpPr>
            <p:spPr bwMode="auto">
              <a:xfrm>
                <a:off x="1215"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4" name="Line 58"/>
              <p:cNvSpPr>
                <a:spLocks noChangeShapeType="1"/>
              </p:cNvSpPr>
              <p:nvPr/>
            </p:nvSpPr>
            <p:spPr bwMode="auto">
              <a:xfrm>
                <a:off x="1237"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5" name="Line 59"/>
              <p:cNvSpPr>
                <a:spLocks noChangeShapeType="1"/>
              </p:cNvSpPr>
              <p:nvPr/>
            </p:nvSpPr>
            <p:spPr bwMode="auto">
              <a:xfrm>
                <a:off x="1259"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6" name="Line 60"/>
              <p:cNvSpPr>
                <a:spLocks noChangeShapeType="1"/>
              </p:cNvSpPr>
              <p:nvPr/>
            </p:nvSpPr>
            <p:spPr bwMode="auto">
              <a:xfrm>
                <a:off x="1281"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7" name="Line 61"/>
              <p:cNvSpPr>
                <a:spLocks noChangeShapeType="1"/>
              </p:cNvSpPr>
              <p:nvPr/>
            </p:nvSpPr>
            <p:spPr bwMode="auto">
              <a:xfrm>
                <a:off x="1304"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8" name="Line 62"/>
              <p:cNvSpPr>
                <a:spLocks noChangeShapeType="1"/>
              </p:cNvSpPr>
              <p:nvPr/>
            </p:nvSpPr>
            <p:spPr bwMode="auto">
              <a:xfrm>
                <a:off x="1326" y="908"/>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19" name="Line 63"/>
              <p:cNvSpPr>
                <a:spLocks noChangeShapeType="1"/>
              </p:cNvSpPr>
              <p:nvPr/>
            </p:nvSpPr>
            <p:spPr bwMode="auto">
              <a:xfrm>
                <a:off x="1104" y="1018"/>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0" name="Line 64"/>
              <p:cNvSpPr>
                <a:spLocks noChangeShapeType="1"/>
              </p:cNvSpPr>
              <p:nvPr/>
            </p:nvSpPr>
            <p:spPr bwMode="auto">
              <a:xfrm>
                <a:off x="1122"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1" name="Line 65"/>
              <p:cNvSpPr>
                <a:spLocks noChangeShapeType="1"/>
              </p:cNvSpPr>
              <p:nvPr/>
            </p:nvSpPr>
            <p:spPr bwMode="auto">
              <a:xfrm>
                <a:off x="1144"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2" name="Line 66"/>
              <p:cNvSpPr>
                <a:spLocks noChangeShapeType="1"/>
              </p:cNvSpPr>
              <p:nvPr/>
            </p:nvSpPr>
            <p:spPr bwMode="auto">
              <a:xfrm>
                <a:off x="1167"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3" name="Line 67"/>
              <p:cNvSpPr>
                <a:spLocks noChangeShapeType="1"/>
              </p:cNvSpPr>
              <p:nvPr/>
            </p:nvSpPr>
            <p:spPr bwMode="auto">
              <a:xfrm>
                <a:off x="1189"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4" name="Line 68"/>
              <p:cNvSpPr>
                <a:spLocks noChangeShapeType="1"/>
              </p:cNvSpPr>
              <p:nvPr/>
            </p:nvSpPr>
            <p:spPr bwMode="auto">
              <a:xfrm>
                <a:off x="1211"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5" name="Line 69"/>
              <p:cNvSpPr>
                <a:spLocks noChangeShapeType="1"/>
              </p:cNvSpPr>
              <p:nvPr/>
            </p:nvSpPr>
            <p:spPr bwMode="auto">
              <a:xfrm>
                <a:off x="1233"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6" name="Line 70"/>
              <p:cNvSpPr>
                <a:spLocks noChangeShapeType="1"/>
              </p:cNvSpPr>
              <p:nvPr/>
            </p:nvSpPr>
            <p:spPr bwMode="auto">
              <a:xfrm>
                <a:off x="1255"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7" name="Line 71"/>
              <p:cNvSpPr>
                <a:spLocks noChangeShapeType="1"/>
              </p:cNvSpPr>
              <p:nvPr/>
            </p:nvSpPr>
            <p:spPr bwMode="auto">
              <a:xfrm>
                <a:off x="1277"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8" name="Line 72"/>
              <p:cNvSpPr>
                <a:spLocks noChangeShapeType="1"/>
              </p:cNvSpPr>
              <p:nvPr/>
            </p:nvSpPr>
            <p:spPr bwMode="auto">
              <a:xfrm>
                <a:off x="1300"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29" name="Line 73"/>
              <p:cNvSpPr>
                <a:spLocks noChangeShapeType="1"/>
              </p:cNvSpPr>
              <p:nvPr/>
            </p:nvSpPr>
            <p:spPr bwMode="auto">
              <a:xfrm>
                <a:off x="1322" y="97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0" name="Line 74"/>
              <p:cNvSpPr>
                <a:spLocks noChangeShapeType="1"/>
              </p:cNvSpPr>
              <p:nvPr/>
            </p:nvSpPr>
            <p:spPr bwMode="auto">
              <a:xfrm>
                <a:off x="1122"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1" name="Line 75"/>
              <p:cNvSpPr>
                <a:spLocks noChangeShapeType="1"/>
              </p:cNvSpPr>
              <p:nvPr/>
            </p:nvSpPr>
            <p:spPr bwMode="auto">
              <a:xfrm>
                <a:off x="1144"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2" name="Line 76"/>
              <p:cNvSpPr>
                <a:spLocks noChangeShapeType="1"/>
              </p:cNvSpPr>
              <p:nvPr/>
            </p:nvSpPr>
            <p:spPr bwMode="auto">
              <a:xfrm>
                <a:off x="1167"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3" name="Line 77"/>
              <p:cNvSpPr>
                <a:spLocks noChangeShapeType="1"/>
              </p:cNvSpPr>
              <p:nvPr/>
            </p:nvSpPr>
            <p:spPr bwMode="auto">
              <a:xfrm>
                <a:off x="1189"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4" name="Line 78"/>
              <p:cNvSpPr>
                <a:spLocks noChangeShapeType="1"/>
              </p:cNvSpPr>
              <p:nvPr/>
            </p:nvSpPr>
            <p:spPr bwMode="auto">
              <a:xfrm>
                <a:off x="1104" y="1150"/>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5" name="Line 79"/>
              <p:cNvSpPr>
                <a:spLocks noChangeShapeType="1"/>
              </p:cNvSpPr>
              <p:nvPr/>
            </p:nvSpPr>
            <p:spPr bwMode="auto">
              <a:xfrm>
                <a:off x="1122"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6" name="Line 80"/>
              <p:cNvSpPr>
                <a:spLocks noChangeShapeType="1"/>
              </p:cNvSpPr>
              <p:nvPr/>
            </p:nvSpPr>
            <p:spPr bwMode="auto">
              <a:xfrm>
                <a:off x="1144"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7" name="Line 81"/>
              <p:cNvSpPr>
                <a:spLocks noChangeShapeType="1"/>
              </p:cNvSpPr>
              <p:nvPr/>
            </p:nvSpPr>
            <p:spPr bwMode="auto">
              <a:xfrm>
                <a:off x="1167"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8" name="Line 82"/>
              <p:cNvSpPr>
                <a:spLocks noChangeShapeType="1"/>
              </p:cNvSpPr>
              <p:nvPr/>
            </p:nvSpPr>
            <p:spPr bwMode="auto">
              <a:xfrm>
                <a:off x="1189"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39" name="Line 83"/>
              <p:cNvSpPr>
                <a:spLocks noChangeShapeType="1"/>
              </p:cNvSpPr>
              <p:nvPr/>
            </p:nvSpPr>
            <p:spPr bwMode="auto">
              <a:xfrm>
                <a:off x="1104" y="1216"/>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0" name="Line 84"/>
              <p:cNvSpPr>
                <a:spLocks noChangeShapeType="1"/>
              </p:cNvSpPr>
              <p:nvPr/>
            </p:nvSpPr>
            <p:spPr bwMode="auto">
              <a:xfrm>
                <a:off x="1122"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1" name="Line 85"/>
              <p:cNvSpPr>
                <a:spLocks noChangeShapeType="1"/>
              </p:cNvSpPr>
              <p:nvPr/>
            </p:nvSpPr>
            <p:spPr bwMode="auto">
              <a:xfrm>
                <a:off x="1144"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2" name="Line 86"/>
              <p:cNvSpPr>
                <a:spLocks noChangeShapeType="1"/>
              </p:cNvSpPr>
              <p:nvPr/>
            </p:nvSpPr>
            <p:spPr bwMode="auto">
              <a:xfrm>
                <a:off x="1167"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3" name="Line 87"/>
              <p:cNvSpPr>
                <a:spLocks noChangeShapeType="1"/>
              </p:cNvSpPr>
              <p:nvPr/>
            </p:nvSpPr>
            <p:spPr bwMode="auto">
              <a:xfrm>
                <a:off x="1189"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4" name="Line 88"/>
              <p:cNvSpPr>
                <a:spLocks noChangeShapeType="1"/>
              </p:cNvSpPr>
              <p:nvPr/>
            </p:nvSpPr>
            <p:spPr bwMode="auto">
              <a:xfrm>
                <a:off x="1212"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5" name="Line 89"/>
              <p:cNvSpPr>
                <a:spLocks noChangeShapeType="1"/>
              </p:cNvSpPr>
              <p:nvPr/>
            </p:nvSpPr>
            <p:spPr bwMode="auto">
              <a:xfrm>
                <a:off x="1234"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6" name="Line 90"/>
              <p:cNvSpPr>
                <a:spLocks noChangeShapeType="1"/>
              </p:cNvSpPr>
              <p:nvPr/>
            </p:nvSpPr>
            <p:spPr bwMode="auto">
              <a:xfrm>
                <a:off x="1256"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7" name="Line 91"/>
              <p:cNvSpPr>
                <a:spLocks noChangeShapeType="1"/>
              </p:cNvSpPr>
              <p:nvPr/>
            </p:nvSpPr>
            <p:spPr bwMode="auto">
              <a:xfrm>
                <a:off x="1278"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8" name="Line 92"/>
              <p:cNvSpPr>
                <a:spLocks noChangeShapeType="1"/>
              </p:cNvSpPr>
              <p:nvPr/>
            </p:nvSpPr>
            <p:spPr bwMode="auto">
              <a:xfrm>
                <a:off x="1300"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49" name="Line 93"/>
              <p:cNvSpPr>
                <a:spLocks noChangeShapeType="1"/>
              </p:cNvSpPr>
              <p:nvPr/>
            </p:nvSpPr>
            <p:spPr bwMode="auto">
              <a:xfrm>
                <a:off x="1323" y="1172"/>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0" name="Line 94"/>
              <p:cNvSpPr>
                <a:spLocks noChangeShapeType="1"/>
              </p:cNvSpPr>
              <p:nvPr/>
            </p:nvSpPr>
            <p:spPr bwMode="auto">
              <a:xfrm>
                <a:off x="1213"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1" name="Line 95"/>
              <p:cNvSpPr>
                <a:spLocks noChangeShapeType="1"/>
              </p:cNvSpPr>
              <p:nvPr/>
            </p:nvSpPr>
            <p:spPr bwMode="auto">
              <a:xfrm>
                <a:off x="1235"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2" name="Line 96"/>
              <p:cNvSpPr>
                <a:spLocks noChangeShapeType="1"/>
              </p:cNvSpPr>
              <p:nvPr/>
            </p:nvSpPr>
            <p:spPr bwMode="auto">
              <a:xfrm>
                <a:off x="1258"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3" name="Line 97"/>
              <p:cNvSpPr>
                <a:spLocks noChangeShapeType="1"/>
              </p:cNvSpPr>
              <p:nvPr/>
            </p:nvSpPr>
            <p:spPr bwMode="auto">
              <a:xfrm>
                <a:off x="1280"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4" name="Line 98"/>
              <p:cNvSpPr>
                <a:spLocks noChangeShapeType="1"/>
              </p:cNvSpPr>
              <p:nvPr/>
            </p:nvSpPr>
            <p:spPr bwMode="auto">
              <a:xfrm>
                <a:off x="1213"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5" name="Line 99"/>
              <p:cNvSpPr>
                <a:spLocks noChangeShapeType="1"/>
              </p:cNvSpPr>
              <p:nvPr/>
            </p:nvSpPr>
            <p:spPr bwMode="auto">
              <a:xfrm>
                <a:off x="1235"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6" name="Line 100"/>
              <p:cNvSpPr>
                <a:spLocks noChangeShapeType="1"/>
              </p:cNvSpPr>
              <p:nvPr/>
            </p:nvSpPr>
            <p:spPr bwMode="auto">
              <a:xfrm>
                <a:off x="1258"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7" name="Line 101"/>
              <p:cNvSpPr>
                <a:spLocks noChangeShapeType="1"/>
              </p:cNvSpPr>
              <p:nvPr/>
            </p:nvSpPr>
            <p:spPr bwMode="auto">
              <a:xfrm>
                <a:off x="1280" y="1106"/>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8" name="Line 102"/>
              <p:cNvSpPr>
                <a:spLocks noChangeShapeType="1"/>
              </p:cNvSpPr>
              <p:nvPr/>
            </p:nvSpPr>
            <p:spPr bwMode="auto">
              <a:xfrm>
                <a:off x="1104" y="1088"/>
                <a:ext cx="22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59" name="Line 103"/>
              <p:cNvSpPr>
                <a:spLocks noChangeShapeType="1"/>
              </p:cNvSpPr>
              <p:nvPr/>
            </p:nvSpPr>
            <p:spPr bwMode="auto">
              <a:xfrm>
                <a:off x="1302"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60" name="Line 104"/>
              <p:cNvSpPr>
                <a:spLocks noChangeShapeType="1"/>
              </p:cNvSpPr>
              <p:nvPr/>
            </p:nvSpPr>
            <p:spPr bwMode="auto">
              <a:xfrm>
                <a:off x="1324" y="1040"/>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61" name="Line 105"/>
              <p:cNvSpPr>
                <a:spLocks noChangeShapeType="1"/>
              </p:cNvSpPr>
              <p:nvPr/>
            </p:nvSpPr>
            <p:spPr bwMode="auto">
              <a:xfrm>
                <a:off x="1300" y="110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sp>
            <p:nvSpPr>
              <p:cNvPr id="19562" name="Line 106"/>
              <p:cNvSpPr>
                <a:spLocks noChangeShapeType="1"/>
              </p:cNvSpPr>
              <p:nvPr/>
            </p:nvSpPr>
            <p:spPr bwMode="auto">
              <a:xfrm>
                <a:off x="1322" y="1104"/>
                <a:ext cx="0" cy="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457200"/>
                <a:endParaRPr lang="en-US">
                  <a:solidFill>
                    <a:prstClr val="black"/>
                  </a:solidFill>
                </a:endParaRPr>
              </a:p>
            </p:txBody>
          </p:sp>
        </p:grpSp>
        <p:sp>
          <p:nvSpPr>
            <p:cNvPr id="19563" name="Text Box 107"/>
            <p:cNvSpPr txBox="1">
              <a:spLocks noChangeArrowheads="1"/>
            </p:cNvSpPr>
            <p:nvPr/>
          </p:nvSpPr>
          <p:spPr bwMode="auto">
            <a:xfrm>
              <a:off x="1600200" y="1295400"/>
              <a:ext cx="881062"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print</a:t>
              </a:r>
              <a:br>
                <a:rPr lang="en-GB" sz="1200" b="1" dirty="0">
                  <a:solidFill>
                    <a:prstClr val="black"/>
                  </a:solidFill>
                  <a:latin typeface="AlineaIncise" charset="0"/>
                </a:rPr>
              </a:br>
              <a:r>
                <a:rPr lang="en-GB" sz="1200" b="1" dirty="0">
                  <a:solidFill>
                    <a:prstClr val="black"/>
                  </a:solidFill>
                  <a:latin typeface="AlineaIncise" charset="0"/>
                </a:rPr>
                <a:t>collections</a:t>
              </a:r>
            </a:p>
          </p:txBody>
        </p:sp>
      </p:grpSp>
      <p:grpSp>
        <p:nvGrpSpPr>
          <p:cNvPr id="17" name="Group 16"/>
          <p:cNvGrpSpPr/>
          <p:nvPr/>
        </p:nvGrpSpPr>
        <p:grpSpPr>
          <a:xfrm>
            <a:off x="2819400" y="1752600"/>
            <a:ext cx="776287" cy="735013"/>
            <a:chOff x="2997200" y="1422400"/>
            <a:chExt cx="776287" cy="735013"/>
          </a:xfrm>
        </p:grpSpPr>
        <p:grpSp>
          <p:nvGrpSpPr>
            <p:cNvPr id="19567" name="Group 111"/>
            <p:cNvGrpSpPr>
              <a:grpSpLocks/>
            </p:cNvGrpSpPr>
            <p:nvPr/>
          </p:nvGrpSpPr>
          <p:grpSpPr bwMode="auto">
            <a:xfrm>
              <a:off x="3074987" y="1687513"/>
              <a:ext cx="603250" cy="469900"/>
              <a:chOff x="1008" y="3168"/>
              <a:chExt cx="624" cy="528"/>
            </a:xfrm>
          </p:grpSpPr>
          <p:sp>
            <p:nvSpPr>
              <p:cNvPr id="19568" name="AutoShape 112"/>
              <p:cNvSpPr>
                <a:spLocks noChangeArrowheads="1"/>
              </p:cNvSpPr>
              <p:nvPr/>
            </p:nvSpPr>
            <p:spPr bwMode="auto">
              <a:xfrm rot="16200000">
                <a:off x="768" y="3408"/>
                <a:ext cx="528" cy="48"/>
              </a:xfrm>
              <a:prstGeom prst="homePlate">
                <a:avLst>
                  <a:gd name="adj" fmla="val 108574"/>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69" name="Rectangle 113"/>
              <p:cNvSpPr>
                <a:spLocks noChangeArrowheads="1"/>
              </p:cNvSpPr>
              <p:nvPr/>
            </p:nvSpPr>
            <p:spPr bwMode="auto">
              <a:xfrm>
                <a:off x="1056" y="3264"/>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0" name="Rectangle 114"/>
              <p:cNvSpPr>
                <a:spLocks noChangeArrowheads="1"/>
              </p:cNvSpPr>
              <p:nvPr/>
            </p:nvSpPr>
            <p:spPr bwMode="auto">
              <a:xfrm>
                <a:off x="1056" y="3360"/>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1" name="Rectangle 115"/>
              <p:cNvSpPr>
                <a:spLocks noChangeArrowheads="1"/>
              </p:cNvSpPr>
              <p:nvPr/>
            </p:nvSpPr>
            <p:spPr bwMode="auto">
              <a:xfrm>
                <a:off x="1056" y="3456"/>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2" name="Rectangle 116"/>
              <p:cNvSpPr>
                <a:spLocks noChangeArrowheads="1"/>
              </p:cNvSpPr>
              <p:nvPr/>
            </p:nvSpPr>
            <p:spPr bwMode="auto">
              <a:xfrm>
                <a:off x="1056" y="3552"/>
                <a:ext cx="528" cy="48"/>
              </a:xfrm>
              <a:prstGeom prst="rect">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3" name="AutoShape 117"/>
              <p:cNvSpPr>
                <a:spLocks noChangeArrowheads="1"/>
              </p:cNvSpPr>
              <p:nvPr/>
            </p:nvSpPr>
            <p:spPr bwMode="auto">
              <a:xfrm flipH="1">
                <a:off x="1056" y="3360"/>
                <a:ext cx="556" cy="192"/>
              </a:xfrm>
              <a:prstGeom prst="parallelogram">
                <a:avLst>
                  <a:gd name="adj" fmla="val 238638"/>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74" name="AutoShape 118"/>
              <p:cNvSpPr>
                <a:spLocks noChangeArrowheads="1"/>
              </p:cNvSpPr>
              <p:nvPr/>
            </p:nvSpPr>
            <p:spPr bwMode="auto">
              <a:xfrm rot="16200000">
                <a:off x="1344" y="3408"/>
                <a:ext cx="528" cy="48"/>
              </a:xfrm>
              <a:prstGeom prst="homePlate">
                <a:avLst>
                  <a:gd name="adj" fmla="val 108574"/>
                </a:avLst>
              </a:prstGeom>
              <a:gradFill rotWithShape="0">
                <a:gsLst>
                  <a:gs pos="0">
                    <a:srgbClr val="D0D0D0"/>
                  </a:gs>
                  <a:gs pos="50000">
                    <a:srgbClr val="FFFFFF"/>
                  </a:gs>
                  <a:gs pos="100000">
                    <a:srgbClr val="D0D0D0"/>
                  </a:gs>
                </a:gsLst>
                <a:lin ang="0" scaled="1"/>
              </a:gradFill>
              <a:ln w="9525">
                <a:solidFill>
                  <a:srgbClr val="808080"/>
                </a:solidFill>
                <a:miter lim="800000"/>
                <a:headEnd/>
                <a:tailEnd/>
              </a:ln>
              <a:effectLst>
                <a:outerShdw blurRad="63500" dist="29783" dir="1514402"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grpSp>
        <p:sp>
          <p:nvSpPr>
            <p:cNvPr id="19575" name="Text Box 119"/>
            <p:cNvSpPr txBox="1">
              <a:spLocks noChangeArrowheads="1"/>
            </p:cNvSpPr>
            <p:nvPr/>
          </p:nvSpPr>
          <p:spPr bwMode="auto">
            <a:xfrm>
              <a:off x="2997200" y="1422400"/>
              <a:ext cx="776287" cy="205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gateways</a:t>
              </a:r>
            </a:p>
          </p:txBody>
        </p:sp>
      </p:grpSp>
      <p:sp>
        <p:nvSpPr>
          <p:cNvPr id="19584" name="Text Box 128"/>
          <p:cNvSpPr txBox="1">
            <a:spLocks noChangeArrowheads="1"/>
          </p:cNvSpPr>
          <p:nvPr/>
        </p:nvSpPr>
        <p:spPr bwMode="auto">
          <a:xfrm>
            <a:off x="3124200" y="3272367"/>
            <a:ext cx="147194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1200" b="1" dirty="0">
                <a:solidFill>
                  <a:prstClr val="black"/>
                </a:solidFill>
                <a:latin typeface="AlineaIncise" charset="0"/>
              </a:rPr>
              <a:t>publisher/provider</a:t>
            </a:r>
            <a:br>
              <a:rPr lang="en-GB" sz="1200" b="1" dirty="0">
                <a:solidFill>
                  <a:prstClr val="black"/>
                </a:solidFill>
                <a:latin typeface="AlineaIncise" charset="0"/>
              </a:rPr>
            </a:br>
            <a:r>
              <a:rPr lang="en-GB" sz="1200" b="1" dirty="0">
                <a:solidFill>
                  <a:prstClr val="black"/>
                </a:solidFill>
                <a:latin typeface="AlineaIncise" charset="0"/>
              </a:rPr>
              <a:t>holdings data</a:t>
            </a:r>
          </a:p>
        </p:txBody>
      </p:sp>
      <p:grpSp>
        <p:nvGrpSpPr>
          <p:cNvPr id="19588" name="Group 132"/>
          <p:cNvGrpSpPr>
            <a:grpSpLocks/>
          </p:cNvGrpSpPr>
          <p:nvPr/>
        </p:nvGrpSpPr>
        <p:grpSpPr bwMode="auto">
          <a:xfrm>
            <a:off x="2171700" y="2865437"/>
            <a:ext cx="842962" cy="538163"/>
            <a:chOff x="1326" y="2170"/>
            <a:chExt cx="531" cy="339"/>
          </a:xfrm>
        </p:grpSpPr>
        <p:sp>
          <p:nvSpPr>
            <p:cNvPr id="19589" name="modem"/>
            <p:cNvSpPr>
              <a:spLocks noEditPoints="1" noChangeArrowheads="1"/>
            </p:cNvSpPr>
            <p:nvPr/>
          </p:nvSpPr>
          <p:spPr bwMode="auto">
            <a:xfrm>
              <a:off x="1344" y="2170"/>
              <a:ext cx="494" cy="169"/>
            </a:xfrm>
            <a:custGeom>
              <a:avLst/>
              <a:gdLst>
                <a:gd name="T0" fmla="*/ 0 w 21600"/>
                <a:gd name="T1" fmla="*/ 5152 h 21600"/>
                <a:gd name="T2" fmla="*/ 2941 w 21600"/>
                <a:gd name="T3" fmla="*/ 0 h 21600"/>
                <a:gd name="T4" fmla="*/ 18625 w 21600"/>
                <a:gd name="T5" fmla="*/ 0 h 21600"/>
                <a:gd name="T6" fmla="*/ 21600 w 21600"/>
                <a:gd name="T7" fmla="*/ 5152 h 21600"/>
                <a:gd name="T8" fmla="*/ 21600 w 21600"/>
                <a:gd name="T9" fmla="*/ 21600 h 21600"/>
                <a:gd name="T10" fmla="*/ 0 w 21600"/>
                <a:gd name="T11" fmla="*/ 21600 h 21600"/>
                <a:gd name="T12" fmla="*/ 10800 w 21600"/>
                <a:gd name="T13" fmla="*/ 0 h 21600"/>
                <a:gd name="T14" fmla="*/ 10800 w 21600"/>
                <a:gd name="T15" fmla="*/ 21600 h 21600"/>
                <a:gd name="T16" fmla="*/ 0 w 21600"/>
                <a:gd name="T17" fmla="*/ 13376 h 21600"/>
                <a:gd name="T18" fmla="*/ 21600 w 21600"/>
                <a:gd name="T19" fmla="*/ 13376 h 21600"/>
                <a:gd name="T20" fmla="*/ 400 w 21600"/>
                <a:gd name="T21" fmla="*/ 22400 h 21600"/>
                <a:gd name="T22" fmla="*/ 21200 w 21600"/>
                <a:gd name="T23" fmla="*/ 30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gradFill rotWithShape="0">
              <a:gsLst>
                <a:gs pos="0">
                  <a:srgbClr val="C0C0C0"/>
                </a:gs>
                <a:gs pos="50000">
                  <a:srgbClr val="FFFFFF"/>
                </a:gs>
                <a:gs pos="100000">
                  <a:srgbClr val="C0C0C0"/>
                </a:gs>
              </a:gsLst>
              <a:lin ang="18900000" scaled="1"/>
            </a:gradFill>
            <a:ln w="9525">
              <a:solidFill>
                <a:srgbClr val="808080"/>
              </a:solidFill>
              <a:miter lim="800000"/>
              <a:headEnd/>
              <a:tailEnd/>
            </a:ln>
            <a:effectLst>
              <a:outerShdw blurRad="63500" dist="38099" dir="2700000" algn="ctr" rotWithShape="0">
                <a:schemeClr val="folHlink">
                  <a:alpha val="74998"/>
                </a:schemeClr>
              </a:outerShdw>
            </a:effectLst>
          </p:spPr>
          <p:txBody>
            <a:bodyPr lIns="67461" tIns="33730" rIns="67461" bIns="33730">
              <a:spAutoFit/>
            </a:bodyPr>
            <a:lstStyle/>
            <a:p>
              <a:pPr defTabSz="457200"/>
              <a:endParaRPr lang="en-US">
                <a:solidFill>
                  <a:prstClr val="black"/>
                </a:solidFill>
              </a:endParaRPr>
            </a:p>
          </p:txBody>
        </p:sp>
        <p:sp>
          <p:nvSpPr>
            <p:cNvPr id="19590" name="Text Box 134"/>
            <p:cNvSpPr txBox="1">
              <a:spLocks noChangeArrowheads="1"/>
            </p:cNvSpPr>
            <p:nvPr/>
          </p:nvSpPr>
          <p:spPr bwMode="auto">
            <a:xfrm>
              <a:off x="1326" y="2352"/>
              <a:ext cx="531" cy="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461" tIns="33730" rIns="67461" bIns="33730">
              <a:spAutoFit/>
            </a:bodyPr>
            <a:lstStyle>
              <a:lvl1pPr algn="l" defTabSz="674688">
                <a:defRPr sz="2400">
                  <a:solidFill>
                    <a:schemeClr val="tx1"/>
                  </a:solidFill>
                  <a:latin typeface="Times New Roman" charset="0"/>
                  <a:ea typeface="ＭＳ Ｐゴシック" charset="0"/>
                </a:defRPr>
              </a:lvl1pPr>
              <a:lvl2pPr marL="338138" algn="l" defTabSz="674688">
                <a:defRPr sz="2400">
                  <a:solidFill>
                    <a:schemeClr val="tx1"/>
                  </a:solidFill>
                  <a:latin typeface="Times New Roman" charset="0"/>
                  <a:ea typeface="ＭＳ Ｐゴシック" charset="0"/>
                </a:defRPr>
              </a:lvl2pPr>
              <a:lvl3pPr marL="674688" algn="l" defTabSz="674688">
                <a:defRPr sz="2400">
                  <a:solidFill>
                    <a:schemeClr val="tx1"/>
                  </a:solidFill>
                  <a:latin typeface="Times New Roman" charset="0"/>
                  <a:ea typeface="ＭＳ Ｐゴシック" charset="0"/>
                </a:defRPr>
              </a:lvl3pPr>
              <a:lvl4pPr marL="1012825" algn="l" defTabSz="674688">
                <a:defRPr sz="2400">
                  <a:solidFill>
                    <a:schemeClr val="tx1"/>
                  </a:solidFill>
                  <a:latin typeface="Times New Roman" charset="0"/>
                  <a:ea typeface="ＭＳ Ｐゴシック" charset="0"/>
                </a:defRPr>
              </a:lvl4pPr>
              <a:lvl5pPr marL="1349375" algn="l" defTabSz="674688">
                <a:defRPr sz="2400">
                  <a:solidFill>
                    <a:schemeClr val="tx1"/>
                  </a:solidFill>
                  <a:latin typeface="Times New Roman" charset="0"/>
                  <a:ea typeface="ＭＳ Ｐゴシック" charset="0"/>
                </a:defRPr>
              </a:lvl5pPr>
              <a:lvl6pPr marL="1806575" defTabSz="674688" fontAlgn="base">
                <a:spcBef>
                  <a:spcPct val="0"/>
                </a:spcBef>
                <a:spcAft>
                  <a:spcPct val="0"/>
                </a:spcAft>
                <a:defRPr sz="2400">
                  <a:solidFill>
                    <a:schemeClr val="tx1"/>
                  </a:solidFill>
                  <a:latin typeface="Times New Roman" charset="0"/>
                  <a:ea typeface="ＭＳ Ｐゴシック" charset="0"/>
                </a:defRPr>
              </a:lvl6pPr>
              <a:lvl7pPr marL="2263775" defTabSz="674688" fontAlgn="base">
                <a:spcBef>
                  <a:spcPct val="0"/>
                </a:spcBef>
                <a:spcAft>
                  <a:spcPct val="0"/>
                </a:spcAft>
                <a:defRPr sz="2400">
                  <a:solidFill>
                    <a:schemeClr val="tx1"/>
                  </a:solidFill>
                  <a:latin typeface="Times New Roman" charset="0"/>
                  <a:ea typeface="ＭＳ Ｐゴシック" charset="0"/>
                </a:defRPr>
              </a:lvl7pPr>
              <a:lvl8pPr marL="2720975" defTabSz="674688" fontAlgn="base">
                <a:spcBef>
                  <a:spcPct val="0"/>
                </a:spcBef>
                <a:spcAft>
                  <a:spcPct val="0"/>
                </a:spcAft>
                <a:defRPr sz="2400">
                  <a:solidFill>
                    <a:schemeClr val="tx1"/>
                  </a:solidFill>
                  <a:latin typeface="Times New Roman" charset="0"/>
                  <a:ea typeface="ＭＳ Ｐゴシック" charset="0"/>
                </a:defRPr>
              </a:lvl8pPr>
              <a:lvl9pPr marL="3178175" defTabSz="674688" fontAlgn="base">
                <a:spcBef>
                  <a:spcPct val="0"/>
                </a:spcBef>
                <a:spcAft>
                  <a:spcPct val="0"/>
                </a:spcAft>
                <a:defRPr sz="2400">
                  <a:solidFill>
                    <a:schemeClr val="tx1"/>
                  </a:solidFill>
                  <a:latin typeface="Times New Roman" charset="0"/>
                  <a:ea typeface="ＭＳ Ｐゴシック" charset="0"/>
                </a:defRPr>
              </a:lvl9pPr>
            </a:lstStyle>
            <a:p>
              <a:pPr algn="r">
                <a:spcBef>
                  <a:spcPct val="50000"/>
                </a:spcBef>
              </a:pPr>
              <a:r>
                <a:rPr lang="en-GB" sz="1200" b="1" dirty="0">
                  <a:solidFill>
                    <a:prstClr val="black"/>
                  </a:solidFill>
                  <a:latin typeface="AlineaIncise" charset="0"/>
                </a:rPr>
                <a:t>repository</a:t>
              </a:r>
            </a:p>
          </p:txBody>
        </p:sp>
      </p:grpSp>
      <p:sp>
        <p:nvSpPr>
          <p:cNvPr id="125" name="Rectangle 1026"/>
          <p:cNvSpPr>
            <a:spLocks noGrp="1" noChangeArrowheads="1"/>
          </p:cNvSpPr>
          <p:nvPr>
            <p:ph type="title"/>
          </p:nvPr>
        </p:nvSpPr>
        <p:spPr>
          <a:xfrm>
            <a:off x="457200" y="260350"/>
            <a:ext cx="8291513" cy="720725"/>
          </a:xfrm>
        </p:spPr>
        <p:txBody>
          <a:bodyPr>
            <a:normAutofit fontScale="90000"/>
          </a:bodyPr>
          <a:lstStyle/>
          <a:p>
            <a:r>
              <a:rPr lang="en-GB" b="1" dirty="0" err="1" smtClean="0">
                <a:solidFill>
                  <a:srgbClr val="C15D05"/>
                </a:solidFill>
                <a:latin typeface="+mn-lt"/>
              </a:rPr>
              <a:t>OpenURL</a:t>
            </a:r>
            <a:r>
              <a:rPr lang="en-GB" b="1" dirty="0" smtClean="0">
                <a:solidFill>
                  <a:srgbClr val="C15D05"/>
                </a:solidFill>
                <a:latin typeface="+mn-lt"/>
              </a:rPr>
              <a:t> basics</a:t>
            </a:r>
            <a:endParaRPr lang="en-GB" b="1" dirty="0">
              <a:solidFill>
                <a:srgbClr val="C15D05"/>
              </a:solidFill>
              <a:latin typeface="+mn-lt"/>
            </a:endParaRPr>
          </a:p>
        </p:txBody>
      </p:sp>
      <p:sp>
        <p:nvSpPr>
          <p:cNvPr id="22" name="Freeform 21"/>
          <p:cNvSpPr/>
          <p:nvPr/>
        </p:nvSpPr>
        <p:spPr>
          <a:xfrm>
            <a:off x="5067300" y="2057400"/>
            <a:ext cx="1052239" cy="901416"/>
          </a:xfrm>
          <a:custGeom>
            <a:avLst/>
            <a:gdLst>
              <a:gd name="connsiteX0" fmla="*/ 0 w 1052239"/>
              <a:gd name="connsiteY0" fmla="*/ 0 h 901416"/>
              <a:gd name="connsiteX1" fmla="*/ 977900 w 1052239"/>
              <a:gd name="connsiteY1" fmla="*/ 533400 h 901416"/>
              <a:gd name="connsiteX2" fmla="*/ 990600 w 1052239"/>
              <a:gd name="connsiteY2" fmla="*/ 698500 h 901416"/>
            </a:gdLst>
            <a:ahLst/>
            <a:cxnLst>
              <a:cxn ang="0">
                <a:pos x="connsiteX0" y="connsiteY0"/>
              </a:cxn>
              <a:cxn ang="0">
                <a:pos x="connsiteX1" y="connsiteY1"/>
              </a:cxn>
              <a:cxn ang="0">
                <a:pos x="connsiteX2" y="connsiteY2"/>
              </a:cxn>
            </a:cxnLst>
            <a:rect l="l" t="t" r="r" b="b"/>
            <a:pathLst>
              <a:path w="1052239" h="901416">
                <a:moveTo>
                  <a:pt x="0" y="0"/>
                </a:moveTo>
                <a:cubicBezTo>
                  <a:pt x="406400" y="208491"/>
                  <a:pt x="812800" y="416983"/>
                  <a:pt x="977900" y="533400"/>
                </a:cubicBezTo>
                <a:cubicBezTo>
                  <a:pt x="1143000" y="649817"/>
                  <a:pt x="980017" y="1189567"/>
                  <a:pt x="990600" y="698500"/>
                </a:cubicBezTo>
              </a:path>
            </a:pathLst>
          </a:custGeom>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grpSp>
        <p:nvGrpSpPr>
          <p:cNvPr id="29" name="Group 28"/>
          <p:cNvGrpSpPr/>
          <p:nvPr/>
        </p:nvGrpSpPr>
        <p:grpSpPr>
          <a:xfrm>
            <a:off x="29131" y="1092198"/>
            <a:ext cx="6371669" cy="5422297"/>
            <a:chOff x="29131" y="1092198"/>
            <a:chExt cx="6371669" cy="5422297"/>
          </a:xfrm>
        </p:grpSpPr>
        <p:sp>
          <p:nvSpPr>
            <p:cNvPr id="28" name="Arc 27"/>
            <p:cNvSpPr/>
            <p:nvPr/>
          </p:nvSpPr>
          <p:spPr bwMode="auto">
            <a:xfrm>
              <a:off x="152400" y="1092198"/>
              <a:ext cx="6248400" cy="5168900"/>
            </a:xfrm>
            <a:prstGeom prst="arc">
              <a:avLst>
                <a:gd name="adj1" fmla="val 11764106"/>
                <a:gd name="adj2" fmla="val 20317763"/>
              </a:avLst>
            </a:prstGeom>
            <a:noFill/>
            <a:ln w="57150" cap="flat" cmpd="sng" algn="ctr">
              <a:solidFill>
                <a:schemeClr val="tx1"/>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n>
                  <a:solidFill>
                    <a:prstClr val="black"/>
                  </a:solidFill>
                  <a:prstDash val="sysDash"/>
                </a:ln>
                <a:solidFill>
                  <a:srgbClr val="000000"/>
                </a:solidFill>
                <a:latin typeface="Arial" charset="0"/>
                <a:ea typeface="ＭＳ Ｐゴシック" charset="0"/>
                <a:cs typeface="ＭＳ Ｐゴシック" charset="0"/>
              </a:endParaRPr>
            </a:p>
          </p:txBody>
        </p:sp>
        <p:sp>
          <p:nvSpPr>
            <p:cNvPr id="153" name="Arc 152"/>
            <p:cNvSpPr/>
            <p:nvPr/>
          </p:nvSpPr>
          <p:spPr bwMode="auto">
            <a:xfrm rot="13183474">
              <a:off x="29131" y="1491412"/>
              <a:ext cx="5014745" cy="5023083"/>
            </a:xfrm>
            <a:prstGeom prst="arc">
              <a:avLst>
                <a:gd name="adj1" fmla="val 11764106"/>
                <a:gd name="adj2" fmla="val 21058441"/>
              </a:avLst>
            </a:prstGeom>
            <a:noFill/>
            <a:ln w="57150" cap="flat" cmpd="sng" algn="ctr">
              <a:solidFill>
                <a:schemeClr val="tx1"/>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323182176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9473"/>
                                        </p:tgtEl>
                                        <p:attrNameLst>
                                          <p:attrName>style.visibility</p:attrName>
                                        </p:attrNameLst>
                                      </p:cBhvr>
                                      <p:to>
                                        <p:strVal val="visible"/>
                                      </p:to>
                                    </p:set>
                                    <p:animEffect transition="in" filter="barn(inVertical)">
                                      <p:cBhvr>
                                        <p:cTn id="7" dur="500"/>
                                        <p:tgtEl>
                                          <p:spTgt spid="1947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947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58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dissolve">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58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1" nodeType="clickEffect">
                                  <p:stCondLst>
                                    <p:cond delay="0"/>
                                  </p:stCondLst>
                                  <p:childTnLst>
                                    <p:animMotion origin="layout" path="M 1.38889E-6 -4.81481E-6 L 0.00295 0.06922 " pathEditMode="relative" rAng="0" ptsTypes="AA">
                                      <p:cBhvr>
                                        <p:cTn id="48" dur="1000" fill="hold"/>
                                        <p:tgtEl>
                                          <p:spTgt spid="19584"/>
                                        </p:tgtEl>
                                        <p:attrNameLst>
                                          <p:attrName>ppt_x</p:attrName>
                                          <p:attrName>ppt_y</p:attrName>
                                        </p:attrNameLst>
                                      </p:cBhvr>
                                      <p:rCtr x="139" y="34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84" grpId="0"/>
      <p:bldP spid="1958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What Can Go Wrong?</a:t>
            </a:r>
            <a:endParaRPr lang="en-US" dirty="0"/>
          </a:p>
        </p:txBody>
      </p:sp>
      <p:sp>
        <p:nvSpPr>
          <p:cNvPr id="13" name="Content Placeholder 2"/>
          <p:cNvSpPr>
            <a:spLocks noGrp="1"/>
          </p:cNvSpPr>
          <p:nvPr>
            <p:ph idx="1"/>
          </p:nvPr>
        </p:nvSpPr>
        <p:spPr>
          <a:xfrm>
            <a:off x="381000" y="1600200"/>
            <a:ext cx="8686800" cy="4648200"/>
          </a:xfrm>
        </p:spPr>
        <p:txBody>
          <a:bodyPr>
            <a:normAutofit/>
          </a:bodyPr>
          <a:lstStyle/>
          <a:p>
            <a:r>
              <a:rPr lang="en-US" sz="3400" dirty="0" smtClean="0"/>
              <a:t>Publisher gives wrong metadata for title to knowledgebase</a:t>
            </a:r>
          </a:p>
          <a:p>
            <a:r>
              <a:rPr lang="en-US" dirty="0" smtClean="0"/>
              <a:t>Link resolver uses bad metadata to make link</a:t>
            </a:r>
          </a:p>
          <a:p>
            <a:r>
              <a:rPr lang="en-US" dirty="0" smtClean="0"/>
              <a:t>Link does not resolve to correct target</a:t>
            </a:r>
          </a:p>
          <a:p>
            <a:r>
              <a:rPr lang="en-US" dirty="0" smtClean="0"/>
              <a:t>Data not current</a:t>
            </a:r>
          </a:p>
          <a:p>
            <a:pPr lvl="1"/>
            <a:r>
              <a:rPr lang="en-US" dirty="0" smtClean="0"/>
              <a:t>Issue has been removed</a:t>
            </a:r>
          </a:p>
          <a:p>
            <a:pPr lvl="1"/>
            <a:r>
              <a:rPr lang="en-US" dirty="0" smtClean="0"/>
              <a:t>Provider hasn’t notified that issue is live</a:t>
            </a:r>
          </a:p>
          <a:p>
            <a:pPr marL="0" indent="0">
              <a:buNone/>
            </a:pPr>
            <a:endParaRPr lang="en-US" sz="3600" dirty="0"/>
          </a:p>
          <a:p>
            <a:endParaRPr lang="en-US" sz="3400" dirty="0" smtClean="0"/>
          </a:p>
          <a:p>
            <a:pPr marL="0" indent="0">
              <a:buNone/>
            </a:pPr>
            <a:endParaRPr lang="en-US" dirty="0" smtClean="0"/>
          </a:p>
        </p:txBody>
      </p:sp>
    </p:spTree>
    <p:extLst>
      <p:ext uri="{BB962C8B-B14F-4D97-AF65-F5344CB8AC3E}">
        <p14:creationId xmlns:p14="http://schemas.microsoft.com/office/powerpoint/2010/main" val="2816850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Hence, </a:t>
            </a:r>
            <a:r>
              <a:rPr lang="en-US" dirty="0" err="1" smtClean="0"/>
              <a:t>KBart</a:t>
            </a:r>
            <a:endParaRPr lang="en-US" dirty="0"/>
          </a:p>
        </p:txBody>
      </p:sp>
      <p:sp>
        <p:nvSpPr>
          <p:cNvPr id="13" name="Content Placeholder 2"/>
          <p:cNvSpPr>
            <a:spLocks noGrp="1"/>
          </p:cNvSpPr>
          <p:nvPr>
            <p:ph idx="1"/>
          </p:nvPr>
        </p:nvSpPr>
        <p:spPr>
          <a:xfrm>
            <a:off x="381000" y="1600200"/>
            <a:ext cx="8686800" cy="4648200"/>
          </a:xfrm>
        </p:spPr>
        <p:txBody>
          <a:bodyPr>
            <a:normAutofit fontScale="92500" lnSpcReduction="20000"/>
          </a:bodyPr>
          <a:lstStyle/>
          <a:p>
            <a:r>
              <a:rPr lang="en-US" sz="3600" dirty="0" smtClean="0"/>
              <a:t>Provides simple metadata exchange format – e.g., </a:t>
            </a:r>
            <a:r>
              <a:rPr lang="en-US" sz="3600" dirty="0" err="1" smtClean="0"/>
              <a:t>publication_title</a:t>
            </a:r>
            <a:r>
              <a:rPr lang="en-US" sz="3600" dirty="0" smtClean="0"/>
              <a:t>, </a:t>
            </a:r>
            <a:r>
              <a:rPr lang="en-US" sz="3600" dirty="0" err="1" smtClean="0"/>
              <a:t>date_first_issue_online</a:t>
            </a:r>
            <a:endParaRPr lang="en-US" sz="3600" dirty="0" smtClean="0"/>
          </a:p>
          <a:p>
            <a:r>
              <a:rPr lang="en-US" sz="3600" dirty="0" smtClean="0"/>
              <a:t>First </a:t>
            </a:r>
            <a:r>
              <a:rPr lang="en-US" sz="3600" dirty="0"/>
              <a:t>adopted as NISO Recommended Practice (RP-9) in 2010, with focus on metadata formatting for journal </a:t>
            </a:r>
            <a:r>
              <a:rPr lang="en-US" sz="3600" dirty="0" smtClean="0"/>
              <a:t>resources</a:t>
            </a:r>
          </a:p>
          <a:p>
            <a:r>
              <a:rPr lang="en-US" sz="3600" dirty="0"/>
              <a:t>Updated in 2014 to include more complex issues in metadata supply – consortia-specific metadata; metadata transfer for open access publications, e-books, and conference </a:t>
            </a:r>
            <a:r>
              <a:rPr lang="en-US" sz="3600" dirty="0" smtClean="0"/>
              <a:t>proceedings</a:t>
            </a:r>
            <a:endParaRPr lang="en-US" sz="3600" b="1" dirty="0"/>
          </a:p>
          <a:p>
            <a:endParaRPr lang="en-US" sz="3600" dirty="0"/>
          </a:p>
          <a:p>
            <a:pPr marL="0" indent="0">
              <a:buNone/>
            </a:pPr>
            <a:endParaRPr lang="en-US" sz="3600" dirty="0"/>
          </a:p>
          <a:p>
            <a:endParaRPr lang="en-US" sz="3400" dirty="0" smtClean="0"/>
          </a:p>
          <a:p>
            <a:pPr marL="0" indent="0">
              <a:buNone/>
            </a:pPr>
            <a:endParaRPr lang="en-US" dirty="0" smtClean="0"/>
          </a:p>
        </p:txBody>
      </p:sp>
    </p:spTree>
    <p:extLst>
      <p:ext uri="{BB962C8B-B14F-4D97-AF65-F5344CB8AC3E}">
        <p14:creationId xmlns:p14="http://schemas.microsoft.com/office/powerpoint/2010/main" val="1156437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More Info?</a:t>
            </a:r>
            <a:endParaRPr lang="en-US" dirty="0"/>
          </a:p>
        </p:txBody>
      </p:sp>
      <p:sp>
        <p:nvSpPr>
          <p:cNvPr id="12" name="Content Placeholder 2"/>
          <p:cNvSpPr>
            <a:spLocks noGrp="1"/>
          </p:cNvSpPr>
          <p:nvPr>
            <p:ph idx="1"/>
          </p:nvPr>
        </p:nvSpPr>
        <p:spPr/>
        <p:txBody>
          <a:bodyPr>
            <a:normAutofit fontScale="92500" lnSpcReduction="20000"/>
          </a:bodyPr>
          <a:lstStyle/>
          <a:p>
            <a:r>
              <a:rPr lang="en-US" dirty="0" smtClean="0"/>
              <a:t>Text of </a:t>
            </a:r>
            <a:r>
              <a:rPr lang="en-US" dirty="0"/>
              <a:t>RP-9-2014 available at </a:t>
            </a:r>
            <a:r>
              <a:rPr lang="en-US" dirty="0">
                <a:hlinkClick r:id="rId3"/>
              </a:rPr>
              <a:t>http://www.niso.org/publications/rp/rp-9-2014</a:t>
            </a:r>
            <a:r>
              <a:rPr lang="en-US" dirty="0" smtClean="0">
                <a:hlinkClick r:id="rId3"/>
              </a:rPr>
              <a:t>/</a:t>
            </a:r>
            <a:r>
              <a:rPr lang="en-US" dirty="0" smtClean="0"/>
              <a:t> </a:t>
            </a:r>
            <a:endParaRPr lang="en-US" dirty="0" smtClean="0"/>
          </a:p>
          <a:p>
            <a:r>
              <a:rPr lang="en-US" dirty="0" smtClean="0"/>
              <a:t>KBART Endorsement (requirements, list of </a:t>
            </a:r>
            <a:r>
              <a:rPr lang="en-US" dirty="0"/>
              <a:t>formal endorsers): </a:t>
            </a:r>
            <a:r>
              <a:rPr lang="en-US" dirty="0">
                <a:hlinkClick r:id="rId4"/>
              </a:rPr>
              <a:t>http://www.niso.org/workrooms/kbart/endorsement</a:t>
            </a:r>
            <a:r>
              <a:rPr lang="en-US" dirty="0" smtClean="0">
                <a:hlinkClick r:id="rId4"/>
              </a:rPr>
              <a:t>/</a:t>
            </a:r>
            <a:r>
              <a:rPr lang="en-US" dirty="0" smtClean="0"/>
              <a:t> </a:t>
            </a:r>
            <a:endParaRPr lang="en-US" dirty="0" smtClean="0"/>
          </a:p>
          <a:p>
            <a:r>
              <a:rPr lang="en-US" dirty="0" smtClean="0"/>
              <a:t>KBART Registry (contacts, URLs</a:t>
            </a:r>
            <a:r>
              <a:rPr lang="en-US" dirty="0"/>
              <a:t>, instructions): </a:t>
            </a:r>
            <a:r>
              <a:rPr lang="en-US" dirty="0">
                <a:hlinkClick r:id="rId5"/>
              </a:rPr>
              <a:t>https://sites.google.com/site/kbartregistry</a:t>
            </a:r>
            <a:r>
              <a:rPr lang="en-US" dirty="0" smtClean="0">
                <a:hlinkClick r:id="rId5"/>
              </a:rPr>
              <a:t>/</a:t>
            </a:r>
            <a:r>
              <a:rPr lang="en-US" dirty="0" smtClean="0"/>
              <a:t> </a:t>
            </a:r>
          </a:p>
          <a:p>
            <a:r>
              <a:rPr lang="en-US" dirty="0" smtClean="0"/>
              <a:t>Interest Group List (get updates, </a:t>
            </a:r>
            <a:r>
              <a:rPr lang="en-US" dirty="0"/>
              <a:t>provide feedback): </a:t>
            </a:r>
            <a:r>
              <a:rPr lang="en-US" dirty="0">
                <a:hlinkClick r:id="rId6"/>
              </a:rPr>
              <a:t>http://www.niso.org/lists/kbart_interest</a:t>
            </a:r>
            <a:r>
              <a:rPr lang="en-US" dirty="0" smtClean="0">
                <a:hlinkClick r:id="rId6"/>
              </a:rPr>
              <a:t>/</a:t>
            </a:r>
            <a:r>
              <a:rPr lang="en-US" dirty="0" smtClean="0"/>
              <a:t> </a:t>
            </a:r>
            <a:endParaRPr lang="en-US" dirty="0" smtClean="0"/>
          </a:p>
        </p:txBody>
      </p:sp>
    </p:spTree>
    <p:extLst>
      <p:ext uri="{BB962C8B-B14F-4D97-AF65-F5344CB8AC3E}">
        <p14:creationId xmlns:p14="http://schemas.microsoft.com/office/powerpoint/2010/main" val="2283623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11" name="Content Placeholder 2"/>
          <p:cNvSpPr txBox="1">
            <a:spLocks/>
          </p:cNvSpPr>
          <p:nvPr/>
        </p:nvSpPr>
        <p:spPr>
          <a:xfrm>
            <a:off x="495300" y="1687945"/>
            <a:ext cx="8229600" cy="4525963"/>
          </a:xfrm>
          <a:prstGeom prst="rect">
            <a:avLst/>
          </a:prstGeom>
        </p:spPr>
        <p:txBody>
          <a:bodyPr>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ZA" sz="2800" dirty="0" smtClean="0"/>
              <a:t>Recommended Practices for the Presentation and Identification of E-Journals (RP-16-2013)</a:t>
            </a:r>
          </a:p>
          <a:p>
            <a:r>
              <a:rPr lang="en-US" sz="2800" dirty="0" smtClean="0"/>
              <a:t>The problem to </a:t>
            </a:r>
            <a:r>
              <a:rPr lang="en-US" sz="2800" dirty="0"/>
              <a:t>be solved:  “Citations form the basis for much scholarly research. Connecting researchers with appropriate content is the goal of </a:t>
            </a:r>
            <a:r>
              <a:rPr lang="en-US" sz="2800" dirty="0" err="1"/>
              <a:t>OpenURL</a:t>
            </a:r>
            <a:r>
              <a:rPr lang="en-US" sz="2800" dirty="0"/>
              <a:t> linking and other reference linking systems. Two things are necessary for accurate identification. First, articles must be cited by the title of the journal in which they originally appeared, which may be different from the title the journal currently bears. Second, the correct ISSN must be used in order for link resolution to accurately happen. Until there is a consistent and universally used identification scheme for articles (the penetration of </a:t>
            </a:r>
            <a:r>
              <a:rPr lang="en-US" sz="2800" dirty="0" err="1"/>
              <a:t>CrossRef</a:t>
            </a:r>
            <a:r>
              <a:rPr lang="en-US" sz="2800" dirty="0"/>
              <a:t> and the DOI is far from universal), researchers have no choice but to rely on existing citation elements</a:t>
            </a:r>
            <a:r>
              <a:rPr lang="en-US" sz="2800" dirty="0" smtClean="0"/>
              <a:t>.”</a:t>
            </a:r>
          </a:p>
          <a:p>
            <a:endParaRPr lang="en-US" dirty="0" smtClean="0"/>
          </a:p>
          <a:p>
            <a:pPr lvl="1"/>
            <a:endParaRPr lang="en-US" dirty="0"/>
          </a:p>
        </p:txBody>
      </p:sp>
      <p:pic>
        <p:nvPicPr>
          <p:cNvPr id="3078" name="Picture 6" descr="http://www.niso.org/workrooms/piej/PieJ.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6662" y="41852"/>
            <a:ext cx="1666875"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095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3594" y="6440078"/>
            <a:ext cx="7150406" cy="369332"/>
          </a:xfrm>
          <a:prstGeom prst="rect">
            <a:avLst/>
          </a:prstGeom>
        </p:spPr>
        <p:txBody>
          <a:bodyPr wrap="square">
            <a:spAutoFit/>
          </a:bodyPr>
          <a:lstStyle/>
          <a:p>
            <a:r>
              <a:rPr lang="en-US" dirty="0"/>
              <a:t>Hosted by ALCTS, Association for Library Collections and Technical Services</a:t>
            </a:r>
          </a:p>
        </p:txBody>
      </p:sp>
      <p:sp>
        <p:nvSpPr>
          <p:cNvPr id="10" name="TextBox 9"/>
          <p:cNvSpPr txBox="1"/>
          <p:nvPr/>
        </p:nvSpPr>
        <p:spPr>
          <a:xfrm>
            <a:off x="838200" y="1676400"/>
            <a:ext cx="7543800" cy="369332"/>
          </a:xfrm>
          <a:prstGeom prst="rect">
            <a:avLst/>
          </a:prstGeom>
          <a:noFill/>
        </p:spPr>
        <p:txBody>
          <a:bodyPr wrap="square" rtlCol="0">
            <a:spAutoFit/>
          </a:bodyPr>
          <a:lstStyle/>
          <a:p>
            <a:endParaRPr lang="en-US" dirty="0"/>
          </a:p>
        </p:txBody>
      </p:sp>
      <p:sp>
        <p:nvSpPr>
          <p:cNvPr id="6" name="Title 5"/>
          <p:cNvSpPr>
            <a:spLocks noGrp="1"/>
          </p:cNvSpPr>
          <p:nvPr>
            <p:ph type="title"/>
          </p:nvPr>
        </p:nvSpPr>
        <p:spPr/>
        <p:txBody>
          <a:bodyPr/>
          <a:lstStyle/>
          <a:p>
            <a:r>
              <a:rPr lang="en-US" dirty="0" smtClean="0"/>
              <a:t>What is PIE-J About?</a:t>
            </a:r>
            <a:endParaRPr lang="en-US" dirty="0"/>
          </a:p>
        </p:txBody>
      </p:sp>
      <p:sp>
        <p:nvSpPr>
          <p:cNvPr id="13" name="Content Placeholder 2"/>
          <p:cNvSpPr>
            <a:spLocks noGrp="1"/>
          </p:cNvSpPr>
          <p:nvPr>
            <p:ph idx="1"/>
          </p:nvPr>
        </p:nvSpPr>
        <p:spPr>
          <a:xfrm>
            <a:off x="457200" y="1600200"/>
            <a:ext cx="8229600" cy="4648200"/>
          </a:xfrm>
        </p:spPr>
        <p:txBody>
          <a:bodyPr>
            <a:normAutofit fontScale="77500" lnSpcReduction="20000"/>
          </a:bodyPr>
          <a:lstStyle/>
          <a:p>
            <a:r>
              <a:rPr lang="en-US" dirty="0" smtClean="0"/>
              <a:t>PIE-J was developed to provide guidance on the presentation of e-journals: title presentation, accurate use of ISSN, citation practices</a:t>
            </a:r>
            <a:endParaRPr lang="en-US" sz="3400" dirty="0" smtClean="0"/>
          </a:p>
          <a:p>
            <a:r>
              <a:rPr lang="en-US" sz="3400" dirty="0" smtClean="0"/>
              <a:t>Text of RP-16-2013 </a:t>
            </a:r>
            <a:r>
              <a:rPr lang="en-US" sz="3400" dirty="0"/>
              <a:t>is available at </a:t>
            </a:r>
            <a:r>
              <a:rPr lang="en-US" sz="3400" dirty="0">
                <a:hlinkClick r:id="rId3"/>
              </a:rPr>
              <a:t>http://</a:t>
            </a:r>
            <a:r>
              <a:rPr lang="en-US" sz="3400" dirty="0" smtClean="0">
                <a:hlinkClick r:id="rId3"/>
              </a:rPr>
              <a:t>www.niso.org/publications/rp/rp-16-2013</a:t>
            </a:r>
            <a:r>
              <a:rPr lang="en-US" sz="3400" dirty="0" smtClean="0"/>
              <a:t> </a:t>
            </a:r>
          </a:p>
          <a:p>
            <a:r>
              <a:rPr lang="en-US" sz="3400" dirty="0" smtClean="0"/>
              <a:t>Handy PIE-J brochure available </a:t>
            </a:r>
            <a:r>
              <a:rPr lang="en-US" sz="3400" dirty="0"/>
              <a:t>at </a:t>
            </a:r>
            <a:r>
              <a:rPr lang="en-US" sz="3400" dirty="0">
                <a:hlinkClick r:id="rId4"/>
              </a:rPr>
              <a:t>http://</a:t>
            </a:r>
            <a:r>
              <a:rPr lang="en-US" sz="3400" dirty="0" smtClean="0">
                <a:hlinkClick r:id="rId4"/>
              </a:rPr>
              <a:t>www.niso.org/apps/group_public/download.php/10366/PIE-J%20Brochure%20electronic.pdf</a:t>
            </a:r>
            <a:r>
              <a:rPr lang="en-US" sz="3400" dirty="0" smtClean="0"/>
              <a:t> (for </a:t>
            </a:r>
            <a:r>
              <a:rPr lang="en-US" sz="3400" dirty="0"/>
              <a:t>online viewing) and </a:t>
            </a:r>
            <a:r>
              <a:rPr lang="en-US" sz="3400" dirty="0">
                <a:hlinkClick r:id="rId5"/>
              </a:rPr>
              <a:t>http://</a:t>
            </a:r>
            <a:r>
              <a:rPr lang="en-US" sz="3400" dirty="0" smtClean="0">
                <a:hlinkClick r:id="rId5"/>
              </a:rPr>
              <a:t>www.niso.org/apps/group_public/download.php/10367/PIE-J%20Brochure%20print%20version.pdf</a:t>
            </a:r>
            <a:r>
              <a:rPr lang="en-US" sz="3400" dirty="0" smtClean="0"/>
              <a:t> (print version for tri-folding)</a:t>
            </a:r>
            <a:endParaRPr lang="en-US" sz="3400" dirty="0" smtClean="0"/>
          </a:p>
          <a:p>
            <a:pPr marL="0" indent="0">
              <a:buNone/>
            </a:pPr>
            <a:endParaRPr lang="en-US" dirty="0" smtClean="0"/>
          </a:p>
        </p:txBody>
      </p:sp>
    </p:spTree>
    <p:extLst>
      <p:ext uri="{BB962C8B-B14F-4D97-AF65-F5344CB8AC3E}">
        <p14:creationId xmlns:p14="http://schemas.microsoft.com/office/powerpoint/2010/main" val="110093316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NISO 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ISO 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1367</TotalTime>
  <Words>748</Words>
  <Application>Microsoft Office PowerPoint</Application>
  <PresentationFormat>On-screen Show (4:3)</PresentationFormat>
  <Paragraphs>80</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1_NISO 2014</vt:lpstr>
      <vt:lpstr>NISO 2014</vt:lpstr>
      <vt:lpstr>Standards For  Collection Management ALCTS Webinar – October 9, 2014</vt:lpstr>
      <vt:lpstr>Today’s Agenda</vt:lpstr>
      <vt:lpstr>PowerPoint Presentation</vt:lpstr>
      <vt:lpstr>OpenURL basics</vt:lpstr>
      <vt:lpstr>What Can Go Wrong?</vt:lpstr>
      <vt:lpstr>Hence, KBart</vt:lpstr>
      <vt:lpstr>More Info?</vt:lpstr>
      <vt:lpstr>PowerPoint Presentation</vt:lpstr>
      <vt:lpstr>What is PIE-J About?</vt:lpstr>
      <vt:lpstr>How to Participate </vt:lpstr>
    </vt:vector>
  </TitlesOfParts>
  <Company>University of Baltimore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Standards For  Collection Management ALCTS Webinar – October 7, 2014</dc:title>
  <dc:creator>updater</dc:creator>
  <cp:lastModifiedBy>updater</cp:lastModifiedBy>
  <cp:revision>36</cp:revision>
  <dcterms:created xsi:type="dcterms:W3CDTF">2014-09-29T22:28:09Z</dcterms:created>
  <dcterms:modified xsi:type="dcterms:W3CDTF">2014-09-30T21:16:07Z</dcterms:modified>
</cp:coreProperties>
</file>