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7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6858000" cx="9144000"/>
  <p:notesSz cx="6858000" cy="9144000"/>
  <p:embeddedFontLst>
    <p:embeddedFont>
      <p:font typeface="Libre Baskerville"/>
      <p:regular r:id="rId21"/>
      <p:bold r:id="rId22"/>
      <p:italic r:id="rId23"/>
    </p:embeddedFont>
  </p:embeddedFontLst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22" Type="http://schemas.openxmlformats.org/officeDocument/2006/relationships/font" Target="fonts/LibreBaskerville-bold.fntdata"/><Relationship Id="rId10" Type="http://schemas.openxmlformats.org/officeDocument/2006/relationships/slide" Target="slides/slide6.xml"/><Relationship Id="rId21" Type="http://schemas.openxmlformats.org/officeDocument/2006/relationships/font" Target="fonts/LibreBaskerville-regular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23" Type="http://schemas.openxmlformats.org/officeDocument/2006/relationships/font" Target="fonts/LibreBaskerville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" name="Shape 3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4" name="Shape 4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" name="Shape 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6" name="Shape 6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39" name="Shape 23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With a retirement and resignation in 2013, the Special Collections department was able to restructure itself to have an AV Archivist. In January of 2014 I started working at UBalt. I just finished installing this video preservation reformatting rack. 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46" name="Shape 2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And I was also able to create a safe place to inspect and repair 16mm film (the bulk of the WMAR collection).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52" name="Shape 25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Internet Archive for access and storage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58" name="Shape 25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1" name="Shape 27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89" name="Shape 2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Sharon Farb is Associate University Librarian at UCLA Library and Lucy Holman is the Library Director of Langsdale. 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99" name="Shape 29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Howard Besser was brought in as a consultant to evaluate UCLA’s ‘Performance Capture” and AV preservation capacity. (NOT the UCLA Film and TV Archive)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Through generous funding from the Arcadia Fund, I was hired on a contractual basis July 2011.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1800"/>
              <a:t>I built this! In-house capacity as well as large-scale outsourcing projects.</a:t>
            </a:r>
          </a:p>
        </p:txBody>
      </p:sp>
      <p:sp>
        <p:nvSpPr>
          <p:cNvPr id="202" name="Shape 202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And this!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UCLA Digital Library: access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21" name="Shape 22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Conservation Documentation collection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IMLS-funded internship in the summer of 2009 while a grad student at NYU; created an inventory of the WJZ collection and a collection assessment with preservation priorities. 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33" name="Shape 2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2011 footage reformatted to be used in classroom-created exhibition with another local school, Maryland Institute College of Art. Received small amount of funding from local foundations.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Album Cov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228601" y="3962400"/>
            <a:ext cx="8298485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r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/>
          <p:nvPr/>
        </p:nvSpPr>
        <p:spPr>
          <a:xfrm>
            <a:off x="453735" y="5181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ibre Baskerville"/>
              <a:buNone/>
            </a:pPr>
            <a:r>
              <a:t/>
            </a:r>
            <a:endParaRPr b="0" baseline="0" i="1" sz="3200" u="none" cap="none" strike="noStrike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x="2133600" y="5133975"/>
            <a:ext cx="6386946" cy="1219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/>
          <p:nvPr>
            <p:ph idx="2" type="pic"/>
          </p:nvPr>
        </p:nvSpPr>
        <p:spPr>
          <a:xfrm>
            <a:off x="6096000" y="1600200"/>
            <a:ext cx="2286000" cy="2286000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9" name="Shape 19"/>
          <p:cNvSpPr/>
          <p:nvPr/>
        </p:nvSpPr>
        <p:spPr>
          <a:xfrm>
            <a:off x="176843" y="186904"/>
            <a:ext cx="8763000" cy="6213895"/>
          </a:xfrm>
          <a:prstGeom prst="rect">
            <a:avLst/>
          </a:prstGeom>
          <a:noFill/>
          <a:ln cap="rnd" cmpd="sng" w="9525">
            <a:solidFill>
              <a:srgbClr val="6C6C6C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baseline="0" i="0" sz="1800" u="none" cap="none" strike="noStrike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20" name="Shape 20"/>
          <p:cNvSpPr txBox="1"/>
          <p:nvPr>
            <p:ph idx="10" type="dt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  <p:sp>
        <p:nvSpPr>
          <p:cNvPr id="22" name="Shape 22"/>
          <p:cNvSpPr txBox="1"/>
          <p:nvPr>
            <p:ph idx="11" type="ftr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3-Up Landscape with Caption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pic"/>
          </p:nvPr>
        </p:nvSpPr>
        <p:spPr>
          <a:xfrm>
            <a:off x="4663439" y="3403823"/>
            <a:ext cx="4023360" cy="301751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81" name="Shape 81"/>
          <p:cNvSpPr/>
          <p:nvPr>
            <p:ph idx="3" type="pic"/>
          </p:nvPr>
        </p:nvSpPr>
        <p:spPr>
          <a:xfrm>
            <a:off x="457200" y="3403823"/>
            <a:ext cx="4023360" cy="301751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82" name="Shape 82"/>
          <p:cNvSpPr/>
          <p:nvPr>
            <p:ph idx="4" type="pic"/>
          </p:nvPr>
        </p:nvSpPr>
        <p:spPr>
          <a:xfrm>
            <a:off x="4663439" y="228600"/>
            <a:ext cx="4023360" cy="301751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457200" y="228600"/>
            <a:ext cx="4023360" cy="30175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84" name="Shape 84"/>
          <p:cNvSpPr txBox="1"/>
          <p:nvPr>
            <p:ph idx="10" type="dt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85" name="Shape 85"/>
          <p:cNvSpPr txBox="1"/>
          <p:nvPr>
            <p:ph idx="12" type="sldNum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1" type="ftr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3-Up Mixed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pic"/>
          </p:nvPr>
        </p:nvSpPr>
        <p:spPr>
          <a:xfrm>
            <a:off x="5067300" y="3436619"/>
            <a:ext cx="3649899" cy="2889504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89" name="Shape 89"/>
          <p:cNvSpPr/>
          <p:nvPr>
            <p:ph idx="3" type="pic"/>
          </p:nvPr>
        </p:nvSpPr>
        <p:spPr>
          <a:xfrm>
            <a:off x="426720" y="384047"/>
            <a:ext cx="4457700" cy="594359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90" name="Shape 90"/>
          <p:cNvSpPr/>
          <p:nvPr>
            <p:ph idx="4" type="pic"/>
          </p:nvPr>
        </p:nvSpPr>
        <p:spPr>
          <a:xfrm>
            <a:off x="5067300" y="389332"/>
            <a:ext cx="3657600" cy="288726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91" name="Shape 91"/>
          <p:cNvSpPr txBox="1"/>
          <p:nvPr>
            <p:ph idx="10" type="dt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  <p:sp>
        <p:nvSpPr>
          <p:cNvPr id="93" name="Shape 93"/>
          <p:cNvSpPr txBox="1"/>
          <p:nvPr>
            <p:ph idx="11" type="ftr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4-Up Portrait with Captions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pic"/>
          </p:nvPr>
        </p:nvSpPr>
        <p:spPr>
          <a:xfrm>
            <a:off x="2229297" y="228600"/>
            <a:ext cx="2285214" cy="297179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96" name="Shape 96"/>
          <p:cNvSpPr/>
          <p:nvPr>
            <p:ph idx="3" type="pic"/>
          </p:nvPr>
        </p:nvSpPr>
        <p:spPr>
          <a:xfrm>
            <a:off x="2229297" y="3365392"/>
            <a:ext cx="2285214" cy="297179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97" name="Shape 97"/>
          <p:cNvSpPr/>
          <p:nvPr>
            <p:ph idx="4" type="pic"/>
          </p:nvPr>
        </p:nvSpPr>
        <p:spPr>
          <a:xfrm>
            <a:off x="4672217" y="228600"/>
            <a:ext cx="2286000" cy="297179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98" name="Shape 98"/>
          <p:cNvSpPr/>
          <p:nvPr>
            <p:ph idx="5" type="pic"/>
          </p:nvPr>
        </p:nvSpPr>
        <p:spPr>
          <a:xfrm>
            <a:off x="4667696" y="3365392"/>
            <a:ext cx="2285214" cy="297179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400496" y="1295400"/>
            <a:ext cx="1676399" cy="19049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r">
              <a:spcBef>
                <a:spcPts val="32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00" name="Shape 100"/>
          <p:cNvSpPr txBox="1"/>
          <p:nvPr>
            <p:ph idx="6" type="body"/>
          </p:nvPr>
        </p:nvSpPr>
        <p:spPr>
          <a:xfrm>
            <a:off x="7086600" y="1295400"/>
            <a:ext cx="1676399" cy="19049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01" name="Shape 101"/>
          <p:cNvSpPr txBox="1"/>
          <p:nvPr>
            <p:ph idx="7" type="body"/>
          </p:nvPr>
        </p:nvSpPr>
        <p:spPr>
          <a:xfrm>
            <a:off x="400496" y="3352800"/>
            <a:ext cx="1676399" cy="1904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02" name="Shape 102"/>
          <p:cNvSpPr txBox="1"/>
          <p:nvPr>
            <p:ph idx="8" type="body"/>
          </p:nvPr>
        </p:nvSpPr>
        <p:spPr>
          <a:xfrm>
            <a:off x="7086600" y="3352800"/>
            <a:ext cx="1676399" cy="1904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03" name="Shape 103"/>
          <p:cNvSpPr txBox="1"/>
          <p:nvPr>
            <p:ph idx="10" type="dt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04" name="Shape 104"/>
          <p:cNvSpPr txBox="1"/>
          <p:nvPr>
            <p:ph idx="12" type="sldNum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  <p:sp>
        <p:nvSpPr>
          <p:cNvPr id="105" name="Shape 105"/>
          <p:cNvSpPr txBox="1"/>
          <p:nvPr>
            <p:ph idx="11" type="ftr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4-Up landscape with Caption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idx="2" type="pic"/>
          </p:nvPr>
        </p:nvSpPr>
        <p:spPr>
          <a:xfrm>
            <a:off x="926820" y="533400"/>
            <a:ext cx="3653297" cy="274319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926820" y="6172200"/>
            <a:ext cx="3657600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09" name="Shape 109"/>
          <p:cNvSpPr/>
          <p:nvPr>
            <p:ph idx="3" type="pic"/>
          </p:nvPr>
        </p:nvSpPr>
        <p:spPr>
          <a:xfrm>
            <a:off x="4660621" y="533400"/>
            <a:ext cx="3657600" cy="274319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10" name="Shape 110"/>
          <p:cNvSpPr/>
          <p:nvPr>
            <p:ph idx="4" type="pic"/>
          </p:nvPr>
        </p:nvSpPr>
        <p:spPr>
          <a:xfrm>
            <a:off x="926820" y="3352800"/>
            <a:ext cx="3657600" cy="274319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11" name="Shape 111"/>
          <p:cNvSpPr/>
          <p:nvPr>
            <p:ph idx="5" type="pic"/>
          </p:nvPr>
        </p:nvSpPr>
        <p:spPr>
          <a:xfrm>
            <a:off x="4660621" y="3352800"/>
            <a:ext cx="3657600" cy="274319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12" name="Shape 112"/>
          <p:cNvSpPr txBox="1"/>
          <p:nvPr>
            <p:ph idx="6" type="body"/>
          </p:nvPr>
        </p:nvSpPr>
        <p:spPr>
          <a:xfrm>
            <a:off x="926820" y="152400"/>
            <a:ext cx="3657600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13" name="Shape 113"/>
          <p:cNvSpPr txBox="1"/>
          <p:nvPr>
            <p:ph idx="7" type="body"/>
          </p:nvPr>
        </p:nvSpPr>
        <p:spPr>
          <a:xfrm>
            <a:off x="4660621" y="6172200"/>
            <a:ext cx="3657600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14" name="Shape 114"/>
          <p:cNvSpPr txBox="1"/>
          <p:nvPr>
            <p:ph idx="8" type="body"/>
          </p:nvPr>
        </p:nvSpPr>
        <p:spPr>
          <a:xfrm>
            <a:off x="4660621" y="152400"/>
            <a:ext cx="3657600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15" name="Shape 115"/>
          <p:cNvSpPr txBox="1"/>
          <p:nvPr>
            <p:ph idx="10" type="dt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16" name="Shape 116"/>
          <p:cNvSpPr txBox="1"/>
          <p:nvPr>
            <p:ph idx="12" type="sldNum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  <p:sp>
        <p:nvSpPr>
          <p:cNvPr id="117" name="Shape 117"/>
          <p:cNvSpPr txBox="1"/>
          <p:nvPr>
            <p:ph idx="11" type="ftr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4-Up Portrait with Large Caption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idx="2" type="pic"/>
          </p:nvPr>
        </p:nvSpPr>
        <p:spPr>
          <a:xfrm>
            <a:off x="152400" y="1524000"/>
            <a:ext cx="2106984" cy="2809311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20" name="Shape 120"/>
          <p:cNvSpPr/>
          <p:nvPr>
            <p:ph idx="3" type="pic"/>
          </p:nvPr>
        </p:nvSpPr>
        <p:spPr>
          <a:xfrm>
            <a:off x="4546600" y="1524000"/>
            <a:ext cx="2106984" cy="2809311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21" name="Shape 121"/>
          <p:cNvSpPr/>
          <p:nvPr>
            <p:ph idx="4" type="pic"/>
          </p:nvPr>
        </p:nvSpPr>
        <p:spPr>
          <a:xfrm>
            <a:off x="2349059" y="1524000"/>
            <a:ext cx="2106984" cy="2809311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22" name="Shape 122"/>
          <p:cNvSpPr/>
          <p:nvPr>
            <p:ph idx="5" type="pic"/>
          </p:nvPr>
        </p:nvSpPr>
        <p:spPr>
          <a:xfrm>
            <a:off x="6740165" y="1524000"/>
            <a:ext cx="2106984" cy="2809311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152400" y="4495800"/>
            <a:ext cx="8763000" cy="1904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24" name="Shape 124"/>
          <p:cNvSpPr txBox="1"/>
          <p:nvPr>
            <p:ph idx="10" type="dt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25" name="Shape 125"/>
          <p:cNvSpPr txBox="1"/>
          <p:nvPr>
            <p:ph idx="12" type="sldNum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  <p:sp>
        <p:nvSpPr>
          <p:cNvPr id="126" name="Shape 126"/>
          <p:cNvSpPr txBox="1"/>
          <p:nvPr>
            <p:ph idx="11" type="ftr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4-Up: 1 Portrait with  3 Landscape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pic"/>
          </p:nvPr>
        </p:nvSpPr>
        <p:spPr>
          <a:xfrm>
            <a:off x="685800" y="257664"/>
            <a:ext cx="4617720" cy="617219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29" name="Shape 129"/>
          <p:cNvSpPr/>
          <p:nvPr>
            <p:ph idx="3" type="pic"/>
          </p:nvPr>
        </p:nvSpPr>
        <p:spPr>
          <a:xfrm>
            <a:off x="5788848" y="257664"/>
            <a:ext cx="2438401" cy="1828800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30" name="Shape 130"/>
          <p:cNvSpPr/>
          <p:nvPr>
            <p:ph idx="4" type="pic"/>
          </p:nvPr>
        </p:nvSpPr>
        <p:spPr>
          <a:xfrm>
            <a:off x="5788848" y="2432657"/>
            <a:ext cx="2438401" cy="1828800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31" name="Shape 131"/>
          <p:cNvSpPr/>
          <p:nvPr>
            <p:ph idx="5" type="pic"/>
          </p:nvPr>
        </p:nvSpPr>
        <p:spPr>
          <a:xfrm>
            <a:off x="5788848" y="4607648"/>
            <a:ext cx="2438401" cy="1828800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32" name="Shape 132"/>
          <p:cNvSpPr txBox="1"/>
          <p:nvPr>
            <p:ph idx="10" type="dt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33" name="Shape 133"/>
          <p:cNvSpPr txBox="1"/>
          <p:nvPr>
            <p:ph idx="12" type="sldNum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  <p:sp>
        <p:nvSpPr>
          <p:cNvPr id="134" name="Shape 134"/>
          <p:cNvSpPr txBox="1"/>
          <p:nvPr>
            <p:ph idx="11" type="ftr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5-up: 3 Landscape with 2 Portrait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idx="2" type="pic"/>
          </p:nvPr>
        </p:nvSpPr>
        <p:spPr>
          <a:xfrm>
            <a:off x="609600" y="3429000"/>
            <a:ext cx="2070153" cy="297179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37" name="Shape 137"/>
          <p:cNvSpPr/>
          <p:nvPr>
            <p:ph idx="3" type="pic"/>
          </p:nvPr>
        </p:nvSpPr>
        <p:spPr>
          <a:xfrm>
            <a:off x="3033848" y="228600"/>
            <a:ext cx="5562600" cy="4171950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38" name="Shape 138"/>
          <p:cNvSpPr/>
          <p:nvPr>
            <p:ph idx="4" type="pic"/>
          </p:nvPr>
        </p:nvSpPr>
        <p:spPr>
          <a:xfrm>
            <a:off x="609600" y="228600"/>
            <a:ext cx="2070153" cy="297179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39" name="Shape 139"/>
          <p:cNvSpPr/>
          <p:nvPr>
            <p:ph idx="5" type="pic"/>
          </p:nvPr>
        </p:nvSpPr>
        <p:spPr>
          <a:xfrm>
            <a:off x="5943600" y="4495800"/>
            <a:ext cx="2666998" cy="1874520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40" name="Shape 140"/>
          <p:cNvSpPr/>
          <p:nvPr>
            <p:ph idx="6" type="pic"/>
          </p:nvPr>
        </p:nvSpPr>
        <p:spPr>
          <a:xfrm>
            <a:off x="3033848" y="4495800"/>
            <a:ext cx="2757351" cy="1874520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41" name="Shape 141"/>
          <p:cNvSpPr txBox="1"/>
          <p:nvPr>
            <p:ph idx="10" type="dt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42" name="Shape 142"/>
          <p:cNvSpPr txBox="1"/>
          <p:nvPr>
            <p:ph idx="12" type="sldNum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  <p:sp>
        <p:nvSpPr>
          <p:cNvPr id="143" name="Shape 143"/>
          <p:cNvSpPr txBox="1"/>
          <p:nvPr>
            <p:ph idx="11" type="ftr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5-Up: 3 Portrait with 2 Landscape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idx="2" type="pic"/>
          </p:nvPr>
        </p:nvSpPr>
        <p:spPr>
          <a:xfrm>
            <a:off x="512133" y="3124200"/>
            <a:ext cx="2606040" cy="3276600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46" name="Shape 146"/>
          <p:cNvSpPr/>
          <p:nvPr>
            <p:ph idx="3" type="pic"/>
          </p:nvPr>
        </p:nvSpPr>
        <p:spPr>
          <a:xfrm>
            <a:off x="512133" y="228600"/>
            <a:ext cx="3962399" cy="274319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47" name="Shape 147"/>
          <p:cNvSpPr/>
          <p:nvPr>
            <p:ph idx="4" type="pic"/>
          </p:nvPr>
        </p:nvSpPr>
        <p:spPr>
          <a:xfrm>
            <a:off x="4718373" y="228600"/>
            <a:ext cx="3962399" cy="274319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48" name="Shape 148"/>
          <p:cNvSpPr/>
          <p:nvPr>
            <p:ph idx="5" type="pic"/>
          </p:nvPr>
        </p:nvSpPr>
        <p:spPr>
          <a:xfrm>
            <a:off x="3293433" y="3124200"/>
            <a:ext cx="2606040" cy="3276600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49" name="Shape 149"/>
          <p:cNvSpPr/>
          <p:nvPr>
            <p:ph idx="6" type="pic"/>
          </p:nvPr>
        </p:nvSpPr>
        <p:spPr>
          <a:xfrm>
            <a:off x="6074733" y="3124200"/>
            <a:ext cx="2606040" cy="3276600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50" name="Shape 150"/>
          <p:cNvSpPr txBox="1"/>
          <p:nvPr>
            <p:ph idx="10" type="dt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51" name="Shape 151"/>
          <p:cNvSpPr txBox="1"/>
          <p:nvPr>
            <p:ph idx="12" type="sldNum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  <p:sp>
        <p:nvSpPr>
          <p:cNvPr id="152" name="Shape 152"/>
          <p:cNvSpPr txBox="1"/>
          <p:nvPr>
            <p:ph idx="11" type="ftr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quare with Caption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idx="2" type="pic"/>
          </p:nvPr>
        </p:nvSpPr>
        <p:spPr>
          <a:xfrm>
            <a:off x="3050273" y="1600200"/>
            <a:ext cx="3198126" cy="320039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3048000" y="4876800"/>
            <a:ext cx="3200399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56" name="Shape 156"/>
          <p:cNvSpPr txBox="1"/>
          <p:nvPr>
            <p:ph idx="10" type="dt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57" name="Shape 157"/>
          <p:cNvSpPr txBox="1"/>
          <p:nvPr>
            <p:ph idx="12" type="sldNum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  <p:sp>
        <p:nvSpPr>
          <p:cNvPr id="158" name="Shape 158"/>
          <p:cNvSpPr txBox="1"/>
          <p:nvPr>
            <p:ph idx="11" type="ftr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2-Up Square with Caption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idx="2" type="pic"/>
          </p:nvPr>
        </p:nvSpPr>
        <p:spPr>
          <a:xfrm>
            <a:off x="4955273" y="1371600"/>
            <a:ext cx="3198126" cy="320039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61" name="Shape 161"/>
          <p:cNvSpPr/>
          <p:nvPr>
            <p:ph idx="3" type="pic"/>
          </p:nvPr>
        </p:nvSpPr>
        <p:spPr>
          <a:xfrm>
            <a:off x="1143000" y="1371600"/>
            <a:ext cx="3198126" cy="320039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4953000" y="4648200"/>
            <a:ext cx="3200399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63" name="Shape 163"/>
          <p:cNvSpPr txBox="1"/>
          <p:nvPr>
            <p:ph idx="4" type="body"/>
          </p:nvPr>
        </p:nvSpPr>
        <p:spPr>
          <a:xfrm>
            <a:off x="1143000" y="4648200"/>
            <a:ext cx="3200399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64" name="Shape 164"/>
          <p:cNvSpPr txBox="1"/>
          <p:nvPr>
            <p:ph idx="10" type="dt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65" name="Shape 165"/>
          <p:cNvSpPr txBox="1"/>
          <p:nvPr>
            <p:ph idx="12" type="sldNum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  <p:sp>
        <p:nvSpPr>
          <p:cNvPr id="166" name="Shape 166"/>
          <p:cNvSpPr txBox="1"/>
          <p:nvPr>
            <p:ph idx="11" type="ftr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Landscape with Caption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idx="2" type="pic"/>
          </p:nvPr>
        </p:nvSpPr>
        <p:spPr>
          <a:xfrm>
            <a:off x="914400" y="294589"/>
            <a:ext cx="7467600" cy="560069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914400" y="6019800"/>
            <a:ext cx="74676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  <p:sp>
        <p:nvSpPr>
          <p:cNvPr id="28" name="Shape 28"/>
          <p:cNvSpPr txBox="1"/>
          <p:nvPr>
            <p:ph idx="11" type="ftr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Panorama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idx="2" type="pic"/>
          </p:nvPr>
        </p:nvSpPr>
        <p:spPr>
          <a:xfrm>
            <a:off x="457200" y="2057400"/>
            <a:ext cx="8229600" cy="274319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457200" y="4876800"/>
            <a:ext cx="8229600" cy="14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70" name="Shape 170"/>
          <p:cNvSpPr txBox="1"/>
          <p:nvPr>
            <p:ph idx="10" type="dt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71" name="Shape 171"/>
          <p:cNvSpPr txBox="1"/>
          <p:nvPr>
            <p:ph idx="12" type="sldNum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  <p:sp>
        <p:nvSpPr>
          <p:cNvPr id="172" name="Shape 172"/>
          <p:cNvSpPr txBox="1"/>
          <p:nvPr>
            <p:ph idx="11" type="ftr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/>
          <p:nvPr>
            <p:ph type="title"/>
          </p:nvPr>
        </p:nvSpPr>
        <p:spPr>
          <a:xfrm>
            <a:off x="457200" y="274637"/>
            <a:ext cx="8229600" cy="12493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buClr>
                <a:schemeClr val="lt2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marL="342900" rtl="0" algn="l">
              <a:spcBef>
                <a:spcPts val="480"/>
              </a:spcBef>
              <a:buClr>
                <a:schemeClr val="lt1"/>
              </a:buClr>
              <a:buFont typeface="Libre Baskerville"/>
              <a:buChar char="•"/>
              <a:defRPr/>
            </a:lvl1pPr>
            <a:lvl2pPr indent="-133350" marL="742950" rtl="0" algn="l">
              <a:spcBef>
                <a:spcPts val="480"/>
              </a:spcBef>
              <a:buClr>
                <a:schemeClr val="lt1"/>
              </a:buClr>
              <a:buFont typeface="Libre Baskerville"/>
              <a:buChar char="–"/>
              <a:defRPr/>
            </a:lvl2pPr>
            <a:lvl3pPr indent="-101600" marL="1143000" rtl="0" algn="l">
              <a:spcBef>
                <a:spcPts val="400"/>
              </a:spcBef>
              <a:buClr>
                <a:schemeClr val="lt1"/>
              </a:buClr>
              <a:buFont typeface="Libre Baskerville"/>
              <a:buChar char="•"/>
              <a:defRPr/>
            </a:lvl3pPr>
            <a:lvl4pPr indent="-114300" marL="1600200" rtl="0" algn="l">
              <a:spcBef>
                <a:spcPts val="360"/>
              </a:spcBef>
              <a:buClr>
                <a:schemeClr val="lt1"/>
              </a:buClr>
              <a:buFont typeface="Libre Baskerville"/>
              <a:buChar char="–"/>
              <a:defRPr/>
            </a:lvl4pPr>
            <a:lvl5pPr indent="-127000" marL="2057400" rtl="0" algn="l">
              <a:spcBef>
                <a:spcPts val="320"/>
              </a:spcBef>
              <a:buClr>
                <a:schemeClr val="lt1"/>
              </a:buClr>
              <a:buFont typeface="Libre Baskerville"/>
              <a:buChar char="»"/>
              <a:defRPr/>
            </a:lvl5pPr>
            <a:lvl6pPr indent="-101600" marL="2514600" rtl="0" algn="l">
              <a:spcBef>
                <a:spcPts val="400"/>
              </a:spcBef>
              <a:buClr>
                <a:schemeClr val="lt1"/>
              </a:buClr>
              <a:buFont typeface="Libre Baskerville"/>
              <a:buChar char="•"/>
              <a:defRPr/>
            </a:lvl6pPr>
            <a:lvl7pPr indent="-101600" marL="2971800" rtl="0" algn="l">
              <a:spcBef>
                <a:spcPts val="400"/>
              </a:spcBef>
              <a:buClr>
                <a:schemeClr val="lt1"/>
              </a:buClr>
              <a:buFont typeface="Libre Baskerville"/>
              <a:buChar char="•"/>
              <a:defRPr/>
            </a:lvl7pPr>
            <a:lvl8pPr indent="-101600" marL="3429000" rtl="0" algn="l">
              <a:spcBef>
                <a:spcPts val="400"/>
              </a:spcBef>
              <a:buClr>
                <a:schemeClr val="lt1"/>
              </a:buClr>
              <a:buFont typeface="Libre Baskerville"/>
              <a:buChar char="•"/>
              <a:defRPr/>
            </a:lvl8pPr>
            <a:lvl9pPr indent="-101600" marL="3886200" rtl="0" algn="l">
              <a:spcBef>
                <a:spcPts val="400"/>
              </a:spcBef>
              <a:buClr>
                <a:schemeClr val="lt1"/>
              </a:buClr>
              <a:buFont typeface="Libre Baskerville"/>
              <a:buChar char="•"/>
              <a:defRPr/>
            </a:lvl9pPr>
          </a:lstStyle>
          <a:p/>
        </p:txBody>
      </p:sp>
      <p:sp>
        <p:nvSpPr>
          <p:cNvPr id="176" name="Shape 176"/>
          <p:cNvSpPr txBox="1"/>
          <p:nvPr>
            <p:ph idx="10" type="dt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77" name="Shape 177"/>
          <p:cNvSpPr txBox="1"/>
          <p:nvPr>
            <p:ph idx="11" type="ftr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78" name="Shape 178"/>
          <p:cNvSpPr txBox="1"/>
          <p:nvPr>
            <p:ph idx="12" type="sldNum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lank"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Portrait with Caption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idx="2" type="pic"/>
          </p:nvPr>
        </p:nvSpPr>
        <p:spPr>
          <a:xfrm>
            <a:off x="419375" y="233240"/>
            <a:ext cx="4640304" cy="617219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5257800" y="3048000"/>
            <a:ext cx="3505200" cy="3352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0" type="dt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Landscape (Fullscreen)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>
            <p:ph idx="2" type="pic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Album Sec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type="title"/>
          </p:nvPr>
        </p:nvSpPr>
        <p:spPr>
          <a:xfrm>
            <a:off x="752670" y="4572000"/>
            <a:ext cx="7781729" cy="9905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752670" y="5600700"/>
            <a:ext cx="7772400" cy="838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/>
          <p:nvPr>
            <p:ph idx="2" type="pic"/>
          </p:nvPr>
        </p:nvSpPr>
        <p:spPr>
          <a:xfrm>
            <a:off x="786337" y="2140694"/>
            <a:ext cx="2286000" cy="2286000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1" name="Shape 41"/>
          <p:cNvSpPr/>
          <p:nvPr>
            <p:ph idx="3" type="pic"/>
          </p:nvPr>
        </p:nvSpPr>
        <p:spPr>
          <a:xfrm>
            <a:off x="3474603" y="2140694"/>
            <a:ext cx="2286000" cy="2286000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2" name="Shape 42"/>
          <p:cNvSpPr/>
          <p:nvPr>
            <p:ph idx="4" type="pic"/>
          </p:nvPr>
        </p:nvSpPr>
        <p:spPr>
          <a:xfrm>
            <a:off x="6162869" y="2140694"/>
            <a:ext cx="2286000" cy="2286000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3" name="Shape 43"/>
          <p:cNvSpPr txBox="1"/>
          <p:nvPr>
            <p:ph idx="10" type="dt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  <p:sp>
        <p:nvSpPr>
          <p:cNvPr id="45" name="Shape 45"/>
          <p:cNvSpPr txBox="1"/>
          <p:nvPr>
            <p:ph idx="11" type="ftr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2-Up Portrait with Caption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idx="2" type="pic"/>
          </p:nvPr>
        </p:nvSpPr>
        <p:spPr>
          <a:xfrm>
            <a:off x="4722046" y="609600"/>
            <a:ext cx="3431352" cy="4575140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8" name="Shape 48"/>
          <p:cNvSpPr/>
          <p:nvPr>
            <p:ph idx="3" type="pic"/>
          </p:nvPr>
        </p:nvSpPr>
        <p:spPr>
          <a:xfrm>
            <a:off x="1066800" y="609600"/>
            <a:ext cx="3429000" cy="4572000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x="1066800" y="5334000"/>
            <a:ext cx="34290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0" name="Shape 50"/>
          <p:cNvSpPr txBox="1"/>
          <p:nvPr>
            <p:ph idx="4" type="body"/>
          </p:nvPr>
        </p:nvSpPr>
        <p:spPr>
          <a:xfrm>
            <a:off x="4724400" y="5334000"/>
            <a:ext cx="34290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0" type="dt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  <p:sp>
        <p:nvSpPr>
          <p:cNvPr id="53" name="Shape 53"/>
          <p:cNvSpPr txBox="1"/>
          <p:nvPr>
            <p:ph idx="11" type="ftr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2-Up Landscape with Captions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idx="2" type="pic"/>
          </p:nvPr>
        </p:nvSpPr>
        <p:spPr>
          <a:xfrm>
            <a:off x="4648200" y="1676400"/>
            <a:ext cx="4038599" cy="302894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6" name="Shape 56"/>
          <p:cNvSpPr/>
          <p:nvPr>
            <p:ph idx="3" type="pic"/>
          </p:nvPr>
        </p:nvSpPr>
        <p:spPr>
          <a:xfrm>
            <a:off x="457200" y="1676400"/>
            <a:ext cx="4038599" cy="3028949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457200" y="4857750"/>
            <a:ext cx="4038599" cy="1238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8" name="Shape 58"/>
          <p:cNvSpPr txBox="1"/>
          <p:nvPr>
            <p:ph idx="4" type="body"/>
          </p:nvPr>
        </p:nvSpPr>
        <p:spPr>
          <a:xfrm>
            <a:off x="4648200" y="4857750"/>
            <a:ext cx="4038599" cy="1238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0" type="dt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  <p:sp>
        <p:nvSpPr>
          <p:cNvPr id="61" name="Shape 61"/>
          <p:cNvSpPr txBox="1"/>
          <p:nvPr>
            <p:ph idx="11" type="ftr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2-Up Mixed with Caption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pic"/>
          </p:nvPr>
        </p:nvSpPr>
        <p:spPr>
          <a:xfrm>
            <a:off x="5141976" y="381000"/>
            <a:ext cx="3773423" cy="2830067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4" name="Shape 64"/>
          <p:cNvSpPr/>
          <p:nvPr>
            <p:ph idx="3" type="pic"/>
          </p:nvPr>
        </p:nvSpPr>
        <p:spPr>
          <a:xfrm>
            <a:off x="454152" y="381000"/>
            <a:ext cx="4462272" cy="5949696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5141976" y="3352800"/>
            <a:ext cx="3773424" cy="2971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0" type="dt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  <p:sp>
        <p:nvSpPr>
          <p:cNvPr id="68" name="Shape 68"/>
          <p:cNvSpPr txBox="1"/>
          <p:nvPr>
            <p:ph idx="11" type="ftr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3-Up Portrait with Captions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pic"/>
          </p:nvPr>
        </p:nvSpPr>
        <p:spPr>
          <a:xfrm>
            <a:off x="228600" y="1066800"/>
            <a:ext cx="2743199" cy="3657600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71" name="Shape 71"/>
          <p:cNvSpPr/>
          <p:nvPr>
            <p:ph idx="3" type="pic"/>
          </p:nvPr>
        </p:nvSpPr>
        <p:spPr>
          <a:xfrm>
            <a:off x="3200400" y="1066800"/>
            <a:ext cx="2743199" cy="3657600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72" name="Shape 72"/>
          <p:cNvSpPr/>
          <p:nvPr>
            <p:ph idx="4" type="pic"/>
          </p:nvPr>
        </p:nvSpPr>
        <p:spPr>
          <a:xfrm>
            <a:off x="6172200" y="1066800"/>
            <a:ext cx="2743199" cy="3657600"/>
          </a:xfrm>
          <a:prstGeom prst="rect">
            <a:avLst/>
          </a:prstGeom>
          <a:noFill/>
          <a:ln cap="sq" cmpd="sng" w="381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228600" y="4876800"/>
            <a:ext cx="2743199" cy="14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4" name="Shape 74"/>
          <p:cNvSpPr txBox="1"/>
          <p:nvPr>
            <p:ph idx="5" type="body"/>
          </p:nvPr>
        </p:nvSpPr>
        <p:spPr>
          <a:xfrm>
            <a:off x="3200400" y="4876800"/>
            <a:ext cx="2743199" cy="14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6" type="body"/>
          </p:nvPr>
        </p:nvSpPr>
        <p:spPr>
          <a:xfrm>
            <a:off x="6172200" y="4876800"/>
            <a:ext cx="2743199" cy="14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6" name="Shape 76"/>
          <p:cNvSpPr txBox="1"/>
          <p:nvPr>
            <p:ph idx="10" type="dt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7" name="Shape 77"/>
          <p:cNvSpPr txBox="1"/>
          <p:nvPr>
            <p:ph idx="12" type="sldNum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22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23" Type="http://schemas.openxmlformats.org/officeDocument/2006/relationships/theme" Target="../theme/theme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2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title"/>
          </p:nvPr>
        </p:nvSpPr>
        <p:spPr>
          <a:xfrm>
            <a:off x="457200" y="274637"/>
            <a:ext cx="8229600" cy="12493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buClr>
                <a:schemeClr val="lt2"/>
              </a:buClr>
              <a:buFont typeface="Libre Baskerville"/>
              <a:buNone/>
              <a:defRPr/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marL="342900" marR="0" rtl="0" algn="l">
              <a:spcBef>
                <a:spcPts val="480"/>
              </a:spcBef>
              <a:buClr>
                <a:schemeClr val="lt1"/>
              </a:buClr>
              <a:buFont typeface="Libre Baskerville"/>
              <a:buChar char="•"/>
              <a:defRPr/>
            </a:lvl1pPr>
            <a:lvl2pPr indent="-133350" marL="742950" marR="0" rtl="0" algn="l">
              <a:spcBef>
                <a:spcPts val="480"/>
              </a:spcBef>
              <a:buClr>
                <a:schemeClr val="lt1"/>
              </a:buClr>
              <a:buFont typeface="Libre Baskerville"/>
              <a:buChar char="–"/>
              <a:defRPr/>
            </a:lvl2pPr>
            <a:lvl3pPr indent="-101600" marL="1143000" marR="0" rtl="0" algn="l">
              <a:spcBef>
                <a:spcPts val="400"/>
              </a:spcBef>
              <a:buClr>
                <a:schemeClr val="lt1"/>
              </a:buClr>
              <a:buFont typeface="Libre Baskerville"/>
              <a:buChar char="•"/>
              <a:defRPr/>
            </a:lvl3pPr>
            <a:lvl4pPr indent="-114300" marL="1600200" marR="0" rtl="0" algn="l">
              <a:spcBef>
                <a:spcPts val="360"/>
              </a:spcBef>
              <a:buClr>
                <a:schemeClr val="lt1"/>
              </a:buClr>
              <a:buFont typeface="Libre Baskerville"/>
              <a:buChar char="–"/>
              <a:defRPr/>
            </a:lvl4pPr>
            <a:lvl5pPr indent="-127000" marL="2057400" marR="0" rtl="0" algn="l">
              <a:spcBef>
                <a:spcPts val="320"/>
              </a:spcBef>
              <a:buClr>
                <a:schemeClr val="lt1"/>
              </a:buClr>
              <a:buFont typeface="Libre Baskerville"/>
              <a:buChar char="»"/>
              <a:defRPr/>
            </a:lvl5pPr>
            <a:lvl6pPr indent="-101600" marL="2514600" marR="0" rtl="0" algn="l">
              <a:spcBef>
                <a:spcPts val="400"/>
              </a:spcBef>
              <a:buClr>
                <a:schemeClr val="lt1"/>
              </a:buClr>
              <a:buFont typeface="Libre Baskerville"/>
              <a:buChar char="•"/>
              <a:defRPr/>
            </a:lvl6pPr>
            <a:lvl7pPr indent="-101600" marL="2971800" marR="0" rtl="0" algn="l">
              <a:spcBef>
                <a:spcPts val="400"/>
              </a:spcBef>
              <a:buClr>
                <a:schemeClr val="lt1"/>
              </a:buClr>
              <a:buFont typeface="Libre Baskerville"/>
              <a:buChar char="•"/>
              <a:defRPr/>
            </a:lvl7pPr>
            <a:lvl8pPr indent="-101600" marL="3429000" marR="0" rtl="0" algn="l">
              <a:spcBef>
                <a:spcPts val="400"/>
              </a:spcBef>
              <a:buClr>
                <a:schemeClr val="lt1"/>
              </a:buClr>
              <a:buFont typeface="Libre Baskerville"/>
              <a:buChar char="•"/>
              <a:defRPr/>
            </a:lvl8pPr>
            <a:lvl9pPr indent="-101600" marL="3886200" marR="0" rtl="0" algn="l">
              <a:spcBef>
                <a:spcPts val="400"/>
              </a:spcBef>
              <a:buClr>
                <a:schemeClr val="lt1"/>
              </a:buClr>
              <a:buFont typeface="Libre Baskerville"/>
              <a:buChar char="•"/>
              <a:defRPr/>
            </a:lvl9pPr>
          </a:lstStyle>
          <a:p/>
        </p:txBody>
      </p:sp>
      <p:sp>
        <p:nvSpPr>
          <p:cNvPr id="11" name="Shape 11"/>
          <p:cNvSpPr txBox="1"/>
          <p:nvPr>
            <p:ph idx="10" type="dt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1" type="ftr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/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/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8.jpg"/><Relationship Id="rId4" Type="http://schemas.openxmlformats.org/officeDocument/2006/relationships/image" Target="../media/image2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9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jpg"/><Relationship Id="rId4" Type="http://schemas.openxmlformats.org/officeDocument/2006/relationships/image" Target="../media/image14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5.png"/><Relationship Id="rId6" Type="http://schemas.openxmlformats.org/officeDocument/2006/relationships/image" Target="../media/image2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jpg"/><Relationship Id="rId4" Type="http://schemas.openxmlformats.org/officeDocument/2006/relationships/hyperlink" Target="mailto:shagan@ubalt.edu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7.jpg"/><Relationship Id="rId4" Type="http://schemas.openxmlformats.org/officeDocument/2006/relationships/image" Target="../media/image08.jpg"/><Relationship Id="rId5" Type="http://schemas.openxmlformats.org/officeDocument/2006/relationships/image" Target="../media/image0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/>
          <p:nvPr>
            <p:ph idx="4294967295" type="pic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185" name="Shape 1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8325" y="2"/>
            <a:ext cx="115245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Shape 186"/>
          <p:cNvSpPr txBox="1"/>
          <p:nvPr>
            <p:ph idx="4294967295" type="title"/>
          </p:nvPr>
        </p:nvSpPr>
        <p:spPr>
          <a:xfrm>
            <a:off x="-725425" y="4835550"/>
            <a:ext cx="5501099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chemeClr val="lt2"/>
              </a:buClr>
              <a:buSzPct val="25000"/>
              <a:buFont typeface="Libre Baskerville"/>
              <a:buNone/>
            </a:pPr>
            <a:r>
              <a:rPr b="1" i="1" lang="en-US" sz="3600" cap="small">
                <a:solidFill>
                  <a:srgbClr val="FFFF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Siobhan Hagan</a:t>
            </a:r>
          </a:p>
          <a:p>
            <a:pPr indent="0" lvl="0" marL="0" marR="0" rtl="0" algn="r">
              <a:spcBef>
                <a:spcPts val="0"/>
              </a:spcBef>
              <a:buClr>
                <a:schemeClr val="lt2"/>
              </a:buClr>
              <a:buSzPct val="25000"/>
              <a:buFont typeface="Libre Baskerville"/>
              <a:buNone/>
            </a:pPr>
            <a:r>
              <a:rPr b="1" i="1" lang="en-US" sz="3000" cap="small">
                <a:solidFill>
                  <a:srgbClr val="FF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AV Archivist</a:t>
            </a:r>
          </a:p>
          <a:p>
            <a:pPr indent="0" lvl="0" marL="0" marR="0" rtl="0" algn="r">
              <a:spcBef>
                <a:spcPts val="0"/>
              </a:spcBef>
              <a:buClr>
                <a:schemeClr val="lt2"/>
              </a:buClr>
              <a:buSzPct val="25000"/>
              <a:buFont typeface="Libre Baskerville"/>
              <a:buNone/>
            </a:pPr>
            <a:r>
              <a:rPr b="1" i="1" lang="en-US" sz="3000" cap="small">
                <a:solidFill>
                  <a:srgbClr val="FF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#UBalt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/>
          <p:nvPr>
            <p:ph idx="4294967295" type="pic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242" name="Shape 2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25925" y="0"/>
            <a:ext cx="5143498" cy="6857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Shape 2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374074" y="-74225"/>
            <a:ext cx="5332772" cy="71103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/>
          <p:nvPr>
            <p:ph idx="4294967295" type="pic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249" name="Shape 249"/>
          <p:cNvPicPr preferRelativeResize="0"/>
          <p:nvPr/>
        </p:nvPicPr>
        <p:blipFill rotWithShape="1">
          <a:blip r:embed="rId3">
            <a:alphaModFix/>
          </a:blip>
          <a:srcRect b="17505" l="0" r="0" t="22563"/>
          <a:stretch/>
        </p:blipFill>
        <p:spPr>
          <a:xfrm>
            <a:off x="0" y="-67398"/>
            <a:ext cx="9144002" cy="73063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/>
          <p:nvPr>
            <p:ph idx="4294967295" type="pic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255" name="Shape 255"/>
          <p:cNvPicPr preferRelativeResize="0"/>
          <p:nvPr/>
        </p:nvPicPr>
        <p:blipFill rotWithShape="1">
          <a:blip r:embed="rId3">
            <a:alphaModFix/>
          </a:blip>
          <a:srcRect b="0" l="0" r="15540" t="0"/>
          <a:stretch/>
        </p:blipFill>
        <p:spPr>
          <a:xfrm>
            <a:off x="-3084325" y="0"/>
            <a:ext cx="13267248" cy="699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CCCCC"/>
        </a:solid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/>
          <p:nvPr>
            <p:ph type="title"/>
          </p:nvPr>
        </p:nvSpPr>
        <p:spPr>
          <a:xfrm>
            <a:off x="149" y="4520825"/>
            <a:ext cx="9144000" cy="990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-US" sz="2400">
                <a:latin typeface="Libre Baskerville"/>
                <a:ea typeface="Libre Baskerville"/>
                <a:cs typeface="Libre Baskerville"/>
                <a:sym typeface="Libre Baskerville"/>
              </a:rPr>
              <a:t>Consultant/Report--&gt;Grant-&gt;Temporary--&gt;Career</a:t>
            </a:r>
          </a:p>
        </p:txBody>
      </p:sp>
      <p:pic>
        <p:nvPicPr>
          <p:cNvPr id="261" name="Shape 261"/>
          <p:cNvPicPr preferRelativeResize="0"/>
          <p:nvPr/>
        </p:nvPicPr>
        <p:blipFill rotWithShape="1">
          <a:blip r:embed="rId3">
            <a:alphaModFix/>
          </a:blip>
          <a:srcRect b="70945" l="28223" r="47083" t="0"/>
          <a:stretch/>
        </p:blipFill>
        <p:spPr>
          <a:xfrm>
            <a:off x="1361699" y="2247225"/>
            <a:ext cx="1411200" cy="1245325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sp>
        <p:nvSpPr>
          <p:cNvPr id="262" name="Shape 262"/>
          <p:cNvSpPr txBox="1"/>
          <p:nvPr/>
        </p:nvSpPr>
        <p:spPr>
          <a:xfrm>
            <a:off x="3607025" y="1856275"/>
            <a:ext cx="1411200" cy="14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i="1" lang="en-US" sz="6000">
                <a:solidFill>
                  <a:srgbClr val="38761D"/>
                </a:solidFill>
              </a:rPr>
              <a:t>$$$$</a:t>
            </a:r>
          </a:p>
        </p:txBody>
      </p:sp>
      <p:sp>
        <p:nvSpPr>
          <p:cNvPr id="263" name="Shape 263"/>
          <p:cNvSpPr/>
          <p:nvPr/>
        </p:nvSpPr>
        <p:spPr>
          <a:xfrm>
            <a:off x="2967125" y="2424100"/>
            <a:ext cx="792299" cy="990599"/>
          </a:xfrm>
          <a:prstGeom prst="chevron">
            <a:avLst>
              <a:gd fmla="val 50000" name="adj"/>
            </a:avLst>
          </a:prstGeom>
          <a:solidFill>
            <a:srgbClr val="FFFF00"/>
          </a:solidFill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4" name="Shape 264"/>
          <p:cNvSpPr/>
          <p:nvPr/>
        </p:nvSpPr>
        <p:spPr>
          <a:xfrm>
            <a:off x="4648750" y="2424100"/>
            <a:ext cx="792299" cy="990599"/>
          </a:xfrm>
          <a:prstGeom prst="chevron">
            <a:avLst>
              <a:gd fmla="val 50000" name="adj"/>
            </a:avLst>
          </a:prstGeom>
          <a:solidFill>
            <a:srgbClr val="FF0000"/>
          </a:solidFill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65" name="Shape 265"/>
          <p:cNvPicPr preferRelativeResize="0"/>
          <p:nvPr/>
        </p:nvPicPr>
        <p:blipFill rotWithShape="1">
          <a:blip r:embed="rId4">
            <a:alphaModFix/>
          </a:blip>
          <a:srcRect b="50788" l="30521" r="37689" t="7053"/>
          <a:stretch/>
        </p:blipFill>
        <p:spPr>
          <a:xfrm>
            <a:off x="5647575" y="2330350"/>
            <a:ext cx="1149874" cy="10668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sp>
        <p:nvSpPr>
          <p:cNvPr id="266" name="Shape 266"/>
          <p:cNvSpPr/>
          <p:nvPr/>
        </p:nvSpPr>
        <p:spPr>
          <a:xfrm>
            <a:off x="7003975" y="2424100"/>
            <a:ext cx="792299" cy="990599"/>
          </a:xfrm>
          <a:prstGeom prst="chevron">
            <a:avLst>
              <a:gd fmla="val 50000" name="adj"/>
            </a:avLst>
          </a:prstGeom>
          <a:solidFill>
            <a:srgbClr val="FFFF00"/>
          </a:solidFill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7" name="Shape 267"/>
          <p:cNvSpPr txBox="1"/>
          <p:nvPr/>
        </p:nvSpPr>
        <p:spPr>
          <a:xfrm>
            <a:off x="3651175" y="2924975"/>
            <a:ext cx="3657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i="1" lang="en-US" sz="16000">
                <a:solidFill>
                  <a:srgbClr val="9900FF"/>
                </a:solidFill>
              </a:rPr>
              <a:t>∞</a:t>
            </a:r>
          </a:p>
        </p:txBody>
      </p:sp>
      <p:sp>
        <p:nvSpPr>
          <p:cNvPr id="268" name="Shape 268"/>
          <p:cNvSpPr txBox="1"/>
          <p:nvPr>
            <p:ph idx="2" type="title"/>
          </p:nvPr>
        </p:nvSpPr>
        <p:spPr>
          <a:xfrm>
            <a:off x="518850" y="780225"/>
            <a:ext cx="79731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2"/>
              </a:buClr>
              <a:buSzPct val="25000"/>
              <a:buFont typeface="Libre Baskerville"/>
              <a:buNone/>
            </a:pPr>
            <a:r>
              <a:rPr b="1" i="1" lang="en-US" sz="3000" cap="small">
                <a:solidFill>
                  <a:srgbClr val="FF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UCLA Library </a:t>
            </a:r>
          </a:p>
          <a:p>
            <a:pPr indent="0" lvl="0" marL="0" marR="0" rtl="0" algn="ctr">
              <a:spcBef>
                <a:spcPts val="0"/>
              </a:spcBef>
              <a:buClr>
                <a:schemeClr val="lt2"/>
              </a:buClr>
              <a:buSzPct val="25000"/>
              <a:buFont typeface="Libre Baskerville"/>
              <a:buNone/>
            </a:pPr>
            <a:r>
              <a:rPr b="1" i="1" lang="en-US" sz="3000" cap="small">
                <a:solidFill>
                  <a:srgbClr val="FF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Preservation Unit</a:t>
            </a:r>
          </a:p>
          <a:p>
            <a:pPr indent="0" lvl="0" marL="0" marR="0" rtl="0" algn="ctr">
              <a:spcBef>
                <a:spcPts val="0"/>
              </a:spcBef>
              <a:buClr>
                <a:schemeClr val="lt2"/>
              </a:buClr>
              <a:buSzPct val="25000"/>
              <a:buFont typeface="Libre Baskerville"/>
              <a:buNone/>
            </a:pPr>
            <a:r>
              <a:rPr b="1" i="1" lang="en-US" sz="3000" cap="small">
                <a:solidFill>
                  <a:srgbClr val="FF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Model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CCCCC"/>
        </a:solidFill>
      </p:bgPr>
    </p:bg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/>
          <p:nvPr>
            <p:ph type="title"/>
          </p:nvPr>
        </p:nvSpPr>
        <p:spPr>
          <a:xfrm>
            <a:off x="-125" y="5200625"/>
            <a:ext cx="9144000" cy="990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US" sz="2400">
                <a:latin typeface="Libre Baskerville"/>
                <a:ea typeface="Libre Baskerville"/>
                <a:cs typeface="Libre Baskerville"/>
                <a:sym typeface="Libre Baskerville"/>
              </a:rPr>
              <a:t>Intern/report--&gt;Grants/collaboration--&gt;Increased  interest--&gt;Restructuring--&gt;Career</a:t>
            </a:r>
          </a:p>
        </p:txBody>
      </p:sp>
      <p:sp>
        <p:nvSpPr>
          <p:cNvPr id="274" name="Shape 274"/>
          <p:cNvSpPr txBox="1"/>
          <p:nvPr/>
        </p:nvSpPr>
        <p:spPr>
          <a:xfrm>
            <a:off x="5314200" y="2325812"/>
            <a:ext cx="1411200" cy="14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i="1" lang="en-US" sz="6000">
                <a:solidFill>
                  <a:srgbClr val="38761D"/>
                </a:solidFill>
              </a:rPr>
              <a:t>$</a:t>
            </a:r>
          </a:p>
        </p:txBody>
      </p:sp>
      <p:sp>
        <p:nvSpPr>
          <p:cNvPr id="275" name="Shape 275"/>
          <p:cNvSpPr/>
          <p:nvPr/>
        </p:nvSpPr>
        <p:spPr>
          <a:xfrm>
            <a:off x="2357525" y="2424100"/>
            <a:ext cx="792299" cy="990599"/>
          </a:xfrm>
          <a:prstGeom prst="chevron">
            <a:avLst>
              <a:gd fmla="val 50000" name="adj"/>
            </a:avLst>
          </a:prstGeom>
          <a:solidFill>
            <a:srgbClr val="FFFF00"/>
          </a:solidFill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6" name="Shape 276"/>
          <p:cNvSpPr/>
          <p:nvPr/>
        </p:nvSpPr>
        <p:spPr>
          <a:xfrm>
            <a:off x="5800525" y="2424100"/>
            <a:ext cx="792299" cy="990599"/>
          </a:xfrm>
          <a:prstGeom prst="chevron">
            <a:avLst>
              <a:gd fmla="val 50000" name="adj"/>
            </a:avLst>
          </a:prstGeom>
          <a:solidFill>
            <a:srgbClr val="FF0000"/>
          </a:solidFill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7" name="Shape 277"/>
          <p:cNvSpPr/>
          <p:nvPr/>
        </p:nvSpPr>
        <p:spPr>
          <a:xfrm>
            <a:off x="7667700" y="2424100"/>
            <a:ext cx="792299" cy="990599"/>
          </a:xfrm>
          <a:prstGeom prst="chevron">
            <a:avLst>
              <a:gd fmla="val 50000" name="adj"/>
            </a:avLst>
          </a:prstGeom>
          <a:solidFill>
            <a:srgbClr val="FFFF00"/>
          </a:solidFill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78" name="Shape 278"/>
          <p:cNvPicPr preferRelativeResize="0"/>
          <p:nvPr/>
        </p:nvPicPr>
        <p:blipFill rotWithShape="1">
          <a:blip r:embed="rId3">
            <a:alphaModFix/>
          </a:blip>
          <a:srcRect b="37534" l="84094" r="0" t="33495"/>
          <a:stretch/>
        </p:blipFill>
        <p:spPr>
          <a:xfrm>
            <a:off x="1097750" y="2448250"/>
            <a:ext cx="1149875" cy="9906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id="279" name="Shape 27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11450" y="2355657"/>
            <a:ext cx="792299" cy="1083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Shape 28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91700" y="2638793"/>
            <a:ext cx="2085399" cy="661609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Shape 281"/>
          <p:cNvSpPr/>
          <p:nvPr/>
        </p:nvSpPr>
        <p:spPr>
          <a:xfrm>
            <a:off x="2511591" y="3602066"/>
            <a:ext cx="1411182" cy="1411182"/>
          </a:xfrm>
          <a:prstGeom prst="irregularSeal1">
            <a:avLst/>
          </a:prstGeom>
          <a:solidFill>
            <a:srgbClr val="FF0000"/>
          </a:solidFill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82" name="Shape 282"/>
          <p:cNvSpPr/>
          <p:nvPr/>
        </p:nvSpPr>
        <p:spPr>
          <a:xfrm>
            <a:off x="2607575" y="3698050"/>
            <a:ext cx="1219199" cy="1219199"/>
          </a:xfrm>
          <a:prstGeom prst="quadArrow">
            <a:avLst>
              <a:gd fmla="val 22500" name="adj1"/>
              <a:gd fmla="val 22500" name="adj2"/>
              <a:gd fmla="val 22500" name="adj3"/>
            </a:avLst>
          </a:prstGeom>
          <a:solidFill>
            <a:srgbClr val="FFFF00"/>
          </a:solidFill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3" name="Shape 283"/>
          <p:cNvSpPr/>
          <p:nvPr/>
        </p:nvSpPr>
        <p:spPr>
          <a:xfrm>
            <a:off x="4056475" y="3812362"/>
            <a:ext cx="792299" cy="990599"/>
          </a:xfrm>
          <a:prstGeom prst="chevron">
            <a:avLst>
              <a:gd fmla="val 50000" name="adj"/>
            </a:avLst>
          </a:prstGeom>
          <a:solidFill>
            <a:srgbClr val="FF0000"/>
          </a:solidFill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84" name="Shape 284"/>
          <p:cNvPicPr preferRelativeResize="0"/>
          <p:nvPr/>
        </p:nvPicPr>
        <p:blipFill rotWithShape="1">
          <a:blip r:embed="rId6">
            <a:alphaModFix/>
          </a:blip>
          <a:srcRect b="47392" l="15823" r="60719" t="24402"/>
          <a:stretch/>
        </p:blipFill>
        <p:spPr>
          <a:xfrm>
            <a:off x="5134875" y="3725199"/>
            <a:ext cx="990300" cy="119075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sp>
        <p:nvSpPr>
          <p:cNvPr id="285" name="Shape 285"/>
          <p:cNvSpPr txBox="1"/>
          <p:nvPr/>
        </p:nvSpPr>
        <p:spPr>
          <a:xfrm>
            <a:off x="6216500" y="3747550"/>
            <a:ext cx="990299" cy="1219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6000">
                <a:solidFill>
                  <a:srgbClr val="9900FF"/>
                </a:solidFill>
              </a:rPr>
              <a:t>!!!</a:t>
            </a:r>
          </a:p>
        </p:txBody>
      </p:sp>
      <p:sp>
        <p:nvSpPr>
          <p:cNvPr id="286" name="Shape 286"/>
          <p:cNvSpPr txBox="1"/>
          <p:nvPr>
            <p:ph idx="2" type="title"/>
          </p:nvPr>
        </p:nvSpPr>
        <p:spPr>
          <a:xfrm>
            <a:off x="518850" y="780225"/>
            <a:ext cx="79731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2"/>
              </a:buClr>
              <a:buSzPct val="25000"/>
              <a:buFont typeface="Libre Baskerville"/>
              <a:buNone/>
            </a:pPr>
            <a:r>
              <a:rPr b="1" i="1" lang="en-US" sz="3000" cap="small">
                <a:solidFill>
                  <a:srgbClr val="FF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UBalt Langsdale Library</a:t>
            </a:r>
          </a:p>
          <a:p>
            <a:pPr indent="0" lvl="0" marL="0" marR="0" rtl="0" algn="ctr">
              <a:spcBef>
                <a:spcPts val="0"/>
              </a:spcBef>
              <a:buClr>
                <a:schemeClr val="lt2"/>
              </a:buClr>
              <a:buSzPct val="25000"/>
              <a:buFont typeface="Libre Baskerville"/>
              <a:buNone/>
            </a:pPr>
            <a:r>
              <a:rPr b="1" i="1" lang="en-US" sz="3000" cap="small">
                <a:solidFill>
                  <a:srgbClr val="FF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Special Collections Dept </a:t>
            </a:r>
          </a:p>
          <a:p>
            <a:pPr indent="0" lvl="0" marL="0" marR="0" rtl="0" algn="ctr">
              <a:spcBef>
                <a:spcPts val="0"/>
              </a:spcBef>
              <a:buClr>
                <a:schemeClr val="lt2"/>
              </a:buClr>
              <a:buSzPct val="25000"/>
              <a:buFont typeface="Libre Baskerville"/>
              <a:buNone/>
            </a:pPr>
            <a:r>
              <a:rPr b="1" i="1" lang="en-US" sz="3000" cap="small">
                <a:solidFill>
                  <a:srgbClr val="FF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Model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CCCCC"/>
        </a:solidFill>
      </p:bgPr>
    </p:bg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 txBox="1"/>
          <p:nvPr>
            <p:ph type="title"/>
          </p:nvPr>
        </p:nvSpPr>
        <p:spPr>
          <a:xfrm>
            <a:off x="1453175" y="3566575"/>
            <a:ext cx="3144299" cy="990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rtl="0" algn="ctr">
              <a:spcBef>
                <a:spcPts val="0"/>
              </a:spcBef>
              <a:buNone/>
            </a:pPr>
            <a:r>
              <a:rPr lang="en-US" sz="2400">
                <a:latin typeface="Libre Baskerville"/>
                <a:ea typeface="Libre Baskerville"/>
                <a:cs typeface="Libre Baskerville"/>
                <a:sym typeface="Libre Baskerville"/>
              </a:rPr>
              <a:t>Sharon Farb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-US" sz="2400">
                <a:latin typeface="Libre Baskerville"/>
                <a:ea typeface="Libre Baskerville"/>
                <a:cs typeface="Libre Baskerville"/>
                <a:sym typeface="Libre Baskerville"/>
              </a:rPr>
              <a:t>UCLA Library</a:t>
            </a:r>
          </a:p>
        </p:txBody>
      </p:sp>
      <p:sp>
        <p:nvSpPr>
          <p:cNvPr id="292" name="Shape 292"/>
          <p:cNvSpPr txBox="1"/>
          <p:nvPr>
            <p:ph idx="2" type="title"/>
          </p:nvPr>
        </p:nvSpPr>
        <p:spPr>
          <a:xfrm>
            <a:off x="518850" y="1085025"/>
            <a:ext cx="7973100" cy="1066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2"/>
              </a:buClr>
              <a:buSzPct val="25000"/>
              <a:buFont typeface="Libre Baskerville"/>
              <a:buNone/>
            </a:pPr>
            <a:r>
              <a:rPr b="1" i="1" lang="en-US" sz="3000" cap="small">
                <a:solidFill>
                  <a:srgbClr val="FF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Administrative Support</a:t>
            </a:r>
          </a:p>
        </p:txBody>
      </p:sp>
      <p:sp>
        <p:nvSpPr>
          <p:cNvPr id="293" name="Shape 293"/>
          <p:cNvSpPr txBox="1"/>
          <p:nvPr>
            <p:ph idx="3" type="title"/>
          </p:nvPr>
        </p:nvSpPr>
        <p:spPr>
          <a:xfrm>
            <a:off x="4107750" y="3614175"/>
            <a:ext cx="4155600" cy="990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rtl="0" algn="ctr">
              <a:spcBef>
                <a:spcPts val="0"/>
              </a:spcBef>
              <a:buNone/>
            </a:pPr>
            <a:r>
              <a:rPr lang="en-US" sz="2400">
                <a:latin typeface="Libre Baskerville"/>
                <a:ea typeface="Libre Baskerville"/>
                <a:cs typeface="Libre Baskerville"/>
                <a:sym typeface="Libre Baskerville"/>
              </a:rPr>
              <a:t>Lucy Holman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-US" sz="2400">
                <a:latin typeface="Libre Baskerville"/>
                <a:ea typeface="Libre Baskerville"/>
                <a:cs typeface="Libre Baskerville"/>
                <a:sym typeface="Libre Baskerville"/>
              </a:rPr>
              <a:t>Langsdale Library</a:t>
            </a:r>
          </a:p>
        </p:txBody>
      </p:sp>
      <p:pic>
        <p:nvPicPr>
          <p:cNvPr id="294" name="Shape 2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42050" y="2382487"/>
            <a:ext cx="1260274" cy="1260274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id="295" name="Shape 295"/>
          <p:cNvPicPr preferRelativeResize="0"/>
          <p:nvPr/>
        </p:nvPicPr>
        <p:blipFill rotWithShape="1">
          <a:blip r:embed="rId4">
            <a:alphaModFix/>
          </a:blip>
          <a:srcRect b="27733" l="0" r="9107" t="22636"/>
          <a:stretch/>
        </p:blipFill>
        <p:spPr>
          <a:xfrm>
            <a:off x="1802378" y="2479237"/>
            <a:ext cx="2604884" cy="1066799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sp>
        <p:nvSpPr>
          <p:cNvPr id="296" name="Shape 296"/>
          <p:cNvSpPr txBox="1"/>
          <p:nvPr/>
        </p:nvSpPr>
        <p:spPr>
          <a:xfrm>
            <a:off x="4620600" y="2532475"/>
            <a:ext cx="969599" cy="14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6000">
                <a:solidFill>
                  <a:srgbClr val="FFFF00"/>
                </a:solidFill>
              </a:rPr>
              <a:t>&amp;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Shape 301"/>
          <p:cNvPicPr preferRelativeResize="0"/>
          <p:nvPr/>
        </p:nvPicPr>
        <p:blipFill rotWithShape="1">
          <a:blip r:embed="rId3">
            <a:alphaModFix/>
          </a:blip>
          <a:srcRect b="29224" l="14081" r="6408" t="21897"/>
          <a:stretch/>
        </p:blipFill>
        <p:spPr>
          <a:xfrm>
            <a:off x="-533400" y="-591125"/>
            <a:ext cx="10046524" cy="8234321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Shape 302"/>
          <p:cNvSpPr txBox="1"/>
          <p:nvPr/>
        </p:nvSpPr>
        <p:spPr>
          <a:xfrm>
            <a:off x="-533525" y="1538825"/>
            <a:ext cx="10046399" cy="2511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rtl="0" algn="ctr">
              <a:spcBef>
                <a:spcPts val="0"/>
              </a:spcBef>
              <a:buNone/>
            </a:pPr>
            <a:r>
              <a:rPr i="1" lang="en-US" sz="4800">
                <a:solidFill>
                  <a:srgbClr val="FFFF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Thank you!</a:t>
            </a:r>
          </a:p>
          <a:p>
            <a:pPr rtl="0" algn="ctr">
              <a:spcBef>
                <a:spcPts val="0"/>
              </a:spcBef>
              <a:buNone/>
            </a:pPr>
            <a:r>
              <a:t/>
            </a:r>
            <a:endParaRPr i="1" sz="3600">
              <a:solidFill>
                <a:srgbClr val="FFFF00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rtl="0" algn="ctr">
              <a:spcBef>
                <a:spcPts val="0"/>
              </a:spcBef>
              <a:buNone/>
            </a:pPr>
            <a:r>
              <a:t/>
            </a:r>
            <a:endParaRPr i="1" sz="3600">
              <a:solidFill>
                <a:srgbClr val="FFFF00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rtl="0" algn="ctr">
              <a:spcBef>
                <a:spcPts val="0"/>
              </a:spcBef>
              <a:buNone/>
            </a:pPr>
            <a:r>
              <a:t/>
            </a:r>
            <a:endParaRPr i="1" sz="3600">
              <a:solidFill>
                <a:srgbClr val="FFFF00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rtl="0" algn="ctr">
              <a:spcBef>
                <a:spcPts val="0"/>
              </a:spcBef>
              <a:buNone/>
            </a:pPr>
            <a:r>
              <a:t/>
            </a:r>
            <a:endParaRPr i="1" sz="3600">
              <a:solidFill>
                <a:srgbClr val="FFFF00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rtl="0" algn="ctr">
              <a:spcBef>
                <a:spcPts val="0"/>
              </a:spcBef>
              <a:buNone/>
            </a:pPr>
            <a:r>
              <a:rPr lang="en-US" sz="3000" u="sng">
                <a:solidFill>
                  <a:srgbClr val="9FC5E8"/>
                </a:solidFill>
                <a:latin typeface="Libre Baskerville"/>
                <a:ea typeface="Libre Baskerville"/>
                <a:cs typeface="Libre Baskerville"/>
                <a:sym typeface="Libre Baskerville"/>
                <a:hlinkClick r:id="rId4"/>
              </a:rPr>
              <a:t>shagan@ubalt.edu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-US" sz="3000">
                <a:solidFill>
                  <a:srgbClr val="FFFF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@AV_DiscoTech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/>
          <p:nvPr>
            <p:ph idx="4294967295" type="pic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192" name="Shape 1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>
            <p:ph idx="4294967295" type="pic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198" name="Shape 1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111"/>
            <a:ext cx="9143999" cy="68297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Shape 204"/>
          <p:cNvPicPr preferRelativeResize="0"/>
          <p:nvPr>
            <p:ph idx="4294967295" type="pic"/>
          </p:nvPr>
        </p:nvPicPr>
        <p:blipFill rotWithShape="1">
          <a:blip r:embed="rId3">
            <a:alphaModFix/>
          </a:blip>
          <a:srcRect b="32376" l="10488" r="15388" t="8163"/>
          <a:stretch/>
        </p:blipFill>
        <p:spPr>
          <a:xfrm>
            <a:off x="3706100" y="965316"/>
            <a:ext cx="5844149" cy="6980635"/>
          </a:xfrm>
          <a:prstGeom prst="rect">
            <a:avLst/>
          </a:prstGeom>
          <a:noFill/>
          <a:ln cap="sq" cmpd="sng" w="38100">
            <a:solidFill>
              <a:srgbClr val="D9D9D9"/>
            </a:solidFill>
            <a:prstDash val="solid"/>
            <a:miter/>
            <a:headEnd len="med" w="med" type="none"/>
            <a:tailEnd len="med" w="med" type="none"/>
          </a:ln>
        </p:spPr>
      </p:pic>
      <p:pic>
        <p:nvPicPr>
          <p:cNvPr id="205" name="Shape 205"/>
          <p:cNvPicPr preferRelativeResize="0"/>
          <p:nvPr>
            <p:ph idx="4294967295" type="pic"/>
          </p:nvPr>
        </p:nvPicPr>
        <p:blipFill rotWithShape="1">
          <a:blip r:embed="rId4">
            <a:alphaModFix/>
          </a:blip>
          <a:srcRect b="0" l="0" r="22815" t="0"/>
          <a:stretch/>
        </p:blipFill>
        <p:spPr>
          <a:xfrm>
            <a:off x="-12849" y="-53500"/>
            <a:ext cx="3722900" cy="7216299"/>
          </a:xfrm>
          <a:prstGeom prst="rect">
            <a:avLst/>
          </a:prstGeom>
          <a:noFill/>
          <a:ln cap="sq" cmpd="sng" w="38100">
            <a:solidFill>
              <a:srgbClr val="D9D9D9"/>
            </a:solidFill>
            <a:prstDash val="solid"/>
            <a:miter/>
            <a:headEnd len="med" w="med" type="none"/>
            <a:tailEnd len="med" w="med" type="none"/>
          </a:ln>
        </p:spPr>
      </p:pic>
      <p:pic>
        <p:nvPicPr>
          <p:cNvPr id="206" name="Shape 206"/>
          <p:cNvPicPr preferRelativeResize="0"/>
          <p:nvPr>
            <p:ph idx="4294967295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10050" y="-53500"/>
            <a:ext cx="5844150" cy="3898325"/>
          </a:xfrm>
          <a:prstGeom prst="rect">
            <a:avLst/>
          </a:prstGeom>
          <a:noFill/>
          <a:ln cap="sq" cmpd="sng" w="38100">
            <a:solidFill>
              <a:srgbClr val="D9D9D9"/>
            </a:solidFill>
            <a:prstDash val="solid"/>
            <a:miter/>
            <a:headEnd len="med" w="med" type="none"/>
            <a:tailEnd len="med" w="med" type="none"/>
          </a:ln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/>
          <p:nvPr>
            <p:ph idx="4294967295" type="pic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212" name="Shape 212"/>
          <p:cNvPicPr preferRelativeResize="0"/>
          <p:nvPr>
            <p:ph idx="4294967295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2173"/>
            <a:ext cx="1028120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>
            <p:ph idx="4294967295" type="pic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218" name="Shape 2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99" y="-167975"/>
            <a:ext cx="9556650" cy="780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/>
          <p:nvPr>
            <p:ph idx="4294967295" type="pic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224" name="Shape 2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10451" y="0"/>
            <a:ext cx="9764895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/>
          <p:nvPr>
            <p:ph idx="4294967295" type="pic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230" name="Shape 2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355185" y="0"/>
            <a:ext cx="1449918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/>
          <p:nvPr>
            <p:ph idx="4294967295" type="pic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236" name="Shape 2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351709" y="0"/>
            <a:ext cx="12172108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lassic Photo Album">
  <a:themeElements>
    <a:clrScheme name="Technic">
      <a:dk1>
        <a:srgbClr val="000000"/>
      </a:dk1>
      <a:lt1>
        <a:srgbClr val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