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102" y="23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pixabay.com/en/new-mexico-albuquerque-tourism-1010508/" TargetMode="External"/><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https://www.flickr.com/photos/129657698@N02/16159019626/" TargetMode="External"/><Relationship Id="rId5" Type="http://schemas.openxmlformats.org/officeDocument/2006/relationships/hyperlink" Target="https://www.flickr.com/photos/67372428@N06/32986366181/" TargetMode="External"/><Relationship Id="rId4" Type="http://schemas.openxmlformats.org/officeDocument/2006/relationships/hyperlink" Target="https://www.flickr.com/photos/kapildevsingh/10953867756/in/photostream/"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flickr.com/photos/ian-s/34819871231/"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commons.wikimedia.org/wiki/Category:Diversity#/media/File:Diversity_baum.png"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flickr.com/photos/epist/33961134000/"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flickr.com/photos/pollyann/3242575196/"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flickr.com/photos/66816094@N00/3076575004/in/photolist-5FSfyC-oN1n5-5vxfC-ULy7Ap-TVzrpE-SxYT4r-8LQuWm-askuK-64iiTe-5Q7AQ4-6gTb8e-SahEER-9g8goV-gCcQA-bcTNr-5PV8VX-5g6nwq-nzovW8-4qD9qG-6gXgtS-x86ob-tM3hi-hdvfo-4sX84e-6gTa6R-nz6oQK-AV9Md-bhFzf-nhTJWp-nz9c31-6gSVcV-6gT32B-4kZzb-9Uix6M-8TVxCy-2fJh6H-34JExE-4vVpmz-bLYzuM-4tXb2d-a2CCJg-5zEQKM-4m8VD8-4Sij4k-nxkGU9-4x1MT9-6gSNF4-9hC7zk-7zNeer-nzoqCc"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flickr.com/photos/christophebenoit/21864092831/"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1e2fbf173d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1e2fbf173d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e2fbf173d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1e2fbf173d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we found was that diversity definitions tend to be long lists.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e2fbf173d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1e2fbf173d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One of our task force members particularly liked the inclusion of intersectionality in the University of Georgia’s definition.</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1e2fbf173d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1e2fbf173d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our task force liked about this was the second paragraph that is highlighted, specifically abotu sustaining an atmosphere that promotes and celebrates individual and collective achievement.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e2fbf173d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e2fbf173d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liked the broad range covered by just seeing diversity as different from typical--but how do you define typical?</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1e2fbf173d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1e2fbf173d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The staff of the Salisbury University Libraries welcomes, supports, and appreciates all SU students, faculty, staff, and visitors.  We recognize and celebrate the differences in background, abilities, experiences, characteristics, identity, and thought that make each person unique and that enrich our campus, community, and nation.  At the same time, we acknowledge that which unites us: our basic humanity and the search for knowledge that is central to Salisbury University’s mission.  We are committed to providing services, collections, and programs that promote affirmation, respect, inclusion, and understanding.</a:t>
            </a:r>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23b7d7804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23b7d7804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Image source:  https://pixabay.com/en/phone-old-year-built-1955-bakelite-1742833/</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e8a0d5e3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e8a0d5e3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1f8a3f8a18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1f8a3f8a18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f8a3f8a18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f8a3f8a1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Focus group for faculty fell through, senate committee not </a:t>
            </a:r>
            <a:r>
              <a:rPr lang="en-US"/>
              <a:t>as helpful as hoped</a:t>
            </a:r>
            <a:endParaRPr dirty="0"/>
          </a:p>
          <a:p>
            <a:pPr marL="0" lvl="0" indent="0" algn="l" rtl="0">
              <a:spcBef>
                <a:spcPts val="0"/>
              </a:spcBef>
              <a:spcAft>
                <a:spcPts val="0"/>
              </a:spcAft>
              <a:buNone/>
            </a:pPr>
            <a:r>
              <a:rPr lang="en" dirty="0"/>
              <a:t>https://www.flickr.com/photos/nowhere77/3347881990/</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48f94c52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48f94c52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https://www.flickr.com/photos/147382244@N06/34916502566/</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1f8a3f8a18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1f8a3f8a18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Part of an all-staff meeting, where the majority of the focus was on diversity and inclusion related issues.</a:t>
            </a:r>
            <a:endParaRPr/>
          </a:p>
          <a:p>
            <a:pPr marL="0" lvl="0" indent="0" algn="l" rtl="0">
              <a:spcBef>
                <a:spcPts val="0"/>
              </a:spcBef>
              <a:spcAft>
                <a:spcPts val="0"/>
              </a:spcAft>
              <a:buClr>
                <a:schemeClr val="dk1"/>
              </a:buClr>
              <a:buSzPts val="1100"/>
              <a:buFont typeface="Arial"/>
              <a:buNone/>
            </a:pPr>
            <a:r>
              <a:rPr lang="en">
                <a:solidFill>
                  <a:schemeClr val="dk1"/>
                </a:solidFill>
              </a:rPr>
              <a:t>Credit: https://www.flickr.com/photos/andymangold/4455910733/</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f8a3f8a18_1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f8a3f8a18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Events and Activities: Festival of Colors, Book Club, cooking demonstrations, Accessibility Room training, wikipedia edit-a-thons</a:t>
            </a:r>
            <a:endParaRPr dirty="0"/>
          </a:p>
          <a:p>
            <a:pPr marL="0" lvl="0" indent="0" algn="l" rtl="0">
              <a:spcBef>
                <a:spcPts val="0"/>
              </a:spcBef>
              <a:spcAft>
                <a:spcPts val="0"/>
              </a:spcAft>
              <a:buNone/>
            </a:pPr>
            <a:r>
              <a:rPr lang="en" dirty="0"/>
              <a:t>Human Resources: Encourage staff to include diversity efforts in professional development (Safe Spaces), regular workshops, job description, diversity orientation for new hires, dress code</a:t>
            </a:r>
            <a:endParaRPr dirty="0"/>
          </a:p>
          <a:p>
            <a:pPr marL="0" lvl="0" indent="0" algn="l" rtl="0">
              <a:spcBef>
                <a:spcPts val="0"/>
              </a:spcBef>
              <a:spcAft>
                <a:spcPts val="0"/>
              </a:spcAft>
              <a:buClr>
                <a:schemeClr val="dk1"/>
              </a:buClr>
              <a:buSzPts val="1100"/>
              <a:buFont typeface="Arial"/>
              <a:buNone/>
            </a:pPr>
            <a:r>
              <a:rPr lang="en" dirty="0">
                <a:solidFill>
                  <a:schemeClr val="dk1"/>
                </a:solidFill>
              </a:rPr>
              <a:t>Collaborations: Office of Student Disability Support Services, Student organizations (LGBTQ, Multicultural Student Alliance, Greek Life), , promote events through our social media</a:t>
            </a:r>
            <a:endParaRPr dirty="0"/>
          </a:p>
          <a:p>
            <a:pPr marL="0" lvl="0" indent="0" algn="l" rtl="0">
              <a:spcBef>
                <a:spcPts val="0"/>
              </a:spcBef>
              <a:spcAft>
                <a:spcPts val="0"/>
              </a:spcAft>
              <a:buNone/>
            </a:pPr>
            <a:r>
              <a:rPr lang="en" dirty="0"/>
              <a:t>Collections: Nabb Center/oral histories of local community, highlight diversity of collection, books in braille, large print, cookbooks of various ethnic groups, assessment of general stacks?, ELI, ASL films</a:t>
            </a:r>
            <a:endParaRPr dirty="0"/>
          </a:p>
          <a:p>
            <a:pPr marL="0" lvl="0" indent="0" algn="l" rtl="0">
              <a:spcBef>
                <a:spcPts val="0"/>
              </a:spcBef>
              <a:spcAft>
                <a:spcPts val="0"/>
              </a:spcAft>
              <a:buNone/>
            </a:pPr>
            <a:r>
              <a:rPr lang="en" dirty="0"/>
              <a:t>Photo of peppers:  </a:t>
            </a:r>
            <a:r>
              <a:rPr lang="en" u="sng" dirty="0">
                <a:solidFill>
                  <a:schemeClr val="hlink"/>
                </a:solidFill>
                <a:hlinkClick r:id="rId3"/>
              </a:rPr>
              <a:t>https://pixabay.com/en/new-mexico-albuquerque-tourism-1010508/</a:t>
            </a:r>
            <a:endParaRPr dirty="0"/>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https://www.flickr.com/photos/kapildevsingh/10953867756/in/photostream/</a:t>
            </a:r>
            <a:endParaRPr dirty="0"/>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https://www.flickr.com/photos/67372428@N06/32986366181/</a:t>
            </a:r>
            <a:endParaRPr dirty="0"/>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6"/>
              </a:rPr>
              <a:t>https://www.flickr.com/photos/129657698@N02/16159019626/</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f8a3f8a18_1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1f8a3f8a18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t>Alexandra Martin, faculty; Sarah Cukier, graduate student. 6 students each. Students were members of minority organizations at Salisbury University were contacted to recruit by Bea, but got few responses. The rest were generally recruited by circ. Discuss ideal size of 12, gift cards as incentive, necessary neutrality (not run by nor held in library).</a:t>
            </a:r>
            <a:endParaRPr dirty="0"/>
          </a:p>
          <a:p>
            <a:pPr marL="0" lvl="0" indent="0" algn="l" rtl="0">
              <a:lnSpc>
                <a:spcPct val="115000"/>
              </a:lnSpc>
              <a:spcBef>
                <a:spcPts val="1600"/>
              </a:spcBef>
              <a:spcAft>
                <a:spcPts val="0"/>
              </a:spcAft>
              <a:buNone/>
            </a:pPr>
            <a:r>
              <a:rPr lang="en" u="sng" dirty="0">
                <a:solidFill>
                  <a:schemeClr val="hlink"/>
                </a:solidFill>
                <a:latin typeface="Calibri"/>
                <a:ea typeface="Calibri"/>
                <a:cs typeface="Calibri"/>
                <a:sym typeface="Calibri"/>
                <a:hlinkClick r:id="rId3"/>
              </a:rPr>
              <a:t>https://www.flickr.com/photos/ian-s/34819871231/</a:t>
            </a:r>
            <a:endParaRPr dirty="0"/>
          </a:p>
          <a:p>
            <a:pPr marL="0" lvl="0" indent="0" algn="l" rtl="0">
              <a:lnSpc>
                <a:spcPct val="115000"/>
              </a:lnSpc>
              <a:spcBef>
                <a:spcPts val="1600"/>
              </a:spcBef>
              <a:spcAft>
                <a:spcPts val="0"/>
              </a:spcAft>
              <a:buNone/>
            </a:pPr>
            <a:endParaRPr dirty="0"/>
          </a:p>
          <a:p>
            <a:pPr marL="0" lvl="0" indent="0" algn="l" rtl="0">
              <a:lnSpc>
                <a:spcPct val="115000"/>
              </a:lnSpc>
              <a:spcBef>
                <a:spcPts val="1600"/>
              </a:spcBef>
              <a:spcAft>
                <a:spcPts val="1600"/>
              </a:spcAft>
              <a:buNone/>
            </a:pPr>
            <a:endParaRPr sz="1400" dirty="0">
              <a:solidFill>
                <a:schemeClr val="dk2"/>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f8a3f8a18_1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1f8a3f8a18_1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latin typeface="Calibri"/>
                <a:ea typeface="Calibri"/>
                <a:cs typeface="Calibri"/>
                <a:sym typeface="Calibri"/>
                <a:hlinkClick r:id="rId3"/>
              </a:rPr>
              <a:t>https://commons.wikimedia.org/wiki/Category:Diversity#/media/File:Diversity_baum.png</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1e8c7dad7b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1e8c7dad7b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Photo: Kathy Pusey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e8c7dad7b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1e8c7dad7b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Exchange student partnering, book club, professor involvement in library diversity efforts, rotating awareness weeks, library presence at campus events, increase advertisement, night at the library a la Night at the Museum, international collection, interactive screen, highlight collections </a:t>
            </a:r>
            <a:endParaRPr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None/>
            </a:pPr>
            <a:r>
              <a:rPr lang="en" dirty="0"/>
              <a:t>Picture: </a:t>
            </a:r>
            <a:r>
              <a:rPr lang="en" u="sng" dirty="0">
                <a:solidFill>
                  <a:schemeClr val="hlink"/>
                </a:solidFill>
                <a:hlinkClick r:id="rId3"/>
              </a:rPr>
              <a:t>https://www.flickr.com/photos/epist/33961134000/</a:t>
            </a:r>
            <a:r>
              <a:rPr lang="en" dirty="0"/>
              <a:t> , flyer by SU libraries</a:t>
            </a: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e8c7dad7b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e8c7dad7b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Image source:  https://pixabay.com/en/elevator-button-building-push-lift-1207812/</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1f8959797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1f8959797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Even before getting the student feedback, we subdivided the task force into four subgroups to develop 3-year plans.  The subgroups were based on the categories used at the all-staff meeting.  Plans were to include action items, timeline, responsibility, and (when possible) cost.</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f8959797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1f8959797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There was a lot of overlap in the subgroup plans.  Should “Club Picks”--having student organizations pick diversity-related books or DVDs and promoting them--come under collections, events/activities, or collaborations?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f8959797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1f8959797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task force chair took the subgroup plans and integrated them into three goals, shown on the slide.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1f5069dd2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1f5069dd2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population we serve is getting more diverse, as can be seen from the growth in numbers of Hispanic, Asian, and mixed race/ethnicity and decline in white.</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f8959797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1f8959797a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sent the draft plan to the task force and to all staff for feedback before submitting it to the Department Heads group for approval.  Before you even write your plan, think about who needs to buy in and who needs to formally approve the plan.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f8a3b14f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f8a3b14f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Who carries out the plan? It shouldn’t just be minority staff.  One or (preferably) a combination:</a:t>
            </a:r>
            <a:endParaRPr/>
          </a:p>
          <a:p>
            <a:pPr marL="457200" lvl="0" indent="-298450" algn="l" rtl="0">
              <a:lnSpc>
                <a:spcPct val="115000"/>
              </a:lnSpc>
              <a:spcBef>
                <a:spcPts val="1600"/>
              </a:spcBef>
              <a:spcAft>
                <a:spcPts val="0"/>
              </a:spcAft>
              <a:buClr>
                <a:srgbClr val="000000"/>
              </a:buClr>
              <a:buSzPts val="1100"/>
              <a:buAutoNum type="arabicPeriod"/>
            </a:pPr>
            <a:r>
              <a:rPr lang="en"/>
              <a:t>Full-time staff person devoted to diversity</a:t>
            </a:r>
            <a:endParaRPr/>
          </a:p>
          <a:p>
            <a:pPr marL="457200" lvl="0" indent="-298450" algn="l" rtl="0">
              <a:lnSpc>
                <a:spcPct val="115000"/>
              </a:lnSpc>
              <a:spcBef>
                <a:spcPts val="0"/>
              </a:spcBef>
              <a:spcAft>
                <a:spcPts val="0"/>
              </a:spcAft>
              <a:buClr>
                <a:srgbClr val="000000"/>
              </a:buClr>
              <a:buSzPts val="1100"/>
              <a:buAutoNum type="arabicPeriod"/>
            </a:pPr>
            <a:r>
              <a:rPr lang="en"/>
              <a:t>Staff person with diversity as part of job</a:t>
            </a:r>
            <a:endParaRPr/>
          </a:p>
          <a:p>
            <a:pPr marL="457200" lvl="0" indent="-298450" algn="l" rtl="0">
              <a:lnSpc>
                <a:spcPct val="115000"/>
              </a:lnSpc>
              <a:spcBef>
                <a:spcPts val="0"/>
              </a:spcBef>
              <a:spcAft>
                <a:spcPts val="0"/>
              </a:spcAft>
              <a:buClr>
                <a:srgbClr val="000000"/>
              </a:buClr>
              <a:buSzPts val="1100"/>
              <a:buAutoNum type="arabicPeriod"/>
            </a:pPr>
            <a:r>
              <a:rPr lang="en"/>
              <a:t>Committee (volunteer or assigned)</a:t>
            </a:r>
            <a:endParaRPr/>
          </a:p>
          <a:p>
            <a:pPr marL="457200" lvl="0" indent="-298450" algn="l" rtl="0">
              <a:lnSpc>
                <a:spcPct val="115000"/>
              </a:lnSpc>
              <a:spcBef>
                <a:spcPts val="0"/>
              </a:spcBef>
              <a:spcAft>
                <a:spcPts val="0"/>
              </a:spcAft>
              <a:buClr>
                <a:srgbClr val="000000"/>
              </a:buClr>
              <a:buSzPts val="1100"/>
              <a:buAutoNum type="arabicPeriod"/>
            </a:pPr>
            <a:r>
              <a:rPr lang="en"/>
              <a:t>Numerous people as part of job duties (liaisons with collection development, for example)</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249b68f1f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249b68f1f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we found in our focus groups and our all-staff meeting, one of the main ways we need to improve is in marketing/raising awareness.  Think about how you are going to publicize what you are doing, raise awareness, etc.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1f8a3f8a18_1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1f8a3f8a18_1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Need to plan ahead of time for assessing new programs and efforts. Informal assessing: books being picked up off display shelf, feedback from student group meeting. Formal assessing: circulation records, surveys. Either way, plan early! </a:t>
            </a:r>
            <a:endParaRPr/>
          </a:p>
          <a:p>
            <a:pPr marL="0" lvl="0" indent="0" algn="l" rtl="0">
              <a:spcBef>
                <a:spcPts val="0"/>
              </a:spcBef>
              <a:spcAft>
                <a:spcPts val="0"/>
              </a:spcAft>
              <a:buNone/>
            </a:pPr>
            <a:r>
              <a:rPr lang="en" u="sng">
                <a:solidFill>
                  <a:schemeClr val="hlink"/>
                </a:solidFill>
                <a:latin typeface="Calibri"/>
                <a:ea typeface="Calibri"/>
                <a:cs typeface="Calibri"/>
                <a:sym typeface="Calibri"/>
                <a:hlinkClick r:id="rId3"/>
              </a:rPr>
              <a:t>https://www.flickr.com/photos/pollyann/3242575196/</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1f8a3b14f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1f8a3b14f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Keep in mind that you are developing a LIBRARY diversity and inclusion plan.  Keep your focus on diversity in the library.  </a:t>
            </a:r>
            <a:r>
              <a:rPr lang="en">
                <a:solidFill>
                  <a:schemeClr val="dk1"/>
                </a:solidFill>
              </a:rPr>
              <a:t>Make sure events such as speakers have a library tie, such as building or highlighting collections.  </a:t>
            </a:r>
            <a:r>
              <a:rPr lang="en"/>
              <a:t>Our student focus groups had some suggestions that were more in keeping with student affairs or would more appropriately take place at the student union than at the library--awareness weeks with clubs having food tables, a diversity day with musicians/bands.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3b7d78041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23b7d7804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Jackass Image source: </a:t>
            </a:r>
            <a:r>
              <a:rPr lang="en" u="sng" dirty="0">
                <a:solidFill>
                  <a:schemeClr val="hlink"/>
                </a:solidFill>
                <a:hlinkClick r:id="rId3"/>
              </a:rPr>
              <a:t>https://www.flickr.com/photos/66816094@N00/3076575004/in/photolist-5FSfyC-oN1n5-5vxfC-ULy7Ap-TVzrpE-SxYT4r-8LQuWm-askuK-64iiTe-5Q7AQ4-6gTb8e-SahEER-9g8goV-gCcQA-bcTNr-5PV8VX-5g6nwq-nzovW8-4qD9qG-6gXgtS-x86ob-tM3hi-hdvfo-4sX84e-6gTa6R-nz6oQK-AV9Md-bhFzf-nhTJWp-nz9c31-6gSVcV-6gT32B-4kZzb-9Uix6M-8TVxCy-2fJh6H-34JExE-4vVpmz-bLYzuM-4tXb2d-a2CCJg-5zEQKM-4m8VD8-4Sij4k-nxkGU9-4x1MT9-6gSNF4-9hC7zk-7zNeer-nzoqCc</a:t>
            </a:r>
            <a:r>
              <a:rPr lang="en" dirty="0"/>
              <a:t> </a:t>
            </a:r>
            <a:endParaRPr dirty="0"/>
          </a:p>
          <a:p>
            <a:pPr marL="0" lvl="0" indent="0" algn="l" rtl="0">
              <a:spcBef>
                <a:spcPts val="0"/>
              </a:spcBef>
              <a:spcAft>
                <a:spcPts val="0"/>
              </a:spcAft>
              <a:buNone/>
            </a:pPr>
            <a:r>
              <a:rPr lang="en" dirty="0"/>
              <a:t>Reach out to your audience; understand and listen to their needs.  Be sensitive to cultural and religious norms.</a:t>
            </a:r>
            <a:endParaRPr dirty="0"/>
          </a:p>
          <a:p>
            <a:pPr marL="0" lvl="0" indent="0" algn="l" rtl="0">
              <a:spcBef>
                <a:spcPts val="0"/>
              </a:spcBef>
              <a:spcAft>
                <a:spcPts val="0"/>
              </a:spcAft>
              <a:buNone/>
            </a:pPr>
            <a:r>
              <a:rPr lang="en" dirty="0"/>
              <a:t>Don’t assume they want what you think they want.  Ask!  Be open to learning from them and changing plans accordingly.</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248f94c52e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248f94c52e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https://www.flickr.com/photos/christophebenoit/21864092831/</a:t>
            </a:r>
            <a:r>
              <a:rPr lang="en"/>
              <a:t>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24900baf90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24900baf90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249f91cf1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249f91cf1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1e2fbf173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1e2fbf173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Growing controversies over diversity issues, especially in 2016 campaign.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e2fbf173d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e2fbf173d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April 2016, a racist drawing was found on a whiteboard in our library.  It turned out, eventually, that it was the work of a student of color, but it raised awareness of race-related concerns on campus.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e2fbf173d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e2fbf173d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chemeClr val="dk1"/>
              </a:buClr>
              <a:buSzPts val="1100"/>
              <a:buFont typeface="Arial"/>
              <a:buNone/>
            </a:pPr>
            <a:r>
              <a:rPr lang="en"/>
              <a:t>SU: selective; members include person of color, HIspanic, LGBTQIA, non-Hispanic white, diverse ages; all units</a:t>
            </a:r>
            <a:endParaRPr sz="6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e2fbf173d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e2fbf173d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Don’t read the charge out loud!  Charge should be clear, have a due date, and ask for specific tasks or results.  Note: we later changed the task force to be the “Diversity and Inclusion Task Force.”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e2fbf173d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e2fbf173d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task force or committee ideally will be assigned a budget, especially for use during information-gathering and feedback stages.  Not a problem for SU since dean chaired the task force.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e2fbf173d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e2fbf173d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g"/><Relationship Id="rId7" Type="http://schemas.openxmlformats.org/officeDocument/2006/relationships/image" Target="../media/image32.jp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31.jpg"/><Relationship Id="rId5" Type="http://schemas.openxmlformats.org/officeDocument/2006/relationships/image" Target="../media/image30.png"/><Relationship Id="rId4" Type="http://schemas.openxmlformats.org/officeDocument/2006/relationships/image" Target="../media/image29.jpg"/></Relationships>
</file>

<file path=ppt/slides/_rels/slide2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8" Type="http://schemas.openxmlformats.org/officeDocument/2006/relationships/hyperlink" Target="https://pixabay.com/en/phone-old-year-built-1955-bakelite-1742833/" TargetMode="External"/><Relationship Id="rId13" Type="http://schemas.openxmlformats.org/officeDocument/2006/relationships/hyperlink" Target="https://www.flickr.com/photos/67372428@N06/32986366181/" TargetMode="External"/><Relationship Id="rId3" Type="http://schemas.openxmlformats.org/officeDocument/2006/relationships/hyperlink" Target="https://nces.ed.gov/programs/raceindicators/indicator_raa.asp" TargetMode="External"/><Relationship Id="rId7" Type="http://schemas.openxmlformats.org/officeDocument/2006/relationships/hyperlink" Target="https://library.oakland.edu/people/bios/index.php?bio=Switzer" TargetMode="External"/><Relationship Id="rId12" Type="http://schemas.openxmlformats.org/officeDocument/2006/relationships/hyperlink" Target="https://www.flickr.com/photos/kapildevsingh/10953867756/in/photostream/"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hyperlink" Target="https://www.flickr.com/photos/christophebenoit/21864092831/" TargetMode="External"/><Relationship Id="rId11" Type="http://schemas.openxmlformats.org/officeDocument/2006/relationships/hyperlink" Target="https://pixabay.com/en/new-mexico-albuquerque-tourism-1010508/" TargetMode="External"/><Relationship Id="rId5" Type="http://schemas.openxmlformats.org/officeDocument/2006/relationships/hyperlink" Target="https://commons.wikimedia.org/wiki/File:You_Need_A_Budget_Logo.png" TargetMode="External"/><Relationship Id="rId10" Type="http://schemas.openxmlformats.org/officeDocument/2006/relationships/hyperlink" Target="https://www.flickr.com/photos/andymangold/4455910733/" TargetMode="External"/><Relationship Id="rId4" Type="http://schemas.openxmlformats.org/officeDocument/2006/relationships/hyperlink" Target="https://en.wikipedia.org/wiki/Charging_station#/media/File:Free_EV_charge_station_sign_evinfra.svg" TargetMode="External"/><Relationship Id="rId9" Type="http://schemas.openxmlformats.org/officeDocument/2006/relationships/hyperlink" Target="https://www.flickr.com/photos/nowhere77/3347881990/" TargetMode="External"/><Relationship Id="rId14" Type="http://schemas.openxmlformats.org/officeDocument/2006/relationships/hyperlink" Target="https://www.flickr.com/photos/129657698@N02/16159019626/"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s://pixabay.com/en/city-time-square-nyc-buildings-869064/" TargetMode="External"/><Relationship Id="rId3" Type="http://schemas.openxmlformats.org/officeDocument/2006/relationships/hyperlink" Target="https://www.flickr.com/photos/ian-s/34819871231/" TargetMode="External"/><Relationship Id="rId7" Type="http://schemas.openxmlformats.org/officeDocument/2006/relationships/hyperlink" Target="http://maxpixel.freegreatpicture.com/static/photo/1x/Pattern-Form-Psychedelic-Retro-Like-Thumb-1638752.png"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hyperlink" Target="https://pixabay.com/en/elevator-button-building-push-lift-1207812/" TargetMode="External"/><Relationship Id="rId11" Type="http://schemas.openxmlformats.org/officeDocument/2006/relationships/hyperlink" Target="https://www.flickr.com/photos/christophebenoit/21864092831/" TargetMode="External"/><Relationship Id="rId5" Type="http://schemas.openxmlformats.org/officeDocument/2006/relationships/hyperlink" Target="https://www.flickr.com/photos/epist/33961134000/" TargetMode="External"/><Relationship Id="rId10" Type="http://schemas.openxmlformats.org/officeDocument/2006/relationships/hyperlink" Target="https://www.flickr.com/photos/66816094@N00/3076575004/" TargetMode="External"/><Relationship Id="rId4" Type="http://schemas.openxmlformats.org/officeDocument/2006/relationships/hyperlink" Target="https://commons.wikimedia.org/wiki/Category:Diversity#/media/File:Diversity_baum.png" TargetMode="External"/><Relationship Id="rId9" Type="http://schemas.openxmlformats.org/officeDocument/2006/relationships/hyperlink" Target="https://www.flickr.com/photos/pollyann/324257519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0"/>
            <a:ext cx="8520600" cy="1163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800" b="1"/>
              <a:t>Planning for Diversity and Inclusion</a:t>
            </a:r>
            <a:r>
              <a:rPr lang="en" sz="5100"/>
              <a:t> </a:t>
            </a:r>
            <a:endParaRPr sz="5100"/>
          </a:p>
        </p:txBody>
      </p:sp>
      <p:sp>
        <p:nvSpPr>
          <p:cNvPr id="55" name="Google Shape;55;p13"/>
          <p:cNvSpPr txBox="1">
            <a:spLocks noGrp="1"/>
          </p:cNvSpPr>
          <p:nvPr>
            <p:ph type="subTitle" idx="1"/>
          </p:nvPr>
        </p:nvSpPr>
        <p:spPr>
          <a:xfrm>
            <a:off x="311700" y="1349700"/>
            <a:ext cx="8520600" cy="1015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000000"/>
                </a:solidFill>
              </a:rPr>
              <a:t>Bea Hardy, Amy Jones, and Angeline Prichard</a:t>
            </a:r>
            <a:endParaRPr>
              <a:solidFill>
                <a:srgbClr val="000000"/>
              </a:solidFill>
            </a:endParaRPr>
          </a:p>
          <a:p>
            <a:pPr marL="0" lvl="0" indent="0" algn="ctr" rtl="0">
              <a:spcBef>
                <a:spcPts val="0"/>
              </a:spcBef>
              <a:spcAft>
                <a:spcPts val="0"/>
              </a:spcAft>
              <a:buNone/>
            </a:pPr>
            <a:r>
              <a:rPr lang="en">
                <a:solidFill>
                  <a:srgbClr val="000000"/>
                </a:solidFill>
              </a:rPr>
              <a:t>Salisbury University</a:t>
            </a:r>
            <a:endParaRPr>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Defining Diversity</a:t>
            </a:r>
            <a:endParaRPr b="1"/>
          </a:p>
        </p:txBody>
      </p:sp>
      <p:sp>
        <p:nvSpPr>
          <p:cNvPr id="113" name="Google Shape;113;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000000"/>
                </a:solidFill>
              </a:rPr>
              <a:t>Looked at:</a:t>
            </a:r>
            <a:endParaRPr sz="2400">
              <a:solidFill>
                <a:srgbClr val="000000"/>
              </a:solidFill>
            </a:endParaRPr>
          </a:p>
          <a:p>
            <a:pPr marL="457200" lvl="0" indent="-381000" algn="l" rtl="0">
              <a:spcBef>
                <a:spcPts val="1600"/>
              </a:spcBef>
              <a:spcAft>
                <a:spcPts val="0"/>
              </a:spcAft>
              <a:buClr>
                <a:srgbClr val="000000"/>
              </a:buClr>
              <a:buSzPts val="2400"/>
              <a:buAutoNum type="arabicPeriod"/>
            </a:pPr>
            <a:r>
              <a:rPr lang="en" sz="2400">
                <a:solidFill>
                  <a:srgbClr val="000000"/>
                </a:solidFill>
              </a:rPr>
              <a:t>ALA/ACRL/SAA</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Our own university website</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Other libraries and archives</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Professional literature</a:t>
            </a:r>
            <a:endParaRPr sz="240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Defining Diversity</a:t>
            </a:r>
            <a:endParaRPr b="1"/>
          </a:p>
        </p:txBody>
      </p:sp>
      <p:pic>
        <p:nvPicPr>
          <p:cNvPr id="119" name="Google Shape;119;p23" descr="University of Tennessee diversity word.jpg"/>
          <p:cNvPicPr preferRelativeResize="0"/>
          <p:nvPr/>
        </p:nvPicPr>
        <p:blipFill>
          <a:blip r:embed="rId3">
            <a:alphaModFix/>
          </a:blip>
          <a:stretch>
            <a:fillRect/>
          </a:stretch>
        </p:blipFill>
        <p:spPr>
          <a:xfrm>
            <a:off x="1673650" y="1017725"/>
            <a:ext cx="5796698" cy="350217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pic>
        <p:nvPicPr>
          <p:cNvPr id="124" name="Google Shape;124;p24" descr="UGA diversity website.jpg"/>
          <p:cNvPicPr preferRelativeResize="0"/>
          <p:nvPr/>
        </p:nvPicPr>
        <p:blipFill>
          <a:blip r:embed="rId3">
            <a:alphaModFix/>
          </a:blip>
          <a:stretch>
            <a:fillRect/>
          </a:stretch>
        </p:blipFill>
        <p:spPr>
          <a:xfrm>
            <a:off x="991550" y="206550"/>
            <a:ext cx="6983299" cy="3869975"/>
          </a:xfrm>
          <a:prstGeom prst="rect">
            <a:avLst/>
          </a:prstGeom>
          <a:noFill/>
          <a:ln>
            <a:noFill/>
          </a:ln>
        </p:spPr>
      </p:pic>
      <p:sp>
        <p:nvSpPr>
          <p:cNvPr id="125" name="Google Shape;125;p24"/>
          <p:cNvSpPr txBox="1"/>
          <p:nvPr/>
        </p:nvSpPr>
        <p:spPr>
          <a:xfrm>
            <a:off x="991550" y="4179500"/>
            <a:ext cx="7353900" cy="85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“Every person is a complex individual with multiple overlapping identities rather than an easily categorized member of monolithic majority or minority groups.”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p25" descr="University of Tennessee diversity definition.jpg"/>
          <p:cNvPicPr preferRelativeResize="0"/>
          <p:nvPr/>
        </p:nvPicPr>
        <p:blipFill>
          <a:blip r:embed="rId3">
            <a:alphaModFix/>
          </a:blip>
          <a:stretch>
            <a:fillRect/>
          </a:stretch>
        </p:blipFill>
        <p:spPr>
          <a:xfrm>
            <a:off x="152400" y="152400"/>
            <a:ext cx="8577388" cy="48387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Defining Diversity</a:t>
            </a:r>
            <a:endParaRPr b="1"/>
          </a:p>
        </p:txBody>
      </p:sp>
      <p:sp>
        <p:nvSpPr>
          <p:cNvPr id="136" name="Google Shape;136;p26"/>
          <p:cNvSpPr txBox="1">
            <a:spLocks noGrp="1"/>
          </p:cNvSpPr>
          <p:nvPr>
            <p:ph type="body" idx="1"/>
          </p:nvPr>
        </p:nvSpPr>
        <p:spPr>
          <a:xfrm>
            <a:off x="2644050" y="1152475"/>
            <a:ext cx="6188400" cy="372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1">
                <a:solidFill>
                  <a:srgbClr val="000000"/>
                </a:solidFill>
              </a:rPr>
              <a:t>Anne Switzer, Oakland University:</a:t>
            </a:r>
            <a:endParaRPr sz="2400" b="1">
              <a:solidFill>
                <a:srgbClr val="000000"/>
              </a:solidFill>
            </a:endParaRPr>
          </a:p>
          <a:p>
            <a:pPr marL="0" lvl="0" indent="0" algn="l" rtl="0">
              <a:spcBef>
                <a:spcPts val="1600"/>
              </a:spcBef>
              <a:spcAft>
                <a:spcPts val="0"/>
              </a:spcAft>
              <a:buClr>
                <a:schemeClr val="dk1"/>
              </a:buClr>
              <a:buSzPts val="1100"/>
              <a:buFont typeface="Arial"/>
              <a:buNone/>
            </a:pPr>
            <a:r>
              <a:rPr lang="en" sz="2400">
                <a:solidFill>
                  <a:srgbClr val="000000"/>
                </a:solidFill>
              </a:rPr>
              <a:t>Redefine diversity to include “‘nontraditional’ users--that is, </a:t>
            </a:r>
            <a:r>
              <a:rPr lang="en" sz="2400" b="1">
                <a:solidFill>
                  <a:srgbClr val="000000"/>
                </a:solidFill>
              </a:rPr>
              <a:t>any student who differs from the typical college student </a:t>
            </a:r>
            <a:r>
              <a:rPr lang="en" sz="2400">
                <a:solidFill>
                  <a:srgbClr val="000000"/>
                </a:solidFill>
              </a:rPr>
              <a:t>with regard to abilities, age, gender/sexuality, nationality or ethnicity, and locale.” </a:t>
            </a:r>
            <a:r>
              <a:rPr lang="en" sz="2400" b="1">
                <a:solidFill>
                  <a:srgbClr val="000000"/>
                </a:solidFill>
              </a:rPr>
              <a:t> </a:t>
            </a:r>
            <a:endParaRPr sz="2400" b="1">
              <a:solidFill>
                <a:srgbClr val="000000"/>
              </a:solidFill>
            </a:endParaRPr>
          </a:p>
          <a:p>
            <a:pPr marL="0" lvl="0" indent="0" algn="l" rtl="0">
              <a:spcBef>
                <a:spcPts val="1600"/>
              </a:spcBef>
              <a:spcAft>
                <a:spcPts val="1600"/>
              </a:spcAft>
              <a:buClr>
                <a:schemeClr val="dk1"/>
              </a:buClr>
              <a:buSzPts val="1100"/>
              <a:buFont typeface="Arial"/>
              <a:buNone/>
            </a:pPr>
            <a:r>
              <a:rPr lang="en" sz="1200">
                <a:solidFill>
                  <a:srgbClr val="000000"/>
                </a:solidFill>
              </a:rPr>
              <a:t>“Redefining Diversity: Creating an Inclusive Academic Library through Diversity Initiatives,” </a:t>
            </a:r>
            <a:r>
              <a:rPr lang="en" sz="1200" i="1">
                <a:solidFill>
                  <a:srgbClr val="000000"/>
                </a:solidFill>
              </a:rPr>
              <a:t>College &amp; Undergraduate Libraries </a:t>
            </a:r>
            <a:r>
              <a:rPr lang="en" sz="1200">
                <a:solidFill>
                  <a:srgbClr val="000000"/>
                </a:solidFill>
              </a:rPr>
              <a:t>15 (2008): 281. </a:t>
            </a:r>
            <a:endParaRPr sz="3000">
              <a:solidFill>
                <a:srgbClr val="000000"/>
              </a:solidFill>
            </a:endParaRPr>
          </a:p>
        </p:txBody>
      </p:sp>
      <p:pic>
        <p:nvPicPr>
          <p:cNvPr id="137" name="Google Shape;137;p26" descr="Anne Switzer.jpg"/>
          <p:cNvPicPr preferRelativeResize="0"/>
          <p:nvPr/>
        </p:nvPicPr>
        <p:blipFill>
          <a:blip r:embed="rId3">
            <a:alphaModFix/>
          </a:blip>
          <a:stretch>
            <a:fillRect/>
          </a:stretch>
        </p:blipFill>
        <p:spPr>
          <a:xfrm>
            <a:off x="152400" y="1170125"/>
            <a:ext cx="2339250" cy="228466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Defining Diversity: The SU Definition</a:t>
            </a:r>
            <a:endParaRPr b="1"/>
          </a:p>
        </p:txBody>
      </p:sp>
      <p:sp>
        <p:nvSpPr>
          <p:cNvPr id="143" name="Google Shape;143;p27"/>
          <p:cNvSpPr txBox="1">
            <a:spLocks noGrp="1"/>
          </p:cNvSpPr>
          <p:nvPr>
            <p:ph type="body" idx="1"/>
          </p:nvPr>
        </p:nvSpPr>
        <p:spPr>
          <a:xfrm>
            <a:off x="382950" y="1808275"/>
            <a:ext cx="8378100" cy="20235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Clr>
                <a:srgbClr val="000000"/>
              </a:buClr>
              <a:buSzPts val="2400"/>
              <a:buChar char="●"/>
            </a:pPr>
            <a:r>
              <a:rPr lang="en" sz="2400">
                <a:solidFill>
                  <a:srgbClr val="000000"/>
                </a:solidFill>
              </a:rPr>
              <a:t>Did not list specific diverse groups</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Ended up with other lists</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Included intersectionality w/o calling it that</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Also included what unites us</a:t>
            </a:r>
            <a:endParaRPr sz="2400">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8"/>
          <p:cNvSpPr txBox="1">
            <a:spLocks noGrp="1"/>
          </p:cNvSpPr>
          <p:nvPr>
            <p:ph type="title"/>
          </p:nvPr>
        </p:nvSpPr>
        <p:spPr>
          <a:xfrm>
            <a:off x="311700" y="445025"/>
            <a:ext cx="8832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000000"/>
                </a:solidFill>
              </a:rPr>
              <a:t>Inventory:  How are we supporting diversity now?</a:t>
            </a:r>
            <a:endParaRPr b="1">
              <a:solidFill>
                <a:srgbClr val="000000"/>
              </a:solidFill>
            </a:endParaRPr>
          </a:p>
        </p:txBody>
      </p:sp>
      <p:sp>
        <p:nvSpPr>
          <p:cNvPr id="149" name="Google Shape;149;p28"/>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sp>
        <p:nvSpPr>
          <p:cNvPr id="150" name="Google Shape;150;p28"/>
          <p:cNvSpPr txBox="1">
            <a:spLocks noGrp="1"/>
          </p:cNvSpPr>
          <p:nvPr>
            <p:ph type="body" idx="2"/>
          </p:nvPr>
        </p:nvSpPr>
        <p:spPr>
          <a:xfrm>
            <a:off x="4832400" y="1152475"/>
            <a:ext cx="3999900" cy="3804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Char char="●"/>
            </a:pPr>
            <a:r>
              <a:rPr lang="en" sz="2000">
                <a:solidFill>
                  <a:srgbClr val="000000"/>
                </a:solidFill>
              </a:rPr>
              <a:t>Events</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Exhibits</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Social Media</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Collections</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Building</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Policies</a:t>
            </a:r>
            <a:endParaRPr sz="2000">
              <a:solidFill>
                <a:srgbClr val="000000"/>
              </a:solidFill>
            </a:endParaRPr>
          </a:p>
          <a:p>
            <a:pPr marL="457200" lvl="0" indent="-355600" algn="l" rtl="0">
              <a:spcBef>
                <a:spcPts val="0"/>
              </a:spcBef>
              <a:spcAft>
                <a:spcPts val="0"/>
              </a:spcAft>
              <a:buClr>
                <a:srgbClr val="000000"/>
              </a:buClr>
              <a:buSzPts val="2000"/>
              <a:buChar char="●"/>
            </a:pPr>
            <a:r>
              <a:rPr lang="en" sz="2000">
                <a:solidFill>
                  <a:srgbClr val="000000"/>
                </a:solidFill>
              </a:rPr>
              <a:t>Staff</a:t>
            </a:r>
            <a:endParaRPr sz="2000">
              <a:solidFill>
                <a:srgbClr val="000000"/>
              </a:solidFill>
            </a:endParaRPr>
          </a:p>
          <a:p>
            <a:pPr marL="0" lvl="0" indent="0" algn="ctr" rtl="0">
              <a:spcBef>
                <a:spcPts val="1600"/>
              </a:spcBef>
              <a:spcAft>
                <a:spcPts val="1600"/>
              </a:spcAft>
              <a:buNone/>
            </a:pPr>
            <a:r>
              <a:rPr lang="en" sz="2000">
                <a:solidFill>
                  <a:srgbClr val="000000"/>
                </a:solidFill>
              </a:rPr>
              <a:t>Are staff members aware of the ways we support diversity?</a:t>
            </a:r>
            <a:endParaRPr sz="2000">
              <a:solidFill>
                <a:srgbClr val="000000"/>
              </a:solidFill>
            </a:endParaRPr>
          </a:p>
        </p:txBody>
      </p:sp>
      <p:pic>
        <p:nvPicPr>
          <p:cNvPr id="151" name="Google Shape;151;p28" descr="list.jpg"/>
          <p:cNvPicPr preferRelativeResize="0"/>
          <p:nvPr/>
        </p:nvPicPr>
        <p:blipFill>
          <a:blip r:embed="rId3">
            <a:alphaModFix/>
          </a:blip>
          <a:stretch>
            <a:fillRect/>
          </a:stretch>
        </p:blipFill>
        <p:spPr>
          <a:xfrm>
            <a:off x="176600" y="1152475"/>
            <a:ext cx="4619002" cy="34164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rgbClr val="000000"/>
                </a:solidFill>
              </a:rPr>
              <a:t>How do our peer institutions support diversity?</a:t>
            </a:r>
            <a:endParaRPr b="1">
              <a:solidFill>
                <a:srgbClr val="000000"/>
              </a:solidFill>
            </a:endParaRPr>
          </a:p>
        </p:txBody>
      </p:sp>
      <p:pic>
        <p:nvPicPr>
          <p:cNvPr id="157" name="Google Shape;157;p29"/>
          <p:cNvPicPr preferRelativeResize="0"/>
          <p:nvPr/>
        </p:nvPicPr>
        <p:blipFill>
          <a:blip r:embed="rId3">
            <a:alphaModFix/>
          </a:blip>
          <a:stretch>
            <a:fillRect/>
          </a:stretch>
        </p:blipFill>
        <p:spPr>
          <a:xfrm>
            <a:off x="234345" y="1075900"/>
            <a:ext cx="1924355" cy="989850"/>
          </a:xfrm>
          <a:prstGeom prst="rect">
            <a:avLst/>
          </a:prstGeom>
          <a:noFill/>
          <a:ln>
            <a:noFill/>
          </a:ln>
        </p:spPr>
      </p:pic>
      <p:pic>
        <p:nvPicPr>
          <p:cNvPr id="158" name="Google Shape;158;p29"/>
          <p:cNvPicPr preferRelativeResize="0"/>
          <p:nvPr/>
        </p:nvPicPr>
        <p:blipFill>
          <a:blip r:embed="rId4">
            <a:alphaModFix/>
          </a:blip>
          <a:stretch>
            <a:fillRect/>
          </a:stretch>
        </p:blipFill>
        <p:spPr>
          <a:xfrm>
            <a:off x="6422525" y="3662105"/>
            <a:ext cx="1873475" cy="1397895"/>
          </a:xfrm>
          <a:prstGeom prst="rect">
            <a:avLst/>
          </a:prstGeom>
          <a:noFill/>
          <a:ln>
            <a:noFill/>
          </a:ln>
        </p:spPr>
      </p:pic>
      <p:pic>
        <p:nvPicPr>
          <p:cNvPr id="159" name="Google Shape;159;p29"/>
          <p:cNvPicPr preferRelativeResize="0"/>
          <p:nvPr/>
        </p:nvPicPr>
        <p:blipFill>
          <a:blip r:embed="rId5">
            <a:alphaModFix/>
          </a:blip>
          <a:stretch>
            <a:fillRect/>
          </a:stretch>
        </p:blipFill>
        <p:spPr>
          <a:xfrm>
            <a:off x="7426125" y="955300"/>
            <a:ext cx="1586425" cy="1586425"/>
          </a:xfrm>
          <a:prstGeom prst="rect">
            <a:avLst/>
          </a:prstGeom>
          <a:noFill/>
          <a:ln>
            <a:noFill/>
          </a:ln>
        </p:spPr>
      </p:pic>
      <p:pic>
        <p:nvPicPr>
          <p:cNvPr id="160" name="Google Shape;160;p29"/>
          <p:cNvPicPr preferRelativeResize="0"/>
          <p:nvPr/>
        </p:nvPicPr>
        <p:blipFill>
          <a:blip r:embed="rId6">
            <a:alphaModFix/>
          </a:blip>
          <a:stretch>
            <a:fillRect/>
          </a:stretch>
        </p:blipFill>
        <p:spPr>
          <a:xfrm>
            <a:off x="2580900" y="1075906"/>
            <a:ext cx="2719950" cy="989855"/>
          </a:xfrm>
          <a:prstGeom prst="rect">
            <a:avLst/>
          </a:prstGeom>
          <a:noFill/>
          <a:ln>
            <a:noFill/>
          </a:ln>
        </p:spPr>
      </p:pic>
      <p:pic>
        <p:nvPicPr>
          <p:cNvPr id="161" name="Google Shape;161;p29"/>
          <p:cNvPicPr preferRelativeResize="0"/>
          <p:nvPr/>
        </p:nvPicPr>
        <p:blipFill>
          <a:blip r:embed="rId7">
            <a:alphaModFix/>
          </a:blip>
          <a:stretch>
            <a:fillRect/>
          </a:stretch>
        </p:blipFill>
        <p:spPr>
          <a:xfrm>
            <a:off x="421025" y="2282285"/>
            <a:ext cx="2061700" cy="791654"/>
          </a:xfrm>
          <a:prstGeom prst="rect">
            <a:avLst/>
          </a:prstGeom>
          <a:noFill/>
          <a:ln>
            <a:noFill/>
          </a:ln>
        </p:spPr>
      </p:pic>
      <p:pic>
        <p:nvPicPr>
          <p:cNvPr id="162" name="Google Shape;162;p29"/>
          <p:cNvPicPr preferRelativeResize="0"/>
          <p:nvPr/>
        </p:nvPicPr>
        <p:blipFill>
          <a:blip r:embed="rId8">
            <a:alphaModFix/>
          </a:blip>
          <a:stretch>
            <a:fillRect/>
          </a:stretch>
        </p:blipFill>
        <p:spPr>
          <a:xfrm>
            <a:off x="3432450" y="1822175"/>
            <a:ext cx="2279098" cy="961700"/>
          </a:xfrm>
          <a:prstGeom prst="rect">
            <a:avLst/>
          </a:prstGeom>
          <a:noFill/>
          <a:ln>
            <a:noFill/>
          </a:ln>
        </p:spPr>
      </p:pic>
      <p:pic>
        <p:nvPicPr>
          <p:cNvPr id="163" name="Google Shape;163;p29"/>
          <p:cNvPicPr preferRelativeResize="0"/>
          <p:nvPr/>
        </p:nvPicPr>
        <p:blipFill>
          <a:blip r:embed="rId9">
            <a:alphaModFix/>
          </a:blip>
          <a:stretch>
            <a:fillRect/>
          </a:stretch>
        </p:blipFill>
        <p:spPr>
          <a:xfrm>
            <a:off x="7070817" y="2783875"/>
            <a:ext cx="1761483" cy="766775"/>
          </a:xfrm>
          <a:prstGeom prst="rect">
            <a:avLst/>
          </a:prstGeom>
          <a:noFill/>
          <a:ln>
            <a:noFill/>
          </a:ln>
        </p:spPr>
      </p:pic>
      <p:pic>
        <p:nvPicPr>
          <p:cNvPr id="164" name="Google Shape;164;p29"/>
          <p:cNvPicPr preferRelativeResize="0"/>
          <p:nvPr/>
        </p:nvPicPr>
        <p:blipFill>
          <a:blip r:embed="rId10">
            <a:alphaModFix/>
          </a:blip>
          <a:stretch>
            <a:fillRect/>
          </a:stretch>
        </p:blipFill>
        <p:spPr>
          <a:xfrm>
            <a:off x="3100100" y="3972393"/>
            <a:ext cx="2061700" cy="886182"/>
          </a:xfrm>
          <a:prstGeom prst="rect">
            <a:avLst/>
          </a:prstGeom>
          <a:noFill/>
          <a:ln>
            <a:noFill/>
          </a:ln>
        </p:spPr>
      </p:pic>
      <p:pic>
        <p:nvPicPr>
          <p:cNvPr id="165" name="Google Shape;165;p29"/>
          <p:cNvPicPr preferRelativeResize="0"/>
          <p:nvPr/>
        </p:nvPicPr>
        <p:blipFill>
          <a:blip r:embed="rId11">
            <a:alphaModFix/>
          </a:blip>
          <a:stretch>
            <a:fillRect/>
          </a:stretch>
        </p:blipFill>
        <p:spPr>
          <a:xfrm>
            <a:off x="486848" y="3408698"/>
            <a:ext cx="1555850" cy="1387250"/>
          </a:xfrm>
          <a:prstGeom prst="rect">
            <a:avLst/>
          </a:prstGeom>
          <a:noFill/>
          <a:ln>
            <a:noFill/>
          </a:ln>
        </p:spPr>
      </p:pic>
      <p:pic>
        <p:nvPicPr>
          <p:cNvPr id="166" name="Google Shape;166;p29"/>
          <p:cNvPicPr preferRelativeResize="0"/>
          <p:nvPr/>
        </p:nvPicPr>
        <p:blipFill>
          <a:blip r:embed="rId12">
            <a:alphaModFix/>
          </a:blip>
          <a:stretch>
            <a:fillRect/>
          </a:stretch>
        </p:blipFill>
        <p:spPr>
          <a:xfrm>
            <a:off x="5723050" y="986513"/>
            <a:ext cx="1524000" cy="1524000"/>
          </a:xfrm>
          <a:prstGeom prst="rect">
            <a:avLst/>
          </a:prstGeom>
          <a:noFill/>
          <a:ln>
            <a:noFill/>
          </a:ln>
        </p:spPr>
      </p:pic>
      <p:pic>
        <p:nvPicPr>
          <p:cNvPr id="167" name="Google Shape;167;p29"/>
          <p:cNvPicPr preferRelativeResize="0"/>
          <p:nvPr/>
        </p:nvPicPr>
        <p:blipFill>
          <a:blip r:embed="rId13">
            <a:alphaModFix/>
          </a:blip>
          <a:stretch>
            <a:fillRect/>
          </a:stretch>
        </p:blipFill>
        <p:spPr>
          <a:xfrm>
            <a:off x="2417663" y="2533863"/>
            <a:ext cx="4124325" cy="11049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0"/>
          <p:cNvSpPr txBox="1">
            <a:spLocks noGrp="1"/>
          </p:cNvSpPr>
          <p:nvPr>
            <p:ph type="title"/>
          </p:nvPr>
        </p:nvSpPr>
        <p:spPr>
          <a:xfrm>
            <a:off x="311700" y="2164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Inventory: Audience Participation</a:t>
            </a:r>
            <a:endParaRPr b="1"/>
          </a:p>
        </p:txBody>
      </p:sp>
      <p:sp>
        <p:nvSpPr>
          <p:cNvPr id="173" name="Google Shape;173;p30"/>
          <p:cNvSpPr txBox="1">
            <a:spLocks noGrp="1"/>
          </p:cNvSpPr>
          <p:nvPr>
            <p:ph type="body" idx="1"/>
          </p:nvPr>
        </p:nvSpPr>
        <p:spPr>
          <a:xfrm>
            <a:off x="275525" y="3966575"/>
            <a:ext cx="8520600" cy="10323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800">
                <a:solidFill>
                  <a:srgbClr val="000000"/>
                </a:solidFill>
              </a:rPr>
              <a:t>What are some things your library is doing to promote diversity?</a:t>
            </a:r>
            <a:endParaRPr sz="2800">
              <a:solidFill>
                <a:srgbClr val="000000"/>
              </a:solidFill>
            </a:endParaRPr>
          </a:p>
        </p:txBody>
      </p:sp>
      <p:pic>
        <p:nvPicPr>
          <p:cNvPr id="174" name="Google Shape;174;p30"/>
          <p:cNvPicPr preferRelativeResize="0"/>
          <p:nvPr/>
        </p:nvPicPr>
        <p:blipFill>
          <a:blip r:embed="rId3">
            <a:alphaModFix/>
          </a:blip>
          <a:stretch>
            <a:fillRect/>
          </a:stretch>
        </p:blipFill>
        <p:spPr>
          <a:xfrm>
            <a:off x="2537275" y="926750"/>
            <a:ext cx="4054451" cy="30408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Soliciting Feedback</a:t>
            </a:r>
            <a:endParaRPr b="1"/>
          </a:p>
        </p:txBody>
      </p:sp>
      <p:sp>
        <p:nvSpPr>
          <p:cNvPr id="180" name="Google Shape;180;p31"/>
          <p:cNvSpPr txBox="1">
            <a:spLocks noGrp="1"/>
          </p:cNvSpPr>
          <p:nvPr>
            <p:ph type="body" idx="1"/>
          </p:nvPr>
        </p:nvSpPr>
        <p:spPr>
          <a:xfrm>
            <a:off x="4813800" y="1191050"/>
            <a:ext cx="4330200" cy="34164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Clr>
                <a:srgbClr val="000000"/>
              </a:buClr>
              <a:buSzPts val="2400"/>
              <a:buChar char="●"/>
            </a:pPr>
            <a:r>
              <a:rPr lang="en" sz="2400">
                <a:solidFill>
                  <a:srgbClr val="000000"/>
                </a:solidFill>
              </a:rPr>
              <a:t>Faculty/Staff</a:t>
            </a:r>
            <a:endParaRPr sz="2400">
              <a:solidFill>
                <a:srgbClr val="000000"/>
              </a:solidFill>
            </a:endParaRPr>
          </a:p>
          <a:p>
            <a:pPr marL="914400" lvl="1" indent="-381000" algn="l" rtl="0">
              <a:spcBef>
                <a:spcPts val="0"/>
              </a:spcBef>
              <a:spcAft>
                <a:spcPts val="0"/>
              </a:spcAft>
              <a:buClr>
                <a:srgbClr val="000000"/>
              </a:buClr>
              <a:buSzPts val="2400"/>
              <a:buChar char="○"/>
            </a:pPr>
            <a:r>
              <a:rPr lang="en" sz="2400">
                <a:solidFill>
                  <a:srgbClr val="000000"/>
                </a:solidFill>
              </a:rPr>
              <a:t>University Diversity &amp; Inclusion Committee</a:t>
            </a:r>
            <a:endParaRPr sz="2400">
              <a:solidFill>
                <a:srgbClr val="000000"/>
              </a:solidFill>
            </a:endParaRPr>
          </a:p>
          <a:p>
            <a:pPr marL="914400" lvl="1" indent="-381000" algn="l" rtl="0">
              <a:spcBef>
                <a:spcPts val="0"/>
              </a:spcBef>
              <a:spcAft>
                <a:spcPts val="0"/>
              </a:spcAft>
              <a:buClr>
                <a:srgbClr val="000000"/>
              </a:buClr>
              <a:buSzPts val="2400"/>
              <a:buChar char="○"/>
            </a:pPr>
            <a:r>
              <a:rPr lang="en" sz="2400">
                <a:solidFill>
                  <a:srgbClr val="000000"/>
                </a:solidFill>
              </a:rPr>
              <a:t>All-Staff Library Meeting</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Students</a:t>
            </a:r>
            <a:endParaRPr sz="2400">
              <a:solidFill>
                <a:srgbClr val="000000"/>
              </a:solidFill>
            </a:endParaRPr>
          </a:p>
          <a:p>
            <a:pPr marL="914400" lvl="1" indent="-381000" algn="l" rtl="0">
              <a:spcBef>
                <a:spcPts val="0"/>
              </a:spcBef>
              <a:spcAft>
                <a:spcPts val="0"/>
              </a:spcAft>
              <a:buClr>
                <a:srgbClr val="000000"/>
              </a:buClr>
              <a:buSzPts val="2400"/>
              <a:buChar char="○"/>
            </a:pPr>
            <a:r>
              <a:rPr lang="en" sz="2400">
                <a:solidFill>
                  <a:srgbClr val="000000"/>
                </a:solidFill>
              </a:rPr>
              <a:t>Focus Groups</a:t>
            </a:r>
            <a:endParaRPr sz="2400">
              <a:solidFill>
                <a:srgbClr val="000000"/>
              </a:solidFill>
            </a:endParaRPr>
          </a:p>
        </p:txBody>
      </p:sp>
      <p:pic>
        <p:nvPicPr>
          <p:cNvPr id="181" name="Google Shape;181;p31"/>
          <p:cNvPicPr preferRelativeResize="0"/>
          <p:nvPr/>
        </p:nvPicPr>
        <p:blipFill>
          <a:blip r:embed="rId3">
            <a:alphaModFix/>
          </a:blip>
          <a:stretch>
            <a:fillRect/>
          </a:stretch>
        </p:blipFill>
        <p:spPr>
          <a:xfrm>
            <a:off x="139550" y="1406201"/>
            <a:ext cx="4463900" cy="2986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Agenda</a:t>
            </a:r>
            <a:endParaRPr b="1"/>
          </a:p>
        </p:txBody>
      </p:sp>
      <p:sp>
        <p:nvSpPr>
          <p:cNvPr id="61" name="Google Shape;61;p14"/>
          <p:cNvSpPr txBox="1">
            <a:spLocks noGrp="1"/>
          </p:cNvSpPr>
          <p:nvPr>
            <p:ph type="body" idx="1"/>
          </p:nvPr>
        </p:nvSpPr>
        <p:spPr>
          <a:xfrm>
            <a:off x="5091450" y="1789250"/>
            <a:ext cx="3674700" cy="19326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Clr>
                <a:srgbClr val="000000"/>
              </a:buClr>
              <a:buSzPts val="2400"/>
              <a:buChar char="●"/>
            </a:pPr>
            <a:r>
              <a:rPr lang="en" sz="2400">
                <a:solidFill>
                  <a:srgbClr val="000000"/>
                </a:solidFill>
              </a:rPr>
              <a:t>Defining diversity</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Soliciting feedback</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Creating a plan</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Issues to consider</a:t>
            </a:r>
            <a:endParaRPr sz="2400">
              <a:solidFill>
                <a:srgbClr val="000000"/>
              </a:solidFill>
            </a:endParaRPr>
          </a:p>
        </p:txBody>
      </p:sp>
      <p:pic>
        <p:nvPicPr>
          <p:cNvPr id="62" name="Google Shape;62;p14"/>
          <p:cNvPicPr preferRelativeResize="0"/>
          <p:nvPr/>
        </p:nvPicPr>
        <p:blipFill>
          <a:blip r:embed="rId3">
            <a:alphaModFix/>
          </a:blip>
          <a:stretch>
            <a:fillRect/>
          </a:stretch>
        </p:blipFill>
        <p:spPr>
          <a:xfrm>
            <a:off x="228600" y="1246325"/>
            <a:ext cx="4760927" cy="317085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All-Staff Meeting</a:t>
            </a:r>
            <a:endParaRPr b="1"/>
          </a:p>
        </p:txBody>
      </p:sp>
      <p:sp>
        <p:nvSpPr>
          <p:cNvPr id="187" name="Google Shape;187;p32"/>
          <p:cNvSpPr txBox="1">
            <a:spLocks noGrp="1"/>
          </p:cNvSpPr>
          <p:nvPr>
            <p:ph type="body" idx="1"/>
          </p:nvPr>
        </p:nvSpPr>
        <p:spPr>
          <a:xfrm>
            <a:off x="311700" y="1115625"/>
            <a:ext cx="4922100" cy="36489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Clr>
                <a:srgbClr val="000000"/>
              </a:buClr>
              <a:buSzPts val="2200"/>
              <a:buChar char="●"/>
            </a:pPr>
            <a:r>
              <a:rPr lang="en" sz="2200">
                <a:solidFill>
                  <a:srgbClr val="000000"/>
                </a:solidFill>
              </a:rPr>
              <a:t>Update on what we are already doing</a:t>
            </a:r>
            <a:endParaRPr sz="2200">
              <a:solidFill>
                <a:srgbClr val="000000"/>
              </a:solidFill>
            </a:endParaRPr>
          </a:p>
          <a:p>
            <a:pPr marL="457200" lvl="0" indent="-368300" algn="l" rtl="0">
              <a:spcBef>
                <a:spcPts val="0"/>
              </a:spcBef>
              <a:spcAft>
                <a:spcPts val="0"/>
              </a:spcAft>
              <a:buClr>
                <a:srgbClr val="000000"/>
              </a:buClr>
              <a:buSzPts val="2200"/>
              <a:buChar char="●"/>
            </a:pPr>
            <a:r>
              <a:rPr lang="en" sz="2200">
                <a:solidFill>
                  <a:srgbClr val="000000"/>
                </a:solidFill>
              </a:rPr>
              <a:t>Brainstorming in 4 sections</a:t>
            </a:r>
            <a:endParaRPr sz="2200">
              <a:solidFill>
                <a:srgbClr val="000000"/>
              </a:solidFill>
            </a:endParaRPr>
          </a:p>
          <a:p>
            <a:pPr marL="1371600" lvl="0" indent="-368300" algn="l" rtl="0">
              <a:spcBef>
                <a:spcPts val="0"/>
              </a:spcBef>
              <a:spcAft>
                <a:spcPts val="0"/>
              </a:spcAft>
              <a:buClr>
                <a:srgbClr val="000000"/>
              </a:buClr>
              <a:buSzPts val="2200"/>
              <a:buAutoNum type="arabicPeriod"/>
            </a:pPr>
            <a:r>
              <a:rPr lang="en" sz="2200">
                <a:solidFill>
                  <a:srgbClr val="000000"/>
                </a:solidFill>
              </a:rPr>
              <a:t>Events and Activities</a:t>
            </a:r>
            <a:endParaRPr sz="2200">
              <a:solidFill>
                <a:srgbClr val="000000"/>
              </a:solidFill>
            </a:endParaRPr>
          </a:p>
          <a:p>
            <a:pPr marL="1371600" lvl="0" indent="-368300" algn="l" rtl="0">
              <a:spcBef>
                <a:spcPts val="0"/>
              </a:spcBef>
              <a:spcAft>
                <a:spcPts val="0"/>
              </a:spcAft>
              <a:buClr>
                <a:srgbClr val="000000"/>
              </a:buClr>
              <a:buSzPts val="2200"/>
              <a:buAutoNum type="arabicPeriod"/>
            </a:pPr>
            <a:r>
              <a:rPr lang="en" sz="2200">
                <a:solidFill>
                  <a:srgbClr val="000000"/>
                </a:solidFill>
              </a:rPr>
              <a:t>Human Resources </a:t>
            </a:r>
            <a:endParaRPr sz="2200">
              <a:solidFill>
                <a:srgbClr val="000000"/>
              </a:solidFill>
            </a:endParaRPr>
          </a:p>
          <a:p>
            <a:pPr marL="1371600" lvl="0" indent="-368300" algn="l" rtl="0">
              <a:spcBef>
                <a:spcPts val="0"/>
              </a:spcBef>
              <a:spcAft>
                <a:spcPts val="0"/>
              </a:spcAft>
              <a:buClr>
                <a:srgbClr val="000000"/>
              </a:buClr>
              <a:buSzPts val="2200"/>
              <a:buAutoNum type="arabicPeriod"/>
            </a:pPr>
            <a:r>
              <a:rPr lang="en" sz="2200">
                <a:solidFill>
                  <a:srgbClr val="000000"/>
                </a:solidFill>
              </a:rPr>
              <a:t>Collaborations and Partnerships</a:t>
            </a:r>
            <a:endParaRPr sz="2200">
              <a:solidFill>
                <a:srgbClr val="000000"/>
              </a:solidFill>
            </a:endParaRPr>
          </a:p>
          <a:p>
            <a:pPr marL="1371600" lvl="0" indent="-368300" algn="l" rtl="0">
              <a:spcBef>
                <a:spcPts val="0"/>
              </a:spcBef>
              <a:spcAft>
                <a:spcPts val="0"/>
              </a:spcAft>
              <a:buClr>
                <a:srgbClr val="000000"/>
              </a:buClr>
              <a:buSzPts val="2200"/>
              <a:buAutoNum type="arabicPeriod"/>
            </a:pPr>
            <a:r>
              <a:rPr lang="en" sz="2200">
                <a:solidFill>
                  <a:srgbClr val="000000"/>
                </a:solidFill>
              </a:rPr>
              <a:t>Collections</a:t>
            </a:r>
            <a:endParaRPr sz="2200">
              <a:solidFill>
                <a:srgbClr val="000000"/>
              </a:solidFill>
            </a:endParaRPr>
          </a:p>
          <a:p>
            <a:pPr marL="457200" lvl="0" indent="-368300" algn="l" rtl="0">
              <a:spcBef>
                <a:spcPts val="0"/>
              </a:spcBef>
              <a:spcAft>
                <a:spcPts val="0"/>
              </a:spcAft>
              <a:buClr>
                <a:srgbClr val="000000"/>
              </a:buClr>
              <a:buSzPts val="2200"/>
              <a:buChar char="●"/>
            </a:pPr>
            <a:r>
              <a:rPr lang="en" sz="2200">
                <a:solidFill>
                  <a:srgbClr val="000000"/>
                </a:solidFill>
              </a:rPr>
              <a:t>Ranking priorities </a:t>
            </a:r>
            <a:endParaRPr sz="2200">
              <a:solidFill>
                <a:srgbClr val="000000"/>
              </a:solidFill>
            </a:endParaRPr>
          </a:p>
        </p:txBody>
      </p:sp>
      <p:pic>
        <p:nvPicPr>
          <p:cNvPr id="188" name="Google Shape;188;p32" descr="Mangold Brainstorm.png"/>
          <p:cNvPicPr preferRelativeResize="0"/>
          <p:nvPr/>
        </p:nvPicPr>
        <p:blipFill rotWithShape="1">
          <a:blip r:embed="rId3">
            <a:alphaModFix/>
          </a:blip>
          <a:srcRect l="2777" t="2253" r="2758" b="2253"/>
          <a:stretch/>
        </p:blipFill>
        <p:spPr>
          <a:xfrm>
            <a:off x="5427125" y="1017725"/>
            <a:ext cx="2636901" cy="36487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3"/>
          <p:cNvSpPr txBox="1">
            <a:spLocks noGrp="1"/>
          </p:cNvSpPr>
          <p:nvPr>
            <p:ph type="title"/>
          </p:nvPr>
        </p:nvSpPr>
        <p:spPr>
          <a:xfrm>
            <a:off x="311700" y="2846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All-Staff Ideas</a:t>
            </a:r>
            <a:endParaRPr b="1"/>
          </a:p>
        </p:txBody>
      </p:sp>
      <p:pic>
        <p:nvPicPr>
          <p:cNvPr id="194" name="Google Shape;194;p33" descr="Singh Holi.jpg"/>
          <p:cNvPicPr preferRelativeResize="0"/>
          <p:nvPr/>
        </p:nvPicPr>
        <p:blipFill>
          <a:blip r:embed="rId3">
            <a:alphaModFix/>
          </a:blip>
          <a:stretch>
            <a:fillRect/>
          </a:stretch>
        </p:blipFill>
        <p:spPr>
          <a:xfrm>
            <a:off x="1332251" y="1036412"/>
            <a:ext cx="6479495" cy="3490950"/>
          </a:xfrm>
          <a:prstGeom prst="rect">
            <a:avLst/>
          </a:prstGeom>
          <a:noFill/>
          <a:ln>
            <a:noFill/>
          </a:ln>
        </p:spPr>
      </p:pic>
      <p:pic>
        <p:nvPicPr>
          <p:cNvPr id="195" name="Google Shape;195;p33" descr="cooking.jpg"/>
          <p:cNvPicPr preferRelativeResize="0"/>
          <p:nvPr/>
        </p:nvPicPr>
        <p:blipFill>
          <a:blip r:embed="rId4">
            <a:alphaModFix/>
          </a:blip>
          <a:stretch>
            <a:fillRect/>
          </a:stretch>
        </p:blipFill>
        <p:spPr>
          <a:xfrm>
            <a:off x="3179538" y="854526"/>
            <a:ext cx="2784935" cy="3987350"/>
          </a:xfrm>
          <a:prstGeom prst="rect">
            <a:avLst/>
          </a:prstGeom>
          <a:noFill/>
          <a:ln>
            <a:noFill/>
          </a:ln>
        </p:spPr>
      </p:pic>
      <p:pic>
        <p:nvPicPr>
          <p:cNvPr id="196" name="Google Shape;196;p33" descr="Safe_Spaces.png"/>
          <p:cNvPicPr preferRelativeResize="0"/>
          <p:nvPr/>
        </p:nvPicPr>
        <p:blipFill>
          <a:blip r:embed="rId5">
            <a:alphaModFix/>
          </a:blip>
          <a:stretch>
            <a:fillRect/>
          </a:stretch>
        </p:blipFill>
        <p:spPr>
          <a:xfrm>
            <a:off x="3845679" y="1879313"/>
            <a:ext cx="1872329" cy="1937800"/>
          </a:xfrm>
          <a:prstGeom prst="rect">
            <a:avLst/>
          </a:prstGeom>
          <a:noFill/>
          <a:ln>
            <a:noFill/>
          </a:ln>
        </p:spPr>
      </p:pic>
      <p:pic>
        <p:nvPicPr>
          <p:cNvPr id="197" name="Google Shape;197;p33" descr="Karla sorority.jpg"/>
          <p:cNvPicPr preferRelativeResize="0"/>
          <p:nvPr/>
        </p:nvPicPr>
        <p:blipFill rotWithShape="1">
          <a:blip r:embed="rId6">
            <a:alphaModFix/>
          </a:blip>
          <a:srcRect t="7350" b="13101"/>
          <a:stretch/>
        </p:blipFill>
        <p:spPr>
          <a:xfrm>
            <a:off x="2216981" y="1879313"/>
            <a:ext cx="4710056" cy="1937800"/>
          </a:xfrm>
          <a:prstGeom prst="rect">
            <a:avLst/>
          </a:prstGeom>
          <a:noFill/>
          <a:ln>
            <a:noFill/>
          </a:ln>
        </p:spPr>
      </p:pic>
      <p:pic>
        <p:nvPicPr>
          <p:cNvPr id="198" name="Google Shape;198;p33" descr="carolina archives.jpg"/>
          <p:cNvPicPr preferRelativeResize="0"/>
          <p:nvPr/>
        </p:nvPicPr>
        <p:blipFill>
          <a:blip r:embed="rId7">
            <a:alphaModFix/>
          </a:blip>
          <a:stretch>
            <a:fillRect/>
          </a:stretch>
        </p:blipFill>
        <p:spPr>
          <a:xfrm>
            <a:off x="2411967" y="1377625"/>
            <a:ext cx="4398034" cy="29411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95"/>
                                        </p:tgtEl>
                                        <p:attrNameLst>
                                          <p:attrName>style.visibility</p:attrName>
                                        </p:attrNameLst>
                                      </p:cBhvr>
                                      <p:to>
                                        <p:strVal val="visible"/>
                                      </p:to>
                                    </p:set>
                                    <p:anim calcmode="lin" valueType="num">
                                      <p:cBhvr additive="base">
                                        <p:cTn id="7" dur="1000"/>
                                        <p:tgtEl>
                                          <p:spTgt spid="195"/>
                                        </p:tgtEl>
                                        <p:attrNameLst>
                                          <p:attrName>ppt_w</p:attrName>
                                        </p:attrNameLst>
                                      </p:cBhvr>
                                      <p:tavLst>
                                        <p:tav tm="0">
                                          <p:val>
                                            <p:strVal val="0"/>
                                          </p:val>
                                        </p:tav>
                                        <p:tav tm="100000">
                                          <p:val>
                                            <p:strVal val="#ppt_w"/>
                                          </p:val>
                                        </p:tav>
                                      </p:tavLst>
                                    </p:anim>
                                    <p:anim calcmode="lin" valueType="num">
                                      <p:cBhvr additive="base">
                                        <p:cTn id="8" dur="1000"/>
                                        <p:tgtEl>
                                          <p:spTgt spid="195"/>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96"/>
                                        </p:tgtEl>
                                        <p:attrNameLst>
                                          <p:attrName>style.visibility</p:attrName>
                                        </p:attrNameLst>
                                      </p:cBhvr>
                                      <p:to>
                                        <p:strVal val="visible"/>
                                      </p:to>
                                    </p:set>
                                    <p:anim calcmode="lin" valueType="num">
                                      <p:cBhvr additive="base">
                                        <p:cTn id="13" dur="1000"/>
                                        <p:tgtEl>
                                          <p:spTgt spid="196"/>
                                        </p:tgtEl>
                                        <p:attrNameLst>
                                          <p:attrName>ppt_w</p:attrName>
                                        </p:attrNameLst>
                                      </p:cBhvr>
                                      <p:tavLst>
                                        <p:tav tm="0">
                                          <p:val>
                                            <p:strVal val="0"/>
                                          </p:val>
                                        </p:tav>
                                        <p:tav tm="100000">
                                          <p:val>
                                            <p:strVal val="#ppt_w"/>
                                          </p:val>
                                        </p:tav>
                                      </p:tavLst>
                                    </p:anim>
                                    <p:anim calcmode="lin" valueType="num">
                                      <p:cBhvr additive="base">
                                        <p:cTn id="14" dur="1000"/>
                                        <p:tgtEl>
                                          <p:spTgt spid="196"/>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97"/>
                                        </p:tgtEl>
                                        <p:attrNameLst>
                                          <p:attrName>style.visibility</p:attrName>
                                        </p:attrNameLst>
                                      </p:cBhvr>
                                      <p:to>
                                        <p:strVal val="visible"/>
                                      </p:to>
                                    </p:set>
                                    <p:anim calcmode="lin" valueType="num">
                                      <p:cBhvr additive="base">
                                        <p:cTn id="19" dur="1000"/>
                                        <p:tgtEl>
                                          <p:spTgt spid="197"/>
                                        </p:tgtEl>
                                        <p:attrNameLst>
                                          <p:attrName>ppt_w</p:attrName>
                                        </p:attrNameLst>
                                      </p:cBhvr>
                                      <p:tavLst>
                                        <p:tav tm="0">
                                          <p:val>
                                            <p:strVal val="0"/>
                                          </p:val>
                                        </p:tav>
                                        <p:tav tm="100000">
                                          <p:val>
                                            <p:strVal val="#ppt_w"/>
                                          </p:val>
                                        </p:tav>
                                      </p:tavLst>
                                    </p:anim>
                                    <p:anim calcmode="lin" valueType="num">
                                      <p:cBhvr additive="base">
                                        <p:cTn id="20" dur="1000"/>
                                        <p:tgtEl>
                                          <p:spTgt spid="197"/>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198"/>
                                        </p:tgtEl>
                                        <p:attrNameLst>
                                          <p:attrName>style.visibility</p:attrName>
                                        </p:attrNameLst>
                                      </p:cBhvr>
                                      <p:to>
                                        <p:strVal val="visible"/>
                                      </p:to>
                                    </p:set>
                                    <p:anim calcmode="lin" valueType="num">
                                      <p:cBhvr additive="base">
                                        <p:cTn id="25" dur="1000"/>
                                        <p:tgtEl>
                                          <p:spTgt spid="198"/>
                                        </p:tgtEl>
                                        <p:attrNameLst>
                                          <p:attrName>ppt_w</p:attrName>
                                        </p:attrNameLst>
                                      </p:cBhvr>
                                      <p:tavLst>
                                        <p:tav tm="0">
                                          <p:val>
                                            <p:strVal val="0"/>
                                          </p:val>
                                        </p:tav>
                                        <p:tav tm="100000">
                                          <p:val>
                                            <p:strVal val="#ppt_w"/>
                                          </p:val>
                                        </p:tav>
                                      </p:tavLst>
                                    </p:anim>
                                    <p:anim calcmode="lin" valueType="num">
                                      <p:cBhvr additive="base">
                                        <p:cTn id="26" dur="1000"/>
                                        <p:tgtEl>
                                          <p:spTgt spid="19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Focus Groups</a:t>
            </a:r>
            <a:endParaRPr b="1"/>
          </a:p>
        </p:txBody>
      </p:sp>
      <p:sp>
        <p:nvSpPr>
          <p:cNvPr id="204" name="Google Shape;204;p34"/>
          <p:cNvSpPr txBox="1">
            <a:spLocks noGrp="1"/>
          </p:cNvSpPr>
          <p:nvPr>
            <p:ph type="body" idx="1"/>
          </p:nvPr>
        </p:nvSpPr>
        <p:spPr>
          <a:xfrm>
            <a:off x="211450" y="1017725"/>
            <a:ext cx="4431000" cy="38700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Clr>
                <a:srgbClr val="000000"/>
              </a:buClr>
              <a:buSzPts val="2400"/>
              <a:buChar char="●"/>
            </a:pPr>
            <a:r>
              <a:rPr lang="en" sz="2400">
                <a:solidFill>
                  <a:srgbClr val="000000"/>
                </a:solidFill>
              </a:rPr>
              <a:t>Collaboration with the department of Conflict Analysis and Dispute Resolution</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Neutrality </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2 focus groups</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1 hour in length</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White board, projector, audio recorder</a:t>
            </a:r>
            <a:endParaRPr sz="2400">
              <a:solidFill>
                <a:srgbClr val="000000"/>
              </a:solidFill>
            </a:endParaRPr>
          </a:p>
          <a:p>
            <a:pPr marL="0" lvl="0" indent="0" algn="l" rtl="0">
              <a:spcBef>
                <a:spcPts val="1600"/>
              </a:spcBef>
              <a:spcAft>
                <a:spcPts val="1600"/>
              </a:spcAft>
              <a:buNone/>
            </a:pPr>
            <a:endParaRPr sz="2400"/>
          </a:p>
        </p:txBody>
      </p:sp>
      <p:pic>
        <p:nvPicPr>
          <p:cNvPr id="205" name="Google Shape;205;p34" descr="Ian puffins.jpg"/>
          <p:cNvPicPr preferRelativeResize="0"/>
          <p:nvPr/>
        </p:nvPicPr>
        <p:blipFill>
          <a:blip r:embed="rId3">
            <a:alphaModFix/>
          </a:blip>
          <a:stretch>
            <a:fillRect/>
          </a:stretch>
        </p:blipFill>
        <p:spPr>
          <a:xfrm>
            <a:off x="4276450" y="1563350"/>
            <a:ext cx="4555850" cy="25626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5"/>
          <p:cNvSpPr txBox="1">
            <a:spLocks noGrp="1"/>
          </p:cNvSpPr>
          <p:nvPr>
            <p:ph type="title"/>
          </p:nvPr>
        </p:nvSpPr>
        <p:spPr>
          <a:xfrm>
            <a:off x="1758150" y="406925"/>
            <a:ext cx="5184300" cy="566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b="1"/>
              <a:t>Focus Group Questions</a:t>
            </a:r>
            <a:endParaRPr b="1"/>
          </a:p>
        </p:txBody>
      </p:sp>
      <p:sp>
        <p:nvSpPr>
          <p:cNvPr id="211" name="Google Shape;211;p35"/>
          <p:cNvSpPr txBox="1">
            <a:spLocks noGrp="1"/>
          </p:cNvSpPr>
          <p:nvPr>
            <p:ph type="body" idx="1"/>
          </p:nvPr>
        </p:nvSpPr>
        <p:spPr>
          <a:xfrm>
            <a:off x="277725" y="1088625"/>
            <a:ext cx="3797100" cy="38946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Clr>
                <a:srgbClr val="000000"/>
              </a:buClr>
              <a:buSzPts val="2400"/>
              <a:buAutoNum type="arabicPeriod"/>
            </a:pPr>
            <a:r>
              <a:rPr lang="en" sz="2400">
                <a:solidFill>
                  <a:srgbClr val="000000"/>
                </a:solidFill>
              </a:rPr>
              <a:t>What does diversity and inclusion mean to you?</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How do you think your definition of diversity and inclusion could DIFFER from the faculty and/or the staff’s definition? </a:t>
            </a:r>
            <a:endParaRPr sz="2400">
              <a:solidFill>
                <a:srgbClr val="000000"/>
              </a:solidFill>
            </a:endParaRPr>
          </a:p>
        </p:txBody>
      </p:sp>
      <p:cxnSp>
        <p:nvCxnSpPr>
          <p:cNvPr id="212" name="Google Shape;212;p35"/>
          <p:cNvCxnSpPr/>
          <p:nvPr/>
        </p:nvCxnSpPr>
        <p:spPr>
          <a:xfrm flipH="1">
            <a:off x="4346450" y="1218800"/>
            <a:ext cx="7500" cy="3396000"/>
          </a:xfrm>
          <a:prstGeom prst="straightConnector1">
            <a:avLst/>
          </a:prstGeom>
          <a:noFill/>
          <a:ln w="28575" cap="flat" cmpd="sng">
            <a:solidFill>
              <a:schemeClr val="dk2"/>
            </a:solidFill>
            <a:prstDash val="solid"/>
            <a:round/>
            <a:headEnd type="none" w="med" len="med"/>
            <a:tailEnd type="none" w="med" len="med"/>
          </a:ln>
        </p:spPr>
      </p:cxnSp>
      <p:pic>
        <p:nvPicPr>
          <p:cNvPr id="213" name="Google Shape;213;p35" descr="Diversity_baum.png"/>
          <p:cNvPicPr preferRelativeResize="0"/>
          <p:nvPr/>
        </p:nvPicPr>
        <p:blipFill>
          <a:blip r:embed="rId3">
            <a:alphaModFix/>
          </a:blip>
          <a:stretch>
            <a:fillRect/>
          </a:stretch>
        </p:blipFill>
        <p:spPr>
          <a:xfrm>
            <a:off x="4625575" y="809225"/>
            <a:ext cx="4200258" cy="41740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Focus Group Questions</a:t>
            </a:r>
            <a:r>
              <a:rPr lang="en"/>
              <a:t> </a:t>
            </a:r>
            <a:endParaRPr/>
          </a:p>
        </p:txBody>
      </p:sp>
      <p:sp>
        <p:nvSpPr>
          <p:cNvPr id="219" name="Google Shape;219;p36"/>
          <p:cNvSpPr txBox="1">
            <a:spLocks noGrp="1"/>
          </p:cNvSpPr>
          <p:nvPr>
            <p:ph type="body" idx="1"/>
          </p:nvPr>
        </p:nvSpPr>
        <p:spPr>
          <a:xfrm>
            <a:off x="235500" y="1074575"/>
            <a:ext cx="4367400" cy="38319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AutoNum type="arabicPeriod" startAt="3"/>
            </a:pPr>
            <a:r>
              <a:rPr lang="en" sz="2000">
                <a:solidFill>
                  <a:srgbClr val="000000"/>
                </a:solidFill>
              </a:rPr>
              <a:t>Was there a time when you personally experienced, witnessed or heard about an oversight at the library due to race/sex/sexual orientation/ religion etc.? Have you noticed the libraries taking a proactive role in promoting diversity and inclusion? This can be positive or negative.</a:t>
            </a:r>
            <a:endParaRPr sz="2000">
              <a:solidFill>
                <a:srgbClr val="000000"/>
              </a:solidFill>
            </a:endParaRPr>
          </a:p>
        </p:txBody>
      </p:sp>
      <p:cxnSp>
        <p:nvCxnSpPr>
          <p:cNvPr id="220" name="Google Shape;220;p36"/>
          <p:cNvCxnSpPr/>
          <p:nvPr/>
        </p:nvCxnSpPr>
        <p:spPr>
          <a:xfrm>
            <a:off x="4648200" y="1150775"/>
            <a:ext cx="14100" cy="3591900"/>
          </a:xfrm>
          <a:prstGeom prst="straightConnector1">
            <a:avLst/>
          </a:prstGeom>
          <a:noFill/>
          <a:ln w="28575" cap="flat" cmpd="sng">
            <a:solidFill>
              <a:schemeClr val="dk2"/>
            </a:solidFill>
            <a:prstDash val="solid"/>
            <a:round/>
            <a:headEnd type="none" w="med" len="med"/>
            <a:tailEnd type="none" w="med" len="med"/>
          </a:ln>
        </p:spPr>
      </p:cxnSp>
      <p:pic>
        <p:nvPicPr>
          <p:cNvPr id="221" name="Google Shape;221;p36"/>
          <p:cNvPicPr preferRelativeResize="0"/>
          <p:nvPr/>
        </p:nvPicPr>
        <p:blipFill>
          <a:blip r:embed="rId3">
            <a:alphaModFix/>
          </a:blip>
          <a:stretch>
            <a:fillRect/>
          </a:stretch>
        </p:blipFill>
        <p:spPr>
          <a:xfrm>
            <a:off x="4807800" y="1633325"/>
            <a:ext cx="4160093" cy="2714402"/>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b="1"/>
              <a:t>Focus Group Questions </a:t>
            </a:r>
            <a:endParaRPr b="1"/>
          </a:p>
          <a:p>
            <a:pPr marL="0" lvl="0" indent="0" algn="l" rtl="0">
              <a:spcBef>
                <a:spcPts val="0"/>
              </a:spcBef>
              <a:spcAft>
                <a:spcPts val="0"/>
              </a:spcAft>
              <a:buNone/>
            </a:pPr>
            <a:endParaRPr/>
          </a:p>
        </p:txBody>
      </p:sp>
      <p:sp>
        <p:nvSpPr>
          <p:cNvPr id="227" name="Google Shape;227;p37"/>
          <p:cNvSpPr txBox="1">
            <a:spLocks noGrp="1"/>
          </p:cNvSpPr>
          <p:nvPr>
            <p:ph type="body" idx="1"/>
          </p:nvPr>
        </p:nvSpPr>
        <p:spPr>
          <a:xfrm>
            <a:off x="311825" y="1231438"/>
            <a:ext cx="4089900" cy="34611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AutoNum type="arabicPeriod" startAt="4"/>
            </a:pPr>
            <a:r>
              <a:rPr lang="en" sz="2000">
                <a:solidFill>
                  <a:srgbClr val="000000"/>
                </a:solidFill>
              </a:rPr>
              <a:t>Let’s have some creative ideas for how to encourage more diversity/inclusion in the libraries collections, spaces, or interactions…?</a:t>
            </a:r>
            <a:endParaRPr sz="2000">
              <a:solidFill>
                <a:srgbClr val="000000"/>
              </a:solidFill>
            </a:endParaRPr>
          </a:p>
          <a:p>
            <a:pPr marL="457200" lvl="0" indent="-355600" algn="l" rtl="0">
              <a:spcBef>
                <a:spcPts val="0"/>
              </a:spcBef>
              <a:spcAft>
                <a:spcPts val="0"/>
              </a:spcAft>
              <a:buClr>
                <a:srgbClr val="000000"/>
              </a:buClr>
              <a:buSzPts val="2000"/>
              <a:buAutoNum type="arabicPeriod" startAt="4"/>
            </a:pPr>
            <a:r>
              <a:rPr lang="en" sz="2000">
                <a:solidFill>
                  <a:srgbClr val="000000"/>
                </a:solidFill>
              </a:rPr>
              <a:t>Are you aware of any diversity/inclusion groups on campus that the library could support?</a:t>
            </a:r>
            <a:endParaRPr sz="2000">
              <a:solidFill>
                <a:srgbClr val="000000"/>
              </a:solidFill>
            </a:endParaRPr>
          </a:p>
          <a:p>
            <a:pPr marL="0" lvl="0" indent="0" algn="l" rtl="0">
              <a:spcBef>
                <a:spcPts val="1600"/>
              </a:spcBef>
              <a:spcAft>
                <a:spcPts val="1600"/>
              </a:spcAft>
              <a:buNone/>
            </a:pPr>
            <a:endParaRPr/>
          </a:p>
        </p:txBody>
      </p:sp>
      <p:cxnSp>
        <p:nvCxnSpPr>
          <p:cNvPr id="228" name="Google Shape;228;p37"/>
          <p:cNvCxnSpPr/>
          <p:nvPr/>
        </p:nvCxnSpPr>
        <p:spPr>
          <a:xfrm>
            <a:off x="4572000" y="1155250"/>
            <a:ext cx="0" cy="3625800"/>
          </a:xfrm>
          <a:prstGeom prst="straightConnector1">
            <a:avLst/>
          </a:prstGeom>
          <a:noFill/>
          <a:ln w="28575" cap="flat" cmpd="sng">
            <a:solidFill>
              <a:schemeClr val="dk2"/>
            </a:solidFill>
            <a:prstDash val="solid"/>
            <a:round/>
            <a:headEnd type="none" w="med" len="med"/>
            <a:tailEnd type="none" w="med" len="med"/>
          </a:ln>
        </p:spPr>
      </p:cxnSp>
      <p:pic>
        <p:nvPicPr>
          <p:cNvPr id="229" name="Google Shape;229;p37" descr="pride month png.PNG"/>
          <p:cNvPicPr preferRelativeResize="0"/>
          <p:nvPr/>
        </p:nvPicPr>
        <p:blipFill>
          <a:blip r:embed="rId3">
            <a:alphaModFix/>
          </a:blip>
          <a:stretch>
            <a:fillRect/>
          </a:stretch>
        </p:blipFill>
        <p:spPr>
          <a:xfrm>
            <a:off x="4786725" y="1602975"/>
            <a:ext cx="4045574" cy="27180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8"/>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b="1"/>
              <a:t>Focus Group Questions </a:t>
            </a:r>
            <a:endParaRPr b="1"/>
          </a:p>
          <a:p>
            <a:pPr marL="0" lvl="0" indent="0" algn="l" rtl="0">
              <a:spcBef>
                <a:spcPts val="0"/>
              </a:spcBef>
              <a:spcAft>
                <a:spcPts val="0"/>
              </a:spcAft>
              <a:buNone/>
            </a:pPr>
            <a:endParaRPr/>
          </a:p>
        </p:txBody>
      </p:sp>
      <p:sp>
        <p:nvSpPr>
          <p:cNvPr id="235" name="Google Shape;235;p38"/>
          <p:cNvSpPr txBox="1">
            <a:spLocks noGrp="1"/>
          </p:cNvSpPr>
          <p:nvPr>
            <p:ph type="body" idx="1"/>
          </p:nvPr>
        </p:nvSpPr>
        <p:spPr>
          <a:xfrm>
            <a:off x="311700" y="1326150"/>
            <a:ext cx="3789300" cy="22815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Clr>
                <a:srgbClr val="000000"/>
              </a:buClr>
              <a:buSzPts val="2200"/>
              <a:buAutoNum type="arabicPeriod" startAt="6"/>
            </a:pPr>
            <a:r>
              <a:rPr lang="en" sz="2200">
                <a:solidFill>
                  <a:srgbClr val="000000"/>
                </a:solidFill>
              </a:rPr>
              <a:t>We have provided a list of inclusion specific events, collections, policies, etc. that the library has already done. Please rate them from best to your least favorite idea.</a:t>
            </a:r>
            <a:endParaRPr sz="2200">
              <a:solidFill>
                <a:srgbClr val="000000"/>
              </a:solidFill>
            </a:endParaRPr>
          </a:p>
        </p:txBody>
      </p:sp>
      <p:cxnSp>
        <p:nvCxnSpPr>
          <p:cNvPr id="236" name="Google Shape;236;p38"/>
          <p:cNvCxnSpPr/>
          <p:nvPr/>
        </p:nvCxnSpPr>
        <p:spPr>
          <a:xfrm>
            <a:off x="4572000" y="1326150"/>
            <a:ext cx="0" cy="3418800"/>
          </a:xfrm>
          <a:prstGeom prst="straightConnector1">
            <a:avLst/>
          </a:prstGeom>
          <a:noFill/>
          <a:ln w="28575" cap="flat" cmpd="sng">
            <a:solidFill>
              <a:schemeClr val="dk2"/>
            </a:solidFill>
            <a:prstDash val="solid"/>
            <a:round/>
            <a:headEnd type="none" w="med" len="med"/>
            <a:tailEnd type="none" w="med" len="med"/>
          </a:ln>
        </p:spPr>
      </p:cxnSp>
      <p:pic>
        <p:nvPicPr>
          <p:cNvPr id="237" name="Google Shape;237;p38" descr="elevator-1207812_1920.jpg"/>
          <p:cNvPicPr preferRelativeResize="0"/>
          <p:nvPr/>
        </p:nvPicPr>
        <p:blipFill>
          <a:blip r:embed="rId3">
            <a:alphaModFix/>
          </a:blip>
          <a:stretch>
            <a:fillRect/>
          </a:stretch>
        </p:blipFill>
        <p:spPr>
          <a:xfrm>
            <a:off x="5708125" y="1048863"/>
            <a:ext cx="1950291" cy="382097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Coming Up with a Plan: Task Force Subgroups</a:t>
            </a:r>
            <a:endParaRPr b="1"/>
          </a:p>
        </p:txBody>
      </p:sp>
      <p:sp>
        <p:nvSpPr>
          <p:cNvPr id="243" name="Google Shape;243;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000000"/>
                </a:solidFill>
              </a:rPr>
              <a:t>3-year plans:</a:t>
            </a:r>
            <a:endParaRPr sz="2400">
              <a:solidFill>
                <a:srgbClr val="000000"/>
              </a:solidFill>
            </a:endParaRPr>
          </a:p>
          <a:p>
            <a:pPr marL="457200" lvl="0" indent="-381000" algn="l" rtl="0">
              <a:spcBef>
                <a:spcPts val="1600"/>
              </a:spcBef>
              <a:spcAft>
                <a:spcPts val="0"/>
              </a:spcAft>
              <a:buClr>
                <a:srgbClr val="000000"/>
              </a:buClr>
              <a:buSzPts val="2400"/>
              <a:buAutoNum type="arabicPeriod"/>
            </a:pPr>
            <a:r>
              <a:rPr lang="en" sz="2400">
                <a:solidFill>
                  <a:srgbClr val="000000"/>
                </a:solidFill>
              </a:rPr>
              <a:t>Collections</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Human resources</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Events and activities</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Collaborations and partnerships</a:t>
            </a:r>
            <a:endParaRPr sz="2400">
              <a:solidFill>
                <a:srgbClr val="00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Coming Up with a Plan: Overlap</a:t>
            </a:r>
            <a:endParaRPr b="1"/>
          </a:p>
        </p:txBody>
      </p:sp>
      <p:pic>
        <p:nvPicPr>
          <p:cNvPr id="249" name="Google Shape;249;p40" descr="Overlapping circles Club Picks.jpg"/>
          <p:cNvPicPr preferRelativeResize="0"/>
          <p:nvPr/>
        </p:nvPicPr>
        <p:blipFill>
          <a:blip r:embed="rId3">
            <a:alphaModFix/>
          </a:blip>
          <a:stretch>
            <a:fillRect/>
          </a:stretch>
        </p:blipFill>
        <p:spPr>
          <a:xfrm>
            <a:off x="1175575" y="1133500"/>
            <a:ext cx="6792845" cy="38209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Coming Up with a Plan: Integration into Goals</a:t>
            </a:r>
            <a:endParaRPr b="1"/>
          </a:p>
        </p:txBody>
      </p:sp>
      <p:sp>
        <p:nvSpPr>
          <p:cNvPr id="255" name="Google Shape;255;p4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000000"/>
                </a:solidFill>
              </a:rPr>
              <a:t>Goals in final plan:</a:t>
            </a:r>
            <a:endParaRPr sz="2400">
              <a:solidFill>
                <a:srgbClr val="000000"/>
              </a:solidFill>
            </a:endParaRPr>
          </a:p>
          <a:p>
            <a:pPr marL="457200" lvl="0" indent="-381000" algn="l" rtl="0">
              <a:spcBef>
                <a:spcPts val="1600"/>
              </a:spcBef>
              <a:spcAft>
                <a:spcPts val="0"/>
              </a:spcAft>
              <a:buClr>
                <a:srgbClr val="000000"/>
              </a:buClr>
              <a:buSzPts val="2400"/>
              <a:buAutoNum type="arabicPeriod"/>
            </a:pPr>
            <a:r>
              <a:rPr lang="en" sz="2400">
                <a:solidFill>
                  <a:srgbClr val="000000"/>
                </a:solidFill>
              </a:rPr>
              <a:t>Promote awareness of and expand diversity-related collections</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Improve support for diverse students, faculty, and staff</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Promote and support diversity and inclusion among SU Libraries staff members</a:t>
            </a:r>
            <a:endParaRPr sz="2400">
              <a:solidFill>
                <a:srgbClr val="000000"/>
              </a:solidFill>
            </a:endParaRPr>
          </a:p>
          <a:p>
            <a:pPr marL="0" lvl="0" indent="0" algn="l" rtl="0">
              <a:spcBef>
                <a:spcPts val="0"/>
              </a:spcBef>
              <a:spcAft>
                <a:spcPts val="1600"/>
              </a:spcAft>
              <a:buNone/>
            </a:pPr>
            <a:r>
              <a:rPr lang="en"/>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63525" y="1236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Why a diversity and inclusion plan?</a:t>
            </a:r>
            <a:endParaRPr b="1"/>
          </a:p>
        </p:txBody>
      </p:sp>
      <p:pic>
        <p:nvPicPr>
          <p:cNvPr id="68" name="Google Shape;68;p15" descr="Population age 5-17 by race and ethnicity.png"/>
          <p:cNvPicPr preferRelativeResize="0"/>
          <p:nvPr/>
        </p:nvPicPr>
        <p:blipFill>
          <a:blip r:embed="rId3">
            <a:alphaModFix/>
          </a:blip>
          <a:stretch>
            <a:fillRect/>
          </a:stretch>
        </p:blipFill>
        <p:spPr>
          <a:xfrm>
            <a:off x="1417700" y="696350"/>
            <a:ext cx="6308600" cy="43494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Coming Up with a Plan: Approvals</a:t>
            </a:r>
            <a:endParaRPr b="1"/>
          </a:p>
        </p:txBody>
      </p:sp>
      <p:pic>
        <p:nvPicPr>
          <p:cNvPr id="261" name="Google Shape;261;p42" descr="Pattern-Form-Psychedelic-Retro-Like-Thumb-1638752.jpg"/>
          <p:cNvPicPr preferRelativeResize="0"/>
          <p:nvPr/>
        </p:nvPicPr>
        <p:blipFill>
          <a:blip r:embed="rId3">
            <a:alphaModFix/>
          </a:blip>
          <a:stretch>
            <a:fillRect/>
          </a:stretch>
        </p:blipFill>
        <p:spPr>
          <a:xfrm>
            <a:off x="4411450" y="1187350"/>
            <a:ext cx="4153200" cy="2768800"/>
          </a:xfrm>
          <a:prstGeom prst="rect">
            <a:avLst/>
          </a:prstGeom>
          <a:noFill/>
          <a:ln>
            <a:noFill/>
          </a:ln>
        </p:spPr>
      </p:pic>
      <p:sp>
        <p:nvSpPr>
          <p:cNvPr id="262" name="Google Shape;262;p42"/>
          <p:cNvSpPr txBox="1">
            <a:spLocks noGrp="1"/>
          </p:cNvSpPr>
          <p:nvPr>
            <p:ph type="body" idx="1"/>
          </p:nvPr>
        </p:nvSpPr>
        <p:spPr>
          <a:xfrm>
            <a:off x="311700" y="1152475"/>
            <a:ext cx="4374300" cy="3850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000000"/>
                </a:solidFill>
              </a:rPr>
              <a:t>SU: Task force and staff feedback solicited, Department Heads approval, informed others</a:t>
            </a:r>
            <a:endParaRPr sz="2400">
              <a:solidFill>
                <a:srgbClr val="000000"/>
              </a:solidFill>
            </a:endParaRPr>
          </a:p>
          <a:p>
            <a:pPr marL="0" lvl="0" indent="0" algn="l" rtl="0">
              <a:spcBef>
                <a:spcPts val="1600"/>
              </a:spcBef>
              <a:spcAft>
                <a:spcPts val="1600"/>
              </a:spcAft>
              <a:buNone/>
            </a:pPr>
            <a:r>
              <a:rPr lang="en" sz="2400">
                <a:solidFill>
                  <a:srgbClr val="000000"/>
                </a:solidFill>
              </a:rPr>
              <a:t>Your campus: Dean/Director? Provost? Who controls resources?</a:t>
            </a:r>
            <a:endParaRPr sz="2400">
              <a:solidFill>
                <a:srgbClr val="00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Issues to consider: Personnel</a:t>
            </a:r>
            <a:endParaRPr b="1"/>
          </a:p>
        </p:txBody>
      </p:sp>
      <p:pic>
        <p:nvPicPr>
          <p:cNvPr id="268" name="Google Shape;268;p43" descr="Bye Bye Blackwell staff photo.jpg"/>
          <p:cNvPicPr preferRelativeResize="0"/>
          <p:nvPr/>
        </p:nvPicPr>
        <p:blipFill>
          <a:blip r:embed="rId3">
            <a:alphaModFix/>
          </a:blip>
          <a:stretch>
            <a:fillRect/>
          </a:stretch>
        </p:blipFill>
        <p:spPr>
          <a:xfrm>
            <a:off x="1616725" y="1188450"/>
            <a:ext cx="5731463" cy="382097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Issues to Consider:  Marketing</a:t>
            </a:r>
            <a:endParaRPr b="1"/>
          </a:p>
        </p:txBody>
      </p:sp>
      <p:pic>
        <p:nvPicPr>
          <p:cNvPr id="274" name="Google Shape;274;p44" descr="times square.jpg"/>
          <p:cNvPicPr preferRelativeResize="0"/>
          <p:nvPr/>
        </p:nvPicPr>
        <p:blipFill>
          <a:blip r:embed="rId3">
            <a:alphaModFix/>
          </a:blip>
          <a:stretch>
            <a:fillRect/>
          </a:stretch>
        </p:blipFill>
        <p:spPr>
          <a:xfrm>
            <a:off x="1706338" y="1150075"/>
            <a:ext cx="5731325" cy="3820899"/>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Issues to Consider: Assessment</a:t>
            </a:r>
            <a:endParaRPr b="1"/>
          </a:p>
        </p:txBody>
      </p:sp>
      <p:pic>
        <p:nvPicPr>
          <p:cNvPr id="280" name="Google Shape;280;p45" descr="Kasahara Survey.jpg"/>
          <p:cNvPicPr preferRelativeResize="0"/>
          <p:nvPr/>
        </p:nvPicPr>
        <p:blipFill>
          <a:blip r:embed="rId3">
            <a:alphaModFix/>
          </a:blip>
          <a:stretch>
            <a:fillRect/>
          </a:stretch>
        </p:blipFill>
        <p:spPr>
          <a:xfrm>
            <a:off x="2024688" y="1139475"/>
            <a:ext cx="5094632" cy="3820974"/>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Issues to consider:</a:t>
            </a:r>
            <a:endParaRPr b="1"/>
          </a:p>
        </p:txBody>
      </p:sp>
      <p:pic>
        <p:nvPicPr>
          <p:cNvPr id="286" name="Google Shape;286;p46" descr="Focus by Brooke Bida CC BY 2.0.jpg"/>
          <p:cNvPicPr preferRelativeResize="0"/>
          <p:nvPr/>
        </p:nvPicPr>
        <p:blipFill>
          <a:blip r:embed="rId3">
            <a:alphaModFix/>
          </a:blip>
          <a:stretch>
            <a:fillRect/>
          </a:stretch>
        </p:blipFill>
        <p:spPr>
          <a:xfrm>
            <a:off x="2739009" y="1134828"/>
            <a:ext cx="3665976" cy="3665976"/>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Issues to Consider:  Don’t Assume You Know</a:t>
            </a:r>
            <a:endParaRPr b="1"/>
          </a:p>
        </p:txBody>
      </p:sp>
      <p:pic>
        <p:nvPicPr>
          <p:cNvPr id="292" name="Google Shape;292;p47" descr="jackass.jpg"/>
          <p:cNvPicPr preferRelativeResize="0"/>
          <p:nvPr/>
        </p:nvPicPr>
        <p:blipFill>
          <a:blip r:embed="rId3">
            <a:alphaModFix/>
          </a:blip>
          <a:stretch>
            <a:fillRect/>
          </a:stretch>
        </p:blipFill>
        <p:spPr>
          <a:xfrm>
            <a:off x="3237644" y="1076625"/>
            <a:ext cx="2668713" cy="382097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8"/>
          <p:cNvSpPr txBox="1">
            <a:spLocks noGrp="1"/>
          </p:cNvSpPr>
          <p:nvPr>
            <p:ph type="title"/>
          </p:nvPr>
        </p:nvSpPr>
        <p:spPr>
          <a:xfrm>
            <a:off x="311700" y="2778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Issues to Consider:  Audience Participation </a:t>
            </a:r>
            <a:endParaRPr b="1"/>
          </a:p>
        </p:txBody>
      </p:sp>
      <p:sp>
        <p:nvSpPr>
          <p:cNvPr id="298" name="Google Shape;298;p48"/>
          <p:cNvSpPr txBox="1">
            <a:spLocks noGrp="1"/>
          </p:cNvSpPr>
          <p:nvPr>
            <p:ph type="body" idx="1"/>
          </p:nvPr>
        </p:nvSpPr>
        <p:spPr>
          <a:xfrm>
            <a:off x="311700" y="4043800"/>
            <a:ext cx="8520600" cy="956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400">
                <a:solidFill>
                  <a:srgbClr val="000000"/>
                </a:solidFill>
              </a:rPr>
              <a:t>What obstacles do people with varying abilities and backgrounds face in using your own libraries?</a:t>
            </a:r>
            <a:endParaRPr sz="2400">
              <a:solidFill>
                <a:srgbClr val="000000"/>
              </a:solidFill>
            </a:endParaRPr>
          </a:p>
        </p:txBody>
      </p:sp>
      <p:pic>
        <p:nvPicPr>
          <p:cNvPr id="299" name="Google Shape;299;p48"/>
          <p:cNvPicPr preferRelativeResize="0"/>
          <p:nvPr/>
        </p:nvPicPr>
        <p:blipFill>
          <a:blip r:embed="rId3">
            <a:alphaModFix/>
          </a:blip>
          <a:stretch>
            <a:fillRect/>
          </a:stretch>
        </p:blipFill>
        <p:spPr>
          <a:xfrm>
            <a:off x="2537275" y="926750"/>
            <a:ext cx="4054451" cy="304085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9"/>
          <p:cNvSpPr txBox="1">
            <a:spLocks noGrp="1"/>
          </p:cNvSpPr>
          <p:nvPr>
            <p:ph type="title"/>
          </p:nvPr>
        </p:nvSpPr>
        <p:spPr>
          <a:xfrm>
            <a:off x="311700" y="1912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Sources</a:t>
            </a:r>
            <a:endParaRPr b="1"/>
          </a:p>
        </p:txBody>
      </p:sp>
      <p:sp>
        <p:nvSpPr>
          <p:cNvPr id="305" name="Google Shape;305;p49"/>
          <p:cNvSpPr txBox="1">
            <a:spLocks noGrp="1"/>
          </p:cNvSpPr>
          <p:nvPr>
            <p:ph type="body" idx="1"/>
          </p:nvPr>
        </p:nvSpPr>
        <p:spPr>
          <a:xfrm>
            <a:off x="311700" y="832925"/>
            <a:ext cx="8520600" cy="4080600"/>
          </a:xfrm>
          <a:prstGeom prst="rect">
            <a:avLst/>
          </a:prstGeom>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 sz="1100"/>
              <a:t>Slide 3: </a:t>
            </a:r>
            <a:r>
              <a:rPr lang="en" sz="1100">
                <a:solidFill>
                  <a:schemeClr val="dk1"/>
                </a:solidFill>
              </a:rPr>
              <a:t> </a:t>
            </a:r>
            <a:r>
              <a:rPr lang="en" sz="1100" u="sng">
                <a:solidFill>
                  <a:schemeClr val="accent5"/>
                </a:solidFill>
                <a:hlinkClick r:id="rId3"/>
              </a:rPr>
              <a:t>https://nces.ed.gov/programs/raceindicators/indicator_raa.asp</a:t>
            </a:r>
            <a:r>
              <a:rPr lang="en" sz="1100">
                <a:solidFill>
                  <a:schemeClr val="dk1"/>
                </a:solidFill>
              </a:rPr>
              <a:t>, accessed 5/31/2017</a:t>
            </a:r>
            <a:endParaRPr sz="1100">
              <a:solidFill>
                <a:schemeClr val="dk1"/>
              </a:solidFill>
            </a:endParaRPr>
          </a:p>
          <a:p>
            <a:pPr marL="0" lvl="0" indent="0" algn="l" rtl="0">
              <a:lnSpc>
                <a:spcPct val="150000"/>
              </a:lnSpc>
              <a:spcBef>
                <a:spcPts val="0"/>
              </a:spcBef>
              <a:spcAft>
                <a:spcPts val="0"/>
              </a:spcAft>
              <a:buNone/>
            </a:pPr>
            <a:r>
              <a:rPr lang="en" sz="1100"/>
              <a:t>Slide 4</a:t>
            </a:r>
            <a:r>
              <a:rPr lang="en" sz="1100">
                <a:solidFill>
                  <a:schemeClr val="dk1"/>
                </a:solidFill>
              </a:rPr>
              <a:t>: Colin Hattersley and Friends of the Earth Scotland, CC-BY-SA 2.0; Pax Ahimsa Gethen, CC-BY-SA 4.0</a:t>
            </a:r>
            <a:endParaRPr sz="1100">
              <a:solidFill>
                <a:schemeClr val="dk1"/>
              </a:solidFill>
            </a:endParaRPr>
          </a:p>
          <a:p>
            <a:pPr marL="0" lvl="0" indent="0" algn="l" rtl="0">
              <a:lnSpc>
                <a:spcPct val="150000"/>
              </a:lnSpc>
              <a:spcBef>
                <a:spcPts val="0"/>
              </a:spcBef>
              <a:spcAft>
                <a:spcPts val="0"/>
              </a:spcAft>
              <a:buNone/>
            </a:pPr>
            <a:r>
              <a:rPr lang="en" sz="1100"/>
              <a:t>Slide 7</a:t>
            </a:r>
            <a:r>
              <a:rPr lang="en" sz="1100">
                <a:solidFill>
                  <a:schemeClr val="dk1"/>
                </a:solidFill>
              </a:rPr>
              <a:t>: </a:t>
            </a:r>
            <a:r>
              <a:rPr lang="en" sz="1100" u="sng">
                <a:solidFill>
                  <a:schemeClr val="hlink"/>
                </a:solidFill>
                <a:hlinkClick r:id="rId4"/>
              </a:rPr>
              <a:t>https://en.wikipedia.org/wiki/Charging_station#/media/File:Free_EV_charge_station_sign_evinfra.svg</a:t>
            </a:r>
            <a:endParaRPr sz="1100">
              <a:solidFill>
                <a:schemeClr val="dk1"/>
              </a:solidFill>
            </a:endParaRPr>
          </a:p>
          <a:p>
            <a:pPr marL="0" lvl="0" indent="0" algn="l" rtl="0">
              <a:lnSpc>
                <a:spcPct val="150000"/>
              </a:lnSpc>
              <a:spcBef>
                <a:spcPts val="0"/>
              </a:spcBef>
              <a:spcAft>
                <a:spcPts val="0"/>
              </a:spcAft>
              <a:buNone/>
            </a:pPr>
            <a:r>
              <a:rPr lang="en" sz="1100"/>
              <a:t>Slide 8</a:t>
            </a:r>
            <a:r>
              <a:rPr lang="en" sz="1100">
                <a:solidFill>
                  <a:schemeClr val="dk1"/>
                </a:solidFill>
              </a:rPr>
              <a:t>: Credit: Uncopyrightable logo of You Need a Budget Company, </a:t>
            </a:r>
            <a:endParaRPr sz="1100">
              <a:solidFill>
                <a:schemeClr val="dk1"/>
              </a:solidFill>
            </a:endParaRPr>
          </a:p>
          <a:p>
            <a:pPr marL="457200" lvl="0" indent="0" algn="l" rtl="0">
              <a:lnSpc>
                <a:spcPct val="150000"/>
              </a:lnSpc>
              <a:spcBef>
                <a:spcPts val="0"/>
              </a:spcBef>
              <a:spcAft>
                <a:spcPts val="0"/>
              </a:spcAft>
              <a:buNone/>
            </a:pPr>
            <a:r>
              <a:rPr lang="en" sz="1100">
                <a:solidFill>
                  <a:schemeClr val="dk1"/>
                </a:solidFill>
              </a:rPr>
              <a:t> </a:t>
            </a:r>
            <a:r>
              <a:rPr lang="en" sz="1100" u="sng">
                <a:solidFill>
                  <a:schemeClr val="hlink"/>
                </a:solidFill>
                <a:hlinkClick r:id="rId5"/>
              </a:rPr>
              <a:t>https://commons.wikimedia.org/wiki/File:You_Need_A_Budget_Logo.png</a:t>
            </a:r>
            <a:endParaRPr sz="1100">
              <a:solidFill>
                <a:schemeClr val="dk1"/>
              </a:solidFill>
            </a:endParaRPr>
          </a:p>
          <a:p>
            <a:pPr marL="0" lvl="0" indent="0" algn="l" rtl="0">
              <a:lnSpc>
                <a:spcPct val="150000"/>
              </a:lnSpc>
              <a:spcBef>
                <a:spcPts val="0"/>
              </a:spcBef>
              <a:spcAft>
                <a:spcPts val="0"/>
              </a:spcAft>
              <a:buNone/>
            </a:pPr>
            <a:r>
              <a:rPr lang="en" sz="1100"/>
              <a:t>Slide 9: </a:t>
            </a:r>
            <a:r>
              <a:rPr lang="en" sz="1100" u="sng">
                <a:solidFill>
                  <a:schemeClr val="accent5"/>
                </a:solidFill>
                <a:hlinkClick r:id="rId6"/>
              </a:rPr>
              <a:t>https://www.flickr.com/photos/christophebenoit/21864092831/</a:t>
            </a:r>
            <a:r>
              <a:rPr lang="en" sz="1100">
                <a:solidFill>
                  <a:schemeClr val="dk1"/>
                </a:solidFill>
              </a:rPr>
              <a:t> </a:t>
            </a:r>
            <a:endParaRPr sz="1100"/>
          </a:p>
          <a:p>
            <a:pPr marL="0" lvl="0" indent="0" algn="l" rtl="0">
              <a:lnSpc>
                <a:spcPct val="150000"/>
              </a:lnSpc>
              <a:spcBef>
                <a:spcPts val="0"/>
              </a:spcBef>
              <a:spcAft>
                <a:spcPts val="0"/>
              </a:spcAft>
              <a:buNone/>
            </a:pPr>
            <a:r>
              <a:rPr lang="en" sz="1100"/>
              <a:t>Slide 11</a:t>
            </a:r>
            <a:r>
              <a:rPr lang="en" sz="1100">
                <a:solidFill>
                  <a:schemeClr val="dk1"/>
                </a:solidFill>
              </a:rPr>
              <a:t>: </a:t>
            </a:r>
            <a:r>
              <a:rPr lang="en" sz="1100"/>
              <a:t>University of Tennessee diversity word cloud, used by permission, https://www.lib.utk.edu/diversity/ </a:t>
            </a:r>
            <a:endParaRPr sz="1100"/>
          </a:p>
          <a:p>
            <a:pPr marL="0" lvl="0" indent="0" algn="l" rtl="0">
              <a:lnSpc>
                <a:spcPct val="150000"/>
              </a:lnSpc>
              <a:spcBef>
                <a:spcPts val="0"/>
              </a:spcBef>
              <a:spcAft>
                <a:spcPts val="0"/>
              </a:spcAft>
              <a:buNone/>
            </a:pPr>
            <a:r>
              <a:rPr lang="en" sz="1100"/>
              <a:t>Slide 14: </a:t>
            </a:r>
            <a:r>
              <a:rPr lang="en" sz="1100">
                <a:solidFill>
                  <a:schemeClr val="dk1"/>
                </a:solidFill>
              </a:rPr>
              <a:t>“Redefining Diversity: Creating an Inclusive Academic Library through Diversity Initiatives,” </a:t>
            </a:r>
            <a:r>
              <a:rPr lang="en" sz="1100" i="1">
                <a:solidFill>
                  <a:schemeClr val="dk1"/>
                </a:solidFill>
              </a:rPr>
              <a:t>College &amp; </a:t>
            </a:r>
            <a:endParaRPr sz="1100" i="1">
              <a:solidFill>
                <a:schemeClr val="dk1"/>
              </a:solidFill>
            </a:endParaRPr>
          </a:p>
          <a:p>
            <a:pPr marL="457200" lvl="0" indent="0" algn="l" rtl="0">
              <a:lnSpc>
                <a:spcPct val="150000"/>
              </a:lnSpc>
              <a:spcBef>
                <a:spcPts val="0"/>
              </a:spcBef>
              <a:spcAft>
                <a:spcPts val="0"/>
              </a:spcAft>
              <a:buNone/>
            </a:pPr>
            <a:r>
              <a:rPr lang="en" sz="1100" i="1">
                <a:solidFill>
                  <a:schemeClr val="dk1"/>
                </a:solidFill>
              </a:rPr>
              <a:t>Undergraduate Libraries </a:t>
            </a:r>
            <a:r>
              <a:rPr lang="en" sz="1100">
                <a:solidFill>
                  <a:schemeClr val="dk1"/>
                </a:solidFill>
              </a:rPr>
              <a:t>15 (2008): 281. Photo: </a:t>
            </a:r>
            <a:r>
              <a:rPr lang="en" sz="1100" u="sng">
                <a:solidFill>
                  <a:schemeClr val="hlink"/>
                </a:solidFill>
                <a:hlinkClick r:id="rId7"/>
              </a:rPr>
              <a:t>https://library.oakland.edu/people/bios/index.php?bio=Switzer</a:t>
            </a:r>
            <a:r>
              <a:rPr lang="en" sz="1100">
                <a:solidFill>
                  <a:schemeClr val="dk1"/>
                </a:solidFill>
              </a:rPr>
              <a:t>.</a:t>
            </a:r>
            <a:endParaRPr sz="1100">
              <a:solidFill>
                <a:schemeClr val="dk1"/>
              </a:solidFill>
            </a:endParaRPr>
          </a:p>
          <a:p>
            <a:pPr marL="0" lvl="0" indent="0" algn="l" rtl="0">
              <a:lnSpc>
                <a:spcPct val="150000"/>
              </a:lnSpc>
              <a:spcBef>
                <a:spcPts val="0"/>
              </a:spcBef>
              <a:spcAft>
                <a:spcPts val="0"/>
              </a:spcAft>
              <a:buNone/>
            </a:pPr>
            <a:r>
              <a:rPr lang="en" sz="1100"/>
              <a:t>Slide 16</a:t>
            </a:r>
            <a:r>
              <a:rPr lang="en" sz="1100">
                <a:solidFill>
                  <a:schemeClr val="dk1"/>
                </a:solidFill>
              </a:rPr>
              <a:t>: </a:t>
            </a:r>
            <a:r>
              <a:rPr lang="en" sz="1100" u="sng">
                <a:solidFill>
                  <a:schemeClr val="hlink"/>
                </a:solidFill>
                <a:hlinkClick r:id="rId8"/>
              </a:rPr>
              <a:t>https://pixabay.com/en/phone-old-year-built-1955-bakelite-1742833/</a:t>
            </a:r>
            <a:endParaRPr sz="1100">
              <a:solidFill>
                <a:schemeClr val="dk1"/>
              </a:solidFill>
            </a:endParaRPr>
          </a:p>
          <a:p>
            <a:pPr marL="0" lvl="0" indent="0" algn="l" rtl="0">
              <a:lnSpc>
                <a:spcPct val="150000"/>
              </a:lnSpc>
              <a:spcBef>
                <a:spcPts val="0"/>
              </a:spcBef>
              <a:spcAft>
                <a:spcPts val="0"/>
              </a:spcAft>
              <a:buNone/>
            </a:pPr>
            <a:r>
              <a:rPr lang="en" sz="1100"/>
              <a:t>Slide 18: </a:t>
            </a:r>
            <a:r>
              <a:rPr lang="en" sz="1100" u="sng">
                <a:solidFill>
                  <a:schemeClr val="accent5"/>
                </a:solidFill>
                <a:hlinkClick r:id="rId6"/>
              </a:rPr>
              <a:t>https://www.flickr.com/photos/christophebenoit/21864092831/</a:t>
            </a:r>
            <a:r>
              <a:rPr lang="en" sz="1100">
                <a:solidFill>
                  <a:schemeClr val="dk1"/>
                </a:solidFill>
              </a:rPr>
              <a:t> </a:t>
            </a:r>
            <a:endParaRPr sz="1100"/>
          </a:p>
          <a:p>
            <a:pPr marL="0" lvl="0" indent="0" algn="l" rtl="0">
              <a:lnSpc>
                <a:spcPct val="150000"/>
              </a:lnSpc>
              <a:spcBef>
                <a:spcPts val="0"/>
              </a:spcBef>
              <a:spcAft>
                <a:spcPts val="0"/>
              </a:spcAft>
              <a:buNone/>
            </a:pPr>
            <a:r>
              <a:rPr lang="en" sz="1100"/>
              <a:t>Slide 19</a:t>
            </a:r>
            <a:r>
              <a:rPr lang="en" sz="1100">
                <a:solidFill>
                  <a:schemeClr val="dk1"/>
                </a:solidFill>
              </a:rPr>
              <a:t>: </a:t>
            </a:r>
            <a:r>
              <a:rPr lang="en" sz="1100" u="sng">
                <a:solidFill>
                  <a:schemeClr val="hlink"/>
                </a:solidFill>
                <a:hlinkClick r:id="rId9"/>
              </a:rPr>
              <a:t>https://www.flickr.com/photos/nowhere77/3347881990/</a:t>
            </a:r>
            <a:endParaRPr sz="1100">
              <a:solidFill>
                <a:schemeClr val="dk1"/>
              </a:solidFill>
            </a:endParaRPr>
          </a:p>
          <a:p>
            <a:pPr marL="0" lvl="0" indent="0" algn="l" rtl="0">
              <a:lnSpc>
                <a:spcPct val="150000"/>
              </a:lnSpc>
              <a:spcBef>
                <a:spcPts val="0"/>
              </a:spcBef>
              <a:spcAft>
                <a:spcPts val="0"/>
              </a:spcAft>
              <a:buNone/>
            </a:pPr>
            <a:r>
              <a:rPr lang="en" sz="1100"/>
              <a:t>Slide 20</a:t>
            </a:r>
            <a:r>
              <a:rPr lang="en" sz="1100">
                <a:solidFill>
                  <a:schemeClr val="dk1"/>
                </a:solidFill>
              </a:rPr>
              <a:t>: </a:t>
            </a:r>
            <a:r>
              <a:rPr lang="en" sz="1100" u="sng">
                <a:solidFill>
                  <a:schemeClr val="hlink"/>
                </a:solidFill>
                <a:hlinkClick r:id="rId10"/>
              </a:rPr>
              <a:t>https://www.flickr.com/photos/andymangold/4455910733/</a:t>
            </a:r>
            <a:r>
              <a:rPr lang="en" sz="1100">
                <a:solidFill>
                  <a:schemeClr val="dk1"/>
                </a:solidFill>
              </a:rPr>
              <a:t> </a:t>
            </a:r>
            <a:endParaRPr sz="1100">
              <a:solidFill>
                <a:schemeClr val="dk1"/>
              </a:solidFill>
            </a:endParaRPr>
          </a:p>
          <a:p>
            <a:pPr marL="0" lvl="0" indent="0" algn="l" rtl="0">
              <a:lnSpc>
                <a:spcPct val="150000"/>
              </a:lnSpc>
              <a:spcBef>
                <a:spcPts val="0"/>
              </a:spcBef>
              <a:spcAft>
                <a:spcPts val="0"/>
              </a:spcAft>
              <a:buNone/>
            </a:pPr>
            <a:r>
              <a:rPr lang="en" sz="1100"/>
              <a:t>Slide 21</a:t>
            </a:r>
            <a:r>
              <a:rPr lang="en" sz="1100">
                <a:solidFill>
                  <a:schemeClr val="dk1"/>
                </a:solidFill>
              </a:rPr>
              <a:t>: </a:t>
            </a:r>
            <a:r>
              <a:rPr lang="en" sz="1100" u="sng">
                <a:solidFill>
                  <a:schemeClr val="accent5"/>
                </a:solidFill>
                <a:hlinkClick r:id="rId11"/>
              </a:rPr>
              <a:t>https://pixabay.com/en/new-mexico-albuquerque-tourism-1010508/</a:t>
            </a:r>
            <a:r>
              <a:rPr lang="en" sz="1100"/>
              <a:t>; </a:t>
            </a:r>
            <a:endParaRPr sz="1100"/>
          </a:p>
          <a:p>
            <a:pPr marL="457200" lvl="0" indent="0" algn="l" rtl="0">
              <a:lnSpc>
                <a:spcPct val="150000"/>
              </a:lnSpc>
              <a:spcBef>
                <a:spcPts val="0"/>
              </a:spcBef>
              <a:spcAft>
                <a:spcPts val="0"/>
              </a:spcAft>
              <a:buNone/>
            </a:pPr>
            <a:r>
              <a:rPr lang="en" sz="1100" u="sng">
                <a:solidFill>
                  <a:schemeClr val="accent5"/>
                </a:solidFill>
                <a:hlinkClick r:id="rId12"/>
              </a:rPr>
              <a:t>https://www.flickr.com/photos/kapildevsingh/10953867756/in/photostream/</a:t>
            </a:r>
            <a:r>
              <a:rPr lang="en" sz="1100"/>
              <a:t>; </a:t>
            </a:r>
            <a:r>
              <a:rPr lang="en" sz="1100" u="sng">
                <a:solidFill>
                  <a:schemeClr val="accent5"/>
                </a:solidFill>
                <a:hlinkClick r:id="rId13"/>
              </a:rPr>
              <a:t>https://www.flickr.com/photos/67372428@N06/32986366181/</a:t>
            </a:r>
            <a:r>
              <a:rPr lang="en" sz="1100"/>
              <a:t>; </a:t>
            </a:r>
            <a:r>
              <a:rPr lang="en" sz="1100" u="sng">
                <a:solidFill>
                  <a:schemeClr val="accent5"/>
                </a:solidFill>
                <a:hlinkClick r:id="rId14"/>
              </a:rPr>
              <a:t>https://www.flickr.com/photos/129657698@N02/16159019626/</a:t>
            </a:r>
            <a:endParaRPr sz="1100">
              <a:solidFill>
                <a:schemeClr val="dk1"/>
              </a:solidFill>
            </a:endParaRPr>
          </a:p>
          <a:p>
            <a:pPr marL="0" lvl="0" indent="0" algn="l" rtl="0">
              <a:lnSpc>
                <a:spcPct val="100000"/>
              </a:lnSpc>
              <a:spcBef>
                <a:spcPts val="0"/>
              </a:spcBef>
              <a:spcAft>
                <a:spcPts val="0"/>
              </a:spcAft>
              <a:buNone/>
            </a:pPr>
            <a:endParaRPr sz="1100">
              <a:solidFill>
                <a:schemeClr val="dk1"/>
              </a:solidFill>
            </a:endParaRPr>
          </a:p>
          <a:p>
            <a:pPr marL="0" lvl="0" indent="0" algn="l" rtl="0">
              <a:lnSpc>
                <a:spcPct val="100000"/>
              </a:lnSpc>
              <a:spcBef>
                <a:spcPts val="0"/>
              </a:spcBef>
              <a:spcAft>
                <a:spcPts val="0"/>
              </a:spcAft>
              <a:buNone/>
            </a:pPr>
            <a:endParaRPr sz="1200">
              <a:solidFill>
                <a:schemeClr val="dk1"/>
              </a:solidFill>
            </a:endParaRPr>
          </a:p>
          <a:p>
            <a:pPr marL="0" lvl="0" indent="0" algn="l" rtl="0">
              <a:lnSpc>
                <a:spcPct val="100000"/>
              </a:lnSpc>
              <a:spcBef>
                <a:spcPts val="0"/>
              </a:spcBef>
              <a:spcAft>
                <a:spcPts val="0"/>
              </a:spcAft>
              <a:buNone/>
            </a:pPr>
            <a:endParaRPr sz="1200">
              <a:solidFill>
                <a:schemeClr val="dk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5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b="1"/>
              <a:t>Sources</a:t>
            </a:r>
            <a:endParaRPr/>
          </a:p>
        </p:txBody>
      </p:sp>
      <p:sp>
        <p:nvSpPr>
          <p:cNvPr id="311" name="Google Shape;311;p50"/>
          <p:cNvSpPr txBox="1">
            <a:spLocks noGrp="1"/>
          </p:cNvSpPr>
          <p:nvPr>
            <p:ph type="body" idx="1"/>
          </p:nvPr>
        </p:nvSpPr>
        <p:spPr>
          <a:xfrm>
            <a:off x="112925" y="1017725"/>
            <a:ext cx="8520600" cy="3416400"/>
          </a:xfrm>
          <a:prstGeom prst="rect">
            <a:avLst/>
          </a:prstGeom>
        </p:spPr>
        <p:txBody>
          <a:bodyPr spcFirstLastPara="1" wrap="square" lIns="91425" tIns="91425" rIns="91425" bIns="91425" anchor="t" anchorCtr="0">
            <a:noAutofit/>
          </a:bodyPr>
          <a:lstStyle/>
          <a:p>
            <a:pPr marL="0" lvl="0" indent="0" algn="l" rtl="0">
              <a:lnSpc>
                <a:spcPct val="150000"/>
              </a:lnSpc>
              <a:spcBef>
                <a:spcPts val="0"/>
              </a:spcBef>
              <a:spcAft>
                <a:spcPts val="0"/>
              </a:spcAft>
              <a:buClr>
                <a:schemeClr val="dk1"/>
              </a:buClr>
              <a:buSzPts val="1100"/>
              <a:buFont typeface="Arial"/>
              <a:buNone/>
            </a:pPr>
            <a:r>
              <a:rPr lang="en" sz="1100"/>
              <a:t>Slide 22</a:t>
            </a:r>
            <a:r>
              <a:rPr lang="en" sz="1100">
                <a:solidFill>
                  <a:schemeClr val="dk1"/>
                </a:solidFill>
              </a:rPr>
              <a:t>: </a:t>
            </a:r>
            <a:r>
              <a:rPr lang="en" sz="1100" u="sng">
                <a:solidFill>
                  <a:schemeClr val="accent5"/>
                </a:solidFill>
                <a:hlinkClick r:id="rId3"/>
              </a:rPr>
              <a:t>https://www.flickr.com/photos/ian-s/34819871231/</a:t>
            </a:r>
            <a:endParaRPr sz="1100">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 sz="1100"/>
              <a:t>Slide 23</a:t>
            </a:r>
            <a:r>
              <a:rPr lang="en" sz="1100">
                <a:solidFill>
                  <a:schemeClr val="dk1"/>
                </a:solidFill>
              </a:rPr>
              <a:t>: </a:t>
            </a:r>
            <a:r>
              <a:rPr lang="en" sz="1100" u="sng">
                <a:solidFill>
                  <a:schemeClr val="accent5"/>
                </a:solidFill>
                <a:hlinkClick r:id="rId4"/>
              </a:rPr>
              <a:t>https://commons.wikimedia.org/wiki/Category:Diversity#/media/File:Diversity_baum.png</a:t>
            </a:r>
            <a:endParaRPr sz="1100">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 sz="1100"/>
              <a:t>Slide 24</a:t>
            </a:r>
            <a:r>
              <a:rPr lang="en" sz="1100">
                <a:solidFill>
                  <a:schemeClr val="dk1"/>
                </a:solidFill>
              </a:rPr>
              <a:t>: Kathy Pusey, Salisbury University</a:t>
            </a:r>
            <a:endParaRPr sz="1100">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 sz="1100"/>
              <a:t>Slide 25</a:t>
            </a:r>
            <a:r>
              <a:rPr lang="en" sz="1100">
                <a:solidFill>
                  <a:schemeClr val="dk1"/>
                </a:solidFill>
              </a:rPr>
              <a:t>: Picture by </a:t>
            </a:r>
            <a:r>
              <a:rPr lang="en" sz="1100" u="sng">
                <a:solidFill>
                  <a:schemeClr val="accent5"/>
                </a:solidFill>
                <a:hlinkClick r:id="rId5"/>
              </a:rPr>
              <a:t>https://www.flickr.com/photos/epist/33961134000/</a:t>
            </a:r>
            <a:r>
              <a:rPr lang="en" sz="1100">
                <a:solidFill>
                  <a:schemeClr val="dk1"/>
                </a:solidFill>
              </a:rPr>
              <a:t> , flyer by SU libraries</a:t>
            </a:r>
            <a:endParaRPr sz="1100">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 sz="1100"/>
              <a:t>Slide 26</a:t>
            </a:r>
            <a:r>
              <a:rPr lang="en" sz="1100">
                <a:solidFill>
                  <a:schemeClr val="dk1"/>
                </a:solidFill>
              </a:rPr>
              <a:t>: </a:t>
            </a:r>
            <a:r>
              <a:rPr lang="en" sz="1100" u="sng">
                <a:solidFill>
                  <a:schemeClr val="accent5"/>
                </a:solidFill>
                <a:hlinkClick r:id="rId6"/>
              </a:rPr>
              <a:t>https://pixabay.com/en/elevator-button-building-push-lift-1207812/</a:t>
            </a:r>
            <a:endParaRPr sz="1100">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 sz="1100"/>
              <a:t>Slide 30:</a:t>
            </a:r>
            <a:r>
              <a:rPr lang="en" sz="1100">
                <a:solidFill>
                  <a:schemeClr val="dk1"/>
                </a:solidFill>
              </a:rPr>
              <a:t> </a:t>
            </a:r>
            <a:r>
              <a:rPr lang="en" sz="1100" u="sng">
                <a:solidFill>
                  <a:schemeClr val="dk1"/>
                </a:solidFill>
                <a:hlinkClick r:id="rId7"/>
              </a:rPr>
              <a:t>http://maxpixel.freegreatpicture.com/static/photo/1x/Pattern-Form-Psychedelic-Retro-Like-Thumb-1638752.png</a:t>
            </a:r>
            <a:r>
              <a:rPr lang="en" sz="1100">
                <a:solidFill>
                  <a:schemeClr val="dk1"/>
                </a:solidFill>
              </a:rPr>
              <a:t>, CC0</a:t>
            </a:r>
            <a:endParaRPr sz="1100">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 sz="1100"/>
              <a:t>Slide 31:</a:t>
            </a:r>
            <a:r>
              <a:rPr lang="en" sz="1100">
                <a:solidFill>
                  <a:schemeClr val="dk1"/>
                </a:solidFill>
              </a:rPr>
              <a:t> Kathy Pusey, Salisbury, University</a:t>
            </a:r>
            <a:endParaRPr sz="1100">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 sz="1100"/>
              <a:t>Slide 32</a:t>
            </a:r>
            <a:r>
              <a:rPr lang="en" sz="1100">
                <a:solidFill>
                  <a:schemeClr val="dk1"/>
                </a:solidFill>
              </a:rPr>
              <a:t>: </a:t>
            </a:r>
            <a:r>
              <a:rPr lang="en" sz="1100" u="sng">
                <a:solidFill>
                  <a:schemeClr val="hlink"/>
                </a:solidFill>
                <a:hlinkClick r:id="rId8"/>
              </a:rPr>
              <a:t>https://pixabay.com/en/city-time-square-nyc-buildings-869064/</a:t>
            </a:r>
            <a:r>
              <a:rPr lang="en" sz="1100">
                <a:solidFill>
                  <a:schemeClr val="dk1"/>
                </a:solidFill>
              </a:rPr>
              <a:t> </a:t>
            </a:r>
            <a:endParaRPr sz="1100"/>
          </a:p>
          <a:p>
            <a:pPr marL="0" lvl="0" indent="0" algn="l" rtl="0">
              <a:lnSpc>
                <a:spcPct val="150000"/>
              </a:lnSpc>
              <a:spcBef>
                <a:spcPts val="0"/>
              </a:spcBef>
              <a:spcAft>
                <a:spcPts val="0"/>
              </a:spcAft>
              <a:buNone/>
            </a:pPr>
            <a:r>
              <a:rPr lang="en" sz="1100"/>
              <a:t>Slide 33: </a:t>
            </a:r>
            <a:r>
              <a:rPr lang="en" sz="1100" u="sng">
                <a:solidFill>
                  <a:schemeClr val="accent5"/>
                </a:solidFill>
                <a:hlinkClick r:id="rId9"/>
              </a:rPr>
              <a:t>https://www.flickr.com/photos/pollyann/3242575196/</a:t>
            </a:r>
            <a:endParaRPr sz="1100"/>
          </a:p>
          <a:p>
            <a:pPr marL="0" lvl="0" indent="0" algn="l" rtl="0">
              <a:lnSpc>
                <a:spcPct val="150000"/>
              </a:lnSpc>
              <a:spcBef>
                <a:spcPts val="0"/>
              </a:spcBef>
              <a:spcAft>
                <a:spcPts val="0"/>
              </a:spcAft>
              <a:buNone/>
            </a:pPr>
            <a:r>
              <a:rPr lang="en" sz="1100"/>
              <a:t>Slide 34: </a:t>
            </a:r>
            <a:r>
              <a:rPr lang="en" sz="1100">
                <a:solidFill>
                  <a:schemeClr val="dk1"/>
                </a:solidFill>
              </a:rPr>
              <a:t>Credit: Brooke Bida CC-BY-2.0</a:t>
            </a:r>
            <a:endParaRPr sz="1100"/>
          </a:p>
          <a:p>
            <a:pPr marL="0" lvl="0" indent="0" algn="l" rtl="0">
              <a:lnSpc>
                <a:spcPct val="150000"/>
              </a:lnSpc>
              <a:spcBef>
                <a:spcPts val="0"/>
              </a:spcBef>
              <a:spcAft>
                <a:spcPts val="0"/>
              </a:spcAft>
              <a:buNone/>
            </a:pPr>
            <a:r>
              <a:rPr lang="en" sz="1100"/>
              <a:t>Slide 35: </a:t>
            </a:r>
            <a:r>
              <a:rPr lang="en" sz="1100" u="sng">
                <a:solidFill>
                  <a:schemeClr val="hlink"/>
                </a:solidFill>
                <a:hlinkClick r:id="rId10"/>
              </a:rPr>
              <a:t>https://www.flickr.com/photos/66816094@N00/3076575004/</a:t>
            </a:r>
            <a:r>
              <a:rPr lang="en" sz="1100"/>
              <a:t> </a:t>
            </a:r>
            <a:endParaRPr sz="1100"/>
          </a:p>
          <a:p>
            <a:pPr marL="0" lvl="0" indent="0" algn="l" rtl="0">
              <a:lnSpc>
                <a:spcPct val="150000"/>
              </a:lnSpc>
              <a:spcBef>
                <a:spcPts val="0"/>
              </a:spcBef>
              <a:spcAft>
                <a:spcPts val="0"/>
              </a:spcAft>
              <a:buNone/>
            </a:pPr>
            <a:r>
              <a:rPr lang="en" sz="1100"/>
              <a:t>Slide 36: </a:t>
            </a:r>
            <a:r>
              <a:rPr lang="en" sz="1100" u="sng">
                <a:solidFill>
                  <a:schemeClr val="accent5"/>
                </a:solidFill>
                <a:hlinkClick r:id="rId11"/>
              </a:rPr>
              <a:t>https://www.flickr.com/photos/christophebenoit/21864092831/</a:t>
            </a:r>
            <a:r>
              <a:rPr lang="en" sz="1100">
                <a:solidFill>
                  <a:schemeClr val="dk1"/>
                </a:solidFill>
              </a:rPr>
              <a:t> </a:t>
            </a:r>
            <a:endParaRPr sz="11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311700" y="2436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Why a diversity and inclusion plan?</a:t>
            </a:r>
            <a:endParaRPr b="1"/>
          </a:p>
        </p:txBody>
      </p:sp>
      <p:pic>
        <p:nvPicPr>
          <p:cNvPr id="74" name="Google Shape;74;p16" descr="Love Trumps Hate CC-BY-SA 2.0 by Colin Hattersley and Friends of the Earth Scotland.jpg"/>
          <p:cNvPicPr preferRelativeResize="0"/>
          <p:nvPr/>
        </p:nvPicPr>
        <p:blipFill>
          <a:blip r:embed="rId3">
            <a:alphaModFix/>
          </a:blip>
          <a:stretch>
            <a:fillRect/>
          </a:stretch>
        </p:blipFill>
        <p:spPr>
          <a:xfrm>
            <a:off x="85950" y="1183087"/>
            <a:ext cx="4176174" cy="2777326"/>
          </a:xfrm>
          <a:prstGeom prst="rect">
            <a:avLst/>
          </a:prstGeom>
          <a:noFill/>
          <a:ln>
            <a:noFill/>
          </a:ln>
        </p:spPr>
      </p:pic>
      <p:pic>
        <p:nvPicPr>
          <p:cNvPr id="75" name="Google Shape;75;p16" descr="Pro-homosexual race and women CC-BY-SA 4.0 by Pax Ahimsa Gethen.jpg"/>
          <p:cNvPicPr preferRelativeResize="0"/>
          <p:nvPr/>
        </p:nvPicPr>
        <p:blipFill>
          <a:blip r:embed="rId4">
            <a:alphaModFix/>
          </a:blip>
          <a:stretch>
            <a:fillRect/>
          </a:stretch>
        </p:blipFill>
        <p:spPr>
          <a:xfrm>
            <a:off x="4392097" y="1749915"/>
            <a:ext cx="4440200" cy="296157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311700" y="2803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Why a diversity and inclusion plan?</a:t>
            </a:r>
            <a:endParaRPr b="1"/>
          </a:p>
        </p:txBody>
      </p:sp>
      <p:pic>
        <p:nvPicPr>
          <p:cNvPr id="81" name="Google Shape;81;p17" descr="Delmarva Now Racist Drawing Found in SU Library April 11 2016.png"/>
          <p:cNvPicPr preferRelativeResize="0"/>
          <p:nvPr/>
        </p:nvPicPr>
        <p:blipFill>
          <a:blip r:embed="rId3">
            <a:alphaModFix/>
          </a:blip>
          <a:stretch>
            <a:fillRect/>
          </a:stretch>
        </p:blipFill>
        <p:spPr>
          <a:xfrm>
            <a:off x="2001125" y="968775"/>
            <a:ext cx="4606025" cy="39857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262350"/>
            <a:ext cx="8520600" cy="530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Logistics: </a:t>
            </a:r>
            <a:r>
              <a:rPr lang="en" sz="2600" b="1">
                <a:solidFill>
                  <a:srgbClr val="000000"/>
                </a:solidFill>
              </a:rPr>
              <a:t>Who should come up with a plan?</a:t>
            </a:r>
            <a:r>
              <a:rPr lang="en" sz="2400" b="1">
                <a:solidFill>
                  <a:srgbClr val="000000"/>
                </a:solidFill>
              </a:rPr>
              <a:t> </a:t>
            </a:r>
            <a:endParaRPr b="1">
              <a:solidFill>
                <a:srgbClr val="000000"/>
              </a:solidFill>
            </a:endParaRPr>
          </a:p>
        </p:txBody>
      </p:sp>
      <p:sp>
        <p:nvSpPr>
          <p:cNvPr id="87" name="Google Shape;87;p18"/>
          <p:cNvSpPr txBox="1">
            <a:spLocks noGrp="1"/>
          </p:cNvSpPr>
          <p:nvPr>
            <p:ph type="body" idx="1"/>
          </p:nvPr>
        </p:nvSpPr>
        <p:spPr>
          <a:xfrm>
            <a:off x="311700" y="1355050"/>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1">
                <a:solidFill>
                  <a:srgbClr val="000000"/>
                </a:solidFill>
              </a:rPr>
              <a:t>Issues to consider:</a:t>
            </a:r>
            <a:endParaRPr sz="2400" b="1">
              <a:solidFill>
                <a:srgbClr val="000000"/>
              </a:solidFill>
            </a:endParaRPr>
          </a:p>
          <a:p>
            <a:pPr marL="457200" lvl="0" indent="-381000" algn="l" rtl="0">
              <a:spcBef>
                <a:spcPts val="1600"/>
              </a:spcBef>
              <a:spcAft>
                <a:spcPts val="0"/>
              </a:spcAft>
              <a:buClr>
                <a:srgbClr val="000000"/>
              </a:buClr>
              <a:buSzPts val="2400"/>
              <a:buAutoNum type="arabicPeriod"/>
            </a:pPr>
            <a:r>
              <a:rPr lang="en" sz="2400">
                <a:solidFill>
                  <a:srgbClr val="000000"/>
                </a:solidFill>
              </a:rPr>
              <a:t>Organizational: top-down or bottom-up?</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Permanent or ad hoc?</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Size: big or small?</a:t>
            </a:r>
            <a:endParaRPr sz="2400">
              <a:solidFill>
                <a:srgbClr val="000000"/>
              </a:solidFill>
            </a:endParaRPr>
          </a:p>
          <a:p>
            <a:pPr marL="457200" lvl="0" indent="-381000" algn="l" rtl="0">
              <a:spcBef>
                <a:spcPts val="0"/>
              </a:spcBef>
              <a:spcAft>
                <a:spcPts val="0"/>
              </a:spcAft>
              <a:buClr>
                <a:srgbClr val="000000"/>
              </a:buClr>
              <a:buSzPts val="2400"/>
              <a:buAutoNum type="arabicPeriod"/>
            </a:pPr>
            <a:r>
              <a:rPr lang="en" sz="2400">
                <a:solidFill>
                  <a:srgbClr val="000000"/>
                </a:solidFill>
              </a:rPr>
              <a:t>Membership: diversity in demographics and library units</a:t>
            </a:r>
            <a:endParaRPr sz="2400">
              <a:solidFill>
                <a:srgbClr val="000000"/>
              </a:solidFill>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Logistics: Charge</a:t>
            </a:r>
            <a:endParaRPr b="1"/>
          </a:p>
        </p:txBody>
      </p:sp>
      <p:sp>
        <p:nvSpPr>
          <p:cNvPr id="93" name="Google Shape;93;p19"/>
          <p:cNvSpPr txBox="1">
            <a:spLocks noGrp="1"/>
          </p:cNvSpPr>
          <p:nvPr>
            <p:ph type="body" idx="1"/>
          </p:nvPr>
        </p:nvSpPr>
        <p:spPr>
          <a:xfrm>
            <a:off x="311700" y="1152475"/>
            <a:ext cx="46488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000000"/>
                </a:solidFill>
              </a:rPr>
              <a:t>SU Libraries:</a:t>
            </a:r>
            <a:endParaRPr>
              <a:solidFill>
                <a:srgbClr val="000000"/>
              </a:solidFill>
            </a:endParaRPr>
          </a:p>
          <a:p>
            <a:pPr marL="0" lvl="0" indent="0" algn="l" rtl="0">
              <a:spcBef>
                <a:spcPts val="1600"/>
              </a:spcBef>
              <a:spcAft>
                <a:spcPts val="0"/>
              </a:spcAft>
              <a:buNone/>
            </a:pPr>
            <a:r>
              <a:rPr lang="en">
                <a:solidFill>
                  <a:srgbClr val="000000"/>
                </a:solidFill>
              </a:rPr>
              <a:t>By March 31, 2017, develop a definition for what diversity at the Salisbury University Libraries means and develop a plan to promote that diversity.  This can include collections, services, programs/events, staff training, recommendations for ways of recruiting and retaining a diverse staff, etc.</a:t>
            </a:r>
            <a:endParaRPr>
              <a:solidFill>
                <a:srgbClr val="000000"/>
              </a:solidFill>
            </a:endParaRPr>
          </a:p>
          <a:p>
            <a:pPr marL="0" lvl="0" indent="0" algn="l" rtl="0">
              <a:spcBef>
                <a:spcPts val="1600"/>
              </a:spcBef>
              <a:spcAft>
                <a:spcPts val="0"/>
              </a:spcAft>
              <a:buClr>
                <a:schemeClr val="dk1"/>
              </a:buClr>
              <a:buSzPts val="1100"/>
              <a:buFont typeface="Arial"/>
              <a:buNone/>
            </a:pPr>
            <a:r>
              <a:rPr lang="en">
                <a:solidFill>
                  <a:srgbClr val="000000"/>
                </a:solidFill>
              </a:rPr>
              <a:t>Key points: due date, specific tasks</a:t>
            </a:r>
            <a:endParaRPr>
              <a:solidFill>
                <a:srgbClr val="000000"/>
              </a:solidFill>
            </a:endParaRPr>
          </a:p>
          <a:p>
            <a:pPr marL="0" lvl="0" indent="0" algn="l" rtl="0">
              <a:spcBef>
                <a:spcPts val="1600"/>
              </a:spcBef>
              <a:spcAft>
                <a:spcPts val="1600"/>
              </a:spcAft>
              <a:buNone/>
            </a:pPr>
            <a:endParaRPr/>
          </a:p>
        </p:txBody>
      </p:sp>
      <p:pic>
        <p:nvPicPr>
          <p:cNvPr id="94" name="Google Shape;94;p19" descr="Free_EV_charge_station_sign_evinfra Public Domain.png"/>
          <p:cNvPicPr preferRelativeResize="0"/>
          <p:nvPr/>
        </p:nvPicPr>
        <p:blipFill>
          <a:blip r:embed="rId3">
            <a:alphaModFix/>
          </a:blip>
          <a:stretch>
            <a:fillRect/>
          </a:stretch>
        </p:blipFill>
        <p:spPr>
          <a:xfrm>
            <a:off x="5684476" y="1152475"/>
            <a:ext cx="2215900" cy="32283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Logistics: Budget</a:t>
            </a:r>
            <a:endParaRPr b="1"/>
          </a:p>
        </p:txBody>
      </p:sp>
      <p:pic>
        <p:nvPicPr>
          <p:cNvPr id="100" name="Google Shape;100;p20" descr="You_Need_A_Budget_Logo.png"/>
          <p:cNvPicPr preferRelativeResize="0"/>
          <p:nvPr/>
        </p:nvPicPr>
        <p:blipFill>
          <a:blip r:embed="rId3">
            <a:alphaModFix/>
          </a:blip>
          <a:stretch>
            <a:fillRect/>
          </a:stretch>
        </p:blipFill>
        <p:spPr>
          <a:xfrm>
            <a:off x="2128838" y="1468950"/>
            <a:ext cx="4886325" cy="2952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1"/>
          <p:cNvSpPr txBox="1">
            <a:spLocks noGrp="1"/>
          </p:cNvSpPr>
          <p:nvPr>
            <p:ph type="title"/>
          </p:nvPr>
        </p:nvSpPr>
        <p:spPr>
          <a:xfrm>
            <a:off x="311700" y="3688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Defining Diversity: Audience participation</a:t>
            </a:r>
            <a:endParaRPr b="1"/>
          </a:p>
        </p:txBody>
      </p:sp>
      <p:sp>
        <p:nvSpPr>
          <p:cNvPr id="106" name="Google Shape;106;p21"/>
          <p:cNvSpPr txBox="1">
            <a:spLocks noGrp="1"/>
          </p:cNvSpPr>
          <p:nvPr>
            <p:ph type="body" idx="1"/>
          </p:nvPr>
        </p:nvSpPr>
        <p:spPr>
          <a:xfrm>
            <a:off x="311700" y="4219775"/>
            <a:ext cx="8520600" cy="6561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800">
                <a:solidFill>
                  <a:srgbClr val="000000"/>
                </a:solidFill>
              </a:rPr>
              <a:t>What does diversity mean to you?</a:t>
            </a:r>
            <a:endParaRPr sz="2800">
              <a:solidFill>
                <a:srgbClr val="000000"/>
              </a:solidFill>
            </a:endParaRPr>
          </a:p>
        </p:txBody>
      </p:sp>
      <p:pic>
        <p:nvPicPr>
          <p:cNvPr id="107" name="Google Shape;107;p21"/>
          <p:cNvPicPr preferRelativeResize="0"/>
          <p:nvPr/>
        </p:nvPicPr>
        <p:blipFill>
          <a:blip r:embed="rId3">
            <a:alphaModFix/>
          </a:blip>
          <a:stretch>
            <a:fillRect/>
          </a:stretch>
        </p:blipFill>
        <p:spPr>
          <a:xfrm>
            <a:off x="2544775" y="1098325"/>
            <a:ext cx="4054451" cy="304085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2597</Words>
  <Application>Microsoft Office PowerPoint</Application>
  <PresentationFormat>On-screen Show (16:9)</PresentationFormat>
  <Paragraphs>187</Paragraphs>
  <Slides>38</Slides>
  <Notes>38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38</vt:i4>
      </vt:variant>
    </vt:vector>
  </HeadingPairs>
  <TitlesOfParts>
    <vt:vector size="41" baseType="lpstr">
      <vt:lpstr>Arial</vt:lpstr>
      <vt:lpstr>Calibri</vt:lpstr>
      <vt:lpstr>Simple Light</vt:lpstr>
      <vt:lpstr>Planning for Diversity and Inclusion </vt:lpstr>
      <vt:lpstr>Agenda</vt:lpstr>
      <vt:lpstr>Why a diversity and inclusion plan?</vt:lpstr>
      <vt:lpstr>Why a diversity and inclusion plan?</vt:lpstr>
      <vt:lpstr>Why a diversity and inclusion plan?</vt:lpstr>
      <vt:lpstr>Logistics: Who should come up with a plan? </vt:lpstr>
      <vt:lpstr>Logistics: Charge</vt:lpstr>
      <vt:lpstr>Logistics: Budget</vt:lpstr>
      <vt:lpstr>Defining Diversity: Audience participation</vt:lpstr>
      <vt:lpstr>Defining Diversity</vt:lpstr>
      <vt:lpstr>Defining Diversity</vt:lpstr>
      <vt:lpstr>PowerPoint Presentation</vt:lpstr>
      <vt:lpstr>PowerPoint Presentation</vt:lpstr>
      <vt:lpstr>Defining Diversity</vt:lpstr>
      <vt:lpstr>Defining Diversity: The SU Definition</vt:lpstr>
      <vt:lpstr>Inventory:  How are we supporting diversity now?</vt:lpstr>
      <vt:lpstr>How do our peer institutions support diversity?</vt:lpstr>
      <vt:lpstr>Inventory: Audience Participation</vt:lpstr>
      <vt:lpstr>Soliciting Feedback</vt:lpstr>
      <vt:lpstr>All-Staff Meeting</vt:lpstr>
      <vt:lpstr>All-Staff Ideas</vt:lpstr>
      <vt:lpstr>Focus Groups</vt:lpstr>
      <vt:lpstr>Focus Group Questions</vt:lpstr>
      <vt:lpstr>Focus Group Questions </vt:lpstr>
      <vt:lpstr>Focus Group Questions  </vt:lpstr>
      <vt:lpstr>Focus Group Questions  </vt:lpstr>
      <vt:lpstr>Coming Up with a Plan: Task Force Subgroups</vt:lpstr>
      <vt:lpstr>Coming Up with a Plan: Overlap</vt:lpstr>
      <vt:lpstr>Coming Up with a Plan: Integration into Goals</vt:lpstr>
      <vt:lpstr>Coming Up with a Plan: Approvals</vt:lpstr>
      <vt:lpstr>Issues to consider: Personnel</vt:lpstr>
      <vt:lpstr>Issues to Consider:  Marketing</vt:lpstr>
      <vt:lpstr>Issues to Consider: Assessment</vt:lpstr>
      <vt:lpstr>Issues to consider:</vt:lpstr>
      <vt:lpstr>Issues to Consider:  Don’t Assume You Know</vt:lpstr>
      <vt:lpstr>Issues to Consider:  Audience Participation </vt:lpstr>
      <vt:lpstr>Sources</vt:lpstr>
      <vt:lpstr>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for Diversity and Inclusion</dc:title>
  <dc:creator>Beatriz Hardy</dc:creator>
  <cp:lastModifiedBy>Beatriz Hardy</cp:lastModifiedBy>
  <cp:revision>3</cp:revision>
  <dcterms:modified xsi:type="dcterms:W3CDTF">2021-01-19T19:25:38Z</dcterms:modified>
</cp:coreProperties>
</file>