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17"/>
  </p:notesMasterIdLst>
  <p:sldIdLst>
    <p:sldId id="283" r:id="rId2"/>
    <p:sldId id="293" r:id="rId3"/>
    <p:sldId id="286" r:id="rId4"/>
    <p:sldId id="297" r:id="rId5"/>
    <p:sldId id="298" r:id="rId6"/>
    <p:sldId id="299" r:id="rId7"/>
    <p:sldId id="300" r:id="rId8"/>
    <p:sldId id="301" r:id="rId9"/>
    <p:sldId id="302" r:id="rId10"/>
    <p:sldId id="303" r:id="rId11"/>
    <p:sldId id="304" r:id="rId12"/>
    <p:sldId id="305" r:id="rId13"/>
    <p:sldId id="291" r:id="rId14"/>
    <p:sldId id="284" r:id="rId15"/>
    <p:sldId id="306" r:id="rId16"/>
  </p:sldIdLst>
  <p:sldSz cx="12192000" cy="6858000"/>
  <p:notesSz cx="6858000" cy="9296400"/>
  <p:embeddedFontLst>
    <p:embeddedFont>
      <p:font typeface="Lobster" panose="020B0604020202020204" charset="0"/>
      <p:regular r:id="rId18"/>
    </p:embeddedFont>
    <p:embeddedFont>
      <p:font typeface="Impact" panose="020B0806030902050204" pitchFamily="34" charset="0"/>
      <p:regular r:id="rId19"/>
    </p:embeddedFont>
    <p:embeddedFont>
      <p:font typeface="Boulder" panose="020B0604020202020204"/>
      <p:regular r:id="rId20"/>
    </p:embeddedFont>
    <p:embeddedFont>
      <p:font typeface="Tahoma" panose="020B0604030504040204" pitchFamily="34" charset="0"/>
      <p:regular r:id="rId21"/>
      <p:bold r:id="rId22"/>
    </p:embeddedFont>
    <p:embeddedFont>
      <p:font typeface="Calibri" panose="020F0502020204030204" pitchFamily="34" charset="0"/>
      <p:regular r:id="rId23"/>
      <p:bold r:id="rId24"/>
      <p:italic r:id="rId25"/>
      <p:boldItalic r:id="rId26"/>
    </p:embeddedFont>
    <p:embeddedFont>
      <p:font typeface="Josefin Sans" panose="020B0604020202020204" charset="0"/>
      <p:regular r:id="rId27"/>
      <p:bold r:id="rId28"/>
      <p:italic r:id="rId29"/>
      <p:boldItalic r:id="rId30"/>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9CCF"/>
    <a:srgbClr val="D9D9D9"/>
    <a:srgbClr val="FFFFFF"/>
    <a:srgbClr val="DAD9D7"/>
    <a:srgbClr val="E7E7E5"/>
    <a:srgbClr val="1C1C1C"/>
    <a:srgbClr val="7A3A00"/>
    <a:srgbClr val="ABABAB"/>
    <a:srgbClr val="9EE43F"/>
    <a:srgbClr val="6FAA2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706" autoAdjust="0"/>
    <p:restoredTop sz="78868" autoAdjust="0"/>
  </p:normalViewPr>
  <p:slideViewPr>
    <p:cSldViewPr>
      <p:cViewPr varScale="1">
        <p:scale>
          <a:sx n="64" d="100"/>
          <a:sy n="64" d="100"/>
        </p:scale>
        <p:origin x="950" y="8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1.fntdata"/><Relationship Id="rId26" Type="http://schemas.openxmlformats.org/officeDocument/2006/relationships/font" Target="fonts/font9.fntdata"/><Relationship Id="rId3" Type="http://schemas.openxmlformats.org/officeDocument/2006/relationships/slide" Target="slides/slide2.xml"/><Relationship Id="rId21" Type="http://schemas.openxmlformats.org/officeDocument/2006/relationships/font" Target="fonts/font4.fntdata"/><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font" Target="fonts/font8.fntdata"/><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3.fntdata"/><Relationship Id="rId29" Type="http://schemas.openxmlformats.org/officeDocument/2006/relationships/font" Target="fonts/font1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7.fntdata"/><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6.fntdata"/><Relationship Id="rId28" Type="http://schemas.openxmlformats.org/officeDocument/2006/relationships/font" Target="fonts/font11.fntdata"/><Relationship Id="rId10" Type="http://schemas.openxmlformats.org/officeDocument/2006/relationships/slide" Target="slides/slide9.xml"/><Relationship Id="rId19" Type="http://schemas.openxmlformats.org/officeDocument/2006/relationships/font" Target="fonts/font2.fntdata"/><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5.fntdata"/><Relationship Id="rId27" Type="http://schemas.openxmlformats.org/officeDocument/2006/relationships/font" Target="fonts/font10.fntdata"/><Relationship Id="rId30" Type="http://schemas.openxmlformats.org/officeDocument/2006/relationships/font" Target="fonts/font13.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643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6434"/>
          </a:xfrm>
          <a:prstGeom prst="rect">
            <a:avLst/>
          </a:prstGeom>
        </p:spPr>
        <p:txBody>
          <a:bodyPr vert="horz" lIns="91440" tIns="45720" rIns="91440" bIns="45720" rtlCol="0"/>
          <a:lstStyle>
            <a:lvl1pPr algn="r">
              <a:defRPr sz="1200"/>
            </a:lvl1pPr>
          </a:lstStyle>
          <a:p>
            <a:fld id="{223EE8A3-6A60-4B66-9618-962ADA99DD15}" type="datetimeFigureOut">
              <a:rPr lang="en-US" smtClean="0"/>
              <a:t>11/5/2018</a:t>
            </a:fld>
            <a:endParaRPr lang="en-US"/>
          </a:p>
        </p:txBody>
      </p:sp>
      <p:sp>
        <p:nvSpPr>
          <p:cNvPr id="4" name="Slide Image Placeholder 3"/>
          <p:cNvSpPr>
            <a:spLocks noGrp="1" noRot="1" noChangeAspect="1"/>
          </p:cNvSpPr>
          <p:nvPr>
            <p:ph type="sldImg" idx="2"/>
          </p:nvPr>
        </p:nvSpPr>
        <p:spPr>
          <a:xfrm>
            <a:off x="641350" y="1162050"/>
            <a:ext cx="5575300"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73892"/>
            <a:ext cx="5486400" cy="3660458"/>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71800" cy="46643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967"/>
            <a:ext cx="2971800" cy="466433"/>
          </a:xfrm>
          <a:prstGeom prst="rect">
            <a:avLst/>
          </a:prstGeom>
        </p:spPr>
        <p:txBody>
          <a:bodyPr vert="horz" lIns="91440" tIns="45720" rIns="91440" bIns="45720" rtlCol="0" anchor="b"/>
          <a:lstStyle>
            <a:lvl1pPr algn="r">
              <a:defRPr sz="1200"/>
            </a:lvl1pPr>
          </a:lstStyle>
          <a:p>
            <a:fld id="{28BA9250-6F88-46A7-A8D5-6E40681D4945}" type="slidenum">
              <a:rPr lang="en-US" smtClean="0"/>
              <a:t>‹#›</a:t>
            </a:fld>
            <a:endParaRPr lang="en-US"/>
          </a:p>
        </p:txBody>
      </p:sp>
    </p:spTree>
    <p:extLst>
      <p:ext uri="{BB962C8B-B14F-4D97-AF65-F5344CB8AC3E}">
        <p14:creationId xmlns:p14="http://schemas.microsoft.com/office/powerpoint/2010/main" val="20645228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8BA9250-6F88-46A7-A8D5-6E40681D4945}" type="slidenum">
              <a:rPr lang="en-US" smtClean="0"/>
              <a:t>1</a:t>
            </a:fld>
            <a:endParaRPr lang="en-US"/>
          </a:p>
        </p:txBody>
      </p:sp>
    </p:spTree>
    <p:extLst>
      <p:ext uri="{BB962C8B-B14F-4D97-AF65-F5344CB8AC3E}">
        <p14:creationId xmlns:p14="http://schemas.microsoft.com/office/powerpoint/2010/main" val="34640712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EE9D440-E3E9-45F0-B5B0-E6A959E5455E}" type="slidenum">
              <a:rPr lang="en-US" altLang="en-US" smtClean="0"/>
              <a:pPr fontAlgn="base">
                <a:spcBef>
                  <a:spcPct val="0"/>
                </a:spcBef>
                <a:spcAft>
                  <a:spcPct val="0"/>
                </a:spcAft>
              </a:pPr>
              <a:t>10</a:t>
            </a:fld>
            <a:endParaRPr lang="en-US" altLang="en-US" smtClean="0"/>
          </a:p>
        </p:txBody>
      </p:sp>
    </p:spTree>
    <p:extLst>
      <p:ext uri="{BB962C8B-B14F-4D97-AF65-F5344CB8AC3E}">
        <p14:creationId xmlns:p14="http://schemas.microsoft.com/office/powerpoint/2010/main" val="15327062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266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F9B2436-E594-4E85-80F8-B005A7EF3594}" type="slidenum">
              <a:rPr lang="en-US" altLang="en-US" smtClean="0"/>
              <a:pPr fontAlgn="base">
                <a:spcBef>
                  <a:spcPct val="0"/>
                </a:spcBef>
                <a:spcAft>
                  <a:spcPct val="0"/>
                </a:spcAft>
              </a:pPr>
              <a:t>11</a:t>
            </a:fld>
            <a:endParaRPr lang="en-US" altLang="en-US" smtClean="0"/>
          </a:p>
        </p:txBody>
      </p:sp>
    </p:spTree>
    <p:extLst>
      <p:ext uri="{BB962C8B-B14F-4D97-AF65-F5344CB8AC3E}">
        <p14:creationId xmlns:p14="http://schemas.microsoft.com/office/powerpoint/2010/main" val="12159635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8BA9250-6F88-46A7-A8D5-6E40681D4945}" type="slidenum">
              <a:rPr lang="en-US" smtClean="0"/>
              <a:t>12</a:t>
            </a:fld>
            <a:endParaRPr lang="en-US"/>
          </a:p>
        </p:txBody>
      </p:sp>
    </p:spTree>
    <p:extLst>
      <p:ext uri="{BB962C8B-B14F-4D97-AF65-F5344CB8AC3E}">
        <p14:creationId xmlns:p14="http://schemas.microsoft.com/office/powerpoint/2010/main" val="10158439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Open license that permits no cost access, user adaptation, and redistribution by others with no or limited restrictions </a:t>
            </a:r>
          </a:p>
          <a:p>
            <a:r>
              <a:rPr lang="en-US" dirty="0" smtClean="0"/>
              <a:t>OER 5 </a:t>
            </a:r>
            <a:r>
              <a:rPr lang="en-US" dirty="0" err="1" smtClean="0"/>
              <a:t>Rs</a:t>
            </a:r>
            <a:endParaRPr lang="en-US" dirty="0" smtClean="0"/>
          </a:p>
          <a:p>
            <a:r>
              <a:rPr lang="en-US" dirty="0" smtClean="0"/>
              <a:t>Retain	Make and own copies</a:t>
            </a:r>
          </a:p>
          <a:p>
            <a:r>
              <a:rPr lang="en-US" dirty="0" smtClean="0"/>
              <a:t>Reuse	Use in a wide range of ways</a:t>
            </a:r>
          </a:p>
          <a:p>
            <a:r>
              <a:rPr lang="en-US" dirty="0" smtClean="0"/>
              <a:t>Revise	Adapt, modify, and improve</a:t>
            </a:r>
          </a:p>
          <a:p>
            <a:r>
              <a:rPr lang="en-US" dirty="0" smtClean="0"/>
              <a:t>Remix	Combine two or more</a:t>
            </a:r>
          </a:p>
          <a:p>
            <a:r>
              <a:rPr lang="en-US" dirty="0" smtClean="0"/>
              <a:t>Redistribute	Share with others</a:t>
            </a:r>
          </a:p>
          <a:p>
            <a:endParaRPr lang="en-US" dirty="0"/>
          </a:p>
        </p:txBody>
      </p:sp>
      <p:sp>
        <p:nvSpPr>
          <p:cNvPr id="4" name="Slide Number Placeholder 3"/>
          <p:cNvSpPr>
            <a:spLocks noGrp="1"/>
          </p:cNvSpPr>
          <p:nvPr>
            <p:ph type="sldNum" sz="quarter" idx="10"/>
          </p:nvPr>
        </p:nvSpPr>
        <p:spPr/>
        <p:txBody>
          <a:bodyPr/>
          <a:lstStyle/>
          <a:p>
            <a:fld id="{28BA9250-6F88-46A7-A8D5-6E40681D4945}" type="slidenum">
              <a:rPr lang="en-US" smtClean="0"/>
              <a:t>13</a:t>
            </a:fld>
            <a:endParaRPr lang="en-US"/>
          </a:p>
        </p:txBody>
      </p:sp>
    </p:spTree>
    <p:extLst>
      <p:ext uri="{BB962C8B-B14F-4D97-AF65-F5344CB8AC3E}">
        <p14:creationId xmlns:p14="http://schemas.microsoft.com/office/powerpoint/2010/main" val="33513596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8BA9250-6F88-46A7-A8D5-6E40681D4945}" type="slidenum">
              <a:rPr lang="en-US" smtClean="0"/>
              <a:t>14</a:t>
            </a:fld>
            <a:endParaRPr lang="en-US"/>
          </a:p>
        </p:txBody>
      </p:sp>
    </p:spTree>
    <p:extLst>
      <p:ext uri="{BB962C8B-B14F-4D97-AF65-F5344CB8AC3E}">
        <p14:creationId xmlns:p14="http://schemas.microsoft.com/office/powerpoint/2010/main" val="31099855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smtClean="0"/>
          </a:p>
        </p:txBody>
      </p:sp>
      <p:sp>
        <p:nvSpPr>
          <p:cNvPr id="163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460C703-7D55-4270-8356-BED558902812}" type="slidenum">
              <a:rPr lang="en-US" altLang="en-US" smtClean="0"/>
              <a:pPr fontAlgn="base">
                <a:spcBef>
                  <a:spcPct val="0"/>
                </a:spcBef>
                <a:spcAft>
                  <a:spcPct val="0"/>
                </a:spcAft>
              </a:pPr>
              <a:t>15</a:t>
            </a:fld>
            <a:endParaRPr lang="en-US" altLang="en-US" smtClean="0"/>
          </a:p>
        </p:txBody>
      </p:sp>
    </p:spTree>
    <p:extLst>
      <p:ext uri="{BB962C8B-B14F-4D97-AF65-F5344CB8AC3E}">
        <p14:creationId xmlns:p14="http://schemas.microsoft.com/office/powerpoint/2010/main" val="9846792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Students reported spending anywhere from $600 (Association of American Publishers, 2016) to $1,000 U.S. dollars per year on textbooks (Martin, </a:t>
            </a:r>
            <a:r>
              <a:rPr lang="en-US" dirty="0" err="1" smtClean="0"/>
              <a:t>Belikov</a:t>
            </a:r>
            <a:r>
              <a:rPr lang="en-US" dirty="0" smtClean="0"/>
              <a:t>, Hilton, Wiley, &amp; Fischer, 2017). </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28BA9250-6F88-46A7-A8D5-6E40681D4945}" type="slidenum">
              <a:rPr lang="en-US" smtClean="0"/>
              <a:t>2</a:t>
            </a:fld>
            <a:endParaRPr lang="en-US"/>
          </a:p>
        </p:txBody>
      </p:sp>
    </p:spTree>
    <p:extLst>
      <p:ext uri="{BB962C8B-B14F-4D97-AF65-F5344CB8AC3E}">
        <p14:creationId xmlns:p14="http://schemas.microsoft.com/office/powerpoint/2010/main" val="14385975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Blessinger</a:t>
            </a:r>
            <a:r>
              <a:rPr lang="en-US" dirty="0" smtClean="0"/>
              <a:t> and Bliss (2016), identified education as a “fundamental human right”. they provide information about five global major movements that shaped formal education and helped to ensure it is more accessible. The fourth movement is the acknowledgement that education is a human right in which all in society should have access (</a:t>
            </a:r>
            <a:r>
              <a:rPr lang="en-US" dirty="0" err="1" smtClean="0"/>
              <a:t>Blessinger</a:t>
            </a:r>
            <a:r>
              <a:rPr lang="en-US" dirty="0" smtClean="0"/>
              <a:t>, 2015). They</a:t>
            </a:r>
            <a:r>
              <a:rPr lang="en-US" baseline="0" dirty="0" smtClean="0"/>
              <a:t> also </a:t>
            </a:r>
            <a:r>
              <a:rPr lang="en-US" dirty="0" smtClean="0"/>
              <a:t>suggested that the fifth movement is the open education movement, including Open/Alternative Educational Resources (</a:t>
            </a:r>
            <a:r>
              <a:rPr lang="en-US" dirty="0" err="1" smtClean="0"/>
              <a:t>Blessinger</a:t>
            </a:r>
            <a:r>
              <a:rPr lang="en-US" dirty="0" smtClean="0"/>
              <a:t> &amp; Bliss, 2016). </a:t>
            </a:r>
          </a:p>
          <a:p>
            <a:endParaRPr lang="en-US" dirty="0" smtClean="0"/>
          </a:p>
          <a:p>
            <a:r>
              <a:rPr lang="en-US" dirty="0" smtClean="0"/>
              <a:t>Students, like those participants in the surveys referenced above, have limited access to educational opportunities based on their financial status. Professors have little ability to control the course tuition or room and board costs; however, they do have control over the required readings assigned in their courses (Martin, et al., 2017). </a:t>
            </a:r>
            <a:endParaRPr lang="en-US" dirty="0"/>
          </a:p>
        </p:txBody>
      </p:sp>
      <p:sp>
        <p:nvSpPr>
          <p:cNvPr id="4" name="Slide Number Placeholder 3"/>
          <p:cNvSpPr>
            <a:spLocks noGrp="1"/>
          </p:cNvSpPr>
          <p:nvPr>
            <p:ph type="sldNum" sz="quarter" idx="10"/>
          </p:nvPr>
        </p:nvSpPr>
        <p:spPr/>
        <p:txBody>
          <a:bodyPr/>
          <a:lstStyle/>
          <a:p>
            <a:fld id="{28BA9250-6F88-46A7-A8D5-6E40681D4945}" type="slidenum">
              <a:rPr lang="en-US" smtClean="0"/>
              <a:t>3</a:t>
            </a:fld>
            <a:endParaRPr lang="en-US"/>
          </a:p>
        </p:txBody>
      </p:sp>
    </p:spTree>
    <p:extLst>
      <p:ext uri="{BB962C8B-B14F-4D97-AF65-F5344CB8AC3E}">
        <p14:creationId xmlns:p14="http://schemas.microsoft.com/office/powerpoint/2010/main" val="36480242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 has been found that the usage of alternative textbooks is often more cost effective for students and provides a greater degree of diversity in the readings and resources that can be incorporated into the course (</a:t>
            </a:r>
            <a:r>
              <a:rPr lang="en-US" dirty="0" err="1" smtClean="0"/>
              <a:t>Lindshield</a:t>
            </a:r>
            <a:r>
              <a:rPr lang="en-US" dirty="0" smtClean="0"/>
              <a:t> and </a:t>
            </a:r>
            <a:r>
              <a:rPr lang="en-US" dirty="0" err="1" smtClean="0"/>
              <a:t>Adhikari</a:t>
            </a:r>
            <a:r>
              <a:rPr lang="en-US" dirty="0" smtClean="0"/>
              <a:t>, 2013).</a:t>
            </a:r>
          </a:p>
          <a:p>
            <a:endParaRPr lang="en-US" dirty="0" smtClean="0"/>
          </a:p>
          <a:p>
            <a:r>
              <a:rPr lang="en-US" dirty="0" smtClean="0"/>
              <a:t>Create</a:t>
            </a:r>
            <a:r>
              <a:rPr lang="en-US" baseline="0" dirty="0" smtClean="0"/>
              <a:t> OAER and/or OER for students! </a:t>
            </a:r>
            <a:r>
              <a:rPr lang="en-US" dirty="0" smtClean="0"/>
              <a:t> </a:t>
            </a:r>
          </a:p>
          <a:p>
            <a:endParaRPr lang="en-US" dirty="0"/>
          </a:p>
        </p:txBody>
      </p:sp>
      <p:sp>
        <p:nvSpPr>
          <p:cNvPr id="4" name="Slide Number Placeholder 3"/>
          <p:cNvSpPr>
            <a:spLocks noGrp="1"/>
          </p:cNvSpPr>
          <p:nvPr>
            <p:ph type="sldNum" sz="quarter" idx="10"/>
          </p:nvPr>
        </p:nvSpPr>
        <p:spPr/>
        <p:txBody>
          <a:bodyPr/>
          <a:lstStyle/>
          <a:p>
            <a:fld id="{28BA9250-6F88-46A7-A8D5-6E40681D4945}" type="slidenum">
              <a:rPr lang="en-US" smtClean="0"/>
              <a:t>4</a:t>
            </a:fld>
            <a:endParaRPr lang="en-US"/>
          </a:p>
        </p:txBody>
      </p:sp>
    </p:spTree>
    <p:extLst>
      <p:ext uri="{BB962C8B-B14F-4D97-AF65-F5344CB8AC3E}">
        <p14:creationId xmlns:p14="http://schemas.microsoft.com/office/powerpoint/2010/main" val="20668646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dirty="0" smtClean="0"/>
              <a:t>Another challenge with textbooks is that the content within the books themselves is so abundant, and it can come off as general reference knowledge as opposed to being information needed for their course. Our first step to addressing the problem of high-cost textbooks was to explore creating a cheaper textbook option for students in our class.  We found a variety of social work textbooks, however, many covered topics that were more far reaching than the focus of our course and cost more than $50 per book. We also examined open source or open educational resources available on the web such as (can you give some examples here?). However, we were unable to find specifically what we needed for our seven-week </a:t>
            </a:r>
            <a:r>
              <a:rPr lang="en-US" altLang="en-US" i="1" dirty="0" smtClean="0"/>
              <a:t>Basic Interviewing Skills</a:t>
            </a:r>
            <a:r>
              <a:rPr lang="en-US" altLang="en-US" dirty="0" smtClean="0"/>
              <a:t> course. </a:t>
            </a:r>
          </a:p>
          <a:p>
            <a:pPr eaLnBrk="1" hangingPunct="1"/>
            <a:r>
              <a:rPr lang="en-US" altLang="en-US" dirty="0" smtClean="0"/>
              <a:t> </a:t>
            </a:r>
          </a:p>
          <a:p>
            <a:pPr eaLnBrk="1" hangingPunct="1"/>
            <a:r>
              <a:rPr lang="en-US" altLang="en-US" dirty="0" smtClean="0"/>
              <a:t>Our next step was to see how other faculty across our campus were handling the textbook issue.  The cost of textbooks not only effects social work students, it effects all students across campus. We researched and met with faculty from other disciplines to hear from others about what faculty can do to decrease textbook prices.  We learned that   faculty are choosing to rely more on course packets and open source materials. As our knowledge increased, so did our desire to create something unique and personalized for our course. Due to the practice nature of this course, we wanted students to be able to engage with the written material, mostly in table format or in short paragraphs, and have  learning activities to help them apply the knowledge learned.  We decided to create a customized, self-published workbook for the course  Can you add a comment or two about what other faculty on your campus were doing? </a:t>
            </a:r>
          </a:p>
          <a:p>
            <a:pPr eaLnBrk="1" hangingPunct="1"/>
            <a:r>
              <a:rPr lang="en-US" altLang="en-US" dirty="0" smtClean="0"/>
              <a:t> Does this work?</a:t>
            </a:r>
          </a:p>
          <a:p>
            <a:pPr eaLnBrk="1" hangingPunct="1">
              <a:spcBef>
                <a:spcPct val="0"/>
              </a:spcBef>
            </a:pPr>
            <a:endParaRPr lang="en-US" altLang="en-US" dirty="0" smtClean="0"/>
          </a:p>
          <a:p>
            <a:pPr eaLnBrk="1" hangingPunct="1">
              <a:spcBef>
                <a:spcPct val="0"/>
              </a:spcBef>
            </a:pPr>
            <a:r>
              <a:rPr lang="en-US" altLang="en-US" dirty="0" smtClean="0"/>
              <a:t>In the interest of social change, we decided to use these royalties to fund social work student research projects and social work faculty professional travel, as both areas are currently underfunded within our university system.</a:t>
            </a:r>
          </a:p>
          <a:p>
            <a:pPr eaLnBrk="1" hangingPunct="1">
              <a:spcBef>
                <a:spcPct val="0"/>
              </a:spcBef>
            </a:pPr>
            <a:endParaRPr lang="en-US" altLang="en-US" dirty="0" smtClean="0"/>
          </a:p>
        </p:txBody>
      </p:sp>
      <p:sp>
        <p:nvSpPr>
          <p:cNvPr id="163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460C703-7D55-4270-8356-BED558902812}" type="slidenum">
              <a:rPr lang="en-US" altLang="en-US" smtClean="0"/>
              <a:pPr fontAlgn="base">
                <a:spcBef>
                  <a:spcPct val="0"/>
                </a:spcBef>
                <a:spcAft>
                  <a:spcPct val="0"/>
                </a:spcAft>
              </a:pPr>
              <a:t>5</a:t>
            </a:fld>
            <a:endParaRPr lang="en-US" altLang="en-US" smtClean="0"/>
          </a:p>
        </p:txBody>
      </p:sp>
    </p:spTree>
    <p:extLst>
      <p:ext uri="{BB962C8B-B14F-4D97-AF65-F5344CB8AC3E}">
        <p14:creationId xmlns:p14="http://schemas.microsoft.com/office/powerpoint/2010/main" val="4868520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Salisbury University students enrolled in social work 310: Basic Interviewing Skills or instructors teaching the course. These students are typically classified as sophomores or juniors</a:t>
            </a:r>
          </a:p>
        </p:txBody>
      </p:sp>
      <p:sp>
        <p:nvSpPr>
          <p:cNvPr id="184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3168D0DA-222E-41B6-A17F-2669D5677B2F}" type="slidenum">
              <a:rPr lang="en-US" altLang="en-US" smtClean="0"/>
              <a:pPr fontAlgn="base">
                <a:spcBef>
                  <a:spcPct val="0"/>
                </a:spcBef>
                <a:spcAft>
                  <a:spcPct val="0"/>
                </a:spcAft>
              </a:pPr>
              <a:t>6</a:t>
            </a:fld>
            <a:endParaRPr lang="en-US" altLang="en-US" smtClean="0"/>
          </a:p>
        </p:txBody>
      </p:sp>
    </p:spTree>
    <p:extLst>
      <p:ext uri="{BB962C8B-B14F-4D97-AF65-F5344CB8AC3E}">
        <p14:creationId xmlns:p14="http://schemas.microsoft.com/office/powerpoint/2010/main" val="9271162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smtClean="0"/>
              <a:t>Total of 82</a:t>
            </a:r>
          </a:p>
          <a:p>
            <a:endParaRPr lang="en-US" altLang="en-US" dirty="0" smtClean="0"/>
          </a:p>
        </p:txBody>
      </p:sp>
      <p:sp>
        <p:nvSpPr>
          <p:cNvPr id="4" name="Slide Number Placeholder 3"/>
          <p:cNvSpPr>
            <a:spLocks noGrp="1"/>
          </p:cNvSpPr>
          <p:nvPr>
            <p:ph type="sldNum" sz="quarter" idx="5"/>
          </p:nvPr>
        </p:nvSpPr>
        <p:spPr/>
        <p:txBody>
          <a:bodyPr/>
          <a:lstStyle/>
          <a:p>
            <a:pPr>
              <a:defRPr/>
            </a:pPr>
            <a:fld id="{230D9194-E823-49F0-95FC-3BDB390B423B}" type="slidenum">
              <a:rPr lang="en-US" smtClean="0"/>
              <a:pPr>
                <a:defRPr/>
              </a:pPr>
              <a:t>7</a:t>
            </a:fld>
            <a:endParaRPr lang="en-US"/>
          </a:p>
        </p:txBody>
      </p:sp>
    </p:spTree>
    <p:extLst>
      <p:ext uri="{BB962C8B-B14F-4D97-AF65-F5344CB8AC3E}">
        <p14:creationId xmlns:p14="http://schemas.microsoft.com/office/powerpoint/2010/main" val="20379619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Need to run chi squre analysis for each of these tables </a:t>
            </a:r>
          </a:p>
        </p:txBody>
      </p:sp>
      <p:sp>
        <p:nvSpPr>
          <p:cNvPr id="225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79588B77-2874-4141-AFAA-4AA5785E0A3E}" type="slidenum">
              <a:rPr lang="en-US" altLang="en-US" smtClean="0"/>
              <a:pPr fontAlgn="base">
                <a:spcBef>
                  <a:spcPct val="0"/>
                </a:spcBef>
                <a:spcAft>
                  <a:spcPct val="0"/>
                </a:spcAft>
              </a:pPr>
              <a:t>8</a:t>
            </a:fld>
            <a:endParaRPr lang="en-US" altLang="en-US" smtClean="0"/>
          </a:p>
        </p:txBody>
      </p:sp>
    </p:spTree>
    <p:extLst>
      <p:ext uri="{BB962C8B-B14F-4D97-AF65-F5344CB8AC3E}">
        <p14:creationId xmlns:p14="http://schemas.microsoft.com/office/powerpoint/2010/main" val="35918590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286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863AE9A-F45B-4408-A70D-C65CEAB67A6C}" type="slidenum">
              <a:rPr lang="en-US" altLang="en-US" smtClean="0"/>
              <a:pPr fontAlgn="base">
                <a:spcBef>
                  <a:spcPct val="0"/>
                </a:spcBef>
                <a:spcAft>
                  <a:spcPct val="0"/>
                </a:spcAft>
              </a:pPr>
              <a:t>9</a:t>
            </a:fld>
            <a:endParaRPr lang="en-US" altLang="en-US" smtClean="0"/>
          </a:p>
        </p:txBody>
      </p:sp>
    </p:spTree>
    <p:extLst>
      <p:ext uri="{BB962C8B-B14F-4D97-AF65-F5344CB8AC3E}">
        <p14:creationId xmlns:p14="http://schemas.microsoft.com/office/powerpoint/2010/main" val="429015195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MAIN COLOR TITLE">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857" y="10040"/>
            <a:ext cx="12177143" cy="6849643"/>
          </a:xfrm>
          <a:prstGeom prst="rect">
            <a:avLst/>
          </a:prstGeom>
        </p:spPr>
      </p:pic>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CB4E5303-C2EB-42DC-A6E9-700862D71BB8}" type="datetimeFigureOut">
              <a:rPr lang="en-US" smtClean="0"/>
              <a:t>11/5/2018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C9FED6-5643-491D-A880-49ECC1D2F6FF}" type="slidenum">
              <a:rPr lang="en-US" smtClean="0"/>
              <a:t>‹#›</a:t>
            </a:fld>
            <a:endParaRPr lang="en-US"/>
          </a:p>
        </p:txBody>
      </p:sp>
    </p:spTree>
    <p:extLst>
      <p:ext uri="{BB962C8B-B14F-4D97-AF65-F5344CB8AC3E}">
        <p14:creationId xmlns:p14="http://schemas.microsoft.com/office/powerpoint/2010/main" val="25006103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PIA COLO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B4E5303-C2EB-42DC-A6E9-700862D71BB8}" type="datetimeFigureOut">
              <a:rPr lang="en-US" smtClean="0"/>
              <a:t>11/5/2018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C9FED6-5643-491D-A880-49ECC1D2F6FF}" type="slidenum">
              <a:rPr lang="en-US" smtClean="0"/>
              <a:t>‹#›</a:t>
            </a:fld>
            <a:endParaRPr lang="en-US"/>
          </a:p>
        </p:txBody>
      </p:sp>
    </p:spTree>
    <p:extLst>
      <p:ext uri="{BB962C8B-B14F-4D97-AF65-F5344CB8AC3E}">
        <p14:creationId xmlns:p14="http://schemas.microsoft.com/office/powerpoint/2010/main" val="28657257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bg>
      <p:bgPr>
        <a:gradFill>
          <a:gsLst>
            <a:gs pos="0">
              <a:srgbClr val="D9D9D9"/>
            </a:gs>
            <a:gs pos="100000">
              <a:srgbClr val="FFFFFF"/>
            </a:gs>
          </a:gsLst>
          <a:lin ang="5400000" scaled="0"/>
        </a:gra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4E5303-C2EB-42DC-A6E9-700862D71BB8}" type="datetimeFigureOut">
              <a:rPr lang="en-US" smtClean="0"/>
              <a:t>11/5/2018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8C9FED6-5643-491D-A880-49ECC1D2F6FF}" type="slidenum">
              <a:rPr lang="en-US" smtClean="0"/>
              <a:t>‹#›</a:t>
            </a:fld>
            <a:endParaRPr lang="en-US"/>
          </a:p>
        </p:txBody>
      </p:sp>
    </p:spTree>
    <p:extLst>
      <p:ext uri="{BB962C8B-B14F-4D97-AF65-F5344CB8AC3E}">
        <p14:creationId xmlns:p14="http://schemas.microsoft.com/office/powerpoint/2010/main" val="30005943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5"/>
            <a:ext cx="10058400" cy="1237396"/>
          </a:xfrm>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2pPr>
              <a:defRPr>
                <a:solidFill>
                  <a:srgbClr val="0070C0"/>
                </a:solidFill>
              </a:defRPr>
            </a:lvl2pPr>
            <a:lvl3pPr>
              <a:defRPr>
                <a:solidFill>
                  <a:srgbClr val="0070C0"/>
                </a:solidFill>
              </a:defRPr>
            </a:lvl3pPr>
            <a:lvl4pPr>
              <a:defRPr>
                <a:solidFill>
                  <a:srgbClr val="0070C0"/>
                </a:solidFill>
              </a:defRPr>
            </a:lvl4pPr>
            <a:lvl5pPr>
              <a:defRPr>
                <a:solidFill>
                  <a:srgbClr val="0070C0"/>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8FA8F5E2-F54D-459F-B783-D8F556FCFA23}" type="datetimeFigureOut">
              <a:rPr lang="en-US"/>
              <a:pPr>
                <a:defRPr/>
              </a:pPr>
              <a:t>11/5/2018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435060C-1580-4FC1-A282-C61842D4AD68}" type="slidenum">
              <a:rPr lang="en-US"/>
              <a:pPr>
                <a:defRPr/>
              </a:pPr>
              <a:t>‹#›</a:t>
            </a:fld>
            <a:endParaRPr lang="en-US"/>
          </a:p>
        </p:txBody>
      </p:sp>
    </p:spTree>
    <p:extLst>
      <p:ext uri="{BB962C8B-B14F-4D97-AF65-F5344CB8AC3E}">
        <p14:creationId xmlns:p14="http://schemas.microsoft.com/office/powerpoint/2010/main" val="219574139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tx1">
                <a:lumMod val="85000"/>
                <a:lumOff val="15000"/>
              </a:schemeClr>
            </a:gs>
            <a:gs pos="100000">
              <a:schemeClr val="tx1">
                <a:lumMod val="95000"/>
                <a:lumOff val="5000"/>
              </a:schemeClr>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4E5303-C2EB-42DC-A6E9-700862D71BB8}" type="datetimeFigureOut">
              <a:rPr lang="en-US" smtClean="0"/>
              <a:t>11/5/2018</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C9FED6-5643-491D-A880-49ECC1D2F6FF}" type="slidenum">
              <a:rPr lang="en-US" smtClean="0"/>
              <a:t>‹#›</a:t>
            </a:fld>
            <a:endParaRPr lang="en-US"/>
          </a:p>
        </p:txBody>
      </p:sp>
    </p:spTree>
    <p:extLst>
      <p:ext uri="{BB962C8B-B14F-4D97-AF65-F5344CB8AC3E}">
        <p14:creationId xmlns:p14="http://schemas.microsoft.com/office/powerpoint/2010/main" val="12677753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5" r:id="rId3"/>
    <p:sldLayoutId id="2147483656" r:id="rId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emf"/></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3.xml"/><Relationship Id="rId5" Type="http://schemas.openxmlformats.org/officeDocument/2006/relationships/image" Target="../media/image5.png"/><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20.png"/><Relationship Id="rId4" Type="http://schemas.openxmlformats.org/officeDocument/2006/relationships/hyperlink" Target="mailto:rsanthony@Salisbury.edu"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image" Target="../media/image5.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5.png"/><Relationship Id="rId5" Type="http://schemas.openxmlformats.org/officeDocument/2006/relationships/image" Target="../media/image9.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a:xfrm>
            <a:off x="524001" y="4808658"/>
            <a:ext cx="7110931" cy="1169551"/>
          </a:xfrm>
          <a:prstGeom prst="rect">
            <a:avLst/>
          </a:prstGeom>
          <a:noFill/>
          <a:ln>
            <a:noFill/>
          </a:ln>
        </p:spPr>
        <p:txBody>
          <a:bodyPr wrap="square" rtlCol="0">
            <a:spAutoFit/>
          </a:bodyPr>
          <a:lstStyle/>
          <a:p>
            <a:pPr algn="ctr"/>
            <a:r>
              <a:rPr lang="en-US" sz="4000" dirty="0" smtClean="0">
                <a:ln w="19050">
                  <a:noFill/>
                  <a:round/>
                </a:ln>
                <a:solidFill>
                  <a:srgbClr val="009CCF"/>
                </a:solidFill>
                <a:latin typeface="Josefin Sans" pitchFamily="2" charset="0"/>
              </a:rPr>
              <a:t>Becky Anthony &amp; Victoria </a:t>
            </a:r>
            <a:r>
              <a:rPr lang="en-US" sz="4000" dirty="0" smtClean="0">
                <a:ln w="19050">
                  <a:noFill/>
                  <a:round/>
                </a:ln>
                <a:solidFill>
                  <a:srgbClr val="009CCF"/>
                </a:solidFill>
                <a:latin typeface="Josefin Sans" pitchFamily="2" charset="0"/>
              </a:rPr>
              <a:t>Venable</a:t>
            </a:r>
          </a:p>
          <a:p>
            <a:pPr algn="ctr"/>
            <a:r>
              <a:rPr lang="en-US" sz="3000" dirty="0" smtClean="0">
                <a:ln w="19050">
                  <a:noFill/>
                  <a:round/>
                </a:ln>
                <a:solidFill>
                  <a:srgbClr val="009CCF"/>
                </a:solidFill>
                <a:latin typeface="Josefin Sans" pitchFamily="2" charset="0"/>
              </a:rPr>
              <a:t>School of Social Work </a:t>
            </a:r>
            <a:r>
              <a:rPr lang="en-US" sz="3000" dirty="0" smtClean="0">
                <a:ln w="19050">
                  <a:noFill/>
                  <a:round/>
                </a:ln>
                <a:solidFill>
                  <a:srgbClr val="009CCF"/>
                </a:solidFill>
                <a:latin typeface="Josefin Sans" pitchFamily="2" charset="0"/>
              </a:rPr>
              <a:t> </a:t>
            </a:r>
            <a:endParaRPr lang="en-US" sz="3000" dirty="0">
              <a:ln w="19050">
                <a:noFill/>
                <a:round/>
              </a:ln>
              <a:solidFill>
                <a:srgbClr val="009CCF"/>
              </a:solidFill>
              <a:latin typeface="Josefin Sans" pitchFamily="2" charset="0"/>
            </a:endParaRPr>
          </a:p>
        </p:txBody>
      </p:sp>
      <p:sp>
        <p:nvSpPr>
          <p:cNvPr id="18" name="TextBox 17"/>
          <p:cNvSpPr txBox="1"/>
          <p:nvPr/>
        </p:nvSpPr>
        <p:spPr>
          <a:xfrm>
            <a:off x="524001" y="2554156"/>
            <a:ext cx="7696200" cy="1938992"/>
          </a:xfrm>
          <a:prstGeom prst="rect">
            <a:avLst/>
          </a:prstGeom>
          <a:noFill/>
          <a:ln>
            <a:noFill/>
          </a:ln>
        </p:spPr>
        <p:txBody>
          <a:bodyPr wrap="square" rtlCol="0">
            <a:spAutoFit/>
          </a:bodyPr>
          <a:lstStyle/>
          <a:p>
            <a:pPr algn="ctr"/>
            <a:r>
              <a:rPr lang="en-US" sz="4000" b="1" dirty="0">
                <a:ln w="19050">
                  <a:noFill/>
                  <a:round/>
                </a:ln>
                <a:latin typeface="Lobster" panose="02000506000000020003" pitchFamily="2" charset="0"/>
              </a:rPr>
              <a:t>Modeling Social Justice Through Innovative, Low-Cost Textbook Options for Social Work Students </a:t>
            </a:r>
          </a:p>
        </p:txBody>
      </p:sp>
      <p:sp>
        <p:nvSpPr>
          <p:cNvPr id="9" name="TextBox 8"/>
          <p:cNvSpPr txBox="1"/>
          <p:nvPr/>
        </p:nvSpPr>
        <p:spPr>
          <a:xfrm>
            <a:off x="4649735" y="6237729"/>
            <a:ext cx="3429020" cy="630942"/>
          </a:xfrm>
          <a:prstGeom prst="rect">
            <a:avLst/>
          </a:prstGeom>
          <a:noFill/>
          <a:effectLst/>
        </p:spPr>
        <p:txBody>
          <a:bodyPr wrap="square" rtlCol="0">
            <a:spAutoFit/>
          </a:bodyPr>
          <a:lstStyle/>
          <a:p>
            <a:pPr algn="ctr"/>
            <a:r>
              <a:rPr lang="en-US" sz="2400" dirty="0">
                <a:solidFill>
                  <a:schemeClr val="bg1"/>
                </a:solidFill>
                <a:effectLst/>
                <a:latin typeface="Boulder" pitchFamily="2" charset="0"/>
              </a:rPr>
              <a:t>(ANIMATED SLIDE)</a:t>
            </a:r>
            <a:r>
              <a:rPr lang="en-US" sz="1100" dirty="0">
                <a:effectLst/>
                <a:latin typeface="Boulder" pitchFamily="2" charset="0"/>
              </a:rPr>
              <a:t/>
            </a:r>
            <a:br>
              <a:rPr lang="en-US" sz="1100" dirty="0">
                <a:effectLst/>
                <a:latin typeface="Boulder" pitchFamily="2" charset="0"/>
              </a:rPr>
            </a:br>
            <a:endParaRPr lang="en-US" sz="1100" dirty="0">
              <a:effectLst/>
              <a:latin typeface="Boulder" pitchFamily="2" charset="0"/>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71600" y="2133600"/>
            <a:ext cx="337363" cy="321692"/>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91175" y="2133600"/>
            <a:ext cx="337363" cy="321692"/>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03421" y="2133600"/>
            <a:ext cx="337363" cy="321692"/>
          </a:xfrm>
          <a:prstGeom prst="rect">
            <a:avLst/>
          </a:prstGeom>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30907" y="2133600"/>
            <a:ext cx="337363" cy="321692"/>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43153" y="2133600"/>
            <a:ext cx="337363" cy="321692"/>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30899" y="4740324"/>
            <a:ext cx="5482405" cy="60276"/>
          </a:xfrm>
          <a:prstGeom prst="rect">
            <a:avLst/>
          </a:prstGeom>
        </p:spPr>
      </p:pic>
      <p:pic>
        <p:nvPicPr>
          <p:cNvPr id="4" name="Picture 3"/>
          <p:cNvPicPr>
            <a:picLocks noChangeAspect="1"/>
          </p:cNvPicPr>
          <p:nvPr/>
        </p:nvPicPr>
        <p:blipFill>
          <a:blip r:embed="rId5"/>
          <a:stretch>
            <a:fillRect/>
          </a:stretch>
        </p:blipFill>
        <p:spPr>
          <a:xfrm>
            <a:off x="3308255" y="6010609"/>
            <a:ext cx="1542422" cy="542591"/>
          </a:xfrm>
          <a:prstGeom prst="rect">
            <a:avLst/>
          </a:prstGeom>
        </p:spPr>
      </p:pic>
      <p:pic>
        <p:nvPicPr>
          <p:cNvPr id="5" name="Picture 4"/>
          <p:cNvPicPr>
            <a:picLocks noChangeAspect="1"/>
          </p:cNvPicPr>
          <p:nvPr/>
        </p:nvPicPr>
        <p:blipFill>
          <a:blip r:embed="rId6"/>
          <a:stretch>
            <a:fillRect/>
          </a:stretch>
        </p:blipFill>
        <p:spPr>
          <a:xfrm>
            <a:off x="80177" y="6528099"/>
            <a:ext cx="835224" cy="292633"/>
          </a:xfrm>
          <a:prstGeom prst="rect">
            <a:avLst/>
          </a:prstGeom>
        </p:spPr>
      </p:pic>
    </p:spTree>
    <p:extLst>
      <p:ext uri="{BB962C8B-B14F-4D97-AF65-F5344CB8AC3E}">
        <p14:creationId xmlns:p14="http://schemas.microsoft.com/office/powerpoint/2010/main" val="42689032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27375" y="181098"/>
            <a:ext cx="12192000" cy="604837"/>
          </a:xfrm>
        </p:spPr>
        <p:txBody>
          <a:bodyPr>
            <a:normAutofit fontScale="90000"/>
          </a:bodyPr>
          <a:lstStyle/>
          <a:p>
            <a:pPr>
              <a:defRPr/>
            </a:pPr>
            <a:r>
              <a:rPr lang="en-US" dirty="0" smtClean="0">
                <a:solidFill>
                  <a:schemeClr val="tx1">
                    <a:lumMod val="75000"/>
                    <a:lumOff val="25000"/>
                  </a:schemeClr>
                </a:solidFill>
              </a:rPr>
              <a:t>Initial Findings</a:t>
            </a:r>
            <a:endParaRPr lang="en-US" dirty="0">
              <a:solidFill>
                <a:schemeClr val="tx1">
                  <a:lumMod val="75000"/>
                  <a:lumOff val="25000"/>
                </a:schemeClr>
              </a:solidFill>
            </a:endParaRPr>
          </a:p>
        </p:txBody>
      </p:sp>
      <p:sp>
        <p:nvSpPr>
          <p:cNvPr id="23555" name="TextBox 2"/>
          <p:cNvSpPr txBox="1">
            <a:spLocks noChangeArrowheads="1"/>
          </p:cNvSpPr>
          <p:nvPr/>
        </p:nvSpPr>
        <p:spPr bwMode="auto">
          <a:xfrm>
            <a:off x="7620000" y="2895600"/>
            <a:ext cx="4213444" cy="2954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indent="0"/>
            <a:r>
              <a:rPr lang="en-US" altLang="en-US" sz="2800" dirty="0"/>
              <a:t>Over </a:t>
            </a:r>
            <a:r>
              <a:rPr lang="en-US" altLang="en-US" sz="2800" b="1" dirty="0">
                <a:solidFill>
                  <a:srgbClr val="FF0000"/>
                </a:solidFill>
              </a:rPr>
              <a:t>70%</a:t>
            </a:r>
            <a:r>
              <a:rPr lang="en-US" altLang="en-US" sz="2800" dirty="0"/>
              <a:t> (</a:t>
            </a:r>
            <a:r>
              <a:rPr lang="en-US" altLang="en-US" sz="2800" i="1" dirty="0"/>
              <a:t>p=.000</a:t>
            </a:r>
            <a:r>
              <a:rPr lang="en-US" altLang="en-US" sz="2800" dirty="0"/>
              <a:t>) of participants strongly agreed or agreed that they were more likely to read and use a workbook like the one we created for our course </a:t>
            </a:r>
          </a:p>
          <a:p>
            <a:pPr>
              <a:buFont typeface="Arial" panose="020B0604020202020204" pitchFamily="34" charset="0"/>
              <a:buChar char="•"/>
            </a:pPr>
            <a:endParaRPr lang="en-US" altLang="en-US" dirty="0"/>
          </a:p>
        </p:txBody>
      </p:sp>
      <p:sp>
        <p:nvSpPr>
          <p:cNvPr id="5" name="Title 1"/>
          <p:cNvSpPr txBox="1">
            <a:spLocks/>
          </p:cNvSpPr>
          <p:nvPr/>
        </p:nvSpPr>
        <p:spPr>
          <a:xfrm>
            <a:off x="159845" y="773903"/>
            <a:ext cx="12048583" cy="1192212"/>
          </a:xfrm>
          <a:prstGeom prst="rect">
            <a:avLst/>
          </a:prstGeom>
        </p:spPr>
        <p:txBody>
          <a:bodyPr anchor="b">
            <a:normAutofit fontScale="97500"/>
          </a:bodyPr>
          <a:lstStyle>
            <a:lvl1pPr algn="l" defTabSz="457200" rtl="0" eaLnBrk="1" latinLnBrk="0" hangingPunct="1">
              <a:spcBef>
                <a:spcPct val="0"/>
              </a:spcBef>
              <a:buNone/>
              <a:defRPr sz="2000" b="1" kern="1200">
                <a:solidFill>
                  <a:schemeClr val="tx1"/>
                </a:solidFill>
                <a:latin typeface="Arial"/>
                <a:ea typeface="+mj-ea"/>
                <a:cs typeface="Arial"/>
              </a:defRPr>
            </a:lvl1pPr>
          </a:lstStyle>
          <a:p>
            <a:pPr algn="ctr">
              <a:defRPr/>
            </a:pPr>
            <a:r>
              <a:rPr lang="en-US" sz="2800" dirty="0">
                <a:solidFill>
                  <a:srgbClr val="333333"/>
                </a:solidFill>
              </a:rPr>
              <a:t>Compared to other courses that utilize traditional textbooks, I am more likely to read a workbook like the Basic Skills workbook.</a:t>
            </a:r>
          </a:p>
        </p:txBody>
      </p:sp>
      <p:pic>
        <p:nvPicPr>
          <p:cNvPr id="23557" name="Picture 5" descr="chart10152748590.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43417" y="2485106"/>
            <a:ext cx="7400383" cy="4360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p:cNvPicPr>
            <a:picLocks noChangeAspect="1"/>
          </p:cNvPicPr>
          <p:nvPr/>
        </p:nvPicPr>
        <p:blipFill>
          <a:blip r:embed="rId4"/>
          <a:stretch>
            <a:fillRect/>
          </a:stretch>
        </p:blipFill>
        <p:spPr>
          <a:xfrm>
            <a:off x="11338144" y="6550693"/>
            <a:ext cx="838200" cy="295275"/>
          </a:xfrm>
          <a:prstGeom prst="rect">
            <a:avLst/>
          </a:prstGeom>
        </p:spPr>
      </p:pic>
    </p:spTree>
    <p:extLst>
      <p:ext uri="{BB962C8B-B14F-4D97-AF65-F5344CB8AC3E}">
        <p14:creationId xmlns:p14="http://schemas.microsoft.com/office/powerpoint/2010/main" val="10676682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4763"/>
            <a:ext cx="12192000" cy="604837"/>
          </a:xfrm>
        </p:spPr>
        <p:txBody>
          <a:bodyPr>
            <a:normAutofit fontScale="90000"/>
          </a:bodyPr>
          <a:lstStyle/>
          <a:p>
            <a:pPr>
              <a:defRPr/>
            </a:pPr>
            <a:r>
              <a:rPr lang="en-US" dirty="0" smtClean="0">
                <a:solidFill>
                  <a:schemeClr val="tx1">
                    <a:lumMod val="75000"/>
                    <a:lumOff val="25000"/>
                  </a:schemeClr>
                </a:solidFill>
              </a:rPr>
              <a:t>Initial Findings</a:t>
            </a:r>
            <a:endParaRPr lang="en-US" dirty="0">
              <a:solidFill>
                <a:schemeClr val="tx1">
                  <a:lumMod val="75000"/>
                  <a:lumOff val="25000"/>
                </a:schemeClr>
              </a:solidFill>
            </a:endParaRPr>
          </a:p>
        </p:txBody>
      </p:sp>
      <p:sp>
        <p:nvSpPr>
          <p:cNvPr id="25603" name="TextBox 2"/>
          <p:cNvSpPr txBox="1">
            <a:spLocks noChangeArrowheads="1"/>
          </p:cNvSpPr>
          <p:nvPr/>
        </p:nvSpPr>
        <p:spPr bwMode="auto">
          <a:xfrm>
            <a:off x="8077200" y="2447031"/>
            <a:ext cx="3962400" cy="2954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indent="0"/>
            <a:r>
              <a:rPr lang="en-US" altLang="en-US" sz="2400" dirty="0"/>
              <a:t>Over </a:t>
            </a:r>
            <a:r>
              <a:rPr lang="en-US" altLang="en-US" sz="2400" b="1" dirty="0">
                <a:solidFill>
                  <a:srgbClr val="FF0000"/>
                </a:solidFill>
              </a:rPr>
              <a:t>70%</a:t>
            </a:r>
            <a:r>
              <a:rPr lang="en-US" altLang="en-US" sz="2400" dirty="0"/>
              <a:t> (</a:t>
            </a:r>
            <a:r>
              <a:rPr lang="en-US" altLang="en-US" sz="2400" i="1" dirty="0"/>
              <a:t>p=.000</a:t>
            </a:r>
            <a:r>
              <a:rPr lang="en-US" altLang="en-US" sz="2400" dirty="0"/>
              <a:t>) of participants strongly agreed or agreed that the non-traditional text option was easier to use and understand compared to their traditional textbooks</a:t>
            </a:r>
          </a:p>
          <a:p>
            <a:pPr>
              <a:buFont typeface="Arial" panose="020B0604020202020204" pitchFamily="34" charset="0"/>
              <a:buChar char="•"/>
            </a:pPr>
            <a:endParaRPr lang="en-US" altLang="en-US" dirty="0"/>
          </a:p>
        </p:txBody>
      </p:sp>
      <p:sp>
        <p:nvSpPr>
          <p:cNvPr id="7" name="Title 1"/>
          <p:cNvSpPr txBox="1">
            <a:spLocks/>
          </p:cNvSpPr>
          <p:nvPr/>
        </p:nvSpPr>
        <p:spPr>
          <a:xfrm>
            <a:off x="304800" y="763547"/>
            <a:ext cx="11887200" cy="1268142"/>
          </a:xfrm>
          <a:prstGeom prst="rect">
            <a:avLst/>
          </a:prstGeom>
        </p:spPr>
        <p:txBody>
          <a:bodyPr>
            <a:normAutofit fontScale="97500"/>
          </a:bodyPr>
          <a:lstStyle>
            <a:lvl1pPr algn="l" rtl="0" eaLnBrk="0" fontAlgn="base" hangingPunct="0">
              <a:lnSpc>
                <a:spcPct val="85000"/>
              </a:lnSpc>
              <a:spcBef>
                <a:spcPct val="0"/>
              </a:spcBef>
              <a:spcAft>
                <a:spcPct val="0"/>
              </a:spcAft>
              <a:defRPr sz="4800" kern="1200" spc="-50">
                <a:solidFill>
                  <a:srgbClr val="404040"/>
                </a:solidFill>
                <a:latin typeface="+mj-lt"/>
                <a:ea typeface="+mj-ea"/>
                <a:cs typeface="+mj-cs"/>
              </a:defRPr>
            </a:lvl1pPr>
            <a:lvl2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2pPr>
            <a:lvl3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3pPr>
            <a:lvl4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4pPr>
            <a:lvl5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5pPr>
            <a:lvl6pPr marL="457200" algn="l" rtl="0" fontAlgn="base">
              <a:lnSpc>
                <a:spcPct val="85000"/>
              </a:lnSpc>
              <a:spcBef>
                <a:spcPct val="0"/>
              </a:spcBef>
              <a:spcAft>
                <a:spcPct val="0"/>
              </a:spcAft>
              <a:defRPr sz="4800">
                <a:solidFill>
                  <a:srgbClr val="404040"/>
                </a:solidFill>
                <a:latin typeface="Calibri Light" panose="020F0302020204030204" pitchFamily="34" charset="0"/>
              </a:defRPr>
            </a:lvl6pPr>
            <a:lvl7pPr marL="914400" algn="l" rtl="0" fontAlgn="base">
              <a:lnSpc>
                <a:spcPct val="85000"/>
              </a:lnSpc>
              <a:spcBef>
                <a:spcPct val="0"/>
              </a:spcBef>
              <a:spcAft>
                <a:spcPct val="0"/>
              </a:spcAft>
              <a:defRPr sz="4800">
                <a:solidFill>
                  <a:srgbClr val="404040"/>
                </a:solidFill>
                <a:latin typeface="Calibri Light" panose="020F0302020204030204" pitchFamily="34" charset="0"/>
              </a:defRPr>
            </a:lvl7pPr>
            <a:lvl8pPr marL="1371600" algn="l" rtl="0" fontAlgn="base">
              <a:lnSpc>
                <a:spcPct val="85000"/>
              </a:lnSpc>
              <a:spcBef>
                <a:spcPct val="0"/>
              </a:spcBef>
              <a:spcAft>
                <a:spcPct val="0"/>
              </a:spcAft>
              <a:defRPr sz="4800">
                <a:solidFill>
                  <a:srgbClr val="404040"/>
                </a:solidFill>
                <a:latin typeface="Calibri Light" panose="020F0302020204030204" pitchFamily="34" charset="0"/>
              </a:defRPr>
            </a:lvl8pPr>
            <a:lvl9pPr marL="1828800" algn="l" rtl="0" fontAlgn="base">
              <a:lnSpc>
                <a:spcPct val="85000"/>
              </a:lnSpc>
              <a:spcBef>
                <a:spcPct val="0"/>
              </a:spcBef>
              <a:spcAft>
                <a:spcPct val="0"/>
              </a:spcAft>
              <a:defRPr sz="4800">
                <a:solidFill>
                  <a:srgbClr val="404040"/>
                </a:solidFill>
                <a:latin typeface="Calibri Light" panose="020F0302020204030204" pitchFamily="34" charset="0"/>
              </a:defRPr>
            </a:lvl9pPr>
          </a:lstStyle>
          <a:p>
            <a:pPr algn="ctr">
              <a:defRPr/>
            </a:pPr>
            <a:r>
              <a:rPr lang="en-US" sz="2800" b="1" dirty="0">
                <a:latin typeface="Arial" panose="020B0604020202020204" pitchFamily="34" charset="0"/>
                <a:cs typeface="Arial" panose="020B0604020202020204" pitchFamily="34" charset="0"/>
              </a:rPr>
              <a:t>I found the language and organization of the Basic Skills workbook easier for me to understand and use than what is in some of my traditional textbooks</a:t>
            </a:r>
          </a:p>
        </p:txBody>
      </p:sp>
      <p:pic>
        <p:nvPicPr>
          <p:cNvPr id="25605" name="Picture 7" descr="chart10152766830.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04800" y="2161572"/>
            <a:ext cx="7315200" cy="4310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p:cNvPicPr>
            <a:picLocks noChangeAspect="1"/>
          </p:cNvPicPr>
          <p:nvPr/>
        </p:nvPicPr>
        <p:blipFill>
          <a:blip r:embed="rId4"/>
          <a:stretch>
            <a:fillRect/>
          </a:stretch>
        </p:blipFill>
        <p:spPr>
          <a:xfrm>
            <a:off x="11201400" y="6324600"/>
            <a:ext cx="838200" cy="295275"/>
          </a:xfrm>
          <a:prstGeom prst="rect">
            <a:avLst/>
          </a:prstGeom>
        </p:spPr>
      </p:pic>
    </p:spTree>
    <p:extLst>
      <p:ext uri="{BB962C8B-B14F-4D97-AF65-F5344CB8AC3E}">
        <p14:creationId xmlns:p14="http://schemas.microsoft.com/office/powerpoint/2010/main" val="2467209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2032" y="16042"/>
            <a:ext cx="12192000" cy="1236662"/>
          </a:xfrm>
        </p:spPr>
        <p:txBody>
          <a:bodyPr/>
          <a:lstStyle/>
          <a:p>
            <a:pPr>
              <a:defRPr/>
            </a:pPr>
            <a:r>
              <a:rPr lang="en-US" dirty="0" smtClean="0"/>
              <a:t>Overview of the Findings</a:t>
            </a:r>
            <a:endParaRPr lang="en-US" dirty="0"/>
          </a:p>
        </p:txBody>
      </p:sp>
      <p:sp>
        <p:nvSpPr>
          <p:cNvPr id="3" name="Content Placeholder 2"/>
          <p:cNvSpPr>
            <a:spLocks noGrp="1"/>
          </p:cNvSpPr>
          <p:nvPr>
            <p:ph idx="4294967295"/>
          </p:nvPr>
        </p:nvSpPr>
        <p:spPr>
          <a:xfrm>
            <a:off x="56147" y="1066800"/>
            <a:ext cx="12103769" cy="4495800"/>
          </a:xfrm>
        </p:spPr>
        <p:txBody>
          <a:bodyPr>
            <a:normAutofit fontScale="92500" lnSpcReduction="20000"/>
          </a:bodyPr>
          <a:lstStyle/>
          <a:p>
            <a:pPr>
              <a:defRPr/>
            </a:pPr>
            <a:r>
              <a:rPr lang="en-US" dirty="0" smtClean="0"/>
              <a:t>Students liked the workbook more than a traditional textbook</a:t>
            </a:r>
          </a:p>
          <a:p>
            <a:pPr>
              <a:defRPr/>
            </a:pPr>
            <a:r>
              <a:rPr lang="en-US" dirty="0" smtClean="0"/>
              <a:t>Students found the workbook to be convenient and affordable</a:t>
            </a:r>
          </a:p>
          <a:p>
            <a:pPr>
              <a:defRPr/>
            </a:pPr>
            <a:r>
              <a:rPr lang="en-US" dirty="0" smtClean="0"/>
              <a:t>Students liked that the workbook was straight to the point and short, but wanted more in depth information about the subjects covered</a:t>
            </a:r>
          </a:p>
          <a:p>
            <a:pPr lvl="1">
              <a:defRPr/>
            </a:pPr>
            <a:r>
              <a:rPr lang="en-US" dirty="0" smtClean="0">
                <a:solidFill>
                  <a:srgbClr val="009CCF"/>
                </a:solidFill>
              </a:rPr>
              <a:t>Add more information but keep the workbook smaller and more concise than a traditional textbook</a:t>
            </a:r>
          </a:p>
          <a:p>
            <a:pPr lvl="1">
              <a:defRPr/>
            </a:pPr>
            <a:r>
              <a:rPr lang="en-US" dirty="0" smtClean="0">
                <a:solidFill>
                  <a:srgbClr val="009CCF"/>
                </a:solidFill>
              </a:rPr>
              <a:t>Add vocab words and definitions</a:t>
            </a:r>
          </a:p>
          <a:p>
            <a:pPr>
              <a:defRPr/>
            </a:pPr>
            <a:r>
              <a:rPr lang="en-US" dirty="0" smtClean="0"/>
              <a:t>Students liked having examples and supplementary material</a:t>
            </a:r>
          </a:p>
          <a:p>
            <a:pPr lvl="1">
              <a:defRPr/>
            </a:pPr>
            <a:r>
              <a:rPr lang="en-US" dirty="0" smtClean="0">
                <a:solidFill>
                  <a:srgbClr val="009CCF"/>
                </a:solidFill>
              </a:rPr>
              <a:t>Add more examples in the book and try to improve the existing ones</a:t>
            </a:r>
          </a:p>
          <a:p>
            <a:pPr lvl="1">
              <a:defRPr/>
            </a:pPr>
            <a:r>
              <a:rPr lang="en-US" dirty="0" smtClean="0">
                <a:solidFill>
                  <a:srgbClr val="009CCF"/>
                </a:solidFill>
              </a:rPr>
              <a:t>Put links in the book for videos</a:t>
            </a:r>
          </a:p>
          <a:p>
            <a:pPr marL="342900" lvl="1" indent="0">
              <a:buNone/>
              <a:defRPr/>
            </a:pPr>
            <a:endParaRPr lang="en-US" dirty="0"/>
          </a:p>
        </p:txBody>
      </p:sp>
      <p:pic>
        <p:nvPicPr>
          <p:cNvPr id="4" name="Picture 3"/>
          <p:cNvPicPr>
            <a:picLocks noChangeAspect="1"/>
          </p:cNvPicPr>
          <p:nvPr/>
        </p:nvPicPr>
        <p:blipFill>
          <a:blip r:embed="rId3"/>
          <a:stretch>
            <a:fillRect/>
          </a:stretch>
        </p:blipFill>
        <p:spPr>
          <a:xfrm>
            <a:off x="11277600" y="6477000"/>
            <a:ext cx="838200" cy="295275"/>
          </a:xfrm>
          <a:prstGeom prst="rect">
            <a:avLst/>
          </a:prstGeom>
        </p:spPr>
      </p:pic>
      <p:pic>
        <p:nvPicPr>
          <p:cNvPr id="5" name="Picture 4"/>
          <p:cNvPicPr>
            <a:picLocks noChangeAspect="1"/>
          </p:cNvPicPr>
          <p:nvPr/>
        </p:nvPicPr>
        <p:blipFill>
          <a:blip r:embed="rId4"/>
          <a:stretch>
            <a:fillRect/>
          </a:stretch>
        </p:blipFill>
        <p:spPr>
          <a:xfrm>
            <a:off x="7467600" y="5075862"/>
            <a:ext cx="3127598" cy="2042610"/>
          </a:xfrm>
          <a:prstGeom prst="rect">
            <a:avLst/>
          </a:prstGeom>
        </p:spPr>
      </p:pic>
    </p:spTree>
    <p:extLst>
      <p:ext uri="{BB962C8B-B14F-4D97-AF65-F5344CB8AC3E}">
        <p14:creationId xmlns:p14="http://schemas.microsoft.com/office/powerpoint/2010/main" val="402983602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13"/>
          <p:cNvSpPr>
            <a:spLocks/>
          </p:cNvSpPr>
          <p:nvPr/>
        </p:nvSpPr>
        <p:spPr bwMode="auto">
          <a:xfrm>
            <a:off x="3806825" y="1157055"/>
            <a:ext cx="231775" cy="222250"/>
          </a:xfrm>
          <a:custGeom>
            <a:avLst/>
            <a:gdLst>
              <a:gd name="T0" fmla="*/ 73 w 146"/>
              <a:gd name="T1" fmla="*/ 0 h 140"/>
              <a:gd name="T2" fmla="*/ 93 w 146"/>
              <a:gd name="T3" fmla="*/ 46 h 140"/>
              <a:gd name="T4" fmla="*/ 146 w 146"/>
              <a:gd name="T5" fmla="*/ 46 h 140"/>
              <a:gd name="T6" fmla="*/ 103 w 146"/>
              <a:gd name="T7" fmla="*/ 81 h 140"/>
              <a:gd name="T8" fmla="*/ 124 w 146"/>
              <a:gd name="T9" fmla="*/ 140 h 140"/>
              <a:gd name="T10" fmla="*/ 73 w 146"/>
              <a:gd name="T11" fmla="*/ 102 h 140"/>
              <a:gd name="T12" fmla="*/ 23 w 146"/>
              <a:gd name="T13" fmla="*/ 140 h 140"/>
              <a:gd name="T14" fmla="*/ 43 w 146"/>
              <a:gd name="T15" fmla="*/ 81 h 140"/>
              <a:gd name="T16" fmla="*/ 0 w 146"/>
              <a:gd name="T17" fmla="*/ 46 h 140"/>
              <a:gd name="T18" fmla="*/ 54 w 146"/>
              <a:gd name="T19" fmla="*/ 46 h 140"/>
              <a:gd name="T20" fmla="*/ 73 w 146"/>
              <a:gd name="T21"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6" h="140">
                <a:moveTo>
                  <a:pt x="73" y="0"/>
                </a:moveTo>
                <a:lnTo>
                  <a:pt x="93" y="46"/>
                </a:lnTo>
                <a:lnTo>
                  <a:pt x="146" y="46"/>
                </a:lnTo>
                <a:lnTo>
                  <a:pt x="103" y="81"/>
                </a:lnTo>
                <a:lnTo>
                  <a:pt x="124" y="140"/>
                </a:lnTo>
                <a:lnTo>
                  <a:pt x="73" y="102"/>
                </a:lnTo>
                <a:lnTo>
                  <a:pt x="23" y="140"/>
                </a:lnTo>
                <a:lnTo>
                  <a:pt x="43" y="81"/>
                </a:lnTo>
                <a:lnTo>
                  <a:pt x="0" y="46"/>
                </a:lnTo>
                <a:lnTo>
                  <a:pt x="54" y="46"/>
                </a:lnTo>
                <a:lnTo>
                  <a:pt x="73"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Freeform 17"/>
          <p:cNvSpPr>
            <a:spLocks/>
          </p:cNvSpPr>
          <p:nvPr/>
        </p:nvSpPr>
        <p:spPr bwMode="auto">
          <a:xfrm>
            <a:off x="2663825" y="1157055"/>
            <a:ext cx="231775" cy="222250"/>
          </a:xfrm>
          <a:custGeom>
            <a:avLst/>
            <a:gdLst>
              <a:gd name="T0" fmla="*/ 73 w 146"/>
              <a:gd name="T1" fmla="*/ 0 h 140"/>
              <a:gd name="T2" fmla="*/ 93 w 146"/>
              <a:gd name="T3" fmla="*/ 46 h 140"/>
              <a:gd name="T4" fmla="*/ 146 w 146"/>
              <a:gd name="T5" fmla="*/ 46 h 140"/>
              <a:gd name="T6" fmla="*/ 103 w 146"/>
              <a:gd name="T7" fmla="*/ 81 h 140"/>
              <a:gd name="T8" fmla="*/ 124 w 146"/>
              <a:gd name="T9" fmla="*/ 140 h 140"/>
              <a:gd name="T10" fmla="*/ 73 w 146"/>
              <a:gd name="T11" fmla="*/ 102 h 140"/>
              <a:gd name="T12" fmla="*/ 23 w 146"/>
              <a:gd name="T13" fmla="*/ 140 h 140"/>
              <a:gd name="T14" fmla="*/ 43 w 146"/>
              <a:gd name="T15" fmla="*/ 81 h 140"/>
              <a:gd name="T16" fmla="*/ 0 w 146"/>
              <a:gd name="T17" fmla="*/ 46 h 140"/>
              <a:gd name="T18" fmla="*/ 54 w 146"/>
              <a:gd name="T19" fmla="*/ 46 h 140"/>
              <a:gd name="T20" fmla="*/ 73 w 146"/>
              <a:gd name="T21"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6" h="140">
                <a:moveTo>
                  <a:pt x="73" y="0"/>
                </a:moveTo>
                <a:lnTo>
                  <a:pt x="93" y="46"/>
                </a:lnTo>
                <a:lnTo>
                  <a:pt x="146" y="46"/>
                </a:lnTo>
                <a:lnTo>
                  <a:pt x="103" y="81"/>
                </a:lnTo>
                <a:lnTo>
                  <a:pt x="124" y="140"/>
                </a:lnTo>
                <a:lnTo>
                  <a:pt x="73" y="102"/>
                </a:lnTo>
                <a:lnTo>
                  <a:pt x="23" y="140"/>
                </a:lnTo>
                <a:lnTo>
                  <a:pt x="43" y="81"/>
                </a:lnTo>
                <a:lnTo>
                  <a:pt x="0" y="46"/>
                </a:lnTo>
                <a:lnTo>
                  <a:pt x="54" y="46"/>
                </a:lnTo>
                <a:lnTo>
                  <a:pt x="73"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Freeform 21"/>
          <p:cNvSpPr>
            <a:spLocks/>
          </p:cNvSpPr>
          <p:nvPr/>
        </p:nvSpPr>
        <p:spPr bwMode="auto">
          <a:xfrm>
            <a:off x="1520825" y="1157055"/>
            <a:ext cx="233362" cy="222250"/>
          </a:xfrm>
          <a:custGeom>
            <a:avLst/>
            <a:gdLst>
              <a:gd name="T0" fmla="*/ 73 w 147"/>
              <a:gd name="T1" fmla="*/ 0 h 140"/>
              <a:gd name="T2" fmla="*/ 93 w 147"/>
              <a:gd name="T3" fmla="*/ 46 h 140"/>
              <a:gd name="T4" fmla="*/ 147 w 147"/>
              <a:gd name="T5" fmla="*/ 46 h 140"/>
              <a:gd name="T6" fmla="*/ 104 w 147"/>
              <a:gd name="T7" fmla="*/ 81 h 140"/>
              <a:gd name="T8" fmla="*/ 125 w 147"/>
              <a:gd name="T9" fmla="*/ 140 h 140"/>
              <a:gd name="T10" fmla="*/ 73 w 147"/>
              <a:gd name="T11" fmla="*/ 102 h 140"/>
              <a:gd name="T12" fmla="*/ 23 w 147"/>
              <a:gd name="T13" fmla="*/ 140 h 140"/>
              <a:gd name="T14" fmla="*/ 43 w 147"/>
              <a:gd name="T15" fmla="*/ 81 h 140"/>
              <a:gd name="T16" fmla="*/ 0 w 147"/>
              <a:gd name="T17" fmla="*/ 46 h 140"/>
              <a:gd name="T18" fmla="*/ 54 w 147"/>
              <a:gd name="T19" fmla="*/ 46 h 140"/>
              <a:gd name="T20" fmla="*/ 73 w 147"/>
              <a:gd name="T21"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7" h="140">
                <a:moveTo>
                  <a:pt x="73" y="0"/>
                </a:moveTo>
                <a:lnTo>
                  <a:pt x="93" y="46"/>
                </a:lnTo>
                <a:lnTo>
                  <a:pt x="147" y="46"/>
                </a:lnTo>
                <a:lnTo>
                  <a:pt x="104" y="81"/>
                </a:lnTo>
                <a:lnTo>
                  <a:pt x="125" y="140"/>
                </a:lnTo>
                <a:lnTo>
                  <a:pt x="73" y="102"/>
                </a:lnTo>
                <a:lnTo>
                  <a:pt x="23" y="140"/>
                </a:lnTo>
                <a:lnTo>
                  <a:pt x="43" y="81"/>
                </a:lnTo>
                <a:lnTo>
                  <a:pt x="0" y="46"/>
                </a:lnTo>
                <a:lnTo>
                  <a:pt x="54" y="46"/>
                </a:lnTo>
                <a:lnTo>
                  <a:pt x="73"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25"/>
          <p:cNvSpPr>
            <a:spLocks/>
          </p:cNvSpPr>
          <p:nvPr/>
        </p:nvSpPr>
        <p:spPr bwMode="auto">
          <a:xfrm>
            <a:off x="377825" y="1157055"/>
            <a:ext cx="231775" cy="222250"/>
          </a:xfrm>
          <a:custGeom>
            <a:avLst/>
            <a:gdLst>
              <a:gd name="T0" fmla="*/ 73 w 146"/>
              <a:gd name="T1" fmla="*/ 0 h 140"/>
              <a:gd name="T2" fmla="*/ 93 w 146"/>
              <a:gd name="T3" fmla="*/ 46 h 140"/>
              <a:gd name="T4" fmla="*/ 146 w 146"/>
              <a:gd name="T5" fmla="*/ 46 h 140"/>
              <a:gd name="T6" fmla="*/ 103 w 146"/>
              <a:gd name="T7" fmla="*/ 81 h 140"/>
              <a:gd name="T8" fmla="*/ 124 w 146"/>
              <a:gd name="T9" fmla="*/ 140 h 140"/>
              <a:gd name="T10" fmla="*/ 73 w 146"/>
              <a:gd name="T11" fmla="*/ 102 h 140"/>
              <a:gd name="T12" fmla="*/ 23 w 146"/>
              <a:gd name="T13" fmla="*/ 140 h 140"/>
              <a:gd name="T14" fmla="*/ 43 w 146"/>
              <a:gd name="T15" fmla="*/ 81 h 140"/>
              <a:gd name="T16" fmla="*/ 0 w 146"/>
              <a:gd name="T17" fmla="*/ 46 h 140"/>
              <a:gd name="T18" fmla="*/ 54 w 146"/>
              <a:gd name="T19" fmla="*/ 46 h 140"/>
              <a:gd name="T20" fmla="*/ 73 w 146"/>
              <a:gd name="T21"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6" h="140">
                <a:moveTo>
                  <a:pt x="73" y="0"/>
                </a:moveTo>
                <a:lnTo>
                  <a:pt x="93" y="46"/>
                </a:lnTo>
                <a:lnTo>
                  <a:pt x="146" y="46"/>
                </a:lnTo>
                <a:lnTo>
                  <a:pt x="103" y="81"/>
                </a:lnTo>
                <a:lnTo>
                  <a:pt x="124" y="140"/>
                </a:lnTo>
                <a:lnTo>
                  <a:pt x="73" y="102"/>
                </a:lnTo>
                <a:lnTo>
                  <a:pt x="23" y="140"/>
                </a:lnTo>
                <a:lnTo>
                  <a:pt x="43" y="81"/>
                </a:lnTo>
                <a:lnTo>
                  <a:pt x="0" y="46"/>
                </a:lnTo>
                <a:lnTo>
                  <a:pt x="54" y="46"/>
                </a:lnTo>
                <a:lnTo>
                  <a:pt x="73"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pic>
        <p:nvPicPr>
          <p:cNvPr id="17" name="book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495800" y="1515978"/>
            <a:ext cx="3003908" cy="5342021"/>
          </a:xfrm>
          <a:prstGeom prst="rect">
            <a:avLst/>
          </a:prstGeom>
        </p:spPr>
      </p:pic>
      <p:sp>
        <p:nvSpPr>
          <p:cNvPr id="28" name="TextBox 27"/>
          <p:cNvSpPr txBox="1"/>
          <p:nvPr/>
        </p:nvSpPr>
        <p:spPr>
          <a:xfrm>
            <a:off x="-76200" y="459906"/>
            <a:ext cx="4943203" cy="707886"/>
          </a:xfrm>
          <a:prstGeom prst="rect">
            <a:avLst/>
          </a:prstGeom>
          <a:noFill/>
          <a:ln>
            <a:noFill/>
          </a:ln>
        </p:spPr>
        <p:txBody>
          <a:bodyPr wrap="square" rtlCol="0">
            <a:spAutoFit/>
          </a:bodyPr>
          <a:lstStyle/>
          <a:p>
            <a:pPr algn="ctr"/>
            <a:r>
              <a:rPr lang="en-US" sz="4000" b="1" dirty="0" smtClean="0">
                <a:ln w="19050">
                  <a:noFill/>
                  <a:round/>
                </a:ln>
                <a:latin typeface="Lobster" panose="02000506000000020003" pitchFamily="2" charset="0"/>
              </a:rPr>
              <a:t>Continue: </a:t>
            </a:r>
            <a:endParaRPr lang="en-US" sz="4000" b="1" dirty="0">
              <a:ln w="19050">
                <a:noFill/>
                <a:round/>
              </a:ln>
              <a:solidFill>
                <a:srgbClr val="009CCF"/>
              </a:solidFill>
              <a:latin typeface="Lobster" panose="02000506000000020003" pitchFamily="2" charset="0"/>
            </a:endParaRPr>
          </a:p>
        </p:txBody>
      </p:sp>
      <p:sp>
        <p:nvSpPr>
          <p:cNvPr id="31" name="Freeform 9"/>
          <p:cNvSpPr>
            <a:spLocks/>
          </p:cNvSpPr>
          <p:nvPr/>
        </p:nvSpPr>
        <p:spPr bwMode="auto">
          <a:xfrm>
            <a:off x="11506200" y="1159752"/>
            <a:ext cx="231775" cy="222250"/>
          </a:xfrm>
          <a:custGeom>
            <a:avLst/>
            <a:gdLst>
              <a:gd name="T0" fmla="*/ 73 w 146"/>
              <a:gd name="T1" fmla="*/ 0 h 140"/>
              <a:gd name="T2" fmla="*/ 93 w 146"/>
              <a:gd name="T3" fmla="*/ 46 h 140"/>
              <a:gd name="T4" fmla="*/ 146 w 146"/>
              <a:gd name="T5" fmla="*/ 46 h 140"/>
              <a:gd name="T6" fmla="*/ 103 w 146"/>
              <a:gd name="T7" fmla="*/ 81 h 140"/>
              <a:gd name="T8" fmla="*/ 124 w 146"/>
              <a:gd name="T9" fmla="*/ 140 h 140"/>
              <a:gd name="T10" fmla="*/ 73 w 146"/>
              <a:gd name="T11" fmla="*/ 102 h 140"/>
              <a:gd name="T12" fmla="*/ 23 w 146"/>
              <a:gd name="T13" fmla="*/ 140 h 140"/>
              <a:gd name="T14" fmla="*/ 43 w 146"/>
              <a:gd name="T15" fmla="*/ 81 h 140"/>
              <a:gd name="T16" fmla="*/ 0 w 146"/>
              <a:gd name="T17" fmla="*/ 46 h 140"/>
              <a:gd name="T18" fmla="*/ 54 w 146"/>
              <a:gd name="T19" fmla="*/ 46 h 140"/>
              <a:gd name="T20" fmla="*/ 73 w 146"/>
              <a:gd name="T21"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6" h="140">
                <a:moveTo>
                  <a:pt x="73" y="0"/>
                </a:moveTo>
                <a:lnTo>
                  <a:pt x="93" y="46"/>
                </a:lnTo>
                <a:lnTo>
                  <a:pt x="146" y="46"/>
                </a:lnTo>
                <a:lnTo>
                  <a:pt x="103" y="81"/>
                </a:lnTo>
                <a:lnTo>
                  <a:pt x="124" y="140"/>
                </a:lnTo>
                <a:lnTo>
                  <a:pt x="73" y="102"/>
                </a:lnTo>
                <a:lnTo>
                  <a:pt x="23" y="140"/>
                </a:lnTo>
                <a:lnTo>
                  <a:pt x="43" y="81"/>
                </a:lnTo>
                <a:lnTo>
                  <a:pt x="0" y="46"/>
                </a:lnTo>
                <a:lnTo>
                  <a:pt x="54" y="46"/>
                </a:lnTo>
                <a:lnTo>
                  <a:pt x="73"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13"/>
          <p:cNvSpPr>
            <a:spLocks/>
          </p:cNvSpPr>
          <p:nvPr/>
        </p:nvSpPr>
        <p:spPr bwMode="auto">
          <a:xfrm>
            <a:off x="10363200" y="1159752"/>
            <a:ext cx="231775" cy="222250"/>
          </a:xfrm>
          <a:custGeom>
            <a:avLst/>
            <a:gdLst>
              <a:gd name="T0" fmla="*/ 73 w 146"/>
              <a:gd name="T1" fmla="*/ 0 h 140"/>
              <a:gd name="T2" fmla="*/ 93 w 146"/>
              <a:gd name="T3" fmla="*/ 46 h 140"/>
              <a:gd name="T4" fmla="*/ 146 w 146"/>
              <a:gd name="T5" fmla="*/ 46 h 140"/>
              <a:gd name="T6" fmla="*/ 103 w 146"/>
              <a:gd name="T7" fmla="*/ 81 h 140"/>
              <a:gd name="T8" fmla="*/ 124 w 146"/>
              <a:gd name="T9" fmla="*/ 140 h 140"/>
              <a:gd name="T10" fmla="*/ 73 w 146"/>
              <a:gd name="T11" fmla="*/ 102 h 140"/>
              <a:gd name="T12" fmla="*/ 23 w 146"/>
              <a:gd name="T13" fmla="*/ 140 h 140"/>
              <a:gd name="T14" fmla="*/ 43 w 146"/>
              <a:gd name="T15" fmla="*/ 81 h 140"/>
              <a:gd name="T16" fmla="*/ 0 w 146"/>
              <a:gd name="T17" fmla="*/ 46 h 140"/>
              <a:gd name="T18" fmla="*/ 54 w 146"/>
              <a:gd name="T19" fmla="*/ 46 h 140"/>
              <a:gd name="T20" fmla="*/ 73 w 146"/>
              <a:gd name="T21"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6" h="140">
                <a:moveTo>
                  <a:pt x="73" y="0"/>
                </a:moveTo>
                <a:lnTo>
                  <a:pt x="93" y="46"/>
                </a:lnTo>
                <a:lnTo>
                  <a:pt x="146" y="46"/>
                </a:lnTo>
                <a:lnTo>
                  <a:pt x="103" y="81"/>
                </a:lnTo>
                <a:lnTo>
                  <a:pt x="124" y="140"/>
                </a:lnTo>
                <a:lnTo>
                  <a:pt x="73" y="102"/>
                </a:lnTo>
                <a:lnTo>
                  <a:pt x="23" y="140"/>
                </a:lnTo>
                <a:lnTo>
                  <a:pt x="43" y="81"/>
                </a:lnTo>
                <a:lnTo>
                  <a:pt x="0" y="46"/>
                </a:lnTo>
                <a:lnTo>
                  <a:pt x="54" y="46"/>
                </a:lnTo>
                <a:lnTo>
                  <a:pt x="73"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17"/>
          <p:cNvSpPr>
            <a:spLocks/>
          </p:cNvSpPr>
          <p:nvPr/>
        </p:nvSpPr>
        <p:spPr bwMode="auto">
          <a:xfrm>
            <a:off x="9220200" y="1159752"/>
            <a:ext cx="231775" cy="222250"/>
          </a:xfrm>
          <a:custGeom>
            <a:avLst/>
            <a:gdLst>
              <a:gd name="T0" fmla="*/ 73 w 146"/>
              <a:gd name="T1" fmla="*/ 0 h 140"/>
              <a:gd name="T2" fmla="*/ 93 w 146"/>
              <a:gd name="T3" fmla="*/ 46 h 140"/>
              <a:gd name="T4" fmla="*/ 146 w 146"/>
              <a:gd name="T5" fmla="*/ 46 h 140"/>
              <a:gd name="T6" fmla="*/ 103 w 146"/>
              <a:gd name="T7" fmla="*/ 81 h 140"/>
              <a:gd name="T8" fmla="*/ 124 w 146"/>
              <a:gd name="T9" fmla="*/ 140 h 140"/>
              <a:gd name="T10" fmla="*/ 73 w 146"/>
              <a:gd name="T11" fmla="*/ 102 h 140"/>
              <a:gd name="T12" fmla="*/ 23 w 146"/>
              <a:gd name="T13" fmla="*/ 140 h 140"/>
              <a:gd name="T14" fmla="*/ 43 w 146"/>
              <a:gd name="T15" fmla="*/ 81 h 140"/>
              <a:gd name="T16" fmla="*/ 0 w 146"/>
              <a:gd name="T17" fmla="*/ 46 h 140"/>
              <a:gd name="T18" fmla="*/ 54 w 146"/>
              <a:gd name="T19" fmla="*/ 46 h 140"/>
              <a:gd name="T20" fmla="*/ 73 w 146"/>
              <a:gd name="T21"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6" h="140">
                <a:moveTo>
                  <a:pt x="73" y="0"/>
                </a:moveTo>
                <a:lnTo>
                  <a:pt x="93" y="46"/>
                </a:lnTo>
                <a:lnTo>
                  <a:pt x="146" y="46"/>
                </a:lnTo>
                <a:lnTo>
                  <a:pt x="103" y="81"/>
                </a:lnTo>
                <a:lnTo>
                  <a:pt x="124" y="140"/>
                </a:lnTo>
                <a:lnTo>
                  <a:pt x="73" y="102"/>
                </a:lnTo>
                <a:lnTo>
                  <a:pt x="23" y="140"/>
                </a:lnTo>
                <a:lnTo>
                  <a:pt x="43" y="81"/>
                </a:lnTo>
                <a:lnTo>
                  <a:pt x="0" y="46"/>
                </a:lnTo>
                <a:lnTo>
                  <a:pt x="54" y="46"/>
                </a:lnTo>
                <a:lnTo>
                  <a:pt x="73"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35" name="Freeform 21"/>
          <p:cNvSpPr>
            <a:spLocks/>
          </p:cNvSpPr>
          <p:nvPr/>
        </p:nvSpPr>
        <p:spPr bwMode="auto">
          <a:xfrm>
            <a:off x="8077200" y="1159752"/>
            <a:ext cx="233362" cy="222250"/>
          </a:xfrm>
          <a:custGeom>
            <a:avLst/>
            <a:gdLst>
              <a:gd name="T0" fmla="*/ 73 w 147"/>
              <a:gd name="T1" fmla="*/ 0 h 140"/>
              <a:gd name="T2" fmla="*/ 93 w 147"/>
              <a:gd name="T3" fmla="*/ 46 h 140"/>
              <a:gd name="T4" fmla="*/ 147 w 147"/>
              <a:gd name="T5" fmla="*/ 46 h 140"/>
              <a:gd name="T6" fmla="*/ 104 w 147"/>
              <a:gd name="T7" fmla="*/ 81 h 140"/>
              <a:gd name="T8" fmla="*/ 125 w 147"/>
              <a:gd name="T9" fmla="*/ 140 h 140"/>
              <a:gd name="T10" fmla="*/ 73 w 147"/>
              <a:gd name="T11" fmla="*/ 102 h 140"/>
              <a:gd name="T12" fmla="*/ 23 w 147"/>
              <a:gd name="T13" fmla="*/ 140 h 140"/>
              <a:gd name="T14" fmla="*/ 43 w 147"/>
              <a:gd name="T15" fmla="*/ 81 h 140"/>
              <a:gd name="T16" fmla="*/ 0 w 147"/>
              <a:gd name="T17" fmla="*/ 46 h 140"/>
              <a:gd name="T18" fmla="*/ 54 w 147"/>
              <a:gd name="T19" fmla="*/ 46 h 140"/>
              <a:gd name="T20" fmla="*/ 73 w 147"/>
              <a:gd name="T21"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7" h="140">
                <a:moveTo>
                  <a:pt x="73" y="0"/>
                </a:moveTo>
                <a:lnTo>
                  <a:pt x="93" y="46"/>
                </a:lnTo>
                <a:lnTo>
                  <a:pt x="147" y="46"/>
                </a:lnTo>
                <a:lnTo>
                  <a:pt x="104" y="81"/>
                </a:lnTo>
                <a:lnTo>
                  <a:pt x="125" y="140"/>
                </a:lnTo>
                <a:lnTo>
                  <a:pt x="73" y="102"/>
                </a:lnTo>
                <a:lnTo>
                  <a:pt x="23" y="140"/>
                </a:lnTo>
                <a:lnTo>
                  <a:pt x="43" y="81"/>
                </a:lnTo>
                <a:lnTo>
                  <a:pt x="0" y="46"/>
                </a:lnTo>
                <a:lnTo>
                  <a:pt x="54" y="46"/>
                </a:lnTo>
                <a:lnTo>
                  <a:pt x="73"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39" name="TextBox 38"/>
          <p:cNvSpPr txBox="1"/>
          <p:nvPr/>
        </p:nvSpPr>
        <p:spPr>
          <a:xfrm>
            <a:off x="7257171" y="450942"/>
            <a:ext cx="4943203" cy="707886"/>
          </a:xfrm>
          <a:prstGeom prst="rect">
            <a:avLst/>
          </a:prstGeom>
          <a:noFill/>
          <a:ln>
            <a:noFill/>
          </a:ln>
        </p:spPr>
        <p:txBody>
          <a:bodyPr wrap="square" rtlCol="0">
            <a:spAutoFit/>
          </a:bodyPr>
          <a:lstStyle/>
          <a:p>
            <a:pPr algn="ctr"/>
            <a:r>
              <a:rPr lang="en-US" sz="4000" b="1" dirty="0" smtClean="0">
                <a:ln w="19050">
                  <a:noFill/>
                  <a:round/>
                </a:ln>
                <a:solidFill>
                  <a:srgbClr val="009CCF"/>
                </a:solidFill>
                <a:latin typeface="Lobster" panose="02000506000000020003" pitchFamily="2" charset="0"/>
              </a:rPr>
              <a:t>Moving Forward: </a:t>
            </a:r>
            <a:endParaRPr lang="en-US" sz="4000" b="1" dirty="0">
              <a:ln w="19050">
                <a:noFill/>
                <a:round/>
              </a:ln>
              <a:solidFill>
                <a:srgbClr val="009CCF"/>
              </a:solidFill>
              <a:latin typeface="Lobster" panose="02000506000000020003" pitchFamily="2" charset="0"/>
            </a:endParaRPr>
          </a:p>
        </p:txBody>
      </p:sp>
      <p:sp>
        <p:nvSpPr>
          <p:cNvPr id="40" name="TextBox 39"/>
          <p:cNvSpPr txBox="1"/>
          <p:nvPr/>
        </p:nvSpPr>
        <p:spPr>
          <a:xfrm>
            <a:off x="498475" y="1627103"/>
            <a:ext cx="3616325" cy="4031873"/>
          </a:xfrm>
          <a:prstGeom prst="rect">
            <a:avLst/>
          </a:prstGeom>
          <a:noFill/>
          <a:ln>
            <a:noFill/>
          </a:ln>
        </p:spPr>
        <p:txBody>
          <a:bodyPr wrap="square" rtlCol="0">
            <a:spAutoFit/>
          </a:bodyPr>
          <a:lstStyle/>
          <a:p>
            <a:pPr marL="285750" indent="-285750">
              <a:buFont typeface="Arial" panose="020B0604020202020204" pitchFamily="34" charset="0"/>
              <a:buChar char="•"/>
            </a:pPr>
            <a:r>
              <a:rPr lang="en-US" sz="3200" dirty="0" smtClean="0">
                <a:ln w="19050">
                  <a:noFill/>
                  <a:round/>
                </a:ln>
                <a:solidFill>
                  <a:srgbClr val="009CCF"/>
                </a:solidFill>
                <a:latin typeface="Josefin Sans" pitchFamily="2" charset="0"/>
              </a:rPr>
              <a:t>Utilizing </a:t>
            </a:r>
            <a:r>
              <a:rPr lang="en-US" sz="3200" dirty="0">
                <a:ln w="19050">
                  <a:noFill/>
                  <a:round/>
                </a:ln>
                <a:solidFill>
                  <a:srgbClr val="009CCF"/>
                </a:solidFill>
                <a:latin typeface="Josefin Sans" pitchFamily="2" charset="0"/>
              </a:rPr>
              <a:t>workbook </a:t>
            </a:r>
          </a:p>
          <a:p>
            <a:pPr marL="285750" indent="-285750">
              <a:buFont typeface="Arial" panose="020B0604020202020204" pitchFamily="34" charset="0"/>
              <a:buChar char="•"/>
            </a:pPr>
            <a:r>
              <a:rPr lang="en-US" sz="3200" dirty="0">
                <a:ln w="19050">
                  <a:noFill/>
                  <a:round/>
                </a:ln>
                <a:solidFill>
                  <a:srgbClr val="009CCF"/>
                </a:solidFill>
                <a:latin typeface="Josefin Sans" pitchFamily="2" charset="0"/>
              </a:rPr>
              <a:t> </a:t>
            </a:r>
            <a:r>
              <a:rPr lang="en-US" sz="3200" dirty="0" smtClean="0">
                <a:ln w="19050">
                  <a:noFill/>
                  <a:round/>
                </a:ln>
                <a:solidFill>
                  <a:srgbClr val="009CCF"/>
                </a:solidFill>
                <a:latin typeface="Josefin Sans" pitchFamily="2" charset="0"/>
              </a:rPr>
              <a:t>Surveying </a:t>
            </a:r>
            <a:r>
              <a:rPr lang="en-US" sz="3200" dirty="0">
                <a:ln w="19050">
                  <a:noFill/>
                  <a:round/>
                </a:ln>
                <a:solidFill>
                  <a:srgbClr val="009CCF"/>
                </a:solidFill>
                <a:latin typeface="Josefin Sans" pitchFamily="2" charset="0"/>
              </a:rPr>
              <a:t>students</a:t>
            </a:r>
          </a:p>
          <a:p>
            <a:pPr marL="285750" indent="-285750">
              <a:buFont typeface="Arial" panose="020B0604020202020204" pitchFamily="34" charset="0"/>
              <a:buChar char="•"/>
            </a:pPr>
            <a:r>
              <a:rPr lang="en-US" sz="3200" dirty="0">
                <a:ln w="19050">
                  <a:noFill/>
                  <a:round/>
                </a:ln>
                <a:solidFill>
                  <a:srgbClr val="009CCF"/>
                </a:solidFill>
                <a:latin typeface="Josefin Sans" pitchFamily="2" charset="0"/>
              </a:rPr>
              <a:t> </a:t>
            </a:r>
            <a:r>
              <a:rPr lang="en-US" sz="3200" dirty="0" smtClean="0">
                <a:ln w="19050">
                  <a:noFill/>
                  <a:round/>
                </a:ln>
                <a:solidFill>
                  <a:srgbClr val="009CCF"/>
                </a:solidFill>
                <a:latin typeface="Josefin Sans" pitchFamily="2" charset="0"/>
              </a:rPr>
              <a:t>Updating    </a:t>
            </a:r>
          </a:p>
          <a:p>
            <a:r>
              <a:rPr lang="en-US" sz="3200" dirty="0" smtClean="0">
                <a:ln w="19050">
                  <a:noFill/>
                  <a:round/>
                </a:ln>
                <a:solidFill>
                  <a:srgbClr val="009CCF"/>
                </a:solidFill>
                <a:latin typeface="Josefin Sans" pitchFamily="2" charset="0"/>
              </a:rPr>
              <a:t>    workbook </a:t>
            </a:r>
            <a:r>
              <a:rPr lang="en-US" sz="3200" dirty="0">
                <a:ln w="19050">
                  <a:noFill/>
                  <a:round/>
                </a:ln>
                <a:solidFill>
                  <a:srgbClr val="009CCF"/>
                </a:solidFill>
                <a:latin typeface="Josefin Sans" pitchFamily="2" charset="0"/>
              </a:rPr>
              <a:t>every </a:t>
            </a:r>
            <a:r>
              <a:rPr lang="en-US" sz="3200" dirty="0" smtClean="0">
                <a:ln w="19050">
                  <a:noFill/>
                  <a:round/>
                </a:ln>
                <a:solidFill>
                  <a:srgbClr val="009CCF"/>
                </a:solidFill>
                <a:latin typeface="Josefin Sans" pitchFamily="2" charset="0"/>
              </a:rPr>
              <a:t>  </a:t>
            </a:r>
          </a:p>
          <a:p>
            <a:r>
              <a:rPr lang="en-US" sz="3200" dirty="0">
                <a:ln w="19050">
                  <a:noFill/>
                  <a:round/>
                </a:ln>
                <a:solidFill>
                  <a:srgbClr val="009CCF"/>
                </a:solidFill>
                <a:latin typeface="Josefin Sans" pitchFamily="2" charset="0"/>
              </a:rPr>
              <a:t> </a:t>
            </a:r>
            <a:r>
              <a:rPr lang="en-US" sz="3200" dirty="0" smtClean="0">
                <a:ln w="19050">
                  <a:noFill/>
                  <a:round/>
                </a:ln>
                <a:solidFill>
                  <a:srgbClr val="009CCF"/>
                </a:solidFill>
                <a:latin typeface="Josefin Sans" pitchFamily="2" charset="0"/>
              </a:rPr>
              <a:t>   year</a:t>
            </a:r>
            <a:endParaRPr lang="en-US" sz="3200" dirty="0">
              <a:ln w="19050">
                <a:noFill/>
                <a:round/>
              </a:ln>
              <a:solidFill>
                <a:srgbClr val="009CCF"/>
              </a:solidFill>
              <a:latin typeface="Josefin Sans" pitchFamily="2" charset="0"/>
            </a:endParaRPr>
          </a:p>
          <a:p>
            <a:pPr marL="285750" indent="-285750">
              <a:buFont typeface="Arial" panose="020B0604020202020204" pitchFamily="34" charset="0"/>
              <a:buChar char="•"/>
            </a:pPr>
            <a:r>
              <a:rPr lang="en-US" sz="3200" dirty="0">
                <a:ln w="19050">
                  <a:noFill/>
                  <a:round/>
                </a:ln>
                <a:solidFill>
                  <a:srgbClr val="009CCF"/>
                </a:solidFill>
                <a:latin typeface="Josefin Sans" pitchFamily="2" charset="0"/>
              </a:rPr>
              <a:t> </a:t>
            </a:r>
            <a:r>
              <a:rPr lang="en-US" sz="3200" dirty="0" smtClean="0">
                <a:ln w="19050">
                  <a:noFill/>
                  <a:round/>
                </a:ln>
                <a:solidFill>
                  <a:srgbClr val="009CCF"/>
                </a:solidFill>
                <a:latin typeface="Josefin Sans" pitchFamily="2" charset="0"/>
              </a:rPr>
              <a:t>Adapting </a:t>
            </a:r>
            <a:r>
              <a:rPr lang="en-US" sz="3200" dirty="0">
                <a:ln w="19050">
                  <a:noFill/>
                  <a:round/>
                </a:ln>
                <a:solidFill>
                  <a:srgbClr val="009CCF"/>
                </a:solidFill>
                <a:latin typeface="Josefin Sans" pitchFamily="2" charset="0"/>
              </a:rPr>
              <a:t>workbook based on  </a:t>
            </a:r>
          </a:p>
          <a:p>
            <a:r>
              <a:rPr lang="en-US" sz="3200" dirty="0" smtClean="0">
                <a:ln w="19050">
                  <a:noFill/>
                  <a:round/>
                </a:ln>
                <a:solidFill>
                  <a:srgbClr val="009CCF"/>
                </a:solidFill>
                <a:latin typeface="Josefin Sans" pitchFamily="2" charset="0"/>
              </a:rPr>
              <a:t>   feedback </a:t>
            </a:r>
            <a:endParaRPr lang="en-US" sz="3200" dirty="0">
              <a:ln w="19050">
                <a:noFill/>
                <a:round/>
              </a:ln>
              <a:solidFill>
                <a:srgbClr val="009CCF"/>
              </a:solidFill>
              <a:latin typeface="Josefin Sans" pitchFamily="2" charset="0"/>
            </a:endParaRPr>
          </a:p>
        </p:txBody>
      </p:sp>
      <p:sp>
        <p:nvSpPr>
          <p:cNvPr id="41" name="TextBox 40"/>
          <p:cNvSpPr txBox="1"/>
          <p:nvPr/>
        </p:nvSpPr>
        <p:spPr>
          <a:xfrm>
            <a:off x="8077201" y="1639654"/>
            <a:ext cx="3429000" cy="3084746"/>
          </a:xfrm>
          <a:prstGeom prst="rect">
            <a:avLst/>
          </a:prstGeom>
          <a:noFill/>
          <a:ln>
            <a:noFill/>
          </a:ln>
        </p:spPr>
        <p:txBody>
          <a:bodyPr wrap="square" rtlCol="0">
            <a:spAutoFit/>
          </a:bodyPr>
          <a:lstStyle/>
          <a:p>
            <a:pPr marL="285750" indent="-285750">
              <a:buFont typeface="Arial" panose="020B0604020202020204" pitchFamily="34" charset="0"/>
              <a:buChar char="•"/>
            </a:pPr>
            <a:r>
              <a:rPr lang="en-US" sz="3200" b="1" dirty="0">
                <a:ln w="19050">
                  <a:noFill/>
                  <a:round/>
                </a:ln>
                <a:latin typeface="Josefin Sans" pitchFamily="2" charset="0"/>
              </a:rPr>
              <a:t>Create updated videos (funding   </a:t>
            </a:r>
          </a:p>
          <a:p>
            <a:r>
              <a:rPr lang="en-US" sz="3200" b="1" dirty="0">
                <a:ln w="19050">
                  <a:noFill/>
                  <a:round/>
                </a:ln>
                <a:latin typeface="Josefin Sans" pitchFamily="2" charset="0"/>
              </a:rPr>
              <a:t>    </a:t>
            </a:r>
            <a:r>
              <a:rPr lang="en-US" sz="3200" b="1" dirty="0" smtClean="0">
                <a:ln w="19050">
                  <a:noFill/>
                  <a:round/>
                </a:ln>
                <a:latin typeface="Josefin Sans" pitchFamily="2" charset="0"/>
              </a:rPr>
              <a:t>is </a:t>
            </a:r>
            <a:r>
              <a:rPr lang="en-US" sz="3200" b="1" dirty="0">
                <a:ln w="19050">
                  <a:noFill/>
                  <a:round/>
                </a:ln>
                <a:latin typeface="Josefin Sans" pitchFamily="2" charset="0"/>
              </a:rPr>
              <a:t>needed</a:t>
            </a:r>
            <a:r>
              <a:rPr lang="en-US" sz="3200" b="1" dirty="0" smtClean="0">
                <a:ln w="19050">
                  <a:noFill/>
                  <a:round/>
                </a:ln>
                <a:latin typeface="Josefin Sans" pitchFamily="2" charset="0"/>
              </a:rPr>
              <a:t>!)</a:t>
            </a:r>
          </a:p>
          <a:p>
            <a:pPr marL="285750" indent="-285750">
              <a:buFont typeface="Arial" panose="020B0604020202020204" pitchFamily="34" charset="0"/>
              <a:buChar char="•"/>
            </a:pPr>
            <a:endParaRPr lang="en-US" sz="3200" b="1" dirty="0">
              <a:ln w="19050">
                <a:noFill/>
                <a:round/>
              </a:ln>
              <a:latin typeface="Josefin Sans" pitchFamily="2" charset="0"/>
            </a:endParaRPr>
          </a:p>
          <a:p>
            <a:pPr marL="285750" indent="-285750">
              <a:buFont typeface="Arial" panose="020B0604020202020204" pitchFamily="34" charset="0"/>
              <a:buChar char="•"/>
            </a:pPr>
            <a:r>
              <a:rPr lang="en-US" sz="3200" b="1" dirty="0" smtClean="0">
                <a:ln w="19050">
                  <a:noFill/>
                  <a:round/>
                </a:ln>
                <a:latin typeface="Josefin Sans" pitchFamily="2" charset="0"/>
              </a:rPr>
              <a:t>Potential for true OER </a:t>
            </a:r>
            <a:endParaRPr lang="en-US" sz="3200" b="1" dirty="0">
              <a:ln w="19050">
                <a:noFill/>
                <a:round/>
              </a:ln>
              <a:latin typeface="Josefin Sans" pitchFamily="2" charset="0"/>
            </a:endParaRPr>
          </a:p>
        </p:txBody>
      </p:sp>
      <p:sp>
        <p:nvSpPr>
          <p:cNvPr id="15" name="TextBox 14"/>
          <p:cNvSpPr txBox="1"/>
          <p:nvPr/>
        </p:nvSpPr>
        <p:spPr>
          <a:xfrm>
            <a:off x="3276600" y="189332"/>
            <a:ext cx="5635625" cy="523220"/>
          </a:xfrm>
          <a:prstGeom prst="rect">
            <a:avLst/>
          </a:prstGeom>
          <a:noFill/>
          <a:ln>
            <a:noFill/>
          </a:ln>
        </p:spPr>
        <p:txBody>
          <a:bodyPr wrap="square" rtlCol="0">
            <a:spAutoFit/>
          </a:bodyPr>
          <a:lstStyle/>
          <a:p>
            <a:pPr algn="ctr"/>
            <a:r>
              <a:rPr lang="en-US" sz="2800" b="1" dirty="0" smtClean="0">
                <a:ln w="19050">
                  <a:noFill/>
                  <a:round/>
                </a:ln>
                <a:latin typeface="Lobster" panose="02000506000000020003" pitchFamily="2" charset="0"/>
              </a:rPr>
              <a:t>Next Steps</a:t>
            </a:r>
            <a:endParaRPr lang="en-US" sz="2800" b="1" dirty="0">
              <a:ln w="19050">
                <a:noFill/>
                <a:round/>
              </a:ln>
              <a:latin typeface="Lobster" panose="02000506000000020003" pitchFamily="2" charset="0"/>
            </a:endParaRPr>
          </a:p>
        </p:txBody>
      </p:sp>
      <p:pic>
        <p:nvPicPr>
          <p:cNvPr id="2" name="Picture 1"/>
          <p:cNvPicPr>
            <a:picLocks noChangeAspect="1"/>
          </p:cNvPicPr>
          <p:nvPr/>
        </p:nvPicPr>
        <p:blipFill>
          <a:blip r:embed="rId4"/>
          <a:stretch>
            <a:fillRect/>
          </a:stretch>
        </p:blipFill>
        <p:spPr>
          <a:xfrm>
            <a:off x="8720087" y="4869475"/>
            <a:ext cx="2786113" cy="1579001"/>
          </a:xfrm>
          <a:prstGeom prst="rect">
            <a:avLst/>
          </a:prstGeom>
        </p:spPr>
      </p:pic>
      <p:pic>
        <p:nvPicPr>
          <p:cNvPr id="3" name="Picture 2"/>
          <p:cNvPicPr>
            <a:picLocks noChangeAspect="1"/>
          </p:cNvPicPr>
          <p:nvPr/>
        </p:nvPicPr>
        <p:blipFill>
          <a:blip r:embed="rId5"/>
          <a:stretch>
            <a:fillRect/>
          </a:stretch>
        </p:blipFill>
        <p:spPr>
          <a:xfrm>
            <a:off x="76100" y="6476550"/>
            <a:ext cx="835224" cy="292633"/>
          </a:xfrm>
          <a:prstGeom prst="rect">
            <a:avLst/>
          </a:prstGeom>
        </p:spPr>
      </p:pic>
    </p:spTree>
    <p:extLst>
      <p:ext uri="{BB962C8B-B14F-4D97-AF65-F5344CB8AC3E}">
        <p14:creationId xmlns:p14="http://schemas.microsoft.com/office/powerpoint/2010/main" val="38451870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4649735" y="6237729"/>
            <a:ext cx="3429020" cy="630942"/>
          </a:xfrm>
          <a:prstGeom prst="rect">
            <a:avLst/>
          </a:prstGeom>
          <a:noFill/>
          <a:effectLst/>
        </p:spPr>
        <p:txBody>
          <a:bodyPr wrap="square" rtlCol="0">
            <a:spAutoFit/>
          </a:bodyPr>
          <a:lstStyle/>
          <a:p>
            <a:pPr algn="ctr"/>
            <a:r>
              <a:rPr lang="en-US" sz="2400" dirty="0">
                <a:solidFill>
                  <a:schemeClr val="bg1"/>
                </a:solidFill>
                <a:effectLst/>
                <a:latin typeface="Boulder" pitchFamily="2" charset="0"/>
              </a:rPr>
              <a:t>(ANIMATED SLIDE)</a:t>
            </a:r>
            <a:r>
              <a:rPr lang="en-US" sz="1100" dirty="0">
                <a:effectLst/>
                <a:latin typeface="Boulder" pitchFamily="2" charset="0"/>
              </a:rPr>
              <a:t/>
            </a:r>
            <a:br>
              <a:rPr lang="en-US" sz="1100" dirty="0">
                <a:effectLst/>
                <a:latin typeface="Boulder" pitchFamily="2" charset="0"/>
              </a:rPr>
            </a:br>
            <a:endParaRPr lang="en-US" sz="1100" dirty="0">
              <a:effectLst/>
              <a:latin typeface="Boulder" pitchFamily="2" charset="0"/>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30899" y="4876800"/>
            <a:ext cx="5482405" cy="60276"/>
          </a:xfrm>
          <a:prstGeom prst="rect">
            <a:avLst/>
          </a:prstGeom>
        </p:spPr>
      </p:pic>
      <p:sp>
        <p:nvSpPr>
          <p:cNvPr id="14" name="Freeform 9"/>
          <p:cNvSpPr>
            <a:spLocks/>
          </p:cNvSpPr>
          <p:nvPr/>
        </p:nvSpPr>
        <p:spPr bwMode="auto">
          <a:xfrm>
            <a:off x="7083425" y="1219200"/>
            <a:ext cx="231775" cy="222250"/>
          </a:xfrm>
          <a:custGeom>
            <a:avLst/>
            <a:gdLst>
              <a:gd name="T0" fmla="*/ 73 w 146"/>
              <a:gd name="T1" fmla="*/ 0 h 140"/>
              <a:gd name="T2" fmla="*/ 93 w 146"/>
              <a:gd name="T3" fmla="*/ 46 h 140"/>
              <a:gd name="T4" fmla="*/ 146 w 146"/>
              <a:gd name="T5" fmla="*/ 46 h 140"/>
              <a:gd name="T6" fmla="*/ 103 w 146"/>
              <a:gd name="T7" fmla="*/ 81 h 140"/>
              <a:gd name="T8" fmla="*/ 124 w 146"/>
              <a:gd name="T9" fmla="*/ 140 h 140"/>
              <a:gd name="T10" fmla="*/ 73 w 146"/>
              <a:gd name="T11" fmla="*/ 102 h 140"/>
              <a:gd name="T12" fmla="*/ 23 w 146"/>
              <a:gd name="T13" fmla="*/ 140 h 140"/>
              <a:gd name="T14" fmla="*/ 43 w 146"/>
              <a:gd name="T15" fmla="*/ 81 h 140"/>
              <a:gd name="T16" fmla="*/ 0 w 146"/>
              <a:gd name="T17" fmla="*/ 46 h 140"/>
              <a:gd name="T18" fmla="*/ 54 w 146"/>
              <a:gd name="T19" fmla="*/ 46 h 140"/>
              <a:gd name="T20" fmla="*/ 73 w 146"/>
              <a:gd name="T21"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6" h="140">
                <a:moveTo>
                  <a:pt x="73" y="0"/>
                </a:moveTo>
                <a:lnTo>
                  <a:pt x="93" y="46"/>
                </a:lnTo>
                <a:lnTo>
                  <a:pt x="146" y="46"/>
                </a:lnTo>
                <a:lnTo>
                  <a:pt x="103" y="81"/>
                </a:lnTo>
                <a:lnTo>
                  <a:pt x="124" y="140"/>
                </a:lnTo>
                <a:lnTo>
                  <a:pt x="73" y="102"/>
                </a:lnTo>
                <a:lnTo>
                  <a:pt x="23" y="140"/>
                </a:lnTo>
                <a:lnTo>
                  <a:pt x="43" y="81"/>
                </a:lnTo>
                <a:lnTo>
                  <a:pt x="0" y="46"/>
                </a:lnTo>
                <a:lnTo>
                  <a:pt x="54" y="46"/>
                </a:lnTo>
                <a:lnTo>
                  <a:pt x="73"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13"/>
          <p:cNvSpPr>
            <a:spLocks/>
          </p:cNvSpPr>
          <p:nvPr/>
        </p:nvSpPr>
        <p:spPr bwMode="auto">
          <a:xfrm>
            <a:off x="5670550" y="1219200"/>
            <a:ext cx="231775" cy="222250"/>
          </a:xfrm>
          <a:custGeom>
            <a:avLst/>
            <a:gdLst>
              <a:gd name="T0" fmla="*/ 73 w 146"/>
              <a:gd name="T1" fmla="*/ 0 h 140"/>
              <a:gd name="T2" fmla="*/ 93 w 146"/>
              <a:gd name="T3" fmla="*/ 46 h 140"/>
              <a:gd name="T4" fmla="*/ 146 w 146"/>
              <a:gd name="T5" fmla="*/ 46 h 140"/>
              <a:gd name="T6" fmla="*/ 103 w 146"/>
              <a:gd name="T7" fmla="*/ 81 h 140"/>
              <a:gd name="T8" fmla="*/ 124 w 146"/>
              <a:gd name="T9" fmla="*/ 140 h 140"/>
              <a:gd name="T10" fmla="*/ 73 w 146"/>
              <a:gd name="T11" fmla="*/ 102 h 140"/>
              <a:gd name="T12" fmla="*/ 23 w 146"/>
              <a:gd name="T13" fmla="*/ 140 h 140"/>
              <a:gd name="T14" fmla="*/ 43 w 146"/>
              <a:gd name="T15" fmla="*/ 81 h 140"/>
              <a:gd name="T16" fmla="*/ 0 w 146"/>
              <a:gd name="T17" fmla="*/ 46 h 140"/>
              <a:gd name="T18" fmla="*/ 54 w 146"/>
              <a:gd name="T19" fmla="*/ 46 h 140"/>
              <a:gd name="T20" fmla="*/ 73 w 146"/>
              <a:gd name="T21"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6" h="140">
                <a:moveTo>
                  <a:pt x="73" y="0"/>
                </a:moveTo>
                <a:lnTo>
                  <a:pt x="93" y="46"/>
                </a:lnTo>
                <a:lnTo>
                  <a:pt x="146" y="46"/>
                </a:lnTo>
                <a:lnTo>
                  <a:pt x="103" y="81"/>
                </a:lnTo>
                <a:lnTo>
                  <a:pt x="124" y="140"/>
                </a:lnTo>
                <a:lnTo>
                  <a:pt x="73" y="102"/>
                </a:lnTo>
                <a:lnTo>
                  <a:pt x="23" y="140"/>
                </a:lnTo>
                <a:lnTo>
                  <a:pt x="43" y="81"/>
                </a:lnTo>
                <a:lnTo>
                  <a:pt x="0" y="46"/>
                </a:lnTo>
                <a:lnTo>
                  <a:pt x="54" y="46"/>
                </a:lnTo>
                <a:lnTo>
                  <a:pt x="73"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7"/>
          <p:cNvSpPr>
            <a:spLocks/>
          </p:cNvSpPr>
          <p:nvPr/>
        </p:nvSpPr>
        <p:spPr bwMode="auto">
          <a:xfrm>
            <a:off x="4243388" y="1219200"/>
            <a:ext cx="231775" cy="222250"/>
          </a:xfrm>
          <a:custGeom>
            <a:avLst/>
            <a:gdLst>
              <a:gd name="T0" fmla="*/ 73 w 146"/>
              <a:gd name="T1" fmla="*/ 0 h 140"/>
              <a:gd name="T2" fmla="*/ 93 w 146"/>
              <a:gd name="T3" fmla="*/ 46 h 140"/>
              <a:gd name="T4" fmla="*/ 146 w 146"/>
              <a:gd name="T5" fmla="*/ 46 h 140"/>
              <a:gd name="T6" fmla="*/ 103 w 146"/>
              <a:gd name="T7" fmla="*/ 81 h 140"/>
              <a:gd name="T8" fmla="*/ 124 w 146"/>
              <a:gd name="T9" fmla="*/ 140 h 140"/>
              <a:gd name="T10" fmla="*/ 73 w 146"/>
              <a:gd name="T11" fmla="*/ 102 h 140"/>
              <a:gd name="T12" fmla="*/ 23 w 146"/>
              <a:gd name="T13" fmla="*/ 140 h 140"/>
              <a:gd name="T14" fmla="*/ 43 w 146"/>
              <a:gd name="T15" fmla="*/ 81 h 140"/>
              <a:gd name="T16" fmla="*/ 0 w 146"/>
              <a:gd name="T17" fmla="*/ 46 h 140"/>
              <a:gd name="T18" fmla="*/ 54 w 146"/>
              <a:gd name="T19" fmla="*/ 46 h 140"/>
              <a:gd name="T20" fmla="*/ 73 w 146"/>
              <a:gd name="T21"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6" h="140">
                <a:moveTo>
                  <a:pt x="73" y="0"/>
                </a:moveTo>
                <a:lnTo>
                  <a:pt x="93" y="46"/>
                </a:lnTo>
                <a:lnTo>
                  <a:pt x="146" y="46"/>
                </a:lnTo>
                <a:lnTo>
                  <a:pt x="103" y="81"/>
                </a:lnTo>
                <a:lnTo>
                  <a:pt x="124" y="140"/>
                </a:lnTo>
                <a:lnTo>
                  <a:pt x="73" y="102"/>
                </a:lnTo>
                <a:lnTo>
                  <a:pt x="23" y="140"/>
                </a:lnTo>
                <a:lnTo>
                  <a:pt x="43" y="81"/>
                </a:lnTo>
                <a:lnTo>
                  <a:pt x="0" y="46"/>
                </a:lnTo>
                <a:lnTo>
                  <a:pt x="54" y="46"/>
                </a:lnTo>
                <a:lnTo>
                  <a:pt x="73"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21"/>
          <p:cNvSpPr>
            <a:spLocks/>
          </p:cNvSpPr>
          <p:nvPr/>
        </p:nvSpPr>
        <p:spPr bwMode="auto">
          <a:xfrm>
            <a:off x="2830513" y="1219200"/>
            <a:ext cx="233362" cy="222250"/>
          </a:xfrm>
          <a:custGeom>
            <a:avLst/>
            <a:gdLst>
              <a:gd name="T0" fmla="*/ 73 w 147"/>
              <a:gd name="T1" fmla="*/ 0 h 140"/>
              <a:gd name="T2" fmla="*/ 93 w 147"/>
              <a:gd name="T3" fmla="*/ 46 h 140"/>
              <a:gd name="T4" fmla="*/ 147 w 147"/>
              <a:gd name="T5" fmla="*/ 46 h 140"/>
              <a:gd name="T6" fmla="*/ 104 w 147"/>
              <a:gd name="T7" fmla="*/ 81 h 140"/>
              <a:gd name="T8" fmla="*/ 125 w 147"/>
              <a:gd name="T9" fmla="*/ 140 h 140"/>
              <a:gd name="T10" fmla="*/ 73 w 147"/>
              <a:gd name="T11" fmla="*/ 102 h 140"/>
              <a:gd name="T12" fmla="*/ 23 w 147"/>
              <a:gd name="T13" fmla="*/ 140 h 140"/>
              <a:gd name="T14" fmla="*/ 43 w 147"/>
              <a:gd name="T15" fmla="*/ 81 h 140"/>
              <a:gd name="T16" fmla="*/ 0 w 147"/>
              <a:gd name="T17" fmla="*/ 46 h 140"/>
              <a:gd name="T18" fmla="*/ 54 w 147"/>
              <a:gd name="T19" fmla="*/ 46 h 140"/>
              <a:gd name="T20" fmla="*/ 73 w 147"/>
              <a:gd name="T21"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7" h="140">
                <a:moveTo>
                  <a:pt x="73" y="0"/>
                </a:moveTo>
                <a:lnTo>
                  <a:pt x="93" y="46"/>
                </a:lnTo>
                <a:lnTo>
                  <a:pt x="147" y="46"/>
                </a:lnTo>
                <a:lnTo>
                  <a:pt x="104" y="81"/>
                </a:lnTo>
                <a:lnTo>
                  <a:pt x="125" y="140"/>
                </a:lnTo>
                <a:lnTo>
                  <a:pt x="73" y="102"/>
                </a:lnTo>
                <a:lnTo>
                  <a:pt x="23" y="140"/>
                </a:lnTo>
                <a:lnTo>
                  <a:pt x="43" y="81"/>
                </a:lnTo>
                <a:lnTo>
                  <a:pt x="0" y="46"/>
                </a:lnTo>
                <a:lnTo>
                  <a:pt x="54" y="46"/>
                </a:lnTo>
                <a:lnTo>
                  <a:pt x="73"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25"/>
          <p:cNvSpPr>
            <a:spLocks/>
          </p:cNvSpPr>
          <p:nvPr/>
        </p:nvSpPr>
        <p:spPr bwMode="auto">
          <a:xfrm>
            <a:off x="1411288" y="1219200"/>
            <a:ext cx="231775" cy="222250"/>
          </a:xfrm>
          <a:custGeom>
            <a:avLst/>
            <a:gdLst>
              <a:gd name="T0" fmla="*/ 73 w 146"/>
              <a:gd name="T1" fmla="*/ 0 h 140"/>
              <a:gd name="T2" fmla="*/ 93 w 146"/>
              <a:gd name="T3" fmla="*/ 46 h 140"/>
              <a:gd name="T4" fmla="*/ 146 w 146"/>
              <a:gd name="T5" fmla="*/ 46 h 140"/>
              <a:gd name="T6" fmla="*/ 103 w 146"/>
              <a:gd name="T7" fmla="*/ 81 h 140"/>
              <a:gd name="T8" fmla="*/ 124 w 146"/>
              <a:gd name="T9" fmla="*/ 140 h 140"/>
              <a:gd name="T10" fmla="*/ 73 w 146"/>
              <a:gd name="T11" fmla="*/ 102 h 140"/>
              <a:gd name="T12" fmla="*/ 23 w 146"/>
              <a:gd name="T13" fmla="*/ 140 h 140"/>
              <a:gd name="T14" fmla="*/ 43 w 146"/>
              <a:gd name="T15" fmla="*/ 81 h 140"/>
              <a:gd name="T16" fmla="*/ 0 w 146"/>
              <a:gd name="T17" fmla="*/ 46 h 140"/>
              <a:gd name="T18" fmla="*/ 54 w 146"/>
              <a:gd name="T19" fmla="*/ 46 h 140"/>
              <a:gd name="T20" fmla="*/ 73 w 146"/>
              <a:gd name="T21"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6" h="140">
                <a:moveTo>
                  <a:pt x="73" y="0"/>
                </a:moveTo>
                <a:lnTo>
                  <a:pt x="93" y="46"/>
                </a:lnTo>
                <a:lnTo>
                  <a:pt x="146" y="46"/>
                </a:lnTo>
                <a:lnTo>
                  <a:pt x="103" y="81"/>
                </a:lnTo>
                <a:lnTo>
                  <a:pt x="124" y="140"/>
                </a:lnTo>
                <a:lnTo>
                  <a:pt x="73" y="102"/>
                </a:lnTo>
                <a:lnTo>
                  <a:pt x="23" y="140"/>
                </a:lnTo>
                <a:lnTo>
                  <a:pt x="43" y="81"/>
                </a:lnTo>
                <a:lnTo>
                  <a:pt x="0" y="46"/>
                </a:lnTo>
                <a:lnTo>
                  <a:pt x="54" y="46"/>
                </a:lnTo>
                <a:lnTo>
                  <a:pt x="73"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Content Placeholder 3"/>
          <p:cNvSpPr txBox="1">
            <a:spLocks/>
          </p:cNvSpPr>
          <p:nvPr/>
        </p:nvSpPr>
        <p:spPr>
          <a:xfrm>
            <a:off x="822960" y="1845734"/>
            <a:ext cx="7101840" cy="4023360"/>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endParaRPr lang="en-US" dirty="0" smtClean="0"/>
          </a:p>
          <a:p>
            <a:r>
              <a:rPr lang="en-US" dirty="0"/>
              <a:t>Becky </a:t>
            </a:r>
            <a:r>
              <a:rPr lang="en-US" dirty="0" smtClean="0"/>
              <a:t>Anthony</a:t>
            </a:r>
          </a:p>
          <a:p>
            <a:r>
              <a:rPr lang="en-US" dirty="0" smtClean="0">
                <a:hlinkClick r:id="rId4"/>
              </a:rPr>
              <a:t>rsanthony@Salisbury.edu</a:t>
            </a:r>
            <a:endParaRPr lang="en-US" dirty="0" smtClean="0"/>
          </a:p>
          <a:p>
            <a:endParaRPr lang="en-US" dirty="0"/>
          </a:p>
          <a:p>
            <a:r>
              <a:rPr lang="en-US" dirty="0"/>
              <a:t>    @</a:t>
            </a:r>
            <a:r>
              <a:rPr lang="en-US" dirty="0" err="1"/>
              <a:t>becky_anthony</a:t>
            </a:r>
            <a:endParaRPr lang="en-US" dirty="0"/>
          </a:p>
          <a:p>
            <a:endParaRPr lang="en-US" dirty="0" smtClean="0"/>
          </a:p>
          <a:p>
            <a:endParaRPr lang="en-US" dirty="0" smtClean="0"/>
          </a:p>
        </p:txBody>
      </p:sp>
      <p:pic>
        <p:nvPicPr>
          <p:cNvPr id="4" name="Picture 3"/>
          <p:cNvPicPr>
            <a:picLocks noChangeAspect="1"/>
          </p:cNvPicPr>
          <p:nvPr/>
        </p:nvPicPr>
        <p:blipFill>
          <a:blip r:embed="rId5"/>
          <a:stretch>
            <a:fillRect/>
          </a:stretch>
        </p:blipFill>
        <p:spPr>
          <a:xfrm>
            <a:off x="2337541" y="4167689"/>
            <a:ext cx="609653" cy="609653"/>
          </a:xfrm>
          <a:prstGeom prst="rect">
            <a:avLst/>
          </a:prstGeom>
        </p:spPr>
      </p:pic>
      <p:pic>
        <p:nvPicPr>
          <p:cNvPr id="5" name="Picture 4"/>
          <p:cNvPicPr>
            <a:picLocks noChangeAspect="1"/>
          </p:cNvPicPr>
          <p:nvPr/>
        </p:nvPicPr>
        <p:blipFill>
          <a:blip r:embed="rId6"/>
          <a:stretch>
            <a:fillRect/>
          </a:stretch>
        </p:blipFill>
        <p:spPr>
          <a:xfrm>
            <a:off x="20053" y="6553200"/>
            <a:ext cx="835224" cy="292633"/>
          </a:xfrm>
          <a:prstGeom prst="rect">
            <a:avLst/>
          </a:prstGeom>
        </p:spPr>
      </p:pic>
      <p:sp>
        <p:nvSpPr>
          <p:cNvPr id="6" name="TextBox 5"/>
          <p:cNvSpPr txBox="1"/>
          <p:nvPr/>
        </p:nvSpPr>
        <p:spPr>
          <a:xfrm>
            <a:off x="1411288" y="350428"/>
            <a:ext cx="5887870" cy="830997"/>
          </a:xfrm>
          <a:prstGeom prst="rect">
            <a:avLst/>
          </a:prstGeom>
          <a:noFill/>
        </p:spPr>
        <p:txBody>
          <a:bodyPr wrap="square" rtlCol="0">
            <a:spAutoFit/>
          </a:bodyPr>
          <a:lstStyle/>
          <a:p>
            <a:pPr algn="ctr"/>
            <a:r>
              <a:rPr lang="en-US" sz="4800" dirty="0" smtClean="0">
                <a:latin typeface="Lobster" panose="020B0604020202020204" charset="0"/>
              </a:rPr>
              <a:t>Questions? </a:t>
            </a:r>
            <a:endParaRPr lang="en-US" sz="4800" dirty="0">
              <a:latin typeface="Lobster" panose="020B0604020202020204" charset="0"/>
            </a:endParaRPr>
          </a:p>
        </p:txBody>
      </p:sp>
    </p:spTree>
    <p:extLst>
      <p:ext uri="{BB962C8B-B14F-4D97-AF65-F5344CB8AC3E}">
        <p14:creationId xmlns:p14="http://schemas.microsoft.com/office/powerpoint/2010/main" val="32789348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1225212" y="6392522"/>
            <a:ext cx="838200" cy="295275"/>
          </a:xfrm>
          <a:prstGeom prst="rect">
            <a:avLst/>
          </a:prstGeom>
        </p:spPr>
      </p:pic>
      <p:sp>
        <p:nvSpPr>
          <p:cNvPr id="5" name="TextBox 4"/>
          <p:cNvSpPr txBox="1"/>
          <p:nvPr/>
        </p:nvSpPr>
        <p:spPr>
          <a:xfrm>
            <a:off x="457200" y="381000"/>
            <a:ext cx="10972800" cy="5016758"/>
          </a:xfrm>
          <a:prstGeom prst="rect">
            <a:avLst/>
          </a:prstGeom>
          <a:noFill/>
        </p:spPr>
        <p:txBody>
          <a:bodyPr wrap="square" rtlCol="0">
            <a:spAutoFit/>
          </a:bodyPr>
          <a:lstStyle/>
          <a:p>
            <a:pPr algn="ctr"/>
            <a:r>
              <a:rPr lang="en-US" sz="2000" dirty="0" smtClean="0">
                <a:latin typeface="Calibri" panose="020F0502020204030204" pitchFamily="34" charset="0"/>
                <a:cs typeface="Calibri" panose="020F0502020204030204" pitchFamily="34" charset="0"/>
              </a:rPr>
              <a:t>References</a:t>
            </a:r>
          </a:p>
          <a:p>
            <a:pPr algn="ctr"/>
            <a:endParaRPr lang="en-US" sz="2000" dirty="0">
              <a:latin typeface="Calibri" panose="020F0502020204030204" pitchFamily="34" charset="0"/>
              <a:cs typeface="Calibri" panose="020F0502020204030204" pitchFamily="34" charset="0"/>
            </a:endParaRPr>
          </a:p>
          <a:p>
            <a:r>
              <a:rPr lang="en-US" sz="2000" dirty="0">
                <a:latin typeface="Calibri" panose="020F0502020204030204" pitchFamily="34" charset="0"/>
                <a:cs typeface="Calibri" panose="020F0502020204030204" pitchFamily="34" charset="0"/>
              </a:rPr>
              <a:t>Florida Virtual Campus. (2016). 2016 Florida student textbook and course materials survey. </a:t>
            </a:r>
          </a:p>
          <a:p>
            <a:r>
              <a:rPr lang="en-US" sz="2000" dirty="0">
                <a:latin typeface="Calibri" panose="020F0502020204030204" pitchFamily="34" charset="0"/>
                <a:cs typeface="Calibri" panose="020F0502020204030204" pitchFamily="34" charset="0"/>
              </a:rPr>
              <a:t>	</a:t>
            </a:r>
            <a:r>
              <a:rPr lang="en-US" sz="2000" dirty="0" smtClean="0">
                <a:latin typeface="Calibri" panose="020F0502020204030204" pitchFamily="34" charset="0"/>
                <a:cs typeface="Calibri" panose="020F0502020204030204" pitchFamily="34" charset="0"/>
              </a:rPr>
              <a:t>Retrieved </a:t>
            </a:r>
            <a:r>
              <a:rPr lang="en-US" sz="2000" dirty="0">
                <a:latin typeface="Calibri" panose="020F0502020204030204" pitchFamily="34" charset="0"/>
                <a:cs typeface="Calibri" panose="020F0502020204030204" pitchFamily="34" charset="0"/>
              </a:rPr>
              <a:t>from https://florida.theorangegrove.org/og/file/3a65c507-2510-42d7-814c-</a:t>
            </a:r>
          </a:p>
          <a:p>
            <a:endParaRPr lang="en-US" sz="2000" dirty="0" smtClean="0">
              <a:latin typeface="Calibri" panose="020F0502020204030204" pitchFamily="34" charset="0"/>
              <a:cs typeface="Calibri" panose="020F0502020204030204" pitchFamily="34" charset="0"/>
            </a:endParaRPr>
          </a:p>
          <a:p>
            <a:r>
              <a:rPr lang="en-US" sz="2000" dirty="0" err="1" smtClean="0">
                <a:latin typeface="Calibri" panose="020F0502020204030204" pitchFamily="34" charset="0"/>
                <a:cs typeface="Calibri" panose="020F0502020204030204" pitchFamily="34" charset="0"/>
              </a:rPr>
              <a:t>Jhangiani</a:t>
            </a:r>
            <a:r>
              <a:rPr lang="en-US" sz="2000" dirty="0">
                <a:latin typeface="Calibri" panose="020F0502020204030204" pitchFamily="34" charset="0"/>
                <a:cs typeface="Calibri" panose="020F0502020204030204" pitchFamily="34" charset="0"/>
              </a:rPr>
              <a:t>, R. &amp; </a:t>
            </a:r>
            <a:r>
              <a:rPr lang="en-US" sz="2000" dirty="0" err="1">
                <a:latin typeface="Calibri" panose="020F0502020204030204" pitchFamily="34" charset="0"/>
                <a:cs typeface="Calibri" panose="020F0502020204030204" pitchFamily="34" charset="0"/>
              </a:rPr>
              <a:t>Jhangiani</a:t>
            </a:r>
            <a:r>
              <a:rPr lang="en-US" sz="2000" dirty="0">
                <a:latin typeface="Calibri" panose="020F0502020204030204" pitchFamily="34" charset="0"/>
                <a:cs typeface="Calibri" panose="020F0502020204030204" pitchFamily="34" charset="0"/>
              </a:rPr>
              <a:t>, S. (2017). Investigating the perceptions, use, and impact of open </a:t>
            </a:r>
          </a:p>
          <a:p>
            <a:r>
              <a:rPr lang="en-US" sz="2000" dirty="0" smtClean="0">
                <a:latin typeface="Calibri" panose="020F0502020204030204" pitchFamily="34" charset="0"/>
                <a:cs typeface="Calibri" panose="020F0502020204030204" pitchFamily="34" charset="0"/>
              </a:rPr>
              <a:t>	textbooks</a:t>
            </a:r>
            <a:r>
              <a:rPr lang="en-US" sz="2000" dirty="0">
                <a:latin typeface="Calibri" panose="020F0502020204030204" pitchFamily="34" charset="0"/>
                <a:cs typeface="Calibri" panose="020F0502020204030204" pitchFamily="34" charset="0"/>
              </a:rPr>
              <a:t>: A survey of post-secondary students in British Columbia. International Review of </a:t>
            </a:r>
            <a:r>
              <a:rPr lang="en-US" sz="2000" dirty="0" smtClean="0">
                <a:latin typeface="Calibri" panose="020F0502020204030204" pitchFamily="34" charset="0"/>
                <a:cs typeface="Calibri" panose="020F0502020204030204" pitchFamily="34" charset="0"/>
              </a:rPr>
              <a:t>	Research </a:t>
            </a:r>
            <a:r>
              <a:rPr lang="en-US" sz="2000" dirty="0">
                <a:latin typeface="Calibri" panose="020F0502020204030204" pitchFamily="34" charset="0"/>
                <a:cs typeface="Calibri" panose="020F0502020204030204" pitchFamily="34" charset="0"/>
              </a:rPr>
              <a:t>in Open and Distributed Learning, 18(4), 172-192</a:t>
            </a:r>
            <a:r>
              <a:rPr lang="en-US" sz="2000" dirty="0" smtClean="0">
                <a:latin typeface="Calibri" panose="020F0502020204030204" pitchFamily="34" charset="0"/>
                <a:cs typeface="Calibri" panose="020F0502020204030204" pitchFamily="34" charset="0"/>
              </a:rPr>
              <a:t>.</a:t>
            </a:r>
          </a:p>
          <a:p>
            <a:endParaRPr lang="en-US" sz="2000" dirty="0">
              <a:latin typeface="Calibri" panose="020F0502020204030204" pitchFamily="34" charset="0"/>
              <a:cs typeface="Calibri" panose="020F0502020204030204" pitchFamily="34" charset="0"/>
            </a:endParaRPr>
          </a:p>
          <a:p>
            <a:r>
              <a:rPr lang="en-US" sz="2000" dirty="0">
                <a:latin typeface="Calibri" panose="020F0502020204030204" pitchFamily="34" charset="0"/>
                <a:cs typeface="Calibri" panose="020F0502020204030204" pitchFamily="34" charset="0"/>
              </a:rPr>
              <a:t>Martin, M. T., </a:t>
            </a:r>
            <a:r>
              <a:rPr lang="en-US" sz="2000" dirty="0" err="1">
                <a:latin typeface="Calibri" panose="020F0502020204030204" pitchFamily="34" charset="0"/>
                <a:cs typeface="Calibri" panose="020F0502020204030204" pitchFamily="34" charset="0"/>
              </a:rPr>
              <a:t>Belikov</a:t>
            </a:r>
            <a:r>
              <a:rPr lang="en-US" sz="2000" dirty="0">
                <a:latin typeface="Calibri" panose="020F0502020204030204" pitchFamily="34" charset="0"/>
                <a:cs typeface="Calibri" panose="020F0502020204030204" pitchFamily="34" charset="0"/>
              </a:rPr>
              <a:t>, O. M., Hilton, J., Wiley, D. &amp; Fischer, L. (2017). Analysis of student </a:t>
            </a:r>
            <a:r>
              <a:rPr lang="en-US" sz="2000" dirty="0" smtClean="0">
                <a:latin typeface="Calibri" panose="020F0502020204030204" pitchFamily="34" charset="0"/>
                <a:cs typeface="Calibri" panose="020F0502020204030204" pitchFamily="34" charset="0"/>
              </a:rPr>
              <a:t>and </a:t>
            </a:r>
            <a:r>
              <a:rPr lang="en-US" sz="2000" dirty="0">
                <a:latin typeface="Calibri" panose="020F0502020204030204" pitchFamily="34" charset="0"/>
                <a:cs typeface="Calibri" panose="020F0502020204030204" pitchFamily="34" charset="0"/>
              </a:rPr>
              <a:t>faculty </a:t>
            </a:r>
            <a:endParaRPr lang="en-US" sz="2000" dirty="0" smtClean="0">
              <a:latin typeface="Calibri" panose="020F0502020204030204" pitchFamily="34" charset="0"/>
              <a:cs typeface="Calibri" panose="020F0502020204030204" pitchFamily="34" charset="0"/>
            </a:endParaRPr>
          </a:p>
          <a:p>
            <a:r>
              <a:rPr lang="en-US" sz="2000" dirty="0">
                <a:latin typeface="Calibri" panose="020F0502020204030204" pitchFamily="34" charset="0"/>
                <a:cs typeface="Calibri" panose="020F0502020204030204" pitchFamily="34" charset="0"/>
              </a:rPr>
              <a:t>	</a:t>
            </a:r>
            <a:r>
              <a:rPr lang="en-US" sz="2000" dirty="0" smtClean="0">
                <a:latin typeface="Calibri" panose="020F0502020204030204" pitchFamily="34" charset="0"/>
                <a:cs typeface="Calibri" panose="020F0502020204030204" pitchFamily="34" charset="0"/>
              </a:rPr>
              <a:t>perceptions </a:t>
            </a:r>
            <a:r>
              <a:rPr lang="en-US" sz="2000" dirty="0">
                <a:latin typeface="Calibri" panose="020F0502020204030204" pitchFamily="34" charset="0"/>
                <a:cs typeface="Calibri" panose="020F0502020204030204" pitchFamily="34" charset="0"/>
              </a:rPr>
              <a:t>of textbook costs in higher education. Open Praxis, 9(1), 79-91. </a:t>
            </a:r>
          </a:p>
          <a:p>
            <a:endParaRPr lang="en-US" sz="2000" dirty="0" smtClean="0">
              <a:latin typeface="Calibri" panose="020F0502020204030204" pitchFamily="34" charset="0"/>
              <a:cs typeface="Calibri" panose="020F0502020204030204" pitchFamily="34" charset="0"/>
            </a:endParaRPr>
          </a:p>
          <a:p>
            <a:r>
              <a:rPr lang="en-US" sz="2000" dirty="0" smtClean="0">
                <a:latin typeface="Calibri" panose="020F0502020204030204" pitchFamily="34" charset="0"/>
                <a:cs typeface="Calibri" panose="020F0502020204030204" pitchFamily="34" charset="0"/>
              </a:rPr>
              <a:t>U.S</a:t>
            </a:r>
            <a:r>
              <a:rPr lang="en-US" sz="2000" dirty="0">
                <a:latin typeface="Calibri" panose="020F0502020204030204" pitchFamily="34" charset="0"/>
                <a:cs typeface="Calibri" panose="020F0502020204030204" pitchFamily="34" charset="0"/>
              </a:rPr>
              <a:t>. Bureau of Labor Statistics. (2017, August 13). Consumer price index – All urban </a:t>
            </a:r>
            <a:r>
              <a:rPr lang="en-US" sz="2000" dirty="0" smtClean="0">
                <a:latin typeface="Calibri" panose="020F0502020204030204" pitchFamily="34" charset="0"/>
                <a:cs typeface="Calibri" panose="020F0502020204030204" pitchFamily="34" charset="0"/>
              </a:rPr>
              <a:t>consumers</a:t>
            </a:r>
            <a:r>
              <a:rPr lang="en-US" sz="2000" dirty="0">
                <a:latin typeface="Calibri" panose="020F0502020204030204" pitchFamily="34" charset="0"/>
                <a:cs typeface="Calibri" panose="020F0502020204030204" pitchFamily="34" charset="0"/>
              </a:rPr>
              <a:t>: College </a:t>
            </a:r>
            <a:endParaRPr lang="en-US" sz="2000" dirty="0" smtClean="0">
              <a:latin typeface="Calibri" panose="020F0502020204030204" pitchFamily="34" charset="0"/>
              <a:cs typeface="Calibri" panose="020F0502020204030204" pitchFamily="34" charset="0"/>
            </a:endParaRPr>
          </a:p>
          <a:p>
            <a:r>
              <a:rPr lang="en-US" sz="2000" dirty="0">
                <a:latin typeface="Calibri" panose="020F0502020204030204" pitchFamily="34" charset="0"/>
                <a:cs typeface="Calibri" panose="020F0502020204030204" pitchFamily="34" charset="0"/>
              </a:rPr>
              <a:t>	</a:t>
            </a:r>
            <a:r>
              <a:rPr lang="en-US" sz="2000" dirty="0" smtClean="0">
                <a:latin typeface="Calibri" panose="020F0502020204030204" pitchFamily="34" charset="0"/>
                <a:cs typeface="Calibri" panose="020F0502020204030204" pitchFamily="34" charset="0"/>
              </a:rPr>
              <a:t>textbooks</a:t>
            </a:r>
            <a:r>
              <a:rPr lang="en-US" sz="2000" dirty="0">
                <a:latin typeface="Calibri" panose="020F0502020204030204" pitchFamily="34" charset="0"/>
                <a:cs typeface="Calibri" panose="020F0502020204030204" pitchFamily="34" charset="0"/>
              </a:rPr>
              <a:t>. Retrieved from http://www.bls.gov/data</a:t>
            </a:r>
          </a:p>
          <a:p>
            <a:endParaRPr lang="en-US" sz="2000" dirty="0">
              <a:latin typeface="Lobster" panose="020B0604020202020204" charset="0"/>
            </a:endParaRPr>
          </a:p>
          <a:p>
            <a:endParaRPr lang="en-US" sz="2000" dirty="0">
              <a:latin typeface="Lobster" panose="020B0604020202020204" charset="0"/>
            </a:endParaRPr>
          </a:p>
        </p:txBody>
      </p:sp>
    </p:spTree>
    <p:extLst>
      <p:ext uri="{BB962C8B-B14F-4D97-AF65-F5344CB8AC3E}">
        <p14:creationId xmlns:p14="http://schemas.microsoft.com/office/powerpoint/2010/main" val="27863642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59971" y="879566"/>
            <a:ext cx="3506379" cy="5978434"/>
          </a:xfrm>
          <a:prstGeom prst="rect">
            <a:avLst/>
          </a:prstGeom>
        </p:spPr>
      </p:pic>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1" y="1457366"/>
            <a:ext cx="3207895" cy="5400634"/>
          </a:xfrm>
          <a:prstGeom prst="rect">
            <a:avLst/>
          </a:prstGeom>
        </p:spPr>
      </p:pic>
      <p:sp>
        <p:nvSpPr>
          <p:cNvPr id="16" name="TextBox 15"/>
          <p:cNvSpPr txBox="1"/>
          <p:nvPr/>
        </p:nvSpPr>
        <p:spPr>
          <a:xfrm>
            <a:off x="3039821" y="941269"/>
            <a:ext cx="5788224" cy="6801862"/>
          </a:xfrm>
          <a:prstGeom prst="rect">
            <a:avLst/>
          </a:prstGeom>
          <a:noFill/>
          <a:ln>
            <a:noFill/>
          </a:ln>
        </p:spPr>
        <p:txBody>
          <a:bodyPr wrap="square" rtlCol="0">
            <a:spAutoFit/>
          </a:bodyPr>
          <a:lstStyle/>
          <a:p>
            <a:pPr algn="ctr"/>
            <a:r>
              <a:rPr lang="en-US" sz="2700" dirty="0">
                <a:ln w="19050">
                  <a:noFill/>
                  <a:round/>
                </a:ln>
                <a:solidFill>
                  <a:srgbClr val="009CCF"/>
                </a:solidFill>
                <a:latin typeface="Josefin Sans" pitchFamily="2" charset="0"/>
              </a:rPr>
              <a:t>Between 2001 and 2017 the cost of textbooks rose over 140% (U.S. Bureau of Labor Statistics, 2017</a:t>
            </a:r>
            <a:r>
              <a:rPr lang="en-US" sz="2700" dirty="0" smtClean="0">
                <a:ln w="19050">
                  <a:noFill/>
                  <a:round/>
                </a:ln>
                <a:solidFill>
                  <a:srgbClr val="009CCF"/>
                </a:solidFill>
                <a:latin typeface="Josefin Sans" pitchFamily="2" charset="0"/>
              </a:rPr>
              <a:t>)</a:t>
            </a:r>
          </a:p>
          <a:p>
            <a:pPr algn="ctr"/>
            <a:endParaRPr lang="en-US" sz="2700" dirty="0" smtClean="0">
              <a:ln w="19050">
                <a:noFill/>
                <a:round/>
              </a:ln>
              <a:solidFill>
                <a:srgbClr val="009CCF"/>
              </a:solidFill>
              <a:latin typeface="Josefin Sans" pitchFamily="2" charset="0"/>
            </a:endParaRPr>
          </a:p>
          <a:p>
            <a:pPr algn="ctr"/>
            <a:r>
              <a:rPr lang="en-US" sz="2700" dirty="0" smtClean="0">
                <a:ln w="19050">
                  <a:noFill/>
                  <a:round/>
                </a:ln>
                <a:solidFill>
                  <a:srgbClr val="009CCF"/>
                </a:solidFill>
                <a:latin typeface="Josefin Sans" pitchFamily="2" charset="0"/>
              </a:rPr>
              <a:t>Studies suggested </a:t>
            </a:r>
            <a:r>
              <a:rPr lang="en-US" sz="2700" dirty="0">
                <a:ln w="19050">
                  <a:noFill/>
                  <a:round/>
                </a:ln>
                <a:solidFill>
                  <a:srgbClr val="009CCF"/>
                </a:solidFill>
                <a:latin typeface="Josefin Sans" pitchFamily="2" charset="0"/>
              </a:rPr>
              <a:t>over 66</a:t>
            </a:r>
            <a:r>
              <a:rPr lang="en-US" sz="2700" dirty="0" smtClean="0">
                <a:ln w="19050">
                  <a:noFill/>
                  <a:round/>
                </a:ln>
                <a:solidFill>
                  <a:srgbClr val="009CCF"/>
                </a:solidFill>
                <a:latin typeface="Josefin Sans" pitchFamily="2" charset="0"/>
              </a:rPr>
              <a:t>% (n = 22,000) of students did not purchase a required textbook (Florida </a:t>
            </a:r>
            <a:r>
              <a:rPr lang="en-US" sz="2700" dirty="0">
                <a:ln w="19050">
                  <a:noFill/>
                  <a:round/>
                </a:ln>
                <a:solidFill>
                  <a:srgbClr val="009CCF"/>
                </a:solidFill>
                <a:latin typeface="Josefin Sans" pitchFamily="2" charset="0"/>
              </a:rPr>
              <a:t>Virtual Campus, 2016) </a:t>
            </a:r>
            <a:endParaRPr lang="en-US" sz="2700" dirty="0" smtClean="0">
              <a:ln w="19050">
                <a:noFill/>
                <a:round/>
              </a:ln>
              <a:solidFill>
                <a:srgbClr val="009CCF"/>
              </a:solidFill>
              <a:latin typeface="Josefin Sans" pitchFamily="2" charset="0"/>
            </a:endParaRPr>
          </a:p>
          <a:p>
            <a:pPr algn="ctr"/>
            <a:endParaRPr lang="en-US" sz="2700" dirty="0">
              <a:ln w="19050">
                <a:noFill/>
                <a:round/>
              </a:ln>
              <a:solidFill>
                <a:srgbClr val="009CCF"/>
              </a:solidFill>
              <a:latin typeface="Josefin Sans" pitchFamily="2" charset="0"/>
            </a:endParaRPr>
          </a:p>
          <a:p>
            <a:pPr algn="ctr"/>
            <a:r>
              <a:rPr lang="en-US" sz="2700" dirty="0">
                <a:ln w="19050">
                  <a:noFill/>
                  <a:round/>
                </a:ln>
                <a:solidFill>
                  <a:srgbClr val="009CCF"/>
                </a:solidFill>
                <a:latin typeface="Josefin Sans" pitchFamily="2" charset="0"/>
              </a:rPr>
              <a:t>Students most effected by textbook costs are students who utilize student loan programs and those who report working more hours in a week (</a:t>
            </a:r>
            <a:r>
              <a:rPr lang="en-US" sz="2700" dirty="0" err="1">
                <a:ln w="19050">
                  <a:noFill/>
                  <a:round/>
                </a:ln>
                <a:solidFill>
                  <a:srgbClr val="009CCF"/>
                </a:solidFill>
                <a:latin typeface="Josefin Sans" pitchFamily="2" charset="0"/>
              </a:rPr>
              <a:t>Jhangiani</a:t>
            </a:r>
            <a:r>
              <a:rPr lang="en-US" sz="2700" dirty="0">
                <a:ln w="19050">
                  <a:noFill/>
                  <a:round/>
                </a:ln>
                <a:solidFill>
                  <a:srgbClr val="009CCF"/>
                </a:solidFill>
                <a:latin typeface="Josefin Sans" pitchFamily="2" charset="0"/>
              </a:rPr>
              <a:t> &amp; </a:t>
            </a:r>
            <a:r>
              <a:rPr lang="en-US" sz="2700" dirty="0" err="1">
                <a:ln w="19050">
                  <a:noFill/>
                  <a:round/>
                </a:ln>
                <a:solidFill>
                  <a:srgbClr val="009CCF"/>
                </a:solidFill>
                <a:latin typeface="Josefin Sans" pitchFamily="2" charset="0"/>
              </a:rPr>
              <a:t>Jhangiani</a:t>
            </a:r>
            <a:r>
              <a:rPr lang="en-US" sz="2700" dirty="0">
                <a:ln w="19050">
                  <a:noFill/>
                  <a:round/>
                </a:ln>
                <a:solidFill>
                  <a:srgbClr val="009CCF"/>
                </a:solidFill>
                <a:latin typeface="Josefin Sans" pitchFamily="2" charset="0"/>
              </a:rPr>
              <a:t>, 2017).</a:t>
            </a:r>
            <a:endParaRPr lang="en-US" sz="2700" dirty="0" smtClean="0">
              <a:ln w="19050">
                <a:noFill/>
                <a:round/>
              </a:ln>
              <a:solidFill>
                <a:srgbClr val="009CCF"/>
              </a:solidFill>
              <a:latin typeface="Josefin Sans" pitchFamily="2" charset="0"/>
            </a:endParaRPr>
          </a:p>
          <a:p>
            <a:pPr algn="ctr"/>
            <a:endParaRPr lang="en-US" sz="2200" dirty="0">
              <a:ln w="19050">
                <a:noFill/>
                <a:round/>
              </a:ln>
              <a:solidFill>
                <a:srgbClr val="009CCF"/>
              </a:solidFill>
              <a:latin typeface="Josefin Sans" pitchFamily="2" charset="0"/>
            </a:endParaRPr>
          </a:p>
          <a:p>
            <a:pPr algn="ctr"/>
            <a:endParaRPr lang="en-US" sz="2200" dirty="0">
              <a:ln w="19050">
                <a:noFill/>
                <a:round/>
              </a:ln>
              <a:solidFill>
                <a:srgbClr val="009CCF"/>
              </a:solidFill>
              <a:latin typeface="Josefin Sans" pitchFamily="2" charset="0"/>
            </a:endParaRPr>
          </a:p>
        </p:txBody>
      </p:sp>
      <p:sp>
        <p:nvSpPr>
          <p:cNvPr id="17" name="TextBox 16"/>
          <p:cNvSpPr txBox="1"/>
          <p:nvPr/>
        </p:nvSpPr>
        <p:spPr>
          <a:xfrm>
            <a:off x="2463433" y="79495"/>
            <a:ext cx="7162800" cy="861774"/>
          </a:xfrm>
          <a:prstGeom prst="rect">
            <a:avLst/>
          </a:prstGeom>
          <a:noFill/>
          <a:ln>
            <a:noFill/>
          </a:ln>
        </p:spPr>
        <p:txBody>
          <a:bodyPr wrap="square" rtlCol="0">
            <a:spAutoFit/>
          </a:bodyPr>
          <a:lstStyle/>
          <a:p>
            <a:pPr algn="ctr"/>
            <a:r>
              <a:rPr lang="en-US" sz="5000" b="1" dirty="0" smtClean="0">
                <a:ln w="19050">
                  <a:noFill/>
                  <a:round/>
                </a:ln>
                <a:latin typeface="Lobster" panose="02000506000000020003" pitchFamily="2" charset="0"/>
              </a:rPr>
              <a:t>What do we know? </a:t>
            </a:r>
            <a:endParaRPr lang="en-US" sz="5000" b="1" dirty="0">
              <a:ln w="19050">
                <a:noFill/>
                <a:round/>
              </a:ln>
              <a:latin typeface="Lobster" panose="02000506000000020003" pitchFamily="2" charset="0"/>
            </a:endParaRPr>
          </a:p>
        </p:txBody>
      </p:sp>
      <p:pic>
        <p:nvPicPr>
          <p:cNvPr id="2" name="Picture 1"/>
          <p:cNvPicPr>
            <a:picLocks noChangeAspect="1"/>
          </p:cNvPicPr>
          <p:nvPr/>
        </p:nvPicPr>
        <p:blipFill>
          <a:blip r:embed="rId5"/>
          <a:stretch>
            <a:fillRect/>
          </a:stretch>
        </p:blipFill>
        <p:spPr>
          <a:xfrm>
            <a:off x="11323105" y="79495"/>
            <a:ext cx="835224" cy="292633"/>
          </a:xfrm>
          <a:prstGeom prst="rect">
            <a:avLst/>
          </a:prstGeom>
        </p:spPr>
      </p:pic>
    </p:spTree>
    <p:extLst>
      <p:ext uri="{BB962C8B-B14F-4D97-AF65-F5344CB8AC3E}">
        <p14:creationId xmlns:p14="http://schemas.microsoft.com/office/powerpoint/2010/main" val="15887230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ooks_fain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20" y="0"/>
            <a:ext cx="12187560" cy="6858000"/>
          </a:xfrm>
          <a:prstGeom prst="rect">
            <a:avLst/>
          </a:prstGeom>
        </p:spPr>
      </p:pic>
      <p:sp>
        <p:nvSpPr>
          <p:cNvPr id="18" name="TextBox 17"/>
          <p:cNvSpPr txBox="1"/>
          <p:nvPr/>
        </p:nvSpPr>
        <p:spPr>
          <a:xfrm>
            <a:off x="2743200" y="1390471"/>
            <a:ext cx="7162800" cy="1200329"/>
          </a:xfrm>
          <a:prstGeom prst="rect">
            <a:avLst/>
          </a:prstGeom>
          <a:noFill/>
          <a:ln>
            <a:noFill/>
          </a:ln>
        </p:spPr>
        <p:txBody>
          <a:bodyPr wrap="square" rtlCol="0">
            <a:spAutoFit/>
          </a:bodyPr>
          <a:lstStyle/>
          <a:p>
            <a:pPr algn="ctr"/>
            <a:r>
              <a:rPr lang="en-US" sz="7200" b="1" dirty="0" smtClean="0">
                <a:ln w="19050">
                  <a:noFill/>
                  <a:round/>
                </a:ln>
                <a:solidFill>
                  <a:schemeClr val="bg1"/>
                </a:solidFill>
                <a:latin typeface="Lobster" panose="02000506000000020003" pitchFamily="2" charset="0"/>
              </a:rPr>
              <a:t>Social Justice Issue </a:t>
            </a:r>
            <a:endParaRPr lang="en-US" sz="6000" b="1" dirty="0">
              <a:ln w="19050">
                <a:noFill/>
                <a:round/>
              </a:ln>
              <a:solidFill>
                <a:schemeClr val="bg1"/>
              </a:solidFill>
              <a:latin typeface="Lobster" panose="02000506000000020003" pitchFamily="2" charset="0"/>
            </a:endParaRPr>
          </a:p>
        </p:txBody>
      </p:sp>
      <p:sp>
        <p:nvSpPr>
          <p:cNvPr id="11" name="TextBox 10"/>
          <p:cNvSpPr txBox="1"/>
          <p:nvPr/>
        </p:nvSpPr>
        <p:spPr>
          <a:xfrm>
            <a:off x="3962400" y="2590800"/>
            <a:ext cx="4648200" cy="2308324"/>
          </a:xfrm>
          <a:prstGeom prst="rect">
            <a:avLst/>
          </a:prstGeom>
          <a:noFill/>
          <a:ln>
            <a:noFill/>
          </a:ln>
        </p:spPr>
        <p:txBody>
          <a:bodyPr wrap="square" rtlCol="0">
            <a:spAutoFit/>
          </a:bodyPr>
          <a:lstStyle/>
          <a:p>
            <a:pPr algn="ctr"/>
            <a:r>
              <a:rPr lang="en-US" sz="3600" b="1" dirty="0" smtClean="0">
                <a:ln w="19050">
                  <a:noFill/>
                  <a:round/>
                </a:ln>
                <a:solidFill>
                  <a:srgbClr val="009CCF"/>
                </a:solidFill>
                <a:latin typeface="Josefin Sans" pitchFamily="2" charset="0"/>
              </a:rPr>
              <a:t>Textbook costs are an </a:t>
            </a:r>
            <a:r>
              <a:rPr lang="en-US" sz="3600" b="1" dirty="0">
                <a:ln w="19050">
                  <a:noFill/>
                  <a:round/>
                </a:ln>
                <a:solidFill>
                  <a:srgbClr val="009CCF"/>
                </a:solidFill>
                <a:latin typeface="Josefin Sans" pitchFamily="2" charset="0"/>
              </a:rPr>
              <a:t>economic injustice due to the issues of access and accessibility</a:t>
            </a:r>
          </a:p>
        </p:txBody>
      </p:sp>
      <p:sp>
        <p:nvSpPr>
          <p:cNvPr id="16" name="Freeform 5"/>
          <p:cNvSpPr>
            <a:spLocks/>
          </p:cNvSpPr>
          <p:nvPr/>
        </p:nvSpPr>
        <p:spPr bwMode="auto">
          <a:xfrm>
            <a:off x="3535363" y="4876800"/>
            <a:ext cx="5484813" cy="63500"/>
          </a:xfrm>
          <a:custGeom>
            <a:avLst/>
            <a:gdLst>
              <a:gd name="T0" fmla="*/ 2672 w 2728"/>
              <a:gd name="T1" fmla="*/ 28 h 28"/>
              <a:gd name="T2" fmla="*/ 2584 w 2728"/>
              <a:gd name="T3" fmla="*/ 22 h 28"/>
              <a:gd name="T4" fmla="*/ 2498 w 2728"/>
              <a:gd name="T5" fmla="*/ 16 h 28"/>
              <a:gd name="T6" fmla="*/ 2401 w 2728"/>
              <a:gd name="T7" fmla="*/ 16 h 28"/>
              <a:gd name="T8" fmla="*/ 2324 w 2728"/>
              <a:gd name="T9" fmla="*/ 23 h 28"/>
              <a:gd name="T10" fmla="*/ 2236 w 2728"/>
              <a:gd name="T11" fmla="*/ 27 h 28"/>
              <a:gd name="T12" fmla="*/ 2147 w 2728"/>
              <a:gd name="T13" fmla="*/ 22 h 28"/>
              <a:gd name="T14" fmla="*/ 2062 w 2728"/>
              <a:gd name="T15" fmla="*/ 16 h 28"/>
              <a:gd name="T16" fmla="*/ 1964 w 2728"/>
              <a:gd name="T17" fmla="*/ 16 h 28"/>
              <a:gd name="T18" fmla="*/ 1887 w 2728"/>
              <a:gd name="T19" fmla="*/ 22 h 28"/>
              <a:gd name="T20" fmla="*/ 1799 w 2728"/>
              <a:gd name="T21" fmla="*/ 27 h 28"/>
              <a:gd name="T22" fmla="*/ 1711 w 2728"/>
              <a:gd name="T23" fmla="*/ 22 h 28"/>
              <a:gd name="T24" fmla="*/ 1626 w 2728"/>
              <a:gd name="T25" fmla="*/ 16 h 28"/>
              <a:gd name="T26" fmla="*/ 1528 w 2728"/>
              <a:gd name="T27" fmla="*/ 16 h 28"/>
              <a:gd name="T28" fmla="*/ 1451 w 2728"/>
              <a:gd name="T29" fmla="*/ 22 h 28"/>
              <a:gd name="T30" fmla="*/ 1363 w 2728"/>
              <a:gd name="T31" fmla="*/ 27 h 28"/>
              <a:gd name="T32" fmla="*/ 1274 w 2728"/>
              <a:gd name="T33" fmla="*/ 21 h 28"/>
              <a:gd name="T34" fmla="*/ 1189 w 2728"/>
              <a:gd name="T35" fmla="*/ 16 h 28"/>
              <a:gd name="T36" fmla="*/ 1092 w 2728"/>
              <a:gd name="T37" fmla="*/ 15 h 28"/>
              <a:gd name="T38" fmla="*/ 1014 w 2728"/>
              <a:gd name="T39" fmla="*/ 22 h 28"/>
              <a:gd name="T40" fmla="*/ 926 w 2728"/>
              <a:gd name="T41" fmla="*/ 27 h 28"/>
              <a:gd name="T42" fmla="*/ 838 w 2728"/>
              <a:gd name="T43" fmla="*/ 21 h 28"/>
              <a:gd name="T44" fmla="*/ 752 w 2728"/>
              <a:gd name="T45" fmla="*/ 15 h 28"/>
              <a:gd name="T46" fmla="*/ 655 w 2728"/>
              <a:gd name="T47" fmla="*/ 15 h 28"/>
              <a:gd name="T48" fmla="*/ 578 w 2728"/>
              <a:gd name="T49" fmla="*/ 22 h 28"/>
              <a:gd name="T50" fmla="*/ 490 w 2728"/>
              <a:gd name="T51" fmla="*/ 27 h 28"/>
              <a:gd name="T52" fmla="*/ 401 w 2728"/>
              <a:gd name="T53" fmla="*/ 21 h 28"/>
              <a:gd name="T54" fmla="*/ 316 w 2728"/>
              <a:gd name="T55" fmla="*/ 15 h 28"/>
              <a:gd name="T56" fmla="*/ 219 w 2728"/>
              <a:gd name="T57" fmla="*/ 15 h 28"/>
              <a:gd name="T58" fmla="*/ 141 w 2728"/>
              <a:gd name="T59" fmla="*/ 22 h 28"/>
              <a:gd name="T60" fmla="*/ 53 w 2728"/>
              <a:gd name="T61" fmla="*/ 26 h 28"/>
              <a:gd name="T62" fmla="*/ 38 w 2728"/>
              <a:gd name="T63" fmla="*/ 8 h 28"/>
              <a:gd name="T64" fmla="*/ 109 w 2728"/>
              <a:gd name="T65" fmla="*/ 0 h 28"/>
              <a:gd name="T66" fmla="*/ 207 w 2728"/>
              <a:gd name="T67" fmla="*/ 0 h 28"/>
              <a:gd name="T68" fmla="*/ 286 w 2728"/>
              <a:gd name="T69" fmla="*/ 7 h 28"/>
              <a:gd name="T70" fmla="*/ 380 w 2728"/>
              <a:gd name="T71" fmla="*/ 12 h 28"/>
              <a:gd name="T72" fmla="*/ 474 w 2728"/>
              <a:gd name="T73" fmla="*/ 8 h 28"/>
              <a:gd name="T74" fmla="*/ 546 w 2728"/>
              <a:gd name="T75" fmla="*/ 0 h 28"/>
              <a:gd name="T76" fmla="*/ 643 w 2728"/>
              <a:gd name="T77" fmla="*/ 0 h 28"/>
              <a:gd name="T78" fmla="*/ 722 w 2728"/>
              <a:gd name="T79" fmla="*/ 8 h 28"/>
              <a:gd name="T80" fmla="*/ 817 w 2728"/>
              <a:gd name="T81" fmla="*/ 12 h 28"/>
              <a:gd name="T82" fmla="*/ 911 w 2728"/>
              <a:gd name="T83" fmla="*/ 8 h 28"/>
              <a:gd name="T84" fmla="*/ 982 w 2728"/>
              <a:gd name="T85" fmla="*/ 0 h 28"/>
              <a:gd name="T86" fmla="*/ 1080 w 2728"/>
              <a:gd name="T87" fmla="*/ 1 h 28"/>
              <a:gd name="T88" fmla="*/ 1159 w 2728"/>
              <a:gd name="T89" fmla="*/ 8 h 28"/>
              <a:gd name="T90" fmla="*/ 1254 w 2728"/>
              <a:gd name="T91" fmla="*/ 12 h 28"/>
              <a:gd name="T92" fmla="*/ 1347 w 2728"/>
              <a:gd name="T93" fmla="*/ 8 h 28"/>
              <a:gd name="T94" fmla="*/ 1419 w 2728"/>
              <a:gd name="T95" fmla="*/ 1 h 28"/>
              <a:gd name="T96" fmla="*/ 1516 w 2728"/>
              <a:gd name="T97" fmla="*/ 1 h 28"/>
              <a:gd name="T98" fmla="*/ 1595 w 2728"/>
              <a:gd name="T99" fmla="*/ 8 h 28"/>
              <a:gd name="T100" fmla="*/ 1690 w 2728"/>
              <a:gd name="T101" fmla="*/ 12 h 28"/>
              <a:gd name="T102" fmla="*/ 1783 w 2728"/>
              <a:gd name="T103" fmla="*/ 8 h 28"/>
              <a:gd name="T104" fmla="*/ 1855 w 2728"/>
              <a:gd name="T105" fmla="*/ 1 h 28"/>
              <a:gd name="T106" fmla="*/ 1953 w 2728"/>
              <a:gd name="T107" fmla="*/ 1 h 28"/>
              <a:gd name="T108" fmla="*/ 2032 w 2728"/>
              <a:gd name="T109" fmla="*/ 8 h 28"/>
              <a:gd name="T110" fmla="*/ 2126 w 2728"/>
              <a:gd name="T111" fmla="*/ 12 h 28"/>
              <a:gd name="T112" fmla="*/ 2220 w 2728"/>
              <a:gd name="T113" fmla="*/ 9 h 28"/>
              <a:gd name="T114" fmla="*/ 2292 w 2728"/>
              <a:gd name="T115" fmla="*/ 1 h 28"/>
              <a:gd name="T116" fmla="*/ 2389 w 2728"/>
              <a:gd name="T117" fmla="*/ 1 h 28"/>
              <a:gd name="T118" fmla="*/ 2468 w 2728"/>
              <a:gd name="T119" fmla="*/ 8 h 28"/>
              <a:gd name="T120" fmla="*/ 2563 w 2728"/>
              <a:gd name="T121" fmla="*/ 13 h 28"/>
              <a:gd name="T122" fmla="*/ 2656 w 2728"/>
              <a:gd name="T123" fmla="*/ 9 h 28"/>
              <a:gd name="T124" fmla="*/ 2728 w 2728"/>
              <a:gd name="T125" fmla="*/ 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728" h="28">
                <a:moveTo>
                  <a:pt x="2728" y="16"/>
                </a:moveTo>
                <a:cubicBezTo>
                  <a:pt x="2717" y="16"/>
                  <a:pt x="2717" y="16"/>
                  <a:pt x="2717" y="16"/>
                </a:cubicBezTo>
                <a:cubicBezTo>
                  <a:pt x="2706" y="16"/>
                  <a:pt x="2700" y="19"/>
                  <a:pt x="2693" y="22"/>
                </a:cubicBezTo>
                <a:cubicBezTo>
                  <a:pt x="2687" y="25"/>
                  <a:pt x="2680" y="28"/>
                  <a:pt x="2672" y="28"/>
                </a:cubicBezTo>
                <a:cubicBezTo>
                  <a:pt x="2664" y="28"/>
                  <a:pt x="2658" y="25"/>
                  <a:pt x="2651" y="23"/>
                </a:cubicBezTo>
                <a:cubicBezTo>
                  <a:pt x="2643" y="20"/>
                  <a:pt x="2633" y="16"/>
                  <a:pt x="2619" y="16"/>
                </a:cubicBezTo>
                <a:cubicBezTo>
                  <a:pt x="2619" y="16"/>
                  <a:pt x="2615" y="16"/>
                  <a:pt x="2608" y="16"/>
                </a:cubicBezTo>
                <a:cubicBezTo>
                  <a:pt x="2597" y="16"/>
                  <a:pt x="2591" y="19"/>
                  <a:pt x="2584" y="22"/>
                </a:cubicBezTo>
                <a:cubicBezTo>
                  <a:pt x="2578" y="25"/>
                  <a:pt x="2571" y="28"/>
                  <a:pt x="2563" y="28"/>
                </a:cubicBezTo>
                <a:cubicBezTo>
                  <a:pt x="2555" y="28"/>
                  <a:pt x="2549" y="25"/>
                  <a:pt x="2542" y="23"/>
                </a:cubicBezTo>
                <a:cubicBezTo>
                  <a:pt x="2534" y="20"/>
                  <a:pt x="2524" y="16"/>
                  <a:pt x="2510" y="16"/>
                </a:cubicBezTo>
                <a:cubicBezTo>
                  <a:pt x="2498" y="16"/>
                  <a:pt x="2498" y="16"/>
                  <a:pt x="2498" y="16"/>
                </a:cubicBezTo>
                <a:cubicBezTo>
                  <a:pt x="2488" y="16"/>
                  <a:pt x="2482" y="19"/>
                  <a:pt x="2475" y="22"/>
                </a:cubicBezTo>
                <a:cubicBezTo>
                  <a:pt x="2468" y="25"/>
                  <a:pt x="2462" y="28"/>
                  <a:pt x="2454" y="28"/>
                </a:cubicBezTo>
                <a:cubicBezTo>
                  <a:pt x="2446" y="28"/>
                  <a:pt x="2440" y="25"/>
                  <a:pt x="2433" y="23"/>
                </a:cubicBezTo>
                <a:cubicBezTo>
                  <a:pt x="2424" y="20"/>
                  <a:pt x="2415" y="16"/>
                  <a:pt x="2401" y="16"/>
                </a:cubicBezTo>
                <a:cubicBezTo>
                  <a:pt x="2401" y="16"/>
                  <a:pt x="2396" y="16"/>
                  <a:pt x="2389" y="16"/>
                </a:cubicBezTo>
                <a:cubicBezTo>
                  <a:pt x="2379" y="16"/>
                  <a:pt x="2372" y="19"/>
                  <a:pt x="2366" y="22"/>
                </a:cubicBezTo>
                <a:cubicBezTo>
                  <a:pt x="2359" y="25"/>
                  <a:pt x="2353" y="28"/>
                  <a:pt x="2345" y="28"/>
                </a:cubicBezTo>
                <a:cubicBezTo>
                  <a:pt x="2337" y="28"/>
                  <a:pt x="2330" y="25"/>
                  <a:pt x="2324" y="23"/>
                </a:cubicBezTo>
                <a:cubicBezTo>
                  <a:pt x="2315" y="20"/>
                  <a:pt x="2306" y="16"/>
                  <a:pt x="2292" y="16"/>
                </a:cubicBezTo>
                <a:cubicBezTo>
                  <a:pt x="2280" y="16"/>
                  <a:pt x="2280" y="16"/>
                  <a:pt x="2280" y="16"/>
                </a:cubicBezTo>
                <a:cubicBezTo>
                  <a:pt x="2270" y="16"/>
                  <a:pt x="2263" y="19"/>
                  <a:pt x="2256" y="22"/>
                </a:cubicBezTo>
                <a:cubicBezTo>
                  <a:pt x="2250" y="25"/>
                  <a:pt x="2244" y="27"/>
                  <a:pt x="2236" y="27"/>
                </a:cubicBezTo>
                <a:cubicBezTo>
                  <a:pt x="2228" y="27"/>
                  <a:pt x="2221" y="25"/>
                  <a:pt x="2214" y="22"/>
                </a:cubicBezTo>
                <a:cubicBezTo>
                  <a:pt x="2206" y="19"/>
                  <a:pt x="2197" y="16"/>
                  <a:pt x="2183" y="16"/>
                </a:cubicBezTo>
                <a:cubicBezTo>
                  <a:pt x="2183" y="16"/>
                  <a:pt x="2178" y="16"/>
                  <a:pt x="2171" y="16"/>
                </a:cubicBezTo>
                <a:cubicBezTo>
                  <a:pt x="2161" y="16"/>
                  <a:pt x="2154" y="19"/>
                  <a:pt x="2147" y="22"/>
                </a:cubicBezTo>
                <a:cubicBezTo>
                  <a:pt x="2141" y="25"/>
                  <a:pt x="2135" y="27"/>
                  <a:pt x="2126" y="27"/>
                </a:cubicBezTo>
                <a:cubicBezTo>
                  <a:pt x="2119" y="27"/>
                  <a:pt x="2112" y="25"/>
                  <a:pt x="2105" y="22"/>
                </a:cubicBezTo>
                <a:cubicBezTo>
                  <a:pt x="2097" y="19"/>
                  <a:pt x="2088" y="16"/>
                  <a:pt x="2074" y="16"/>
                </a:cubicBezTo>
                <a:cubicBezTo>
                  <a:pt x="2062" y="16"/>
                  <a:pt x="2062" y="16"/>
                  <a:pt x="2062" y="16"/>
                </a:cubicBezTo>
                <a:cubicBezTo>
                  <a:pt x="2052" y="16"/>
                  <a:pt x="2045" y="19"/>
                  <a:pt x="2038" y="22"/>
                </a:cubicBezTo>
                <a:cubicBezTo>
                  <a:pt x="2032" y="24"/>
                  <a:pt x="2026" y="27"/>
                  <a:pt x="2017" y="27"/>
                </a:cubicBezTo>
                <a:cubicBezTo>
                  <a:pt x="2010" y="27"/>
                  <a:pt x="2003" y="25"/>
                  <a:pt x="1996" y="22"/>
                </a:cubicBezTo>
                <a:cubicBezTo>
                  <a:pt x="1988" y="19"/>
                  <a:pt x="1978" y="16"/>
                  <a:pt x="1964" y="16"/>
                </a:cubicBezTo>
                <a:cubicBezTo>
                  <a:pt x="1964" y="16"/>
                  <a:pt x="1960" y="16"/>
                  <a:pt x="1953" y="16"/>
                </a:cubicBezTo>
                <a:cubicBezTo>
                  <a:pt x="1943" y="16"/>
                  <a:pt x="1936" y="19"/>
                  <a:pt x="1929" y="22"/>
                </a:cubicBezTo>
                <a:cubicBezTo>
                  <a:pt x="1923" y="24"/>
                  <a:pt x="1916" y="27"/>
                  <a:pt x="1908" y="27"/>
                </a:cubicBezTo>
                <a:cubicBezTo>
                  <a:pt x="1901" y="27"/>
                  <a:pt x="1894" y="25"/>
                  <a:pt x="1887" y="22"/>
                </a:cubicBezTo>
                <a:cubicBezTo>
                  <a:pt x="1879" y="19"/>
                  <a:pt x="1869" y="16"/>
                  <a:pt x="1855" y="16"/>
                </a:cubicBezTo>
                <a:cubicBezTo>
                  <a:pt x="1844" y="16"/>
                  <a:pt x="1844" y="16"/>
                  <a:pt x="1844" y="16"/>
                </a:cubicBezTo>
                <a:cubicBezTo>
                  <a:pt x="1833" y="16"/>
                  <a:pt x="1827" y="19"/>
                  <a:pt x="1820" y="22"/>
                </a:cubicBezTo>
                <a:cubicBezTo>
                  <a:pt x="1814" y="24"/>
                  <a:pt x="1807" y="27"/>
                  <a:pt x="1799" y="27"/>
                </a:cubicBezTo>
                <a:cubicBezTo>
                  <a:pt x="1791" y="27"/>
                  <a:pt x="1785" y="25"/>
                  <a:pt x="1778" y="22"/>
                </a:cubicBezTo>
                <a:cubicBezTo>
                  <a:pt x="1770" y="19"/>
                  <a:pt x="1760" y="16"/>
                  <a:pt x="1746" y="16"/>
                </a:cubicBezTo>
                <a:cubicBezTo>
                  <a:pt x="1746" y="16"/>
                  <a:pt x="1742" y="16"/>
                  <a:pt x="1735" y="16"/>
                </a:cubicBezTo>
                <a:cubicBezTo>
                  <a:pt x="1724" y="16"/>
                  <a:pt x="1718" y="19"/>
                  <a:pt x="1711" y="22"/>
                </a:cubicBezTo>
                <a:cubicBezTo>
                  <a:pt x="1705" y="24"/>
                  <a:pt x="1698" y="27"/>
                  <a:pt x="1690" y="27"/>
                </a:cubicBezTo>
                <a:cubicBezTo>
                  <a:pt x="1682" y="27"/>
                  <a:pt x="1676" y="25"/>
                  <a:pt x="1669" y="22"/>
                </a:cubicBezTo>
                <a:cubicBezTo>
                  <a:pt x="1661" y="19"/>
                  <a:pt x="1651" y="16"/>
                  <a:pt x="1637" y="16"/>
                </a:cubicBezTo>
                <a:cubicBezTo>
                  <a:pt x="1626" y="16"/>
                  <a:pt x="1626" y="16"/>
                  <a:pt x="1626" y="16"/>
                </a:cubicBezTo>
                <a:cubicBezTo>
                  <a:pt x="1615" y="16"/>
                  <a:pt x="1609" y="19"/>
                  <a:pt x="1602" y="22"/>
                </a:cubicBezTo>
                <a:cubicBezTo>
                  <a:pt x="1596" y="24"/>
                  <a:pt x="1589" y="27"/>
                  <a:pt x="1581" y="27"/>
                </a:cubicBezTo>
                <a:cubicBezTo>
                  <a:pt x="1573" y="27"/>
                  <a:pt x="1567" y="25"/>
                  <a:pt x="1560" y="22"/>
                </a:cubicBezTo>
                <a:cubicBezTo>
                  <a:pt x="1551" y="19"/>
                  <a:pt x="1542" y="16"/>
                  <a:pt x="1528" y="16"/>
                </a:cubicBezTo>
                <a:cubicBezTo>
                  <a:pt x="1528" y="16"/>
                  <a:pt x="1524" y="16"/>
                  <a:pt x="1516" y="16"/>
                </a:cubicBezTo>
                <a:cubicBezTo>
                  <a:pt x="1506" y="16"/>
                  <a:pt x="1500" y="19"/>
                  <a:pt x="1493" y="22"/>
                </a:cubicBezTo>
                <a:cubicBezTo>
                  <a:pt x="1486" y="24"/>
                  <a:pt x="1480" y="27"/>
                  <a:pt x="1472" y="27"/>
                </a:cubicBezTo>
                <a:cubicBezTo>
                  <a:pt x="1464" y="27"/>
                  <a:pt x="1458" y="25"/>
                  <a:pt x="1451" y="22"/>
                </a:cubicBezTo>
                <a:cubicBezTo>
                  <a:pt x="1442" y="19"/>
                  <a:pt x="1433" y="16"/>
                  <a:pt x="1419" y="16"/>
                </a:cubicBezTo>
                <a:cubicBezTo>
                  <a:pt x="1407" y="16"/>
                  <a:pt x="1407" y="16"/>
                  <a:pt x="1407" y="16"/>
                </a:cubicBezTo>
                <a:cubicBezTo>
                  <a:pt x="1397" y="16"/>
                  <a:pt x="1390" y="19"/>
                  <a:pt x="1384" y="21"/>
                </a:cubicBezTo>
                <a:cubicBezTo>
                  <a:pt x="1377" y="24"/>
                  <a:pt x="1371" y="27"/>
                  <a:pt x="1363" y="27"/>
                </a:cubicBezTo>
                <a:cubicBezTo>
                  <a:pt x="1355" y="27"/>
                  <a:pt x="1348" y="25"/>
                  <a:pt x="1341" y="22"/>
                </a:cubicBezTo>
                <a:cubicBezTo>
                  <a:pt x="1333" y="19"/>
                  <a:pt x="1324" y="16"/>
                  <a:pt x="1310" y="16"/>
                </a:cubicBezTo>
                <a:cubicBezTo>
                  <a:pt x="1310" y="16"/>
                  <a:pt x="1305" y="16"/>
                  <a:pt x="1298" y="16"/>
                </a:cubicBezTo>
                <a:cubicBezTo>
                  <a:pt x="1288" y="16"/>
                  <a:pt x="1281" y="19"/>
                  <a:pt x="1274" y="21"/>
                </a:cubicBezTo>
                <a:cubicBezTo>
                  <a:pt x="1268" y="24"/>
                  <a:pt x="1262" y="27"/>
                  <a:pt x="1254" y="27"/>
                </a:cubicBezTo>
                <a:cubicBezTo>
                  <a:pt x="1246" y="27"/>
                  <a:pt x="1239" y="25"/>
                  <a:pt x="1232" y="22"/>
                </a:cubicBezTo>
                <a:cubicBezTo>
                  <a:pt x="1224" y="19"/>
                  <a:pt x="1215" y="16"/>
                  <a:pt x="1201" y="16"/>
                </a:cubicBezTo>
                <a:cubicBezTo>
                  <a:pt x="1189" y="16"/>
                  <a:pt x="1189" y="16"/>
                  <a:pt x="1189" y="16"/>
                </a:cubicBezTo>
                <a:cubicBezTo>
                  <a:pt x="1179" y="16"/>
                  <a:pt x="1172" y="18"/>
                  <a:pt x="1165" y="21"/>
                </a:cubicBezTo>
                <a:cubicBezTo>
                  <a:pt x="1159" y="24"/>
                  <a:pt x="1153" y="27"/>
                  <a:pt x="1144" y="27"/>
                </a:cubicBezTo>
                <a:cubicBezTo>
                  <a:pt x="1137" y="27"/>
                  <a:pt x="1130" y="25"/>
                  <a:pt x="1123" y="22"/>
                </a:cubicBezTo>
                <a:cubicBezTo>
                  <a:pt x="1115" y="19"/>
                  <a:pt x="1105" y="15"/>
                  <a:pt x="1092" y="15"/>
                </a:cubicBezTo>
                <a:cubicBezTo>
                  <a:pt x="1092" y="15"/>
                  <a:pt x="1087" y="16"/>
                  <a:pt x="1080" y="16"/>
                </a:cubicBezTo>
                <a:cubicBezTo>
                  <a:pt x="1070" y="16"/>
                  <a:pt x="1063" y="18"/>
                  <a:pt x="1056" y="21"/>
                </a:cubicBezTo>
                <a:cubicBezTo>
                  <a:pt x="1050" y="24"/>
                  <a:pt x="1043" y="27"/>
                  <a:pt x="1035" y="27"/>
                </a:cubicBezTo>
                <a:cubicBezTo>
                  <a:pt x="1028" y="27"/>
                  <a:pt x="1021" y="25"/>
                  <a:pt x="1014" y="22"/>
                </a:cubicBezTo>
                <a:cubicBezTo>
                  <a:pt x="1006" y="19"/>
                  <a:pt x="996" y="15"/>
                  <a:pt x="982" y="15"/>
                </a:cubicBezTo>
                <a:cubicBezTo>
                  <a:pt x="971" y="15"/>
                  <a:pt x="971" y="15"/>
                  <a:pt x="971" y="15"/>
                </a:cubicBezTo>
                <a:cubicBezTo>
                  <a:pt x="961" y="15"/>
                  <a:pt x="954" y="18"/>
                  <a:pt x="947" y="21"/>
                </a:cubicBezTo>
                <a:cubicBezTo>
                  <a:pt x="941" y="24"/>
                  <a:pt x="934" y="27"/>
                  <a:pt x="926" y="27"/>
                </a:cubicBezTo>
                <a:cubicBezTo>
                  <a:pt x="918" y="27"/>
                  <a:pt x="912" y="24"/>
                  <a:pt x="905" y="22"/>
                </a:cubicBezTo>
                <a:cubicBezTo>
                  <a:pt x="897" y="19"/>
                  <a:pt x="887" y="15"/>
                  <a:pt x="873" y="15"/>
                </a:cubicBezTo>
                <a:cubicBezTo>
                  <a:pt x="873" y="15"/>
                  <a:pt x="869" y="15"/>
                  <a:pt x="862" y="15"/>
                </a:cubicBezTo>
                <a:cubicBezTo>
                  <a:pt x="851" y="15"/>
                  <a:pt x="845" y="18"/>
                  <a:pt x="838" y="21"/>
                </a:cubicBezTo>
                <a:cubicBezTo>
                  <a:pt x="832" y="24"/>
                  <a:pt x="825" y="27"/>
                  <a:pt x="817" y="27"/>
                </a:cubicBezTo>
                <a:cubicBezTo>
                  <a:pt x="809" y="27"/>
                  <a:pt x="803" y="24"/>
                  <a:pt x="796" y="22"/>
                </a:cubicBezTo>
                <a:cubicBezTo>
                  <a:pt x="788" y="19"/>
                  <a:pt x="778" y="15"/>
                  <a:pt x="764" y="15"/>
                </a:cubicBezTo>
                <a:cubicBezTo>
                  <a:pt x="752" y="15"/>
                  <a:pt x="752" y="15"/>
                  <a:pt x="752" y="15"/>
                </a:cubicBezTo>
                <a:cubicBezTo>
                  <a:pt x="742" y="15"/>
                  <a:pt x="736" y="18"/>
                  <a:pt x="729" y="21"/>
                </a:cubicBezTo>
                <a:cubicBezTo>
                  <a:pt x="723" y="24"/>
                  <a:pt x="716" y="27"/>
                  <a:pt x="708" y="27"/>
                </a:cubicBezTo>
                <a:cubicBezTo>
                  <a:pt x="700" y="27"/>
                  <a:pt x="694" y="24"/>
                  <a:pt x="687" y="22"/>
                </a:cubicBezTo>
                <a:cubicBezTo>
                  <a:pt x="678" y="19"/>
                  <a:pt x="669" y="15"/>
                  <a:pt x="655" y="15"/>
                </a:cubicBezTo>
                <a:cubicBezTo>
                  <a:pt x="655" y="15"/>
                  <a:pt x="651" y="15"/>
                  <a:pt x="643" y="15"/>
                </a:cubicBezTo>
                <a:cubicBezTo>
                  <a:pt x="633" y="15"/>
                  <a:pt x="627" y="18"/>
                  <a:pt x="620" y="21"/>
                </a:cubicBezTo>
                <a:cubicBezTo>
                  <a:pt x="613" y="24"/>
                  <a:pt x="607" y="27"/>
                  <a:pt x="599" y="27"/>
                </a:cubicBezTo>
                <a:cubicBezTo>
                  <a:pt x="591" y="27"/>
                  <a:pt x="584" y="24"/>
                  <a:pt x="578" y="22"/>
                </a:cubicBezTo>
                <a:cubicBezTo>
                  <a:pt x="569" y="19"/>
                  <a:pt x="560" y="15"/>
                  <a:pt x="546" y="15"/>
                </a:cubicBezTo>
                <a:cubicBezTo>
                  <a:pt x="534" y="15"/>
                  <a:pt x="534" y="15"/>
                  <a:pt x="534" y="15"/>
                </a:cubicBezTo>
                <a:cubicBezTo>
                  <a:pt x="524" y="15"/>
                  <a:pt x="517" y="18"/>
                  <a:pt x="510" y="21"/>
                </a:cubicBezTo>
                <a:cubicBezTo>
                  <a:pt x="504" y="24"/>
                  <a:pt x="498" y="27"/>
                  <a:pt x="490" y="27"/>
                </a:cubicBezTo>
                <a:cubicBezTo>
                  <a:pt x="482" y="27"/>
                  <a:pt x="475" y="24"/>
                  <a:pt x="468" y="22"/>
                </a:cubicBezTo>
                <a:cubicBezTo>
                  <a:pt x="460" y="19"/>
                  <a:pt x="451" y="15"/>
                  <a:pt x="437" y="15"/>
                </a:cubicBezTo>
                <a:cubicBezTo>
                  <a:pt x="437" y="15"/>
                  <a:pt x="432" y="15"/>
                  <a:pt x="425" y="15"/>
                </a:cubicBezTo>
                <a:cubicBezTo>
                  <a:pt x="415" y="15"/>
                  <a:pt x="408" y="18"/>
                  <a:pt x="401" y="21"/>
                </a:cubicBezTo>
                <a:cubicBezTo>
                  <a:pt x="395" y="24"/>
                  <a:pt x="389" y="27"/>
                  <a:pt x="380" y="27"/>
                </a:cubicBezTo>
                <a:cubicBezTo>
                  <a:pt x="373" y="27"/>
                  <a:pt x="366" y="24"/>
                  <a:pt x="359" y="22"/>
                </a:cubicBezTo>
                <a:cubicBezTo>
                  <a:pt x="351" y="19"/>
                  <a:pt x="342" y="15"/>
                  <a:pt x="328" y="15"/>
                </a:cubicBezTo>
                <a:cubicBezTo>
                  <a:pt x="316" y="15"/>
                  <a:pt x="316" y="15"/>
                  <a:pt x="316" y="15"/>
                </a:cubicBezTo>
                <a:cubicBezTo>
                  <a:pt x="306" y="15"/>
                  <a:pt x="299" y="18"/>
                  <a:pt x="292" y="21"/>
                </a:cubicBezTo>
                <a:cubicBezTo>
                  <a:pt x="286" y="24"/>
                  <a:pt x="280" y="27"/>
                  <a:pt x="271" y="27"/>
                </a:cubicBezTo>
                <a:cubicBezTo>
                  <a:pt x="264" y="27"/>
                  <a:pt x="257" y="24"/>
                  <a:pt x="250" y="22"/>
                </a:cubicBezTo>
                <a:cubicBezTo>
                  <a:pt x="242" y="19"/>
                  <a:pt x="232" y="15"/>
                  <a:pt x="219" y="15"/>
                </a:cubicBezTo>
                <a:cubicBezTo>
                  <a:pt x="219" y="15"/>
                  <a:pt x="214" y="15"/>
                  <a:pt x="207" y="15"/>
                </a:cubicBezTo>
                <a:cubicBezTo>
                  <a:pt x="197" y="15"/>
                  <a:pt x="190" y="18"/>
                  <a:pt x="183" y="21"/>
                </a:cubicBezTo>
                <a:cubicBezTo>
                  <a:pt x="177" y="24"/>
                  <a:pt x="170" y="27"/>
                  <a:pt x="162" y="27"/>
                </a:cubicBezTo>
                <a:cubicBezTo>
                  <a:pt x="155" y="27"/>
                  <a:pt x="148" y="24"/>
                  <a:pt x="141" y="22"/>
                </a:cubicBezTo>
                <a:cubicBezTo>
                  <a:pt x="133" y="19"/>
                  <a:pt x="123" y="15"/>
                  <a:pt x="109" y="15"/>
                </a:cubicBezTo>
                <a:cubicBezTo>
                  <a:pt x="98" y="15"/>
                  <a:pt x="98" y="15"/>
                  <a:pt x="98" y="15"/>
                </a:cubicBezTo>
                <a:cubicBezTo>
                  <a:pt x="88" y="15"/>
                  <a:pt x="81" y="18"/>
                  <a:pt x="74" y="21"/>
                </a:cubicBezTo>
                <a:cubicBezTo>
                  <a:pt x="68" y="24"/>
                  <a:pt x="61" y="26"/>
                  <a:pt x="53" y="26"/>
                </a:cubicBezTo>
                <a:cubicBezTo>
                  <a:pt x="45" y="26"/>
                  <a:pt x="39" y="24"/>
                  <a:pt x="32" y="21"/>
                </a:cubicBezTo>
                <a:cubicBezTo>
                  <a:pt x="24" y="18"/>
                  <a:pt x="14" y="15"/>
                  <a:pt x="0" y="15"/>
                </a:cubicBezTo>
                <a:cubicBezTo>
                  <a:pt x="0" y="0"/>
                  <a:pt x="0" y="0"/>
                  <a:pt x="0" y="0"/>
                </a:cubicBezTo>
                <a:cubicBezTo>
                  <a:pt x="17" y="0"/>
                  <a:pt x="28" y="4"/>
                  <a:pt x="38" y="8"/>
                </a:cubicBezTo>
                <a:cubicBezTo>
                  <a:pt x="44" y="10"/>
                  <a:pt x="48" y="11"/>
                  <a:pt x="53" y="11"/>
                </a:cubicBezTo>
                <a:cubicBezTo>
                  <a:pt x="58" y="11"/>
                  <a:pt x="62" y="10"/>
                  <a:pt x="68" y="7"/>
                </a:cubicBezTo>
                <a:cubicBezTo>
                  <a:pt x="75" y="4"/>
                  <a:pt x="84" y="0"/>
                  <a:pt x="98" y="0"/>
                </a:cubicBezTo>
                <a:cubicBezTo>
                  <a:pt x="109" y="0"/>
                  <a:pt x="109" y="0"/>
                  <a:pt x="109" y="0"/>
                </a:cubicBezTo>
                <a:cubicBezTo>
                  <a:pt x="126" y="0"/>
                  <a:pt x="138" y="4"/>
                  <a:pt x="147" y="8"/>
                </a:cubicBezTo>
                <a:cubicBezTo>
                  <a:pt x="153" y="10"/>
                  <a:pt x="158" y="12"/>
                  <a:pt x="162" y="12"/>
                </a:cubicBezTo>
                <a:cubicBezTo>
                  <a:pt x="167" y="12"/>
                  <a:pt x="171" y="10"/>
                  <a:pt x="177" y="7"/>
                </a:cubicBezTo>
                <a:cubicBezTo>
                  <a:pt x="184" y="4"/>
                  <a:pt x="193" y="0"/>
                  <a:pt x="207" y="0"/>
                </a:cubicBezTo>
                <a:cubicBezTo>
                  <a:pt x="214" y="0"/>
                  <a:pt x="218" y="0"/>
                  <a:pt x="218" y="0"/>
                </a:cubicBezTo>
                <a:cubicBezTo>
                  <a:pt x="235" y="0"/>
                  <a:pt x="247" y="4"/>
                  <a:pt x="256" y="8"/>
                </a:cubicBezTo>
                <a:cubicBezTo>
                  <a:pt x="262" y="10"/>
                  <a:pt x="267" y="12"/>
                  <a:pt x="271" y="12"/>
                </a:cubicBezTo>
                <a:cubicBezTo>
                  <a:pt x="276" y="12"/>
                  <a:pt x="281" y="10"/>
                  <a:pt x="286" y="7"/>
                </a:cubicBezTo>
                <a:cubicBezTo>
                  <a:pt x="293" y="4"/>
                  <a:pt x="302" y="0"/>
                  <a:pt x="316" y="0"/>
                </a:cubicBezTo>
                <a:cubicBezTo>
                  <a:pt x="328" y="0"/>
                  <a:pt x="328" y="0"/>
                  <a:pt x="328" y="0"/>
                </a:cubicBezTo>
                <a:cubicBezTo>
                  <a:pt x="344" y="0"/>
                  <a:pt x="356" y="4"/>
                  <a:pt x="365" y="8"/>
                </a:cubicBezTo>
                <a:cubicBezTo>
                  <a:pt x="371" y="10"/>
                  <a:pt x="376" y="12"/>
                  <a:pt x="380" y="12"/>
                </a:cubicBezTo>
                <a:cubicBezTo>
                  <a:pt x="385" y="12"/>
                  <a:pt x="390" y="10"/>
                  <a:pt x="395" y="8"/>
                </a:cubicBezTo>
                <a:cubicBezTo>
                  <a:pt x="402" y="4"/>
                  <a:pt x="412" y="0"/>
                  <a:pt x="425" y="0"/>
                </a:cubicBezTo>
                <a:cubicBezTo>
                  <a:pt x="432" y="0"/>
                  <a:pt x="436" y="0"/>
                  <a:pt x="437" y="0"/>
                </a:cubicBezTo>
                <a:cubicBezTo>
                  <a:pt x="454" y="0"/>
                  <a:pt x="465" y="4"/>
                  <a:pt x="474" y="8"/>
                </a:cubicBezTo>
                <a:cubicBezTo>
                  <a:pt x="480" y="10"/>
                  <a:pt x="485" y="12"/>
                  <a:pt x="490" y="12"/>
                </a:cubicBezTo>
                <a:cubicBezTo>
                  <a:pt x="494" y="12"/>
                  <a:pt x="499" y="10"/>
                  <a:pt x="504" y="8"/>
                </a:cubicBezTo>
                <a:cubicBezTo>
                  <a:pt x="511" y="4"/>
                  <a:pt x="521" y="0"/>
                  <a:pt x="534" y="0"/>
                </a:cubicBezTo>
                <a:cubicBezTo>
                  <a:pt x="546" y="0"/>
                  <a:pt x="546" y="0"/>
                  <a:pt x="546" y="0"/>
                </a:cubicBezTo>
                <a:cubicBezTo>
                  <a:pt x="563" y="0"/>
                  <a:pt x="574" y="4"/>
                  <a:pt x="583" y="8"/>
                </a:cubicBezTo>
                <a:cubicBezTo>
                  <a:pt x="589" y="10"/>
                  <a:pt x="594" y="12"/>
                  <a:pt x="599" y="12"/>
                </a:cubicBezTo>
                <a:cubicBezTo>
                  <a:pt x="604" y="12"/>
                  <a:pt x="608" y="10"/>
                  <a:pt x="613" y="8"/>
                </a:cubicBezTo>
                <a:cubicBezTo>
                  <a:pt x="620" y="4"/>
                  <a:pt x="630" y="0"/>
                  <a:pt x="643" y="0"/>
                </a:cubicBezTo>
                <a:cubicBezTo>
                  <a:pt x="650" y="0"/>
                  <a:pt x="655" y="0"/>
                  <a:pt x="655" y="0"/>
                </a:cubicBezTo>
                <a:cubicBezTo>
                  <a:pt x="672" y="0"/>
                  <a:pt x="683" y="4"/>
                  <a:pt x="692" y="8"/>
                </a:cubicBezTo>
                <a:cubicBezTo>
                  <a:pt x="698" y="10"/>
                  <a:pt x="703" y="12"/>
                  <a:pt x="708" y="12"/>
                </a:cubicBezTo>
                <a:cubicBezTo>
                  <a:pt x="713" y="12"/>
                  <a:pt x="717" y="10"/>
                  <a:pt x="722" y="8"/>
                </a:cubicBezTo>
                <a:cubicBezTo>
                  <a:pt x="730" y="4"/>
                  <a:pt x="739" y="0"/>
                  <a:pt x="752" y="0"/>
                </a:cubicBezTo>
                <a:cubicBezTo>
                  <a:pt x="764" y="0"/>
                  <a:pt x="764" y="0"/>
                  <a:pt x="764" y="0"/>
                </a:cubicBezTo>
                <a:cubicBezTo>
                  <a:pt x="781" y="0"/>
                  <a:pt x="792" y="5"/>
                  <a:pt x="801" y="8"/>
                </a:cubicBezTo>
                <a:cubicBezTo>
                  <a:pt x="808" y="10"/>
                  <a:pt x="812" y="12"/>
                  <a:pt x="817" y="12"/>
                </a:cubicBezTo>
                <a:cubicBezTo>
                  <a:pt x="822" y="12"/>
                  <a:pt x="826" y="10"/>
                  <a:pt x="831" y="8"/>
                </a:cubicBezTo>
                <a:cubicBezTo>
                  <a:pt x="839" y="5"/>
                  <a:pt x="848" y="0"/>
                  <a:pt x="862" y="0"/>
                </a:cubicBezTo>
                <a:cubicBezTo>
                  <a:pt x="869" y="0"/>
                  <a:pt x="873" y="0"/>
                  <a:pt x="873" y="0"/>
                </a:cubicBezTo>
                <a:cubicBezTo>
                  <a:pt x="890" y="0"/>
                  <a:pt x="901" y="5"/>
                  <a:pt x="911" y="8"/>
                </a:cubicBezTo>
                <a:cubicBezTo>
                  <a:pt x="917" y="10"/>
                  <a:pt x="921" y="12"/>
                  <a:pt x="926" y="12"/>
                </a:cubicBezTo>
                <a:cubicBezTo>
                  <a:pt x="931" y="12"/>
                  <a:pt x="935" y="10"/>
                  <a:pt x="941" y="8"/>
                </a:cubicBezTo>
                <a:cubicBezTo>
                  <a:pt x="948" y="5"/>
                  <a:pt x="957" y="0"/>
                  <a:pt x="971" y="0"/>
                </a:cubicBezTo>
                <a:cubicBezTo>
                  <a:pt x="982" y="0"/>
                  <a:pt x="982" y="0"/>
                  <a:pt x="982" y="0"/>
                </a:cubicBezTo>
                <a:cubicBezTo>
                  <a:pt x="999" y="0"/>
                  <a:pt x="1011" y="5"/>
                  <a:pt x="1020" y="8"/>
                </a:cubicBezTo>
                <a:cubicBezTo>
                  <a:pt x="1026" y="10"/>
                  <a:pt x="1031" y="12"/>
                  <a:pt x="1035" y="12"/>
                </a:cubicBezTo>
                <a:cubicBezTo>
                  <a:pt x="1040" y="12"/>
                  <a:pt x="1044" y="10"/>
                  <a:pt x="1050" y="8"/>
                </a:cubicBezTo>
                <a:cubicBezTo>
                  <a:pt x="1057" y="5"/>
                  <a:pt x="1066" y="1"/>
                  <a:pt x="1080" y="1"/>
                </a:cubicBezTo>
                <a:cubicBezTo>
                  <a:pt x="1087" y="1"/>
                  <a:pt x="1091" y="0"/>
                  <a:pt x="1091" y="0"/>
                </a:cubicBezTo>
                <a:cubicBezTo>
                  <a:pt x="1108" y="0"/>
                  <a:pt x="1120" y="5"/>
                  <a:pt x="1129" y="8"/>
                </a:cubicBezTo>
                <a:cubicBezTo>
                  <a:pt x="1135" y="10"/>
                  <a:pt x="1140" y="12"/>
                  <a:pt x="1144" y="12"/>
                </a:cubicBezTo>
                <a:cubicBezTo>
                  <a:pt x="1149" y="12"/>
                  <a:pt x="1154" y="10"/>
                  <a:pt x="1159" y="8"/>
                </a:cubicBezTo>
                <a:cubicBezTo>
                  <a:pt x="1166" y="5"/>
                  <a:pt x="1175" y="1"/>
                  <a:pt x="1189" y="1"/>
                </a:cubicBezTo>
                <a:cubicBezTo>
                  <a:pt x="1201" y="1"/>
                  <a:pt x="1201" y="1"/>
                  <a:pt x="1201" y="1"/>
                </a:cubicBezTo>
                <a:cubicBezTo>
                  <a:pt x="1218" y="1"/>
                  <a:pt x="1229" y="5"/>
                  <a:pt x="1238" y="8"/>
                </a:cubicBezTo>
                <a:cubicBezTo>
                  <a:pt x="1244" y="10"/>
                  <a:pt x="1249" y="12"/>
                  <a:pt x="1254" y="12"/>
                </a:cubicBezTo>
                <a:cubicBezTo>
                  <a:pt x="1258" y="12"/>
                  <a:pt x="1263" y="10"/>
                  <a:pt x="1268" y="8"/>
                </a:cubicBezTo>
                <a:cubicBezTo>
                  <a:pt x="1275" y="5"/>
                  <a:pt x="1285" y="1"/>
                  <a:pt x="1298" y="1"/>
                </a:cubicBezTo>
                <a:cubicBezTo>
                  <a:pt x="1305" y="1"/>
                  <a:pt x="1309" y="1"/>
                  <a:pt x="1310" y="1"/>
                </a:cubicBezTo>
                <a:cubicBezTo>
                  <a:pt x="1327" y="1"/>
                  <a:pt x="1338" y="5"/>
                  <a:pt x="1347" y="8"/>
                </a:cubicBezTo>
                <a:cubicBezTo>
                  <a:pt x="1353" y="10"/>
                  <a:pt x="1358" y="12"/>
                  <a:pt x="1363" y="12"/>
                </a:cubicBezTo>
                <a:cubicBezTo>
                  <a:pt x="1367" y="12"/>
                  <a:pt x="1372" y="10"/>
                  <a:pt x="1377" y="8"/>
                </a:cubicBezTo>
                <a:cubicBezTo>
                  <a:pt x="1384" y="5"/>
                  <a:pt x="1394" y="1"/>
                  <a:pt x="1407" y="1"/>
                </a:cubicBezTo>
                <a:cubicBezTo>
                  <a:pt x="1419" y="1"/>
                  <a:pt x="1419" y="1"/>
                  <a:pt x="1419" y="1"/>
                </a:cubicBezTo>
                <a:cubicBezTo>
                  <a:pt x="1436" y="1"/>
                  <a:pt x="1447" y="5"/>
                  <a:pt x="1456" y="8"/>
                </a:cubicBezTo>
                <a:cubicBezTo>
                  <a:pt x="1462" y="10"/>
                  <a:pt x="1467" y="12"/>
                  <a:pt x="1472" y="12"/>
                </a:cubicBezTo>
                <a:cubicBezTo>
                  <a:pt x="1477" y="12"/>
                  <a:pt x="1481" y="10"/>
                  <a:pt x="1486" y="8"/>
                </a:cubicBezTo>
                <a:cubicBezTo>
                  <a:pt x="1494" y="5"/>
                  <a:pt x="1503" y="1"/>
                  <a:pt x="1516" y="1"/>
                </a:cubicBezTo>
                <a:cubicBezTo>
                  <a:pt x="1523" y="1"/>
                  <a:pt x="1528" y="1"/>
                  <a:pt x="1528" y="1"/>
                </a:cubicBezTo>
                <a:cubicBezTo>
                  <a:pt x="1545" y="1"/>
                  <a:pt x="1556" y="5"/>
                  <a:pt x="1565" y="8"/>
                </a:cubicBezTo>
                <a:cubicBezTo>
                  <a:pt x="1571" y="10"/>
                  <a:pt x="1576" y="12"/>
                  <a:pt x="1581" y="12"/>
                </a:cubicBezTo>
                <a:cubicBezTo>
                  <a:pt x="1586" y="12"/>
                  <a:pt x="1590" y="10"/>
                  <a:pt x="1595" y="8"/>
                </a:cubicBezTo>
                <a:cubicBezTo>
                  <a:pt x="1603" y="5"/>
                  <a:pt x="1612" y="1"/>
                  <a:pt x="1626" y="1"/>
                </a:cubicBezTo>
                <a:cubicBezTo>
                  <a:pt x="1637" y="1"/>
                  <a:pt x="1637" y="1"/>
                  <a:pt x="1637" y="1"/>
                </a:cubicBezTo>
                <a:cubicBezTo>
                  <a:pt x="1654" y="1"/>
                  <a:pt x="1665" y="5"/>
                  <a:pt x="1674" y="8"/>
                </a:cubicBezTo>
                <a:cubicBezTo>
                  <a:pt x="1681" y="10"/>
                  <a:pt x="1685" y="12"/>
                  <a:pt x="1690" y="12"/>
                </a:cubicBezTo>
                <a:cubicBezTo>
                  <a:pt x="1695" y="12"/>
                  <a:pt x="1699" y="10"/>
                  <a:pt x="1704" y="8"/>
                </a:cubicBezTo>
                <a:cubicBezTo>
                  <a:pt x="1712" y="5"/>
                  <a:pt x="1721" y="1"/>
                  <a:pt x="1735" y="1"/>
                </a:cubicBezTo>
                <a:cubicBezTo>
                  <a:pt x="1742" y="1"/>
                  <a:pt x="1746" y="1"/>
                  <a:pt x="1746" y="1"/>
                </a:cubicBezTo>
                <a:cubicBezTo>
                  <a:pt x="1763" y="1"/>
                  <a:pt x="1774" y="5"/>
                  <a:pt x="1783" y="8"/>
                </a:cubicBezTo>
                <a:cubicBezTo>
                  <a:pt x="1790" y="10"/>
                  <a:pt x="1794" y="12"/>
                  <a:pt x="1799" y="12"/>
                </a:cubicBezTo>
                <a:cubicBezTo>
                  <a:pt x="1804" y="12"/>
                  <a:pt x="1808" y="10"/>
                  <a:pt x="1813" y="8"/>
                </a:cubicBezTo>
                <a:cubicBezTo>
                  <a:pt x="1821" y="5"/>
                  <a:pt x="1830" y="1"/>
                  <a:pt x="1844" y="1"/>
                </a:cubicBezTo>
                <a:cubicBezTo>
                  <a:pt x="1855" y="1"/>
                  <a:pt x="1855" y="1"/>
                  <a:pt x="1855" y="1"/>
                </a:cubicBezTo>
                <a:cubicBezTo>
                  <a:pt x="1872" y="1"/>
                  <a:pt x="1883" y="5"/>
                  <a:pt x="1893" y="8"/>
                </a:cubicBezTo>
                <a:cubicBezTo>
                  <a:pt x="1899" y="11"/>
                  <a:pt x="1903" y="12"/>
                  <a:pt x="1908" y="12"/>
                </a:cubicBezTo>
                <a:cubicBezTo>
                  <a:pt x="1913" y="12"/>
                  <a:pt x="1917" y="10"/>
                  <a:pt x="1923" y="8"/>
                </a:cubicBezTo>
                <a:cubicBezTo>
                  <a:pt x="1930" y="5"/>
                  <a:pt x="1939" y="1"/>
                  <a:pt x="1953" y="1"/>
                </a:cubicBezTo>
                <a:cubicBezTo>
                  <a:pt x="1960" y="1"/>
                  <a:pt x="1964" y="1"/>
                  <a:pt x="1964" y="1"/>
                </a:cubicBezTo>
                <a:cubicBezTo>
                  <a:pt x="1981" y="1"/>
                  <a:pt x="1993" y="5"/>
                  <a:pt x="2002" y="8"/>
                </a:cubicBezTo>
                <a:cubicBezTo>
                  <a:pt x="2008" y="11"/>
                  <a:pt x="2013" y="12"/>
                  <a:pt x="2017" y="12"/>
                </a:cubicBezTo>
                <a:cubicBezTo>
                  <a:pt x="2022" y="12"/>
                  <a:pt x="2026" y="10"/>
                  <a:pt x="2032" y="8"/>
                </a:cubicBezTo>
                <a:cubicBezTo>
                  <a:pt x="2039" y="5"/>
                  <a:pt x="2048" y="1"/>
                  <a:pt x="2062" y="1"/>
                </a:cubicBezTo>
                <a:cubicBezTo>
                  <a:pt x="2073" y="1"/>
                  <a:pt x="2073" y="1"/>
                  <a:pt x="2073" y="1"/>
                </a:cubicBezTo>
                <a:cubicBezTo>
                  <a:pt x="2090" y="1"/>
                  <a:pt x="2102" y="5"/>
                  <a:pt x="2111" y="9"/>
                </a:cubicBezTo>
                <a:cubicBezTo>
                  <a:pt x="2117" y="11"/>
                  <a:pt x="2122" y="12"/>
                  <a:pt x="2126" y="12"/>
                </a:cubicBezTo>
                <a:cubicBezTo>
                  <a:pt x="2131" y="12"/>
                  <a:pt x="2135" y="11"/>
                  <a:pt x="2141" y="8"/>
                </a:cubicBezTo>
                <a:cubicBezTo>
                  <a:pt x="2148" y="5"/>
                  <a:pt x="2157" y="1"/>
                  <a:pt x="2171" y="1"/>
                </a:cubicBezTo>
                <a:cubicBezTo>
                  <a:pt x="2178" y="1"/>
                  <a:pt x="2182" y="1"/>
                  <a:pt x="2182" y="1"/>
                </a:cubicBezTo>
                <a:cubicBezTo>
                  <a:pt x="2199" y="1"/>
                  <a:pt x="2211" y="5"/>
                  <a:pt x="2220" y="9"/>
                </a:cubicBezTo>
                <a:cubicBezTo>
                  <a:pt x="2226" y="11"/>
                  <a:pt x="2231" y="12"/>
                  <a:pt x="2235" y="12"/>
                </a:cubicBezTo>
                <a:cubicBezTo>
                  <a:pt x="2240" y="12"/>
                  <a:pt x="2245" y="11"/>
                  <a:pt x="2250" y="8"/>
                </a:cubicBezTo>
                <a:cubicBezTo>
                  <a:pt x="2257" y="5"/>
                  <a:pt x="2266" y="1"/>
                  <a:pt x="2280" y="1"/>
                </a:cubicBezTo>
                <a:cubicBezTo>
                  <a:pt x="2292" y="1"/>
                  <a:pt x="2292" y="1"/>
                  <a:pt x="2292" y="1"/>
                </a:cubicBezTo>
                <a:cubicBezTo>
                  <a:pt x="2309" y="1"/>
                  <a:pt x="2320" y="5"/>
                  <a:pt x="2329" y="9"/>
                </a:cubicBezTo>
                <a:cubicBezTo>
                  <a:pt x="2335" y="11"/>
                  <a:pt x="2340" y="13"/>
                  <a:pt x="2345" y="13"/>
                </a:cubicBezTo>
                <a:cubicBezTo>
                  <a:pt x="2349" y="13"/>
                  <a:pt x="2354" y="11"/>
                  <a:pt x="2359" y="8"/>
                </a:cubicBezTo>
                <a:cubicBezTo>
                  <a:pt x="2366" y="5"/>
                  <a:pt x="2376" y="1"/>
                  <a:pt x="2389" y="1"/>
                </a:cubicBezTo>
                <a:cubicBezTo>
                  <a:pt x="2396" y="1"/>
                  <a:pt x="2401" y="1"/>
                  <a:pt x="2401" y="1"/>
                </a:cubicBezTo>
                <a:cubicBezTo>
                  <a:pt x="2418" y="1"/>
                  <a:pt x="2429" y="5"/>
                  <a:pt x="2438" y="9"/>
                </a:cubicBezTo>
                <a:cubicBezTo>
                  <a:pt x="2444" y="11"/>
                  <a:pt x="2449" y="13"/>
                  <a:pt x="2454" y="13"/>
                </a:cubicBezTo>
                <a:cubicBezTo>
                  <a:pt x="2459" y="13"/>
                  <a:pt x="2463" y="11"/>
                  <a:pt x="2468" y="8"/>
                </a:cubicBezTo>
                <a:cubicBezTo>
                  <a:pt x="2476" y="5"/>
                  <a:pt x="2485" y="1"/>
                  <a:pt x="2498" y="1"/>
                </a:cubicBezTo>
                <a:cubicBezTo>
                  <a:pt x="2510" y="1"/>
                  <a:pt x="2510" y="1"/>
                  <a:pt x="2510" y="1"/>
                </a:cubicBezTo>
                <a:cubicBezTo>
                  <a:pt x="2527" y="1"/>
                  <a:pt x="2538" y="5"/>
                  <a:pt x="2547" y="9"/>
                </a:cubicBezTo>
                <a:cubicBezTo>
                  <a:pt x="2553" y="11"/>
                  <a:pt x="2558" y="13"/>
                  <a:pt x="2563" y="13"/>
                </a:cubicBezTo>
                <a:cubicBezTo>
                  <a:pt x="2568" y="13"/>
                  <a:pt x="2572" y="11"/>
                  <a:pt x="2577" y="9"/>
                </a:cubicBezTo>
                <a:cubicBezTo>
                  <a:pt x="2585" y="5"/>
                  <a:pt x="2594" y="1"/>
                  <a:pt x="2607" y="1"/>
                </a:cubicBezTo>
                <a:cubicBezTo>
                  <a:pt x="2615" y="1"/>
                  <a:pt x="2619" y="1"/>
                  <a:pt x="2619" y="1"/>
                </a:cubicBezTo>
                <a:cubicBezTo>
                  <a:pt x="2636" y="1"/>
                  <a:pt x="2647" y="5"/>
                  <a:pt x="2656" y="9"/>
                </a:cubicBezTo>
                <a:cubicBezTo>
                  <a:pt x="2662" y="11"/>
                  <a:pt x="2667" y="13"/>
                  <a:pt x="2672" y="13"/>
                </a:cubicBezTo>
                <a:cubicBezTo>
                  <a:pt x="2677" y="13"/>
                  <a:pt x="2681" y="11"/>
                  <a:pt x="2686" y="9"/>
                </a:cubicBezTo>
                <a:cubicBezTo>
                  <a:pt x="2694" y="5"/>
                  <a:pt x="2703" y="1"/>
                  <a:pt x="2717" y="1"/>
                </a:cubicBezTo>
                <a:cubicBezTo>
                  <a:pt x="2728" y="1"/>
                  <a:pt x="2728" y="1"/>
                  <a:pt x="2728" y="1"/>
                </a:cubicBezTo>
                <a:lnTo>
                  <a:pt x="2728" y="1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9"/>
          <p:cNvSpPr>
            <a:spLocks/>
          </p:cNvSpPr>
          <p:nvPr/>
        </p:nvSpPr>
        <p:spPr bwMode="auto">
          <a:xfrm>
            <a:off x="8988425" y="1219200"/>
            <a:ext cx="231775" cy="222250"/>
          </a:xfrm>
          <a:custGeom>
            <a:avLst/>
            <a:gdLst>
              <a:gd name="T0" fmla="*/ 73 w 146"/>
              <a:gd name="T1" fmla="*/ 0 h 140"/>
              <a:gd name="T2" fmla="*/ 93 w 146"/>
              <a:gd name="T3" fmla="*/ 46 h 140"/>
              <a:gd name="T4" fmla="*/ 146 w 146"/>
              <a:gd name="T5" fmla="*/ 46 h 140"/>
              <a:gd name="T6" fmla="*/ 103 w 146"/>
              <a:gd name="T7" fmla="*/ 81 h 140"/>
              <a:gd name="T8" fmla="*/ 124 w 146"/>
              <a:gd name="T9" fmla="*/ 140 h 140"/>
              <a:gd name="T10" fmla="*/ 73 w 146"/>
              <a:gd name="T11" fmla="*/ 102 h 140"/>
              <a:gd name="T12" fmla="*/ 23 w 146"/>
              <a:gd name="T13" fmla="*/ 140 h 140"/>
              <a:gd name="T14" fmla="*/ 43 w 146"/>
              <a:gd name="T15" fmla="*/ 81 h 140"/>
              <a:gd name="T16" fmla="*/ 0 w 146"/>
              <a:gd name="T17" fmla="*/ 46 h 140"/>
              <a:gd name="T18" fmla="*/ 54 w 146"/>
              <a:gd name="T19" fmla="*/ 46 h 140"/>
              <a:gd name="T20" fmla="*/ 73 w 146"/>
              <a:gd name="T21"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6" h="140">
                <a:moveTo>
                  <a:pt x="73" y="0"/>
                </a:moveTo>
                <a:lnTo>
                  <a:pt x="93" y="46"/>
                </a:lnTo>
                <a:lnTo>
                  <a:pt x="146" y="46"/>
                </a:lnTo>
                <a:lnTo>
                  <a:pt x="103" y="81"/>
                </a:lnTo>
                <a:lnTo>
                  <a:pt x="124" y="140"/>
                </a:lnTo>
                <a:lnTo>
                  <a:pt x="73" y="102"/>
                </a:lnTo>
                <a:lnTo>
                  <a:pt x="23" y="140"/>
                </a:lnTo>
                <a:lnTo>
                  <a:pt x="43" y="81"/>
                </a:lnTo>
                <a:lnTo>
                  <a:pt x="0" y="46"/>
                </a:lnTo>
                <a:lnTo>
                  <a:pt x="54" y="46"/>
                </a:lnTo>
                <a:lnTo>
                  <a:pt x="73"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13"/>
          <p:cNvSpPr>
            <a:spLocks/>
          </p:cNvSpPr>
          <p:nvPr/>
        </p:nvSpPr>
        <p:spPr bwMode="auto">
          <a:xfrm>
            <a:off x="7575550" y="1219200"/>
            <a:ext cx="231775" cy="222250"/>
          </a:xfrm>
          <a:custGeom>
            <a:avLst/>
            <a:gdLst>
              <a:gd name="T0" fmla="*/ 73 w 146"/>
              <a:gd name="T1" fmla="*/ 0 h 140"/>
              <a:gd name="T2" fmla="*/ 93 w 146"/>
              <a:gd name="T3" fmla="*/ 46 h 140"/>
              <a:gd name="T4" fmla="*/ 146 w 146"/>
              <a:gd name="T5" fmla="*/ 46 h 140"/>
              <a:gd name="T6" fmla="*/ 103 w 146"/>
              <a:gd name="T7" fmla="*/ 81 h 140"/>
              <a:gd name="T8" fmla="*/ 124 w 146"/>
              <a:gd name="T9" fmla="*/ 140 h 140"/>
              <a:gd name="T10" fmla="*/ 73 w 146"/>
              <a:gd name="T11" fmla="*/ 102 h 140"/>
              <a:gd name="T12" fmla="*/ 23 w 146"/>
              <a:gd name="T13" fmla="*/ 140 h 140"/>
              <a:gd name="T14" fmla="*/ 43 w 146"/>
              <a:gd name="T15" fmla="*/ 81 h 140"/>
              <a:gd name="T16" fmla="*/ 0 w 146"/>
              <a:gd name="T17" fmla="*/ 46 h 140"/>
              <a:gd name="T18" fmla="*/ 54 w 146"/>
              <a:gd name="T19" fmla="*/ 46 h 140"/>
              <a:gd name="T20" fmla="*/ 73 w 146"/>
              <a:gd name="T21"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6" h="140">
                <a:moveTo>
                  <a:pt x="73" y="0"/>
                </a:moveTo>
                <a:lnTo>
                  <a:pt x="93" y="46"/>
                </a:lnTo>
                <a:lnTo>
                  <a:pt x="146" y="46"/>
                </a:lnTo>
                <a:lnTo>
                  <a:pt x="103" y="81"/>
                </a:lnTo>
                <a:lnTo>
                  <a:pt x="124" y="140"/>
                </a:lnTo>
                <a:lnTo>
                  <a:pt x="73" y="102"/>
                </a:lnTo>
                <a:lnTo>
                  <a:pt x="23" y="140"/>
                </a:lnTo>
                <a:lnTo>
                  <a:pt x="43" y="81"/>
                </a:lnTo>
                <a:lnTo>
                  <a:pt x="0" y="46"/>
                </a:lnTo>
                <a:lnTo>
                  <a:pt x="54" y="46"/>
                </a:lnTo>
                <a:lnTo>
                  <a:pt x="73"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Freeform 17"/>
          <p:cNvSpPr>
            <a:spLocks/>
          </p:cNvSpPr>
          <p:nvPr/>
        </p:nvSpPr>
        <p:spPr bwMode="auto">
          <a:xfrm>
            <a:off x="6148388" y="1219200"/>
            <a:ext cx="231775" cy="222250"/>
          </a:xfrm>
          <a:custGeom>
            <a:avLst/>
            <a:gdLst>
              <a:gd name="T0" fmla="*/ 73 w 146"/>
              <a:gd name="T1" fmla="*/ 0 h 140"/>
              <a:gd name="T2" fmla="*/ 93 w 146"/>
              <a:gd name="T3" fmla="*/ 46 h 140"/>
              <a:gd name="T4" fmla="*/ 146 w 146"/>
              <a:gd name="T5" fmla="*/ 46 h 140"/>
              <a:gd name="T6" fmla="*/ 103 w 146"/>
              <a:gd name="T7" fmla="*/ 81 h 140"/>
              <a:gd name="T8" fmla="*/ 124 w 146"/>
              <a:gd name="T9" fmla="*/ 140 h 140"/>
              <a:gd name="T10" fmla="*/ 73 w 146"/>
              <a:gd name="T11" fmla="*/ 102 h 140"/>
              <a:gd name="T12" fmla="*/ 23 w 146"/>
              <a:gd name="T13" fmla="*/ 140 h 140"/>
              <a:gd name="T14" fmla="*/ 43 w 146"/>
              <a:gd name="T15" fmla="*/ 81 h 140"/>
              <a:gd name="T16" fmla="*/ 0 w 146"/>
              <a:gd name="T17" fmla="*/ 46 h 140"/>
              <a:gd name="T18" fmla="*/ 54 w 146"/>
              <a:gd name="T19" fmla="*/ 46 h 140"/>
              <a:gd name="T20" fmla="*/ 73 w 146"/>
              <a:gd name="T21"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6" h="140">
                <a:moveTo>
                  <a:pt x="73" y="0"/>
                </a:moveTo>
                <a:lnTo>
                  <a:pt x="93" y="46"/>
                </a:lnTo>
                <a:lnTo>
                  <a:pt x="146" y="46"/>
                </a:lnTo>
                <a:lnTo>
                  <a:pt x="103" y="81"/>
                </a:lnTo>
                <a:lnTo>
                  <a:pt x="124" y="140"/>
                </a:lnTo>
                <a:lnTo>
                  <a:pt x="73" y="102"/>
                </a:lnTo>
                <a:lnTo>
                  <a:pt x="23" y="140"/>
                </a:lnTo>
                <a:lnTo>
                  <a:pt x="43" y="81"/>
                </a:lnTo>
                <a:lnTo>
                  <a:pt x="0" y="46"/>
                </a:lnTo>
                <a:lnTo>
                  <a:pt x="54" y="46"/>
                </a:lnTo>
                <a:lnTo>
                  <a:pt x="73"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Freeform 21"/>
          <p:cNvSpPr>
            <a:spLocks/>
          </p:cNvSpPr>
          <p:nvPr/>
        </p:nvSpPr>
        <p:spPr bwMode="auto">
          <a:xfrm>
            <a:off x="4735513" y="1219200"/>
            <a:ext cx="233362" cy="222250"/>
          </a:xfrm>
          <a:custGeom>
            <a:avLst/>
            <a:gdLst>
              <a:gd name="T0" fmla="*/ 73 w 147"/>
              <a:gd name="T1" fmla="*/ 0 h 140"/>
              <a:gd name="T2" fmla="*/ 93 w 147"/>
              <a:gd name="T3" fmla="*/ 46 h 140"/>
              <a:gd name="T4" fmla="*/ 147 w 147"/>
              <a:gd name="T5" fmla="*/ 46 h 140"/>
              <a:gd name="T6" fmla="*/ 104 w 147"/>
              <a:gd name="T7" fmla="*/ 81 h 140"/>
              <a:gd name="T8" fmla="*/ 125 w 147"/>
              <a:gd name="T9" fmla="*/ 140 h 140"/>
              <a:gd name="T10" fmla="*/ 73 w 147"/>
              <a:gd name="T11" fmla="*/ 102 h 140"/>
              <a:gd name="T12" fmla="*/ 23 w 147"/>
              <a:gd name="T13" fmla="*/ 140 h 140"/>
              <a:gd name="T14" fmla="*/ 43 w 147"/>
              <a:gd name="T15" fmla="*/ 81 h 140"/>
              <a:gd name="T16" fmla="*/ 0 w 147"/>
              <a:gd name="T17" fmla="*/ 46 h 140"/>
              <a:gd name="T18" fmla="*/ 54 w 147"/>
              <a:gd name="T19" fmla="*/ 46 h 140"/>
              <a:gd name="T20" fmla="*/ 73 w 147"/>
              <a:gd name="T21"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7" h="140">
                <a:moveTo>
                  <a:pt x="73" y="0"/>
                </a:moveTo>
                <a:lnTo>
                  <a:pt x="93" y="46"/>
                </a:lnTo>
                <a:lnTo>
                  <a:pt x="147" y="46"/>
                </a:lnTo>
                <a:lnTo>
                  <a:pt x="104" y="81"/>
                </a:lnTo>
                <a:lnTo>
                  <a:pt x="125" y="140"/>
                </a:lnTo>
                <a:lnTo>
                  <a:pt x="73" y="102"/>
                </a:lnTo>
                <a:lnTo>
                  <a:pt x="23" y="140"/>
                </a:lnTo>
                <a:lnTo>
                  <a:pt x="43" y="81"/>
                </a:lnTo>
                <a:lnTo>
                  <a:pt x="0" y="46"/>
                </a:lnTo>
                <a:lnTo>
                  <a:pt x="54" y="46"/>
                </a:lnTo>
                <a:lnTo>
                  <a:pt x="73"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25"/>
          <p:cNvSpPr>
            <a:spLocks/>
          </p:cNvSpPr>
          <p:nvPr/>
        </p:nvSpPr>
        <p:spPr bwMode="auto">
          <a:xfrm>
            <a:off x="3316288" y="1219200"/>
            <a:ext cx="231775" cy="222250"/>
          </a:xfrm>
          <a:custGeom>
            <a:avLst/>
            <a:gdLst>
              <a:gd name="T0" fmla="*/ 73 w 146"/>
              <a:gd name="T1" fmla="*/ 0 h 140"/>
              <a:gd name="T2" fmla="*/ 93 w 146"/>
              <a:gd name="T3" fmla="*/ 46 h 140"/>
              <a:gd name="T4" fmla="*/ 146 w 146"/>
              <a:gd name="T5" fmla="*/ 46 h 140"/>
              <a:gd name="T6" fmla="*/ 103 w 146"/>
              <a:gd name="T7" fmla="*/ 81 h 140"/>
              <a:gd name="T8" fmla="*/ 124 w 146"/>
              <a:gd name="T9" fmla="*/ 140 h 140"/>
              <a:gd name="T10" fmla="*/ 73 w 146"/>
              <a:gd name="T11" fmla="*/ 102 h 140"/>
              <a:gd name="T12" fmla="*/ 23 w 146"/>
              <a:gd name="T13" fmla="*/ 140 h 140"/>
              <a:gd name="T14" fmla="*/ 43 w 146"/>
              <a:gd name="T15" fmla="*/ 81 h 140"/>
              <a:gd name="T16" fmla="*/ 0 w 146"/>
              <a:gd name="T17" fmla="*/ 46 h 140"/>
              <a:gd name="T18" fmla="*/ 54 w 146"/>
              <a:gd name="T19" fmla="*/ 46 h 140"/>
              <a:gd name="T20" fmla="*/ 73 w 146"/>
              <a:gd name="T21"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6" h="140">
                <a:moveTo>
                  <a:pt x="73" y="0"/>
                </a:moveTo>
                <a:lnTo>
                  <a:pt x="93" y="46"/>
                </a:lnTo>
                <a:lnTo>
                  <a:pt x="146" y="46"/>
                </a:lnTo>
                <a:lnTo>
                  <a:pt x="103" y="81"/>
                </a:lnTo>
                <a:lnTo>
                  <a:pt x="124" y="140"/>
                </a:lnTo>
                <a:lnTo>
                  <a:pt x="73" y="102"/>
                </a:lnTo>
                <a:lnTo>
                  <a:pt x="23" y="140"/>
                </a:lnTo>
                <a:lnTo>
                  <a:pt x="43" y="81"/>
                </a:lnTo>
                <a:lnTo>
                  <a:pt x="0" y="46"/>
                </a:lnTo>
                <a:lnTo>
                  <a:pt x="54" y="46"/>
                </a:lnTo>
                <a:lnTo>
                  <a:pt x="73"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pic>
        <p:nvPicPr>
          <p:cNvPr id="2" name="Picture 1"/>
          <p:cNvPicPr>
            <a:picLocks noChangeAspect="1"/>
          </p:cNvPicPr>
          <p:nvPr/>
        </p:nvPicPr>
        <p:blipFill>
          <a:blip r:embed="rId4"/>
          <a:stretch>
            <a:fillRect/>
          </a:stretch>
        </p:blipFill>
        <p:spPr>
          <a:xfrm>
            <a:off x="11277600" y="6400800"/>
            <a:ext cx="835224" cy="292633"/>
          </a:xfrm>
          <a:prstGeom prst="rect">
            <a:avLst/>
          </a:prstGeom>
        </p:spPr>
      </p:pic>
    </p:spTree>
    <p:extLst>
      <p:ext uri="{BB962C8B-B14F-4D97-AF65-F5344CB8AC3E}">
        <p14:creationId xmlns:p14="http://schemas.microsoft.com/office/powerpoint/2010/main" val="23549253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59971" y="879566"/>
            <a:ext cx="3506379" cy="5978434"/>
          </a:xfrm>
          <a:prstGeom prst="rect">
            <a:avLst/>
          </a:prstGeom>
        </p:spPr>
      </p:pic>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1" y="1457366"/>
            <a:ext cx="3207895" cy="5400634"/>
          </a:xfrm>
          <a:prstGeom prst="rect">
            <a:avLst/>
          </a:prstGeom>
        </p:spPr>
      </p:pic>
      <p:sp>
        <p:nvSpPr>
          <p:cNvPr id="16" name="TextBox 15"/>
          <p:cNvSpPr txBox="1"/>
          <p:nvPr/>
        </p:nvSpPr>
        <p:spPr>
          <a:xfrm>
            <a:off x="3266933" y="1457366"/>
            <a:ext cx="5334000" cy="2923877"/>
          </a:xfrm>
          <a:prstGeom prst="rect">
            <a:avLst/>
          </a:prstGeom>
          <a:noFill/>
          <a:ln>
            <a:noFill/>
          </a:ln>
        </p:spPr>
        <p:txBody>
          <a:bodyPr wrap="square" rtlCol="0">
            <a:spAutoFit/>
          </a:bodyPr>
          <a:lstStyle/>
          <a:p>
            <a:pPr algn="ctr"/>
            <a:r>
              <a:rPr lang="en-US" sz="2800" dirty="0">
                <a:ln w="19050">
                  <a:noFill/>
                  <a:round/>
                </a:ln>
                <a:solidFill>
                  <a:srgbClr val="009CCF"/>
                </a:solidFill>
                <a:latin typeface="Josefin Sans" pitchFamily="2" charset="0"/>
              </a:rPr>
              <a:t>Professors have little ability to control the course tuition or room and board costs; however, they do have control over the required readings assigned in their courses (Martin, et al., 2017). </a:t>
            </a:r>
            <a:endParaRPr lang="en-US" sz="2800" dirty="0" smtClean="0">
              <a:ln w="19050">
                <a:noFill/>
                <a:round/>
              </a:ln>
              <a:solidFill>
                <a:srgbClr val="009CCF"/>
              </a:solidFill>
              <a:latin typeface="Josefin Sans" pitchFamily="2" charset="0"/>
            </a:endParaRPr>
          </a:p>
          <a:p>
            <a:pPr algn="ctr"/>
            <a:endParaRPr lang="en-US" sz="2200" dirty="0">
              <a:ln w="19050">
                <a:noFill/>
                <a:round/>
              </a:ln>
              <a:solidFill>
                <a:srgbClr val="009CCF"/>
              </a:solidFill>
              <a:latin typeface="Josefin Sans" pitchFamily="2" charset="0"/>
            </a:endParaRPr>
          </a:p>
          <a:p>
            <a:pPr algn="ctr"/>
            <a:endParaRPr lang="en-US" sz="2200" dirty="0">
              <a:ln w="19050">
                <a:noFill/>
                <a:round/>
              </a:ln>
              <a:solidFill>
                <a:srgbClr val="009CCF"/>
              </a:solidFill>
              <a:latin typeface="Josefin Sans" pitchFamily="2" charset="0"/>
            </a:endParaRPr>
          </a:p>
        </p:txBody>
      </p:sp>
      <p:sp>
        <p:nvSpPr>
          <p:cNvPr id="17" name="TextBox 16"/>
          <p:cNvSpPr txBox="1"/>
          <p:nvPr/>
        </p:nvSpPr>
        <p:spPr>
          <a:xfrm>
            <a:off x="2514600" y="304800"/>
            <a:ext cx="7162800" cy="861774"/>
          </a:xfrm>
          <a:prstGeom prst="rect">
            <a:avLst/>
          </a:prstGeom>
          <a:noFill/>
          <a:ln>
            <a:noFill/>
          </a:ln>
        </p:spPr>
        <p:txBody>
          <a:bodyPr wrap="square" rtlCol="0">
            <a:spAutoFit/>
          </a:bodyPr>
          <a:lstStyle/>
          <a:p>
            <a:pPr algn="ctr"/>
            <a:r>
              <a:rPr lang="en-US" sz="5000" b="1" dirty="0" smtClean="0">
                <a:ln w="19050">
                  <a:noFill/>
                  <a:round/>
                </a:ln>
                <a:latin typeface="Lobster" panose="02000506000000020003" pitchFamily="2" charset="0"/>
              </a:rPr>
              <a:t>What can we do? </a:t>
            </a:r>
            <a:endParaRPr lang="en-US" sz="5000" b="1" dirty="0">
              <a:ln w="19050">
                <a:noFill/>
                <a:round/>
              </a:ln>
              <a:latin typeface="Lobster" panose="02000506000000020003" pitchFamily="2" charset="0"/>
            </a:endParaRPr>
          </a:p>
        </p:txBody>
      </p:sp>
      <p:pic>
        <p:nvPicPr>
          <p:cNvPr id="3" name="Picture 2"/>
          <p:cNvPicPr>
            <a:picLocks noChangeAspect="1"/>
          </p:cNvPicPr>
          <p:nvPr/>
        </p:nvPicPr>
        <p:blipFill>
          <a:blip r:embed="rId5"/>
          <a:stretch>
            <a:fillRect/>
          </a:stretch>
        </p:blipFill>
        <p:spPr>
          <a:xfrm>
            <a:off x="4658274" y="3868783"/>
            <a:ext cx="2551318" cy="3406508"/>
          </a:xfrm>
          <a:prstGeom prst="rect">
            <a:avLst/>
          </a:prstGeom>
        </p:spPr>
      </p:pic>
      <p:pic>
        <p:nvPicPr>
          <p:cNvPr id="4" name="Picture 3"/>
          <p:cNvPicPr>
            <a:picLocks noChangeAspect="1"/>
          </p:cNvPicPr>
          <p:nvPr/>
        </p:nvPicPr>
        <p:blipFill>
          <a:blip r:embed="rId6"/>
          <a:stretch>
            <a:fillRect/>
          </a:stretch>
        </p:blipFill>
        <p:spPr>
          <a:xfrm>
            <a:off x="7893950" y="6491606"/>
            <a:ext cx="835224" cy="292633"/>
          </a:xfrm>
          <a:prstGeom prst="rect">
            <a:avLst/>
          </a:prstGeom>
        </p:spPr>
      </p:pic>
    </p:spTree>
    <p:extLst>
      <p:ext uri="{BB962C8B-B14F-4D97-AF65-F5344CB8AC3E}">
        <p14:creationId xmlns:p14="http://schemas.microsoft.com/office/powerpoint/2010/main" val="18953530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09600" y="1060716"/>
            <a:ext cx="8001000" cy="5262979"/>
          </a:xfrm>
          <a:prstGeom prst="rect">
            <a:avLst/>
          </a:prstGeom>
        </p:spPr>
        <p:txBody>
          <a:bodyPr>
            <a:spAutoFit/>
          </a:bodyPr>
          <a:lstStyle/>
          <a:p>
            <a:pPr>
              <a:defRPr/>
            </a:pPr>
            <a:r>
              <a:rPr lang="en-US" sz="2400" u="sng" dirty="0">
                <a:solidFill>
                  <a:srgbClr val="009CCF"/>
                </a:solidFill>
              </a:rPr>
              <a:t>Non-Traditional Textbook Option</a:t>
            </a:r>
          </a:p>
          <a:p>
            <a:pPr marL="342900" indent="-342900">
              <a:buFont typeface="Arial" panose="020B0604020202020204" pitchFamily="34" charset="0"/>
              <a:buChar char="•"/>
              <a:defRPr/>
            </a:pPr>
            <a:r>
              <a:rPr lang="en-US" sz="2400" dirty="0">
                <a:solidFill>
                  <a:srgbClr val="009CCF"/>
                </a:solidFill>
              </a:rPr>
              <a:t>Course specific and focused material</a:t>
            </a:r>
          </a:p>
          <a:p>
            <a:pPr marL="342900" indent="-342900">
              <a:buFont typeface="Arial" panose="020B0604020202020204" pitchFamily="34" charset="0"/>
              <a:buChar char="•"/>
              <a:defRPr/>
            </a:pPr>
            <a:r>
              <a:rPr lang="en-US" sz="2400" dirty="0">
                <a:solidFill>
                  <a:srgbClr val="009CCF"/>
                </a:solidFill>
              </a:rPr>
              <a:t>Supplemented by videos and assignments </a:t>
            </a:r>
          </a:p>
          <a:p>
            <a:pPr lvl="1">
              <a:defRPr/>
            </a:pPr>
            <a:r>
              <a:rPr lang="en-US" sz="2400" dirty="0">
                <a:solidFill>
                  <a:srgbClr val="009CCF"/>
                </a:solidFill>
              </a:rPr>
              <a:t>located in the course LMS</a:t>
            </a:r>
          </a:p>
          <a:p>
            <a:pPr lvl="1">
              <a:defRPr/>
            </a:pPr>
            <a:endParaRPr lang="en-US" sz="2400" dirty="0">
              <a:solidFill>
                <a:srgbClr val="009CCF"/>
              </a:solidFill>
            </a:endParaRPr>
          </a:p>
          <a:p>
            <a:pPr>
              <a:defRPr/>
            </a:pPr>
            <a:endParaRPr lang="en-US" sz="2400" dirty="0">
              <a:solidFill>
                <a:srgbClr val="009CCF"/>
              </a:solidFill>
            </a:endParaRPr>
          </a:p>
          <a:p>
            <a:pPr>
              <a:defRPr/>
            </a:pPr>
            <a:r>
              <a:rPr lang="en-US" sz="2400" u="sng" dirty="0">
                <a:solidFill>
                  <a:srgbClr val="009CCF"/>
                </a:solidFill>
              </a:rPr>
              <a:t>Createspace.com as Tool </a:t>
            </a:r>
          </a:p>
          <a:p>
            <a:pPr lvl="1" indent="-457200">
              <a:buFont typeface="Arial" panose="020B0604020202020204" pitchFamily="34" charset="0"/>
              <a:buChar char="•"/>
              <a:defRPr/>
            </a:pPr>
            <a:r>
              <a:rPr lang="en-US" sz="2400" dirty="0">
                <a:solidFill>
                  <a:srgbClr val="009CCF"/>
                </a:solidFill>
              </a:rPr>
              <a:t>Utilizing a web-based software program,</a:t>
            </a:r>
            <a:r>
              <a:rPr lang="en-US" sz="2400" i="1" dirty="0">
                <a:solidFill>
                  <a:srgbClr val="009CCF"/>
                </a:solidFill>
              </a:rPr>
              <a:t> </a:t>
            </a:r>
            <a:r>
              <a:rPr lang="en-US" sz="2400" i="1" dirty="0" err="1">
                <a:solidFill>
                  <a:srgbClr val="009CCF"/>
                </a:solidFill>
              </a:rPr>
              <a:t>Createspace</a:t>
            </a:r>
            <a:r>
              <a:rPr lang="en-US" sz="2400" dirty="0">
                <a:solidFill>
                  <a:srgbClr val="009CCF"/>
                </a:solidFill>
              </a:rPr>
              <a:t>, we were able to develop our own workbook and have it self-published.</a:t>
            </a:r>
          </a:p>
          <a:p>
            <a:pPr lvl="1" indent="-457200">
              <a:buFont typeface="Arial" panose="020B0604020202020204" pitchFamily="34" charset="0"/>
              <a:buChar char="•"/>
              <a:defRPr/>
            </a:pPr>
            <a:r>
              <a:rPr lang="en-US" sz="2400" dirty="0">
                <a:solidFill>
                  <a:srgbClr val="009CCF"/>
                </a:solidFill>
              </a:rPr>
              <a:t>Global distribution </a:t>
            </a:r>
          </a:p>
          <a:p>
            <a:pPr lvl="1" indent="-457200">
              <a:buFont typeface="Arial" panose="020B0604020202020204" pitchFamily="34" charset="0"/>
              <a:buChar char="•"/>
              <a:defRPr/>
            </a:pPr>
            <a:r>
              <a:rPr lang="en-US" sz="2400" dirty="0">
                <a:solidFill>
                  <a:srgbClr val="009CCF"/>
                </a:solidFill>
              </a:rPr>
              <a:t>Inexpensive and not dependent on bookstore</a:t>
            </a:r>
          </a:p>
          <a:p>
            <a:pPr lvl="2" indent="-457200">
              <a:buFont typeface="Arial" panose="020B0604020202020204" pitchFamily="34" charset="0"/>
              <a:buChar char="•"/>
              <a:defRPr/>
            </a:pPr>
            <a:endParaRPr lang="en-US" sz="2400" dirty="0"/>
          </a:p>
          <a:p>
            <a:pPr>
              <a:defRPr/>
            </a:pPr>
            <a:endParaRPr lang="en-US" sz="2400" dirty="0"/>
          </a:p>
        </p:txBody>
      </p:sp>
      <p:pic>
        <p:nvPicPr>
          <p:cNvPr id="2" name="Picture 1"/>
          <p:cNvPicPr>
            <a:picLocks noChangeAspect="1"/>
          </p:cNvPicPr>
          <p:nvPr/>
        </p:nvPicPr>
        <p:blipFill>
          <a:blip r:embed="rId3"/>
          <a:stretch>
            <a:fillRect/>
          </a:stretch>
        </p:blipFill>
        <p:spPr>
          <a:xfrm>
            <a:off x="11225212" y="6392522"/>
            <a:ext cx="838200" cy="295275"/>
          </a:xfrm>
          <a:prstGeom prst="rect">
            <a:avLst/>
          </a:prstGeom>
        </p:spPr>
      </p:pic>
      <p:pic>
        <p:nvPicPr>
          <p:cNvPr id="4" name="Picture 3"/>
          <p:cNvPicPr>
            <a:picLocks noChangeAspect="1"/>
          </p:cNvPicPr>
          <p:nvPr/>
        </p:nvPicPr>
        <p:blipFill>
          <a:blip r:embed="rId4"/>
          <a:stretch>
            <a:fillRect/>
          </a:stretch>
        </p:blipFill>
        <p:spPr>
          <a:xfrm>
            <a:off x="8610600" y="991288"/>
            <a:ext cx="3033712" cy="4546012"/>
          </a:xfrm>
          <a:prstGeom prst="rect">
            <a:avLst/>
          </a:prstGeom>
        </p:spPr>
      </p:pic>
    </p:spTree>
    <p:extLst>
      <p:ext uri="{BB962C8B-B14F-4D97-AF65-F5344CB8AC3E}">
        <p14:creationId xmlns:p14="http://schemas.microsoft.com/office/powerpoint/2010/main" val="19255736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idx="4294967295"/>
          </p:nvPr>
        </p:nvSpPr>
        <p:spPr>
          <a:xfrm>
            <a:off x="2121568" y="287338"/>
            <a:ext cx="7543800" cy="1449387"/>
          </a:xfrm>
        </p:spPr>
        <p:txBody>
          <a:bodyPr/>
          <a:lstStyle/>
          <a:p>
            <a:pPr>
              <a:defRPr/>
            </a:pPr>
            <a:r>
              <a:rPr lang="en-US" dirty="0" smtClean="0">
                <a:solidFill>
                  <a:schemeClr val="tx1">
                    <a:lumMod val="75000"/>
                    <a:lumOff val="25000"/>
                  </a:schemeClr>
                </a:solidFill>
              </a:rPr>
              <a:t>The Study</a:t>
            </a:r>
            <a:endParaRPr lang="en-US" dirty="0">
              <a:solidFill>
                <a:schemeClr val="tx1">
                  <a:lumMod val="75000"/>
                  <a:lumOff val="25000"/>
                </a:schemeClr>
              </a:solidFill>
            </a:endParaRPr>
          </a:p>
        </p:txBody>
      </p:sp>
      <p:sp>
        <p:nvSpPr>
          <p:cNvPr id="6" name="Content Placeholder 5"/>
          <p:cNvSpPr>
            <a:spLocks noGrp="1"/>
          </p:cNvSpPr>
          <p:nvPr>
            <p:ph idx="4294967295"/>
          </p:nvPr>
        </p:nvSpPr>
        <p:spPr>
          <a:xfrm>
            <a:off x="685800" y="1736725"/>
            <a:ext cx="9677400" cy="4785143"/>
          </a:xfrm>
        </p:spPr>
        <p:txBody>
          <a:bodyPr rtlCol="0">
            <a:normAutofit fontScale="70000" lnSpcReduction="20000"/>
          </a:bodyPr>
          <a:lstStyle/>
          <a:p>
            <a:pPr marL="0" indent="0">
              <a:buNone/>
              <a:defRPr/>
            </a:pPr>
            <a:r>
              <a:rPr lang="en-US" sz="3800" dirty="0" smtClean="0">
                <a:solidFill>
                  <a:srgbClr val="009CCF"/>
                </a:solidFill>
              </a:rPr>
              <a:t>The focus</a:t>
            </a:r>
            <a:endParaRPr lang="en-US" sz="3800" dirty="0">
              <a:solidFill>
                <a:srgbClr val="009CCF"/>
              </a:solidFill>
            </a:endParaRPr>
          </a:p>
          <a:p>
            <a:pPr marL="384048" lvl="1" indent="-182880">
              <a:buFont typeface="Arial" panose="020B0604020202020204" pitchFamily="34" charset="0"/>
              <a:buChar char="•"/>
              <a:defRPr/>
            </a:pPr>
            <a:r>
              <a:rPr lang="en-US" sz="3800" dirty="0">
                <a:solidFill>
                  <a:srgbClr val="009CCF"/>
                </a:solidFill>
              </a:rPr>
              <a:t>E</a:t>
            </a:r>
            <a:r>
              <a:rPr lang="en-US" sz="3800" dirty="0" smtClean="0">
                <a:solidFill>
                  <a:srgbClr val="009CCF"/>
                </a:solidFill>
              </a:rPr>
              <a:t>valuating </a:t>
            </a:r>
            <a:r>
              <a:rPr lang="en-US" sz="3800" dirty="0">
                <a:solidFill>
                  <a:srgbClr val="009CCF"/>
                </a:solidFill>
              </a:rPr>
              <a:t>the impact of a non-traditional text option on the learning experience of students enrolled in an undergraduate social work </a:t>
            </a:r>
            <a:r>
              <a:rPr lang="en-US" sz="3800" dirty="0" smtClean="0">
                <a:solidFill>
                  <a:srgbClr val="009CCF"/>
                </a:solidFill>
              </a:rPr>
              <a:t>course</a:t>
            </a:r>
          </a:p>
          <a:p>
            <a:pPr marL="384048" lvl="1" indent="-182880">
              <a:buFont typeface="Arial" panose="020B0604020202020204" pitchFamily="34" charset="0"/>
              <a:buChar char="•"/>
              <a:defRPr/>
            </a:pPr>
            <a:endParaRPr lang="en-US" sz="3800" dirty="0" smtClean="0">
              <a:solidFill>
                <a:srgbClr val="009CCF"/>
              </a:solidFill>
            </a:endParaRPr>
          </a:p>
          <a:p>
            <a:pPr marL="0" indent="0">
              <a:buNone/>
              <a:defRPr/>
            </a:pPr>
            <a:r>
              <a:rPr lang="en-US" sz="3800" dirty="0" smtClean="0">
                <a:solidFill>
                  <a:srgbClr val="009CCF"/>
                </a:solidFill>
              </a:rPr>
              <a:t>Methods</a:t>
            </a:r>
            <a:endParaRPr lang="en-US" sz="3800" dirty="0">
              <a:solidFill>
                <a:srgbClr val="009CCF"/>
              </a:solidFill>
            </a:endParaRPr>
          </a:p>
          <a:p>
            <a:pPr marL="384048" lvl="1" indent="-182880">
              <a:buFont typeface="Arial" panose="020B0604020202020204" pitchFamily="34" charset="0"/>
              <a:buChar char="•"/>
              <a:defRPr/>
            </a:pPr>
            <a:r>
              <a:rPr lang="en-US" sz="3800" dirty="0">
                <a:solidFill>
                  <a:srgbClr val="009CCF"/>
                </a:solidFill>
              </a:rPr>
              <a:t>Participants </a:t>
            </a:r>
            <a:r>
              <a:rPr lang="en-US" sz="3800" dirty="0" smtClean="0">
                <a:solidFill>
                  <a:srgbClr val="009CCF"/>
                </a:solidFill>
              </a:rPr>
              <a:t>completed an </a:t>
            </a:r>
            <a:r>
              <a:rPr lang="en-US" sz="3800" dirty="0">
                <a:solidFill>
                  <a:srgbClr val="009CCF"/>
                </a:solidFill>
              </a:rPr>
              <a:t>online survey </a:t>
            </a:r>
            <a:r>
              <a:rPr lang="en-US" sz="3800" dirty="0" smtClean="0">
                <a:solidFill>
                  <a:srgbClr val="009CCF"/>
                </a:solidFill>
              </a:rPr>
              <a:t>over the course of two academic years (2016 and 2017)</a:t>
            </a:r>
          </a:p>
          <a:p>
            <a:pPr marL="750760" lvl="3" indent="-182880">
              <a:buFont typeface="Arial" panose="020B0604020202020204" pitchFamily="34" charset="0"/>
              <a:buChar char="•"/>
              <a:defRPr/>
            </a:pPr>
            <a:r>
              <a:rPr lang="en-US" sz="3800" dirty="0" smtClean="0">
                <a:solidFill>
                  <a:srgbClr val="009CCF"/>
                </a:solidFill>
              </a:rPr>
              <a:t>Both multiple choice and open ended questions</a:t>
            </a:r>
          </a:p>
          <a:p>
            <a:pPr marL="568198" lvl="2" indent="-182880">
              <a:defRPr/>
            </a:pPr>
            <a:r>
              <a:rPr lang="en-US" sz="3800" dirty="0" smtClean="0">
                <a:solidFill>
                  <a:srgbClr val="009CCF"/>
                </a:solidFill>
              </a:rPr>
              <a:t>N=36 (2016)</a:t>
            </a:r>
            <a:endParaRPr lang="en-US" sz="3800" dirty="0">
              <a:solidFill>
                <a:srgbClr val="009CCF"/>
              </a:solidFill>
            </a:endParaRPr>
          </a:p>
          <a:p>
            <a:pPr marL="568198" lvl="2" indent="-182880">
              <a:defRPr/>
            </a:pPr>
            <a:r>
              <a:rPr lang="en-US" sz="3800" dirty="0" smtClean="0">
                <a:solidFill>
                  <a:srgbClr val="009CCF"/>
                </a:solidFill>
              </a:rPr>
              <a:t>N=46 (2017)</a:t>
            </a:r>
          </a:p>
          <a:p>
            <a:pPr marL="568198" lvl="2" indent="-182880">
              <a:defRPr/>
            </a:pPr>
            <a:r>
              <a:rPr lang="en-US" sz="3800" dirty="0" smtClean="0">
                <a:solidFill>
                  <a:srgbClr val="009CCF"/>
                </a:solidFill>
              </a:rPr>
              <a:t>Total of 82 participants</a:t>
            </a:r>
            <a:endParaRPr lang="en-US" sz="3800" dirty="0">
              <a:solidFill>
                <a:srgbClr val="009CCF"/>
              </a:solidFill>
            </a:endParaRPr>
          </a:p>
          <a:p>
            <a:pPr marL="91440" indent="-91440">
              <a:defRPr/>
            </a:pPr>
            <a:endParaRPr lang="en-US" dirty="0">
              <a:solidFill>
                <a:schemeClr val="tx1">
                  <a:lumMod val="75000"/>
                  <a:lumOff val="25000"/>
                </a:schemeClr>
              </a:solidFill>
            </a:endParaRPr>
          </a:p>
          <a:p>
            <a:pPr marL="91440" indent="-91440">
              <a:defRPr/>
            </a:pPr>
            <a:endParaRPr lang="en-US" dirty="0">
              <a:solidFill>
                <a:schemeClr val="tx1">
                  <a:lumMod val="75000"/>
                  <a:lumOff val="25000"/>
                </a:schemeClr>
              </a:solidFill>
            </a:endParaRPr>
          </a:p>
        </p:txBody>
      </p:sp>
      <p:pic>
        <p:nvPicPr>
          <p:cNvPr id="2" name="Picture 1"/>
          <p:cNvPicPr>
            <a:picLocks noChangeAspect="1"/>
          </p:cNvPicPr>
          <p:nvPr/>
        </p:nvPicPr>
        <p:blipFill>
          <a:blip r:embed="rId3"/>
          <a:stretch>
            <a:fillRect/>
          </a:stretch>
        </p:blipFill>
        <p:spPr>
          <a:xfrm>
            <a:off x="11325726" y="6521868"/>
            <a:ext cx="838200" cy="295275"/>
          </a:xfrm>
          <a:prstGeom prst="rect">
            <a:avLst/>
          </a:prstGeom>
        </p:spPr>
      </p:pic>
      <p:pic>
        <p:nvPicPr>
          <p:cNvPr id="3" name="Picture 2"/>
          <p:cNvPicPr>
            <a:picLocks noChangeAspect="1"/>
          </p:cNvPicPr>
          <p:nvPr/>
        </p:nvPicPr>
        <p:blipFill>
          <a:blip r:embed="rId4"/>
          <a:stretch>
            <a:fillRect/>
          </a:stretch>
        </p:blipFill>
        <p:spPr>
          <a:xfrm>
            <a:off x="10134600" y="1700630"/>
            <a:ext cx="2213040" cy="4419983"/>
          </a:xfrm>
          <a:prstGeom prst="rect">
            <a:avLst/>
          </a:prstGeom>
        </p:spPr>
      </p:pic>
    </p:spTree>
    <p:extLst>
      <p:ext uri="{BB962C8B-B14F-4D97-AF65-F5344CB8AC3E}">
        <p14:creationId xmlns:p14="http://schemas.microsoft.com/office/powerpoint/2010/main" val="6157149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0"/>
            <a:ext cx="12192000" cy="1236663"/>
          </a:xfrm>
        </p:spPr>
        <p:txBody>
          <a:bodyPr>
            <a:normAutofit/>
          </a:bodyPr>
          <a:lstStyle/>
          <a:p>
            <a:pPr>
              <a:defRPr/>
            </a:pPr>
            <a:r>
              <a:rPr lang="en-US" sz="3500" dirty="0"/>
              <a:t>Who Participated</a:t>
            </a:r>
          </a:p>
        </p:txBody>
      </p:sp>
      <p:graphicFrame>
        <p:nvGraphicFramePr>
          <p:cNvPr id="5" name="Content Placeholder 3"/>
          <p:cNvGraphicFramePr>
            <a:graphicFrameLocks noGrp="1"/>
          </p:cNvGraphicFramePr>
          <p:nvPr>
            <p:ph idx="4294967295"/>
            <p:extLst>
              <p:ext uri="{D42A27DB-BD31-4B8C-83A1-F6EECF244321}">
                <p14:modId xmlns:p14="http://schemas.microsoft.com/office/powerpoint/2010/main" val="667648531"/>
              </p:ext>
            </p:extLst>
          </p:nvPr>
        </p:nvGraphicFramePr>
        <p:xfrm>
          <a:off x="2667000" y="914401"/>
          <a:ext cx="7772400" cy="5857874"/>
        </p:xfrm>
        <a:graphic>
          <a:graphicData uri="http://schemas.openxmlformats.org/drawingml/2006/table">
            <a:tbl>
              <a:tblPr firstRow="1" firstCol="1" bandRow="1">
                <a:tableStyleId>{3B4B98B0-60AC-42C2-AFA5-B58CD77FA1E5}</a:tableStyleId>
              </a:tblPr>
              <a:tblGrid>
                <a:gridCol w="2783276"/>
                <a:gridCol w="2752784"/>
                <a:gridCol w="2236340"/>
              </a:tblGrid>
              <a:tr h="881798">
                <a:tc>
                  <a:txBody>
                    <a:bodyPr/>
                    <a:lstStyle/>
                    <a:p>
                      <a:pPr marL="0" marR="0">
                        <a:lnSpc>
                          <a:spcPct val="107000"/>
                        </a:lnSpc>
                        <a:spcBef>
                          <a:spcPts val="0"/>
                        </a:spcBef>
                        <a:spcAft>
                          <a:spcPts val="0"/>
                        </a:spcAft>
                      </a:pP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323" marR="44323" marT="0" marB="0"/>
                </a:tc>
                <a:tc>
                  <a:txBody>
                    <a:bodyPr/>
                    <a:lstStyle/>
                    <a:p>
                      <a:pPr marL="0" marR="0" algn="ctr">
                        <a:lnSpc>
                          <a:spcPct val="107000"/>
                        </a:lnSpc>
                        <a:spcBef>
                          <a:spcPts val="0"/>
                        </a:spcBef>
                        <a:spcAft>
                          <a:spcPts val="0"/>
                        </a:spcAft>
                      </a:pPr>
                      <a:r>
                        <a:rPr lang="en-US" sz="1200" dirty="0">
                          <a:effectLst/>
                        </a:rPr>
                        <a:t>Fall 2016 </a:t>
                      </a:r>
                      <a:endParaRPr lang="en-US" sz="1200" dirty="0" smtClean="0">
                        <a:effectLst/>
                      </a:endParaRPr>
                    </a:p>
                    <a:p>
                      <a:pPr marL="0" marR="0" algn="ctr">
                        <a:lnSpc>
                          <a:spcPct val="107000"/>
                        </a:lnSpc>
                        <a:spcBef>
                          <a:spcPts val="0"/>
                        </a:spcBef>
                        <a:spcAft>
                          <a:spcPts val="0"/>
                        </a:spcAft>
                      </a:pPr>
                      <a:r>
                        <a:rPr lang="en-US" sz="1200" dirty="0" smtClean="0">
                          <a:effectLst/>
                        </a:rPr>
                        <a:t>n=36 </a:t>
                      </a:r>
                      <a:r>
                        <a:rPr lang="en-US" sz="1200" dirty="0">
                          <a:effectLst/>
                        </a:rPr>
                        <a:t>Total</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323" marR="44323" marT="0" marB="0" anchor="ctr"/>
                </a:tc>
                <a:tc>
                  <a:txBody>
                    <a:bodyPr/>
                    <a:lstStyle/>
                    <a:p>
                      <a:pPr marL="0" marR="0" algn="ctr">
                        <a:lnSpc>
                          <a:spcPct val="107000"/>
                        </a:lnSpc>
                        <a:spcBef>
                          <a:spcPts val="0"/>
                        </a:spcBef>
                        <a:spcAft>
                          <a:spcPts val="0"/>
                        </a:spcAft>
                      </a:pPr>
                      <a:r>
                        <a:rPr lang="en-US" sz="1200" dirty="0">
                          <a:effectLst/>
                        </a:rPr>
                        <a:t>Fall 2017 </a:t>
                      </a:r>
                      <a:endParaRPr lang="en-US" sz="1200" dirty="0" smtClean="0">
                        <a:effectLst/>
                      </a:endParaRPr>
                    </a:p>
                    <a:p>
                      <a:pPr marL="0" marR="0" algn="ctr">
                        <a:lnSpc>
                          <a:spcPct val="107000"/>
                        </a:lnSpc>
                        <a:spcBef>
                          <a:spcPts val="0"/>
                        </a:spcBef>
                        <a:spcAft>
                          <a:spcPts val="0"/>
                        </a:spcAft>
                      </a:pPr>
                      <a:r>
                        <a:rPr lang="en-US" sz="1200" dirty="0" smtClean="0">
                          <a:effectLst/>
                        </a:rPr>
                        <a:t>n=46 Total</a:t>
                      </a:r>
                      <a:endParaRPr lang="en-US" sz="1200" dirty="0">
                        <a:effectLst/>
                      </a:endParaRPr>
                    </a:p>
                  </a:txBody>
                  <a:tcPr marL="44323" marR="44323" marT="0" marB="0" anchor="ctr"/>
                </a:tc>
              </a:tr>
              <a:tr h="1513035">
                <a:tc>
                  <a:txBody>
                    <a:bodyPr/>
                    <a:lstStyle/>
                    <a:p>
                      <a:pPr marL="0" marR="0">
                        <a:lnSpc>
                          <a:spcPct val="107000"/>
                        </a:lnSpc>
                        <a:spcBef>
                          <a:spcPts val="0"/>
                        </a:spcBef>
                        <a:spcAft>
                          <a:spcPts val="0"/>
                        </a:spcAft>
                      </a:pPr>
                      <a:r>
                        <a:rPr lang="en-US" sz="1200" dirty="0" smtClean="0">
                          <a:effectLst/>
                        </a:rPr>
                        <a:t>Gender</a:t>
                      </a:r>
                      <a:endParaRPr lang="en-US" sz="1200" dirty="0">
                        <a:effectLst/>
                      </a:endParaRPr>
                    </a:p>
                    <a:p>
                      <a:pPr marL="457200" marR="0">
                        <a:lnSpc>
                          <a:spcPct val="107000"/>
                        </a:lnSpc>
                        <a:spcBef>
                          <a:spcPts val="0"/>
                        </a:spcBef>
                        <a:spcAft>
                          <a:spcPts val="0"/>
                        </a:spcAft>
                      </a:pPr>
                      <a:r>
                        <a:rPr lang="en-US" sz="1200" dirty="0" smtClean="0">
                          <a:effectLst/>
                        </a:rPr>
                        <a:t>Male</a:t>
                      </a:r>
                      <a:endParaRPr lang="en-US" sz="1200" dirty="0">
                        <a:effectLst/>
                      </a:endParaRPr>
                    </a:p>
                    <a:p>
                      <a:pPr marL="457200" marR="0">
                        <a:lnSpc>
                          <a:spcPct val="107000"/>
                        </a:lnSpc>
                        <a:spcBef>
                          <a:spcPts val="0"/>
                        </a:spcBef>
                        <a:spcAft>
                          <a:spcPts val="0"/>
                        </a:spcAft>
                      </a:pPr>
                      <a:r>
                        <a:rPr lang="en-US" sz="1200" dirty="0" smtClean="0">
                          <a:effectLst/>
                        </a:rPr>
                        <a:t>Female</a:t>
                      </a:r>
                      <a:endParaRPr lang="en-US" sz="1200" dirty="0">
                        <a:effectLst/>
                      </a:endParaRPr>
                    </a:p>
                    <a:p>
                      <a:pPr marL="457200" marR="0">
                        <a:lnSpc>
                          <a:spcPct val="107000"/>
                        </a:lnSpc>
                        <a:spcBef>
                          <a:spcPts val="0"/>
                        </a:spcBef>
                        <a:spcAft>
                          <a:spcPts val="0"/>
                        </a:spcAft>
                      </a:pPr>
                      <a:r>
                        <a:rPr lang="en-US" sz="1200" dirty="0">
                          <a:effectLst/>
                        </a:rPr>
                        <a:t>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323" marR="44323" marT="0" marB="0"/>
                </a:tc>
                <a:tc>
                  <a:txBody>
                    <a:bodyPr/>
                    <a:lstStyle/>
                    <a:p>
                      <a:pPr marL="0" marR="0" algn="ctr">
                        <a:lnSpc>
                          <a:spcPct val="107000"/>
                        </a:lnSpc>
                        <a:spcBef>
                          <a:spcPts val="0"/>
                        </a:spcBef>
                        <a:spcAft>
                          <a:spcPts val="0"/>
                        </a:spcAft>
                      </a:pPr>
                      <a:r>
                        <a:rPr lang="en-US" sz="1200" dirty="0">
                          <a:effectLst/>
                        </a:rPr>
                        <a:t> </a:t>
                      </a:r>
                    </a:p>
                    <a:p>
                      <a:pPr marL="0" marR="0" algn="ctr">
                        <a:lnSpc>
                          <a:spcPct val="107000"/>
                        </a:lnSpc>
                        <a:spcBef>
                          <a:spcPts val="0"/>
                        </a:spcBef>
                        <a:spcAft>
                          <a:spcPts val="0"/>
                        </a:spcAft>
                      </a:pPr>
                      <a:r>
                        <a:rPr lang="en-US" sz="1200" dirty="0" smtClean="0">
                          <a:effectLst/>
                        </a:rPr>
                        <a:t>1 (2.8%)</a:t>
                      </a:r>
                      <a:endParaRPr lang="en-US" sz="1200" dirty="0">
                        <a:effectLst/>
                      </a:endParaRPr>
                    </a:p>
                    <a:p>
                      <a:pPr marL="0" marR="0" algn="ctr">
                        <a:lnSpc>
                          <a:spcPct val="107000"/>
                        </a:lnSpc>
                        <a:spcBef>
                          <a:spcPts val="0"/>
                        </a:spcBef>
                        <a:spcAft>
                          <a:spcPts val="0"/>
                        </a:spcAft>
                      </a:pPr>
                      <a:r>
                        <a:rPr lang="en-US" sz="1200" dirty="0" smtClean="0">
                          <a:effectLst/>
                        </a:rPr>
                        <a:t>35 (97.2%)</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323" marR="44323" marT="0" marB="0"/>
                </a:tc>
                <a:tc>
                  <a:txBody>
                    <a:bodyPr/>
                    <a:lstStyle/>
                    <a:p>
                      <a:pPr marL="0" marR="0" algn="ctr">
                        <a:lnSpc>
                          <a:spcPct val="107000"/>
                        </a:lnSpc>
                        <a:spcBef>
                          <a:spcPts val="0"/>
                        </a:spcBef>
                        <a:spcAft>
                          <a:spcPts val="0"/>
                        </a:spcAft>
                      </a:pPr>
                      <a:r>
                        <a:rPr lang="en-US" sz="1200" dirty="0">
                          <a:effectLst/>
                        </a:rPr>
                        <a:t> </a:t>
                      </a:r>
                    </a:p>
                    <a:p>
                      <a:pPr marL="0" marR="0" algn="ctr">
                        <a:lnSpc>
                          <a:spcPct val="107000"/>
                        </a:lnSpc>
                        <a:spcBef>
                          <a:spcPts val="0"/>
                        </a:spcBef>
                        <a:spcAft>
                          <a:spcPts val="0"/>
                        </a:spcAft>
                      </a:pPr>
                      <a:r>
                        <a:rPr lang="en-US" sz="1200" dirty="0" smtClean="0">
                          <a:effectLst/>
                        </a:rPr>
                        <a:t>2 (4.3%)</a:t>
                      </a:r>
                      <a:endParaRPr lang="en-US" sz="1200" dirty="0">
                        <a:effectLst/>
                      </a:endParaRPr>
                    </a:p>
                    <a:p>
                      <a:pPr marL="0" marR="0" algn="ctr">
                        <a:lnSpc>
                          <a:spcPct val="107000"/>
                        </a:lnSpc>
                        <a:spcBef>
                          <a:spcPts val="0"/>
                        </a:spcBef>
                        <a:spcAft>
                          <a:spcPts val="0"/>
                        </a:spcAft>
                      </a:pPr>
                      <a:r>
                        <a:rPr lang="en-US" sz="1200" dirty="0" smtClean="0">
                          <a:effectLst/>
                        </a:rPr>
                        <a:t> 44(95.7%)</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323" marR="44323" marT="0" marB="0"/>
                </a:tc>
              </a:tr>
              <a:tr h="2156787">
                <a:tc>
                  <a:txBody>
                    <a:bodyPr/>
                    <a:lstStyle/>
                    <a:p>
                      <a:pPr marL="0" marR="0">
                        <a:lnSpc>
                          <a:spcPct val="107000"/>
                        </a:lnSpc>
                        <a:spcBef>
                          <a:spcPts val="0"/>
                        </a:spcBef>
                        <a:spcAft>
                          <a:spcPts val="0"/>
                        </a:spcAft>
                      </a:pPr>
                      <a:r>
                        <a:rPr lang="en-US" sz="1200" dirty="0">
                          <a:effectLst/>
                        </a:rPr>
                        <a:t>Age</a:t>
                      </a:r>
                    </a:p>
                    <a:p>
                      <a:pPr marL="457200" marR="0">
                        <a:lnSpc>
                          <a:spcPct val="107000"/>
                        </a:lnSpc>
                        <a:spcBef>
                          <a:spcPts val="0"/>
                        </a:spcBef>
                        <a:spcAft>
                          <a:spcPts val="0"/>
                        </a:spcAft>
                      </a:pPr>
                      <a:r>
                        <a:rPr lang="en-US" sz="1200" dirty="0">
                          <a:effectLst/>
                        </a:rPr>
                        <a:t>Under 21</a:t>
                      </a:r>
                    </a:p>
                    <a:p>
                      <a:pPr marL="457200" marR="0">
                        <a:lnSpc>
                          <a:spcPct val="107000"/>
                        </a:lnSpc>
                        <a:spcBef>
                          <a:spcPts val="0"/>
                        </a:spcBef>
                        <a:spcAft>
                          <a:spcPts val="0"/>
                        </a:spcAft>
                      </a:pPr>
                      <a:r>
                        <a:rPr lang="en-US" sz="1200" dirty="0">
                          <a:effectLst/>
                        </a:rPr>
                        <a:t>21-30</a:t>
                      </a:r>
                    </a:p>
                    <a:p>
                      <a:pPr marL="457200" marR="0">
                        <a:lnSpc>
                          <a:spcPct val="107000"/>
                        </a:lnSpc>
                        <a:spcBef>
                          <a:spcPts val="0"/>
                        </a:spcBef>
                        <a:spcAft>
                          <a:spcPts val="0"/>
                        </a:spcAft>
                      </a:pPr>
                      <a:r>
                        <a:rPr lang="en-US" sz="1200" dirty="0">
                          <a:effectLst/>
                        </a:rPr>
                        <a:t>31-40</a:t>
                      </a:r>
                    </a:p>
                    <a:p>
                      <a:pPr marL="457200" marR="0">
                        <a:lnSpc>
                          <a:spcPct val="107000"/>
                        </a:lnSpc>
                        <a:spcBef>
                          <a:spcPts val="0"/>
                        </a:spcBef>
                        <a:spcAft>
                          <a:spcPts val="0"/>
                        </a:spcAft>
                      </a:pPr>
                      <a:r>
                        <a:rPr lang="en-US" sz="1200" dirty="0" smtClean="0">
                          <a:effectLst/>
                        </a:rPr>
                        <a:t>41 and over</a:t>
                      </a:r>
                      <a:endParaRPr lang="en-US" sz="1200" dirty="0">
                        <a:effectLst/>
                      </a:endParaRPr>
                    </a:p>
                    <a:p>
                      <a:pPr marL="457200" marR="0">
                        <a:lnSpc>
                          <a:spcPct val="107000"/>
                        </a:lnSpc>
                        <a:spcBef>
                          <a:spcPts val="0"/>
                        </a:spcBef>
                        <a:spcAft>
                          <a:spcPts val="0"/>
                        </a:spcAft>
                      </a:pP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323" marR="44323" marT="0" marB="0"/>
                </a:tc>
                <a:tc>
                  <a:txBody>
                    <a:bodyPr/>
                    <a:lstStyle/>
                    <a:p>
                      <a:pPr marL="0" marR="0" algn="ctr">
                        <a:lnSpc>
                          <a:spcPct val="107000"/>
                        </a:lnSpc>
                        <a:spcBef>
                          <a:spcPts val="0"/>
                        </a:spcBef>
                        <a:spcAft>
                          <a:spcPts val="0"/>
                        </a:spcAft>
                      </a:pPr>
                      <a:r>
                        <a:rPr lang="en-US" sz="1200" dirty="0">
                          <a:effectLst/>
                        </a:rPr>
                        <a:t> </a:t>
                      </a:r>
                    </a:p>
                    <a:p>
                      <a:pPr marL="0" marR="0" algn="ctr">
                        <a:lnSpc>
                          <a:spcPct val="107000"/>
                        </a:lnSpc>
                        <a:spcBef>
                          <a:spcPts val="0"/>
                        </a:spcBef>
                        <a:spcAft>
                          <a:spcPts val="0"/>
                        </a:spcAft>
                      </a:pPr>
                      <a:r>
                        <a:rPr lang="en-US" sz="1200" dirty="0" smtClean="0">
                          <a:effectLst/>
                        </a:rPr>
                        <a:t>14 (38.9%)</a:t>
                      </a:r>
                      <a:endParaRPr lang="en-US" sz="1200" dirty="0">
                        <a:effectLst/>
                      </a:endParaRPr>
                    </a:p>
                    <a:p>
                      <a:pPr marL="0" marR="0" algn="ctr">
                        <a:lnSpc>
                          <a:spcPct val="107000"/>
                        </a:lnSpc>
                        <a:spcBef>
                          <a:spcPts val="0"/>
                        </a:spcBef>
                        <a:spcAft>
                          <a:spcPts val="0"/>
                        </a:spcAft>
                      </a:pPr>
                      <a:r>
                        <a:rPr lang="en-US" sz="1200" dirty="0" smtClean="0">
                          <a:effectLst/>
                        </a:rPr>
                        <a:t>14 (38.9%)</a:t>
                      </a:r>
                      <a:endParaRPr lang="en-US" sz="1200" dirty="0">
                        <a:effectLst/>
                      </a:endParaRPr>
                    </a:p>
                    <a:p>
                      <a:pPr marL="0" marR="0" algn="ctr">
                        <a:lnSpc>
                          <a:spcPct val="107000"/>
                        </a:lnSpc>
                        <a:spcBef>
                          <a:spcPts val="0"/>
                        </a:spcBef>
                        <a:spcAft>
                          <a:spcPts val="0"/>
                        </a:spcAft>
                      </a:pPr>
                      <a:r>
                        <a:rPr lang="en-US" sz="1200" dirty="0" smtClean="0">
                          <a:effectLst/>
                        </a:rPr>
                        <a:t>5 </a:t>
                      </a:r>
                      <a:r>
                        <a:rPr lang="en-US" sz="1200" dirty="0">
                          <a:effectLst/>
                        </a:rPr>
                        <a:t>(</a:t>
                      </a:r>
                      <a:r>
                        <a:rPr lang="en-US" sz="1200" dirty="0" smtClean="0">
                          <a:effectLst/>
                        </a:rPr>
                        <a:t>13.9%)</a:t>
                      </a:r>
                      <a:endParaRPr lang="en-US" sz="1200" dirty="0">
                        <a:effectLst/>
                      </a:endParaRPr>
                    </a:p>
                    <a:p>
                      <a:pPr marL="0" marR="0" algn="ctr">
                        <a:lnSpc>
                          <a:spcPct val="107000"/>
                        </a:lnSpc>
                        <a:spcBef>
                          <a:spcPts val="0"/>
                        </a:spcBef>
                        <a:spcAft>
                          <a:spcPts val="0"/>
                        </a:spcAft>
                      </a:pPr>
                      <a:r>
                        <a:rPr lang="en-US" sz="1200" dirty="0" smtClean="0">
                          <a:effectLst/>
                        </a:rPr>
                        <a:t>3 (8.3%)</a:t>
                      </a:r>
                      <a:endParaRPr lang="en-US" sz="1200" dirty="0">
                        <a:effectLst/>
                      </a:endParaRPr>
                    </a:p>
                  </a:txBody>
                  <a:tcPr marL="44323" marR="44323" marT="0" marB="0"/>
                </a:tc>
                <a:tc>
                  <a:txBody>
                    <a:bodyPr/>
                    <a:lstStyle/>
                    <a:p>
                      <a:pPr marL="0" marR="0" algn="ctr">
                        <a:lnSpc>
                          <a:spcPct val="107000"/>
                        </a:lnSpc>
                        <a:spcBef>
                          <a:spcPts val="0"/>
                        </a:spcBef>
                        <a:spcAft>
                          <a:spcPts val="0"/>
                        </a:spcAft>
                      </a:pPr>
                      <a:r>
                        <a:rPr lang="en-US" sz="1200" dirty="0">
                          <a:effectLst/>
                        </a:rPr>
                        <a:t> </a:t>
                      </a:r>
                    </a:p>
                    <a:p>
                      <a:pPr marL="0" marR="0" algn="ctr">
                        <a:lnSpc>
                          <a:spcPct val="107000"/>
                        </a:lnSpc>
                        <a:spcBef>
                          <a:spcPts val="0"/>
                        </a:spcBef>
                        <a:spcAft>
                          <a:spcPts val="0"/>
                        </a:spcAft>
                      </a:pPr>
                      <a:r>
                        <a:rPr lang="en-US" sz="1200" dirty="0" smtClean="0">
                          <a:effectLst/>
                        </a:rPr>
                        <a:t>20 (43.5%)</a:t>
                      </a:r>
                      <a:endParaRPr lang="en-US" sz="1200" dirty="0">
                        <a:effectLst/>
                      </a:endParaRPr>
                    </a:p>
                    <a:p>
                      <a:pPr marL="0" marR="0" algn="ctr">
                        <a:lnSpc>
                          <a:spcPct val="107000"/>
                        </a:lnSpc>
                        <a:spcBef>
                          <a:spcPts val="0"/>
                        </a:spcBef>
                        <a:spcAft>
                          <a:spcPts val="0"/>
                        </a:spcAft>
                      </a:pPr>
                      <a:r>
                        <a:rPr lang="en-US" sz="1200" dirty="0" smtClean="0">
                          <a:effectLst/>
                        </a:rPr>
                        <a:t>10 (21.7%)</a:t>
                      </a:r>
                      <a:endParaRPr lang="en-US" sz="1200" dirty="0">
                        <a:effectLst/>
                      </a:endParaRPr>
                    </a:p>
                    <a:p>
                      <a:pPr marL="0" marR="0" algn="ctr">
                        <a:lnSpc>
                          <a:spcPct val="107000"/>
                        </a:lnSpc>
                        <a:spcBef>
                          <a:spcPts val="0"/>
                        </a:spcBef>
                        <a:spcAft>
                          <a:spcPts val="0"/>
                        </a:spcAft>
                      </a:pPr>
                      <a:r>
                        <a:rPr lang="en-US" sz="1200" dirty="0" smtClean="0">
                          <a:effectLst/>
                        </a:rPr>
                        <a:t>8 </a:t>
                      </a:r>
                      <a:r>
                        <a:rPr lang="en-US" sz="1200" dirty="0">
                          <a:effectLst/>
                        </a:rPr>
                        <a:t>(</a:t>
                      </a:r>
                      <a:r>
                        <a:rPr lang="en-US" sz="1200" dirty="0" smtClean="0">
                          <a:effectLst/>
                        </a:rPr>
                        <a:t>17.4%)</a:t>
                      </a:r>
                      <a:endParaRPr lang="en-US" sz="1200" dirty="0">
                        <a:effectLst/>
                      </a:endParaRPr>
                    </a:p>
                    <a:p>
                      <a:pPr marL="0" marR="0" algn="ctr">
                        <a:lnSpc>
                          <a:spcPct val="107000"/>
                        </a:lnSpc>
                        <a:spcBef>
                          <a:spcPts val="0"/>
                        </a:spcBef>
                        <a:spcAft>
                          <a:spcPts val="0"/>
                        </a:spcAft>
                      </a:pPr>
                      <a:r>
                        <a:rPr lang="en-US" sz="1200" dirty="0" smtClean="0">
                          <a:effectLst/>
                        </a:rPr>
                        <a:t>8 (17.4%)</a:t>
                      </a:r>
                      <a:endParaRPr lang="en-US" sz="1200" dirty="0">
                        <a:effectLst/>
                      </a:endParaRPr>
                    </a:p>
                  </a:txBody>
                  <a:tcPr marL="44323" marR="44323" marT="0" marB="0"/>
                </a:tc>
              </a:tr>
              <a:tr h="1306254">
                <a:tc>
                  <a:txBody>
                    <a:bodyPr/>
                    <a:lstStyle/>
                    <a:p>
                      <a:pPr marL="0" marR="0">
                        <a:lnSpc>
                          <a:spcPct val="107000"/>
                        </a:lnSpc>
                        <a:spcBef>
                          <a:spcPts val="0"/>
                        </a:spcBef>
                        <a:spcAft>
                          <a:spcPts val="0"/>
                        </a:spcAft>
                      </a:pPr>
                      <a:r>
                        <a:rPr lang="en-US" sz="1200" dirty="0">
                          <a:effectLst/>
                        </a:rPr>
                        <a:t>Location</a:t>
                      </a:r>
                    </a:p>
                    <a:p>
                      <a:pPr marL="457200" marR="0">
                        <a:lnSpc>
                          <a:spcPct val="107000"/>
                        </a:lnSpc>
                        <a:spcBef>
                          <a:spcPts val="0"/>
                        </a:spcBef>
                        <a:spcAft>
                          <a:spcPts val="0"/>
                        </a:spcAft>
                      </a:pPr>
                      <a:r>
                        <a:rPr lang="en-US" sz="1200" dirty="0" smtClean="0">
                          <a:effectLst/>
                        </a:rPr>
                        <a:t>Salisbury </a:t>
                      </a:r>
                      <a:r>
                        <a:rPr lang="en-US" sz="1200" dirty="0">
                          <a:effectLst/>
                        </a:rPr>
                        <a:t>Campus</a:t>
                      </a:r>
                    </a:p>
                    <a:p>
                      <a:pPr marL="457200" marR="0">
                        <a:lnSpc>
                          <a:spcPct val="107000"/>
                        </a:lnSpc>
                        <a:spcBef>
                          <a:spcPts val="0"/>
                        </a:spcBef>
                        <a:spcAft>
                          <a:spcPts val="0"/>
                        </a:spcAft>
                      </a:pPr>
                      <a:r>
                        <a:rPr lang="en-US" sz="1200" dirty="0">
                          <a:effectLst/>
                        </a:rPr>
                        <a:t>Satellite  </a:t>
                      </a:r>
                      <a:endParaRPr lang="en-US" sz="1200" dirty="0" smtClean="0">
                        <a:effectLst/>
                      </a:endParaRPr>
                    </a:p>
                    <a:p>
                      <a:pPr marL="457200" marR="0">
                        <a:lnSpc>
                          <a:spcPct val="107000"/>
                        </a:lnSpc>
                        <a:spcBef>
                          <a:spcPts val="0"/>
                        </a:spcBef>
                        <a:spcAft>
                          <a:spcPts val="0"/>
                        </a:spcAft>
                      </a:pPr>
                      <a:r>
                        <a:rPr lang="en-US" sz="1200" dirty="0" smtClean="0">
                          <a:effectLst/>
                          <a:latin typeface="Calibri" panose="020F0502020204030204" pitchFamily="34" charset="0"/>
                          <a:ea typeface="Calibri" panose="020F0502020204030204" pitchFamily="34" charset="0"/>
                          <a:cs typeface="Times New Roman" panose="02020603050405020304" pitchFamily="18" charset="0"/>
                        </a:rPr>
                        <a:t>UMUC</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323" marR="44323" marT="0" marB="0"/>
                </a:tc>
                <a:tc>
                  <a:txBody>
                    <a:bodyPr/>
                    <a:lstStyle/>
                    <a:p>
                      <a:pPr marL="0" marR="0" algn="ctr">
                        <a:lnSpc>
                          <a:spcPct val="107000"/>
                        </a:lnSpc>
                        <a:spcBef>
                          <a:spcPts val="0"/>
                        </a:spcBef>
                        <a:spcAft>
                          <a:spcPts val="0"/>
                        </a:spcAft>
                      </a:pPr>
                      <a:r>
                        <a:rPr lang="en-US" sz="1200" dirty="0">
                          <a:effectLst/>
                        </a:rPr>
                        <a:t> </a:t>
                      </a:r>
                    </a:p>
                    <a:p>
                      <a:pPr marL="0" marR="0" algn="ctr">
                        <a:lnSpc>
                          <a:spcPct val="107000"/>
                        </a:lnSpc>
                        <a:spcBef>
                          <a:spcPts val="0"/>
                        </a:spcBef>
                        <a:spcAft>
                          <a:spcPts val="0"/>
                        </a:spcAft>
                      </a:pPr>
                      <a:r>
                        <a:rPr lang="en-US" sz="1200" dirty="0" smtClean="0">
                          <a:effectLst/>
                        </a:rPr>
                        <a:t>30 (83.3%)</a:t>
                      </a:r>
                      <a:endParaRPr lang="en-US" sz="1200" dirty="0">
                        <a:effectLst/>
                      </a:endParaRPr>
                    </a:p>
                    <a:p>
                      <a:pPr marL="0" marR="0" algn="ctr">
                        <a:lnSpc>
                          <a:spcPct val="107000"/>
                        </a:lnSpc>
                        <a:spcBef>
                          <a:spcPts val="0"/>
                        </a:spcBef>
                        <a:spcAft>
                          <a:spcPts val="0"/>
                        </a:spcAft>
                      </a:pPr>
                      <a:r>
                        <a:rPr lang="en-US" sz="1200" dirty="0" smtClean="0">
                          <a:effectLst/>
                        </a:rPr>
                        <a:t>5(13.9%)</a:t>
                      </a:r>
                    </a:p>
                    <a:p>
                      <a:pPr marL="0" marR="0" algn="ctr">
                        <a:lnSpc>
                          <a:spcPct val="107000"/>
                        </a:lnSpc>
                        <a:spcBef>
                          <a:spcPts val="0"/>
                        </a:spcBef>
                        <a:spcAft>
                          <a:spcPts val="0"/>
                        </a:spcAft>
                      </a:pPr>
                      <a:r>
                        <a:rPr lang="en-US" sz="1200" dirty="0" smtClean="0">
                          <a:effectLst/>
                          <a:latin typeface="Calibri" panose="020F0502020204030204" pitchFamily="34" charset="0"/>
                          <a:ea typeface="Calibri" panose="020F0502020204030204" pitchFamily="34" charset="0"/>
                          <a:cs typeface="Times New Roman" panose="02020603050405020304" pitchFamily="18" charset="0"/>
                        </a:rPr>
                        <a:t>1</a:t>
                      </a:r>
                      <a:r>
                        <a:rPr lang="en-US" sz="1200" baseline="0" dirty="0" smtClean="0">
                          <a:effectLst/>
                          <a:latin typeface="Calibri" panose="020F0502020204030204" pitchFamily="34" charset="0"/>
                          <a:ea typeface="Calibri" panose="020F0502020204030204" pitchFamily="34" charset="0"/>
                          <a:cs typeface="Times New Roman" panose="02020603050405020304" pitchFamily="18" charset="0"/>
                        </a:rPr>
                        <a:t> (2.8%)</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323" marR="44323" marT="0" marB="0"/>
                </a:tc>
                <a:tc>
                  <a:txBody>
                    <a:bodyPr/>
                    <a:lstStyle/>
                    <a:p>
                      <a:pPr marL="0" marR="0" algn="ctr">
                        <a:lnSpc>
                          <a:spcPct val="107000"/>
                        </a:lnSpc>
                        <a:spcBef>
                          <a:spcPts val="0"/>
                        </a:spcBef>
                        <a:spcAft>
                          <a:spcPts val="0"/>
                        </a:spcAft>
                      </a:pPr>
                      <a:r>
                        <a:rPr lang="en-US" sz="1200" dirty="0">
                          <a:effectLst/>
                        </a:rPr>
                        <a:t> </a:t>
                      </a:r>
                    </a:p>
                    <a:p>
                      <a:pPr marL="0" marR="0" algn="ctr">
                        <a:lnSpc>
                          <a:spcPct val="107000"/>
                        </a:lnSpc>
                        <a:spcBef>
                          <a:spcPts val="0"/>
                        </a:spcBef>
                        <a:spcAft>
                          <a:spcPts val="0"/>
                        </a:spcAft>
                      </a:pPr>
                      <a:r>
                        <a:rPr lang="en-US" sz="1200" dirty="0" smtClean="0">
                          <a:effectLst/>
                        </a:rPr>
                        <a:t>32 (69.6%)</a:t>
                      </a:r>
                      <a:endParaRPr lang="en-US" sz="1200" dirty="0">
                        <a:effectLst/>
                      </a:endParaRPr>
                    </a:p>
                    <a:p>
                      <a:pPr marL="0" marR="0" algn="ctr">
                        <a:lnSpc>
                          <a:spcPct val="107000"/>
                        </a:lnSpc>
                        <a:spcBef>
                          <a:spcPts val="0"/>
                        </a:spcBef>
                        <a:spcAft>
                          <a:spcPts val="0"/>
                        </a:spcAft>
                      </a:pPr>
                      <a:r>
                        <a:rPr lang="en-US" sz="1200" dirty="0" smtClean="0">
                          <a:effectLst/>
                        </a:rPr>
                        <a:t>11 (23.9%)</a:t>
                      </a:r>
                    </a:p>
                    <a:p>
                      <a:pPr marL="0" marR="0" algn="ctr">
                        <a:lnSpc>
                          <a:spcPct val="107000"/>
                        </a:lnSpc>
                        <a:spcBef>
                          <a:spcPts val="0"/>
                        </a:spcBef>
                        <a:spcAft>
                          <a:spcPts val="0"/>
                        </a:spcAft>
                      </a:pPr>
                      <a:r>
                        <a:rPr lang="en-US" sz="1200" dirty="0" smtClean="0">
                          <a:effectLst/>
                          <a:latin typeface="Calibri" panose="020F0502020204030204" pitchFamily="34" charset="0"/>
                          <a:ea typeface="Calibri" panose="020F0502020204030204" pitchFamily="34" charset="0"/>
                          <a:cs typeface="Times New Roman" panose="02020603050405020304" pitchFamily="18" charset="0"/>
                        </a:rPr>
                        <a:t>0</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323" marR="44323" marT="0" marB="0"/>
                </a:tc>
              </a:tr>
            </a:tbl>
          </a:graphicData>
        </a:graphic>
      </p:graphicFrame>
      <p:pic>
        <p:nvPicPr>
          <p:cNvPr id="3" name="Picture 2"/>
          <p:cNvPicPr>
            <a:picLocks noChangeAspect="1"/>
          </p:cNvPicPr>
          <p:nvPr/>
        </p:nvPicPr>
        <p:blipFill>
          <a:blip r:embed="rId3"/>
          <a:stretch>
            <a:fillRect/>
          </a:stretch>
        </p:blipFill>
        <p:spPr>
          <a:xfrm>
            <a:off x="11201400" y="6477000"/>
            <a:ext cx="838200" cy="295275"/>
          </a:xfrm>
          <a:prstGeom prst="rect">
            <a:avLst/>
          </a:prstGeom>
        </p:spPr>
      </p:pic>
    </p:spTree>
    <p:extLst>
      <p:ext uri="{BB962C8B-B14F-4D97-AF65-F5344CB8AC3E}">
        <p14:creationId xmlns:p14="http://schemas.microsoft.com/office/powerpoint/2010/main" val="35852994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 y="0"/>
            <a:ext cx="12192000" cy="604838"/>
          </a:xfrm>
        </p:spPr>
        <p:txBody>
          <a:bodyPr>
            <a:normAutofit fontScale="90000"/>
          </a:bodyPr>
          <a:lstStyle/>
          <a:p>
            <a:pPr>
              <a:defRPr/>
            </a:pPr>
            <a:r>
              <a:rPr lang="en-US" dirty="0" smtClean="0">
                <a:solidFill>
                  <a:schemeClr val="tx1">
                    <a:lumMod val="75000"/>
                    <a:lumOff val="25000"/>
                  </a:schemeClr>
                </a:solidFill>
              </a:rPr>
              <a:t>Initial Findings: Year One and Year Two</a:t>
            </a:r>
            <a:endParaRPr lang="en-US" dirty="0">
              <a:solidFill>
                <a:schemeClr val="tx1">
                  <a:lumMod val="75000"/>
                  <a:lumOff val="25000"/>
                </a:schemeClr>
              </a:solidFill>
            </a:endParaRPr>
          </a:p>
        </p:txBody>
      </p:sp>
      <p:sp>
        <p:nvSpPr>
          <p:cNvPr id="21507" name="TextBox 2"/>
          <p:cNvSpPr txBox="1">
            <a:spLocks noChangeArrowheads="1"/>
          </p:cNvSpPr>
          <p:nvPr/>
        </p:nvSpPr>
        <p:spPr bwMode="auto">
          <a:xfrm>
            <a:off x="7886700" y="2173956"/>
            <a:ext cx="3810000"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buFont typeface="Arial" panose="020B0604020202020204" pitchFamily="34" charset="0"/>
              <a:buChar char="•"/>
            </a:pPr>
            <a:r>
              <a:rPr lang="en-US" altLang="en-US" b="1" dirty="0">
                <a:solidFill>
                  <a:srgbClr val="FF0000"/>
                </a:solidFill>
              </a:rPr>
              <a:t>60% </a:t>
            </a:r>
            <a:r>
              <a:rPr lang="en-US" altLang="en-US" i="1" dirty="0"/>
              <a:t>(p=.000) </a:t>
            </a:r>
            <a:r>
              <a:rPr lang="en-US" altLang="en-US" dirty="0"/>
              <a:t>of participants indicated that they felt the workbook was beneficial to their learning in the course. </a:t>
            </a:r>
          </a:p>
          <a:p>
            <a:pPr>
              <a:buFont typeface="Arial" panose="020B0604020202020204" pitchFamily="34" charset="0"/>
              <a:buChar char="•"/>
            </a:pPr>
            <a:endParaRPr lang="en-US" altLang="en-US" dirty="0"/>
          </a:p>
          <a:p>
            <a:pPr>
              <a:buFont typeface="Arial" panose="020B0604020202020204" pitchFamily="34" charset="0"/>
              <a:buChar char="•"/>
            </a:pPr>
            <a:r>
              <a:rPr lang="en-US" altLang="en-US" dirty="0"/>
              <a:t>In addition, </a:t>
            </a:r>
            <a:r>
              <a:rPr lang="en-US" altLang="en-US" b="1" dirty="0">
                <a:solidFill>
                  <a:srgbClr val="FF0000"/>
                </a:solidFill>
              </a:rPr>
              <a:t>42%</a:t>
            </a:r>
            <a:r>
              <a:rPr lang="en-US" altLang="en-US" dirty="0"/>
              <a:t> (</a:t>
            </a:r>
            <a:r>
              <a:rPr lang="en-US" altLang="en-US" i="1" dirty="0"/>
              <a:t>p=.000) </a:t>
            </a:r>
            <a:r>
              <a:rPr lang="en-US" altLang="en-US" dirty="0"/>
              <a:t>of participants felt that both the workbook activities coupled with in-class activities and the supplemental videos were beneficial to their learning in the course. </a:t>
            </a:r>
          </a:p>
          <a:p>
            <a:pPr>
              <a:buFont typeface="Arial" panose="020B0604020202020204" pitchFamily="34" charset="0"/>
              <a:buChar char="•"/>
            </a:pPr>
            <a:endParaRPr lang="en-US" altLang="en-US" dirty="0"/>
          </a:p>
        </p:txBody>
      </p:sp>
      <p:pic>
        <p:nvPicPr>
          <p:cNvPr id="21508" name="Picture 3" descr="chart10152674150.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1000" y="2325435"/>
            <a:ext cx="7045206" cy="4151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txBox="1">
            <a:spLocks/>
          </p:cNvSpPr>
          <p:nvPr/>
        </p:nvSpPr>
        <p:spPr>
          <a:xfrm>
            <a:off x="348917" y="685738"/>
            <a:ext cx="11734799" cy="1183356"/>
          </a:xfrm>
          <a:prstGeom prst="rect">
            <a:avLst/>
          </a:prstGeom>
        </p:spPr>
        <p:txBody>
          <a:bodyPr anchor="b">
            <a:noAutofit/>
          </a:bodyPr>
          <a:lstStyle>
            <a:lvl1pPr algn="l" defTabSz="457200" rtl="0" eaLnBrk="1" latinLnBrk="0" hangingPunct="1">
              <a:spcBef>
                <a:spcPct val="0"/>
              </a:spcBef>
              <a:buNone/>
              <a:defRPr sz="2000" b="1" kern="1200">
                <a:solidFill>
                  <a:schemeClr val="tx1"/>
                </a:solidFill>
                <a:latin typeface="Arial"/>
                <a:ea typeface="+mj-ea"/>
                <a:cs typeface="Arial"/>
              </a:defRPr>
            </a:lvl1pPr>
          </a:lstStyle>
          <a:p>
            <a:pPr algn="ctr">
              <a:defRPr/>
            </a:pPr>
            <a:r>
              <a:rPr lang="en-US" sz="2800" dirty="0">
                <a:solidFill>
                  <a:srgbClr val="333333"/>
                </a:solidFill>
              </a:rPr>
              <a:t>What specific components were the most beneficial to your learning experience in this course? </a:t>
            </a:r>
          </a:p>
        </p:txBody>
      </p:sp>
      <p:pic>
        <p:nvPicPr>
          <p:cNvPr id="3" name="Picture 2"/>
          <p:cNvPicPr>
            <a:picLocks noChangeAspect="1"/>
          </p:cNvPicPr>
          <p:nvPr/>
        </p:nvPicPr>
        <p:blipFill>
          <a:blip r:embed="rId4"/>
          <a:stretch>
            <a:fillRect/>
          </a:stretch>
        </p:blipFill>
        <p:spPr>
          <a:xfrm>
            <a:off x="11277600" y="6477000"/>
            <a:ext cx="838200" cy="295275"/>
          </a:xfrm>
          <a:prstGeom prst="rect">
            <a:avLst/>
          </a:prstGeom>
        </p:spPr>
      </p:pic>
    </p:spTree>
    <p:extLst>
      <p:ext uri="{BB962C8B-B14F-4D97-AF65-F5344CB8AC3E}">
        <p14:creationId xmlns:p14="http://schemas.microsoft.com/office/powerpoint/2010/main" val="20702526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58738"/>
            <a:ext cx="12192000" cy="604837"/>
          </a:xfrm>
        </p:spPr>
        <p:txBody>
          <a:bodyPr>
            <a:normAutofit fontScale="90000"/>
          </a:bodyPr>
          <a:lstStyle/>
          <a:p>
            <a:pPr>
              <a:defRPr/>
            </a:pPr>
            <a:r>
              <a:rPr lang="en-US" dirty="0" smtClean="0">
                <a:solidFill>
                  <a:schemeClr val="tx1">
                    <a:lumMod val="75000"/>
                    <a:lumOff val="25000"/>
                  </a:schemeClr>
                </a:solidFill>
              </a:rPr>
              <a:t>Initial Findings</a:t>
            </a:r>
            <a:endParaRPr lang="en-US" dirty="0">
              <a:solidFill>
                <a:schemeClr val="tx1">
                  <a:lumMod val="75000"/>
                  <a:lumOff val="25000"/>
                </a:schemeClr>
              </a:solidFill>
            </a:endParaRPr>
          </a:p>
        </p:txBody>
      </p:sp>
      <p:sp>
        <p:nvSpPr>
          <p:cNvPr id="27651" name="TextBox 2"/>
          <p:cNvSpPr txBox="1">
            <a:spLocks noChangeArrowheads="1"/>
          </p:cNvSpPr>
          <p:nvPr/>
        </p:nvSpPr>
        <p:spPr bwMode="auto">
          <a:xfrm>
            <a:off x="7745861" y="2974538"/>
            <a:ext cx="4343400"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indent="0" algn="ctr"/>
            <a:r>
              <a:rPr lang="en-US" altLang="en-US" sz="2400" dirty="0"/>
              <a:t>Over </a:t>
            </a:r>
            <a:r>
              <a:rPr lang="en-US" altLang="en-US" sz="2400" b="1" dirty="0">
                <a:solidFill>
                  <a:srgbClr val="FF0000"/>
                </a:solidFill>
              </a:rPr>
              <a:t>40%</a:t>
            </a:r>
            <a:r>
              <a:rPr lang="en-US" altLang="en-US" sz="2400" dirty="0"/>
              <a:t> (</a:t>
            </a:r>
            <a:r>
              <a:rPr lang="en-US" altLang="en-US" sz="2400" i="1" dirty="0"/>
              <a:t>p=.000</a:t>
            </a:r>
            <a:r>
              <a:rPr lang="en-US" altLang="en-US" sz="2400" dirty="0"/>
              <a:t>) of participants strongly agreed and agreed that the price of their textbooks is a major factor when considering whether or not to buy books for classes</a:t>
            </a:r>
          </a:p>
          <a:p>
            <a:pPr>
              <a:buFont typeface="Arial" panose="020B0604020202020204" pitchFamily="34" charset="0"/>
              <a:buChar char="•"/>
            </a:pPr>
            <a:endParaRPr lang="en-US" altLang="en-US" dirty="0"/>
          </a:p>
        </p:txBody>
      </p:sp>
      <p:sp>
        <p:nvSpPr>
          <p:cNvPr id="6" name="Title 1"/>
          <p:cNvSpPr txBox="1">
            <a:spLocks/>
          </p:cNvSpPr>
          <p:nvPr/>
        </p:nvSpPr>
        <p:spPr>
          <a:xfrm>
            <a:off x="237293" y="1004554"/>
            <a:ext cx="11843946" cy="800100"/>
          </a:xfrm>
          <a:prstGeom prst="rect">
            <a:avLst/>
          </a:prstGeom>
        </p:spPr>
        <p:txBody>
          <a:bodyPr anchor="b">
            <a:noAutofit/>
          </a:bodyPr>
          <a:lstStyle>
            <a:lvl1pPr algn="l" defTabSz="457200" rtl="0" eaLnBrk="1" latinLnBrk="0" hangingPunct="1">
              <a:spcBef>
                <a:spcPct val="0"/>
              </a:spcBef>
              <a:buNone/>
              <a:defRPr sz="2000" b="1" kern="1200">
                <a:solidFill>
                  <a:schemeClr val="tx1"/>
                </a:solidFill>
                <a:latin typeface="Arial"/>
                <a:ea typeface="+mj-ea"/>
                <a:cs typeface="Arial"/>
              </a:defRPr>
            </a:lvl1pPr>
          </a:lstStyle>
          <a:p>
            <a:pPr algn="ctr">
              <a:defRPr/>
            </a:pPr>
            <a:r>
              <a:rPr lang="en-US" sz="2800" dirty="0">
                <a:solidFill>
                  <a:srgbClr val="333333"/>
                </a:solidFill>
              </a:rPr>
              <a:t>The cost of textbooks is often the major reason why I do not purchase them for my classes</a:t>
            </a:r>
          </a:p>
        </p:txBody>
      </p:sp>
      <p:pic>
        <p:nvPicPr>
          <p:cNvPr id="27653" name="Picture 8" descr="chart10152771700.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7293" y="2209801"/>
            <a:ext cx="7500547" cy="4419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p:cNvPicPr>
            <a:picLocks noChangeAspect="1"/>
          </p:cNvPicPr>
          <p:nvPr/>
        </p:nvPicPr>
        <p:blipFill>
          <a:blip r:embed="rId4"/>
          <a:stretch>
            <a:fillRect/>
          </a:stretch>
        </p:blipFill>
        <p:spPr>
          <a:xfrm>
            <a:off x="11087100" y="6477000"/>
            <a:ext cx="838200" cy="295275"/>
          </a:xfrm>
          <a:prstGeom prst="rect">
            <a:avLst/>
          </a:prstGeom>
        </p:spPr>
      </p:pic>
    </p:spTree>
    <p:extLst>
      <p:ext uri="{BB962C8B-B14F-4D97-AF65-F5344CB8AC3E}">
        <p14:creationId xmlns:p14="http://schemas.microsoft.com/office/powerpoint/2010/main" val="94258963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sleek_element">
      <a:dk1>
        <a:sysClr val="windowText" lastClr="000000"/>
      </a:dk1>
      <a:lt1>
        <a:sysClr val="window" lastClr="FFFFFF"/>
      </a:lt1>
      <a:dk2>
        <a:srgbClr val="1F497D"/>
      </a:dk2>
      <a:lt2>
        <a:srgbClr val="EEECE1"/>
      </a:lt2>
      <a:accent1>
        <a:srgbClr val="4F81BD"/>
      </a:accent1>
      <a:accent2>
        <a:srgbClr val="FFCC00"/>
      </a:accent2>
      <a:accent3>
        <a:srgbClr val="080808"/>
      </a:accent3>
      <a:accent4>
        <a:srgbClr val="EFD643"/>
      </a:accent4>
      <a:accent5>
        <a:srgbClr val="4BACC6"/>
      </a:accent5>
      <a:accent6>
        <a:srgbClr val="F79646"/>
      </a:accent6>
      <a:hlink>
        <a:srgbClr val="0000FF"/>
      </a:hlink>
      <a:folHlink>
        <a:srgbClr val="800080"/>
      </a:folHlink>
    </a:clrScheme>
    <a:fontScheme name="Custom 3">
      <a:majorFont>
        <a:latin typeface="Impact"/>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10267</TotalTime>
  <Words>1166</Words>
  <Application>Microsoft Office PowerPoint</Application>
  <PresentationFormat>Widescreen</PresentationFormat>
  <Paragraphs>171</Paragraphs>
  <Slides>15</Slides>
  <Notes>15</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15</vt:i4>
      </vt:variant>
    </vt:vector>
  </HeadingPairs>
  <TitlesOfParts>
    <vt:vector size="24" baseType="lpstr">
      <vt:lpstr>Arial</vt:lpstr>
      <vt:lpstr>Lobster</vt:lpstr>
      <vt:lpstr>Impact</vt:lpstr>
      <vt:lpstr>Boulder</vt:lpstr>
      <vt:lpstr>Tahoma</vt:lpstr>
      <vt:lpstr>Calibri</vt:lpstr>
      <vt:lpstr>Josefin Sans</vt:lpstr>
      <vt:lpstr>Times New Roman</vt:lpstr>
      <vt:lpstr>Office Theme</vt:lpstr>
      <vt:lpstr>PowerPoint Presentation</vt:lpstr>
      <vt:lpstr>PowerPoint Presentation</vt:lpstr>
      <vt:lpstr>PowerPoint Presentation</vt:lpstr>
      <vt:lpstr>PowerPoint Presentation</vt:lpstr>
      <vt:lpstr>PowerPoint Presentation</vt:lpstr>
      <vt:lpstr>The Study</vt:lpstr>
      <vt:lpstr>Who Participated</vt:lpstr>
      <vt:lpstr>Initial Findings: Year One and Year Two</vt:lpstr>
      <vt:lpstr>Initial Findings</vt:lpstr>
      <vt:lpstr>Initial Findings</vt:lpstr>
      <vt:lpstr>Initial Findings</vt:lpstr>
      <vt:lpstr>Overview of the Findings</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Embedded PowerPoint Video</dc:title>
  <dc:creator>PresenterMedia.com</dc:creator>
  <cp:lastModifiedBy>Rebecca Anthony</cp:lastModifiedBy>
  <cp:revision>261</cp:revision>
  <cp:lastPrinted>2018-11-05T19:02:15Z</cp:lastPrinted>
  <dcterms:created xsi:type="dcterms:W3CDTF">2011-08-01T21:17:50Z</dcterms:created>
  <dcterms:modified xsi:type="dcterms:W3CDTF">2018-11-05T20:35:48Z</dcterms:modified>
</cp:coreProperties>
</file>