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3"/>
  </p:notesMasterIdLst>
  <p:handoutMasterIdLst>
    <p:handoutMasterId r:id="rId34"/>
  </p:handoutMasterIdLst>
  <p:sldIdLst>
    <p:sldId id="256" r:id="rId2"/>
    <p:sldId id="260" r:id="rId3"/>
    <p:sldId id="261" r:id="rId4"/>
    <p:sldId id="262" r:id="rId5"/>
    <p:sldId id="263" r:id="rId6"/>
    <p:sldId id="264" r:id="rId7"/>
    <p:sldId id="270" r:id="rId8"/>
    <p:sldId id="267" r:id="rId9"/>
    <p:sldId id="268" r:id="rId10"/>
    <p:sldId id="269"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2"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57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541" autoAdjust="0"/>
  </p:normalViewPr>
  <p:slideViewPr>
    <p:cSldViewPr snapToGrid="0" snapToObjects="1">
      <p:cViewPr varScale="1">
        <p:scale>
          <a:sx n="81" d="100"/>
          <a:sy n="81" d="100"/>
        </p:scale>
        <p:origin x="850"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F033F8-58D6-784D-9B48-C7DF0D9F7F1D}" type="datetimeFigureOut">
              <a:rPr lang="en-US" smtClean="0"/>
              <a:t>8/24/2015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D73D1B6-3F52-974B-A149-77B14E5C62B6}" type="slidenum">
              <a:rPr lang="en-US" smtClean="0"/>
              <a:t>‹#›</a:t>
            </a:fld>
            <a:endParaRPr lang="en-US"/>
          </a:p>
        </p:txBody>
      </p:sp>
    </p:spTree>
    <p:extLst>
      <p:ext uri="{BB962C8B-B14F-4D97-AF65-F5344CB8AC3E}">
        <p14:creationId xmlns:p14="http://schemas.microsoft.com/office/powerpoint/2010/main" val="11615968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94CC71-B2A4-4349-8F25-F0E79F1696E8}" type="datetimeFigureOut">
              <a:rPr lang="en-US" smtClean="0"/>
              <a:t>8/24/2015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77B6EE-9B96-E242-9C42-9CC4CC736E36}" type="slidenum">
              <a:rPr lang="en-US" smtClean="0"/>
              <a:t>‹#›</a:t>
            </a:fld>
            <a:endParaRPr lang="en-US"/>
          </a:p>
        </p:txBody>
      </p:sp>
    </p:spTree>
    <p:extLst>
      <p:ext uri="{BB962C8B-B14F-4D97-AF65-F5344CB8AC3E}">
        <p14:creationId xmlns:p14="http://schemas.microsoft.com/office/powerpoint/2010/main" val="35639057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a:t>
            </a:r>
            <a:r>
              <a:rPr lang="en-US" baseline="0" dirty="0" smtClean="0"/>
              <a:t> will focus on student curators and the creation of exhibits labs in libraries at Salisbury University and the College of William &amp; Mary. Bea Hardy is Dean of Libraries at Salisbury University, and Jennie Davy is the Burger Archives Specialist at William &amp; Mary’s Swem Library.</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a:t>
            </a:fld>
            <a:endParaRPr lang="en-US"/>
          </a:p>
        </p:txBody>
      </p:sp>
    </p:spTree>
    <p:extLst>
      <p:ext uri="{BB962C8B-B14F-4D97-AF65-F5344CB8AC3E}">
        <p14:creationId xmlns:p14="http://schemas.microsoft.com/office/powerpoint/2010/main" val="9718706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was the first exhibit done by</a:t>
            </a:r>
            <a:r>
              <a:rPr lang="en-US" baseline="0" dirty="0" smtClean="0"/>
              <a:t> a class—Susan Kern’s NIAHD Field School in Material Culture class (HIST 491/591) in spring 2010.  That’s Susan on the right.  The class worked with former University Archivist Amy Schindler and </a:t>
            </a:r>
            <a:r>
              <a:rPr lang="en-US" baseline="0" dirty="0" err="1" smtClean="0"/>
              <a:t>Chandi</a:t>
            </a:r>
            <a:r>
              <a:rPr lang="en-US" baseline="0" dirty="0" smtClean="0"/>
              <a:t> Singer and installed the exhibit themselves.</a:t>
            </a:r>
            <a:endParaRPr lang="en-US" dirty="0" smtClean="0"/>
          </a:p>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10</a:t>
            </a:fld>
            <a:endParaRPr lang="en-US"/>
          </a:p>
        </p:txBody>
      </p:sp>
    </p:spTree>
    <p:extLst>
      <p:ext uri="{BB962C8B-B14F-4D97-AF65-F5344CB8AC3E}">
        <p14:creationId xmlns:p14="http://schemas.microsoft.com/office/powerpoint/2010/main" val="14275158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Planning for a class-curated exhibit must start months before the class</a:t>
            </a:r>
            <a:r>
              <a:rPr lang="en-US" baseline="0" dirty="0" smtClean="0"/>
              <a:t> begins. For many professors, including an exhibit project requires a major reworking of their syllabus for existing courses. We typically meet with an interested professor the semester before and develop a checklist of who will be responsible for what portions of the exhibit, a timeline for when components will be completed, and course readings on exhibits and interpretation for students. Special Collections staff, in consultation with the professor, develop a list of related materials from our collections to help get students started with selected items for the exhibit.</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11</a:t>
            </a:fld>
            <a:endParaRPr lang="en-US"/>
          </a:p>
        </p:txBody>
      </p:sp>
    </p:spTree>
    <p:extLst>
      <p:ext uri="{BB962C8B-B14F-4D97-AF65-F5344CB8AC3E}">
        <p14:creationId xmlns:p14="http://schemas.microsoft.com/office/powerpoint/2010/main" val="2727656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each</a:t>
            </a:r>
            <a:r>
              <a:rPr lang="en-US" baseline="0" dirty="0" smtClean="0"/>
              <a:t> class, the first session in Special Collections is used to introduce our department and archival research to students as well as discuss exhibit development. Prior to this class session, we have students read selected portions of Beverly </a:t>
            </a:r>
            <a:r>
              <a:rPr lang="en-US" baseline="0" dirty="0" err="1" smtClean="0"/>
              <a:t>Serrell’s</a:t>
            </a:r>
            <a:r>
              <a:rPr lang="en-US" baseline="0" dirty="0" smtClean="0"/>
              <a:t> </a:t>
            </a:r>
            <a:r>
              <a:rPr lang="en-US" i="1" baseline="0" dirty="0" smtClean="0"/>
              <a:t>Exhibit Labels </a:t>
            </a:r>
            <a:r>
              <a:rPr lang="en-US" i="0" baseline="0" dirty="0" smtClean="0"/>
              <a:t>and Freeman Tilden’s </a:t>
            </a:r>
            <a:r>
              <a:rPr lang="en-US" i="1" baseline="0" dirty="0" smtClean="0"/>
              <a:t>Interpreting Our Heritage. </a:t>
            </a:r>
            <a:r>
              <a:rPr lang="en-US" i="0" baseline="0" dirty="0" smtClean="0"/>
              <a:t>Students</a:t>
            </a:r>
            <a:r>
              <a:rPr lang="en-US" baseline="0" dirty="0" smtClean="0"/>
              <a:t> take part in a primary source analysis activity using archival materials related to the course topic, which could be potentially used in the exhibit. If time allows, we have the students critique one of our current exhibits.   </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12</a:t>
            </a:fld>
            <a:endParaRPr lang="en-US"/>
          </a:p>
        </p:txBody>
      </p:sp>
    </p:spTree>
    <p:extLst>
      <p:ext uri="{BB962C8B-B14F-4D97-AF65-F5344CB8AC3E}">
        <p14:creationId xmlns:p14="http://schemas.microsoft.com/office/powerpoint/2010/main" val="1840172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suggest that professors schedule workdays in the archives to ensure students have time to meet with their groups during the operating hours of the archives. We suggest that students should provide written summaries of their research experiences in the archives to the professor and us to ensure they are on track with their research and are actually putting in adequate time early in the semester. Requiring smaller </a:t>
            </a:r>
            <a:r>
              <a:rPr lang="en-US" baseline="0" dirty="0" err="1" smtClean="0"/>
              <a:t>scaffolded</a:t>
            </a:r>
            <a:r>
              <a:rPr lang="en-US" baseline="0" dirty="0" smtClean="0"/>
              <a:t> assignments helps students learn to manage their time and projects effective.</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13</a:t>
            </a:fld>
            <a:endParaRPr lang="en-US"/>
          </a:p>
        </p:txBody>
      </p:sp>
    </p:spTree>
    <p:extLst>
      <p:ext uri="{BB962C8B-B14F-4D97-AF65-F5344CB8AC3E}">
        <p14:creationId xmlns:p14="http://schemas.microsoft.com/office/powerpoint/2010/main" val="3412799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Individual</a:t>
            </a:r>
            <a:r>
              <a:rPr lang="en-US" baseline="0" dirty="0" smtClean="0"/>
              <a:t> student group meetings are scheduled with staff and faculty for the students to present and solicit feedback on potential themes in their section of the exhibit, items to be included, and suggestions for design elements. We require the object list to be submitted earlier in the semester so staff can have adequate time to prepare original materials or make reproductions.</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14</a:t>
            </a:fld>
            <a:endParaRPr lang="en-US"/>
          </a:p>
        </p:txBody>
      </p:sp>
    </p:spTree>
    <p:extLst>
      <p:ext uri="{BB962C8B-B14F-4D97-AF65-F5344CB8AC3E}">
        <p14:creationId xmlns:p14="http://schemas.microsoft.com/office/powerpoint/2010/main" val="2614787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a:t>
            </a:r>
            <a:r>
              <a:rPr lang="en-US" baseline="0" dirty="0" smtClean="0"/>
              <a:t> the first class-curated exhibit, the exhibits have been designed and installed by library staff. Prior to Jennie Davy’s arrival, the graphic elements were designed by a library graphic designer who had not worked with the class. Since then, Jennie has taken over the design of exhibits, and by working directly with the class, she try to create visuals that better match the themes and visions of the student curators. </a:t>
            </a:r>
            <a:r>
              <a:rPr lang="en-US" dirty="0" smtClean="0"/>
              <a:t>Once students</a:t>
            </a:r>
            <a:r>
              <a:rPr lang="en-US" baseline="0" dirty="0" smtClean="0"/>
              <a:t> have submitted their proposals and item selections, Jennie works on developing design drafts for each section of the exhibit to be shared with the student curators for feedback and suggestions.</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15</a:t>
            </a:fld>
            <a:endParaRPr lang="en-US"/>
          </a:p>
        </p:txBody>
      </p:sp>
    </p:spTree>
    <p:extLst>
      <p:ext uri="{BB962C8B-B14F-4D97-AF65-F5344CB8AC3E}">
        <p14:creationId xmlns:p14="http://schemas.microsoft.com/office/powerpoint/2010/main" val="40523592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working</a:t>
            </a:r>
            <a:r>
              <a:rPr lang="en-US" baseline="0" dirty="0" smtClean="0"/>
              <a:t> with students, we find that label writing is one of the hardest aspects of exhibit development for student curators. In earlier class curated exhibits, we simply provided examples of past exhibit labels, but found that students did not follow the example formats provided and we spend a good deal of time editing and reformatting the labels. We have started providing more in-depth instruction with label writing and adapted our label writing guidelines. We suggest that professors require label writing and editing exercises to help students gain confidence in their writing for a public audience. Students should first write out all of the important ideas and aspects they want to cover related to an object or topic without consideration for word count. They then write several iterative drafts working to cutout superfluous words and ideas until they create a concise, meaningful label that fits the suggested word count and reading level guidelines. Labels are submitted to the professor, who approves them and submits them to us. One staff member proofs the labels for grammatical errors, but otherwise leaves the labels untouched for content and interpretation. We label all student-curated exhibits with the names of the students and class to indicate to the public that the interpretation is that of students and not of the library itself.</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16</a:t>
            </a:fld>
            <a:endParaRPr lang="en-US"/>
          </a:p>
        </p:txBody>
      </p:sp>
    </p:spTree>
    <p:extLst>
      <p:ext uri="{BB962C8B-B14F-4D97-AF65-F5344CB8AC3E}">
        <p14:creationId xmlns:p14="http://schemas.microsoft.com/office/powerpoint/2010/main" val="1937927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previously</a:t>
            </a:r>
            <a:r>
              <a:rPr lang="en-US" baseline="0" dirty="0" smtClean="0"/>
              <a:t> </a:t>
            </a:r>
            <a:r>
              <a:rPr lang="en-US" dirty="0" smtClean="0"/>
              <a:t>mentioned, the first class-curated exhibit</a:t>
            </a:r>
            <a:r>
              <a:rPr lang="en-US" baseline="0" dirty="0" smtClean="0"/>
              <a:t> was the only exhibit in which students assisted with the fabrication and installation. Professor Kern’s students each mounted one reproduction, while all original materials were prepared by library staff. 2 staff members and one graduate assistant were on hand during the final class session to guide students in installation.</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17</a:t>
            </a:fld>
            <a:endParaRPr lang="en-US"/>
          </a:p>
        </p:txBody>
      </p:sp>
    </p:spTree>
    <p:extLst>
      <p:ext uri="{BB962C8B-B14F-4D97-AF65-F5344CB8AC3E}">
        <p14:creationId xmlns:p14="http://schemas.microsoft.com/office/powerpoint/2010/main" val="39861876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Student curators typically present or do a gallery talk in an opening reception at the end of the semester. This provides a great opportunity to showcase the students’ research and learning to the greater campus community and our library colleagues. </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18</a:t>
            </a:fld>
            <a:endParaRPr lang="en-US"/>
          </a:p>
        </p:txBody>
      </p:sp>
    </p:spTree>
    <p:extLst>
      <p:ext uri="{BB962C8B-B14F-4D97-AF65-F5344CB8AC3E}">
        <p14:creationId xmlns:p14="http://schemas.microsoft.com/office/powerpoint/2010/main" val="1211423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Swem</a:t>
            </a:r>
            <a:r>
              <a:rPr lang="en-US" dirty="0" smtClean="0"/>
              <a:t> Library has three floors</a:t>
            </a:r>
            <a:r>
              <a:rPr lang="en-US" baseline="0" dirty="0" smtClean="0"/>
              <a:t> of build-in exhibit cases at the entrance to the Special Collections wing from the rest of the library. These exhibit cases are also used for staff-curated exhibits of Special Collections material and a rotating exhibit of faculty publications.</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19</a:t>
            </a:fld>
            <a:endParaRPr lang="en-US"/>
          </a:p>
        </p:txBody>
      </p:sp>
    </p:spTree>
    <p:extLst>
      <p:ext uri="{BB962C8B-B14F-4D97-AF65-F5344CB8AC3E}">
        <p14:creationId xmlns:p14="http://schemas.microsoft.com/office/powerpoint/2010/main" val="3908812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Beginning in 2010,</a:t>
            </a:r>
            <a:r>
              <a:rPr lang="en-US" baseline="0" dirty="0" smtClean="0"/>
              <a:t> </a:t>
            </a:r>
            <a:r>
              <a:rPr lang="en-US" baseline="0" dirty="0" err="1" smtClean="0"/>
              <a:t>Swem</a:t>
            </a:r>
            <a:r>
              <a:rPr lang="en-US" baseline="0" dirty="0" smtClean="0"/>
              <a:t> Library’s Special Collections added a program of student-curated exhibitions to its outreach agenda, having to date collaborated with faculty and classes to create six exhibitions within the library.</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a:t>
            </a:fld>
            <a:endParaRPr lang="en-US"/>
          </a:p>
        </p:txBody>
      </p:sp>
    </p:spTree>
    <p:extLst>
      <p:ext uri="{BB962C8B-B14F-4D97-AF65-F5344CB8AC3E}">
        <p14:creationId xmlns:p14="http://schemas.microsoft.com/office/powerpoint/2010/main" val="1635160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Read &amp; Relax area, which</a:t>
            </a:r>
            <a:r>
              <a:rPr lang="en-US" baseline="0" dirty="0" smtClean="0"/>
              <a:t> is a large open space with tables and chairs on our first floor,</a:t>
            </a:r>
            <a:r>
              <a:rPr lang="en-US" dirty="0" smtClean="0"/>
              <a:t> is one of the most popular spaces for group work and socializing in the library.</a:t>
            </a:r>
            <a:r>
              <a:rPr lang="en-US" baseline="0" dirty="0" smtClean="0"/>
              <a:t> We use the space for temporary exhibits using movable upright panels, which accept straight pins and </a:t>
            </a:r>
            <a:r>
              <a:rPr lang="en-US" baseline="0" dirty="0" err="1" smtClean="0"/>
              <a:t>velcro</a:t>
            </a:r>
            <a:r>
              <a:rPr lang="en-US" baseline="0" dirty="0" smtClean="0"/>
              <a:t>, and flat table-base cases.</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20</a:t>
            </a:fld>
            <a:endParaRPr lang="en-US"/>
          </a:p>
        </p:txBody>
      </p:sp>
    </p:spTree>
    <p:extLst>
      <p:ext uri="{BB962C8B-B14F-4D97-AF65-F5344CB8AC3E}">
        <p14:creationId xmlns:p14="http://schemas.microsoft.com/office/powerpoint/2010/main" val="21702243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Botetourt Gallery is located in our ground</a:t>
            </a:r>
            <a:r>
              <a:rPr lang="en-US" baseline="0" dirty="0" smtClean="0"/>
              <a:t> floor adjacent to our newly renovated Reeder Media Center. Prior to the renovation, the upper portion of the gallery featured a permanent display of portraits from the university’s art collection, but since the renovation, we have used the space as a rotating gallery for university and community exhibits. </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21</a:t>
            </a:fld>
            <a:endParaRPr lang="en-US"/>
          </a:p>
        </p:txBody>
      </p:sp>
    </p:spTree>
    <p:extLst>
      <p:ext uri="{BB962C8B-B14F-4D97-AF65-F5344CB8AC3E}">
        <p14:creationId xmlns:p14="http://schemas.microsoft.com/office/powerpoint/2010/main" val="10657070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the side of </a:t>
            </a:r>
            <a:r>
              <a:rPr lang="en-US" baseline="0" dirty="0" err="1" smtClean="0"/>
              <a:t>Swem</a:t>
            </a:r>
            <a:r>
              <a:rPr lang="en-US" baseline="0" dirty="0" smtClean="0"/>
              <a:t> Library’s entrance, our newest exhibit space uses a discrete hanging system from Absolute Museum and Gallery Products for the display of two dimensional pieces of artwork without damage to our walls.</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22</a:t>
            </a:fld>
            <a:endParaRPr lang="en-US"/>
          </a:p>
        </p:txBody>
      </p:sp>
    </p:spTree>
    <p:extLst>
      <p:ext uri="{BB962C8B-B14F-4D97-AF65-F5344CB8AC3E}">
        <p14:creationId xmlns:p14="http://schemas.microsoft.com/office/powerpoint/2010/main" val="425218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Academic</a:t>
            </a:r>
            <a:r>
              <a:rPr lang="en-US" baseline="0" dirty="0" smtClean="0"/>
              <a:t> Commons (aka the new library) at SU has several large exhibit spaces.  On the first floor, by the main public entrance to the building, there is a large open area (right side of the floor plan).  Because the area may be used for events such as receptions, it will be easily reconfigurable. There will be no built-in cases in this space but are purchasing various exhibit cases and modular display panels that can be used here.  We are not likely to have many originals on display here, because there is no light control. This will be a heavily trafficked area and very visible and is meant to be used much the way the Read-and-Relax area is at W&amp;M.</a:t>
            </a:r>
            <a:endParaRPr lang="en-US" dirty="0" smtClean="0"/>
          </a:p>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23</a:t>
            </a:fld>
            <a:endParaRPr lang="en-US"/>
          </a:p>
        </p:txBody>
      </p:sp>
    </p:spTree>
    <p:extLst>
      <p:ext uri="{BB962C8B-B14F-4D97-AF65-F5344CB8AC3E}">
        <p14:creationId xmlns:p14="http://schemas.microsoft.com/office/powerpoint/2010/main" val="7182341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two major exhibit spaces on</a:t>
            </a:r>
            <a:r>
              <a:rPr lang="en-US" baseline="0" dirty="0" smtClean="0"/>
              <a:t> the fourth floor, both intended primarily for use of the </a:t>
            </a:r>
            <a:r>
              <a:rPr lang="en-US" baseline="0" dirty="0" err="1" smtClean="0"/>
              <a:t>Nabb</a:t>
            </a:r>
            <a:r>
              <a:rPr lang="en-US" baseline="0" dirty="0" smtClean="0"/>
              <a:t> Center for Delmarva History and Culture (which will include University Archives and Special Collections).  These spaces are just outside the entrance to the </a:t>
            </a:r>
            <a:r>
              <a:rPr lang="en-US" baseline="0" dirty="0" err="1" smtClean="0"/>
              <a:t>Nabb</a:t>
            </a:r>
            <a:r>
              <a:rPr lang="en-US" baseline="0" dirty="0" smtClean="0"/>
              <a:t> Center.  There are two major public meeting rooms on this floor—the Assembly Space which can seat 350 at round tables and more auditorium-style and the Board Room.  Both will be used for campus and public events.  We put the exhibits outside the </a:t>
            </a:r>
            <a:r>
              <a:rPr lang="en-US" baseline="0" dirty="0" err="1" smtClean="0"/>
              <a:t>Nabb</a:t>
            </a:r>
            <a:r>
              <a:rPr lang="en-US" baseline="0" dirty="0" smtClean="0"/>
              <a:t> Center so that they would be available to people attending events on the 4</a:t>
            </a:r>
            <a:r>
              <a:rPr lang="en-US" baseline="30000" dirty="0" smtClean="0"/>
              <a:t>th</a:t>
            </a:r>
            <a:r>
              <a:rPr lang="en-US" baseline="0" dirty="0" smtClean="0"/>
              <a:t> floor, whether or not the </a:t>
            </a:r>
            <a:r>
              <a:rPr lang="en-US" baseline="0" dirty="0" err="1" smtClean="0"/>
              <a:t>Nabb</a:t>
            </a:r>
            <a:r>
              <a:rPr lang="en-US" baseline="0" dirty="0" smtClean="0"/>
              <a:t> Center itself is open.</a:t>
            </a:r>
            <a:endParaRPr lang="en-US" dirty="0" smtClean="0"/>
          </a:p>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24</a:t>
            </a:fld>
            <a:endParaRPr lang="en-US"/>
          </a:p>
        </p:txBody>
      </p:sp>
    </p:spTree>
    <p:extLst>
      <p:ext uri="{BB962C8B-B14F-4D97-AF65-F5344CB8AC3E}">
        <p14:creationId xmlns:p14="http://schemas.microsoft.com/office/powerpoint/2010/main" val="7182341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is a more detailed</a:t>
            </a:r>
            <a:r>
              <a:rPr lang="en-US" baseline="0" dirty="0" smtClean="0"/>
              <a:t> view of the spaces.  The main entrance route to the </a:t>
            </a:r>
            <a:r>
              <a:rPr lang="en-US" baseline="0" dirty="0" err="1" smtClean="0"/>
              <a:t>Nabb</a:t>
            </a:r>
            <a:r>
              <a:rPr lang="en-US" baseline="0" dirty="0" smtClean="0"/>
              <a:t> Center runs through the semi-permanent exhibit space.  This exhibit is intended to highlight the different subject areas of the </a:t>
            </a:r>
            <a:r>
              <a:rPr lang="en-US" baseline="0" dirty="0" err="1" smtClean="0"/>
              <a:t>Nabb</a:t>
            </a:r>
            <a:r>
              <a:rPr lang="en-US" baseline="0" dirty="0" smtClean="0"/>
              <a:t> Center’s collections. On the wall on the right, there will be two horizontal cases flanking a floor-to-ceiling built-in case.  At the bottom of the space will be a very deep (five feet) case extending the width of the exhibit area where we will display the types of possessions listed in a typical mid-19</a:t>
            </a:r>
            <a:r>
              <a:rPr lang="en-US" baseline="30000" dirty="0" smtClean="0"/>
              <a:t>th</a:t>
            </a:r>
            <a:r>
              <a:rPr lang="en-US" baseline="0" dirty="0" smtClean="0"/>
              <a:t> century inventory for our local area.  This area does have proper exhibit lighting which will be motion-activated.  The temporary exhibit space is quite large but only has a built-in floor-to-ceiling case on the left wall.  Otherwise, like the first-floor exhibit space, it is meant to be very flexible and is intended to host student-created exhibits.</a:t>
            </a:r>
            <a:endParaRPr lang="en-US" dirty="0" smtClean="0"/>
          </a:p>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25</a:t>
            </a:fld>
            <a:endParaRPr lang="en-US"/>
          </a:p>
        </p:txBody>
      </p:sp>
    </p:spTree>
    <p:extLst>
      <p:ext uri="{BB962C8B-B14F-4D97-AF65-F5344CB8AC3E}">
        <p14:creationId xmlns:p14="http://schemas.microsoft.com/office/powerpoint/2010/main" val="21210136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We are purchasing a variety of vertical and horizontal</a:t>
            </a:r>
            <a:r>
              <a:rPr lang="en-US" baseline="0" dirty="0" smtClean="0"/>
              <a:t> cases to move around the building as needed.  In addition, we are buying modular panels that can stand on their own or are quickly linked.  These will be used in either the 1</a:t>
            </a:r>
            <a:r>
              <a:rPr lang="en-US" baseline="30000" dirty="0" smtClean="0"/>
              <a:t>st</a:t>
            </a:r>
            <a:r>
              <a:rPr lang="en-US" baseline="0" dirty="0" smtClean="0"/>
              <a:t> floor space or the 4</a:t>
            </a:r>
            <a:r>
              <a:rPr lang="en-US" baseline="30000" dirty="0" smtClean="0"/>
              <a:t>th</a:t>
            </a:r>
            <a:r>
              <a:rPr lang="en-US" baseline="0" dirty="0" smtClean="0"/>
              <a:t> floor temporary exhibit area.  The temporary exhibit area can be closed off easily while exhibits are being installed or taken down, to avoid annoying library users with the noise as sometimes happens at W&amp;M.  The ceiling in the temporary exhibit area is designed to have banners or other items hanging from it, to allow maximum flexibility for student creativity in designing the exhibits.  And there is plenty of power if we need electricity, we have monitors in the exhibit spaces that can be used to display videos on the walls, and we have both wired and wireless access if we want to provide interactive electronic displays. </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26</a:t>
            </a:fld>
            <a:endParaRPr lang="en-US"/>
          </a:p>
        </p:txBody>
      </p:sp>
    </p:spTree>
    <p:extLst>
      <p:ext uri="{BB962C8B-B14F-4D97-AF65-F5344CB8AC3E}">
        <p14:creationId xmlns:p14="http://schemas.microsoft.com/office/powerpoint/2010/main" val="37057220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Feedback from students show that many of them were previously</a:t>
            </a:r>
            <a:r>
              <a:rPr lang="en-US" baseline="0" dirty="0" smtClean="0"/>
              <a:t> unaware of special collections, its holdings, and availability for undergraduate researchers. Students had generally positive responses to the exhibit project in their evaluation.</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27</a:t>
            </a:fld>
            <a:endParaRPr lang="en-US"/>
          </a:p>
        </p:txBody>
      </p:sp>
    </p:spTree>
    <p:extLst>
      <p:ext uri="{BB962C8B-B14F-4D97-AF65-F5344CB8AC3E}">
        <p14:creationId xmlns:p14="http://schemas.microsoft.com/office/powerpoint/2010/main" val="33092731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Feedback</a:t>
            </a:r>
            <a:r>
              <a:rPr lang="en-US" baseline="0" dirty="0" smtClean="0"/>
              <a:t> from faculty members about their experiences has also been overwhelmingly positive, with word-of-mouth being the most effective way of recruiting new faculty members for class-curated exhibits.</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28</a:t>
            </a:fld>
            <a:endParaRPr lang="en-US"/>
          </a:p>
        </p:txBody>
      </p:sp>
    </p:spTree>
    <p:extLst>
      <p:ext uri="{BB962C8B-B14F-4D97-AF65-F5344CB8AC3E}">
        <p14:creationId xmlns:p14="http://schemas.microsoft.com/office/powerpoint/2010/main" val="14086841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Bea found thes</a:t>
            </a:r>
            <a:r>
              <a:rPr lang="en-US" baseline="0" dirty="0" smtClean="0"/>
              <a:t>e pages documenting an alumna’s work on the tobacco exhibit in her online portfolio on </a:t>
            </a:r>
            <a:r>
              <a:rPr lang="en-US" baseline="0" dirty="0" err="1" smtClean="0"/>
              <a:t>Weebly</a:t>
            </a:r>
            <a:r>
              <a:rPr lang="en-US" baseline="0" dirty="0" smtClean="0"/>
              <a:t>. She participated in the first class-curated exhibit and is now a writer partnering with organizations such as museums.</a:t>
            </a:r>
            <a:endParaRPr lang="en-US" dirty="0" smtClean="0"/>
          </a:p>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29</a:t>
            </a:fld>
            <a:endParaRPr lang="en-US"/>
          </a:p>
        </p:txBody>
      </p:sp>
    </p:spTree>
    <p:extLst>
      <p:ext uri="{BB962C8B-B14F-4D97-AF65-F5344CB8AC3E}">
        <p14:creationId xmlns:p14="http://schemas.microsoft.com/office/powerpoint/2010/main" val="3990239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the</a:t>
            </a:r>
            <a:r>
              <a:rPr lang="en-US" baseline="0" dirty="0" smtClean="0"/>
              <a:t> program’s inception, students have curated exhibits on topics including the material culture of tobacco, William &amp; Mary student publications, nineteenth- and twentieth-century diaries, and William &amp; Mary during the era of Jim Crow.</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3</a:t>
            </a:fld>
            <a:endParaRPr lang="en-US"/>
          </a:p>
        </p:txBody>
      </p:sp>
    </p:spTree>
    <p:extLst>
      <p:ext uri="{BB962C8B-B14F-4D97-AF65-F5344CB8AC3E}">
        <p14:creationId xmlns:p14="http://schemas.microsoft.com/office/powerpoint/2010/main" val="19206647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future,</a:t>
            </a:r>
            <a:r>
              <a:rPr lang="en-US" baseline="0" dirty="0" smtClean="0"/>
              <a:t> we would like to work more with classes to develop online exhibits of our materials using </a:t>
            </a:r>
            <a:r>
              <a:rPr lang="en-US" baseline="0" dirty="0" err="1" smtClean="0"/>
              <a:t>Omeka</a:t>
            </a:r>
            <a:r>
              <a:rPr lang="en-US" baseline="0" dirty="0" smtClean="0"/>
              <a:t>. Our current installation of </a:t>
            </a:r>
            <a:r>
              <a:rPr lang="en-US" baseline="0" dirty="0" err="1" smtClean="0"/>
              <a:t>Omeka</a:t>
            </a:r>
            <a:r>
              <a:rPr lang="en-US" baseline="0" dirty="0" smtClean="0"/>
              <a:t> has been used for a Civil War transcription project and a volunteer project documenting the W&amp;M choir. In the Spring semester, W&amp;M Arts Librarian Kathleen DeLaurenti worked with Art History Professor Alan Braddock and his class to create a virtual museum of </a:t>
            </a:r>
            <a:r>
              <a:rPr lang="en-US" baseline="0" dirty="0" err="1" smtClean="0"/>
              <a:t>posthumanist</a:t>
            </a:r>
            <a:r>
              <a:rPr lang="en-US" baseline="0" dirty="0" smtClean="0"/>
              <a:t> art using a hosted </a:t>
            </a:r>
            <a:r>
              <a:rPr lang="en-US" baseline="0" dirty="0" err="1" smtClean="0"/>
              <a:t>Omeka</a:t>
            </a:r>
            <a:r>
              <a:rPr lang="en-US" baseline="0" dirty="0" smtClean="0"/>
              <a:t> site. Kathleen used the class exhibit as an opportunity to teach about copyright and permissions. </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30</a:t>
            </a:fld>
            <a:endParaRPr lang="en-US"/>
          </a:p>
        </p:txBody>
      </p:sp>
    </p:spTree>
    <p:extLst>
      <p:ext uri="{BB962C8B-B14F-4D97-AF65-F5344CB8AC3E}">
        <p14:creationId xmlns:p14="http://schemas.microsoft.com/office/powerpoint/2010/main" val="17539113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31</a:t>
            </a:fld>
            <a:endParaRPr lang="en-US"/>
          </a:p>
        </p:txBody>
      </p:sp>
    </p:spTree>
    <p:extLst>
      <p:ext uri="{BB962C8B-B14F-4D97-AF65-F5344CB8AC3E}">
        <p14:creationId xmlns:p14="http://schemas.microsoft.com/office/powerpoint/2010/main" val="1280460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 </a:t>
            </a:r>
            <a:r>
              <a:rPr lang="en-US" dirty="0" err="1" smtClean="0"/>
              <a:t>curation</a:t>
            </a:r>
            <a:r>
              <a:rPr lang="en-US" dirty="0" smtClean="0"/>
              <a:t> at the College of William &amp; Mary</a:t>
            </a:r>
            <a:r>
              <a:rPr lang="en-US" baseline="0" dirty="0" smtClean="0"/>
              <a:t> allows us opportunities to showcase and integrate our materials into coursework, come up with new exhibit ideas, fill our expanded spaces, and provide students with a class project based on the real-world work of public historians, archivists, and museum professionals.</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4</a:t>
            </a:fld>
            <a:endParaRPr lang="en-US"/>
          </a:p>
        </p:txBody>
      </p:sp>
    </p:spTree>
    <p:extLst>
      <p:ext uri="{BB962C8B-B14F-4D97-AF65-F5344CB8AC3E}">
        <p14:creationId xmlns:p14="http://schemas.microsoft.com/office/powerpoint/2010/main" val="2338149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Bea Hardy</a:t>
            </a:r>
            <a:r>
              <a:rPr lang="en-US" baseline="0" dirty="0" smtClean="0"/>
              <a:t> earned both her </a:t>
            </a:r>
            <a:r>
              <a:rPr lang="en-US" dirty="0" smtClean="0"/>
              <a:t>PhD</a:t>
            </a:r>
            <a:r>
              <a:rPr lang="en-US" baseline="0" dirty="0" smtClean="0"/>
              <a:t> and MLS from the University of Maryland at College Park.  She was a history professor before becoming library director at the Maryland Historical Society. She served as director of the Special Collections Research Center at W&amp;M before occupying her current position as Dean of Libraries at Salisbury University in 2012.</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Jennie Davy earned my Masters Degree in History Museum Studies from the Cooperstown Graduate Program in Upstate NY, during which she completed an internship as the Colony House Intern at the Palmer Historical Society in Palmer Alaska. She also worked as a finance and archives assistant at the Orleans County Cornell Cooperative Extension before becoming the Burger Archives Specialist at Swem Library in 2011.</a:t>
            </a:r>
            <a:endParaRPr lang="en-US" dirty="0" smtClean="0"/>
          </a:p>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5</a:t>
            </a:fld>
            <a:endParaRPr lang="en-US"/>
          </a:p>
        </p:txBody>
      </p:sp>
    </p:spTree>
    <p:extLst>
      <p:ext uri="{BB962C8B-B14F-4D97-AF65-F5344CB8AC3E}">
        <p14:creationId xmlns:p14="http://schemas.microsoft.com/office/powerpoint/2010/main" val="1280460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College of William &amp; Mary is a public research university located in Williamsburg, Virginia. We have a long history as the college was chartered on February 8, 1693 by King William III and Queen Mary II as the second institution of higher learning in the American colonies. We have a strong commitment to undergraduate education with graduate programs in History, American Studies, Anthropology, Physics, Business, Education, and Law. </a:t>
            </a:r>
            <a:r>
              <a:rPr lang="en-US" baseline="0" dirty="0" err="1" smtClean="0"/>
              <a:t>Swem</a:t>
            </a:r>
            <a:r>
              <a:rPr lang="en-US" baseline="0" dirty="0" smtClean="0"/>
              <a:t> Library was completed in 1966 with a renovation adding a Special Collections wing in 2006. The Special Collections department has collections related to Virginia history, several 20</a:t>
            </a:r>
            <a:r>
              <a:rPr lang="en-US" baseline="30000" dirty="0" smtClean="0"/>
              <a:t>th</a:t>
            </a:r>
            <a:r>
              <a:rPr lang="en-US" baseline="0" dirty="0" smtClean="0"/>
              <a:t> century politicians papers, the University Archives, as well as the Chapin Horowitz Collection, which is the second largest collection of books on dogs in the country.</a:t>
            </a:r>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6</a:t>
            </a:fld>
            <a:endParaRPr lang="en-US"/>
          </a:p>
        </p:txBody>
      </p:sp>
    </p:spTree>
    <p:extLst>
      <p:ext uri="{BB962C8B-B14F-4D97-AF65-F5344CB8AC3E}">
        <p14:creationId xmlns:p14="http://schemas.microsoft.com/office/powerpoint/2010/main" val="2276917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Not quite so old as W&amp;M!  Salisbury</a:t>
            </a:r>
            <a:r>
              <a:rPr lang="en-US" baseline="0" dirty="0" smtClean="0"/>
              <a:t> </a:t>
            </a:r>
            <a:r>
              <a:rPr lang="en-US" dirty="0" smtClean="0"/>
              <a:t>University was established as a teachers’ college in 1925 and is now a</a:t>
            </a:r>
            <a:r>
              <a:rPr lang="en-US" baseline="0" dirty="0" smtClean="0"/>
              <a:t> regional comprehensive university with strong programs in health sciences, social work, business, and teaching.  Nursing is, in fact, the biggest major.</a:t>
            </a:r>
            <a:r>
              <a:rPr lang="en-US" dirty="0" smtClean="0"/>
              <a:t>  SU’s current library was built in 1957 and renovated in 1975.,</a:t>
            </a:r>
            <a:r>
              <a:rPr lang="en-US" baseline="0" dirty="0" smtClean="0"/>
              <a:t>  The new library, pictured above on the campus quad side, is set to open in 2016 and will triple the size of the current library space.  The staff and collections are obviously considerably smaller than W&amp;M’s.  The </a:t>
            </a:r>
            <a:r>
              <a:rPr lang="en-US" baseline="0" dirty="0" err="1" smtClean="0"/>
              <a:t>Nabb</a:t>
            </a:r>
            <a:r>
              <a:rPr lang="en-US" baseline="0" dirty="0" smtClean="0"/>
              <a:t> Research Center for Delmarva History and Culture was established in 1987 and has an active program of exhibits, lectures, etc., as well as archives.</a:t>
            </a:r>
            <a:endParaRPr lang="en-US" dirty="0" smtClean="0"/>
          </a:p>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7</a:t>
            </a:fld>
            <a:endParaRPr lang="en-US"/>
          </a:p>
        </p:txBody>
      </p:sp>
    </p:spTree>
    <p:extLst>
      <p:ext uri="{BB962C8B-B14F-4D97-AF65-F5344CB8AC3E}">
        <p14:creationId xmlns:p14="http://schemas.microsoft.com/office/powerpoint/2010/main" val="276483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then-dean of libraries</a:t>
            </a:r>
            <a:r>
              <a:rPr lang="en-US" baseline="0" dirty="0" smtClean="0"/>
              <a:t> at W&amp;M, Connie McCarthy, wanted to show support for the undergraduate summer research program at W&amp;M and came up with the idea of sponsoring a student to create an exhibit.  We had a competition, and Sarah </a:t>
            </a:r>
            <a:r>
              <a:rPr lang="en-US" baseline="0" dirty="0" err="1" smtClean="0"/>
              <a:t>Erb’s</a:t>
            </a:r>
            <a:r>
              <a:rPr lang="en-US" baseline="0" dirty="0" smtClean="0"/>
              <a:t> proposal to do an exhibit on slavery in Virginia won.  She spent the summer working with </a:t>
            </a:r>
            <a:r>
              <a:rPr lang="en-US" baseline="0" dirty="0" err="1" smtClean="0"/>
              <a:t>Chandi</a:t>
            </a:r>
            <a:r>
              <a:rPr lang="en-US" baseline="0" dirty="0" smtClean="0"/>
              <a:t> Singer, former Burger Archives Specialist, and Bea Hardy to create the exhibit. A later </a:t>
            </a:r>
            <a:r>
              <a:rPr lang="en-US" baseline="0" dirty="0" err="1" smtClean="0"/>
              <a:t>Presson</a:t>
            </a:r>
            <a:r>
              <a:rPr lang="en-US" baseline="0" dirty="0" smtClean="0"/>
              <a:t> Archival Fellow created the online exhibit, based on Sarah’s exhibit. Working with a student in this intensive fashion turned out to be even more work than if we’d just done the exhibit ourselves, but seeing what an intellectual workout it was for Sarah and how much she got out of it inspired us to think about having classes create exhibits.</a:t>
            </a:r>
            <a:endParaRPr lang="en-US" dirty="0" smtClean="0"/>
          </a:p>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8</a:t>
            </a:fld>
            <a:endParaRPr lang="en-US"/>
          </a:p>
        </p:txBody>
      </p:sp>
    </p:spTree>
    <p:extLst>
      <p:ext uri="{BB962C8B-B14F-4D97-AF65-F5344CB8AC3E}">
        <p14:creationId xmlns:p14="http://schemas.microsoft.com/office/powerpoint/2010/main" val="1362695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Meanwhile, we were pushing to greatly increase the number of students and faculty taking advantage of the SCRC.  Initially, many of the classes</a:t>
            </a:r>
            <a:r>
              <a:rPr lang="en-US" baseline="0" dirty="0" smtClean="0"/>
              <a:t> just came for a “show and tell” session, but we wanted to get people to do assignments using our collections.  Pushing exhibits was a natural outgrowth of that.</a:t>
            </a:r>
            <a:endParaRPr lang="en-US" dirty="0" smtClean="0"/>
          </a:p>
          <a:p>
            <a:endParaRPr lang="en-US" dirty="0"/>
          </a:p>
        </p:txBody>
      </p:sp>
      <p:sp>
        <p:nvSpPr>
          <p:cNvPr id="4" name="Slide Number Placeholder 3"/>
          <p:cNvSpPr>
            <a:spLocks noGrp="1"/>
          </p:cNvSpPr>
          <p:nvPr>
            <p:ph type="sldNum" sz="quarter" idx="10"/>
          </p:nvPr>
        </p:nvSpPr>
        <p:spPr/>
        <p:txBody>
          <a:bodyPr/>
          <a:lstStyle/>
          <a:p>
            <a:fld id="{6177B6EE-9B96-E242-9C42-9CC4CC736E36}" type="slidenum">
              <a:rPr lang="en-US" smtClean="0"/>
              <a:t>9</a:t>
            </a:fld>
            <a:endParaRPr lang="en-US"/>
          </a:p>
        </p:txBody>
      </p:sp>
    </p:spTree>
    <p:extLst>
      <p:ext uri="{BB962C8B-B14F-4D97-AF65-F5344CB8AC3E}">
        <p14:creationId xmlns:p14="http://schemas.microsoft.com/office/powerpoint/2010/main" val="19931254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 Cent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3007015-6804-1644-B1A9-E562224640AE}" type="datetime1">
              <a:rPr lang="en-US" smtClean="0"/>
              <a:t>8/24/2015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0E020-FD70-774F-88AD-BC4F91F264AC}" type="slidenum">
              <a:rPr lang="en-US" smtClean="0"/>
              <a:t>‹#›</a:t>
            </a:fld>
            <a:endParaRPr lang="en-US"/>
          </a:p>
        </p:txBody>
      </p:sp>
    </p:spTree>
    <p:extLst>
      <p:ext uri="{BB962C8B-B14F-4D97-AF65-F5344CB8AC3E}">
        <p14:creationId xmlns:p14="http://schemas.microsoft.com/office/powerpoint/2010/main" val="112300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E4E9D4CA-40D8-D54A-9AD9-D1A775476938}" type="datetime1">
              <a:rPr lang="en-US" smtClean="0"/>
              <a:t>8/24/2015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B0E020-FD70-774F-88AD-BC4F91F264AC}" type="slidenum">
              <a:rPr lang="en-US" smtClean="0"/>
              <a:t>‹#›</a:t>
            </a:fld>
            <a:endParaRPr lang="en-US"/>
          </a:p>
        </p:txBody>
      </p:sp>
    </p:spTree>
    <p:extLst>
      <p:ext uri="{BB962C8B-B14F-4D97-AF65-F5344CB8AC3E}">
        <p14:creationId xmlns:p14="http://schemas.microsoft.com/office/powerpoint/2010/main" val="3595072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431B5-E506-4941-9C45-4B546E2D9B04}" type="datetimeFigureOut">
              <a:rPr lang="en-US" smtClean="0"/>
              <a:t>8/24/2015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D5B470-24F1-6744-BE88-730898E97D2D}" type="slidenum">
              <a:rPr lang="en-US" smtClean="0"/>
              <a:t>‹#›</a:t>
            </a:fld>
            <a:endParaRPr lang="en-US"/>
          </a:p>
        </p:txBody>
      </p:sp>
      <p:sp>
        <p:nvSpPr>
          <p:cNvPr id="10" name="Text Placeholder 3"/>
          <p:cNvSpPr>
            <a:spLocks noGrp="1"/>
          </p:cNvSpPr>
          <p:nvPr>
            <p:ph type="body" sz="half" idx="2" hasCustomPrompt="1"/>
          </p:nvPr>
        </p:nvSpPr>
        <p:spPr>
          <a:xfrm>
            <a:off x="1792288" y="3539517"/>
            <a:ext cx="5486400" cy="380389"/>
          </a:xfrm>
        </p:spPr>
        <p:txBody>
          <a:bodyPr>
            <a:normAutofit/>
          </a:bodyPr>
          <a:lstStyle>
            <a:lvl1pPr marL="0" indent="0" algn="ctr">
              <a:buNone/>
              <a:defRPr sz="18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-Johnny Appleseed</a:t>
            </a:r>
          </a:p>
        </p:txBody>
      </p:sp>
      <p:sp>
        <p:nvSpPr>
          <p:cNvPr id="11" name="Title Placeholder 1"/>
          <p:cNvSpPr>
            <a:spLocks noGrp="1"/>
          </p:cNvSpPr>
          <p:nvPr>
            <p:ph type="title" hasCustomPrompt="1"/>
          </p:nvPr>
        </p:nvSpPr>
        <p:spPr>
          <a:xfrm>
            <a:off x="457200" y="2205816"/>
            <a:ext cx="8229600" cy="877256"/>
          </a:xfrm>
          <a:prstGeom prst="rect">
            <a:avLst/>
          </a:prstGeom>
        </p:spPr>
        <p:txBody>
          <a:bodyPr vert="horz" lIns="91440" tIns="45720" rIns="91440" bIns="45720" rtlCol="0" anchor="ctr">
            <a:normAutofit/>
          </a:bodyPr>
          <a:lstStyle>
            <a:lvl1pPr>
              <a:defRPr sz="3200" baseline="0"/>
            </a:lvl1pPr>
          </a:lstStyle>
          <a:p>
            <a:r>
              <a:rPr lang="en-US" dirty="0" smtClean="0"/>
              <a:t>“Type a quote here”</a:t>
            </a:r>
            <a:endParaRPr lang="en-US" dirty="0"/>
          </a:p>
        </p:txBody>
      </p:sp>
    </p:spTree>
    <p:extLst>
      <p:ext uri="{BB962C8B-B14F-4D97-AF65-F5344CB8AC3E}">
        <p14:creationId xmlns:p14="http://schemas.microsoft.com/office/powerpoint/2010/main" val="935167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46E0F2-9D80-F24E-BB25-40290376A3D1}" type="datetime1">
              <a:rPr lang="en-US" smtClean="0"/>
              <a:t>8/24/2015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0E020-FD70-774F-88AD-BC4F91F264AC}" type="slidenum">
              <a:rPr lang="en-US" smtClean="0"/>
              <a:t>‹#›</a:t>
            </a:fld>
            <a:endParaRPr lang="en-US"/>
          </a:p>
        </p:txBody>
      </p:sp>
    </p:spTree>
    <p:extLst>
      <p:ext uri="{BB962C8B-B14F-4D97-AF65-F5344CB8AC3E}">
        <p14:creationId xmlns:p14="http://schemas.microsoft.com/office/powerpoint/2010/main" val="634309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with Graphic">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EE0ECA-4824-C54E-AB41-5B98621975E0}" type="datetime1">
              <a:rPr lang="en-US" smtClean="0"/>
              <a:t>8/24/2015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0E020-FD70-774F-88AD-BC4F91F264AC}" type="slidenum">
              <a:rPr lang="en-US" smtClean="0"/>
              <a:t>‹#›</a:t>
            </a:fld>
            <a:endParaRPr lang="en-US"/>
          </a:p>
        </p:txBody>
      </p:sp>
    </p:spTree>
    <p:extLst>
      <p:ext uri="{BB962C8B-B14F-4D97-AF65-F5344CB8AC3E}">
        <p14:creationId xmlns:p14="http://schemas.microsoft.com/office/powerpoint/2010/main" val="786109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EE0ECA-4824-C54E-AB41-5B98621975E0}" type="datetime1">
              <a:rPr lang="en-US" smtClean="0"/>
              <a:t>8/24/2015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B0E020-FD70-774F-88AD-BC4F91F264AC}" type="slidenum">
              <a:rPr lang="en-US" smtClean="0"/>
              <a:t>‹#›</a:t>
            </a:fld>
            <a:endParaRPr lang="en-US"/>
          </a:p>
        </p:txBody>
      </p:sp>
    </p:spTree>
    <p:extLst>
      <p:ext uri="{BB962C8B-B14F-4D97-AF65-F5344CB8AC3E}">
        <p14:creationId xmlns:p14="http://schemas.microsoft.com/office/powerpoint/2010/main" val="1490377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A4BC7F-13B5-934D-B1F4-1DD7250437D4}" type="datetime1">
              <a:rPr lang="en-US" smtClean="0"/>
              <a:t>8/24/2015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B0E020-FD70-774F-88AD-BC4F91F264AC}" type="slidenum">
              <a:rPr lang="en-US" smtClean="0"/>
              <a:t>‹#›</a:t>
            </a:fld>
            <a:endParaRPr lang="en-US"/>
          </a:p>
        </p:txBody>
      </p:sp>
    </p:spTree>
    <p:extLst>
      <p:ext uri="{BB962C8B-B14F-4D97-AF65-F5344CB8AC3E}">
        <p14:creationId xmlns:p14="http://schemas.microsoft.com/office/powerpoint/2010/main" val="3587496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1F3FBA-362A-6B43-9351-513665384042}" type="datetime1">
              <a:rPr lang="en-US" smtClean="0"/>
              <a:t>8/24/2015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B0E020-FD70-774F-88AD-BC4F91F264AC}" type="slidenum">
              <a:rPr lang="en-US" smtClean="0"/>
              <a:t>‹#›</a:t>
            </a:fld>
            <a:endParaRPr lang="en-US"/>
          </a:p>
        </p:txBody>
      </p:sp>
    </p:spTree>
    <p:extLst>
      <p:ext uri="{BB962C8B-B14F-4D97-AF65-F5344CB8AC3E}">
        <p14:creationId xmlns:p14="http://schemas.microsoft.com/office/powerpoint/2010/main" val="1368594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with Graphic">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FA4B948C-B400-324A-9AA6-27F79D085A29}" type="datetime1">
              <a:rPr lang="en-US" smtClean="0"/>
              <a:t>8/24/2015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B0E020-FD70-774F-88AD-BC4F91F264AC}" type="slidenum">
              <a:rPr lang="en-US" smtClean="0"/>
              <a:t>‹#›</a:t>
            </a:fld>
            <a:endParaRPr lang="en-US"/>
          </a:p>
        </p:txBody>
      </p:sp>
    </p:spTree>
    <p:extLst>
      <p:ext uri="{BB962C8B-B14F-4D97-AF65-F5344CB8AC3E}">
        <p14:creationId xmlns:p14="http://schemas.microsoft.com/office/powerpoint/2010/main" val="1243595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A1D06-9664-AC42-BCAB-BB7DC5802C7D}" type="datetime1">
              <a:rPr lang="en-US" smtClean="0"/>
              <a:t>8/24/2015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B0E020-FD70-774F-88AD-BC4F91F264AC}" type="slidenum">
              <a:rPr lang="en-US" smtClean="0"/>
              <a:t>‹#›</a:t>
            </a:fld>
            <a:endParaRPr lang="en-US"/>
          </a:p>
        </p:txBody>
      </p:sp>
      <p:sp>
        <p:nvSpPr>
          <p:cNvPr id="5" name="Title 1"/>
          <p:cNvSpPr>
            <a:spLocks noGrp="1"/>
          </p:cNvSpPr>
          <p:nvPr>
            <p:ph type="title"/>
          </p:nvPr>
        </p:nvSpPr>
        <p:spPr>
          <a:xfrm>
            <a:off x="457200" y="274638"/>
            <a:ext cx="8229600" cy="1143000"/>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864240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noAutofit/>
          </a:bodyPr>
          <a:lstStyle>
            <a:lvl1pPr algn="l">
              <a:defRPr sz="44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435100"/>
            <a:ext cx="5111750" cy="46910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1A438F-814C-0F41-B907-83C2D7067070}" type="datetime1">
              <a:rPr lang="en-US" smtClean="0"/>
              <a:t>8/24/2015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B0E020-FD70-774F-88AD-BC4F91F264AC}" type="slidenum">
              <a:rPr lang="en-US" smtClean="0"/>
              <a:t>‹#›</a:t>
            </a:fld>
            <a:endParaRPr lang="en-US"/>
          </a:p>
        </p:txBody>
      </p:sp>
    </p:spTree>
    <p:extLst>
      <p:ext uri="{BB962C8B-B14F-4D97-AF65-F5344CB8AC3E}">
        <p14:creationId xmlns:p14="http://schemas.microsoft.com/office/powerpoint/2010/main" val="359194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0231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C4164A-9218-D442-BFB5-B5F070837CDA}" type="datetime1">
              <a:rPr lang="en-US" smtClean="0"/>
              <a:t>8/24/2015</a:t>
            </a:fld>
            <a:endParaRPr lang="en-US"/>
          </a:p>
        </p:txBody>
      </p:sp>
      <p:sp>
        <p:nvSpPr>
          <p:cNvPr id="5" name="Footer Placeholder 4"/>
          <p:cNvSpPr>
            <a:spLocks noGrp="1"/>
          </p:cNvSpPr>
          <p:nvPr>
            <p:ph type="ftr" sz="quarter" idx="3"/>
          </p:nvPr>
        </p:nvSpPr>
        <p:spPr>
          <a:xfrm>
            <a:off x="3124200" y="630231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0231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B0E020-FD70-774F-88AD-BC4F91F264AC}" type="slidenum">
              <a:rPr lang="en-US" smtClean="0"/>
              <a:t>‹#›</a:t>
            </a:fld>
            <a:endParaRPr lang="en-US"/>
          </a:p>
        </p:txBody>
      </p:sp>
    </p:spTree>
    <p:extLst>
      <p:ext uri="{BB962C8B-B14F-4D97-AF65-F5344CB8AC3E}">
        <p14:creationId xmlns:p14="http://schemas.microsoft.com/office/powerpoint/2010/main" val="134489478"/>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8" r:id="rId4"/>
    <p:sldLayoutId id="2147483653" r:id="rId5"/>
    <p:sldLayoutId id="2147483652" r:id="rId6"/>
    <p:sldLayoutId id="2147483654" r:id="rId7"/>
    <p:sldLayoutId id="2147483655" r:id="rId8"/>
    <p:sldLayoutId id="2147483656" r:id="rId9"/>
    <p:sldLayoutId id="2147483657" r:id="rId10"/>
    <p:sldLayoutId id="2147483659" r:id="rId11"/>
  </p:sldLayoutIdLst>
  <p:hf hdr="0" ftr="0" dt="0"/>
  <p:txStyles>
    <p:titleStyle>
      <a:lvl1pPr algn="ctr" defTabSz="457200" rtl="0" eaLnBrk="1" latinLnBrk="0" hangingPunct="1">
        <a:spcBef>
          <a:spcPct val="0"/>
        </a:spcBef>
        <a:buNone/>
        <a:defRPr sz="4400" kern="1200">
          <a:solidFill>
            <a:schemeClr val="accent1"/>
          </a:solidFill>
          <a:latin typeface="Trajan Pro"/>
          <a:ea typeface="+mj-ea"/>
          <a:cs typeface="Trajan Pro"/>
        </a:defRPr>
      </a:lvl1pPr>
    </p:titleStyle>
    <p:bodyStyle>
      <a:lvl1pPr marL="342900" indent="-342900" algn="l" defTabSz="457200" rtl="0" eaLnBrk="1" latinLnBrk="0" hangingPunct="1">
        <a:spcBef>
          <a:spcPct val="20000"/>
        </a:spcBef>
        <a:buFont typeface="Arial"/>
        <a:buChar char="•"/>
        <a:defRPr sz="3200" b="0" i="0" kern="1200">
          <a:solidFill>
            <a:schemeClr val="accent1"/>
          </a:solidFill>
          <a:latin typeface="Minion Pro"/>
          <a:ea typeface="+mn-ea"/>
          <a:cs typeface="Minion Pro"/>
        </a:defRPr>
      </a:lvl1pPr>
      <a:lvl2pPr marL="742950" indent="-285750" algn="l" defTabSz="457200" rtl="0" eaLnBrk="1" latinLnBrk="0" hangingPunct="1">
        <a:spcBef>
          <a:spcPct val="20000"/>
        </a:spcBef>
        <a:buFont typeface="Arial"/>
        <a:buChar char="–"/>
        <a:defRPr sz="2800" b="0" i="0" kern="1200">
          <a:solidFill>
            <a:schemeClr val="accent1"/>
          </a:solidFill>
          <a:latin typeface="Minion Pro"/>
          <a:ea typeface="+mn-ea"/>
          <a:cs typeface="Minion Pro"/>
        </a:defRPr>
      </a:lvl2pPr>
      <a:lvl3pPr marL="1143000" indent="-228600" algn="l" defTabSz="457200" rtl="0" eaLnBrk="1" latinLnBrk="0" hangingPunct="1">
        <a:spcBef>
          <a:spcPct val="20000"/>
        </a:spcBef>
        <a:buFont typeface="Arial"/>
        <a:buChar char="•"/>
        <a:defRPr sz="2400" b="0" i="0" kern="1200">
          <a:solidFill>
            <a:schemeClr val="accent1"/>
          </a:solidFill>
          <a:latin typeface="Minion Pro"/>
          <a:ea typeface="+mn-ea"/>
          <a:cs typeface="Minion Pro"/>
        </a:defRPr>
      </a:lvl3pPr>
      <a:lvl4pPr marL="1600200" indent="-228600" algn="l" defTabSz="457200" rtl="0" eaLnBrk="1" latinLnBrk="0" hangingPunct="1">
        <a:spcBef>
          <a:spcPct val="20000"/>
        </a:spcBef>
        <a:buFont typeface="Arial"/>
        <a:buChar char="–"/>
        <a:defRPr sz="2000" b="0" i="0" kern="1200">
          <a:solidFill>
            <a:schemeClr val="accent1"/>
          </a:solidFill>
          <a:latin typeface="Minion Pro"/>
          <a:ea typeface="+mn-ea"/>
          <a:cs typeface="Minion Pro"/>
        </a:defRPr>
      </a:lvl4pPr>
      <a:lvl5pPr marL="2057400" indent="-228600" algn="l" defTabSz="457200" rtl="0" eaLnBrk="1" latinLnBrk="0" hangingPunct="1">
        <a:spcBef>
          <a:spcPct val="20000"/>
        </a:spcBef>
        <a:buFont typeface="Arial"/>
        <a:buChar char="»"/>
        <a:defRPr sz="2000" b="0" i="0" kern="1200">
          <a:solidFill>
            <a:schemeClr val="accent1"/>
          </a:solidFill>
          <a:latin typeface="Minion Pro"/>
          <a:ea typeface="+mn-ea"/>
          <a:cs typeface="Minion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38.jpeg"/></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40.jpe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49.png"/><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hyperlink" Target="http://creativecommons.org/licenses/by-sa/3.0/us/" TargetMode="External"/><Relationship Id="rId4" Type="http://schemas.openxmlformats.org/officeDocument/2006/relationships/image" Target="../media/image13.jp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1574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625551"/>
            <a:ext cx="9144000" cy="1470025"/>
          </a:xfrm>
        </p:spPr>
        <p:txBody>
          <a:bodyPr>
            <a:normAutofit fontScale="90000"/>
          </a:bodyPr>
          <a:lstStyle/>
          <a:p>
            <a:r>
              <a:rPr lang="en-US" dirty="0"/>
              <a:t>Student Curators and </a:t>
            </a:r>
            <a:r>
              <a:rPr lang="en-US" dirty="0" smtClean="0"/>
              <a:t/>
            </a:r>
            <a:br>
              <a:rPr lang="en-US" dirty="0" smtClean="0"/>
            </a:br>
            <a:r>
              <a:rPr lang="en-US" dirty="0" smtClean="0"/>
              <a:t>Exhibit </a:t>
            </a:r>
            <a:r>
              <a:rPr lang="en-US" dirty="0"/>
              <a:t>“Labs” in Libraries</a:t>
            </a:r>
            <a:br>
              <a:rPr lang="en-US" dirty="0"/>
            </a:br>
            <a:endParaRPr lang="en-US" dirty="0">
              <a:solidFill>
                <a:schemeClr val="bg1"/>
              </a:solidFill>
            </a:endParaRPr>
          </a:p>
        </p:txBody>
      </p:sp>
      <p:sp>
        <p:nvSpPr>
          <p:cNvPr id="3" name="Subtitle 2"/>
          <p:cNvSpPr>
            <a:spLocks noGrp="1"/>
          </p:cNvSpPr>
          <p:nvPr>
            <p:ph type="subTitle" idx="1"/>
          </p:nvPr>
        </p:nvSpPr>
        <p:spPr>
          <a:xfrm>
            <a:off x="0" y="4346799"/>
            <a:ext cx="9144000" cy="2863000"/>
          </a:xfrm>
        </p:spPr>
        <p:txBody>
          <a:bodyPr>
            <a:normAutofit/>
          </a:bodyPr>
          <a:lstStyle/>
          <a:p>
            <a:r>
              <a:rPr lang="en-US" dirty="0">
                <a:solidFill>
                  <a:schemeClr val="bg1"/>
                </a:solidFill>
              </a:rPr>
              <a:t>Beatriz Hardy, Salisbury University</a:t>
            </a:r>
          </a:p>
          <a:p>
            <a:r>
              <a:rPr lang="en-US" dirty="0">
                <a:solidFill>
                  <a:schemeClr val="bg1"/>
                </a:solidFill>
              </a:rPr>
              <a:t>Jennie Davy, College of William &amp; </a:t>
            </a:r>
            <a:r>
              <a:rPr lang="en-US" dirty="0" smtClean="0">
                <a:solidFill>
                  <a:schemeClr val="bg1"/>
                </a:solidFill>
              </a:rPr>
              <a:t>Mary</a:t>
            </a:r>
          </a:p>
          <a:p>
            <a:endParaRPr lang="en-US" sz="2400" dirty="0">
              <a:solidFill>
                <a:schemeClr val="bg1"/>
              </a:solidFill>
            </a:endParaRPr>
          </a:p>
          <a:p>
            <a:r>
              <a:rPr lang="en-US" sz="2000" dirty="0" smtClean="0">
                <a:solidFill>
                  <a:schemeClr val="bg1"/>
                </a:solidFill>
              </a:rPr>
              <a:t>Re-Think It: Libraries for a New Age  </a:t>
            </a:r>
            <a:r>
              <a:rPr lang="en-US" sz="2000" dirty="0" smtClean="0">
                <a:solidFill>
                  <a:schemeClr val="bg1"/>
                </a:solidFill>
                <a:latin typeface="Wingdings"/>
                <a:ea typeface="Wingdings"/>
                <a:cs typeface="Wingdings"/>
                <a:sym typeface="Wingdings"/>
              </a:rPr>
              <a:t></a:t>
            </a:r>
            <a:r>
              <a:rPr lang="en-US" sz="2000" dirty="0" smtClean="0">
                <a:solidFill>
                  <a:schemeClr val="bg1"/>
                </a:solidFill>
              </a:rPr>
              <a:t>  August 11, 2015</a:t>
            </a:r>
            <a:endParaRPr lang="en-US" sz="2000" dirty="0">
              <a:solidFill>
                <a:schemeClr val="bg1"/>
              </a:solidFill>
            </a:endParaRPr>
          </a:p>
          <a:p>
            <a:endParaRPr lang="en-US" dirty="0">
              <a:solidFill>
                <a:schemeClr val="bg1"/>
              </a:solidFill>
            </a:endParaRPr>
          </a:p>
        </p:txBody>
      </p:sp>
      <p:pic>
        <p:nvPicPr>
          <p:cNvPr id="4" name="Picture 3" descr="wm_vertical_single_line_librari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9771" y="541229"/>
            <a:ext cx="2672590" cy="1185311"/>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393" y="513386"/>
            <a:ext cx="2210764" cy="1240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35077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3176"/>
            <a:ext cx="9144000" cy="1143000"/>
          </a:xfrm>
        </p:spPr>
        <p:txBody>
          <a:bodyPr>
            <a:normAutofit fontScale="90000"/>
          </a:bodyPr>
          <a:lstStyle/>
          <a:p>
            <a:r>
              <a:rPr lang="en-US" dirty="0" smtClean="0"/>
              <a:t>First class-curated exhibit</a:t>
            </a:r>
            <a:br>
              <a:rPr lang="en-US" dirty="0" smtClean="0"/>
            </a:br>
            <a:r>
              <a:rPr lang="en-US" sz="2700" dirty="0">
                <a:solidFill>
                  <a:srgbClr val="115740"/>
                </a:solidFill>
                <a:latin typeface="Minion Pro"/>
                <a:cs typeface="Minion Pro"/>
              </a:rPr>
              <a:t>A Large and Curious History: Tobacco at the College of W&amp;M, 2010</a:t>
            </a:r>
            <a:br>
              <a:rPr lang="en-US" sz="2700" dirty="0">
                <a:solidFill>
                  <a:srgbClr val="115740"/>
                </a:solidFill>
                <a:latin typeface="Minion Pro"/>
                <a:cs typeface="Minion Pro"/>
              </a:rPr>
            </a:br>
            <a:endParaRPr lang="en-US" sz="2700" dirty="0">
              <a:solidFill>
                <a:srgbClr val="115740"/>
              </a:solidFill>
              <a:latin typeface="Minion Pro"/>
              <a:cs typeface="Minion Pro"/>
            </a:endParaRPr>
          </a:p>
        </p:txBody>
      </p:sp>
      <p:sp>
        <p:nvSpPr>
          <p:cNvPr id="5" name="Slide Number Placeholder 4"/>
          <p:cNvSpPr>
            <a:spLocks noGrp="1"/>
          </p:cNvSpPr>
          <p:nvPr>
            <p:ph type="sldNum" sz="quarter" idx="12"/>
          </p:nvPr>
        </p:nvSpPr>
        <p:spPr/>
        <p:txBody>
          <a:bodyPr/>
          <a:lstStyle/>
          <a:p>
            <a:fld id="{CFB0E020-FD70-774F-88AD-BC4F91F264AC}" type="slidenum">
              <a:rPr lang="en-US" smtClean="0"/>
              <a:t>10</a:t>
            </a:fld>
            <a:endParaRPr lang="en-US"/>
          </a:p>
        </p:txBody>
      </p:sp>
      <p:pic>
        <p:nvPicPr>
          <p:cNvPr id="6" name="Content Placeholder 10"/>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t="3389" b="12591"/>
          <a:stretch/>
        </p:blipFill>
        <p:spPr/>
      </p:pic>
      <p:pic>
        <p:nvPicPr>
          <p:cNvPr id="7" name="Content Placeholder 14"/>
          <p:cNvPicPr>
            <a:picLocks noGrp="1" noChangeAspect="1"/>
          </p:cNvPicPr>
          <p:nvPr>
            <p:ph sz="half" idx="2"/>
          </p:nvPr>
        </p:nvPicPr>
        <p:blipFill rotWithShape="1">
          <a:blip r:embed="rId4" cstate="print">
            <a:extLst>
              <a:ext uri="{28A0092B-C50C-407E-A947-70E740481C1C}">
                <a14:useLocalDpi xmlns:a14="http://schemas.microsoft.com/office/drawing/2010/main" val="0"/>
              </a:ext>
            </a:extLst>
          </a:blip>
          <a:srcRect l="25527" r="7573"/>
          <a:stretch/>
        </p:blipFill>
        <p:spPr/>
      </p:pic>
    </p:spTree>
    <p:extLst>
      <p:ext uri="{BB962C8B-B14F-4D97-AF65-F5344CB8AC3E}">
        <p14:creationId xmlns:p14="http://schemas.microsoft.com/office/powerpoint/2010/main" val="2016489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11</a:t>
            </a:fld>
            <a:endParaRPr lang="en-US"/>
          </a:p>
        </p:txBody>
      </p:sp>
      <p:pic>
        <p:nvPicPr>
          <p:cNvPr id="6"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l="-7742" r="-7742"/>
          <a:stretch>
            <a:fillRect/>
          </a:stretch>
        </p:blipFill>
        <p:spPr bwMode="auto">
          <a:prstGeom prst="rect">
            <a:avLst/>
          </a:prstGeom>
          <a:noFill/>
          <a:ln w="9525">
            <a:solidFill>
              <a:srgbClr val="115740"/>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3"/>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l="-8037" r="-8037"/>
          <a:stretch>
            <a:fillRect/>
          </a:stretch>
        </p:blipFill>
        <p:spPr bwMode="auto">
          <a:prstGeom prst="rect">
            <a:avLst/>
          </a:prstGeom>
          <a:noFill/>
          <a:ln w="9525">
            <a:solidFill>
              <a:srgbClr val="11574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6581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Introductory Session</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12</a:t>
            </a:fld>
            <a:endParaRPr lang="en-US"/>
          </a:p>
        </p:txBody>
      </p:sp>
      <p:pic>
        <p:nvPicPr>
          <p:cNvPr id="6" name="Picture 3" descr="C:\Users\jadavy\Desktop\exhibitintro slide.pn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t="-24712" b="-24712"/>
          <a:stretch>
            <a:fillRect/>
          </a:stretch>
        </p:blipFill>
        <p:spPr bwMode="auto">
          <a:xfrm>
            <a:off x="314489" y="843929"/>
            <a:ext cx="4751633" cy="532504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jadavy\Desktop\exhibitintro slide2.png"/>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t="-24574" b="-24574"/>
          <a:stretch>
            <a:fillRect/>
          </a:stretch>
        </p:blipFill>
        <p:spPr bwMode="auto">
          <a:xfrm>
            <a:off x="4790910" y="2156691"/>
            <a:ext cx="4038600"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9833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work sessions</a:t>
            </a:r>
            <a:endParaRPr lang="en-US" dirty="0"/>
          </a:p>
        </p:txBody>
      </p:sp>
      <p:sp>
        <p:nvSpPr>
          <p:cNvPr id="4" name="Slide Number Placeholder 3"/>
          <p:cNvSpPr>
            <a:spLocks noGrp="1"/>
          </p:cNvSpPr>
          <p:nvPr>
            <p:ph type="sldNum" sz="quarter" idx="12"/>
          </p:nvPr>
        </p:nvSpPr>
        <p:spPr/>
        <p:txBody>
          <a:bodyPr/>
          <a:lstStyle/>
          <a:p>
            <a:fld id="{CFB0E020-FD70-774F-88AD-BC4F91F264AC}" type="slidenum">
              <a:rPr lang="en-US" smtClean="0"/>
              <a:t>13</a:t>
            </a:fld>
            <a:endParaRPr lang="en-US"/>
          </a:p>
        </p:txBody>
      </p:sp>
      <p:pic>
        <p:nvPicPr>
          <p:cNvPr id="5" name="Picture 2" descr="C:\Users\jadavy\Downloads\9411392456_34473abb49_k.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l="-10574" r="-1057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50021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300" dirty="0" smtClean="0"/>
              <a:t>Group Proposals and Item Selection</a:t>
            </a:r>
            <a:endParaRPr lang="en-US" sz="3300" dirty="0"/>
          </a:p>
        </p:txBody>
      </p:sp>
      <p:sp>
        <p:nvSpPr>
          <p:cNvPr id="4" name="Slide Number Placeholder 3"/>
          <p:cNvSpPr>
            <a:spLocks noGrp="1"/>
          </p:cNvSpPr>
          <p:nvPr>
            <p:ph type="sldNum" sz="quarter" idx="12"/>
          </p:nvPr>
        </p:nvSpPr>
        <p:spPr/>
        <p:txBody>
          <a:bodyPr/>
          <a:lstStyle/>
          <a:p>
            <a:fld id="{CFB0E020-FD70-774F-88AD-BC4F91F264AC}" type="slidenum">
              <a:rPr lang="en-US" smtClean="0"/>
              <a:t>14</a:t>
            </a:fld>
            <a:endParaRPr lang="en-US"/>
          </a:p>
        </p:txBody>
      </p:sp>
      <p:pic>
        <p:nvPicPr>
          <p:cNvPr id="5" name="Picture 2" descr="C:\Users\jadavy\Desktop\ItemSelection.png"/>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34690" t="2155" r="-34907" b="28057"/>
          <a:stretch/>
        </p:blipFill>
        <p:spPr bwMode="auto">
          <a:xfrm>
            <a:off x="457200" y="1557393"/>
            <a:ext cx="8229600" cy="4525963"/>
          </a:xfrm>
          <a:prstGeom prst="rect">
            <a:avLst/>
          </a:prstGeom>
          <a:noFill/>
          <a:ln>
            <a:solidFill>
              <a:srgbClr val="11574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9524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Drafts</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15</a:t>
            </a:fld>
            <a:endParaRPr lang="en-US"/>
          </a:p>
        </p:txBody>
      </p:sp>
      <p:pic>
        <p:nvPicPr>
          <p:cNvPr id="7" name="Picture 2" descr="L:\Projects-Committees\Exhibits\Exhibits_Past\ClassesDoingExhibits\Zuber_Fall2011\LCST Humor Pubs\humor design draft.jp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l="-10902" r="-1090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L:\Projects-Committees\Exhibits\Exhibits_Past\ClassesDoingExhibits\Zuber_Fall2011\LIPS\lips design draft.jpg"/>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l="-10902" r="-1090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69892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Labels</a:t>
            </a:r>
            <a:endParaRPr lang="en-US" dirty="0"/>
          </a:p>
        </p:txBody>
      </p:sp>
      <p:sp>
        <p:nvSpPr>
          <p:cNvPr id="4" name="Slide Number Placeholder 3"/>
          <p:cNvSpPr>
            <a:spLocks noGrp="1"/>
          </p:cNvSpPr>
          <p:nvPr>
            <p:ph type="sldNum" sz="quarter" idx="12"/>
          </p:nvPr>
        </p:nvSpPr>
        <p:spPr/>
        <p:txBody>
          <a:bodyPr/>
          <a:lstStyle/>
          <a:p>
            <a:fld id="{CFB0E020-FD70-774F-88AD-BC4F91F264AC}" type="slidenum">
              <a:rPr lang="en-US" smtClean="0"/>
              <a:t>16</a:t>
            </a:fld>
            <a:endParaRPr lang="en-US"/>
          </a:p>
        </p:txBody>
      </p:sp>
      <p:pic>
        <p:nvPicPr>
          <p:cNvPr id="5" name="Picture 3" descr="C:\Users\jadavy\Desktop\labels.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0538" r="-10538"/>
          <a:stretch>
            <a:fillRect/>
          </a:stretch>
        </p:blipFill>
        <p:spPr bwMode="auto">
          <a:xfrm>
            <a:off x="457200" y="1685814"/>
            <a:ext cx="8229600" cy="4525963"/>
          </a:xfrm>
          <a:prstGeom prst="rect">
            <a:avLst/>
          </a:prstGeom>
          <a:noFill/>
          <a:ln>
            <a:solidFill>
              <a:srgbClr val="11574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55752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6030"/>
            <a:ext cx="9144000" cy="1143000"/>
          </a:xfrm>
        </p:spPr>
        <p:txBody>
          <a:bodyPr>
            <a:normAutofit fontScale="90000"/>
          </a:bodyPr>
          <a:lstStyle/>
          <a:p>
            <a:r>
              <a:rPr lang="en-US" dirty="0" smtClean="0"/>
              <a:t>Fabrication and Installation</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17</a:t>
            </a:fld>
            <a:endParaRPr lang="en-US"/>
          </a:p>
        </p:txBody>
      </p:sp>
      <p:pic>
        <p:nvPicPr>
          <p:cNvPr id="6" name="Picture 2" descr="C:\Users\jadavy\Downloads\4520084429_7a4f9c4874_b.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t="7975" b="797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jadavy\Downloads\4520719908_8a2a745a8c_b(1).jpg"/>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7551" r="25525"/>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33018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2318"/>
            <a:ext cx="8229600" cy="1143000"/>
          </a:xfrm>
        </p:spPr>
        <p:txBody>
          <a:bodyPr>
            <a:normAutofit fontScale="90000"/>
          </a:bodyPr>
          <a:lstStyle/>
          <a:p>
            <a:r>
              <a:rPr lang="en-US" dirty="0" smtClean="0"/>
              <a:t>Presentations and Opening Receptions</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18</a:t>
            </a:fld>
            <a:endParaRPr lang="en-US"/>
          </a:p>
        </p:txBody>
      </p:sp>
      <p:pic>
        <p:nvPicPr>
          <p:cNvPr id="6" name="Picture 2" descr="C:\Users\jadavy\Downloads\6539441821_52e85fdf10_b.jpg"/>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8777" t="-15222" r="13690" b="-15047"/>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jadavy\Downloads\6539434955_c40a3cfe9d_b.jpg"/>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2936" t="-15370" r="19262" b="-15352"/>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4821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W&amp;M Exhibit Spaces</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19</a:t>
            </a:fld>
            <a:endParaRPr lang="en-US"/>
          </a:p>
        </p:txBody>
      </p:sp>
      <p:pic>
        <p:nvPicPr>
          <p:cNvPr id="6" name="Picture 4" descr="C:\Users\jadavy\Downloads\4520720624_7e505c9956_b.jp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t="-24739" b="-24739"/>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jadavy\Downloads\7932490050_3c04a962f8_k.jpg"/>
          <p:cNvPicPr>
            <a:picLocks noGrp="1" noChangeAspect="1" noChangeArrowheads="1"/>
          </p:cNvPicPr>
          <p:nvPr>
            <p:ph sz="half" idx="2"/>
          </p:nvPr>
        </p:nvPicPr>
        <p:blipFill rotWithShape="1">
          <a:blip r:embed="rId4" cstate="print">
            <a:extLst>
              <a:ext uri="{28A0092B-C50C-407E-A947-70E740481C1C}">
                <a14:useLocalDpi xmlns:a14="http://schemas.microsoft.com/office/drawing/2010/main" val="0"/>
              </a:ext>
            </a:extLst>
          </a:blip>
          <a:srcRect t="-28080" b="-40156"/>
          <a:stretch/>
        </p:blipFill>
        <p:spPr bwMode="auto">
          <a:xfrm>
            <a:off x="4648200" y="1747880"/>
            <a:ext cx="4038600" cy="452596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0" y="5730079"/>
            <a:ext cx="9144000" cy="584776"/>
          </a:xfrm>
          <a:prstGeom prst="rect">
            <a:avLst/>
          </a:prstGeom>
          <a:noFill/>
        </p:spPr>
        <p:txBody>
          <a:bodyPr wrap="square" rtlCol="0">
            <a:spAutoFit/>
          </a:bodyPr>
          <a:lstStyle/>
          <a:p>
            <a:pPr algn="ctr"/>
            <a:r>
              <a:rPr lang="en-US" sz="3200" dirty="0" smtClean="0">
                <a:solidFill>
                  <a:srgbClr val="115740"/>
                </a:solidFill>
                <a:latin typeface="Minion Pro"/>
                <a:cs typeface="Minion Pro"/>
              </a:rPr>
              <a:t>Rotunda Galleries</a:t>
            </a:r>
            <a:endParaRPr lang="en-US" sz="3200" dirty="0">
              <a:solidFill>
                <a:srgbClr val="115740"/>
              </a:solidFill>
              <a:latin typeface="Minion Pro"/>
              <a:cs typeface="Minion Pro"/>
            </a:endParaRPr>
          </a:p>
        </p:txBody>
      </p:sp>
    </p:spTree>
    <p:extLst>
      <p:ext uri="{BB962C8B-B14F-4D97-AF65-F5344CB8AC3E}">
        <p14:creationId xmlns:p14="http://schemas.microsoft.com/office/powerpoint/2010/main" val="1449281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FB0E020-FD70-774F-88AD-BC4F91F264AC}" type="slidenum">
              <a:rPr lang="en-US" smtClean="0"/>
              <a:t>2</a:t>
            </a:fld>
            <a:endParaRPr lang="en-US"/>
          </a:p>
        </p:txBody>
      </p:sp>
      <p:sp>
        <p:nvSpPr>
          <p:cNvPr id="5" name="Title 1"/>
          <p:cNvSpPr txBox="1">
            <a:spLocks/>
          </p:cNvSpPr>
          <p:nvPr/>
        </p:nvSpPr>
        <p:spPr>
          <a:xfrm>
            <a:off x="0" y="5593418"/>
            <a:ext cx="9144000" cy="116396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accent1"/>
                </a:solidFill>
                <a:latin typeface="Trajan Pro"/>
                <a:ea typeface="+mj-ea"/>
                <a:cs typeface="Trajan Pro"/>
              </a:defRPr>
            </a:lvl1pPr>
          </a:lstStyle>
          <a:p>
            <a:r>
              <a:rPr lang="en-US" sz="3200" dirty="0" smtClean="0"/>
              <a:t>Student Curators at Work</a:t>
            </a:r>
            <a:endParaRPr lang="en-US" sz="3200" dirty="0"/>
          </a:p>
        </p:txBody>
      </p:sp>
      <p:pic>
        <p:nvPicPr>
          <p:cNvPr id="6" name="Picture 2" descr="C:\Users\jadavy\Downloads\6539446443_77dffa5a00_b(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925" y="439263"/>
            <a:ext cx="7893601" cy="5264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36715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262"/>
            <a:ext cx="8229600" cy="1143000"/>
          </a:xfrm>
        </p:spPr>
        <p:txBody>
          <a:bodyPr/>
          <a:lstStyle/>
          <a:p>
            <a:r>
              <a:rPr lang="en-US" dirty="0" smtClean="0"/>
              <a:t>W&amp;M Exhibit Spaces</a:t>
            </a:r>
            <a:endParaRPr lang="en-US" dirty="0"/>
          </a:p>
        </p:txBody>
      </p:sp>
      <p:sp>
        <p:nvSpPr>
          <p:cNvPr id="4" name="Slide Number Placeholder 3"/>
          <p:cNvSpPr>
            <a:spLocks noGrp="1"/>
          </p:cNvSpPr>
          <p:nvPr>
            <p:ph type="sldNum" sz="quarter" idx="12"/>
          </p:nvPr>
        </p:nvSpPr>
        <p:spPr/>
        <p:txBody>
          <a:bodyPr/>
          <a:lstStyle/>
          <a:p>
            <a:fld id="{CFB0E020-FD70-774F-88AD-BC4F91F264AC}" type="slidenum">
              <a:rPr lang="en-US" smtClean="0"/>
              <a:t>20</a:t>
            </a:fld>
            <a:endParaRPr lang="en-US"/>
          </a:p>
        </p:txBody>
      </p:sp>
      <p:pic>
        <p:nvPicPr>
          <p:cNvPr id="6" name="Picture 2" descr="C:\Users\jadavy\Downloads\6549661425_f537bdd4eb_b.jpg"/>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0640" r="-10640"/>
          <a:stretch/>
        </p:blipFill>
        <p:spPr bwMode="auto">
          <a:xfrm>
            <a:off x="457200" y="1378680"/>
            <a:ext cx="8229600" cy="452596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0" y="5922063"/>
            <a:ext cx="9144000" cy="584776"/>
          </a:xfrm>
          <a:prstGeom prst="rect">
            <a:avLst/>
          </a:prstGeom>
          <a:noFill/>
        </p:spPr>
        <p:txBody>
          <a:bodyPr wrap="square" rtlCol="0">
            <a:spAutoFit/>
          </a:bodyPr>
          <a:lstStyle/>
          <a:p>
            <a:pPr algn="ctr"/>
            <a:r>
              <a:rPr lang="en-US" sz="3200" dirty="0">
                <a:solidFill>
                  <a:srgbClr val="115740"/>
                </a:solidFill>
                <a:latin typeface="Minion Pro"/>
                <a:cs typeface="Minion Pro"/>
              </a:rPr>
              <a:t>Margaret Baxter </a:t>
            </a:r>
            <a:r>
              <a:rPr lang="en-US" sz="3200" dirty="0" smtClean="0">
                <a:solidFill>
                  <a:srgbClr val="115740"/>
                </a:solidFill>
                <a:latin typeface="Minion Pro"/>
                <a:cs typeface="Minion Pro"/>
              </a:rPr>
              <a:t>Vaughan Read </a:t>
            </a:r>
            <a:r>
              <a:rPr lang="en-US" sz="3200" dirty="0">
                <a:solidFill>
                  <a:srgbClr val="115740"/>
                </a:solidFill>
                <a:latin typeface="Minion Pro"/>
                <a:cs typeface="Minion Pro"/>
              </a:rPr>
              <a:t>&amp; Relax Area</a:t>
            </a:r>
          </a:p>
        </p:txBody>
      </p:sp>
    </p:spTree>
    <p:extLst>
      <p:ext uri="{BB962C8B-B14F-4D97-AF65-F5344CB8AC3E}">
        <p14:creationId xmlns:p14="http://schemas.microsoft.com/office/powerpoint/2010/main" val="10795837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W&amp;M Exhibit Spaces</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21</a:t>
            </a:fld>
            <a:endParaRPr lang="en-US"/>
          </a:p>
        </p:txBody>
      </p:sp>
      <p:pic>
        <p:nvPicPr>
          <p:cNvPr id="6" name="Picture 2" descr="C:\Users\jadavy\Downloads\16703387023_4ba2c12e10_k.jp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t="-34085" b="-34085"/>
          <a:stretch>
            <a:fillRect/>
          </a:stretch>
        </p:blipFill>
        <p:spPr bwMode="auto">
          <a:xfrm>
            <a:off x="457200" y="300582"/>
            <a:ext cx="5198274" cy="582558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L:\Projects-Committees\Exhibits\Admin\Exhibits Policy\spaces\IMG_6011.JPG"/>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t="-34051" b="-34051"/>
          <a:stretch>
            <a:fillRect/>
          </a:stretch>
        </p:blipFill>
        <p:spPr bwMode="auto">
          <a:xfrm>
            <a:off x="4648200" y="2161384"/>
            <a:ext cx="4038600" cy="452596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0" y="5922063"/>
            <a:ext cx="9144000" cy="584776"/>
          </a:xfrm>
          <a:prstGeom prst="rect">
            <a:avLst/>
          </a:prstGeom>
          <a:noFill/>
        </p:spPr>
        <p:txBody>
          <a:bodyPr wrap="square" rtlCol="0">
            <a:spAutoFit/>
          </a:bodyPr>
          <a:lstStyle/>
          <a:p>
            <a:pPr algn="ctr"/>
            <a:r>
              <a:rPr lang="en-US" sz="3200" dirty="0" smtClean="0">
                <a:solidFill>
                  <a:srgbClr val="115740"/>
                </a:solidFill>
                <a:latin typeface="Minion Pro"/>
                <a:cs typeface="Minion Pro"/>
              </a:rPr>
              <a:t>Botetourt Gallery</a:t>
            </a:r>
            <a:endParaRPr lang="en-US" sz="3200" dirty="0">
              <a:solidFill>
                <a:srgbClr val="115740"/>
              </a:solidFill>
              <a:latin typeface="Minion Pro"/>
              <a:cs typeface="Minion Pro"/>
            </a:endParaRPr>
          </a:p>
        </p:txBody>
      </p:sp>
    </p:spTree>
    <p:extLst>
      <p:ext uri="{BB962C8B-B14F-4D97-AF65-F5344CB8AC3E}">
        <p14:creationId xmlns:p14="http://schemas.microsoft.com/office/powerpoint/2010/main" val="40940107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W&amp;M Exhibit Spaces</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22</a:t>
            </a:fld>
            <a:endParaRPr lang="en-US"/>
          </a:p>
        </p:txBody>
      </p:sp>
      <p:sp>
        <p:nvSpPr>
          <p:cNvPr id="8" name="TextBox 7"/>
          <p:cNvSpPr txBox="1"/>
          <p:nvPr/>
        </p:nvSpPr>
        <p:spPr>
          <a:xfrm>
            <a:off x="0" y="5922063"/>
            <a:ext cx="9144000" cy="584776"/>
          </a:xfrm>
          <a:prstGeom prst="rect">
            <a:avLst/>
          </a:prstGeom>
          <a:noFill/>
        </p:spPr>
        <p:txBody>
          <a:bodyPr wrap="square" rtlCol="0">
            <a:spAutoFit/>
          </a:bodyPr>
          <a:lstStyle/>
          <a:p>
            <a:pPr algn="ctr"/>
            <a:r>
              <a:rPr lang="en-US" sz="3200" dirty="0" err="1" smtClean="0">
                <a:solidFill>
                  <a:srgbClr val="115740"/>
                </a:solidFill>
                <a:latin typeface="Minion Pro"/>
                <a:cs typeface="Minion Pro"/>
              </a:rPr>
              <a:t>Swem</a:t>
            </a:r>
            <a:r>
              <a:rPr lang="en-US" sz="3200" dirty="0" smtClean="0">
                <a:solidFill>
                  <a:srgbClr val="115740"/>
                </a:solidFill>
                <a:latin typeface="Minion Pro"/>
                <a:cs typeface="Minion Pro"/>
              </a:rPr>
              <a:t> Library Lobby</a:t>
            </a:r>
            <a:endParaRPr lang="en-US" sz="3200" dirty="0">
              <a:solidFill>
                <a:srgbClr val="115740"/>
              </a:solidFill>
              <a:latin typeface="Minion Pro"/>
              <a:cs typeface="Minion Pro"/>
            </a:endParaRPr>
          </a:p>
        </p:txBody>
      </p:sp>
      <p:pic>
        <p:nvPicPr>
          <p:cNvPr id="9" name="Picture 4" descr="C:\Users\jadavy\Downloads\15318667364_1aa3e858cf_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2586917"/>
            <a:ext cx="4953000" cy="33011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L:\Projects-Committees\Exhibits\Admin\Exhibits Policy\spaces\IMG_595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1524000"/>
            <a:ext cx="4229100"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03289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solidFill>
                  <a:srgbClr val="115740"/>
                </a:solidFill>
              </a:rPr>
              <a:t>Salisbury University Planned First Floor Exhibit </a:t>
            </a:r>
            <a:r>
              <a:rPr lang="en-US" sz="4000" dirty="0" smtClean="0">
                <a:solidFill>
                  <a:srgbClr val="115740"/>
                </a:solidFill>
              </a:rPr>
              <a:t>Area</a:t>
            </a:r>
            <a:endParaRPr lang="en-US" dirty="0"/>
          </a:p>
        </p:txBody>
      </p:sp>
      <p:sp>
        <p:nvSpPr>
          <p:cNvPr id="4" name="Slide Number Placeholder 3"/>
          <p:cNvSpPr>
            <a:spLocks noGrp="1"/>
          </p:cNvSpPr>
          <p:nvPr>
            <p:ph type="sldNum" sz="quarter" idx="12"/>
          </p:nvPr>
        </p:nvSpPr>
        <p:spPr/>
        <p:txBody>
          <a:bodyPr/>
          <a:lstStyle/>
          <a:p>
            <a:fld id="{CFB0E020-FD70-774F-88AD-BC4F91F264AC}" type="slidenum">
              <a:rPr lang="en-US" smtClean="0"/>
              <a:t>23</a:t>
            </a:fld>
            <a:endParaRPr lang="en-US"/>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l="4671" t="12608" r="23671" b="8102"/>
          <a:stretch>
            <a:fillRect/>
          </a:stretch>
        </p:blipFill>
        <p:spPr bwMode="auto">
          <a:xfrm>
            <a:off x="1271331" y="1521014"/>
            <a:ext cx="6045243" cy="5018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Left Arrow 8"/>
          <p:cNvSpPr/>
          <p:nvPr/>
        </p:nvSpPr>
        <p:spPr>
          <a:xfrm>
            <a:off x="6278328" y="3921303"/>
            <a:ext cx="1027157" cy="332008"/>
          </a:xfrm>
          <a:prstGeom prst="leftArrow">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158578" y="3282188"/>
            <a:ext cx="1011584" cy="923330"/>
          </a:xfrm>
          <a:prstGeom prst="rect">
            <a:avLst/>
          </a:prstGeom>
          <a:noFill/>
        </p:spPr>
        <p:txBody>
          <a:bodyPr wrap="square" rtlCol="0">
            <a:spAutoFit/>
          </a:bodyPr>
          <a:lstStyle/>
          <a:p>
            <a:pPr algn="r"/>
            <a:r>
              <a:rPr lang="en-US" dirty="0" smtClean="0">
                <a:solidFill>
                  <a:srgbClr val="115740"/>
                </a:solidFill>
                <a:latin typeface="Minion Pro"/>
                <a:cs typeface="Minion Pro"/>
              </a:rPr>
              <a:t>Campus Quad side</a:t>
            </a:r>
            <a:endParaRPr lang="en-US" dirty="0">
              <a:solidFill>
                <a:srgbClr val="115740"/>
              </a:solidFill>
              <a:latin typeface="Minion Pro"/>
              <a:cs typeface="Minion Pro"/>
            </a:endParaRPr>
          </a:p>
        </p:txBody>
      </p:sp>
      <p:sp>
        <p:nvSpPr>
          <p:cNvPr id="11" name="TextBox 10"/>
          <p:cNvSpPr txBox="1"/>
          <p:nvPr/>
        </p:nvSpPr>
        <p:spPr>
          <a:xfrm>
            <a:off x="7673550" y="1676400"/>
            <a:ext cx="1241849" cy="923330"/>
          </a:xfrm>
          <a:prstGeom prst="rect">
            <a:avLst/>
          </a:prstGeom>
          <a:noFill/>
        </p:spPr>
        <p:txBody>
          <a:bodyPr wrap="square" rtlCol="0">
            <a:spAutoFit/>
          </a:bodyPr>
          <a:lstStyle/>
          <a:p>
            <a:r>
              <a:rPr lang="en-US" dirty="0" smtClean="0">
                <a:solidFill>
                  <a:srgbClr val="115740"/>
                </a:solidFill>
                <a:latin typeface="Minion Pro"/>
                <a:cs typeface="Minion Pro"/>
              </a:rPr>
              <a:t>Street and parking lot side</a:t>
            </a:r>
            <a:endParaRPr lang="en-US" dirty="0">
              <a:solidFill>
                <a:srgbClr val="115740"/>
              </a:solidFill>
              <a:latin typeface="Minion Pro"/>
              <a:cs typeface="Minion Pro"/>
            </a:endParaRPr>
          </a:p>
        </p:txBody>
      </p:sp>
      <p:sp>
        <p:nvSpPr>
          <p:cNvPr id="12" name="TextBox 11"/>
          <p:cNvSpPr txBox="1"/>
          <p:nvPr/>
        </p:nvSpPr>
        <p:spPr>
          <a:xfrm>
            <a:off x="7461297" y="3262198"/>
            <a:ext cx="1699049" cy="2308324"/>
          </a:xfrm>
          <a:prstGeom prst="rect">
            <a:avLst/>
          </a:prstGeom>
          <a:noFill/>
        </p:spPr>
        <p:txBody>
          <a:bodyPr wrap="square" rtlCol="0">
            <a:spAutoFit/>
          </a:bodyPr>
          <a:lstStyle/>
          <a:p>
            <a:r>
              <a:rPr lang="en-US" dirty="0" smtClean="0">
                <a:solidFill>
                  <a:srgbClr val="115740"/>
                </a:solidFill>
                <a:latin typeface="Minion Pro"/>
                <a:cs typeface="Minion Pro"/>
              </a:rPr>
              <a:t>Large lobby area meant for rotating exhibits—open area is ca 900 sq. ft., not counting walkways from entrances</a:t>
            </a:r>
            <a:endParaRPr lang="en-US" dirty="0">
              <a:solidFill>
                <a:srgbClr val="115740"/>
              </a:solidFill>
              <a:latin typeface="Minion Pro"/>
              <a:cs typeface="Minion Pro"/>
            </a:endParaRPr>
          </a:p>
        </p:txBody>
      </p:sp>
      <p:sp>
        <p:nvSpPr>
          <p:cNvPr id="13" name="TextBox 12"/>
          <p:cNvSpPr txBox="1"/>
          <p:nvPr/>
        </p:nvSpPr>
        <p:spPr>
          <a:xfrm>
            <a:off x="6394571" y="3567845"/>
            <a:ext cx="880421" cy="307777"/>
          </a:xfrm>
          <a:prstGeom prst="rect">
            <a:avLst/>
          </a:prstGeom>
          <a:noFill/>
        </p:spPr>
        <p:txBody>
          <a:bodyPr wrap="square" rtlCol="0">
            <a:spAutoFit/>
          </a:bodyPr>
          <a:lstStyle/>
          <a:p>
            <a:r>
              <a:rPr lang="en-US" sz="1400" dirty="0" smtClean="0">
                <a:solidFill>
                  <a:srgbClr val="FF0000"/>
                </a:solidFill>
                <a:latin typeface="Minion Pro"/>
                <a:cs typeface="Minion Pro"/>
              </a:rPr>
              <a:t>Entrance</a:t>
            </a:r>
            <a:endParaRPr lang="en-US" sz="1400" dirty="0">
              <a:solidFill>
                <a:srgbClr val="FF0000"/>
              </a:solidFill>
              <a:latin typeface="Minion Pro"/>
              <a:cs typeface="Minion Pro"/>
            </a:endParaRPr>
          </a:p>
        </p:txBody>
      </p:sp>
      <p:sp>
        <p:nvSpPr>
          <p:cNvPr id="14" name="TextBox 13"/>
          <p:cNvSpPr txBox="1"/>
          <p:nvPr/>
        </p:nvSpPr>
        <p:spPr>
          <a:xfrm>
            <a:off x="6390203" y="4242468"/>
            <a:ext cx="849604" cy="307777"/>
          </a:xfrm>
          <a:prstGeom prst="rect">
            <a:avLst/>
          </a:prstGeom>
          <a:noFill/>
        </p:spPr>
        <p:txBody>
          <a:bodyPr wrap="square" rtlCol="0">
            <a:spAutoFit/>
          </a:bodyPr>
          <a:lstStyle/>
          <a:p>
            <a:r>
              <a:rPr lang="en-US" sz="1400" dirty="0" smtClean="0">
                <a:solidFill>
                  <a:srgbClr val="FF0000"/>
                </a:solidFill>
                <a:latin typeface="Minion Pro"/>
                <a:cs typeface="Minion Pro"/>
              </a:rPr>
              <a:t>Entrance</a:t>
            </a:r>
            <a:endParaRPr lang="en-US" sz="1400" dirty="0">
              <a:solidFill>
                <a:srgbClr val="FF0000"/>
              </a:solidFill>
              <a:latin typeface="Minion Pro"/>
              <a:cs typeface="Minion Pro"/>
            </a:endParaRPr>
          </a:p>
        </p:txBody>
      </p:sp>
    </p:spTree>
    <p:extLst>
      <p:ext uri="{BB962C8B-B14F-4D97-AF65-F5344CB8AC3E}">
        <p14:creationId xmlns:p14="http://schemas.microsoft.com/office/powerpoint/2010/main" val="25087531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FB0E020-FD70-774F-88AD-BC4F91F264AC}" type="slidenum">
              <a:rPr lang="en-US" smtClean="0"/>
              <a:t>24</a:t>
            </a:fld>
            <a:endParaRPr lang="en-US"/>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l="10252" t="9418" r="14557" b="6583"/>
          <a:stretch>
            <a:fillRect/>
          </a:stretch>
        </p:blipFill>
        <p:spPr bwMode="auto">
          <a:xfrm>
            <a:off x="611662" y="789344"/>
            <a:ext cx="6945313" cy="5818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Down Arrow 15"/>
          <p:cNvSpPr/>
          <p:nvPr/>
        </p:nvSpPr>
        <p:spPr>
          <a:xfrm>
            <a:off x="5162321" y="3274240"/>
            <a:ext cx="242316" cy="109062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800600" y="2588440"/>
            <a:ext cx="1981200" cy="646331"/>
          </a:xfrm>
          <a:prstGeom prst="rect">
            <a:avLst/>
          </a:prstGeom>
          <a:solidFill>
            <a:srgbClr val="115740"/>
          </a:solidFill>
        </p:spPr>
        <p:txBody>
          <a:bodyPr wrap="square" rtlCol="0">
            <a:spAutoFit/>
          </a:bodyPr>
          <a:lstStyle/>
          <a:p>
            <a:r>
              <a:rPr lang="en-US" dirty="0" smtClean="0">
                <a:solidFill>
                  <a:srgbClr val="FFFFFF"/>
                </a:solidFill>
                <a:latin typeface="Minion Pro"/>
                <a:cs typeface="Minion Pro"/>
              </a:rPr>
              <a:t>Semi-permanent exhibit</a:t>
            </a:r>
            <a:endParaRPr lang="en-US" dirty="0">
              <a:solidFill>
                <a:srgbClr val="FFFFFF"/>
              </a:solidFill>
              <a:latin typeface="Minion Pro"/>
              <a:cs typeface="Minion Pro"/>
            </a:endParaRPr>
          </a:p>
        </p:txBody>
      </p:sp>
      <p:sp>
        <p:nvSpPr>
          <p:cNvPr id="18" name="Down Arrow 17"/>
          <p:cNvSpPr/>
          <p:nvPr/>
        </p:nvSpPr>
        <p:spPr>
          <a:xfrm>
            <a:off x="4423624" y="3875663"/>
            <a:ext cx="172974" cy="57756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2985516" y="3182050"/>
            <a:ext cx="1676400" cy="646331"/>
          </a:xfrm>
          <a:prstGeom prst="rect">
            <a:avLst/>
          </a:prstGeom>
          <a:solidFill>
            <a:srgbClr val="115740"/>
          </a:solidFill>
        </p:spPr>
        <p:txBody>
          <a:bodyPr wrap="square" rtlCol="0">
            <a:spAutoFit/>
          </a:bodyPr>
          <a:lstStyle/>
          <a:p>
            <a:r>
              <a:rPr lang="en-US" dirty="0" smtClean="0">
                <a:solidFill>
                  <a:srgbClr val="FFFFFF"/>
                </a:solidFill>
                <a:latin typeface="Minion Pro"/>
                <a:cs typeface="Minion Pro"/>
              </a:rPr>
              <a:t>Temporary exhibits</a:t>
            </a:r>
            <a:endParaRPr lang="en-US" dirty="0">
              <a:solidFill>
                <a:srgbClr val="FFFFFF"/>
              </a:solidFill>
              <a:latin typeface="Minion Pro"/>
              <a:cs typeface="Minion Pro"/>
            </a:endParaRPr>
          </a:p>
        </p:txBody>
      </p:sp>
      <p:sp>
        <p:nvSpPr>
          <p:cNvPr id="20" name="Up Arrow 19"/>
          <p:cNvSpPr/>
          <p:nvPr/>
        </p:nvSpPr>
        <p:spPr>
          <a:xfrm>
            <a:off x="4969503" y="4942770"/>
            <a:ext cx="228600" cy="67465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4845128" y="5551058"/>
            <a:ext cx="2501710" cy="369332"/>
          </a:xfrm>
          <a:prstGeom prst="rect">
            <a:avLst/>
          </a:prstGeom>
          <a:solidFill>
            <a:srgbClr val="115740"/>
          </a:solidFill>
        </p:spPr>
        <p:txBody>
          <a:bodyPr wrap="none" rtlCol="0">
            <a:spAutoFit/>
          </a:bodyPr>
          <a:lstStyle/>
          <a:p>
            <a:r>
              <a:rPr lang="en-US" dirty="0" smtClean="0">
                <a:solidFill>
                  <a:srgbClr val="FFFFFF"/>
                </a:solidFill>
                <a:latin typeface="Minion Pro"/>
                <a:cs typeface="Minion Pro"/>
              </a:rPr>
              <a:t>Entrance to </a:t>
            </a:r>
            <a:r>
              <a:rPr lang="en-US" dirty="0" err="1" smtClean="0">
                <a:solidFill>
                  <a:srgbClr val="FFFFFF"/>
                </a:solidFill>
                <a:latin typeface="Minion Pro"/>
                <a:cs typeface="Minion Pro"/>
              </a:rPr>
              <a:t>Nabb</a:t>
            </a:r>
            <a:r>
              <a:rPr lang="en-US" dirty="0" smtClean="0">
                <a:solidFill>
                  <a:srgbClr val="FFFFFF"/>
                </a:solidFill>
                <a:latin typeface="Minion Pro"/>
                <a:cs typeface="Minion Pro"/>
              </a:rPr>
              <a:t> Center</a:t>
            </a:r>
            <a:endParaRPr lang="en-US" dirty="0">
              <a:solidFill>
                <a:srgbClr val="FFFFFF"/>
              </a:solidFill>
              <a:latin typeface="Minion Pro"/>
              <a:cs typeface="Minion Pro"/>
            </a:endParaRPr>
          </a:p>
        </p:txBody>
      </p:sp>
      <p:sp>
        <p:nvSpPr>
          <p:cNvPr id="22" name="Left Arrow 21"/>
          <p:cNvSpPr/>
          <p:nvPr/>
        </p:nvSpPr>
        <p:spPr>
          <a:xfrm>
            <a:off x="6858000" y="3538597"/>
            <a:ext cx="604536" cy="29657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7485065" y="3444568"/>
            <a:ext cx="1068828" cy="646331"/>
          </a:xfrm>
          <a:prstGeom prst="rect">
            <a:avLst/>
          </a:prstGeom>
          <a:solidFill>
            <a:srgbClr val="115740"/>
          </a:solidFill>
        </p:spPr>
        <p:txBody>
          <a:bodyPr wrap="square" rtlCol="0">
            <a:spAutoFit/>
          </a:bodyPr>
          <a:lstStyle/>
          <a:p>
            <a:r>
              <a:rPr lang="en-US" dirty="0" smtClean="0">
                <a:solidFill>
                  <a:schemeClr val="bg1"/>
                </a:solidFill>
                <a:latin typeface="Minion Pro"/>
                <a:cs typeface="Minion Pro"/>
              </a:rPr>
              <a:t>Board Room</a:t>
            </a:r>
            <a:endParaRPr lang="en-US" dirty="0">
              <a:solidFill>
                <a:schemeClr val="bg1"/>
              </a:solidFill>
              <a:latin typeface="Minion Pro"/>
              <a:cs typeface="Minion Pro"/>
            </a:endParaRPr>
          </a:p>
        </p:txBody>
      </p:sp>
      <p:sp>
        <p:nvSpPr>
          <p:cNvPr id="24" name="TextBox 23"/>
          <p:cNvSpPr txBox="1"/>
          <p:nvPr/>
        </p:nvSpPr>
        <p:spPr>
          <a:xfrm>
            <a:off x="3180718" y="771308"/>
            <a:ext cx="1651605" cy="369332"/>
          </a:xfrm>
          <a:prstGeom prst="rect">
            <a:avLst/>
          </a:prstGeom>
          <a:solidFill>
            <a:srgbClr val="115740"/>
          </a:solidFill>
        </p:spPr>
        <p:txBody>
          <a:bodyPr wrap="none" rtlCol="0">
            <a:spAutoFit/>
          </a:bodyPr>
          <a:lstStyle/>
          <a:p>
            <a:r>
              <a:rPr lang="en-US" dirty="0" smtClean="0">
                <a:solidFill>
                  <a:srgbClr val="FFFFFF"/>
                </a:solidFill>
                <a:latin typeface="Minion Pro"/>
                <a:cs typeface="Minion Pro"/>
              </a:rPr>
              <a:t>Assembly Space</a:t>
            </a:r>
            <a:endParaRPr lang="en-US" dirty="0">
              <a:solidFill>
                <a:srgbClr val="FFFFFF"/>
              </a:solidFill>
              <a:latin typeface="Minion Pro"/>
              <a:cs typeface="Minion Pro"/>
            </a:endParaRPr>
          </a:p>
        </p:txBody>
      </p:sp>
      <p:sp>
        <p:nvSpPr>
          <p:cNvPr id="25" name="Down Arrow 24"/>
          <p:cNvSpPr/>
          <p:nvPr/>
        </p:nvSpPr>
        <p:spPr>
          <a:xfrm>
            <a:off x="3886200" y="1140640"/>
            <a:ext cx="198119" cy="51164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183170"/>
            <a:ext cx="9144000" cy="1143000"/>
          </a:xfrm>
        </p:spPr>
        <p:txBody>
          <a:bodyPr>
            <a:normAutofit/>
          </a:bodyPr>
          <a:lstStyle/>
          <a:p>
            <a:r>
              <a:rPr lang="en-US" sz="4000" dirty="0" smtClean="0">
                <a:solidFill>
                  <a:srgbClr val="115740"/>
                </a:solidFill>
              </a:rPr>
              <a:t>SU Fourth </a:t>
            </a:r>
            <a:r>
              <a:rPr lang="en-US" sz="4000" dirty="0">
                <a:solidFill>
                  <a:srgbClr val="115740"/>
                </a:solidFill>
              </a:rPr>
              <a:t>Floor Exhibit </a:t>
            </a:r>
            <a:r>
              <a:rPr lang="en-US" sz="4000" dirty="0" smtClean="0">
                <a:solidFill>
                  <a:srgbClr val="115740"/>
                </a:solidFill>
              </a:rPr>
              <a:t>Areas</a:t>
            </a:r>
            <a:endParaRPr lang="en-US" dirty="0"/>
          </a:p>
        </p:txBody>
      </p:sp>
    </p:spTree>
    <p:extLst>
      <p:ext uri="{BB962C8B-B14F-4D97-AF65-F5344CB8AC3E}">
        <p14:creationId xmlns:p14="http://schemas.microsoft.com/office/powerpoint/2010/main" val="42832115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a:solidFill>
                  <a:srgbClr val="115740"/>
                </a:solidFill>
              </a:rPr>
              <a:t>SU Fourth Floor Exhibit Areas </a:t>
            </a:r>
            <a:r>
              <a:rPr lang="en-US" dirty="0" smtClean="0">
                <a:solidFill>
                  <a:srgbClr val="115740"/>
                </a:solidFill>
              </a:rPr>
              <a:t/>
            </a:r>
            <a:br>
              <a:rPr lang="en-US" dirty="0" smtClean="0">
                <a:solidFill>
                  <a:srgbClr val="115740"/>
                </a:solidFill>
              </a:rPr>
            </a:br>
            <a:r>
              <a:rPr lang="en-US" sz="3600" dirty="0" smtClean="0">
                <a:solidFill>
                  <a:srgbClr val="115740"/>
                </a:solidFill>
                <a:latin typeface="Minion Pro"/>
                <a:cs typeface="Minion Pro"/>
              </a:rPr>
              <a:t>with </a:t>
            </a:r>
            <a:r>
              <a:rPr lang="en-US" sz="3600" dirty="0">
                <a:solidFill>
                  <a:srgbClr val="115740"/>
                </a:solidFill>
                <a:latin typeface="Minion Pro"/>
                <a:cs typeface="Minion Pro"/>
              </a:rPr>
              <a:t>Entrance Route </a:t>
            </a:r>
            <a:r>
              <a:rPr lang="en-US" sz="3600" dirty="0" smtClean="0">
                <a:solidFill>
                  <a:srgbClr val="115740"/>
                </a:solidFill>
                <a:latin typeface="Minion Pro"/>
                <a:cs typeface="Minion Pro"/>
              </a:rPr>
              <a:t>to </a:t>
            </a:r>
            <a:r>
              <a:rPr lang="en-US" sz="3600" dirty="0" err="1">
                <a:solidFill>
                  <a:srgbClr val="115740"/>
                </a:solidFill>
                <a:latin typeface="Minion Pro"/>
                <a:cs typeface="Minion Pro"/>
              </a:rPr>
              <a:t>Nabb</a:t>
            </a:r>
            <a:r>
              <a:rPr lang="en-US" sz="3600" dirty="0">
                <a:solidFill>
                  <a:srgbClr val="115740"/>
                </a:solidFill>
                <a:latin typeface="Minion Pro"/>
                <a:cs typeface="Minion Pro"/>
              </a:rPr>
              <a:t> Center marked</a:t>
            </a:r>
            <a:r>
              <a:rPr lang="en-US" sz="3600" dirty="0">
                <a:solidFill>
                  <a:schemeClr val="bg1"/>
                </a:solidFill>
                <a:latin typeface="Minion Pro"/>
                <a:cs typeface="Minion Pro"/>
              </a:rPr>
              <a:t/>
            </a:r>
            <a:br>
              <a:rPr lang="en-US" sz="3600" dirty="0">
                <a:solidFill>
                  <a:schemeClr val="bg1"/>
                </a:solidFill>
                <a:latin typeface="Minion Pro"/>
                <a:cs typeface="Minion Pro"/>
              </a:rPr>
            </a:br>
            <a:endParaRPr lang="en-US" sz="3600" dirty="0">
              <a:latin typeface="Minion Pro"/>
              <a:cs typeface="Minion Pro"/>
            </a:endParaRPr>
          </a:p>
        </p:txBody>
      </p:sp>
      <p:sp>
        <p:nvSpPr>
          <p:cNvPr id="4" name="Slide Number Placeholder 3"/>
          <p:cNvSpPr>
            <a:spLocks noGrp="1"/>
          </p:cNvSpPr>
          <p:nvPr>
            <p:ph type="sldNum" sz="quarter" idx="12"/>
          </p:nvPr>
        </p:nvSpPr>
        <p:spPr/>
        <p:txBody>
          <a:bodyPr/>
          <a:lstStyle/>
          <a:p>
            <a:fld id="{CFB0E020-FD70-774F-88AD-BC4F91F264AC}" type="slidenum">
              <a:rPr lang="en-US" smtClean="0"/>
              <a:t>25</a:t>
            </a:fld>
            <a:endParaRPr lang="en-US"/>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0730" t="15064" r="10000"/>
          <a:stretch/>
        </p:blipFill>
        <p:spPr>
          <a:xfrm>
            <a:off x="427707" y="1478820"/>
            <a:ext cx="7248442" cy="5028470"/>
          </a:xfrm>
          <a:prstGeom prst="rect">
            <a:avLst/>
          </a:prstGeom>
        </p:spPr>
      </p:pic>
      <p:sp>
        <p:nvSpPr>
          <p:cNvPr id="6" name="Left-Up Arrow 5"/>
          <p:cNvSpPr/>
          <p:nvPr/>
        </p:nvSpPr>
        <p:spPr>
          <a:xfrm>
            <a:off x="5385090" y="1740430"/>
            <a:ext cx="838200" cy="3025914"/>
          </a:xfrm>
          <a:prstGeom prst="lef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179373" y="1261144"/>
            <a:ext cx="1917788" cy="646331"/>
          </a:xfrm>
          <a:prstGeom prst="rect">
            <a:avLst/>
          </a:prstGeom>
          <a:solidFill>
            <a:srgbClr val="115740"/>
          </a:solidFill>
        </p:spPr>
        <p:txBody>
          <a:bodyPr wrap="square" rtlCol="0">
            <a:spAutoFit/>
          </a:bodyPr>
          <a:lstStyle/>
          <a:p>
            <a:r>
              <a:rPr lang="en-US" dirty="0" smtClean="0">
                <a:solidFill>
                  <a:schemeClr val="bg1"/>
                </a:solidFill>
                <a:latin typeface="Minion Pro"/>
                <a:cs typeface="Minion Pro"/>
              </a:rPr>
              <a:t>Temporary Exhibit Ca 800 </a:t>
            </a:r>
            <a:r>
              <a:rPr lang="en-US" dirty="0" err="1" smtClean="0">
                <a:solidFill>
                  <a:schemeClr val="bg1"/>
                </a:solidFill>
                <a:latin typeface="Minion Pro"/>
                <a:cs typeface="Minion Pro"/>
              </a:rPr>
              <a:t>sq</a:t>
            </a:r>
            <a:r>
              <a:rPr lang="en-US" dirty="0" smtClean="0">
                <a:solidFill>
                  <a:schemeClr val="bg1"/>
                </a:solidFill>
                <a:latin typeface="Minion Pro"/>
                <a:cs typeface="Minion Pro"/>
              </a:rPr>
              <a:t> </a:t>
            </a:r>
            <a:r>
              <a:rPr lang="en-US" dirty="0" err="1" smtClean="0">
                <a:solidFill>
                  <a:schemeClr val="bg1"/>
                </a:solidFill>
                <a:latin typeface="Minion Pro"/>
                <a:cs typeface="Minion Pro"/>
              </a:rPr>
              <a:t>ft</a:t>
            </a:r>
            <a:endParaRPr lang="en-US" dirty="0">
              <a:solidFill>
                <a:schemeClr val="bg1"/>
              </a:solidFill>
              <a:latin typeface="Minion Pro"/>
              <a:cs typeface="Minion Pro"/>
            </a:endParaRPr>
          </a:p>
        </p:txBody>
      </p:sp>
      <p:sp>
        <p:nvSpPr>
          <p:cNvPr id="8" name="TextBox 7"/>
          <p:cNvSpPr txBox="1"/>
          <p:nvPr/>
        </p:nvSpPr>
        <p:spPr>
          <a:xfrm>
            <a:off x="7371348" y="2792726"/>
            <a:ext cx="1371600" cy="1200329"/>
          </a:xfrm>
          <a:prstGeom prst="rect">
            <a:avLst/>
          </a:prstGeom>
          <a:solidFill>
            <a:srgbClr val="115740"/>
          </a:solidFill>
        </p:spPr>
        <p:txBody>
          <a:bodyPr wrap="square" rtlCol="0">
            <a:spAutoFit/>
          </a:bodyPr>
          <a:lstStyle/>
          <a:p>
            <a:r>
              <a:rPr lang="en-US" dirty="0" smtClean="0">
                <a:solidFill>
                  <a:srgbClr val="FFFFFF"/>
                </a:solidFill>
                <a:latin typeface="Minion Pro"/>
                <a:cs typeface="Minion Pro"/>
              </a:rPr>
              <a:t>Semi-permanent</a:t>
            </a:r>
          </a:p>
          <a:p>
            <a:r>
              <a:rPr lang="en-US" dirty="0" smtClean="0">
                <a:solidFill>
                  <a:srgbClr val="FFFFFF"/>
                </a:solidFill>
                <a:latin typeface="Minion Pro"/>
                <a:cs typeface="Minion Pro"/>
              </a:rPr>
              <a:t>Exhibit Ca 650 </a:t>
            </a:r>
            <a:r>
              <a:rPr lang="en-US" dirty="0" err="1" smtClean="0">
                <a:solidFill>
                  <a:srgbClr val="FFFFFF"/>
                </a:solidFill>
                <a:latin typeface="Minion Pro"/>
                <a:cs typeface="Minion Pro"/>
              </a:rPr>
              <a:t>sq</a:t>
            </a:r>
            <a:r>
              <a:rPr lang="en-US" dirty="0" smtClean="0">
                <a:solidFill>
                  <a:srgbClr val="FFFFFF"/>
                </a:solidFill>
                <a:latin typeface="Minion Pro"/>
                <a:cs typeface="Minion Pro"/>
              </a:rPr>
              <a:t> </a:t>
            </a:r>
            <a:r>
              <a:rPr lang="en-US" dirty="0" err="1" smtClean="0">
                <a:solidFill>
                  <a:srgbClr val="FFFFFF"/>
                </a:solidFill>
                <a:latin typeface="Minion Pro"/>
                <a:cs typeface="Minion Pro"/>
              </a:rPr>
              <a:t>ft</a:t>
            </a:r>
            <a:endParaRPr lang="en-US" dirty="0">
              <a:solidFill>
                <a:srgbClr val="FFFFFF"/>
              </a:solidFill>
              <a:latin typeface="Minion Pro"/>
              <a:cs typeface="Minion Pro"/>
            </a:endParaRPr>
          </a:p>
        </p:txBody>
      </p:sp>
      <p:sp>
        <p:nvSpPr>
          <p:cNvPr id="9" name="TextBox 8"/>
          <p:cNvSpPr txBox="1"/>
          <p:nvPr/>
        </p:nvSpPr>
        <p:spPr>
          <a:xfrm>
            <a:off x="3003470" y="4307122"/>
            <a:ext cx="1575071" cy="369332"/>
          </a:xfrm>
          <a:prstGeom prst="rect">
            <a:avLst/>
          </a:prstGeom>
          <a:solidFill>
            <a:srgbClr val="115740"/>
          </a:solidFill>
        </p:spPr>
        <p:txBody>
          <a:bodyPr wrap="none" rtlCol="0">
            <a:spAutoFit/>
          </a:bodyPr>
          <a:lstStyle/>
          <a:p>
            <a:r>
              <a:rPr lang="en-US" dirty="0" err="1" smtClean="0">
                <a:solidFill>
                  <a:srgbClr val="FFFFFF"/>
                </a:solidFill>
                <a:latin typeface="Minion Pro"/>
                <a:cs typeface="Minion Pro"/>
              </a:rPr>
              <a:t>Nabb</a:t>
            </a:r>
            <a:r>
              <a:rPr lang="en-US" dirty="0" smtClean="0">
                <a:solidFill>
                  <a:srgbClr val="FFFFFF"/>
                </a:solidFill>
                <a:latin typeface="Minion Pro"/>
                <a:cs typeface="Minion Pro"/>
              </a:rPr>
              <a:t> Entrance</a:t>
            </a:r>
            <a:endParaRPr lang="en-US" dirty="0">
              <a:solidFill>
                <a:srgbClr val="FFFFFF"/>
              </a:solidFill>
              <a:latin typeface="Minion Pro"/>
              <a:cs typeface="Minion Pro"/>
            </a:endParaRPr>
          </a:p>
        </p:txBody>
      </p:sp>
    </p:spTree>
    <p:extLst>
      <p:ext uri="{BB962C8B-B14F-4D97-AF65-F5344CB8AC3E}">
        <p14:creationId xmlns:p14="http://schemas.microsoft.com/office/powerpoint/2010/main" val="4292164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8014"/>
            <a:ext cx="8229600" cy="1143000"/>
          </a:xfrm>
        </p:spPr>
        <p:txBody>
          <a:bodyPr>
            <a:normAutofit fontScale="90000"/>
          </a:bodyPr>
          <a:lstStyle/>
          <a:p>
            <a:r>
              <a:rPr lang="en-US" dirty="0">
                <a:solidFill>
                  <a:srgbClr val="115740"/>
                </a:solidFill>
              </a:rPr>
              <a:t>Making SU exhibit space</a:t>
            </a:r>
            <a:br>
              <a:rPr lang="en-US" dirty="0">
                <a:solidFill>
                  <a:srgbClr val="115740"/>
                </a:solidFill>
              </a:rPr>
            </a:br>
            <a:r>
              <a:rPr lang="en-US" dirty="0">
                <a:solidFill>
                  <a:srgbClr val="115740"/>
                </a:solidFill>
              </a:rPr>
              <a:t>student-friendly</a:t>
            </a:r>
          </a:p>
        </p:txBody>
      </p:sp>
      <p:sp>
        <p:nvSpPr>
          <p:cNvPr id="3" name="Content Placeholder 2"/>
          <p:cNvSpPr>
            <a:spLocks noGrp="1"/>
          </p:cNvSpPr>
          <p:nvPr>
            <p:ph sz="half" idx="1"/>
          </p:nvPr>
        </p:nvSpPr>
        <p:spPr>
          <a:xfrm>
            <a:off x="457200" y="2220456"/>
            <a:ext cx="4038600" cy="4525963"/>
          </a:xfrm>
        </p:spPr>
        <p:txBody>
          <a:bodyPr/>
          <a:lstStyle/>
          <a:p>
            <a:r>
              <a:rPr lang="en-US" dirty="0">
                <a:solidFill>
                  <a:srgbClr val="115740"/>
                </a:solidFill>
              </a:rPr>
              <a:t>Very flexible spaces</a:t>
            </a:r>
          </a:p>
          <a:p>
            <a:r>
              <a:rPr lang="en-US" dirty="0">
                <a:solidFill>
                  <a:srgbClr val="115740"/>
                </a:solidFill>
              </a:rPr>
              <a:t>Variety of cases and modular panels</a:t>
            </a:r>
          </a:p>
          <a:p>
            <a:r>
              <a:rPr lang="en-US" dirty="0">
                <a:solidFill>
                  <a:srgbClr val="115740"/>
                </a:solidFill>
              </a:rPr>
              <a:t>4</a:t>
            </a:r>
            <a:r>
              <a:rPr lang="en-US" baseline="30000" dirty="0">
                <a:solidFill>
                  <a:srgbClr val="115740"/>
                </a:solidFill>
              </a:rPr>
              <a:t>th</a:t>
            </a:r>
            <a:r>
              <a:rPr lang="en-US" dirty="0">
                <a:solidFill>
                  <a:srgbClr val="115740"/>
                </a:solidFill>
              </a:rPr>
              <a:t> floor space can be closed off for installation, ceiling hanging, power/network</a:t>
            </a:r>
          </a:p>
          <a:p>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26</a:t>
            </a:fld>
            <a:endParaRPr lang="en-US"/>
          </a:p>
        </p:txBody>
      </p:sp>
      <p:pic>
        <p:nvPicPr>
          <p:cNvPr id="6"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rcRect t="-50508" b="-50508"/>
          <a:stretch>
            <a:fillRect/>
          </a:stretch>
        </p:blipFill>
        <p:spPr>
          <a:xfrm>
            <a:off x="4648200" y="1437752"/>
            <a:ext cx="4038600" cy="4525963"/>
          </a:xfrm>
        </p:spPr>
      </p:pic>
      <p:sp>
        <p:nvSpPr>
          <p:cNvPr id="7" name="TextBox 6"/>
          <p:cNvSpPr txBox="1"/>
          <p:nvPr/>
        </p:nvSpPr>
        <p:spPr>
          <a:xfrm>
            <a:off x="4725206" y="4843986"/>
            <a:ext cx="3927822" cy="615553"/>
          </a:xfrm>
          <a:prstGeom prst="rect">
            <a:avLst/>
          </a:prstGeom>
          <a:noFill/>
        </p:spPr>
        <p:txBody>
          <a:bodyPr wrap="square" rtlCol="0">
            <a:spAutoFit/>
          </a:bodyPr>
          <a:lstStyle/>
          <a:p>
            <a:r>
              <a:rPr lang="en-US" sz="1600" dirty="0">
                <a:solidFill>
                  <a:srgbClr val="115740"/>
                </a:solidFill>
                <a:latin typeface="Minion Pro"/>
                <a:cs typeface="Minion Pro"/>
              </a:rPr>
              <a:t>http://</a:t>
            </a:r>
            <a:r>
              <a:rPr lang="en-US" sz="1600" dirty="0" err="1">
                <a:solidFill>
                  <a:srgbClr val="115740"/>
                </a:solidFill>
                <a:latin typeface="Minion Pro"/>
                <a:cs typeface="Minion Pro"/>
              </a:rPr>
              <a:t>www.mbawalls.com</a:t>
            </a:r>
            <a:r>
              <a:rPr lang="en-US" sz="1600" dirty="0">
                <a:solidFill>
                  <a:srgbClr val="115740"/>
                </a:solidFill>
                <a:latin typeface="Minion Pro"/>
                <a:cs typeface="Minion Pro"/>
              </a:rPr>
              <a:t>/mila_panel3c4.jpg</a:t>
            </a:r>
          </a:p>
          <a:p>
            <a:endParaRPr lang="en-US" dirty="0"/>
          </a:p>
        </p:txBody>
      </p:sp>
    </p:spTree>
    <p:extLst>
      <p:ext uri="{BB962C8B-B14F-4D97-AF65-F5344CB8AC3E}">
        <p14:creationId xmlns:p14="http://schemas.microsoft.com/office/powerpoint/2010/main" val="26837482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a:xfrm>
            <a:off x="0" y="1910328"/>
            <a:ext cx="9144000" cy="4525963"/>
          </a:xfrm>
        </p:spPr>
        <p:txBody>
          <a:bodyPr/>
          <a:lstStyle/>
          <a:p>
            <a:pPr marL="0" indent="0" algn="ctr">
              <a:buNone/>
            </a:pPr>
            <a:r>
              <a:rPr lang="en-US" b="1" dirty="0">
                <a:solidFill>
                  <a:srgbClr val="115740"/>
                </a:solidFill>
              </a:rPr>
              <a:t>Student Feedback</a:t>
            </a:r>
          </a:p>
          <a:p>
            <a:pPr marL="0" indent="0" algn="ctr">
              <a:buNone/>
            </a:pPr>
            <a:endParaRPr lang="en-US" dirty="0">
              <a:solidFill>
                <a:srgbClr val="115740"/>
              </a:solidFill>
            </a:endParaRPr>
          </a:p>
          <a:p>
            <a:pPr marL="0" indent="0" algn="ctr">
              <a:lnSpc>
                <a:spcPct val="120000"/>
              </a:lnSpc>
              <a:buNone/>
            </a:pPr>
            <a:r>
              <a:rPr lang="en-US" i="1" dirty="0">
                <a:solidFill>
                  <a:srgbClr val="115740"/>
                </a:solidFill>
              </a:rPr>
              <a:t>“I really enjoyed participating in the creation of the exhibits for </a:t>
            </a:r>
            <a:r>
              <a:rPr lang="en-US" i="1" dirty="0" err="1">
                <a:solidFill>
                  <a:srgbClr val="115740"/>
                </a:solidFill>
              </a:rPr>
              <a:t>Swem</a:t>
            </a:r>
            <a:r>
              <a:rPr lang="en-US" i="1" dirty="0">
                <a:solidFill>
                  <a:srgbClr val="115740"/>
                </a:solidFill>
              </a:rPr>
              <a:t>. I thought it was really neat that we were working as a class to create something would be showcased in the library at the end of the semester.”</a:t>
            </a:r>
          </a:p>
          <a:p>
            <a:endParaRPr lang="en-US" dirty="0"/>
          </a:p>
        </p:txBody>
      </p:sp>
      <p:sp>
        <p:nvSpPr>
          <p:cNvPr id="4" name="Slide Number Placeholder 3"/>
          <p:cNvSpPr>
            <a:spLocks noGrp="1"/>
          </p:cNvSpPr>
          <p:nvPr>
            <p:ph type="sldNum" sz="quarter" idx="12"/>
          </p:nvPr>
        </p:nvSpPr>
        <p:spPr/>
        <p:txBody>
          <a:bodyPr/>
          <a:lstStyle/>
          <a:p>
            <a:fld id="{CFB0E020-FD70-774F-88AD-BC4F91F264AC}" type="slidenum">
              <a:rPr lang="en-US" smtClean="0"/>
              <a:t>27</a:t>
            </a:fld>
            <a:endParaRPr lang="en-US"/>
          </a:p>
        </p:txBody>
      </p:sp>
    </p:spTree>
    <p:extLst>
      <p:ext uri="{BB962C8B-B14F-4D97-AF65-F5344CB8AC3E}">
        <p14:creationId xmlns:p14="http://schemas.microsoft.com/office/powerpoint/2010/main" val="15883967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a:xfrm>
            <a:off x="0" y="2338600"/>
            <a:ext cx="9144000" cy="4525963"/>
          </a:xfrm>
        </p:spPr>
        <p:txBody>
          <a:bodyPr/>
          <a:lstStyle/>
          <a:p>
            <a:pPr marL="0" indent="0" algn="ctr">
              <a:buNone/>
            </a:pPr>
            <a:r>
              <a:rPr lang="en-US" b="1" dirty="0">
                <a:solidFill>
                  <a:srgbClr val="115740"/>
                </a:solidFill>
              </a:rPr>
              <a:t>Faculty Feedback</a:t>
            </a:r>
          </a:p>
          <a:p>
            <a:pPr marL="0" indent="0" algn="ctr">
              <a:buNone/>
            </a:pPr>
            <a:endParaRPr lang="en-US" dirty="0">
              <a:solidFill>
                <a:srgbClr val="115740"/>
              </a:solidFill>
            </a:endParaRPr>
          </a:p>
          <a:p>
            <a:pPr marL="0" indent="0" algn="ctr">
              <a:buNone/>
            </a:pPr>
            <a:r>
              <a:rPr lang="en-US" i="1" dirty="0">
                <a:solidFill>
                  <a:srgbClr val="115740"/>
                </a:solidFill>
              </a:rPr>
              <a:t>“The exhibits were an excellent way to reinforce classroom learning and give students a real-life opportunity to showcase their work.”</a:t>
            </a:r>
          </a:p>
          <a:p>
            <a:endParaRPr lang="en-US" dirty="0"/>
          </a:p>
        </p:txBody>
      </p:sp>
      <p:sp>
        <p:nvSpPr>
          <p:cNvPr id="4" name="Slide Number Placeholder 3"/>
          <p:cNvSpPr>
            <a:spLocks noGrp="1"/>
          </p:cNvSpPr>
          <p:nvPr>
            <p:ph type="sldNum" sz="quarter" idx="12"/>
          </p:nvPr>
        </p:nvSpPr>
        <p:spPr/>
        <p:txBody>
          <a:bodyPr/>
          <a:lstStyle/>
          <a:p>
            <a:fld id="{CFB0E020-FD70-774F-88AD-BC4F91F264AC}" type="slidenum">
              <a:rPr lang="en-US" smtClean="0"/>
              <a:t>28</a:t>
            </a:fld>
            <a:endParaRPr lang="en-US"/>
          </a:p>
        </p:txBody>
      </p:sp>
    </p:spTree>
    <p:extLst>
      <p:ext uri="{BB962C8B-B14F-4D97-AF65-F5344CB8AC3E}">
        <p14:creationId xmlns:p14="http://schemas.microsoft.com/office/powerpoint/2010/main" val="27311813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Impact on Student Learning and Careers</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29</a:t>
            </a:fld>
            <a:endParaRPr lang="en-US"/>
          </a:p>
        </p:txBody>
      </p:sp>
      <p:pic>
        <p:nvPicPr>
          <p:cNvPr id="6" name="Picture 2"/>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674" r="-7553"/>
          <a:stretch/>
        </p:blipFill>
        <p:spPr bwMode="auto">
          <a:xfrm>
            <a:off x="768350" y="1600200"/>
            <a:ext cx="3727449"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l="-8001" r="-8001"/>
          <a:stretch>
            <a:fillRect/>
          </a:stretch>
        </p:blipFill>
        <p:spPr bwMode="auto">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8045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FB0E020-FD70-774F-88AD-BC4F91F264AC}" type="slidenum">
              <a:rPr lang="en-US" smtClean="0"/>
              <a:t>3</a:t>
            </a:fld>
            <a:endParaRPr lang="en-US"/>
          </a:p>
        </p:txBody>
      </p:sp>
      <p:sp>
        <p:nvSpPr>
          <p:cNvPr id="5" name="Title 1"/>
          <p:cNvSpPr txBox="1">
            <a:spLocks/>
          </p:cNvSpPr>
          <p:nvPr/>
        </p:nvSpPr>
        <p:spPr>
          <a:xfrm>
            <a:off x="0" y="5593418"/>
            <a:ext cx="9144000" cy="116396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accent1"/>
                </a:solidFill>
                <a:latin typeface="Trajan Pro"/>
                <a:ea typeface="+mj-ea"/>
                <a:cs typeface="Trajan Pro"/>
              </a:defRPr>
            </a:lvl1pPr>
          </a:lstStyle>
          <a:p>
            <a:r>
              <a:rPr lang="en-US" sz="3200" dirty="0" smtClean="0"/>
              <a:t>Student Curators at Work</a:t>
            </a:r>
            <a:endParaRPr lang="en-US" sz="3200" dirty="0"/>
          </a:p>
        </p:txBody>
      </p:sp>
      <p:pic>
        <p:nvPicPr>
          <p:cNvPr id="7" name="Picture 2" descr="C:\Users\jadavy\Downloads\5239479126_2d1814d86a_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32729"/>
            <a:ext cx="3902075" cy="52022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jadavy\Downloads\5238879313_54570ec1e8_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4725" y="332729"/>
            <a:ext cx="3902075" cy="5202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2581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30</a:t>
            </a:fld>
            <a:endParaRPr lang="en-US"/>
          </a:p>
        </p:txBody>
      </p:sp>
      <p:pic>
        <p:nvPicPr>
          <p:cNvPr id="6" name="Picture 2" descr="C:\Users\jadavy\Desktop\omeka.pn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t="-13948" b="-13948"/>
          <a:stretch>
            <a:fillRect/>
          </a:stretch>
        </p:blipFill>
        <p:spPr bwMode="auto">
          <a:xfrm>
            <a:off x="457200" y="935640"/>
            <a:ext cx="4038600" cy="45259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C:\Users\jadavy\Desktop\vmpa.png"/>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t="-14093" b="-14093"/>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1955" y="5331108"/>
            <a:ext cx="2743200" cy="85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63123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874"/>
            <a:ext cx="8229600" cy="1143000"/>
          </a:xfrm>
        </p:spPr>
        <p:txBody>
          <a:bodyPr/>
          <a:lstStyle/>
          <a:p>
            <a:r>
              <a:rPr lang="en-US" dirty="0" smtClean="0"/>
              <a:t>Contact Us</a:t>
            </a:r>
            <a:endParaRPr lang="en-US" dirty="0"/>
          </a:p>
        </p:txBody>
      </p:sp>
      <p:sp>
        <p:nvSpPr>
          <p:cNvPr id="3" name="Content Placeholder 2"/>
          <p:cNvSpPr>
            <a:spLocks noGrp="1"/>
          </p:cNvSpPr>
          <p:nvPr>
            <p:ph sz="half" idx="1"/>
          </p:nvPr>
        </p:nvSpPr>
        <p:spPr>
          <a:xfrm>
            <a:off x="457200" y="2673366"/>
            <a:ext cx="4038600" cy="4525963"/>
          </a:xfrm>
        </p:spPr>
        <p:txBody>
          <a:bodyPr/>
          <a:lstStyle/>
          <a:p>
            <a:pPr marL="0" indent="0" algn="ctr">
              <a:buNone/>
            </a:pPr>
            <a:r>
              <a:rPr lang="en-US" b="1" dirty="0">
                <a:solidFill>
                  <a:srgbClr val="115740"/>
                </a:solidFill>
                <a:latin typeface="Trajan Pro"/>
                <a:cs typeface="Trajan Pro"/>
              </a:rPr>
              <a:t>Bea </a:t>
            </a:r>
            <a:r>
              <a:rPr lang="en-US" b="1" dirty="0" smtClean="0">
                <a:solidFill>
                  <a:srgbClr val="115740"/>
                </a:solidFill>
                <a:latin typeface="Trajan Pro"/>
                <a:cs typeface="Trajan Pro"/>
              </a:rPr>
              <a:t>Hardy</a:t>
            </a:r>
          </a:p>
          <a:p>
            <a:pPr marL="0" indent="0" algn="ctr">
              <a:buNone/>
            </a:pPr>
            <a:endParaRPr lang="en-US" sz="1200" b="1" dirty="0">
              <a:solidFill>
                <a:srgbClr val="115740"/>
              </a:solidFill>
              <a:latin typeface="Trajan Pro"/>
              <a:cs typeface="Trajan Pro"/>
            </a:endParaRPr>
          </a:p>
          <a:p>
            <a:pPr marL="0" indent="0" algn="ctr">
              <a:buNone/>
            </a:pPr>
            <a:r>
              <a:rPr lang="en-US" sz="2000" dirty="0" smtClean="0">
                <a:solidFill>
                  <a:srgbClr val="115740"/>
                </a:solidFill>
              </a:rPr>
              <a:t>Salisbury University</a:t>
            </a:r>
          </a:p>
          <a:p>
            <a:pPr marL="0" indent="0" algn="ctr">
              <a:buNone/>
            </a:pPr>
            <a:r>
              <a:rPr lang="en-US" sz="2000" dirty="0" smtClean="0">
                <a:solidFill>
                  <a:srgbClr val="115740"/>
                </a:solidFill>
              </a:rPr>
              <a:t>Dean of Libraries</a:t>
            </a:r>
          </a:p>
          <a:p>
            <a:pPr marL="0" indent="0" algn="ctr">
              <a:buNone/>
            </a:pPr>
            <a:endParaRPr lang="en-US" sz="1200" dirty="0">
              <a:solidFill>
                <a:srgbClr val="115740"/>
              </a:solidFill>
            </a:endParaRPr>
          </a:p>
          <a:p>
            <a:pPr marL="0" indent="0" algn="ctr">
              <a:buNone/>
            </a:pPr>
            <a:r>
              <a:rPr lang="en-US" sz="2000" dirty="0" smtClean="0">
                <a:solidFill>
                  <a:srgbClr val="115740"/>
                </a:solidFill>
              </a:rPr>
              <a:t>bbhardy@salisbury.edu</a:t>
            </a:r>
          </a:p>
          <a:p>
            <a:pPr marL="0" indent="0" algn="ctr">
              <a:buNone/>
            </a:pPr>
            <a:r>
              <a:rPr lang="en-US" sz="2000" dirty="0" smtClean="0">
                <a:solidFill>
                  <a:srgbClr val="115740"/>
                </a:solidFill>
              </a:rPr>
              <a:t>410-543-6133</a:t>
            </a:r>
            <a:endParaRPr lang="en-US" sz="2000" dirty="0">
              <a:solidFill>
                <a:srgbClr val="115740"/>
              </a:solidFill>
            </a:endParaRPr>
          </a:p>
          <a:p>
            <a:pPr marL="0" indent="0">
              <a:buNone/>
            </a:pPr>
            <a:endParaRPr lang="en-US" dirty="0"/>
          </a:p>
        </p:txBody>
      </p:sp>
      <p:sp>
        <p:nvSpPr>
          <p:cNvPr id="4" name="Content Placeholder 3"/>
          <p:cNvSpPr>
            <a:spLocks noGrp="1"/>
          </p:cNvSpPr>
          <p:nvPr>
            <p:ph sz="half" idx="2"/>
          </p:nvPr>
        </p:nvSpPr>
        <p:spPr>
          <a:xfrm>
            <a:off x="4648200" y="2673366"/>
            <a:ext cx="4038600" cy="4525963"/>
          </a:xfrm>
        </p:spPr>
        <p:txBody>
          <a:bodyPr/>
          <a:lstStyle/>
          <a:p>
            <a:pPr marL="0" indent="0" algn="ctr">
              <a:buNone/>
            </a:pPr>
            <a:r>
              <a:rPr lang="en-US" b="1" dirty="0">
                <a:solidFill>
                  <a:srgbClr val="115740"/>
                </a:solidFill>
                <a:latin typeface="Trajan Pro"/>
                <a:cs typeface="Trajan Pro"/>
              </a:rPr>
              <a:t>Jennie Davy</a:t>
            </a:r>
          </a:p>
          <a:p>
            <a:pPr marL="0" indent="0">
              <a:buNone/>
            </a:pPr>
            <a:endParaRPr lang="en-US" sz="1200" b="1" dirty="0" smtClean="0"/>
          </a:p>
          <a:p>
            <a:pPr marL="0" indent="0" algn="ctr">
              <a:buNone/>
            </a:pPr>
            <a:r>
              <a:rPr lang="en-US" sz="2000" dirty="0" smtClean="0"/>
              <a:t>William &amp; Mary</a:t>
            </a:r>
          </a:p>
          <a:p>
            <a:pPr marL="0" indent="0" algn="ctr">
              <a:buNone/>
            </a:pPr>
            <a:r>
              <a:rPr lang="en-US" sz="2000" dirty="0" smtClean="0"/>
              <a:t>Burger Archives Specialist</a:t>
            </a:r>
          </a:p>
          <a:p>
            <a:pPr marL="0" indent="0" algn="ctr">
              <a:buNone/>
            </a:pPr>
            <a:endParaRPr lang="en-US" sz="1200" dirty="0" smtClean="0"/>
          </a:p>
          <a:p>
            <a:pPr marL="0" indent="0" algn="ctr">
              <a:buNone/>
            </a:pPr>
            <a:r>
              <a:rPr lang="en-US" sz="2000" dirty="0" err="1" smtClean="0"/>
              <a:t>jadavy@wm.edu</a:t>
            </a:r>
            <a:endParaRPr lang="en-US" sz="2000" dirty="0" smtClean="0"/>
          </a:p>
          <a:p>
            <a:pPr marL="0" indent="0" algn="ctr">
              <a:buNone/>
            </a:pPr>
            <a:r>
              <a:rPr lang="en-US" sz="2000" dirty="0" smtClean="0"/>
              <a:t>757-221-3062</a:t>
            </a:r>
            <a:endParaRPr lang="en-US" sz="2000" dirty="0"/>
          </a:p>
        </p:txBody>
      </p:sp>
      <p:pic>
        <p:nvPicPr>
          <p:cNvPr id="6" name="Picture 5"/>
          <p:cNvPicPr>
            <a:picLocks noChangeAspect="1"/>
          </p:cNvPicPr>
          <p:nvPr/>
        </p:nvPicPr>
        <p:blipFill rotWithShape="1">
          <a:blip r:embed="rId3"/>
          <a:srcRect l="2703" r="1853" b="30945"/>
          <a:stretch/>
        </p:blipFill>
        <p:spPr>
          <a:xfrm>
            <a:off x="1569787" y="818406"/>
            <a:ext cx="1875140" cy="1854960"/>
          </a:xfrm>
          <a:prstGeom prst="rect">
            <a:avLst/>
          </a:prstGeom>
        </p:spPr>
      </p:pic>
      <p:pic>
        <p:nvPicPr>
          <p:cNvPr id="7" name="Picture 6" descr="jadavy_headshot.jpg"/>
          <p:cNvPicPr>
            <a:picLocks noChangeAspect="1"/>
          </p:cNvPicPr>
          <p:nvPr/>
        </p:nvPicPr>
        <p:blipFill rotWithShape="1">
          <a:blip r:embed="rId4">
            <a:extLst>
              <a:ext uri="{28A0092B-C50C-407E-A947-70E740481C1C}">
                <a14:useLocalDpi xmlns:a14="http://schemas.microsoft.com/office/drawing/2010/main" val="0"/>
              </a:ext>
            </a:extLst>
          </a:blip>
          <a:srcRect t="6069"/>
          <a:stretch/>
        </p:blipFill>
        <p:spPr>
          <a:xfrm>
            <a:off x="5786881" y="861213"/>
            <a:ext cx="1762362" cy="1834957"/>
          </a:xfrm>
          <a:prstGeom prst="rect">
            <a:avLst/>
          </a:prstGeom>
        </p:spPr>
      </p:pic>
      <p:sp>
        <p:nvSpPr>
          <p:cNvPr id="8" name="TextBox 7"/>
          <p:cNvSpPr txBox="1"/>
          <p:nvPr/>
        </p:nvSpPr>
        <p:spPr>
          <a:xfrm>
            <a:off x="0" y="5271867"/>
            <a:ext cx="9144000" cy="923330"/>
          </a:xfrm>
          <a:prstGeom prst="rect">
            <a:avLst/>
          </a:prstGeom>
          <a:noFill/>
        </p:spPr>
        <p:txBody>
          <a:bodyPr wrap="square" rtlCol="0">
            <a:spAutoFit/>
          </a:bodyPr>
          <a:lstStyle/>
          <a:p>
            <a:pPr algn="ctr"/>
            <a:r>
              <a:rPr lang="en-US" dirty="0" smtClean="0">
                <a:solidFill>
                  <a:srgbClr val="115740"/>
                </a:solidFill>
                <a:latin typeface="Minion Pro"/>
                <a:cs typeface="Minion Pro"/>
              </a:rPr>
              <a:t>Images, </a:t>
            </a:r>
            <a:r>
              <a:rPr lang="en-US" dirty="0">
                <a:solidFill>
                  <a:srgbClr val="115740"/>
                </a:solidFill>
                <a:latin typeface="Minion Pro"/>
                <a:cs typeface="Minion Pro"/>
              </a:rPr>
              <a:t>except where noted, are from a variety of William </a:t>
            </a:r>
            <a:r>
              <a:rPr lang="en-US" dirty="0" smtClean="0">
                <a:solidFill>
                  <a:srgbClr val="115740"/>
                </a:solidFill>
                <a:latin typeface="Minion Pro"/>
                <a:cs typeface="Minion Pro"/>
              </a:rPr>
              <a:t>&amp; </a:t>
            </a:r>
            <a:r>
              <a:rPr lang="en-US" dirty="0">
                <a:solidFill>
                  <a:srgbClr val="115740"/>
                </a:solidFill>
                <a:latin typeface="Minion Pro"/>
                <a:cs typeface="Minion Pro"/>
              </a:rPr>
              <a:t>Mary and </a:t>
            </a:r>
            <a:r>
              <a:rPr lang="en-US" dirty="0" smtClean="0">
                <a:solidFill>
                  <a:srgbClr val="115740"/>
                </a:solidFill>
                <a:latin typeface="Minion Pro"/>
                <a:cs typeface="Minion Pro"/>
              </a:rPr>
              <a:t>Salisbury </a:t>
            </a:r>
            <a:r>
              <a:rPr lang="en-US" dirty="0">
                <a:solidFill>
                  <a:srgbClr val="115740"/>
                </a:solidFill>
                <a:latin typeface="Minion Pro"/>
                <a:cs typeface="Minion Pro"/>
              </a:rPr>
              <a:t>University </a:t>
            </a:r>
            <a:endParaRPr lang="en-US" dirty="0" smtClean="0">
              <a:solidFill>
                <a:srgbClr val="115740"/>
              </a:solidFill>
              <a:latin typeface="Minion Pro"/>
              <a:cs typeface="Minion Pro"/>
            </a:endParaRPr>
          </a:p>
          <a:p>
            <a:pPr algn="ctr"/>
            <a:r>
              <a:rPr lang="en-US" dirty="0" smtClean="0">
                <a:solidFill>
                  <a:srgbClr val="115740"/>
                </a:solidFill>
                <a:latin typeface="Minion Pro"/>
                <a:cs typeface="Minion Pro"/>
              </a:rPr>
              <a:t>social media and other institutional sources. </a:t>
            </a:r>
          </a:p>
          <a:p>
            <a:endParaRPr lang="en-US" dirty="0"/>
          </a:p>
        </p:txBody>
      </p:sp>
      <p:sp>
        <p:nvSpPr>
          <p:cNvPr id="9" name="Rectangle 1"/>
          <p:cNvSpPr>
            <a:spLocks noChangeArrowheads="1"/>
          </p:cNvSpPr>
          <p:nvPr/>
        </p:nvSpPr>
        <p:spPr bwMode="auto">
          <a:xfrm>
            <a:off x="1565005" y="6218347"/>
            <a:ext cx="815774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Minion Pro" pitchFamily="18" charset="0"/>
                <a:cs typeface="Arial" charset="0"/>
              </a:rPr>
              <a:t>This work is licensed under a </a:t>
            </a:r>
            <a:r>
              <a:rPr kumimoji="0" lang="en-US" altLang="en-US" sz="1400" b="0" i="0" u="none" strike="noStrike" cap="none" normalizeH="0" baseline="0" dirty="0" smtClean="0">
                <a:ln>
                  <a:noFill/>
                </a:ln>
                <a:solidFill>
                  <a:srgbClr val="115740"/>
                </a:solidFill>
                <a:effectLst/>
                <a:latin typeface="Minion Pro" pitchFamily="18" charset="0"/>
                <a:cs typeface="Arial" charset="0"/>
                <a:hlinkClick r:id="rId5"/>
              </a:rPr>
              <a:t>Creative Commons Attribution-</a:t>
            </a:r>
            <a:r>
              <a:rPr kumimoji="0" lang="en-US" altLang="en-US" sz="1400" b="0" i="0" u="none" strike="noStrike" cap="none" normalizeH="0" baseline="0" dirty="0" err="1" smtClean="0">
                <a:ln>
                  <a:noFill/>
                </a:ln>
                <a:solidFill>
                  <a:srgbClr val="115740"/>
                </a:solidFill>
                <a:effectLst/>
                <a:latin typeface="Minion Pro" pitchFamily="18" charset="0"/>
                <a:cs typeface="Arial" charset="0"/>
                <a:hlinkClick r:id="rId5"/>
              </a:rPr>
              <a:t>ShareAlike</a:t>
            </a:r>
            <a:r>
              <a:rPr kumimoji="0" lang="en-US" altLang="en-US" sz="1400" b="0" i="0" u="none" strike="noStrike" cap="none" normalizeH="0" baseline="0" dirty="0" smtClean="0">
                <a:ln>
                  <a:noFill/>
                </a:ln>
                <a:solidFill>
                  <a:srgbClr val="115740"/>
                </a:solidFill>
                <a:effectLst/>
                <a:latin typeface="Minion Pro" pitchFamily="18" charset="0"/>
                <a:cs typeface="Arial" charset="0"/>
                <a:hlinkClick r:id="rId5"/>
              </a:rPr>
              <a:t> 3.0 United States License</a:t>
            </a:r>
            <a:r>
              <a:rPr kumimoji="0" lang="en-US" altLang="en-US" sz="1400" b="0" i="0" u="none" strike="noStrike" cap="none" normalizeH="0" baseline="0" dirty="0" smtClean="0">
                <a:ln>
                  <a:noFill/>
                </a:ln>
                <a:solidFill>
                  <a:schemeClr val="tx1"/>
                </a:solidFill>
                <a:effectLst/>
                <a:latin typeface="Minion Pro" pitchFamily="18" charset="0"/>
                <a:cs typeface="Arial" charset="0"/>
              </a:rPr>
              <a:t>. </a:t>
            </a:r>
          </a:p>
        </p:txBody>
      </p:sp>
      <p:pic>
        <p:nvPicPr>
          <p:cNvPr id="2050" name="Picture 2" descr="Creative Commons Licens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1609" y="6218347"/>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5265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FB0E020-FD70-774F-88AD-BC4F91F264AC}" type="slidenum">
              <a:rPr lang="en-US" smtClean="0"/>
              <a:t>4</a:t>
            </a:fld>
            <a:endParaRPr lang="en-US"/>
          </a:p>
        </p:txBody>
      </p:sp>
      <p:sp>
        <p:nvSpPr>
          <p:cNvPr id="5" name="Title 1"/>
          <p:cNvSpPr txBox="1">
            <a:spLocks/>
          </p:cNvSpPr>
          <p:nvPr/>
        </p:nvSpPr>
        <p:spPr>
          <a:xfrm>
            <a:off x="0" y="5593418"/>
            <a:ext cx="9144000" cy="116396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accent1"/>
                </a:solidFill>
                <a:latin typeface="Trajan Pro"/>
                <a:ea typeface="+mj-ea"/>
                <a:cs typeface="Trajan Pro"/>
              </a:defRPr>
            </a:lvl1pPr>
          </a:lstStyle>
          <a:p>
            <a:r>
              <a:rPr lang="en-US" sz="3200" dirty="0" smtClean="0"/>
              <a:t>Student Curators at Work</a:t>
            </a:r>
            <a:endParaRPr lang="en-US" sz="3200" dirty="0"/>
          </a:p>
        </p:txBody>
      </p:sp>
      <p:pic>
        <p:nvPicPr>
          <p:cNvPr id="6" name="Picture 2" descr="C:\Users\jadavy\Downloads\13311675674_db0c5a6e9a_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762000"/>
            <a:ext cx="6516691" cy="4343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swem.wm.edu/sites/default/files/Edith%20Heard%202014%20WEB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307386"/>
            <a:ext cx="1905000" cy="23050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s://swem.wm.edu/sites/default/files/Allen%20%26%20Chung%202014%20WEB2_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2141" y="2705100"/>
            <a:ext cx="1905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193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549"/>
            <a:ext cx="8229600" cy="1143000"/>
          </a:xfrm>
        </p:spPr>
        <p:txBody>
          <a:bodyPr/>
          <a:lstStyle/>
          <a:p>
            <a:r>
              <a:rPr lang="en-US" dirty="0" smtClean="0"/>
              <a:t>Our backgrounds</a:t>
            </a:r>
            <a:endParaRPr lang="en-US" dirty="0"/>
          </a:p>
        </p:txBody>
      </p:sp>
      <p:sp>
        <p:nvSpPr>
          <p:cNvPr id="3" name="Content Placeholder 2"/>
          <p:cNvSpPr>
            <a:spLocks noGrp="1"/>
          </p:cNvSpPr>
          <p:nvPr>
            <p:ph sz="half" idx="1"/>
          </p:nvPr>
        </p:nvSpPr>
        <p:spPr>
          <a:xfrm>
            <a:off x="457200" y="3032589"/>
            <a:ext cx="4038600" cy="4525963"/>
          </a:xfrm>
        </p:spPr>
        <p:txBody>
          <a:bodyPr/>
          <a:lstStyle/>
          <a:p>
            <a:pPr marL="0" indent="0" algn="ctr">
              <a:buNone/>
            </a:pPr>
            <a:r>
              <a:rPr lang="en-US" b="1" dirty="0">
                <a:solidFill>
                  <a:srgbClr val="115740"/>
                </a:solidFill>
                <a:latin typeface="Trajan Pro"/>
                <a:cs typeface="Trajan Pro"/>
              </a:rPr>
              <a:t>Bea Hardy</a:t>
            </a:r>
          </a:p>
          <a:p>
            <a:r>
              <a:rPr lang="en-US" dirty="0">
                <a:solidFill>
                  <a:srgbClr val="115740"/>
                </a:solidFill>
              </a:rPr>
              <a:t>PhD in history, MLS</a:t>
            </a:r>
          </a:p>
          <a:p>
            <a:r>
              <a:rPr lang="en-US" dirty="0" smtClean="0">
                <a:solidFill>
                  <a:srgbClr val="115740"/>
                </a:solidFill>
              </a:rPr>
              <a:t>Employment History</a:t>
            </a:r>
          </a:p>
          <a:p>
            <a:pPr lvl="1"/>
            <a:r>
              <a:rPr lang="en-US" dirty="0" smtClean="0">
                <a:solidFill>
                  <a:srgbClr val="115740"/>
                </a:solidFill>
              </a:rPr>
              <a:t>Maryland </a:t>
            </a:r>
            <a:r>
              <a:rPr lang="en-US" dirty="0">
                <a:solidFill>
                  <a:srgbClr val="115740"/>
                </a:solidFill>
              </a:rPr>
              <a:t>Historical </a:t>
            </a:r>
            <a:r>
              <a:rPr lang="en-US" dirty="0" smtClean="0">
                <a:solidFill>
                  <a:srgbClr val="115740"/>
                </a:solidFill>
              </a:rPr>
              <a:t>Society</a:t>
            </a:r>
            <a:endParaRPr lang="en-US" dirty="0">
              <a:solidFill>
                <a:srgbClr val="115740"/>
              </a:solidFill>
            </a:endParaRPr>
          </a:p>
          <a:p>
            <a:pPr lvl="1"/>
            <a:r>
              <a:rPr lang="en-US" dirty="0" smtClean="0">
                <a:solidFill>
                  <a:srgbClr val="115740"/>
                </a:solidFill>
              </a:rPr>
              <a:t>William </a:t>
            </a:r>
            <a:r>
              <a:rPr lang="en-US" dirty="0">
                <a:solidFill>
                  <a:srgbClr val="115740"/>
                </a:solidFill>
              </a:rPr>
              <a:t>&amp; </a:t>
            </a:r>
            <a:r>
              <a:rPr lang="en-US" dirty="0" smtClean="0">
                <a:solidFill>
                  <a:srgbClr val="115740"/>
                </a:solidFill>
              </a:rPr>
              <a:t>Mary</a:t>
            </a:r>
          </a:p>
          <a:p>
            <a:pPr lvl="1"/>
            <a:r>
              <a:rPr lang="en-US" dirty="0" smtClean="0">
                <a:solidFill>
                  <a:srgbClr val="115740"/>
                </a:solidFill>
              </a:rPr>
              <a:t> </a:t>
            </a:r>
            <a:r>
              <a:rPr lang="en-US" dirty="0">
                <a:solidFill>
                  <a:srgbClr val="115740"/>
                </a:solidFill>
              </a:rPr>
              <a:t>Salisbury University</a:t>
            </a:r>
          </a:p>
          <a:p>
            <a:endParaRPr lang="en-US" dirty="0"/>
          </a:p>
        </p:txBody>
      </p:sp>
      <p:sp>
        <p:nvSpPr>
          <p:cNvPr id="4" name="Content Placeholder 3"/>
          <p:cNvSpPr>
            <a:spLocks noGrp="1"/>
          </p:cNvSpPr>
          <p:nvPr>
            <p:ph sz="half" idx="2"/>
          </p:nvPr>
        </p:nvSpPr>
        <p:spPr>
          <a:xfrm>
            <a:off x="4648200" y="3032589"/>
            <a:ext cx="4038600" cy="4525963"/>
          </a:xfrm>
        </p:spPr>
        <p:txBody>
          <a:bodyPr/>
          <a:lstStyle/>
          <a:p>
            <a:pPr marL="0" indent="0" algn="ctr">
              <a:buNone/>
            </a:pPr>
            <a:r>
              <a:rPr lang="en-US" b="1" dirty="0">
                <a:solidFill>
                  <a:srgbClr val="115740"/>
                </a:solidFill>
                <a:latin typeface="Trajan Pro"/>
                <a:cs typeface="Trajan Pro"/>
              </a:rPr>
              <a:t>Jennie Davy</a:t>
            </a:r>
          </a:p>
          <a:p>
            <a:r>
              <a:rPr lang="en-US" dirty="0">
                <a:solidFill>
                  <a:srgbClr val="115740"/>
                </a:solidFill>
              </a:rPr>
              <a:t>MA, </a:t>
            </a:r>
            <a:r>
              <a:rPr lang="en-US" dirty="0" smtClean="0">
                <a:solidFill>
                  <a:srgbClr val="115740"/>
                </a:solidFill>
              </a:rPr>
              <a:t>Museum </a:t>
            </a:r>
            <a:r>
              <a:rPr lang="en-US" dirty="0">
                <a:solidFill>
                  <a:srgbClr val="115740"/>
                </a:solidFill>
              </a:rPr>
              <a:t>Studies</a:t>
            </a:r>
          </a:p>
          <a:p>
            <a:r>
              <a:rPr lang="en-US" dirty="0" smtClean="0">
                <a:solidFill>
                  <a:srgbClr val="115740"/>
                </a:solidFill>
              </a:rPr>
              <a:t>Employment History</a:t>
            </a:r>
          </a:p>
          <a:p>
            <a:pPr lvl="1"/>
            <a:r>
              <a:rPr lang="en-US" dirty="0">
                <a:solidFill>
                  <a:srgbClr val="115740"/>
                </a:solidFill>
              </a:rPr>
              <a:t>Palmer Historical Society</a:t>
            </a:r>
          </a:p>
          <a:p>
            <a:pPr lvl="1"/>
            <a:r>
              <a:rPr lang="en-US" dirty="0" smtClean="0">
                <a:solidFill>
                  <a:srgbClr val="115740"/>
                </a:solidFill>
              </a:rPr>
              <a:t>Orleans County </a:t>
            </a:r>
            <a:r>
              <a:rPr lang="en-US" dirty="0">
                <a:solidFill>
                  <a:srgbClr val="115740"/>
                </a:solidFill>
              </a:rPr>
              <a:t>Cornell Cooperative </a:t>
            </a:r>
            <a:r>
              <a:rPr lang="en-US" dirty="0" smtClean="0">
                <a:solidFill>
                  <a:srgbClr val="115740"/>
                </a:solidFill>
              </a:rPr>
              <a:t>Extension </a:t>
            </a:r>
          </a:p>
          <a:p>
            <a:pPr lvl="1"/>
            <a:r>
              <a:rPr lang="en-US" dirty="0" smtClean="0">
                <a:solidFill>
                  <a:srgbClr val="115740"/>
                </a:solidFill>
              </a:rPr>
              <a:t>William </a:t>
            </a:r>
            <a:r>
              <a:rPr lang="en-US" dirty="0">
                <a:solidFill>
                  <a:srgbClr val="115740"/>
                </a:solidFill>
              </a:rPr>
              <a:t>&amp; Mary</a:t>
            </a:r>
          </a:p>
          <a:p>
            <a:endParaRPr lang="en-US" b="1" dirty="0"/>
          </a:p>
        </p:txBody>
      </p:sp>
      <p:sp>
        <p:nvSpPr>
          <p:cNvPr id="5" name="Slide Number Placeholder 4"/>
          <p:cNvSpPr>
            <a:spLocks noGrp="1"/>
          </p:cNvSpPr>
          <p:nvPr>
            <p:ph type="sldNum" sz="quarter" idx="12"/>
          </p:nvPr>
        </p:nvSpPr>
        <p:spPr/>
        <p:txBody>
          <a:bodyPr/>
          <a:lstStyle/>
          <a:p>
            <a:fld id="{CFB0E020-FD70-774F-88AD-BC4F91F264AC}" type="slidenum">
              <a:rPr lang="en-US" smtClean="0"/>
              <a:t>5</a:t>
            </a:fld>
            <a:endParaRPr lang="en-US"/>
          </a:p>
        </p:txBody>
      </p:sp>
      <p:pic>
        <p:nvPicPr>
          <p:cNvPr id="6" name="Picture 5"/>
          <p:cNvPicPr>
            <a:picLocks noChangeAspect="1"/>
          </p:cNvPicPr>
          <p:nvPr/>
        </p:nvPicPr>
        <p:blipFill rotWithShape="1">
          <a:blip r:embed="rId3"/>
          <a:srcRect l="2703" r="1853" b="30945"/>
          <a:stretch/>
        </p:blipFill>
        <p:spPr>
          <a:xfrm>
            <a:off x="1569787" y="1015181"/>
            <a:ext cx="1875140" cy="1854960"/>
          </a:xfrm>
          <a:prstGeom prst="rect">
            <a:avLst/>
          </a:prstGeom>
        </p:spPr>
      </p:pic>
      <p:pic>
        <p:nvPicPr>
          <p:cNvPr id="7" name="Picture 6" descr="jadavy_headshot.jpg"/>
          <p:cNvPicPr>
            <a:picLocks noChangeAspect="1"/>
          </p:cNvPicPr>
          <p:nvPr/>
        </p:nvPicPr>
        <p:blipFill rotWithShape="1">
          <a:blip r:embed="rId4">
            <a:extLst>
              <a:ext uri="{28A0092B-C50C-407E-A947-70E740481C1C}">
                <a14:useLocalDpi xmlns:a14="http://schemas.microsoft.com/office/drawing/2010/main" val="0"/>
              </a:ext>
            </a:extLst>
          </a:blip>
          <a:srcRect t="6069"/>
          <a:stretch/>
        </p:blipFill>
        <p:spPr>
          <a:xfrm>
            <a:off x="5786881" y="1057988"/>
            <a:ext cx="1762362" cy="1834957"/>
          </a:xfrm>
          <a:prstGeom prst="rect">
            <a:avLst/>
          </a:prstGeom>
        </p:spPr>
      </p:pic>
    </p:spTree>
    <p:extLst>
      <p:ext uri="{BB962C8B-B14F-4D97-AF65-F5344CB8AC3E}">
        <p14:creationId xmlns:p14="http://schemas.microsoft.com/office/powerpoint/2010/main" val="1909007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William &amp; Mary</a:t>
            </a:r>
            <a:endParaRPr lang="en-US" dirty="0"/>
          </a:p>
        </p:txBody>
      </p:sp>
      <p:sp>
        <p:nvSpPr>
          <p:cNvPr id="4" name="Content Placeholder 3"/>
          <p:cNvSpPr>
            <a:spLocks noGrp="1"/>
          </p:cNvSpPr>
          <p:nvPr>
            <p:ph sz="half" idx="2"/>
          </p:nvPr>
        </p:nvSpPr>
        <p:spPr/>
        <p:txBody>
          <a:bodyPr>
            <a:normAutofit fontScale="92500"/>
          </a:bodyPr>
          <a:lstStyle/>
          <a:p>
            <a:r>
              <a:rPr lang="en-US" dirty="0">
                <a:solidFill>
                  <a:srgbClr val="115740"/>
                </a:solidFill>
              </a:rPr>
              <a:t>Founded 1693</a:t>
            </a:r>
          </a:p>
          <a:p>
            <a:r>
              <a:rPr lang="en-US" dirty="0">
                <a:solidFill>
                  <a:srgbClr val="115740"/>
                </a:solidFill>
              </a:rPr>
              <a:t>8,000 FTE students</a:t>
            </a:r>
          </a:p>
          <a:p>
            <a:r>
              <a:rPr lang="en-US" dirty="0">
                <a:solidFill>
                  <a:srgbClr val="115740"/>
                </a:solidFill>
              </a:rPr>
              <a:t>Library 1966, 2006</a:t>
            </a:r>
          </a:p>
          <a:p>
            <a:r>
              <a:rPr lang="en-US" dirty="0">
                <a:solidFill>
                  <a:srgbClr val="115740"/>
                </a:solidFill>
              </a:rPr>
              <a:t>35 librarians, 84 total staff </a:t>
            </a:r>
          </a:p>
          <a:p>
            <a:r>
              <a:rPr lang="en-US" dirty="0">
                <a:solidFill>
                  <a:srgbClr val="115740"/>
                </a:solidFill>
              </a:rPr>
              <a:t>&gt;2 million books, journals, etc.</a:t>
            </a:r>
          </a:p>
          <a:p>
            <a:r>
              <a:rPr lang="en-US" dirty="0">
                <a:solidFill>
                  <a:srgbClr val="115740"/>
                </a:solidFill>
              </a:rPr>
              <a:t>SCRC—excellent Virginia, political, business collections, also University Archives</a:t>
            </a:r>
          </a:p>
          <a:p>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6</a:t>
            </a:fld>
            <a:endParaRPr lang="en-US"/>
          </a:p>
        </p:txBody>
      </p:sp>
      <p:pic>
        <p:nvPicPr>
          <p:cNvPr id="6"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rcRect l="16538" r="16538"/>
          <a:stretch>
            <a:fillRect/>
          </a:stretch>
        </p:blipFill>
        <p:spPr/>
      </p:pic>
    </p:spTree>
    <p:extLst>
      <p:ext uri="{BB962C8B-B14F-4D97-AF65-F5344CB8AC3E}">
        <p14:creationId xmlns:p14="http://schemas.microsoft.com/office/powerpoint/2010/main" val="3283896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Salisbury University </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7</a:t>
            </a:fld>
            <a:endParaRPr lang="en-US"/>
          </a:p>
        </p:txBody>
      </p:sp>
      <p:sp>
        <p:nvSpPr>
          <p:cNvPr id="3" name="Content Placeholder 2"/>
          <p:cNvSpPr>
            <a:spLocks noGrp="1"/>
          </p:cNvSpPr>
          <p:nvPr>
            <p:ph sz="half" idx="1"/>
          </p:nvPr>
        </p:nvSpPr>
        <p:spPr/>
        <p:txBody>
          <a:bodyPr>
            <a:normAutofit lnSpcReduction="10000"/>
          </a:bodyPr>
          <a:lstStyle/>
          <a:p>
            <a:r>
              <a:rPr lang="en-US" dirty="0">
                <a:solidFill>
                  <a:srgbClr val="115740"/>
                </a:solidFill>
              </a:rPr>
              <a:t>Founded 1925</a:t>
            </a:r>
          </a:p>
          <a:p>
            <a:r>
              <a:rPr lang="en-US" dirty="0">
                <a:solidFill>
                  <a:srgbClr val="115740"/>
                </a:solidFill>
              </a:rPr>
              <a:t>8,000 FTE students</a:t>
            </a:r>
          </a:p>
          <a:p>
            <a:r>
              <a:rPr lang="en-US" dirty="0">
                <a:solidFill>
                  <a:srgbClr val="115740"/>
                </a:solidFill>
              </a:rPr>
              <a:t>Library 1957, 1975</a:t>
            </a:r>
          </a:p>
          <a:p>
            <a:r>
              <a:rPr lang="en-US" dirty="0">
                <a:solidFill>
                  <a:srgbClr val="115740"/>
                </a:solidFill>
              </a:rPr>
              <a:t>16 librarians, 27 total staff </a:t>
            </a:r>
          </a:p>
          <a:p>
            <a:r>
              <a:rPr lang="en-US" dirty="0">
                <a:solidFill>
                  <a:srgbClr val="115740"/>
                </a:solidFill>
              </a:rPr>
              <a:t>216,000 books, journals, etc.</a:t>
            </a:r>
          </a:p>
          <a:p>
            <a:r>
              <a:rPr lang="en-US" dirty="0" err="1">
                <a:solidFill>
                  <a:srgbClr val="115740"/>
                </a:solidFill>
              </a:rPr>
              <a:t>Nabb</a:t>
            </a:r>
            <a:r>
              <a:rPr lang="en-US" dirty="0">
                <a:solidFill>
                  <a:srgbClr val="115740"/>
                </a:solidFill>
              </a:rPr>
              <a:t>—excellent Delmarva collections, also </a:t>
            </a:r>
            <a:r>
              <a:rPr lang="en-US" dirty="0" smtClean="0">
                <a:solidFill>
                  <a:srgbClr val="115740"/>
                </a:solidFill>
              </a:rPr>
              <a:t>University Archives </a:t>
            </a:r>
            <a:endParaRPr lang="en-US" dirty="0"/>
          </a:p>
        </p:txBody>
      </p:sp>
      <p:pic>
        <p:nvPicPr>
          <p:cNvPr id="7" name="Content Placeholder 10"/>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20225" r="20225"/>
          <a:stretch/>
        </p:blipFill>
        <p:spPr/>
      </p:pic>
    </p:spTree>
    <p:extLst>
      <p:ext uri="{BB962C8B-B14F-4D97-AF65-F5344CB8AC3E}">
        <p14:creationId xmlns:p14="http://schemas.microsoft.com/office/powerpoint/2010/main" val="38869686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History of W&amp;M Exhibit Lab</a:t>
            </a:r>
            <a:br>
              <a:rPr lang="en-US" sz="3600" dirty="0" smtClean="0"/>
            </a:br>
            <a:r>
              <a:rPr lang="en-US" sz="2700" dirty="0" smtClean="0">
                <a:latin typeface="Minion Pro"/>
                <a:cs typeface="Minion Pro"/>
              </a:rPr>
              <a:t>Student intern summer project 2007</a:t>
            </a:r>
            <a:endParaRPr lang="en-US" sz="2700" dirty="0"/>
          </a:p>
        </p:txBody>
      </p:sp>
      <p:sp>
        <p:nvSpPr>
          <p:cNvPr id="4" name="Slide Number Placeholder 3"/>
          <p:cNvSpPr>
            <a:spLocks noGrp="1"/>
          </p:cNvSpPr>
          <p:nvPr>
            <p:ph type="sldNum" sz="quarter" idx="12"/>
          </p:nvPr>
        </p:nvSpPr>
        <p:spPr/>
        <p:txBody>
          <a:bodyPr/>
          <a:lstStyle/>
          <a:p>
            <a:fld id="{CFB0E020-FD70-774F-88AD-BC4F91F264AC}" type="slidenum">
              <a:rPr lang="en-US" smtClean="0"/>
              <a:t>8</a:t>
            </a:fld>
            <a:endParaRPr lang="en-US"/>
          </a:p>
        </p:txBody>
      </p:sp>
      <p:pic>
        <p:nvPicPr>
          <p:cNvPr id="5" name="Picture 2" descr="C:\Users\jadavy\Desktop\slavery in virgini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7804" y="1585190"/>
            <a:ext cx="4837793" cy="4801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72715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Push to increase use of SCRC</a:t>
            </a:r>
            <a:endParaRPr lang="en-US" dirty="0"/>
          </a:p>
        </p:txBody>
      </p:sp>
      <p:sp>
        <p:nvSpPr>
          <p:cNvPr id="5" name="Slide Number Placeholder 4"/>
          <p:cNvSpPr>
            <a:spLocks noGrp="1"/>
          </p:cNvSpPr>
          <p:nvPr>
            <p:ph type="sldNum" sz="quarter" idx="12"/>
          </p:nvPr>
        </p:nvSpPr>
        <p:spPr/>
        <p:txBody>
          <a:bodyPr/>
          <a:lstStyle/>
          <a:p>
            <a:fld id="{CFB0E020-FD70-774F-88AD-BC4F91F264AC}" type="slidenum">
              <a:rPr lang="en-US" smtClean="0"/>
              <a:t>9</a:t>
            </a:fld>
            <a:endParaRPr lang="en-US"/>
          </a:p>
        </p:txBody>
      </p:sp>
      <p:pic>
        <p:nvPicPr>
          <p:cNvPr id="6" name="Content Placeholder 8"/>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l="20271" r="20271"/>
          <a:stretch>
            <a:fillRect/>
          </a:stretch>
        </p:blipFill>
        <p:spPr/>
      </p:pic>
      <p:pic>
        <p:nvPicPr>
          <p:cNvPr id="7" name="Content Placeholder 7"/>
          <p:cNvPicPr>
            <a:picLocks noGrp="1" noChangeAspect="1"/>
          </p:cNvPicPr>
          <p:nvPr>
            <p:ph sz="half" idx="2"/>
          </p:nvPr>
        </p:nvPicPr>
        <p:blipFill>
          <a:blip r:embed="rId4" cstate="print">
            <a:extLst>
              <a:ext uri="{28A0092B-C50C-407E-A947-70E740481C1C}">
                <a14:useLocalDpi xmlns:a14="http://schemas.microsoft.com/office/drawing/2010/main" val="0"/>
              </a:ext>
            </a:extLst>
          </a:blip>
          <a:srcRect l="20271" r="20271"/>
          <a:stretch>
            <a:fillRect/>
          </a:stretch>
        </p:blipFill>
        <p:spPr/>
      </p:pic>
    </p:spTree>
    <p:extLst>
      <p:ext uri="{BB962C8B-B14F-4D97-AF65-F5344CB8AC3E}">
        <p14:creationId xmlns:p14="http://schemas.microsoft.com/office/powerpoint/2010/main" val="367718048"/>
      </p:ext>
    </p:extLst>
  </p:cSld>
  <p:clrMapOvr>
    <a:masterClrMapping/>
  </p:clrMapOvr>
  <p:timing>
    <p:tnLst>
      <p:par>
        <p:cTn id="1" dur="indefinite" restart="never" nodeType="tmRoot"/>
      </p:par>
    </p:tnLst>
  </p:timing>
</p:sld>
</file>

<file path=ppt/theme/theme1.xml><?xml version="1.0" encoding="utf-8"?>
<a:theme xmlns:a="http://schemas.openxmlformats.org/drawingml/2006/main" name="formal_presentation_powerpoint">
  <a:themeElements>
    <a:clrScheme name="Custom WM">
      <a:dk1>
        <a:sysClr val="windowText" lastClr="000000"/>
      </a:dk1>
      <a:lt1>
        <a:sysClr val="window" lastClr="FFFFFF"/>
      </a:lt1>
      <a:dk2>
        <a:srgbClr val="B9975B"/>
      </a:dk2>
      <a:lt2>
        <a:srgbClr val="EEECE1"/>
      </a:lt2>
      <a:accent1>
        <a:srgbClr val="115740"/>
      </a:accent1>
      <a:accent2>
        <a:srgbClr val="D0D3D4"/>
      </a:accent2>
      <a:accent3>
        <a:srgbClr val="FFFFFF"/>
      </a:accent3>
      <a:accent4>
        <a:srgbClr val="FFFFFF"/>
      </a:accent4>
      <a:accent5>
        <a:srgbClr val="FFFFFF"/>
      </a:accent5>
      <a:accent6>
        <a:srgbClr val="FFFFFF"/>
      </a:accent6>
      <a:hlink>
        <a:srgbClr val="006600"/>
      </a:hlink>
      <a:folHlink>
        <a:srgbClr val="0066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1155</TotalTime>
  <Words>3115</Words>
  <Application>Microsoft Office PowerPoint</Application>
  <PresentationFormat>On-screen Show (4:3)</PresentationFormat>
  <Paragraphs>196</Paragraphs>
  <Slides>31</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Minion Pro</vt:lpstr>
      <vt:lpstr>Trajan Pro</vt:lpstr>
      <vt:lpstr>Wingdings</vt:lpstr>
      <vt:lpstr>formal_presentation_powerpoint</vt:lpstr>
      <vt:lpstr>Student Curators and  Exhibit “Labs” in Libraries </vt:lpstr>
      <vt:lpstr>PowerPoint Presentation</vt:lpstr>
      <vt:lpstr>PowerPoint Presentation</vt:lpstr>
      <vt:lpstr>PowerPoint Presentation</vt:lpstr>
      <vt:lpstr>Our backgrounds</vt:lpstr>
      <vt:lpstr>William &amp; Mary</vt:lpstr>
      <vt:lpstr>Salisbury University </vt:lpstr>
      <vt:lpstr>History of W&amp;M Exhibit Lab Student intern summer project 2007</vt:lpstr>
      <vt:lpstr>Push to increase use of SCRC</vt:lpstr>
      <vt:lpstr>First class-curated exhibit A Large and Curious History: Tobacco at the College of W&amp;M, 2010 </vt:lpstr>
      <vt:lpstr>Planning</vt:lpstr>
      <vt:lpstr>Introductory Session</vt:lpstr>
      <vt:lpstr>Class work sessions</vt:lpstr>
      <vt:lpstr>Group Proposals and Item Selection</vt:lpstr>
      <vt:lpstr>Design Drafts</vt:lpstr>
      <vt:lpstr>Labels</vt:lpstr>
      <vt:lpstr>Fabrication and Installation</vt:lpstr>
      <vt:lpstr>Presentations and Opening Receptions</vt:lpstr>
      <vt:lpstr>W&amp;M Exhibit Spaces</vt:lpstr>
      <vt:lpstr>W&amp;M Exhibit Spaces</vt:lpstr>
      <vt:lpstr>W&amp;M Exhibit Spaces</vt:lpstr>
      <vt:lpstr>W&amp;M Exhibit Spaces</vt:lpstr>
      <vt:lpstr>Salisbury University Planned First Floor Exhibit Area</vt:lpstr>
      <vt:lpstr>SU Fourth Floor Exhibit Areas</vt:lpstr>
      <vt:lpstr>SU Fourth Floor Exhibit Areas  with Entrance Route to Nabb Center marked </vt:lpstr>
      <vt:lpstr>Making SU exhibit space student-friendly</vt:lpstr>
      <vt:lpstr>Impact</vt:lpstr>
      <vt:lpstr>Impact</vt:lpstr>
      <vt:lpstr>Impact on Student Learning and Careers</vt:lpstr>
      <vt:lpstr>Next Steps</vt:lpstr>
      <vt:lpstr>Contact Us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jadavy@wm.edu</dc:creator>
  <cp:lastModifiedBy>Beatriz Hardy</cp:lastModifiedBy>
  <cp:revision>41</cp:revision>
  <dcterms:created xsi:type="dcterms:W3CDTF">2014-11-19T19:20:30Z</dcterms:created>
  <dcterms:modified xsi:type="dcterms:W3CDTF">2015-08-24T18:07:46Z</dcterms:modified>
</cp:coreProperties>
</file>