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vtt" ContentType="text/vt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handoutMasterIdLst>
    <p:handoutMasterId r:id="rId54"/>
  </p:handoutMasterIdLst>
  <p:sldIdLst>
    <p:sldId id="272" r:id="rId2"/>
    <p:sldId id="273" r:id="rId3"/>
    <p:sldId id="277" r:id="rId4"/>
    <p:sldId id="274" r:id="rId5"/>
    <p:sldId id="280" r:id="rId6"/>
    <p:sldId id="257" r:id="rId7"/>
    <p:sldId id="278" r:id="rId8"/>
    <p:sldId id="256" r:id="rId9"/>
    <p:sldId id="281" r:id="rId10"/>
    <p:sldId id="276" r:id="rId11"/>
    <p:sldId id="279" r:id="rId12"/>
    <p:sldId id="271" r:id="rId13"/>
    <p:sldId id="259" r:id="rId14"/>
    <p:sldId id="258" r:id="rId15"/>
    <p:sldId id="263" r:id="rId16"/>
    <p:sldId id="308" r:id="rId17"/>
    <p:sldId id="264" r:id="rId18"/>
    <p:sldId id="288" r:id="rId19"/>
    <p:sldId id="285" r:id="rId20"/>
    <p:sldId id="260" r:id="rId21"/>
    <p:sldId id="265" r:id="rId22"/>
    <p:sldId id="303" r:id="rId23"/>
    <p:sldId id="306" r:id="rId24"/>
    <p:sldId id="293" r:id="rId25"/>
    <p:sldId id="292" r:id="rId26"/>
    <p:sldId id="284" r:id="rId27"/>
    <p:sldId id="266" r:id="rId28"/>
    <p:sldId id="296" r:id="rId29"/>
    <p:sldId id="299" r:id="rId30"/>
    <p:sldId id="267" r:id="rId31"/>
    <p:sldId id="295" r:id="rId32"/>
    <p:sldId id="297" r:id="rId33"/>
    <p:sldId id="283" r:id="rId34"/>
    <p:sldId id="268" r:id="rId35"/>
    <p:sldId id="294" r:id="rId36"/>
    <p:sldId id="289" r:id="rId37"/>
    <p:sldId id="304" r:id="rId38"/>
    <p:sldId id="286" r:id="rId39"/>
    <p:sldId id="275" r:id="rId40"/>
    <p:sldId id="300" r:id="rId41"/>
    <p:sldId id="301" r:id="rId42"/>
    <p:sldId id="302" r:id="rId43"/>
    <p:sldId id="305" r:id="rId44"/>
    <p:sldId id="282" r:id="rId45"/>
    <p:sldId id="269" r:id="rId46"/>
    <p:sldId id="290" r:id="rId47"/>
    <p:sldId id="291" r:id="rId48"/>
    <p:sldId id="309" r:id="rId49"/>
    <p:sldId id="287" r:id="rId50"/>
    <p:sldId id="270" r:id="rId51"/>
    <p:sldId id="307" r:id="rId52"/>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56" userDrawn="1">
          <p15:clr>
            <a:srgbClr val="A4A3A4"/>
          </p15:clr>
        </p15:guide>
        <p15:guide id="2" pos="88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BBD4"/>
    <a:srgbClr val="156082"/>
    <a:srgbClr val="830606"/>
    <a:srgbClr val="F1F59A"/>
    <a:srgbClr val="F6F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55"/>
    <p:restoredTop sz="73156"/>
  </p:normalViewPr>
  <p:slideViewPr>
    <p:cSldViewPr snapToGrid="0" showGuides="1">
      <p:cViewPr varScale="1">
        <p:scale>
          <a:sx n="87" d="100"/>
          <a:sy n="87" d="100"/>
        </p:scale>
        <p:origin x="488" y="184"/>
      </p:cViewPr>
      <p:guideLst>
        <p:guide orient="horz" pos="3456"/>
        <p:guide pos="888"/>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Grid="0" showGuides="1">
      <p:cViewPr varScale="1">
        <p:scale>
          <a:sx n="121" d="100"/>
          <a:sy n="121" d="100"/>
        </p:scale>
        <p:origin x="1968"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140255"/>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160" userDrawn="1">
          <p15:clr>
            <a:srgbClr val="F26B43"/>
          </p15:clr>
        </p15:guide>
        <p15:guide id="2" pos="288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D317B1D8-AC21-2F41-B161-2A8E0F9EBEB9}" type="datetimeFigureOut">
              <a:rPr lang="en-US" smtClean="0"/>
              <a:t>12/14/25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1F826BA6-3C8F-214D-A132-11582EBEAC8B}" type="slidenum">
              <a:rPr lang="en-US" smtClean="0"/>
              <a:t>‹#›</a:t>
            </a:fld>
            <a:endParaRPr lang="en-US"/>
          </a:p>
        </p:txBody>
      </p:sp>
    </p:spTree>
    <p:extLst>
      <p:ext uri="{BB962C8B-B14F-4D97-AF65-F5344CB8AC3E}">
        <p14:creationId xmlns:p14="http://schemas.microsoft.com/office/powerpoint/2010/main" val="1606796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160" userDrawn="1">
          <p15:clr>
            <a:srgbClr val="F26B43"/>
          </p15:clr>
        </p15:guide>
        <p15:guide id="2" pos="288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a:t>
            </a:r>
          </a:p>
          <a:p>
            <a:r>
              <a:rPr lang="en-US" dirty="0"/>
              <a:t>This training will address web accessibility for web editors and content creators.</a:t>
            </a:r>
          </a:p>
        </p:txBody>
      </p:sp>
      <p:sp>
        <p:nvSpPr>
          <p:cNvPr id="4" name="Slide Number Placeholder 3"/>
          <p:cNvSpPr>
            <a:spLocks noGrp="1"/>
          </p:cNvSpPr>
          <p:nvPr>
            <p:ph type="sldNum" sz="quarter" idx="5"/>
          </p:nvPr>
        </p:nvSpPr>
        <p:spPr/>
        <p:txBody>
          <a:bodyPr/>
          <a:lstStyle/>
          <a:p>
            <a:fld id="{1F826BA6-3C8F-214D-A132-11582EBEAC8B}" type="slidenum">
              <a:rPr lang="en-US" smtClean="0"/>
              <a:t>1</a:t>
            </a:fld>
            <a:endParaRPr lang="en-US"/>
          </a:p>
        </p:txBody>
      </p:sp>
    </p:spTree>
    <p:extLst>
      <p:ext uri="{BB962C8B-B14F-4D97-AF65-F5344CB8AC3E}">
        <p14:creationId xmlns:p14="http://schemas.microsoft.com/office/powerpoint/2010/main" val="2016625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pPr marL="342900" indent="-342900" algn="l">
              <a:lnSpc>
                <a:spcPct val="150000"/>
              </a:lnSpc>
              <a:buFont typeface="Arial" panose="020B0604020202020204" pitchFamily="34" charset="0"/>
              <a:buChar char="•"/>
            </a:pPr>
            <a:r>
              <a:rPr lang="en-US" dirty="0">
                <a:latin typeface="Avenir Next" panose="020B0503020202020204" pitchFamily="34" charset="0"/>
              </a:rPr>
              <a:t>When a website is accessible, everyone can use the website. </a:t>
            </a:r>
          </a:p>
          <a:p>
            <a:pPr marL="342900" indent="-342900" algn="l">
              <a:lnSpc>
                <a:spcPct val="150000"/>
              </a:lnSpc>
              <a:buFont typeface="Arial" panose="020B0604020202020204" pitchFamily="34" charset="0"/>
              <a:buChar char="•"/>
            </a:pPr>
            <a:r>
              <a:rPr lang="en-US" dirty="0">
                <a:latin typeface="Avenir Next" panose="020B0503020202020204" pitchFamily="34" charset="0"/>
              </a:rPr>
              <a:t>Following accessibility principles while building web pages, opens the web up to people who use assistive or adaptive technology. </a:t>
            </a:r>
          </a:p>
          <a:p>
            <a:pPr marL="342900" indent="-342900" algn="l">
              <a:lnSpc>
                <a:spcPct val="150000"/>
              </a:lnSpc>
              <a:buFont typeface="Arial" panose="020B0604020202020204" pitchFamily="34" charset="0"/>
              <a:buChar char="•"/>
            </a:pPr>
            <a:r>
              <a:rPr lang="en-US" dirty="0">
                <a:latin typeface="Avenir Next" panose="020B0503020202020204" pitchFamily="34" charset="0"/>
              </a:rPr>
              <a:t>Assistive or adaptive technology allow people with disabilities that affect seeing, hearing, motor skills, or cognitive abilities to use the web.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10</a:t>
            </a:fld>
            <a:endParaRPr lang="en-US"/>
          </a:p>
        </p:txBody>
      </p:sp>
    </p:spTree>
    <p:extLst>
      <p:ext uri="{BB962C8B-B14F-4D97-AF65-F5344CB8AC3E}">
        <p14:creationId xmlns:p14="http://schemas.microsoft.com/office/powerpoint/2010/main" val="2255719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AAFD5-E5D6-C1D1-B4E8-0AFCE2E376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2D1FA3-05A7-9087-E192-E76750685D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B283F3-D25C-3BC9-267A-D41E3FED373C}"/>
              </a:ext>
            </a:extLst>
          </p:cNvPr>
          <p:cNvSpPr>
            <a:spLocks noGrp="1"/>
          </p:cNvSpPr>
          <p:nvPr>
            <p:ph type="body" idx="1"/>
          </p:nvPr>
        </p:nvSpPr>
        <p:spPr/>
        <p:txBody>
          <a:bodyPr/>
          <a:lstStyle/>
          <a:p>
            <a:r>
              <a:rPr lang="en-US" dirty="0"/>
              <a:t>(#3 - Recall)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Avenir Next Demi Bold" panose="020B0503020202020204" pitchFamily="34" charset="0"/>
              </a:rPr>
              <a:t>Disabilities can be, temporary, situational, or permanent</a:t>
            </a:r>
          </a:p>
          <a:p>
            <a:r>
              <a:rPr lang="en-US" dirty="0"/>
              <a:t>A person caring for a child, using a cellular device in bright sunshine, or being in a very loud environment would be examples of situational disabilities. Someone with a broken arm or an eye infection would be an example of a temporary disability. A person with complete blindness, dyslexia, or Parkinsons disease would be examples of permanent disabilities.</a:t>
            </a:r>
          </a:p>
        </p:txBody>
      </p:sp>
      <p:sp>
        <p:nvSpPr>
          <p:cNvPr id="4" name="Slide Number Placeholder 3">
            <a:extLst>
              <a:ext uri="{FF2B5EF4-FFF2-40B4-BE49-F238E27FC236}">
                <a16:creationId xmlns:a16="http://schemas.microsoft.com/office/drawing/2014/main" id="{CE1A31EF-B9CB-A235-657F-CEC11EE2DD09}"/>
              </a:ext>
            </a:extLst>
          </p:cNvPr>
          <p:cNvSpPr>
            <a:spLocks noGrp="1"/>
          </p:cNvSpPr>
          <p:nvPr>
            <p:ph type="sldNum" sz="quarter" idx="5"/>
          </p:nvPr>
        </p:nvSpPr>
        <p:spPr/>
        <p:txBody>
          <a:bodyPr/>
          <a:lstStyle/>
          <a:p>
            <a:fld id="{1F826BA6-3C8F-214D-A132-11582EBEAC8B}" type="slidenum">
              <a:rPr lang="en-US" smtClean="0"/>
              <a:t>11</a:t>
            </a:fld>
            <a:endParaRPr lang="en-US"/>
          </a:p>
        </p:txBody>
      </p:sp>
    </p:spTree>
    <p:extLst>
      <p:ext uri="{BB962C8B-B14F-4D97-AF65-F5344CB8AC3E}">
        <p14:creationId xmlns:p14="http://schemas.microsoft.com/office/powerpoint/2010/main" val="2525146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r>
              <a:rPr lang="en-US" dirty="0"/>
              <a:t>As a web editor, the accessible content that you create will allow people who rely on assistive or adaptive technology to use your website. Examples of permanent disabilities include complete or partial blindness, deafness, ADHD, and essential tremor.</a:t>
            </a:r>
          </a:p>
        </p:txBody>
      </p:sp>
      <p:sp>
        <p:nvSpPr>
          <p:cNvPr id="4" name="Slide Number Placeholder 3"/>
          <p:cNvSpPr>
            <a:spLocks noGrp="1"/>
          </p:cNvSpPr>
          <p:nvPr>
            <p:ph type="sldNum" sz="quarter" idx="5"/>
          </p:nvPr>
        </p:nvSpPr>
        <p:spPr/>
        <p:txBody>
          <a:bodyPr/>
          <a:lstStyle/>
          <a:p>
            <a:fld id="{1F826BA6-3C8F-214D-A132-11582EBEAC8B}" type="slidenum">
              <a:rPr lang="en-US" smtClean="0"/>
              <a:t>12</a:t>
            </a:fld>
            <a:endParaRPr lang="en-US"/>
          </a:p>
        </p:txBody>
      </p:sp>
    </p:spTree>
    <p:extLst>
      <p:ext uri="{BB962C8B-B14F-4D97-AF65-F5344CB8AC3E}">
        <p14:creationId xmlns:p14="http://schemas.microsoft.com/office/powerpoint/2010/main" val="3812586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r>
              <a:rPr lang="en-US" dirty="0"/>
              <a:t>Assistive and adaptive technology allow people with disabilities to access the web in various ways. Examples of assistive and adaptive technology include screen readers, screen magnification, captions, transcripts, mouth wands, text to braille conversion, speech-to-text, and text-to-speech.</a:t>
            </a:r>
          </a:p>
        </p:txBody>
      </p:sp>
      <p:sp>
        <p:nvSpPr>
          <p:cNvPr id="4" name="Slide Number Placeholder 3"/>
          <p:cNvSpPr>
            <a:spLocks noGrp="1"/>
          </p:cNvSpPr>
          <p:nvPr>
            <p:ph type="sldNum" sz="quarter" idx="5"/>
          </p:nvPr>
        </p:nvSpPr>
        <p:spPr/>
        <p:txBody>
          <a:bodyPr/>
          <a:lstStyle/>
          <a:p>
            <a:fld id="{1F826BA6-3C8F-214D-A132-11582EBEAC8B}" type="slidenum">
              <a:rPr lang="en-US" smtClean="0"/>
              <a:t>13</a:t>
            </a:fld>
            <a:endParaRPr lang="en-US"/>
          </a:p>
        </p:txBody>
      </p:sp>
    </p:spTree>
    <p:extLst>
      <p:ext uri="{BB962C8B-B14F-4D97-AF65-F5344CB8AC3E}">
        <p14:creationId xmlns:p14="http://schemas.microsoft.com/office/powerpoint/2010/main" val="3512719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r>
              <a:rPr lang="en-US" dirty="0"/>
              <a:t>One final reason to ensure an accessible website is that accessibility is the law. The Americans with Disabilities Act applies to websites. The curb cuts on sidewalks and the ramps on businesses are equivalent to alt text and semantic code on a website. In April of 2024, the Department of Justice released new guidance for website accessibility and referenced both section 508 of the Rehabilitation Act of 1973 and the Website Content Accessibility Guidelines as a reference for accessibility best practices.</a:t>
            </a:r>
          </a:p>
        </p:txBody>
      </p:sp>
      <p:sp>
        <p:nvSpPr>
          <p:cNvPr id="4" name="Slide Number Placeholder 3"/>
          <p:cNvSpPr>
            <a:spLocks noGrp="1"/>
          </p:cNvSpPr>
          <p:nvPr>
            <p:ph type="sldNum" sz="quarter" idx="5"/>
          </p:nvPr>
        </p:nvSpPr>
        <p:spPr/>
        <p:txBody>
          <a:bodyPr/>
          <a:lstStyle/>
          <a:p>
            <a:fld id="{1F826BA6-3C8F-214D-A132-11582EBEAC8B}" type="slidenum">
              <a:rPr lang="en-US" smtClean="0"/>
              <a:t>14</a:t>
            </a:fld>
            <a:endParaRPr lang="en-US"/>
          </a:p>
        </p:txBody>
      </p:sp>
    </p:spTree>
    <p:extLst>
      <p:ext uri="{BB962C8B-B14F-4D97-AF65-F5344CB8AC3E}">
        <p14:creationId xmlns:p14="http://schemas.microsoft.com/office/powerpoint/2010/main" val="2067688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r>
              <a:rPr lang="en-US" dirty="0"/>
              <a:t>What can you do?</a:t>
            </a:r>
          </a:p>
          <a:p>
            <a:r>
              <a:rPr lang="en-US" dirty="0"/>
              <a:t>Accessibility is the responsibility of everyone who works on a website. As a content creator or website editor you need to ensure that all the content that you add to a website is accessible.</a:t>
            </a:r>
          </a:p>
        </p:txBody>
      </p:sp>
      <p:sp>
        <p:nvSpPr>
          <p:cNvPr id="4" name="Slide Number Placeholder 3"/>
          <p:cNvSpPr>
            <a:spLocks noGrp="1"/>
          </p:cNvSpPr>
          <p:nvPr>
            <p:ph type="sldNum" sz="quarter" idx="5"/>
          </p:nvPr>
        </p:nvSpPr>
        <p:spPr/>
        <p:txBody>
          <a:bodyPr/>
          <a:lstStyle/>
          <a:p>
            <a:fld id="{1F826BA6-3C8F-214D-A132-11582EBEAC8B}" type="slidenum">
              <a:rPr lang="en-US" smtClean="0"/>
              <a:t>15</a:t>
            </a:fld>
            <a:endParaRPr lang="en-US"/>
          </a:p>
        </p:txBody>
      </p:sp>
    </p:spTree>
    <p:extLst>
      <p:ext uri="{BB962C8B-B14F-4D97-AF65-F5344CB8AC3E}">
        <p14:creationId xmlns:p14="http://schemas.microsoft.com/office/powerpoint/2010/main" val="2480569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2A376-C251-4265-5917-E98FADBE81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422B22-AF56-9C4A-D359-962037C768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890874-822B-EB6E-55D7-FFB9B2E2A55E}"/>
              </a:ext>
            </a:extLst>
          </p:cNvPr>
          <p:cNvSpPr>
            <a:spLocks noGrp="1"/>
          </p:cNvSpPr>
          <p:nvPr>
            <p:ph type="body" idx="1"/>
          </p:nvPr>
        </p:nvSpPr>
        <p:spPr/>
        <p:txBody>
          <a:bodyPr/>
          <a:lstStyle/>
          <a:p>
            <a:r>
              <a:rPr lang="en-US" dirty="0"/>
              <a:t>(#3 Recall - Section Header)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a:extLst>
              <a:ext uri="{FF2B5EF4-FFF2-40B4-BE49-F238E27FC236}">
                <a16:creationId xmlns:a16="http://schemas.microsoft.com/office/drawing/2014/main" id="{50DD21A5-9626-F7B4-ED0F-EB3257E71258}"/>
              </a:ext>
            </a:extLst>
          </p:cNvPr>
          <p:cNvSpPr>
            <a:spLocks noGrp="1"/>
          </p:cNvSpPr>
          <p:nvPr>
            <p:ph type="sldNum" sz="quarter" idx="5"/>
          </p:nvPr>
        </p:nvSpPr>
        <p:spPr/>
        <p:txBody>
          <a:bodyPr/>
          <a:lstStyle/>
          <a:p>
            <a:fld id="{1F826BA6-3C8F-214D-A132-11582EBEAC8B}" type="slidenum">
              <a:rPr lang="en-US" smtClean="0"/>
              <a:t>16</a:t>
            </a:fld>
            <a:endParaRPr lang="en-US"/>
          </a:p>
        </p:txBody>
      </p:sp>
    </p:spTree>
    <p:extLst>
      <p:ext uri="{BB962C8B-B14F-4D97-AF65-F5344CB8AC3E}">
        <p14:creationId xmlns:p14="http://schemas.microsoft.com/office/powerpoint/2010/main" val="1361469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pPr algn="l">
              <a:lnSpc>
                <a:spcPct val="150000"/>
              </a:lnSpc>
              <a:spcAft>
                <a:spcPts val="800"/>
              </a:spcAft>
            </a:pPr>
            <a:r>
              <a:rPr lang="en-US" dirty="0">
                <a:latin typeface="Avenir Next" panose="020B0503020202020204" pitchFamily="34" charset="0"/>
              </a:rPr>
              <a:t>WCAG 2 introduced four user focused principles for achieving website accessibility. </a:t>
            </a:r>
            <a:r>
              <a:rPr lang="en-US" kern="100" dirty="0">
                <a:effectLst/>
                <a:latin typeface="Avenir Next" panose="020B0503020202020204" pitchFamily="34" charset="0"/>
                <a:ea typeface="Aptos" panose="020B0004020202020204" pitchFamily="34" charset="0"/>
                <a:cs typeface="Times New Roman" panose="02020603050405020304" pitchFamily="18" charset="0"/>
              </a:rPr>
              <a:t>These principles are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Perceivable, Operable, Understandable</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and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Robust</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which spell out the acronym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POUR</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By understanding and implementing the POUR principles, </a:t>
            </a:r>
            <a:r>
              <a:rPr lang="en-US" kern="100" dirty="0">
                <a:latin typeface="Avenir Next" panose="020B0503020202020204" pitchFamily="34" charset="0"/>
                <a:ea typeface="Aptos" panose="020B0004020202020204" pitchFamily="34" charset="0"/>
                <a:cs typeface="Times New Roman" panose="02020603050405020304" pitchFamily="18" charset="0"/>
              </a:rPr>
              <a:t>website editors</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can remove barriers to website use for people with disabilities. </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17</a:t>
            </a:fld>
            <a:endParaRPr lang="en-US"/>
          </a:p>
        </p:txBody>
      </p:sp>
    </p:spTree>
    <p:extLst>
      <p:ext uri="{BB962C8B-B14F-4D97-AF65-F5344CB8AC3E}">
        <p14:creationId xmlns:p14="http://schemas.microsoft.com/office/powerpoint/2010/main" val="878770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will look at each of the POUR principles and the requirements. Then we will ask questions relative to the content.</a:t>
            </a:r>
          </a:p>
          <a:p>
            <a:pPr marL="342900" indent="-342900" algn="l">
              <a:lnSpc>
                <a:spcPct val="10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Perceivable </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Content can be accessed by anyone. Content is presented in more than one way. Have I included captions? Do I have alt text? Are there transcripts?</a:t>
            </a:r>
          </a:p>
          <a:p>
            <a:pPr marL="342900" indent="-342900" algn="l">
              <a:lnSpc>
                <a:spcPct val="10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Operable </a:t>
            </a:r>
            <a:r>
              <a:rPr lang="en-US" kern="100" dirty="0">
                <a:latin typeface="Avenir Next" panose="020B0503020202020204" pitchFamily="34" charset="0"/>
                <a:ea typeface="Aptos" panose="020B0004020202020204" pitchFamily="34" charset="0"/>
                <a:cs typeface="Times New Roman" panose="02020603050405020304" pitchFamily="18" charset="0"/>
              </a:rPr>
              <a:t>– Content can be accessed with different technologies. Can someone using a screen reader understand this webpage? Do the links make sense?</a:t>
            </a:r>
          </a:p>
          <a:p>
            <a:pPr marL="342900" indent="-342900" algn="l">
              <a:lnSpc>
                <a:spcPct val="10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Understandable </a:t>
            </a:r>
            <a:r>
              <a:rPr lang="en-US" kern="100" dirty="0">
                <a:latin typeface="Avenir Next" panose="020B0503020202020204" pitchFamily="34" charset="0"/>
                <a:ea typeface="Aptos" panose="020B0004020202020204" pitchFamily="34" charset="0"/>
                <a:cs typeface="Times New Roman" panose="02020603050405020304" pitchFamily="18" charset="0"/>
              </a:rPr>
              <a:t>– Content can be understood by anyone. Is this written at a 6</a:t>
            </a:r>
            <a:r>
              <a:rPr lang="en-US"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kern="100" dirty="0">
                <a:latin typeface="Avenir Next" panose="020B0503020202020204" pitchFamily="34" charset="0"/>
                <a:ea typeface="Aptos" panose="020B0004020202020204" pitchFamily="34" charset="0"/>
                <a:cs typeface="Times New Roman" panose="02020603050405020304" pitchFamily="18" charset="0"/>
              </a:rPr>
              <a:t> to 8</a:t>
            </a:r>
            <a:r>
              <a:rPr lang="en-US"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kern="100" dirty="0">
                <a:latin typeface="Avenir Next" panose="020B0503020202020204" pitchFamily="34" charset="0"/>
                <a:ea typeface="Aptos" panose="020B0004020202020204" pitchFamily="34" charset="0"/>
                <a:cs typeface="Times New Roman" panose="02020603050405020304" pitchFamily="18" charset="0"/>
              </a:rPr>
              <a:t> grade reading level? Is the content well organized? Have I used the proper code for each element on the page?</a:t>
            </a:r>
          </a:p>
          <a:p>
            <a:pPr marL="342900" indent="-342900" algn="l">
              <a:lnSpc>
                <a:spcPct val="10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Robust </a:t>
            </a:r>
            <a:r>
              <a:rPr lang="en-US" kern="100" dirty="0">
                <a:latin typeface="Avenir Next" panose="020B0503020202020204" pitchFamily="34" charset="0"/>
                <a:ea typeface="Aptos" panose="020B0004020202020204" pitchFamily="34" charset="0"/>
                <a:cs typeface="Times New Roman" panose="02020603050405020304" pitchFamily="18" charset="0"/>
              </a:rPr>
              <a:t>– Information is accessible across devices and web browsers. Will this content present equally on a phone, tablet, or desktop computer? </a:t>
            </a:r>
            <a:endParaRPr lang="en-US" dirty="0">
              <a:latin typeface="Avenir Next Medium" panose="020B0503020202020204" pitchFamily="34" charset="0"/>
            </a:endParaRP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18</a:t>
            </a:fld>
            <a:endParaRPr lang="en-US"/>
          </a:p>
        </p:txBody>
      </p:sp>
    </p:spTree>
    <p:extLst>
      <p:ext uri="{BB962C8B-B14F-4D97-AF65-F5344CB8AC3E}">
        <p14:creationId xmlns:p14="http://schemas.microsoft.com/office/powerpoint/2010/main" val="3686927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dirty="0"/>
              <a:t>Let’s move into the training and learn about headings and the H1 tag.</a:t>
            </a:r>
          </a:p>
        </p:txBody>
      </p:sp>
      <p:sp>
        <p:nvSpPr>
          <p:cNvPr id="4" name="Slide Number Placeholder 3"/>
          <p:cNvSpPr>
            <a:spLocks noGrp="1"/>
          </p:cNvSpPr>
          <p:nvPr>
            <p:ph type="sldNum" sz="quarter" idx="5"/>
          </p:nvPr>
        </p:nvSpPr>
        <p:spPr/>
        <p:txBody>
          <a:bodyPr/>
          <a:lstStyle/>
          <a:p>
            <a:fld id="{1F826BA6-3C8F-214D-A132-11582EBEAC8B}" type="slidenum">
              <a:rPr lang="en-US" smtClean="0"/>
              <a:t>19</a:t>
            </a:fld>
            <a:endParaRPr lang="en-US"/>
          </a:p>
        </p:txBody>
      </p:sp>
    </p:spTree>
    <p:extLst>
      <p:ext uri="{BB962C8B-B14F-4D97-AF65-F5344CB8AC3E}">
        <p14:creationId xmlns:p14="http://schemas.microsoft.com/office/powerpoint/2010/main" val="3257273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Gaining Attention) </a:t>
            </a:r>
          </a:p>
          <a:p>
            <a:r>
              <a:rPr lang="en-US" dirty="0"/>
              <a:t>According to the World Health Organization approximately 1.3 billion people worldwide have a significant disability. That is approximately 17% of the population.</a:t>
            </a:r>
          </a:p>
        </p:txBody>
      </p:sp>
      <p:sp>
        <p:nvSpPr>
          <p:cNvPr id="4" name="Slide Number Placeholder 3"/>
          <p:cNvSpPr>
            <a:spLocks noGrp="1"/>
          </p:cNvSpPr>
          <p:nvPr>
            <p:ph type="sldNum" sz="quarter" idx="5"/>
          </p:nvPr>
        </p:nvSpPr>
        <p:spPr/>
        <p:txBody>
          <a:bodyPr/>
          <a:lstStyle/>
          <a:p>
            <a:fld id="{1F826BA6-3C8F-214D-A132-11582EBEAC8B}" type="slidenum">
              <a:rPr lang="en-US" smtClean="0"/>
              <a:t>2</a:t>
            </a:fld>
            <a:endParaRPr lang="en-US"/>
          </a:p>
        </p:txBody>
      </p:sp>
    </p:spTree>
    <p:extLst>
      <p:ext uri="{BB962C8B-B14F-4D97-AF65-F5344CB8AC3E}">
        <p14:creationId xmlns:p14="http://schemas.microsoft.com/office/powerpoint/2010/main" val="24990697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Headings bring order to a web page. </a:t>
            </a:r>
            <a:br>
              <a:rPr lang="en-US" sz="1200" kern="100" dirty="0">
                <a:effectLst/>
                <a:latin typeface="Avenir Next" panose="020B0503020202020204" pitchFamily="34" charset="0"/>
                <a:ea typeface="Aptos" panose="020B0004020202020204" pitchFamily="34" charset="0"/>
                <a:cs typeface="Times New Roman" panose="02020603050405020304" pitchFamily="18" charset="0"/>
              </a:rPr>
            </a:b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You can think of a webpage like a newspaper. There are titles and subtitles or headings and subheadings.</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Heading levels range from H1 (the page title) to H6. </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Heading tags need to follow in order, H1, H2, H3, H4, H5, and H6. </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Not all tags will be used on all pages.</a:t>
            </a:r>
            <a:endParaRPr lang="en-US" sz="1200" kern="100" dirty="0">
              <a:effectLst/>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20</a:t>
            </a:fld>
            <a:endParaRPr lang="en-US"/>
          </a:p>
        </p:txBody>
      </p:sp>
    </p:spTree>
    <p:extLst>
      <p:ext uri="{BB962C8B-B14F-4D97-AF65-F5344CB8AC3E}">
        <p14:creationId xmlns:p14="http://schemas.microsoft.com/office/powerpoint/2010/main" val="4191964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r>
              <a:rPr lang="en-US" dirty="0"/>
              <a:t>The page title is the H1 heading. Every page needs a title, an H1 tag. Titles need to be unique. If you have multiple pages with the same title, it will be confusing to a person using a screen reader. </a:t>
            </a:r>
          </a:p>
        </p:txBody>
      </p:sp>
      <p:sp>
        <p:nvSpPr>
          <p:cNvPr id="4" name="Slide Number Placeholder 3"/>
          <p:cNvSpPr>
            <a:spLocks noGrp="1"/>
          </p:cNvSpPr>
          <p:nvPr>
            <p:ph type="sldNum" sz="quarter" idx="5"/>
          </p:nvPr>
        </p:nvSpPr>
        <p:spPr/>
        <p:txBody>
          <a:bodyPr/>
          <a:lstStyle/>
          <a:p>
            <a:fld id="{1F826BA6-3C8F-214D-A132-11582EBEAC8B}" type="slidenum">
              <a:rPr lang="en-US" smtClean="0"/>
              <a:t>21</a:t>
            </a:fld>
            <a:endParaRPr lang="en-US"/>
          </a:p>
        </p:txBody>
      </p:sp>
    </p:spTree>
    <p:extLst>
      <p:ext uri="{BB962C8B-B14F-4D97-AF65-F5344CB8AC3E}">
        <p14:creationId xmlns:p14="http://schemas.microsoft.com/office/powerpoint/2010/main" val="4237020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(The blue boxes with H1, H2, and H3 appear dynamically after a few seconds.)</a:t>
            </a:r>
          </a:p>
          <a:p>
            <a:endParaRPr lang="en-US" dirty="0"/>
          </a:p>
          <a:p>
            <a:r>
              <a:rPr lang="en-US" dirty="0"/>
              <a:t>For this webpage, let’s decide which headings are needed for this content.</a:t>
            </a:r>
          </a:p>
          <a:p>
            <a:r>
              <a:rPr lang="en-US" dirty="0"/>
              <a:t>The page title, the H1 tag, is Help Hub.</a:t>
            </a:r>
          </a:p>
          <a:p>
            <a:r>
              <a:rPr lang="en-US" dirty="0"/>
              <a:t>Heading level 2, the H2, would be the Here to Support You.</a:t>
            </a:r>
          </a:p>
          <a:p>
            <a:r>
              <a:rPr lang="en-US" dirty="0"/>
              <a:t>Heading Level 3, the H3, is Help Hub Dropbox.</a:t>
            </a:r>
          </a:p>
        </p:txBody>
      </p:sp>
      <p:sp>
        <p:nvSpPr>
          <p:cNvPr id="4" name="Slide Number Placeholder 3"/>
          <p:cNvSpPr>
            <a:spLocks noGrp="1"/>
          </p:cNvSpPr>
          <p:nvPr>
            <p:ph type="sldNum" sz="quarter" idx="5"/>
          </p:nvPr>
        </p:nvSpPr>
        <p:spPr/>
        <p:txBody>
          <a:bodyPr/>
          <a:lstStyle/>
          <a:p>
            <a:fld id="{1F826BA6-3C8F-214D-A132-11582EBEAC8B}" type="slidenum">
              <a:rPr lang="en-US" smtClean="0"/>
              <a:t>22</a:t>
            </a:fld>
            <a:endParaRPr lang="en-US"/>
          </a:p>
        </p:txBody>
      </p:sp>
    </p:spTree>
    <p:extLst>
      <p:ext uri="{BB962C8B-B14F-4D97-AF65-F5344CB8AC3E}">
        <p14:creationId xmlns:p14="http://schemas.microsoft.com/office/powerpoint/2010/main" val="1897686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948BA-05FB-F571-87C3-C442A803ED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94AEFD-B994-87A1-39D0-D2F61628F0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C0C289-9227-FEA7-C589-5A514341315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(#6 – Practice)</a:t>
            </a:r>
          </a:p>
          <a:p>
            <a:r>
              <a:rPr lang="en-US" dirty="0"/>
              <a:t>Now we will build a webpage using proper headings. Look at the content for this webpage. The page is about Primates. It discusses both Old and New World monkeys. It also discusses individual monkeys within these categories.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Which headings do you think are needed on this page? (The boxes with H1, H2, and H3 appear dynamically after 20+ seconds.)</a:t>
            </a:r>
          </a:p>
          <a:p>
            <a:endParaRPr lang="en-US" dirty="0"/>
          </a:p>
          <a:p>
            <a:r>
              <a:rPr lang="en-US" dirty="0"/>
              <a:t>Primates is the page title, the H1.</a:t>
            </a:r>
          </a:p>
          <a:p>
            <a:r>
              <a:rPr lang="en-US" dirty="0"/>
              <a:t>New World Monkeys and Old-World Monkeys are second level headings, the H2.</a:t>
            </a:r>
          </a:p>
          <a:p>
            <a:r>
              <a:rPr lang="en-US" dirty="0"/>
              <a:t>Finally, Grey-legged Night Monkey, Columbian Red Howler, and Allen’s Swamp Monkey are all H3s.</a:t>
            </a:r>
          </a:p>
          <a:p>
            <a:endParaRPr lang="en-US" dirty="0"/>
          </a:p>
          <a:p>
            <a:endParaRPr lang="en-US" dirty="0"/>
          </a:p>
        </p:txBody>
      </p:sp>
      <p:sp>
        <p:nvSpPr>
          <p:cNvPr id="4" name="Slide Number Placeholder 3">
            <a:extLst>
              <a:ext uri="{FF2B5EF4-FFF2-40B4-BE49-F238E27FC236}">
                <a16:creationId xmlns:a16="http://schemas.microsoft.com/office/drawing/2014/main" id="{66A702F0-D8C4-E5F4-82D1-7B5789A2C063}"/>
              </a:ext>
            </a:extLst>
          </p:cNvPr>
          <p:cNvSpPr>
            <a:spLocks noGrp="1"/>
          </p:cNvSpPr>
          <p:nvPr>
            <p:ph type="sldNum" sz="quarter" idx="5"/>
          </p:nvPr>
        </p:nvSpPr>
        <p:spPr/>
        <p:txBody>
          <a:bodyPr/>
          <a:lstStyle/>
          <a:p>
            <a:fld id="{1F826BA6-3C8F-214D-A132-11582EBEAC8B}" type="slidenum">
              <a:rPr lang="en-US" smtClean="0"/>
              <a:t>23</a:t>
            </a:fld>
            <a:endParaRPr lang="en-US"/>
          </a:p>
        </p:txBody>
      </p:sp>
    </p:spTree>
    <p:extLst>
      <p:ext uri="{BB962C8B-B14F-4D97-AF65-F5344CB8AC3E}">
        <p14:creationId xmlns:p14="http://schemas.microsoft.com/office/powerpoint/2010/main" val="38266379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r>
              <a:rPr lang="en-US" dirty="0"/>
              <a:t>The HTML code for a heading tag uses the opening and closing angle brackets and the heading designation. Between the opening and closing heading tags you write the title. </a:t>
            </a:r>
          </a:p>
          <a:p>
            <a:endParaRPr lang="en-US" dirty="0"/>
          </a:p>
          <a:p>
            <a:r>
              <a:rPr lang="en-US" dirty="0"/>
              <a:t>A web developer will use CSS (cascading style sheets) to differentiate the importance of each tag. They will assign the individual headings various font weights, sizes, and sometimes colors to create the different heading level styles.</a:t>
            </a:r>
          </a:p>
        </p:txBody>
      </p:sp>
      <p:sp>
        <p:nvSpPr>
          <p:cNvPr id="4" name="Slide Number Placeholder 3"/>
          <p:cNvSpPr>
            <a:spLocks noGrp="1"/>
          </p:cNvSpPr>
          <p:nvPr>
            <p:ph type="sldNum" sz="quarter" idx="5"/>
          </p:nvPr>
        </p:nvSpPr>
        <p:spPr/>
        <p:txBody>
          <a:bodyPr/>
          <a:lstStyle/>
          <a:p>
            <a:fld id="{1F826BA6-3C8F-214D-A132-11582EBEAC8B}" type="slidenum">
              <a:rPr lang="en-US" smtClean="0"/>
              <a:t>24</a:t>
            </a:fld>
            <a:endParaRPr lang="en-US"/>
          </a:p>
        </p:txBody>
      </p:sp>
    </p:spTree>
    <p:extLst>
      <p:ext uri="{BB962C8B-B14F-4D97-AF65-F5344CB8AC3E}">
        <p14:creationId xmlns:p14="http://schemas.microsoft.com/office/powerpoint/2010/main" val="67916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Web page style is created using CSS so headings should not be used to affect page design. </a:t>
            </a:r>
            <a:r>
              <a:rPr lang="en-US" sz="1200" kern="100" dirty="0">
                <a:latin typeface="Avenir Next" panose="020B0503020202020204" pitchFamily="34" charset="0"/>
                <a:ea typeface="Aptos" panose="020B0004020202020204" pitchFamily="34" charset="0"/>
                <a:cs typeface="Times New Roman" panose="02020603050405020304" pitchFamily="18" charset="0"/>
              </a:rPr>
              <a:t>(</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Don’t skip from H2 to H4 or H5 for aesthetic reasons.)</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Headings are one way to navigate a page using a screen reader. It is important that the headings are structured properly. As screen readers read aloud the headings on the page, proper order of headings limits confusion. </a:t>
            </a:r>
            <a:endParaRPr lang="en-US" sz="1200" kern="100" dirty="0">
              <a:effectLst/>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25</a:t>
            </a:fld>
            <a:endParaRPr lang="en-US"/>
          </a:p>
        </p:txBody>
      </p:sp>
    </p:spTree>
    <p:extLst>
      <p:ext uri="{BB962C8B-B14F-4D97-AF65-F5344CB8AC3E}">
        <p14:creationId xmlns:p14="http://schemas.microsoft.com/office/powerpoint/2010/main" val="18374023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r>
              <a:rPr lang="en-US" dirty="0"/>
              <a:t>Alt text and Images</a:t>
            </a:r>
          </a:p>
        </p:txBody>
      </p:sp>
      <p:sp>
        <p:nvSpPr>
          <p:cNvPr id="4" name="Slide Number Placeholder 3"/>
          <p:cNvSpPr>
            <a:spLocks noGrp="1"/>
          </p:cNvSpPr>
          <p:nvPr>
            <p:ph type="sldNum" sz="quarter" idx="5"/>
          </p:nvPr>
        </p:nvSpPr>
        <p:spPr/>
        <p:txBody>
          <a:bodyPr/>
          <a:lstStyle/>
          <a:p>
            <a:fld id="{1F826BA6-3C8F-214D-A132-11582EBEAC8B}" type="slidenum">
              <a:rPr lang="en-US" smtClean="0"/>
              <a:t>26</a:t>
            </a:fld>
            <a:endParaRPr lang="en-US"/>
          </a:p>
        </p:txBody>
      </p:sp>
    </p:spTree>
    <p:extLst>
      <p:ext uri="{BB962C8B-B14F-4D97-AF65-F5344CB8AC3E}">
        <p14:creationId xmlns:p14="http://schemas.microsoft.com/office/powerpoint/2010/main" val="63456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Alternative text (alt text) is used by screen readers</a:t>
            </a:r>
            <a:r>
              <a:rPr lang="en-US" sz="1200" kern="100" dirty="0">
                <a:latin typeface="Avenir Next" panose="020B0503020202020204" pitchFamily="34" charset="0"/>
                <a:ea typeface="Aptos" panose="020B0004020202020204" pitchFamily="34" charset="0"/>
                <a:cs typeface="Times New Roman" panose="02020603050405020304" pitchFamily="18" charset="0"/>
              </a:rPr>
              <a:t>.</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Alt text is also displayed if images are not available.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Images that are decorative only should have null alt text.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Images that convey meaning need descriptive alt text.</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27</a:t>
            </a:fld>
            <a:endParaRPr lang="en-US"/>
          </a:p>
        </p:txBody>
      </p:sp>
    </p:spTree>
    <p:extLst>
      <p:ext uri="{BB962C8B-B14F-4D97-AF65-F5344CB8AC3E}">
        <p14:creationId xmlns:p14="http://schemas.microsoft.com/office/powerpoint/2010/main" val="34725962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What is descriptive alt text?</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Alt text (alternative text) should accurately describe the image or the information contained within the image</a:t>
            </a:r>
            <a:r>
              <a:rPr lang="en-US" sz="1200" kern="100" dirty="0">
                <a:latin typeface="Avenir Next" panose="020B0503020202020204" pitchFamily="34" charset="0"/>
                <a:ea typeface="Aptos" panose="020B0004020202020204" pitchFamily="34" charset="0"/>
                <a:cs typeface="Times New Roman" panose="02020603050405020304" pitchFamily="18" charset="0"/>
              </a:rPr>
              <a:t>.</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Alt text </a:t>
            </a:r>
            <a:r>
              <a:rPr lang="en-US" sz="1200" kern="100" dirty="0">
                <a:latin typeface="Avenir Next" panose="020B0503020202020204" pitchFamily="34" charset="0"/>
                <a:ea typeface="Aptos" panose="020B0004020202020204" pitchFamily="34" charset="0"/>
                <a:cs typeface="Times New Roman" panose="02020603050405020304" pitchFamily="18" charset="0"/>
              </a:rPr>
              <a:t>should be clear and concise</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To determine the alt text, look at the image and ask questions, who, what, where, why, and how.</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Then decide which answers provide critical information.</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The alt text for complex graphs, maps, and diagrams will require greater detail. </a:t>
            </a:r>
            <a:endParaRPr lang="en-US" sz="1200" kern="100" dirty="0">
              <a:effectLst/>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28</a:t>
            </a:fld>
            <a:endParaRPr lang="en-US"/>
          </a:p>
        </p:txBody>
      </p:sp>
    </p:spTree>
    <p:extLst>
      <p:ext uri="{BB962C8B-B14F-4D97-AF65-F5344CB8AC3E}">
        <p14:creationId xmlns:p14="http://schemas.microsoft.com/office/powerpoint/2010/main" val="309098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 Practice)</a:t>
            </a:r>
          </a:p>
          <a:p>
            <a:r>
              <a:rPr lang="en-US" dirty="0"/>
              <a:t>(This page is dynamic. Each question followed by the answer appears in order. The final sentence appears last)</a:t>
            </a:r>
          </a:p>
          <a:p>
            <a:r>
              <a:rPr lang="en-US" dirty="0"/>
              <a:t>How do you write descriptive alt text?</a:t>
            </a:r>
          </a:p>
          <a:p>
            <a:r>
              <a:rPr lang="en-US" dirty="0"/>
              <a:t>You begin by asking questions.</a:t>
            </a:r>
          </a:p>
          <a:p>
            <a:r>
              <a:rPr lang="en-US" dirty="0"/>
              <a:t>(Q) What is this? (A) A river</a:t>
            </a:r>
          </a:p>
          <a:p>
            <a:r>
              <a:rPr lang="en-US" dirty="0"/>
              <a:t>(Q) What river? T(A) The Colorado Rover</a:t>
            </a:r>
          </a:p>
          <a:p>
            <a:r>
              <a:rPr lang="en-US" dirty="0"/>
              <a:t>(Q) Where is it? (A) In Moab, Utah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(A) The Colorado River in Moab, Utah would work as descriptive alt text for this image.</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29</a:t>
            </a:fld>
            <a:endParaRPr lang="en-US"/>
          </a:p>
        </p:txBody>
      </p:sp>
    </p:spTree>
    <p:extLst>
      <p:ext uri="{BB962C8B-B14F-4D97-AF65-F5344CB8AC3E}">
        <p14:creationId xmlns:p14="http://schemas.microsoft.com/office/powerpoint/2010/main" val="194457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2A9C4-F135-11AC-C0E3-74EC96C160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F17A5E-3497-9112-DD47-4688365F78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C57E0A-42D1-10C8-D236-862F13F263F4}"/>
              </a:ext>
            </a:extLst>
          </p:cNvPr>
          <p:cNvSpPr>
            <a:spLocks noGrp="1"/>
          </p:cNvSpPr>
          <p:nvPr>
            <p:ph type="body" idx="1"/>
          </p:nvPr>
        </p:nvSpPr>
        <p:spPr/>
        <p:txBody>
          <a:bodyPr/>
          <a:lstStyle/>
          <a:p>
            <a:r>
              <a:rPr lang="en-US" dirty="0"/>
              <a:t>(#1 – Gaining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people age, the likelihood that they develop a disability increases. For people 65 and over, half of the population has some form of disability.</a:t>
            </a:r>
          </a:p>
          <a:p>
            <a:endParaRPr lang="en-US" dirty="0"/>
          </a:p>
        </p:txBody>
      </p:sp>
      <p:sp>
        <p:nvSpPr>
          <p:cNvPr id="4" name="Slide Number Placeholder 3">
            <a:extLst>
              <a:ext uri="{FF2B5EF4-FFF2-40B4-BE49-F238E27FC236}">
                <a16:creationId xmlns:a16="http://schemas.microsoft.com/office/drawing/2014/main" id="{4A10F53B-3C00-2753-C7B7-052A5063E16D}"/>
              </a:ext>
            </a:extLst>
          </p:cNvPr>
          <p:cNvSpPr>
            <a:spLocks noGrp="1"/>
          </p:cNvSpPr>
          <p:nvPr>
            <p:ph type="sldNum" sz="quarter" idx="5"/>
          </p:nvPr>
        </p:nvSpPr>
        <p:spPr/>
        <p:txBody>
          <a:bodyPr/>
          <a:lstStyle/>
          <a:p>
            <a:fld id="{1F826BA6-3C8F-214D-A132-11582EBEAC8B}" type="slidenum">
              <a:rPr lang="en-US" smtClean="0"/>
              <a:t>3</a:t>
            </a:fld>
            <a:endParaRPr lang="en-US"/>
          </a:p>
        </p:txBody>
      </p:sp>
    </p:spTree>
    <p:extLst>
      <p:ext uri="{BB962C8B-B14F-4D97-AF65-F5344CB8AC3E}">
        <p14:creationId xmlns:p14="http://schemas.microsoft.com/office/powerpoint/2010/main" val="37261849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dirty="0"/>
              <a:t>To code an image, you use the </a:t>
            </a:r>
            <a:r>
              <a:rPr lang="en-US" dirty="0" err="1"/>
              <a:t>img</a:t>
            </a:r>
            <a:r>
              <a:rPr lang="en-US" dirty="0"/>
              <a:t> tag. Which is a self closing tag. The parameters needed for the tag are the </a:t>
            </a:r>
            <a:r>
              <a:rPr lang="en-US" dirty="0" err="1"/>
              <a:t>src</a:t>
            </a:r>
            <a:r>
              <a:rPr lang="en-US" dirty="0"/>
              <a:t> – image file name, alt – the alt text, and width and height.</a:t>
            </a:r>
          </a:p>
          <a:p>
            <a:r>
              <a:rPr lang="en-US" dirty="0"/>
              <a:t>Null alt text has alt followed by the equals sign and empty quotation marks.</a:t>
            </a:r>
          </a:p>
          <a:p>
            <a:r>
              <a:rPr lang="en-US" dirty="0"/>
              <a:t>Descriptive alt text has alt followed by the equals sign and a description within the quotation marks.</a:t>
            </a:r>
          </a:p>
        </p:txBody>
      </p:sp>
      <p:sp>
        <p:nvSpPr>
          <p:cNvPr id="4" name="Slide Number Placeholder 3"/>
          <p:cNvSpPr>
            <a:spLocks noGrp="1"/>
          </p:cNvSpPr>
          <p:nvPr>
            <p:ph type="sldNum" sz="quarter" idx="5"/>
          </p:nvPr>
        </p:nvSpPr>
        <p:spPr/>
        <p:txBody>
          <a:bodyPr/>
          <a:lstStyle/>
          <a:p>
            <a:fld id="{1F826BA6-3C8F-214D-A132-11582EBEAC8B}" type="slidenum">
              <a:rPr lang="en-US" smtClean="0"/>
              <a:t>30</a:t>
            </a:fld>
            <a:endParaRPr lang="en-US"/>
          </a:p>
        </p:txBody>
      </p:sp>
    </p:spTree>
    <p:extLst>
      <p:ext uri="{BB962C8B-B14F-4D97-AF65-F5344CB8AC3E}">
        <p14:creationId xmlns:p14="http://schemas.microsoft.com/office/powerpoint/2010/main" val="642882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Alt text should not contain the words “image of’, “picture of”, or “photograph of”. The screen reader alerts the user that an image is being described. If the phrase “image of” is used in the alt text, the screen reader will say “Image of, Image of …..”</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Ideally, images will not have any words embedded in the image file.</a:t>
            </a:r>
          </a:p>
          <a:p>
            <a:pPr marL="342900" indent="-342900">
              <a:lnSpc>
                <a:spcPct val="150000"/>
              </a:lnSpc>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If words are part of the image, all the words must be included in the alt text.</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kern="100" dirty="0">
                <a:latin typeface="Avenir Next" panose="020B0503020202020204" pitchFamily="34" charset="0"/>
                <a:ea typeface="Aptos" panose="020B0004020202020204" pitchFamily="34" charset="0"/>
                <a:cs typeface="Times New Roman" panose="02020603050405020304" pitchFamily="18" charset="0"/>
              </a:rPr>
              <a:t>Images should have human readable file names. </a:t>
            </a:r>
            <a:r>
              <a:rPr lang="en-US" sz="1200" dirty="0">
                <a:latin typeface="Avenir Next" panose="020B0503020202020204" pitchFamily="34" charset="0"/>
              </a:rPr>
              <a:t>If alt text is missing, a screen reader will default to the image fille name.</a:t>
            </a:r>
            <a:endParaRPr lang="en-US" sz="1200" kern="100" dirty="0">
              <a:latin typeface="Avenir Next" panose="020B0503020202020204" pitchFamily="34" charset="0"/>
              <a:ea typeface="Aptos" panose="020B0004020202020204" pitchFamily="34" charset="0"/>
              <a:cs typeface="Times New Roman" panose="02020603050405020304" pitchFamily="18" charset="0"/>
            </a:endParaRPr>
          </a:p>
          <a:p>
            <a:pPr marL="342900" indent="-342900">
              <a:lnSpc>
                <a:spcPct val="150000"/>
              </a:lnSpc>
              <a:buFont typeface="Arial" panose="020B0604020202020204" pitchFamily="34" charset="0"/>
              <a:buChar char="•"/>
            </a:pPr>
            <a:endParaRPr lang="en-US" sz="1200" kern="100" dirty="0">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31</a:t>
            </a:fld>
            <a:endParaRPr lang="en-US"/>
          </a:p>
        </p:txBody>
      </p:sp>
    </p:spTree>
    <p:extLst>
      <p:ext uri="{BB962C8B-B14F-4D97-AF65-F5344CB8AC3E}">
        <p14:creationId xmlns:p14="http://schemas.microsoft.com/office/powerpoint/2010/main" val="36917019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r>
              <a:rPr lang="en-US" dirty="0"/>
              <a:t>What is a human readable file name?</a:t>
            </a:r>
          </a:p>
          <a:p>
            <a:r>
              <a:rPr lang="en-US" dirty="0"/>
              <a:t>The images on the left all have computer and I-phone generated file names. If these names were read aloud by a screen reader, the person hearing the file name would not know what the image contained.</a:t>
            </a:r>
          </a:p>
          <a:p>
            <a:r>
              <a:rPr lang="en-US" dirty="0"/>
              <a:t>The images on the right side of the screen have human readable file names. If a screen reader read “Snowy Trees” aloud, the person using the screen reader would understand the image.</a:t>
            </a:r>
          </a:p>
        </p:txBody>
      </p:sp>
      <p:sp>
        <p:nvSpPr>
          <p:cNvPr id="4" name="Slide Number Placeholder 3"/>
          <p:cNvSpPr>
            <a:spLocks noGrp="1"/>
          </p:cNvSpPr>
          <p:nvPr>
            <p:ph type="sldNum" sz="quarter" idx="5"/>
          </p:nvPr>
        </p:nvSpPr>
        <p:spPr/>
        <p:txBody>
          <a:bodyPr/>
          <a:lstStyle/>
          <a:p>
            <a:fld id="{1F826BA6-3C8F-214D-A132-11582EBEAC8B}" type="slidenum">
              <a:rPr lang="en-US" smtClean="0"/>
              <a:t>32</a:t>
            </a:fld>
            <a:endParaRPr lang="en-US"/>
          </a:p>
        </p:txBody>
      </p:sp>
    </p:spTree>
    <p:extLst>
      <p:ext uri="{BB962C8B-B14F-4D97-AF65-F5344CB8AC3E}">
        <p14:creationId xmlns:p14="http://schemas.microsoft.com/office/powerpoint/2010/main" val="16196065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dirty="0"/>
              <a:t>Let’s discuss Link Text</a:t>
            </a:r>
          </a:p>
        </p:txBody>
      </p:sp>
      <p:sp>
        <p:nvSpPr>
          <p:cNvPr id="4" name="Slide Number Placeholder 3"/>
          <p:cNvSpPr>
            <a:spLocks noGrp="1"/>
          </p:cNvSpPr>
          <p:nvPr>
            <p:ph type="sldNum" sz="quarter" idx="5"/>
          </p:nvPr>
        </p:nvSpPr>
        <p:spPr/>
        <p:txBody>
          <a:bodyPr/>
          <a:lstStyle/>
          <a:p>
            <a:fld id="{1F826BA6-3C8F-214D-A132-11582EBEAC8B}" type="slidenum">
              <a:rPr lang="en-US" smtClean="0"/>
              <a:t>33</a:t>
            </a:fld>
            <a:endParaRPr lang="en-US"/>
          </a:p>
        </p:txBody>
      </p:sp>
    </p:spTree>
    <p:extLst>
      <p:ext uri="{BB962C8B-B14F-4D97-AF65-F5344CB8AC3E}">
        <p14:creationId xmlns:p14="http://schemas.microsoft.com/office/powerpoint/2010/main" val="21920420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r>
              <a:rPr lang="en-US" dirty="0"/>
              <a:t>Link Text also know as Hyperlinks</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Link text is the text you click to move to another webpage, website, or to open a document.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Link text needs to be descriptive and have meaning. </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For someone using a screen reader, quality link text is important as it lets the user know where each link leads. If all the links on the page are “click here”, a person using a screen reader will hear “Click Here, Click Here, Click Here, …” as they listen to the links on the page and they will not understand where any of the links lead. </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34</a:t>
            </a:fld>
            <a:endParaRPr lang="en-US"/>
          </a:p>
        </p:txBody>
      </p:sp>
    </p:spTree>
    <p:extLst>
      <p:ext uri="{BB962C8B-B14F-4D97-AF65-F5344CB8AC3E}">
        <p14:creationId xmlns:p14="http://schemas.microsoft.com/office/powerpoint/2010/main" val="8014777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Choosing Link Text</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Link text </a:t>
            </a:r>
            <a:r>
              <a:rPr lang="en-US" sz="1200" kern="100" dirty="0">
                <a:latin typeface="Avenir Next" panose="020B0503020202020204" pitchFamily="34" charset="0"/>
                <a:ea typeface="Aptos" panose="020B0004020202020204" pitchFamily="34" charset="0"/>
                <a:cs typeface="Times New Roman" panose="02020603050405020304" pitchFamily="18" charset="0"/>
              </a:rPr>
              <a:t>could be the title for an article or a sentence from a paragraph.</a:t>
            </a:r>
          </a:p>
          <a:p>
            <a:pPr marL="342900" indent="-342900">
              <a:lnSpc>
                <a:spcPct val="150000"/>
              </a:lnSpc>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It is important to read through your sentences and choose the best text to include within the link.</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35</a:t>
            </a:fld>
            <a:endParaRPr lang="en-US"/>
          </a:p>
        </p:txBody>
      </p:sp>
    </p:spTree>
    <p:extLst>
      <p:ext uri="{BB962C8B-B14F-4D97-AF65-F5344CB8AC3E}">
        <p14:creationId xmlns:p14="http://schemas.microsoft.com/office/powerpoint/2010/main" val="13496500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Let’s examine some link text examples</a:t>
            </a:r>
          </a:p>
          <a:p>
            <a:r>
              <a:rPr lang="en-US" dirty="0"/>
              <a:t>Kick Off Cook Out, Welcome New Faculty, Fine Arts x Book Fair Details, and Curious Creators: A Hopeful Journey are all article titles and are examples of good link text.</a:t>
            </a:r>
          </a:p>
          <a:p>
            <a:r>
              <a:rPr lang="en-US" dirty="0"/>
              <a:t>Read More, Read More, Read More, and Read More are examples of poor link text.</a:t>
            </a:r>
          </a:p>
        </p:txBody>
      </p:sp>
      <p:sp>
        <p:nvSpPr>
          <p:cNvPr id="4" name="Slide Number Placeholder 3"/>
          <p:cNvSpPr>
            <a:spLocks noGrp="1"/>
          </p:cNvSpPr>
          <p:nvPr>
            <p:ph type="sldNum" sz="quarter" idx="5"/>
          </p:nvPr>
        </p:nvSpPr>
        <p:spPr/>
        <p:txBody>
          <a:bodyPr/>
          <a:lstStyle/>
          <a:p>
            <a:fld id="{1F826BA6-3C8F-214D-A132-11582EBEAC8B}" type="slidenum">
              <a:rPr lang="en-US" smtClean="0"/>
              <a:t>36</a:t>
            </a:fld>
            <a:endParaRPr lang="en-US"/>
          </a:p>
        </p:txBody>
      </p:sp>
    </p:spTree>
    <p:extLst>
      <p:ext uri="{BB962C8B-B14F-4D97-AF65-F5344CB8AC3E}">
        <p14:creationId xmlns:p14="http://schemas.microsoft.com/office/powerpoint/2010/main" val="18966082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F7905-8CCF-DE95-82DE-485E073771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187DB7-69D1-58FE-6A4B-4211CC61D5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7E5C8F-26A3-87ED-A993-A06E4B397CD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(#6 – Practice) (This page is dynamic. The four choices at the bottom and the green arrow appear after the text is read)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latin typeface="Avenir Next" panose="020B0503020202020204" pitchFamily="34" charset="0"/>
                <a:ea typeface="Aptos" panose="020B0004020202020204" pitchFamily="34" charset="0"/>
                <a:cs typeface="Times New Roman" panose="02020603050405020304" pitchFamily="18" charset="0"/>
              </a:rPr>
              <a:t>Read the following paragraph, what text do you think would make good link 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latin typeface="Avenir Next" panose="020B0503020202020204" pitchFamily="34" charset="0"/>
                <a:ea typeface="Aptos" panose="020B0004020202020204" pitchFamily="34" charset="0"/>
                <a:cs typeface="Times New Roman" panose="02020603050405020304" pitchFamily="18" charset="0"/>
              </a:rPr>
              <a:t>E</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ndangered animals can be listed as critically endangered, endangered, or vulnerable.  The World Wildlife Fund maintains a species directory for endangered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Endangered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The World Wildlife Fund?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Species directory for endangered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Learn more?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Species directory for endangered animals makes the best link text for this content</a:t>
            </a:r>
          </a:p>
          <a:p>
            <a:endParaRPr lang="en-US" dirty="0"/>
          </a:p>
        </p:txBody>
      </p:sp>
      <p:sp>
        <p:nvSpPr>
          <p:cNvPr id="4" name="Slide Number Placeholder 3">
            <a:extLst>
              <a:ext uri="{FF2B5EF4-FFF2-40B4-BE49-F238E27FC236}">
                <a16:creationId xmlns:a16="http://schemas.microsoft.com/office/drawing/2014/main" id="{D03D8506-0314-0B47-F545-A8989D4C738C}"/>
              </a:ext>
            </a:extLst>
          </p:cNvPr>
          <p:cNvSpPr>
            <a:spLocks noGrp="1"/>
          </p:cNvSpPr>
          <p:nvPr>
            <p:ph type="sldNum" sz="quarter" idx="5"/>
          </p:nvPr>
        </p:nvSpPr>
        <p:spPr/>
        <p:txBody>
          <a:bodyPr/>
          <a:lstStyle/>
          <a:p>
            <a:fld id="{1F826BA6-3C8F-214D-A132-11582EBEAC8B}" type="slidenum">
              <a:rPr lang="en-US" smtClean="0"/>
              <a:t>37</a:t>
            </a:fld>
            <a:endParaRPr lang="en-US"/>
          </a:p>
        </p:txBody>
      </p:sp>
    </p:spTree>
    <p:extLst>
      <p:ext uri="{BB962C8B-B14F-4D97-AF65-F5344CB8AC3E}">
        <p14:creationId xmlns:p14="http://schemas.microsoft.com/office/powerpoint/2010/main" val="18563520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can we say about lists?</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38</a:t>
            </a:fld>
            <a:endParaRPr lang="en-US"/>
          </a:p>
        </p:txBody>
      </p:sp>
    </p:spTree>
    <p:extLst>
      <p:ext uri="{BB962C8B-B14F-4D97-AF65-F5344CB8AC3E}">
        <p14:creationId xmlns:p14="http://schemas.microsoft.com/office/powerpoint/2010/main" val="8693262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Lists</a:t>
            </a:r>
          </a:p>
          <a:p>
            <a:pPr marL="742950" lvl="1" indent="-285750" algn="l">
              <a:buFont typeface="Arial" panose="020B0604020202020204" pitchFamily="34" charset="0"/>
              <a:buChar char="•"/>
            </a:pPr>
            <a:r>
              <a:rPr lang="en-US" sz="1200" b="0" i="0" dirty="0">
                <a:latin typeface="Avenir Next" panose="020B0503020202020204" pitchFamily="34" charset="0"/>
              </a:rPr>
              <a:t>Lists provide structure and order to content.</a:t>
            </a:r>
          </a:p>
          <a:p>
            <a:pPr marL="742950" lvl="1" indent="-285750" algn="l">
              <a:buFont typeface="Arial" panose="020B0604020202020204" pitchFamily="34" charset="0"/>
              <a:buChar char="•"/>
            </a:pPr>
            <a:r>
              <a:rPr lang="en-US" sz="1200" b="0" i="0" dirty="0">
                <a:latin typeface="Avenir Next" panose="020B0503020202020204" pitchFamily="34" charset="0"/>
              </a:rPr>
              <a:t>A screen reader will announce the list and the number of items in the list.</a:t>
            </a:r>
          </a:p>
          <a:p>
            <a:pPr marL="742950" lvl="1" indent="-285750" algn="l">
              <a:buFont typeface="Arial" panose="020B0604020202020204" pitchFamily="34" charset="0"/>
              <a:buChar char="•"/>
            </a:pPr>
            <a:r>
              <a:rPr lang="en-US" sz="1200" b="0" i="0" dirty="0">
                <a:latin typeface="Avenir Next" panose="020B0503020202020204" pitchFamily="34" charset="0"/>
              </a:rPr>
              <a:t>Lists need to use the list tag, and the list item tag. </a:t>
            </a:r>
          </a:p>
          <a:p>
            <a:pPr marL="742950" lvl="1" indent="-285750" algn="l">
              <a:buFont typeface="Arial" panose="020B0604020202020204" pitchFamily="34" charset="0"/>
              <a:buChar char="•"/>
            </a:pPr>
            <a:r>
              <a:rPr lang="en-US" sz="1200" b="0" i="0" dirty="0">
                <a:latin typeface="Avenir Next" panose="020B0503020202020204" pitchFamily="34" charset="0"/>
              </a:rPr>
              <a:t>Avoid using numbers and dashes to make the content look like a list.</a:t>
            </a:r>
          </a:p>
          <a:p>
            <a:pPr marL="742950" lvl="1" indent="-285750" algn="l">
              <a:buFont typeface="Arial" panose="020B0604020202020204" pitchFamily="34" charset="0"/>
              <a:buChar char="•"/>
            </a:pPr>
            <a:r>
              <a:rPr lang="en-US" sz="1200" b="0" i="0" dirty="0">
                <a:latin typeface="Avenir Next" panose="020B0503020202020204" pitchFamily="34" charset="0"/>
              </a:rPr>
              <a:t>Lists can be ordered, unordered, or description lists.</a:t>
            </a:r>
          </a:p>
        </p:txBody>
      </p:sp>
      <p:sp>
        <p:nvSpPr>
          <p:cNvPr id="4" name="Slide Number Placeholder 3"/>
          <p:cNvSpPr>
            <a:spLocks noGrp="1"/>
          </p:cNvSpPr>
          <p:nvPr>
            <p:ph type="sldNum" sz="quarter" idx="5"/>
          </p:nvPr>
        </p:nvSpPr>
        <p:spPr/>
        <p:txBody>
          <a:bodyPr/>
          <a:lstStyle/>
          <a:p>
            <a:fld id="{1F826BA6-3C8F-214D-A132-11582EBEAC8B}" type="slidenum">
              <a:rPr lang="en-US" smtClean="0"/>
              <a:t>39</a:t>
            </a:fld>
            <a:endParaRPr lang="en-US"/>
          </a:p>
        </p:txBody>
      </p:sp>
    </p:spTree>
    <p:extLst>
      <p:ext uri="{BB962C8B-B14F-4D97-AF65-F5344CB8AC3E}">
        <p14:creationId xmlns:p14="http://schemas.microsoft.com/office/powerpoint/2010/main" val="656619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Goals)</a:t>
            </a:r>
          </a:p>
          <a:p>
            <a:r>
              <a:rPr lang="en-US" dirty="0"/>
              <a:t>The training will begin with a brief overview. We will discuss accessibility, why it is important, and your role in creating accessible web content.</a:t>
            </a:r>
          </a:p>
        </p:txBody>
      </p:sp>
      <p:sp>
        <p:nvSpPr>
          <p:cNvPr id="4" name="Slide Number Placeholder 3"/>
          <p:cNvSpPr>
            <a:spLocks noGrp="1"/>
          </p:cNvSpPr>
          <p:nvPr>
            <p:ph type="sldNum" sz="quarter" idx="5"/>
          </p:nvPr>
        </p:nvSpPr>
        <p:spPr/>
        <p:txBody>
          <a:bodyPr/>
          <a:lstStyle/>
          <a:p>
            <a:fld id="{1F826BA6-3C8F-214D-A132-11582EBEAC8B}" type="slidenum">
              <a:rPr lang="en-US" smtClean="0"/>
              <a:t>4</a:t>
            </a:fld>
            <a:endParaRPr lang="en-US"/>
          </a:p>
        </p:txBody>
      </p:sp>
    </p:spTree>
    <p:extLst>
      <p:ext uri="{BB962C8B-B14F-4D97-AF65-F5344CB8AC3E}">
        <p14:creationId xmlns:p14="http://schemas.microsoft.com/office/powerpoint/2010/main" val="20206302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An ordered list has a defined sequence of steps. </a:t>
            </a:r>
          </a:p>
          <a:p>
            <a:r>
              <a:rPr lang="en-US" dirty="0"/>
              <a:t>When doing a load of laundry, you need to sort your clothes before adding them to the washer. </a:t>
            </a:r>
          </a:p>
          <a:p>
            <a:endParaRPr lang="en-US" dirty="0"/>
          </a:p>
          <a:p>
            <a:r>
              <a:rPr lang="en-US" dirty="0"/>
              <a:t>(Discuss the code)</a:t>
            </a:r>
          </a:p>
        </p:txBody>
      </p:sp>
      <p:sp>
        <p:nvSpPr>
          <p:cNvPr id="4" name="Slide Number Placeholder 3"/>
          <p:cNvSpPr>
            <a:spLocks noGrp="1"/>
          </p:cNvSpPr>
          <p:nvPr>
            <p:ph type="sldNum" sz="quarter" idx="5"/>
          </p:nvPr>
        </p:nvSpPr>
        <p:spPr/>
        <p:txBody>
          <a:bodyPr/>
          <a:lstStyle/>
          <a:p>
            <a:fld id="{1F826BA6-3C8F-214D-A132-11582EBEAC8B}" type="slidenum">
              <a:rPr lang="en-US" smtClean="0"/>
              <a:t>40</a:t>
            </a:fld>
            <a:endParaRPr lang="en-US"/>
          </a:p>
        </p:txBody>
      </p:sp>
    </p:spTree>
    <p:extLst>
      <p:ext uri="{BB962C8B-B14F-4D97-AF65-F5344CB8AC3E}">
        <p14:creationId xmlns:p14="http://schemas.microsoft.com/office/powerpoint/2010/main" val="8407375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An unordered list has no specific order.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When creating a shopping list, there isn’t any defined order. Shopping might be easier if the list follows the layout of the store, but it isn’t necessary.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venir Next" panose="020B05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(Discuss the code)</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41</a:t>
            </a:fld>
            <a:endParaRPr lang="en-US"/>
          </a:p>
        </p:txBody>
      </p:sp>
    </p:spTree>
    <p:extLst>
      <p:ext uri="{BB962C8B-B14F-4D97-AF65-F5344CB8AC3E}">
        <p14:creationId xmlns:p14="http://schemas.microsoft.com/office/powerpoint/2010/main" val="34510823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A description list provides a list of terms with a description of the terms.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venir Next" panose="020B05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(Discuss the list and code)</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42</a:t>
            </a:fld>
            <a:endParaRPr lang="en-US"/>
          </a:p>
        </p:txBody>
      </p:sp>
    </p:spTree>
    <p:extLst>
      <p:ext uri="{BB962C8B-B14F-4D97-AF65-F5344CB8AC3E}">
        <p14:creationId xmlns:p14="http://schemas.microsoft.com/office/powerpoint/2010/main" val="4987714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5C0B6-7DE6-C1FC-A534-2E766421FF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63622A-9E5D-3177-3E27-262FB2A26D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DB3D0F-1130-11AE-CE24-096A974010A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(#6 - Practice) (This is a dynamic page everything to the right of the bar appears after a short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Let’s build a list.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The content for the list includes vacuum the house, wash the car, make dinner, and rake the leaves.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Which list type is best suited for this content?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venir Next" panose="020B0503020202020204" pitchFamily="34" charset="0"/>
              </a:rPr>
              <a:t>This looks like Saturday Chores. An unordered list will do?</a:t>
            </a:r>
          </a:p>
          <a:p>
            <a:r>
              <a:rPr lang="en-US" dirty="0"/>
              <a:t>Using the &lt;ul&gt;&lt;/ul&gt; unordered list opening and closing tags and the &lt;li&gt;&lt;/li&gt; list item tag, let’s build the list.</a:t>
            </a:r>
          </a:p>
        </p:txBody>
      </p:sp>
      <p:sp>
        <p:nvSpPr>
          <p:cNvPr id="4" name="Slide Number Placeholder 3">
            <a:extLst>
              <a:ext uri="{FF2B5EF4-FFF2-40B4-BE49-F238E27FC236}">
                <a16:creationId xmlns:a16="http://schemas.microsoft.com/office/drawing/2014/main" id="{508FC922-A89A-F957-70A4-B2093FF73DA6}"/>
              </a:ext>
            </a:extLst>
          </p:cNvPr>
          <p:cNvSpPr>
            <a:spLocks noGrp="1"/>
          </p:cNvSpPr>
          <p:nvPr>
            <p:ph type="sldNum" sz="quarter" idx="5"/>
          </p:nvPr>
        </p:nvSpPr>
        <p:spPr/>
        <p:txBody>
          <a:bodyPr/>
          <a:lstStyle/>
          <a:p>
            <a:fld id="{1F826BA6-3C8F-214D-A132-11582EBEAC8B}" type="slidenum">
              <a:rPr lang="en-US" smtClean="0"/>
              <a:t>43</a:t>
            </a:fld>
            <a:endParaRPr lang="en-US"/>
          </a:p>
        </p:txBody>
      </p:sp>
    </p:spTree>
    <p:extLst>
      <p:ext uri="{BB962C8B-B14F-4D97-AF65-F5344CB8AC3E}">
        <p14:creationId xmlns:p14="http://schemas.microsoft.com/office/powerpoint/2010/main" val="23033370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sz="1200" b="0" dirty="0">
                <a:effectLst/>
                <a:latin typeface="Avenir Next" panose="020B0503020202020204" pitchFamily="34" charset="0"/>
                <a:ea typeface="Aptos" panose="020B0004020202020204" pitchFamily="34" charset="0"/>
              </a:rPr>
              <a:t>Videos - Captions, Transcripts, and Title Attribute</a:t>
            </a:r>
            <a:endParaRPr lang="en-US" b="0" dirty="0"/>
          </a:p>
        </p:txBody>
      </p:sp>
      <p:sp>
        <p:nvSpPr>
          <p:cNvPr id="4" name="Slide Number Placeholder 3"/>
          <p:cNvSpPr>
            <a:spLocks noGrp="1"/>
          </p:cNvSpPr>
          <p:nvPr>
            <p:ph type="sldNum" sz="quarter" idx="5"/>
          </p:nvPr>
        </p:nvSpPr>
        <p:spPr/>
        <p:txBody>
          <a:bodyPr/>
          <a:lstStyle/>
          <a:p>
            <a:fld id="{1F826BA6-3C8F-214D-A132-11582EBEAC8B}" type="slidenum">
              <a:rPr lang="en-US" smtClean="0"/>
              <a:t>44</a:t>
            </a:fld>
            <a:endParaRPr lang="en-US"/>
          </a:p>
        </p:txBody>
      </p:sp>
    </p:spTree>
    <p:extLst>
      <p:ext uri="{BB962C8B-B14F-4D97-AF65-F5344CB8AC3E}">
        <p14:creationId xmlns:p14="http://schemas.microsoft.com/office/powerpoint/2010/main" val="27143083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45</a:t>
            </a:fld>
            <a:endParaRPr lang="en-US"/>
          </a:p>
        </p:txBody>
      </p:sp>
    </p:spTree>
    <p:extLst>
      <p:ext uri="{BB962C8B-B14F-4D97-AF65-F5344CB8AC3E}">
        <p14:creationId xmlns:p14="http://schemas.microsoft.com/office/powerpoint/2010/main" val="35669611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This video has captions overlaid on the video.</a:t>
            </a:r>
          </a:p>
          <a:p>
            <a:r>
              <a:rPr lang="en-US" dirty="0"/>
              <a:t>Captions need to be accurate to the audio content. If captions are auto generated, you will need to edit the captions for accuracy.</a:t>
            </a:r>
          </a:p>
        </p:txBody>
      </p:sp>
      <p:sp>
        <p:nvSpPr>
          <p:cNvPr id="4" name="Slide Number Placeholder 3"/>
          <p:cNvSpPr>
            <a:spLocks noGrp="1"/>
          </p:cNvSpPr>
          <p:nvPr>
            <p:ph type="sldNum" sz="quarter" idx="5"/>
          </p:nvPr>
        </p:nvSpPr>
        <p:spPr/>
        <p:txBody>
          <a:bodyPr/>
          <a:lstStyle/>
          <a:p>
            <a:fld id="{1F826BA6-3C8F-214D-A132-11582EBEAC8B}" type="slidenum">
              <a:rPr lang="en-US" smtClean="0"/>
              <a:t>46</a:t>
            </a:fld>
            <a:endParaRPr lang="en-US"/>
          </a:p>
        </p:txBody>
      </p:sp>
    </p:spTree>
    <p:extLst>
      <p:ext uri="{BB962C8B-B14F-4D97-AF65-F5344CB8AC3E}">
        <p14:creationId xmlns:p14="http://schemas.microsoft.com/office/powerpoint/2010/main" val="41628490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 Learning guidance)</a:t>
            </a:r>
          </a:p>
          <a:p>
            <a:r>
              <a:rPr lang="en-US" dirty="0"/>
              <a:t>This video has a transcript playing beside the video content.</a:t>
            </a:r>
          </a:p>
          <a:p>
            <a:r>
              <a:rPr lang="en-US" dirty="0"/>
              <a:t>Transcripts need to be accurate to the actual verbal content.</a:t>
            </a:r>
          </a:p>
        </p:txBody>
      </p:sp>
      <p:sp>
        <p:nvSpPr>
          <p:cNvPr id="4" name="Slide Number Placeholder 3"/>
          <p:cNvSpPr>
            <a:spLocks noGrp="1"/>
          </p:cNvSpPr>
          <p:nvPr>
            <p:ph type="sldNum" sz="quarter" idx="5"/>
          </p:nvPr>
        </p:nvSpPr>
        <p:spPr/>
        <p:txBody>
          <a:bodyPr/>
          <a:lstStyle/>
          <a:p>
            <a:fld id="{1F826BA6-3C8F-214D-A132-11582EBEAC8B}" type="slidenum">
              <a:rPr lang="en-US" smtClean="0"/>
              <a:t>47</a:t>
            </a:fld>
            <a:endParaRPr lang="en-US"/>
          </a:p>
        </p:txBody>
      </p:sp>
    </p:spTree>
    <p:extLst>
      <p:ext uri="{BB962C8B-B14F-4D97-AF65-F5344CB8AC3E}">
        <p14:creationId xmlns:p14="http://schemas.microsoft.com/office/powerpoint/2010/main" val="29869608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D2AA7-5303-F394-1D38-4FC987142C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C70EA4-2DA2-7E49-864B-54B200967B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0A91B0-93B8-846F-CE79-B83FC5E74B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 Content)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If pulling the embed code from YouTube, change the Title </a:t>
            </a:r>
            <a:r>
              <a:rPr lang="en-US" sz="1200" kern="100" dirty="0">
                <a:latin typeface="Avenir Next" panose="020B0503020202020204" pitchFamily="34" charset="0"/>
                <a:ea typeface="Aptos" panose="020B0004020202020204" pitchFamily="34" charset="0"/>
                <a:cs typeface="Times New Roman" panose="02020603050405020304" pitchFamily="18" charset="0"/>
              </a:rPr>
              <a:t>A</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ttribute to be more descriptive of the video.</a:t>
            </a:r>
          </a:p>
          <a:p>
            <a:r>
              <a:rPr lang="en-US" dirty="0"/>
              <a:t>YouTube will add ”YouTube video player” as the title for all videos. If there are multiple videos on a page, each video should have a unique title.</a:t>
            </a:r>
          </a:p>
        </p:txBody>
      </p:sp>
      <p:sp>
        <p:nvSpPr>
          <p:cNvPr id="4" name="Slide Number Placeholder 3">
            <a:extLst>
              <a:ext uri="{FF2B5EF4-FFF2-40B4-BE49-F238E27FC236}">
                <a16:creationId xmlns:a16="http://schemas.microsoft.com/office/drawing/2014/main" id="{440B0B6C-4880-EDC5-82FF-DDCFC73CEF77}"/>
              </a:ext>
            </a:extLst>
          </p:cNvPr>
          <p:cNvSpPr>
            <a:spLocks noGrp="1"/>
          </p:cNvSpPr>
          <p:nvPr>
            <p:ph type="sldNum" sz="quarter" idx="5"/>
          </p:nvPr>
        </p:nvSpPr>
        <p:spPr/>
        <p:txBody>
          <a:bodyPr/>
          <a:lstStyle/>
          <a:p>
            <a:fld id="{1F826BA6-3C8F-214D-A132-11582EBEAC8B}" type="slidenum">
              <a:rPr lang="en-US" smtClean="0"/>
              <a:t>48</a:t>
            </a:fld>
            <a:endParaRPr lang="en-US"/>
          </a:p>
        </p:txBody>
      </p:sp>
    </p:spTree>
    <p:extLst>
      <p:ext uri="{BB962C8B-B14F-4D97-AF65-F5344CB8AC3E}">
        <p14:creationId xmlns:p14="http://schemas.microsoft.com/office/powerpoint/2010/main" val="14172005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dirty="0"/>
              <a:t>Now on to Accessibility Best Practices</a:t>
            </a:r>
          </a:p>
        </p:txBody>
      </p:sp>
      <p:sp>
        <p:nvSpPr>
          <p:cNvPr id="4" name="Slide Number Placeholder 3"/>
          <p:cNvSpPr>
            <a:spLocks noGrp="1"/>
          </p:cNvSpPr>
          <p:nvPr>
            <p:ph type="sldNum" sz="quarter" idx="5"/>
          </p:nvPr>
        </p:nvSpPr>
        <p:spPr/>
        <p:txBody>
          <a:bodyPr/>
          <a:lstStyle/>
          <a:p>
            <a:fld id="{1F826BA6-3C8F-214D-A132-11582EBEAC8B}" type="slidenum">
              <a:rPr lang="en-US" smtClean="0"/>
              <a:t>49</a:t>
            </a:fld>
            <a:endParaRPr lang="en-US"/>
          </a:p>
        </p:txBody>
      </p:sp>
    </p:spTree>
    <p:extLst>
      <p:ext uri="{BB962C8B-B14F-4D97-AF65-F5344CB8AC3E}">
        <p14:creationId xmlns:p14="http://schemas.microsoft.com/office/powerpoint/2010/main" val="559862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736E0-D0E5-1FEF-C189-E0EB556075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F3D258-5186-9DB9-822F-6BABEDCFF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00DDBB-66DA-4746-14EC-09B581150FCA}"/>
              </a:ext>
            </a:extLst>
          </p:cNvPr>
          <p:cNvSpPr>
            <a:spLocks noGrp="1"/>
          </p:cNvSpPr>
          <p:nvPr>
            <p:ph type="body" idx="1"/>
          </p:nvPr>
        </p:nvSpPr>
        <p:spPr/>
        <p:txBody>
          <a:bodyPr/>
          <a:lstStyle/>
          <a:p>
            <a:r>
              <a:rPr lang="en-US" dirty="0"/>
              <a:t>(#2 – Goals)</a:t>
            </a:r>
          </a:p>
          <a:p>
            <a:r>
              <a:rPr lang="en-US" dirty="0"/>
              <a:t>By the end of this training, you should understand the importance of and know how to implement headings, the H1 tag, alt text, images, link text, lists, video captions, and transcripts. You should also understand accessibility best practices.</a:t>
            </a:r>
          </a:p>
        </p:txBody>
      </p:sp>
      <p:sp>
        <p:nvSpPr>
          <p:cNvPr id="4" name="Slide Number Placeholder 3">
            <a:extLst>
              <a:ext uri="{FF2B5EF4-FFF2-40B4-BE49-F238E27FC236}">
                <a16:creationId xmlns:a16="http://schemas.microsoft.com/office/drawing/2014/main" id="{2F944663-42AA-1308-4CF7-FC7443451259}"/>
              </a:ext>
            </a:extLst>
          </p:cNvPr>
          <p:cNvSpPr>
            <a:spLocks noGrp="1"/>
          </p:cNvSpPr>
          <p:nvPr>
            <p:ph type="sldNum" sz="quarter" idx="5"/>
          </p:nvPr>
        </p:nvSpPr>
        <p:spPr/>
        <p:txBody>
          <a:bodyPr/>
          <a:lstStyle/>
          <a:p>
            <a:fld id="{1F826BA6-3C8F-214D-A132-11582EBEAC8B}" type="slidenum">
              <a:rPr lang="en-US" smtClean="0"/>
              <a:t>5</a:t>
            </a:fld>
            <a:endParaRPr lang="en-US"/>
          </a:p>
        </p:txBody>
      </p:sp>
    </p:spTree>
    <p:extLst>
      <p:ext uri="{BB962C8B-B14F-4D97-AF65-F5344CB8AC3E}">
        <p14:creationId xmlns:p14="http://schemas.microsoft.com/office/powerpoint/2010/main" val="40253436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Content)</a:t>
            </a:r>
          </a:p>
          <a:p>
            <a:r>
              <a:rPr lang="en-US" dirty="0"/>
              <a:t>A couple accessibility Best Practices</a:t>
            </a:r>
          </a:p>
          <a:p>
            <a:pPr marL="285750" indent="-285750">
              <a:buFont typeface="Arial" panose="020B0604020202020204" pitchFamily="34" charset="0"/>
              <a:buChar char="•"/>
            </a:pPr>
            <a:r>
              <a:rPr lang="en-US" sz="1200" dirty="0">
                <a:effectLst/>
                <a:latin typeface="Avenir Next" panose="020B0503020202020204" pitchFamily="34" charset="0"/>
                <a:ea typeface="Aptos" panose="020B0004020202020204" pitchFamily="34" charset="0"/>
              </a:rPr>
              <a:t>Many people are colorblind (1 in 12 males and 1 in 200 females). To aid people with color blindness or color deficiencies, use visual cues on  graphs and tables to better display the data. </a:t>
            </a:r>
            <a:r>
              <a:rPr lang="en-US" sz="1200" dirty="0">
                <a:latin typeface="Avenir Next" panose="020B0503020202020204" pitchFamily="34" charset="0"/>
                <a:ea typeface="Aptos" panose="020B0004020202020204" pitchFamily="34" charset="0"/>
              </a:rPr>
              <a:t>Various pattern fills can be used to differentiate between data points. Also, the use of data labels and headers will make graphs and tables more accessible.</a:t>
            </a:r>
            <a:endParaRPr lang="en-US" sz="1200" dirty="0">
              <a:effectLst/>
              <a:latin typeface="Avenir Next" panose="020B0503020202020204" pitchFamily="34" charset="0"/>
              <a:ea typeface="Aptos" panose="020B0004020202020204" pitchFamily="34" charset="0"/>
            </a:endParaRPr>
          </a:p>
          <a:p>
            <a:pPr marL="285750" indent="-285750">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Content should be clear, concise, and understandable. It is advisable to aim for a 6</a:t>
            </a:r>
            <a:r>
              <a:rPr lang="en-US" sz="1200"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sz="1200" kern="100" dirty="0">
                <a:latin typeface="Avenir Next" panose="020B0503020202020204" pitchFamily="34" charset="0"/>
                <a:ea typeface="Aptos" panose="020B0004020202020204" pitchFamily="34" charset="0"/>
                <a:cs typeface="Times New Roman" panose="02020603050405020304" pitchFamily="18" charset="0"/>
              </a:rPr>
              <a:t> to 8</a:t>
            </a:r>
            <a:r>
              <a:rPr lang="en-US" sz="1200"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sz="1200" kern="100" dirty="0">
                <a:latin typeface="Avenir Next" panose="020B0503020202020204" pitchFamily="34" charset="0"/>
                <a:ea typeface="Aptos" panose="020B0004020202020204" pitchFamily="34" charset="0"/>
                <a:cs typeface="Times New Roman" panose="02020603050405020304" pitchFamily="18" charset="0"/>
              </a:rPr>
              <a:t> grade reading level for website content. </a:t>
            </a:r>
            <a:endParaRPr lang="en-US" sz="1200" dirty="0">
              <a:effectLst/>
              <a:latin typeface="Avenir Next" panose="020B0503020202020204" pitchFamily="34" charset="0"/>
              <a:ea typeface="Aptos" panose="020B0004020202020204" pitchFamily="34" charset="0"/>
            </a:endParaRPr>
          </a:p>
          <a:p>
            <a:pPr marL="285750" indent="-285750">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All PDFs, Docs, PPTs added to the site must be accessible.</a:t>
            </a:r>
          </a:p>
          <a:p>
            <a:pPr marL="285750" indent="-285750">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To maintain visual contrast, allow the CSS to dictate font and background colors. Avoid adding special colors to the webpage.</a:t>
            </a:r>
          </a:p>
          <a:p>
            <a:pPr marL="285750" indent="-285750">
              <a:buFont typeface="Arial" panose="020B0604020202020204" pitchFamily="34" charset="0"/>
              <a:buChar char="•"/>
            </a:pPr>
            <a:r>
              <a:rPr lang="en-US" sz="1200" dirty="0">
                <a:latin typeface="Avenir Next" panose="020B0503020202020204" pitchFamily="34" charset="0"/>
                <a:ea typeface="Aptos" panose="020B0004020202020204" pitchFamily="34" charset="0"/>
              </a:rPr>
              <a:t>When adding content to a webpage always use proper HTML tags, known as Semantic HTML.</a:t>
            </a:r>
          </a:p>
        </p:txBody>
      </p:sp>
      <p:sp>
        <p:nvSpPr>
          <p:cNvPr id="4" name="Slide Number Placeholder 3"/>
          <p:cNvSpPr>
            <a:spLocks noGrp="1"/>
          </p:cNvSpPr>
          <p:nvPr>
            <p:ph type="sldNum" sz="quarter" idx="5"/>
          </p:nvPr>
        </p:nvSpPr>
        <p:spPr/>
        <p:txBody>
          <a:bodyPr/>
          <a:lstStyle/>
          <a:p>
            <a:fld id="{1F826BA6-3C8F-214D-A132-11582EBEAC8B}" type="slidenum">
              <a:rPr lang="en-US" smtClean="0"/>
              <a:t>50</a:t>
            </a:fld>
            <a:endParaRPr lang="en-US"/>
          </a:p>
        </p:txBody>
      </p:sp>
    </p:spTree>
    <p:extLst>
      <p:ext uri="{BB962C8B-B14F-4D97-AF65-F5344CB8AC3E}">
        <p14:creationId xmlns:p14="http://schemas.microsoft.com/office/powerpoint/2010/main" val="1915520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D330F-792E-956F-E3C6-C38C7B9403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EAF98D-3740-A9BC-0AB0-32C76B0B0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B18936-0F4C-C6F0-F102-267CDB2F859D}"/>
              </a:ext>
            </a:extLst>
          </p:cNvPr>
          <p:cNvSpPr>
            <a:spLocks noGrp="1"/>
          </p:cNvSpPr>
          <p:nvPr>
            <p:ph type="body" idx="1"/>
          </p:nvPr>
        </p:nvSpPr>
        <p:spPr/>
        <p:txBody>
          <a:bodyPr/>
          <a:lstStyle/>
          <a:p>
            <a:r>
              <a:rPr lang="en-US" dirty="0"/>
              <a:t>(#4 – Content)</a:t>
            </a:r>
          </a:p>
          <a:p>
            <a:r>
              <a:rPr lang="en-US" dirty="0"/>
              <a:t>A couple accessibility Best Practices</a:t>
            </a:r>
          </a:p>
          <a:p>
            <a:pPr marL="285750" indent="-285750">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Content that </a:t>
            </a:r>
            <a:r>
              <a:rPr lang="en-US" sz="1200" kern="100" dirty="0">
                <a:latin typeface="Avenir Next" panose="020B0503020202020204" pitchFamily="34" charset="0"/>
                <a:ea typeface="Aptos" panose="020B0004020202020204" pitchFamily="34" charset="0"/>
                <a:cs typeface="Times New Roman" panose="02020603050405020304" pitchFamily="18" charset="0"/>
              </a:rPr>
              <a:t>has been</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 copied from a Word document may have deprecated tags when it is pasted into the editor field of a CMS (Content Management System). </a:t>
            </a:r>
          </a:p>
          <a:p>
            <a:pPr marL="285750" indent="-285750">
              <a:buFont typeface="Arial" panose="020B0604020202020204" pitchFamily="34" charset="0"/>
              <a:buChar char="•"/>
            </a:pP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Check the source code to ensure that bold text uses the &lt;strong&gt;&lt;/strong&gt; tag and not the &lt;b&gt;&lt;/b&gt; tag. </a:t>
            </a:r>
            <a:r>
              <a:rPr lang="en-US" sz="1200" kern="100" dirty="0">
                <a:latin typeface="Avenir Next" panose="020B0503020202020204" pitchFamily="34" charset="0"/>
                <a:ea typeface="Aptos" panose="020B0004020202020204" pitchFamily="34" charset="0"/>
                <a:cs typeface="Times New Roman" panose="02020603050405020304" pitchFamily="18" charset="0"/>
              </a:rPr>
              <a:t>Also ensure that </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italicized text uses the &lt;</a:t>
            </a:r>
            <a:r>
              <a:rPr lang="en-US" sz="12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&gt;&lt;/</a:t>
            </a:r>
            <a:r>
              <a:rPr lang="en-US" sz="12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&gt; tag and not the &lt;</a:t>
            </a:r>
            <a:r>
              <a:rPr lang="en-US" sz="1200" kern="100" dirty="0" err="1">
                <a:effectLst/>
                <a:latin typeface="Avenir Next" panose="020B0503020202020204" pitchFamily="34" charset="0"/>
                <a:ea typeface="Aptos" panose="020B0004020202020204" pitchFamily="34" charset="0"/>
                <a:cs typeface="Times New Roman" panose="02020603050405020304" pitchFamily="18" charset="0"/>
              </a:rPr>
              <a:t>i</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&gt;&lt;/</a:t>
            </a:r>
            <a:r>
              <a:rPr lang="en-US" sz="1200" kern="100" dirty="0" err="1">
                <a:effectLst/>
                <a:latin typeface="Avenir Next" panose="020B0503020202020204" pitchFamily="34" charset="0"/>
                <a:ea typeface="Aptos" panose="020B0004020202020204" pitchFamily="34" charset="0"/>
                <a:cs typeface="Times New Roman" panose="02020603050405020304" pitchFamily="18" charset="0"/>
              </a:rPr>
              <a:t>i</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&gt; tag. </a:t>
            </a:r>
          </a:p>
          <a:p>
            <a:pPr marL="285750" indent="-285750">
              <a:buFont typeface="Arial" panose="020B0604020202020204" pitchFamily="34" charset="0"/>
              <a:buChar char="•"/>
            </a:pPr>
            <a:r>
              <a:rPr lang="en-US" sz="1200" kern="100" dirty="0">
                <a:latin typeface="Avenir Next" panose="020B0503020202020204" pitchFamily="34" charset="0"/>
                <a:ea typeface="Aptos" panose="020B0004020202020204" pitchFamily="34" charset="0"/>
                <a:cs typeface="Times New Roman" panose="02020603050405020304" pitchFamily="18" charset="0"/>
              </a:rPr>
              <a:t>T</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o draw attention to the content, it is preferable to use either the &lt;strong&gt; or the &lt;</a:t>
            </a:r>
            <a:r>
              <a:rPr lang="en-US" sz="12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1200" kern="100" dirty="0">
                <a:effectLst/>
                <a:latin typeface="Avenir Next" panose="020B0503020202020204" pitchFamily="34" charset="0"/>
                <a:ea typeface="Aptos" panose="020B0004020202020204" pitchFamily="34" charset="0"/>
                <a:cs typeface="Times New Roman" panose="02020603050405020304" pitchFamily="18" charset="0"/>
              </a:rPr>
              <a:t>&gt; tag. Using all capital letters can be confusing to someone with a cognitive disability. Also, underlining the text may cause people to click where there isn’t a link.</a:t>
            </a:r>
          </a:p>
          <a:p>
            <a:endParaRPr lang="en-US" dirty="0"/>
          </a:p>
        </p:txBody>
      </p:sp>
      <p:sp>
        <p:nvSpPr>
          <p:cNvPr id="4" name="Slide Number Placeholder 3">
            <a:extLst>
              <a:ext uri="{FF2B5EF4-FFF2-40B4-BE49-F238E27FC236}">
                <a16:creationId xmlns:a16="http://schemas.microsoft.com/office/drawing/2014/main" id="{E0EB9800-B147-84EC-085B-598CE552B8FB}"/>
              </a:ext>
            </a:extLst>
          </p:cNvPr>
          <p:cNvSpPr>
            <a:spLocks noGrp="1"/>
          </p:cNvSpPr>
          <p:nvPr>
            <p:ph type="sldNum" sz="quarter" idx="5"/>
          </p:nvPr>
        </p:nvSpPr>
        <p:spPr/>
        <p:txBody>
          <a:bodyPr/>
          <a:lstStyle/>
          <a:p>
            <a:fld id="{1F826BA6-3C8F-214D-A132-11582EBEAC8B}" type="slidenum">
              <a:rPr lang="en-US" smtClean="0"/>
              <a:t>51</a:t>
            </a:fld>
            <a:endParaRPr lang="en-US"/>
          </a:p>
        </p:txBody>
      </p:sp>
    </p:spTree>
    <p:extLst>
      <p:ext uri="{BB962C8B-B14F-4D97-AF65-F5344CB8AC3E}">
        <p14:creationId xmlns:p14="http://schemas.microsoft.com/office/powerpoint/2010/main" val="2672917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Recall - Section Header)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Let’s dive in, what is accessibility?</a:t>
            </a:r>
          </a:p>
          <a:p>
            <a:endParaRPr lang="en-US" dirty="0"/>
          </a:p>
        </p:txBody>
      </p:sp>
      <p:sp>
        <p:nvSpPr>
          <p:cNvPr id="4" name="Slide Number Placeholder 3"/>
          <p:cNvSpPr>
            <a:spLocks noGrp="1"/>
          </p:cNvSpPr>
          <p:nvPr>
            <p:ph type="sldNum" sz="quarter" idx="5"/>
          </p:nvPr>
        </p:nvSpPr>
        <p:spPr/>
        <p:txBody>
          <a:bodyPr/>
          <a:lstStyle/>
          <a:p>
            <a:fld id="{1F826BA6-3C8F-214D-A132-11582EBEAC8B}" type="slidenum">
              <a:rPr lang="en-US" smtClean="0"/>
              <a:t>6</a:t>
            </a:fld>
            <a:endParaRPr lang="en-US"/>
          </a:p>
        </p:txBody>
      </p:sp>
    </p:spTree>
    <p:extLst>
      <p:ext uri="{BB962C8B-B14F-4D97-AF65-F5344CB8AC3E}">
        <p14:creationId xmlns:p14="http://schemas.microsoft.com/office/powerpoint/2010/main" val="241127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41A6F-3F76-5000-3C7F-174E5053E9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8CEBBF-690B-5359-969B-99362A1FA6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B29D34-7D41-0AED-C33B-0D4F57D501AB}"/>
              </a:ext>
            </a:extLst>
          </p:cNvPr>
          <p:cNvSpPr>
            <a:spLocks noGrp="1"/>
          </p:cNvSpPr>
          <p:nvPr>
            <p:ph type="body" idx="1"/>
          </p:nvPr>
        </p:nvSpPr>
        <p:spPr/>
        <p:txBody>
          <a:bodyPr/>
          <a:lstStyle/>
          <a:p>
            <a:r>
              <a:rPr lang="en-US" dirty="0"/>
              <a:t>(#3 – Recall)</a:t>
            </a:r>
          </a:p>
          <a:p>
            <a:r>
              <a:rPr lang="en-US" dirty="0"/>
              <a:t>So, what is accessibility?</a:t>
            </a:r>
          </a:p>
          <a:p>
            <a:pPr marL="342900" indent="-342900" algn="l">
              <a:lnSpc>
                <a:spcPct val="150000"/>
              </a:lnSpc>
              <a:buFont typeface="Wingdings" pitchFamily="2" charset="2"/>
              <a:buChar char="§"/>
            </a:pPr>
            <a:r>
              <a:rPr lang="en-US" dirty="0">
                <a:latin typeface="Avenir Next Medium" panose="020B0503020202020204" pitchFamily="34" charset="0"/>
              </a:rPr>
              <a:t>Accessibility means that everyone regardless of ability can have an equivalent experience.</a:t>
            </a:r>
          </a:p>
          <a:p>
            <a:pPr marL="342900" indent="-342900" algn="l">
              <a:lnSpc>
                <a:spcPct val="150000"/>
              </a:lnSpc>
              <a:buFont typeface="Wingdings" pitchFamily="2" charset="2"/>
              <a:buChar char="§"/>
            </a:pPr>
            <a:r>
              <a:rPr lang="en-US" dirty="0">
                <a:latin typeface="Avenir Next Medium" panose="020B0503020202020204" pitchFamily="34" charset="0"/>
              </a:rPr>
              <a:t>Accessibility is about removing barriers. It is about creating opportunities for everyone.</a:t>
            </a:r>
          </a:p>
          <a:p>
            <a:endParaRPr lang="en-US" dirty="0"/>
          </a:p>
        </p:txBody>
      </p:sp>
      <p:sp>
        <p:nvSpPr>
          <p:cNvPr id="4" name="Slide Number Placeholder 3">
            <a:extLst>
              <a:ext uri="{FF2B5EF4-FFF2-40B4-BE49-F238E27FC236}">
                <a16:creationId xmlns:a16="http://schemas.microsoft.com/office/drawing/2014/main" id="{F35178A8-8BA2-29AF-2602-151847751E68}"/>
              </a:ext>
            </a:extLst>
          </p:cNvPr>
          <p:cNvSpPr>
            <a:spLocks noGrp="1"/>
          </p:cNvSpPr>
          <p:nvPr>
            <p:ph type="sldNum" sz="quarter" idx="5"/>
          </p:nvPr>
        </p:nvSpPr>
        <p:spPr/>
        <p:txBody>
          <a:bodyPr/>
          <a:lstStyle/>
          <a:p>
            <a:fld id="{1F826BA6-3C8F-214D-A132-11582EBEAC8B}" type="slidenum">
              <a:rPr lang="en-US" smtClean="0"/>
              <a:t>7</a:t>
            </a:fld>
            <a:endParaRPr lang="en-US"/>
          </a:p>
        </p:txBody>
      </p:sp>
    </p:spTree>
    <p:extLst>
      <p:ext uri="{BB962C8B-B14F-4D97-AF65-F5344CB8AC3E}">
        <p14:creationId xmlns:p14="http://schemas.microsoft.com/office/powerpoint/2010/main" val="4161781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780"/>
              </a:lnSpc>
            </a:pPr>
            <a:r>
              <a:rPr lang="en-US" sz="900" dirty="0"/>
              <a:t>(#3 – Recall) Think about this sentence. Accessibility is about turning “I can’t” moments into I can” moments.</a:t>
            </a:r>
          </a:p>
          <a:p>
            <a:pPr>
              <a:lnSpc>
                <a:spcPts val="780"/>
              </a:lnSpc>
            </a:pPr>
            <a:r>
              <a:rPr lang="en-US" sz="900" dirty="0"/>
              <a:t>When people struggle with and become frustrated by a website, they leave the site. As a web editor, you need to turn the “I can’t” moments into “I can” moments. If people are successful on your website, they will return to the site.</a:t>
            </a:r>
          </a:p>
        </p:txBody>
      </p:sp>
      <p:sp>
        <p:nvSpPr>
          <p:cNvPr id="4" name="Slide Number Placeholder 3"/>
          <p:cNvSpPr>
            <a:spLocks noGrp="1"/>
          </p:cNvSpPr>
          <p:nvPr>
            <p:ph type="sldNum" sz="quarter" idx="5"/>
          </p:nvPr>
        </p:nvSpPr>
        <p:spPr/>
        <p:txBody>
          <a:bodyPr/>
          <a:lstStyle/>
          <a:p>
            <a:fld id="{1F826BA6-3C8F-214D-A132-11582EBEAC8B}" type="slidenum">
              <a:rPr lang="en-US" smtClean="0"/>
              <a:t>8</a:t>
            </a:fld>
            <a:endParaRPr lang="en-US"/>
          </a:p>
        </p:txBody>
      </p:sp>
    </p:spTree>
    <p:extLst>
      <p:ext uri="{BB962C8B-B14F-4D97-AF65-F5344CB8AC3E}">
        <p14:creationId xmlns:p14="http://schemas.microsoft.com/office/powerpoint/2010/main" val="1034343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 Recall) </a:t>
            </a:r>
          </a:p>
          <a:p>
            <a:r>
              <a:rPr lang="en-US" dirty="0"/>
              <a:t>Why is accessibility important?</a:t>
            </a:r>
          </a:p>
        </p:txBody>
      </p:sp>
      <p:sp>
        <p:nvSpPr>
          <p:cNvPr id="4" name="Slide Number Placeholder 3"/>
          <p:cNvSpPr>
            <a:spLocks noGrp="1"/>
          </p:cNvSpPr>
          <p:nvPr>
            <p:ph type="sldNum" sz="quarter" idx="5"/>
          </p:nvPr>
        </p:nvSpPr>
        <p:spPr/>
        <p:txBody>
          <a:bodyPr/>
          <a:lstStyle/>
          <a:p>
            <a:fld id="{1F826BA6-3C8F-214D-A132-11582EBEAC8B}" type="slidenum">
              <a:rPr lang="en-US" smtClean="0"/>
              <a:t>9</a:t>
            </a:fld>
            <a:endParaRPr lang="en-US"/>
          </a:p>
        </p:txBody>
      </p:sp>
    </p:spTree>
    <p:extLst>
      <p:ext uri="{BB962C8B-B14F-4D97-AF65-F5344CB8AC3E}">
        <p14:creationId xmlns:p14="http://schemas.microsoft.com/office/powerpoint/2010/main" val="878792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2D397-E762-AD1E-15D0-60E7BB289F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19184C-A4F6-7DA4-DD95-14F791FA97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D71501-FC00-4DC0-7373-4772A882C1D1}"/>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42F4A08D-9787-5F2B-0D85-496B89EC21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17406-1C8D-6337-3609-A1E942F52C4F}"/>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3468362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0F68B-91D8-F5CD-E1A9-6198B9322D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9B6B17E-DC19-51D6-DDAC-818BA6F837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10912D-2745-CC8D-FA15-D4292A68BC23}"/>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22EF9CB3-7D11-22D6-150A-1C1BC7F412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677395-D50C-BC7B-6FE5-8F3F1CD7879C}"/>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1721919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B67CBC-9DB4-B899-356F-675ECB51503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81E7B1-5F9E-DB1C-29BD-B44F2B6D85D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E86CC-4527-556F-E3FD-F2B8F293F5CE}"/>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62B963D5-B2F9-C757-D70F-40759A16D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06494-56BA-3CE7-F446-FDF5601F25A4}"/>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3824887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7E57-8D00-E957-0956-F3FA17DC8E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85934C-CE99-7E00-64E2-36A4A5890E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4B2958-952F-9BEA-AE8A-8F75275460D1}"/>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71733117-C851-17E8-530B-92A0BEDA8A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9A394-CABB-F377-D636-058CB65051D5}"/>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942263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0A702-E785-411A-F45A-4EE0C1EF08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AB6850-CEBA-B7B9-87CC-C4BCA9A8125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929FC6-C9F6-1C8B-52CC-9A89CB12F5B6}"/>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953949C1-2123-C096-CD52-F9027D16AF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FABC79-1CB1-DDB7-BA7F-AAC43154271F}"/>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10088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9AA65-BB20-E3AD-FB65-D13153F93F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698AD1-5C7A-5463-C388-05262FF298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16E4DA-4434-F0C2-958A-401CEE7D71C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7B6CEAB-1BD1-9A04-5EB1-28965871009A}"/>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6" name="Footer Placeholder 5">
            <a:extLst>
              <a:ext uri="{FF2B5EF4-FFF2-40B4-BE49-F238E27FC236}">
                <a16:creationId xmlns:a16="http://schemas.microsoft.com/office/drawing/2014/main" id="{7298683C-BD38-97CB-4223-0DB0EB7A7D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6EED72-5BB5-282E-CD3B-728B2BB46E25}"/>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3890731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D497C-5A58-6F7E-F35F-F08DF980815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4EC16B-DE99-C691-1BA2-413CF41595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B24867-F1B7-D8CD-2490-9A7E4367C58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428842-2222-6482-BEDC-7DF04D0A36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FBF250-4CD5-6BB1-61AF-7276C61836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B970D6-F35C-CDE4-9ED7-DB3EEB4317CF}"/>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8" name="Footer Placeholder 7">
            <a:extLst>
              <a:ext uri="{FF2B5EF4-FFF2-40B4-BE49-F238E27FC236}">
                <a16:creationId xmlns:a16="http://schemas.microsoft.com/office/drawing/2014/main" id="{893FB351-6FAB-FE34-4C72-C137AE58C4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193FB6-77A2-F19F-AC3C-C0EFA3919114}"/>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3749902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B80C9-E262-D1A3-F78E-1673934574B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EFE97A0-3B55-3DE1-0CED-4C039205DB2E}"/>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4" name="Footer Placeholder 3">
            <a:extLst>
              <a:ext uri="{FF2B5EF4-FFF2-40B4-BE49-F238E27FC236}">
                <a16:creationId xmlns:a16="http://schemas.microsoft.com/office/drawing/2014/main" id="{F8EFD6BD-7850-3B25-26B9-45D0592A47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27477F-9C5D-27CD-75FF-77BD31158AF2}"/>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229976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9F030E-1AD1-DF77-0C3B-502C524B2359}"/>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3" name="Footer Placeholder 2">
            <a:extLst>
              <a:ext uri="{FF2B5EF4-FFF2-40B4-BE49-F238E27FC236}">
                <a16:creationId xmlns:a16="http://schemas.microsoft.com/office/drawing/2014/main" id="{C35B09CB-EBA8-B10F-2060-2DE25FB0C3C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4FB3-C81E-1D60-E401-F0AF75393CBA}"/>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3218868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EAAA3-B14B-CFD4-A37D-00B77D211C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0880B39-CE3A-817C-FACD-7A8699C4E0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18705DB-6E49-9F04-4D9B-E94396AF21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05F295-7724-BE0C-C5A5-63945DF01469}"/>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6" name="Footer Placeholder 5">
            <a:extLst>
              <a:ext uri="{FF2B5EF4-FFF2-40B4-BE49-F238E27FC236}">
                <a16:creationId xmlns:a16="http://schemas.microsoft.com/office/drawing/2014/main" id="{524D69B4-64A4-7383-151D-52386764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028804-8210-78D7-028F-43FC37A937F1}"/>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2248827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4C377-D198-B100-A4A5-0EC411D6AA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C1B226-96DF-A715-5C99-B4252082FA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682FB8-CA12-13D6-7301-4435CDFCFF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4B1A03-FD9B-7356-F2C8-670241A9E868}"/>
              </a:ext>
            </a:extLst>
          </p:cNvPr>
          <p:cNvSpPr>
            <a:spLocks noGrp="1"/>
          </p:cNvSpPr>
          <p:nvPr>
            <p:ph type="dt" sz="half" idx="10"/>
          </p:nvPr>
        </p:nvSpPr>
        <p:spPr/>
        <p:txBody>
          <a:bodyPr/>
          <a:lstStyle/>
          <a:p>
            <a:fld id="{81A808FF-8DD4-6945-A51B-422245015152}" type="datetimeFigureOut">
              <a:rPr lang="en-US" smtClean="0"/>
              <a:t>12/14/25</a:t>
            </a:fld>
            <a:endParaRPr lang="en-US"/>
          </a:p>
        </p:txBody>
      </p:sp>
      <p:sp>
        <p:nvSpPr>
          <p:cNvPr id="6" name="Footer Placeholder 5">
            <a:extLst>
              <a:ext uri="{FF2B5EF4-FFF2-40B4-BE49-F238E27FC236}">
                <a16:creationId xmlns:a16="http://schemas.microsoft.com/office/drawing/2014/main" id="{0494A2AE-78E4-10C2-E2E7-3EC732FF8A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F1918B-43D2-391F-1D7E-F66787AC2C5F}"/>
              </a:ext>
            </a:extLst>
          </p:cNvPr>
          <p:cNvSpPr>
            <a:spLocks noGrp="1"/>
          </p:cNvSpPr>
          <p:nvPr>
            <p:ph type="sldNum" sz="quarter" idx="12"/>
          </p:nvPr>
        </p:nvSpPr>
        <p:spPr/>
        <p:txBody>
          <a:bodyPr/>
          <a:lstStyle/>
          <a:p>
            <a:fld id="{A7E8A69E-531B-8F44-81CB-78E754526590}" type="slidenum">
              <a:rPr lang="en-US" smtClean="0"/>
              <a:t>‹#›</a:t>
            </a:fld>
            <a:endParaRPr lang="en-US"/>
          </a:p>
        </p:txBody>
      </p:sp>
    </p:spTree>
    <p:extLst>
      <p:ext uri="{BB962C8B-B14F-4D97-AF65-F5344CB8AC3E}">
        <p14:creationId xmlns:p14="http://schemas.microsoft.com/office/powerpoint/2010/main" val="194117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5BBD4">
            <a:alpha val="14578"/>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E2ABE7-305C-2DF2-4492-36B36002C8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CEE0D9E-3A4D-C660-D4EE-8AA0596764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7BF910-EECC-F080-E80F-F036D98CF0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1A808FF-8DD4-6945-A51B-422245015152}" type="datetimeFigureOut">
              <a:rPr lang="en-US" smtClean="0"/>
              <a:t>12/14/25</a:t>
            </a:fld>
            <a:endParaRPr lang="en-US"/>
          </a:p>
        </p:txBody>
      </p:sp>
      <p:sp>
        <p:nvSpPr>
          <p:cNvPr id="5" name="Footer Placeholder 4">
            <a:extLst>
              <a:ext uri="{FF2B5EF4-FFF2-40B4-BE49-F238E27FC236}">
                <a16:creationId xmlns:a16="http://schemas.microsoft.com/office/drawing/2014/main" id="{6A11104C-145F-DED1-45D5-2466FE051A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067D121-DD5A-C3F5-CDE8-FAF22AA6AB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E8A69E-531B-8F44-81CB-78E754526590}" type="slidenum">
              <a:rPr lang="en-US" smtClean="0"/>
              <a:t>‹#›</a:t>
            </a:fld>
            <a:endParaRPr lang="en-US"/>
          </a:p>
        </p:txBody>
      </p:sp>
    </p:spTree>
    <p:extLst>
      <p:ext uri="{BB962C8B-B14F-4D97-AF65-F5344CB8AC3E}">
        <p14:creationId xmlns:p14="http://schemas.microsoft.com/office/powerpoint/2010/main" val="1087595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png"/><Relationship Id="rId5" Type="http://schemas.microsoft.com/office/2017/04/relationships/track" Target="../media/track1.vtt"/><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png"/><Relationship Id="rId5" Type="http://schemas.microsoft.com/office/2017/04/relationships/track" Target="../media/track10.vtt"/><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5.svg"/><Relationship Id="rId13" Type="http://schemas.openxmlformats.org/officeDocument/2006/relationships/image" Target="../media/image10.png"/><Relationship Id="rId18"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image" Target="../media/image4.png"/><Relationship Id="rId12" Type="http://schemas.openxmlformats.org/officeDocument/2006/relationships/image" Target="../media/image9.svg"/><Relationship Id="rId17" Type="http://schemas.microsoft.com/office/2017/04/relationships/track" Target="../media/track11.vtt"/><Relationship Id="rId2" Type="http://schemas.openxmlformats.org/officeDocument/2006/relationships/audio" Target="../media/media11.m4a"/><Relationship Id="rId16" Type="http://schemas.openxmlformats.org/officeDocument/2006/relationships/image" Target="../media/image13.svg"/><Relationship Id="rId1" Type="http://schemas.microsoft.com/office/2007/relationships/media" Target="../media/media11.m4a"/><Relationship Id="rId6" Type="http://schemas.openxmlformats.org/officeDocument/2006/relationships/image" Target="../media/image3.sv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png"/><Relationship Id="rId10" Type="http://schemas.openxmlformats.org/officeDocument/2006/relationships/image" Target="../media/image7.svg"/><Relationship Id="rId4" Type="http://schemas.openxmlformats.org/officeDocument/2006/relationships/notesSlide" Target="../notesSlides/notesSlide11.xml"/><Relationship Id="rId9" Type="http://schemas.openxmlformats.org/officeDocument/2006/relationships/image" Target="../media/image6.png"/><Relationship Id="rId14" Type="http://schemas.openxmlformats.org/officeDocument/2006/relationships/image" Target="../media/image11.sv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png"/><Relationship Id="rId5" Type="http://schemas.microsoft.com/office/2017/04/relationships/track" Target="../media/track12.vtt"/><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png"/><Relationship Id="rId5" Type="http://schemas.microsoft.com/office/2017/04/relationships/track" Target="../media/track13.vtt"/><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png"/><Relationship Id="rId5" Type="http://schemas.microsoft.com/office/2017/04/relationships/track" Target="../media/track14.vtt"/><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png"/><Relationship Id="rId5" Type="http://schemas.microsoft.com/office/2017/04/relationships/track" Target="../media/track15.vtt"/><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1.png"/><Relationship Id="rId5" Type="http://schemas.microsoft.com/office/2017/04/relationships/track" Target="../media/track16.vtt"/><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png"/><Relationship Id="rId5" Type="http://schemas.microsoft.com/office/2017/04/relationships/track" Target="../media/track17.vtt"/><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1.png"/><Relationship Id="rId5" Type="http://schemas.microsoft.com/office/2017/04/relationships/track" Target="../media/track18.vtt"/><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1.png"/><Relationship Id="rId5" Type="http://schemas.microsoft.com/office/2017/04/relationships/track" Target="../media/track19.vtt"/><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png"/><Relationship Id="rId5" Type="http://schemas.microsoft.com/office/2017/04/relationships/track" Target="../media/track2.vtt"/><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png"/><Relationship Id="rId5" Type="http://schemas.microsoft.com/office/2017/04/relationships/track" Target="../media/track20.vtt"/><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1.png"/><Relationship Id="rId5" Type="http://schemas.microsoft.com/office/2017/04/relationships/track" Target="../media/track21.vtt"/><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22.m4a"/><Relationship Id="rId1" Type="http://schemas.microsoft.com/office/2007/relationships/media" Target="../media/media22.m4a"/><Relationship Id="rId6" Type="http://schemas.microsoft.com/office/2017/04/relationships/track" Target="../media/track22.vtt"/><Relationship Id="rId5" Type="http://schemas.openxmlformats.org/officeDocument/2006/relationships/image" Target="../media/image14.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png"/><Relationship Id="rId5" Type="http://schemas.microsoft.com/office/2017/04/relationships/track" Target="../media/track23.vtt"/><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png"/><Relationship Id="rId5" Type="http://schemas.microsoft.com/office/2017/04/relationships/track" Target="../media/track24.vtt"/><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png"/><Relationship Id="rId5" Type="http://schemas.microsoft.com/office/2017/04/relationships/track" Target="../media/track25.vtt"/><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1.png"/><Relationship Id="rId5" Type="http://schemas.microsoft.com/office/2017/04/relationships/track" Target="../media/track26.vtt"/><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png"/><Relationship Id="rId5" Type="http://schemas.microsoft.com/office/2017/04/relationships/track" Target="../media/track27.vtt"/><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1.png"/><Relationship Id="rId5" Type="http://schemas.microsoft.com/office/2017/04/relationships/track" Target="../media/track28.vtt"/><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29.m4a"/><Relationship Id="rId1" Type="http://schemas.microsoft.com/office/2007/relationships/media" Target="../media/media29.m4a"/><Relationship Id="rId6" Type="http://schemas.microsoft.com/office/2017/04/relationships/track" Target="../media/track29.vtt"/><Relationship Id="rId5" Type="http://schemas.openxmlformats.org/officeDocument/2006/relationships/image" Target="../media/image1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png"/><Relationship Id="rId5" Type="http://schemas.microsoft.com/office/2017/04/relationships/track" Target="../media/track3.vtt"/><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1.png"/><Relationship Id="rId5" Type="http://schemas.microsoft.com/office/2017/04/relationships/track" Target="../media/track30.vtt"/><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1.png"/><Relationship Id="rId5" Type="http://schemas.microsoft.com/office/2017/04/relationships/track" Target="../media/track31.vtt"/><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8" Type="http://schemas.microsoft.com/office/2017/04/relationships/track" Target="../media/track32.vtt"/><Relationship Id="rId3" Type="http://schemas.openxmlformats.org/officeDocument/2006/relationships/slideLayout" Target="../slideLayouts/slideLayout7.xml"/><Relationship Id="rId7" Type="http://schemas.openxmlformats.org/officeDocument/2006/relationships/image" Target="../media/image18.png"/><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32.xml"/><Relationship Id="rId9"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1.png"/><Relationship Id="rId5" Type="http://schemas.microsoft.com/office/2017/04/relationships/track" Target="../media/track33.vtt"/><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1.png"/><Relationship Id="rId5" Type="http://schemas.microsoft.com/office/2017/04/relationships/track" Target="../media/track34.vtt"/><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1.png"/><Relationship Id="rId5" Type="http://schemas.microsoft.com/office/2017/04/relationships/track" Target="../media/track35.vtt"/><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36.m4a"/><Relationship Id="rId1" Type="http://schemas.microsoft.com/office/2007/relationships/media" Target="../media/media36.m4a"/><Relationship Id="rId6" Type="http://schemas.microsoft.com/office/2017/04/relationships/track" Target="../media/track36.vtt"/><Relationship Id="rId5" Type="http://schemas.openxmlformats.org/officeDocument/2006/relationships/image" Target="../media/image19.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1.png"/><Relationship Id="rId5" Type="http://schemas.microsoft.com/office/2017/04/relationships/track" Target="../media/track37.vtt"/><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1.png"/><Relationship Id="rId5" Type="http://schemas.microsoft.com/office/2017/04/relationships/track" Target="../media/track38.vtt"/><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1.png"/><Relationship Id="rId5" Type="http://schemas.microsoft.com/office/2017/04/relationships/track" Target="../media/track39.vtt"/><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png"/><Relationship Id="rId5" Type="http://schemas.microsoft.com/office/2017/04/relationships/track" Target="../media/track4.vtt"/><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1.png"/><Relationship Id="rId5" Type="http://schemas.microsoft.com/office/2017/04/relationships/track" Target="../media/track40.vtt"/><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image" Target="../media/image1.png"/><Relationship Id="rId5" Type="http://schemas.microsoft.com/office/2017/04/relationships/track" Target="../media/track41.vtt"/><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2.m4a"/><Relationship Id="rId1" Type="http://schemas.microsoft.com/office/2007/relationships/media" Target="../media/media42.m4a"/><Relationship Id="rId6" Type="http://schemas.openxmlformats.org/officeDocument/2006/relationships/image" Target="../media/image1.png"/><Relationship Id="rId5" Type="http://schemas.microsoft.com/office/2017/04/relationships/track" Target="../media/track42.vtt"/><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1.png"/><Relationship Id="rId5" Type="http://schemas.microsoft.com/office/2017/04/relationships/track" Target="../media/track43.vtt"/><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image" Target="../media/image1.png"/><Relationship Id="rId5" Type="http://schemas.microsoft.com/office/2017/04/relationships/track" Target="../media/track44.vtt"/><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5.m4a"/><Relationship Id="rId1" Type="http://schemas.microsoft.com/office/2007/relationships/media" Target="../media/media45.m4a"/><Relationship Id="rId6" Type="http://schemas.openxmlformats.org/officeDocument/2006/relationships/image" Target="../media/image1.png"/><Relationship Id="rId5" Type="http://schemas.microsoft.com/office/2017/04/relationships/track" Target="../media/track45.vtt"/><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46.m4a"/><Relationship Id="rId1" Type="http://schemas.microsoft.com/office/2007/relationships/media" Target="../media/media46.m4a"/><Relationship Id="rId6" Type="http://schemas.microsoft.com/office/2017/04/relationships/track" Target="../media/track46.vtt"/><Relationship Id="rId5" Type="http://schemas.openxmlformats.org/officeDocument/2006/relationships/image" Target="../media/image20.pn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47.m4a"/><Relationship Id="rId1" Type="http://schemas.microsoft.com/office/2007/relationships/media" Target="../media/media47.m4a"/><Relationship Id="rId6" Type="http://schemas.microsoft.com/office/2017/04/relationships/track" Target="../media/track47.vtt"/><Relationship Id="rId5" Type="http://schemas.openxmlformats.org/officeDocument/2006/relationships/image" Target="../media/image21.png"/><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8.m4a"/><Relationship Id="rId1" Type="http://schemas.microsoft.com/office/2007/relationships/media" Target="../media/media48.m4a"/><Relationship Id="rId6" Type="http://schemas.openxmlformats.org/officeDocument/2006/relationships/image" Target="../media/image1.png"/><Relationship Id="rId5" Type="http://schemas.microsoft.com/office/2017/04/relationships/track" Target="../media/track48.vtt"/><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9.m4a"/><Relationship Id="rId1" Type="http://schemas.microsoft.com/office/2007/relationships/media" Target="../media/media49.m4a"/><Relationship Id="rId6" Type="http://schemas.openxmlformats.org/officeDocument/2006/relationships/image" Target="../media/image1.png"/><Relationship Id="rId5" Type="http://schemas.microsoft.com/office/2017/04/relationships/track" Target="../media/track49.vtt"/><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png"/><Relationship Id="rId5" Type="http://schemas.microsoft.com/office/2017/04/relationships/track" Target="../media/track5.vtt"/><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0.m4a"/><Relationship Id="rId1" Type="http://schemas.microsoft.com/office/2007/relationships/media" Target="../media/media50.m4a"/><Relationship Id="rId6" Type="http://schemas.openxmlformats.org/officeDocument/2006/relationships/image" Target="../media/image1.png"/><Relationship Id="rId5" Type="http://schemas.microsoft.com/office/2017/04/relationships/track" Target="../media/track50.vtt"/><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1.m4a"/><Relationship Id="rId1" Type="http://schemas.microsoft.com/office/2007/relationships/media" Target="../media/media51.m4a"/><Relationship Id="rId6" Type="http://schemas.openxmlformats.org/officeDocument/2006/relationships/image" Target="../media/image1.png"/><Relationship Id="rId5" Type="http://schemas.microsoft.com/office/2017/04/relationships/track" Target="../media/track51.vtt"/><Relationship Id="rId4"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png"/><Relationship Id="rId5" Type="http://schemas.microsoft.com/office/2017/04/relationships/track" Target="../media/track6.vtt"/><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png"/><Relationship Id="rId5" Type="http://schemas.microsoft.com/office/2017/04/relationships/track" Target="../media/track7.vtt"/><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png"/><Relationship Id="rId5" Type="http://schemas.microsoft.com/office/2017/04/relationships/track" Target="../media/track8.vtt"/><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png"/><Relationship Id="rId5" Type="http://schemas.microsoft.com/office/2017/04/relationships/track" Target="../media/track9.vtt"/><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C748A-0E0E-274E-0F36-102E5E704C3F}"/>
              </a:ext>
            </a:extLst>
          </p:cNvPr>
          <p:cNvSpPr txBox="1">
            <a:spLocks noGrp="1"/>
          </p:cNvSpPr>
          <p:nvPr>
            <p:ph type="title" idx="4294967295"/>
          </p:nvPr>
        </p:nvSpPr>
        <p:spPr>
          <a:xfrm>
            <a:off x="944335" y="2191969"/>
            <a:ext cx="10303329" cy="193899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Accessibility Training Module for Web Editors</a:t>
            </a:r>
          </a:p>
        </p:txBody>
      </p:sp>
      <p:pic>
        <p:nvPicPr>
          <p:cNvPr id="7" name="Audio 6" descr="Speaker Icon indicates voice recording on slide.">
            <a:extLst>
              <a:ext uri="{FF2B5EF4-FFF2-40B4-BE49-F238E27FC236}">
                <a16:creationId xmlns:a16="http://schemas.microsoft.com/office/drawing/2014/main" id="{E68D05C2-4625-344E-74A8-F4DCDE6E7D5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B7827137-B609-7A47-82E3-5C58EE8A2B65}"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58750694"/>
      </p:ext>
    </p:extLst>
  </p:cSld>
  <p:clrMapOvr>
    <a:masterClrMapping/>
  </p:clrMapOvr>
  <mc:AlternateContent xmlns:mc="http://schemas.openxmlformats.org/markup-compatibility/2006" xmlns:p14="http://schemas.microsoft.com/office/powerpoint/2010/main">
    <mc:Choice Requires="p14">
      <p:transition spd="slow" p14:dur="2000" advTm="7946"/>
    </mc:Choice>
    <mc:Fallback xmlns="">
      <p:transition spd="slow" advTm="79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69D92-19C1-B495-F0B8-3C533DD51E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C9FF3E-D4B7-285E-8931-84D9856C210D}"/>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en-US" dirty="0"/>
              <a:t>Recall information on accessibility</a:t>
            </a:r>
          </a:p>
        </p:txBody>
      </p:sp>
      <p:sp>
        <p:nvSpPr>
          <p:cNvPr id="3" name="Subtitle 2">
            <a:extLst>
              <a:ext uri="{FF2B5EF4-FFF2-40B4-BE49-F238E27FC236}">
                <a16:creationId xmlns:a16="http://schemas.microsoft.com/office/drawing/2014/main" id="{3407A932-83B2-9C6C-4E2A-1CAEE40D6353}"/>
              </a:ext>
            </a:extLst>
          </p:cNvPr>
          <p:cNvSpPr>
            <a:spLocks noGrp="1"/>
          </p:cNvSpPr>
          <p:nvPr>
            <p:ph type="subTitle" idx="1"/>
          </p:nvPr>
        </p:nvSpPr>
        <p:spPr>
          <a:xfrm>
            <a:off x="1149350" y="1608724"/>
            <a:ext cx="9893300" cy="3761562"/>
          </a:xfrm>
        </p:spPr>
        <p:txBody>
          <a:bodyPr>
            <a:normAutofit/>
          </a:bodyPr>
          <a:lstStyle/>
          <a:p>
            <a:pPr marL="342900" indent="-342900" algn="l">
              <a:lnSpc>
                <a:spcPct val="150000"/>
              </a:lnSpc>
              <a:buFont typeface="Arial" panose="020B0604020202020204" pitchFamily="34" charset="0"/>
              <a:buChar char="•"/>
            </a:pPr>
            <a:r>
              <a:rPr lang="en-US" dirty="0">
                <a:latin typeface="Avenir Next" panose="020B0503020202020204" pitchFamily="34" charset="0"/>
              </a:rPr>
              <a:t>When a website is accessible, everyone can use the website. </a:t>
            </a:r>
          </a:p>
          <a:p>
            <a:pPr marL="342900" indent="-342900" algn="l">
              <a:lnSpc>
                <a:spcPct val="150000"/>
              </a:lnSpc>
              <a:buFont typeface="Arial" panose="020B0604020202020204" pitchFamily="34" charset="0"/>
              <a:buChar char="•"/>
            </a:pPr>
            <a:r>
              <a:rPr lang="en-US" dirty="0">
                <a:latin typeface="Avenir Next" panose="020B0503020202020204" pitchFamily="34" charset="0"/>
              </a:rPr>
              <a:t>Following accessibility principles while building web pages, opens the web up to people who use assistive or adaptive technology. </a:t>
            </a:r>
          </a:p>
          <a:p>
            <a:pPr marL="342900" indent="-342900" algn="l">
              <a:lnSpc>
                <a:spcPct val="150000"/>
              </a:lnSpc>
              <a:buFont typeface="Arial" panose="020B0604020202020204" pitchFamily="34" charset="0"/>
              <a:buChar char="•"/>
            </a:pPr>
            <a:r>
              <a:rPr lang="en-US" dirty="0">
                <a:latin typeface="Avenir Next" panose="020B0503020202020204" pitchFamily="34" charset="0"/>
              </a:rPr>
              <a:t>Assistive or adaptive technology allow people with disabilities that affect seeing, hearing, motor skills, or cognitive abilities to use the web. </a:t>
            </a:r>
          </a:p>
        </p:txBody>
      </p:sp>
      <p:pic>
        <p:nvPicPr>
          <p:cNvPr id="6" name="Audio 5" descr="Speaker Icon indicates voice recording on slide.">
            <a:extLst>
              <a:ext uri="{FF2B5EF4-FFF2-40B4-BE49-F238E27FC236}">
                <a16:creationId xmlns:a16="http://schemas.microsoft.com/office/drawing/2014/main" id="{8F98EB99-087D-20EE-66C8-CCF58588574D}"/>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F04683AD-481E-8346-B301-1EBCD329A076}"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050095958"/>
      </p:ext>
    </p:extLst>
  </p:cSld>
  <p:clrMapOvr>
    <a:masterClrMapping/>
  </p:clrMapOvr>
  <mc:AlternateContent xmlns:mc="http://schemas.openxmlformats.org/markup-compatibility/2006" xmlns:p14="http://schemas.microsoft.com/office/powerpoint/2010/main">
    <mc:Choice Requires="p14">
      <p:transition spd="slow" p14:dur="2000" advTm="29973"/>
    </mc:Choice>
    <mc:Fallback xmlns="">
      <p:transition spd="slow" advTm="299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F5D77-EC80-8E7C-88EC-E56BE708F3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B90A60-6D50-B88A-54EB-3A6EFDB89F84}"/>
              </a:ext>
            </a:extLst>
          </p:cNvPr>
          <p:cNvSpPr txBox="1">
            <a:spLocks noGrp="1"/>
          </p:cNvSpPr>
          <p:nvPr>
            <p:ph type="title" idx="4294967295"/>
          </p:nvPr>
        </p:nvSpPr>
        <p:spPr>
          <a:xfrm>
            <a:off x="1669144" y="676196"/>
            <a:ext cx="8853713" cy="41319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60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Disabilities can be, temporary, situational, or permanent</a:t>
            </a:r>
          </a:p>
        </p:txBody>
      </p:sp>
      <p:pic>
        <p:nvPicPr>
          <p:cNvPr id="6" name="Graphic 5" descr="Woman hlding a baby solid fill">
            <a:extLst>
              <a:ext uri="{FF2B5EF4-FFF2-40B4-BE49-F238E27FC236}">
                <a16:creationId xmlns:a16="http://schemas.microsoft.com/office/drawing/2014/main" id="{99096824-7C9F-4FC4-F654-9627BEE452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0146" y="5062929"/>
            <a:ext cx="1371600" cy="1371600"/>
          </a:xfrm>
          <a:prstGeom prst="rect">
            <a:avLst/>
          </a:prstGeom>
        </p:spPr>
      </p:pic>
      <p:pic>
        <p:nvPicPr>
          <p:cNvPr id="3" name="Graphic 2" descr="Woman with cane with solid fill">
            <a:extLst>
              <a:ext uri="{FF2B5EF4-FFF2-40B4-BE49-F238E27FC236}">
                <a16:creationId xmlns:a16="http://schemas.microsoft.com/office/drawing/2014/main" id="{EB484F69-4093-20F3-0D14-63C503683A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56032" y="5062929"/>
            <a:ext cx="1371600" cy="1371600"/>
          </a:xfrm>
          <a:prstGeom prst="rect">
            <a:avLst/>
          </a:prstGeom>
        </p:spPr>
      </p:pic>
      <p:pic>
        <p:nvPicPr>
          <p:cNvPr id="5" name="Graphic 4" descr="Sunrise with solid fill">
            <a:extLst>
              <a:ext uri="{FF2B5EF4-FFF2-40B4-BE49-F238E27FC236}">
                <a16:creationId xmlns:a16="http://schemas.microsoft.com/office/drawing/2014/main" id="{2201BB9C-5314-9550-794B-B930E2A1030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391918" y="5062929"/>
            <a:ext cx="1371600" cy="1371600"/>
          </a:xfrm>
          <a:prstGeom prst="rect">
            <a:avLst/>
          </a:prstGeom>
        </p:spPr>
      </p:pic>
      <p:pic>
        <p:nvPicPr>
          <p:cNvPr id="7" name="Graphic 6" descr="Glasses with solid fill">
            <a:extLst>
              <a:ext uri="{FF2B5EF4-FFF2-40B4-BE49-F238E27FC236}">
                <a16:creationId xmlns:a16="http://schemas.microsoft.com/office/drawing/2014/main" id="{372FEA38-D3D5-C101-2FEE-A9FDFDD4894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427804" y="5062929"/>
            <a:ext cx="1371937" cy="1371937"/>
          </a:xfrm>
          <a:prstGeom prst="rect">
            <a:avLst/>
          </a:prstGeom>
        </p:spPr>
      </p:pic>
      <p:pic>
        <p:nvPicPr>
          <p:cNvPr id="4" name="Graphic 3" descr="Sling with solid fill">
            <a:extLst>
              <a:ext uri="{FF2B5EF4-FFF2-40B4-BE49-F238E27FC236}">
                <a16:creationId xmlns:a16="http://schemas.microsoft.com/office/drawing/2014/main" id="{8BB30AC3-2915-A19E-DD75-1AE74D8049A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464027" y="5062929"/>
            <a:ext cx="1371600" cy="1371600"/>
          </a:xfrm>
          <a:prstGeom prst="rect">
            <a:avLst/>
          </a:prstGeom>
        </p:spPr>
      </p:pic>
      <p:pic>
        <p:nvPicPr>
          <p:cNvPr id="8" name="Graphic 7" descr="Dancing with solid fill">
            <a:extLst>
              <a:ext uri="{FF2B5EF4-FFF2-40B4-BE49-F238E27FC236}">
                <a16:creationId xmlns:a16="http://schemas.microsoft.com/office/drawing/2014/main" id="{FFD2685D-FF48-FEC6-CC81-E9168EAF975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499914" y="5062929"/>
            <a:ext cx="1371937" cy="1371937"/>
          </a:xfrm>
          <a:prstGeom prst="rect">
            <a:avLst/>
          </a:prstGeom>
        </p:spPr>
      </p:pic>
      <p:pic>
        <p:nvPicPr>
          <p:cNvPr id="13" name="Audio 12" descr="Speaker Icon indicates voice recording on slide.">
            <a:extLst>
              <a:ext uri="{FF2B5EF4-FFF2-40B4-BE49-F238E27FC236}">
                <a16:creationId xmlns:a16="http://schemas.microsoft.com/office/drawing/2014/main" id="{3A3A1359-A07B-0820-EC7D-0DEDEF53AAA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95ACA85B-FB03-6248-BFB9-B618F2FD439D}" label="" lang="en-us" r:embed="rId17"/>
                        </p173:trackLst>
                      </p173:tracksInfo>
                    </p:ext>
                  </p14:extLst>
                </p14:media>
              </p:ext>
            </p:extLst>
          </p:nvPr>
        </p:nvPicPr>
        <p:blipFill>
          <a:blip r:embed="rId1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957548923"/>
      </p:ext>
    </p:extLst>
  </p:cSld>
  <p:clrMapOvr>
    <a:masterClrMapping/>
  </p:clrMapOvr>
  <mc:AlternateContent xmlns:mc="http://schemas.openxmlformats.org/markup-compatibility/2006" xmlns:p14="http://schemas.microsoft.com/office/powerpoint/2010/main">
    <mc:Choice Requires="p14">
      <p:transition spd="slow" p14:dur="2000" advTm="38730"/>
    </mc:Choice>
    <mc:Fallback xmlns="">
      <p:transition spd="slow" advTm="38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A4430-C29E-471F-9DE5-CFC8AE99581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C357A4A-BF1A-0575-5067-EB6FDC0A91FE}"/>
              </a:ext>
            </a:extLst>
          </p:cNvPr>
          <p:cNvSpPr txBox="1">
            <a:spLocks noGrp="1"/>
          </p:cNvSpPr>
          <p:nvPr>
            <p:ph type="title" idx="4294967295"/>
          </p:nvPr>
        </p:nvSpPr>
        <p:spPr>
          <a:xfrm>
            <a:off x="1073238" y="460921"/>
            <a:ext cx="9826991" cy="135421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Examples of permanent disabilities that rely on assistive or adaptive technology: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Subtitle 2">
            <a:extLst>
              <a:ext uri="{FF2B5EF4-FFF2-40B4-BE49-F238E27FC236}">
                <a16:creationId xmlns:a16="http://schemas.microsoft.com/office/drawing/2014/main" id="{6CE342C8-E1B5-7EDD-417D-F19FAE7FDE09}"/>
              </a:ext>
            </a:extLst>
          </p:cNvPr>
          <p:cNvSpPr txBox="1">
            <a:spLocks/>
          </p:cNvSpPr>
          <p:nvPr/>
        </p:nvSpPr>
        <p:spPr>
          <a:xfrm>
            <a:off x="814614" y="1716134"/>
            <a:ext cx="6674757" cy="216462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1" algn="l">
              <a:lnSpc>
                <a:spcPct val="150000"/>
              </a:lnSpc>
            </a:pPr>
            <a:r>
              <a:rPr lang="en-US" sz="2600" dirty="0">
                <a:latin typeface="Avenir Next Medium" panose="020B0503020202020204" pitchFamily="34" charset="0"/>
              </a:rPr>
              <a:t>Vision</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Completely or partially blind </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Color blind – red/green, blue/yellow, complete</a:t>
            </a:r>
          </a:p>
          <a:p>
            <a:pPr lvl="1" algn="l">
              <a:lnSpc>
                <a:spcPct val="150000"/>
              </a:lnSpc>
            </a:pPr>
            <a:endParaRPr lang="en-US" sz="2400" dirty="0">
              <a:latin typeface="Avenir Next" panose="020B0503020202020204" pitchFamily="34" charset="0"/>
            </a:endParaRPr>
          </a:p>
          <a:p>
            <a:pPr marL="800100" lvl="1" indent="-342900" algn="l">
              <a:lnSpc>
                <a:spcPct val="150000"/>
              </a:lnSpc>
              <a:buFont typeface="Arial" panose="020B0604020202020204" pitchFamily="34" charset="0"/>
              <a:buChar char="•"/>
            </a:pPr>
            <a:endParaRPr lang="en-US" sz="2400" dirty="0">
              <a:latin typeface="Avenir Next" panose="020B0503020202020204" pitchFamily="34" charset="0"/>
            </a:endParaRPr>
          </a:p>
        </p:txBody>
      </p:sp>
      <p:sp>
        <p:nvSpPr>
          <p:cNvPr id="8" name="Subtitle 2">
            <a:extLst>
              <a:ext uri="{FF2B5EF4-FFF2-40B4-BE49-F238E27FC236}">
                <a16:creationId xmlns:a16="http://schemas.microsoft.com/office/drawing/2014/main" id="{0C3CB481-E2E9-5790-229E-9551EA6EB379}"/>
              </a:ext>
            </a:extLst>
          </p:cNvPr>
          <p:cNvSpPr txBox="1">
            <a:spLocks/>
          </p:cNvSpPr>
          <p:nvPr/>
        </p:nvSpPr>
        <p:spPr>
          <a:xfrm>
            <a:off x="7839523" y="1716134"/>
            <a:ext cx="2044700" cy="16955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1" algn="l">
              <a:lnSpc>
                <a:spcPts val="2620"/>
              </a:lnSpc>
            </a:pPr>
            <a:r>
              <a:rPr lang="en-US" sz="2600" dirty="0">
                <a:latin typeface="Avenir Next Medium" panose="020B0503020202020204" pitchFamily="34" charset="0"/>
              </a:rPr>
              <a:t>Auditory</a:t>
            </a:r>
          </a:p>
          <a:p>
            <a:pPr marL="800100" lvl="1" indent="-342900" algn="l">
              <a:lnSpc>
                <a:spcPts val="2620"/>
              </a:lnSpc>
              <a:buFont typeface="Arial" panose="020B0604020202020204" pitchFamily="34" charset="0"/>
              <a:buChar char="•"/>
            </a:pPr>
            <a:r>
              <a:rPr lang="en-US" sz="2600" dirty="0">
                <a:latin typeface="Avenir Next" panose="020B0503020202020204" pitchFamily="34" charset="0"/>
              </a:rPr>
              <a:t>Deaf</a:t>
            </a:r>
          </a:p>
          <a:p>
            <a:pPr marL="800100" lvl="1" indent="-342900" algn="l">
              <a:lnSpc>
                <a:spcPct val="150000"/>
              </a:lnSpc>
              <a:buFont typeface="Arial" panose="020B0604020202020204" pitchFamily="34" charset="0"/>
              <a:buChar char="•"/>
            </a:pPr>
            <a:endParaRPr lang="en-US" sz="2400" dirty="0">
              <a:latin typeface="Avenir Next" panose="020B0503020202020204" pitchFamily="34" charset="0"/>
            </a:endParaRPr>
          </a:p>
        </p:txBody>
      </p:sp>
      <p:sp>
        <p:nvSpPr>
          <p:cNvPr id="10" name="Subtitle 2">
            <a:extLst>
              <a:ext uri="{FF2B5EF4-FFF2-40B4-BE49-F238E27FC236}">
                <a16:creationId xmlns:a16="http://schemas.microsoft.com/office/drawing/2014/main" id="{7D098CB1-365A-3A5D-DFF2-E749093DB1F0}"/>
              </a:ext>
            </a:extLst>
          </p:cNvPr>
          <p:cNvSpPr txBox="1">
            <a:spLocks/>
          </p:cNvSpPr>
          <p:nvPr/>
        </p:nvSpPr>
        <p:spPr>
          <a:xfrm>
            <a:off x="814615" y="3880762"/>
            <a:ext cx="5586186" cy="30145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1" algn="l">
              <a:lnSpc>
                <a:spcPct val="150000"/>
              </a:lnSpc>
            </a:pPr>
            <a:r>
              <a:rPr lang="en-US" sz="2600" dirty="0">
                <a:latin typeface="Avenir Next Medium" panose="020B0503020202020204" pitchFamily="34" charset="0"/>
              </a:rPr>
              <a:t>Cognitive Issues</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Dyslexic, Reading Disabilities</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ADHD</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Traumatic Brain Injury</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Learning Disabilities</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Memory Impairments</a:t>
            </a:r>
          </a:p>
          <a:p>
            <a:pPr marL="800100" lvl="1" indent="-342900" algn="l">
              <a:lnSpc>
                <a:spcPct val="150000"/>
              </a:lnSpc>
              <a:buFont typeface="Arial" panose="020B0604020202020204" pitchFamily="34" charset="0"/>
              <a:buChar char="•"/>
            </a:pPr>
            <a:endParaRPr lang="en-US" sz="2400" dirty="0">
              <a:latin typeface="Avenir Next" panose="020B0503020202020204" pitchFamily="34" charset="0"/>
            </a:endParaRPr>
          </a:p>
        </p:txBody>
      </p:sp>
      <p:sp>
        <p:nvSpPr>
          <p:cNvPr id="9" name="Subtitle 2">
            <a:extLst>
              <a:ext uri="{FF2B5EF4-FFF2-40B4-BE49-F238E27FC236}">
                <a16:creationId xmlns:a16="http://schemas.microsoft.com/office/drawing/2014/main" id="{22B3C940-3099-A484-8633-80096F8E0C43}"/>
              </a:ext>
            </a:extLst>
          </p:cNvPr>
          <p:cNvSpPr txBox="1">
            <a:spLocks/>
          </p:cNvSpPr>
          <p:nvPr/>
        </p:nvSpPr>
        <p:spPr>
          <a:xfrm>
            <a:off x="7839523" y="3880762"/>
            <a:ext cx="3314698" cy="2590800"/>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1" algn="l">
              <a:lnSpc>
                <a:spcPct val="150000"/>
              </a:lnSpc>
            </a:pPr>
            <a:r>
              <a:rPr lang="en-US" sz="2600" dirty="0">
                <a:latin typeface="Avenir Next Medium" panose="020B0503020202020204" pitchFamily="34" charset="0"/>
              </a:rPr>
              <a:t>Motor</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Quadriplegic</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Parkinsons</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Stroke victims</a:t>
            </a:r>
          </a:p>
          <a:p>
            <a:pPr marL="800100" lvl="1" indent="-342900" algn="l">
              <a:lnSpc>
                <a:spcPts val="2680"/>
              </a:lnSpc>
              <a:buFont typeface="Arial" panose="020B0604020202020204" pitchFamily="34" charset="0"/>
              <a:buChar char="•"/>
            </a:pPr>
            <a:r>
              <a:rPr lang="en-US" sz="2600" dirty="0">
                <a:latin typeface="Avenir Next" panose="020B0503020202020204" pitchFamily="34" charset="0"/>
              </a:rPr>
              <a:t>Essential Tremor</a:t>
            </a:r>
          </a:p>
          <a:p>
            <a:pPr marL="800100" lvl="1" indent="-342900" algn="l">
              <a:lnSpc>
                <a:spcPct val="150000"/>
              </a:lnSpc>
              <a:buFont typeface="Arial" panose="020B0604020202020204" pitchFamily="34" charset="0"/>
              <a:buChar char="•"/>
            </a:pPr>
            <a:endParaRPr lang="en-US" sz="2400" dirty="0">
              <a:latin typeface="Avenir Next" panose="020B0503020202020204" pitchFamily="34" charset="0"/>
            </a:endParaRPr>
          </a:p>
          <a:p>
            <a:pPr marL="800100" lvl="1" indent="-342900" algn="l">
              <a:lnSpc>
                <a:spcPct val="150000"/>
              </a:lnSpc>
              <a:buFont typeface="Arial" panose="020B0604020202020204" pitchFamily="34" charset="0"/>
              <a:buChar char="•"/>
            </a:pPr>
            <a:endParaRPr lang="en-US" sz="2400" dirty="0">
              <a:latin typeface="Avenir Next" panose="020B0503020202020204" pitchFamily="34" charset="0"/>
            </a:endParaRPr>
          </a:p>
        </p:txBody>
      </p:sp>
      <p:pic>
        <p:nvPicPr>
          <p:cNvPr id="6" name="Audio 5" descr="Speaker Icon indicates voice recording on slide.">
            <a:extLst>
              <a:ext uri="{FF2B5EF4-FFF2-40B4-BE49-F238E27FC236}">
                <a16:creationId xmlns:a16="http://schemas.microsoft.com/office/drawing/2014/main" id="{07706D4C-4DD5-28FB-FF82-480ADEA43B5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B2C76C72-EEE1-7E47-9C29-23BC7F9B8C2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76653123"/>
      </p:ext>
    </p:extLst>
  </p:cSld>
  <p:clrMapOvr>
    <a:masterClrMapping/>
  </p:clrMapOvr>
  <mc:AlternateContent xmlns:mc="http://schemas.openxmlformats.org/markup-compatibility/2006" xmlns:p14="http://schemas.microsoft.com/office/powerpoint/2010/main">
    <mc:Choice Requires="p14">
      <p:transition spd="slow" p14:dur="2000" advTm="25653"/>
    </mc:Choice>
    <mc:Fallback xmlns="">
      <p:transition spd="slow" advTm="25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F52C2-D652-4866-B499-5E8033317E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F5F949-F07F-D312-CEB3-D772F22410E3}"/>
              </a:ext>
            </a:extLst>
          </p:cNvPr>
          <p:cNvSpPr>
            <a:spLocks noGrp="1"/>
          </p:cNvSpPr>
          <p:nvPr>
            <p:ph type="ctrTitle"/>
          </p:nvPr>
        </p:nvSpPr>
        <p:spPr>
          <a:xfrm>
            <a:off x="1132115" y="908999"/>
            <a:ext cx="9144000" cy="629319"/>
          </a:xfrm>
        </p:spPr>
        <p:txBody>
          <a:bodyPr>
            <a:noAutofit/>
          </a:bodyPr>
          <a:lstStyle/>
          <a:p>
            <a:pPr algn="l">
              <a:lnSpc>
                <a:spcPct val="150000"/>
              </a:lnSpc>
            </a:pPr>
            <a:r>
              <a:rPr lang="en-US" sz="3200" b="1" dirty="0">
                <a:latin typeface="Avenir Next Demi Bold" panose="020B0503020202020204" pitchFamily="34" charset="0"/>
              </a:rPr>
              <a:t>Examples of assistive and adaptive technology: </a:t>
            </a:r>
          </a:p>
        </p:txBody>
      </p:sp>
      <p:sp>
        <p:nvSpPr>
          <p:cNvPr id="3" name="Subtitle 2">
            <a:extLst>
              <a:ext uri="{FF2B5EF4-FFF2-40B4-BE49-F238E27FC236}">
                <a16:creationId xmlns:a16="http://schemas.microsoft.com/office/drawing/2014/main" id="{9BE79FC5-64FA-8359-6658-E222D9FC5770}"/>
              </a:ext>
            </a:extLst>
          </p:cNvPr>
          <p:cNvSpPr>
            <a:spLocks noGrp="1"/>
          </p:cNvSpPr>
          <p:nvPr>
            <p:ph type="subTitle" idx="1"/>
          </p:nvPr>
        </p:nvSpPr>
        <p:spPr>
          <a:xfrm>
            <a:off x="889000" y="2090057"/>
            <a:ext cx="4450443" cy="2677886"/>
          </a:xfrm>
        </p:spPr>
        <p:txBody>
          <a:bodyPr>
            <a:normAutofit/>
          </a:bodyPr>
          <a:lstStyle/>
          <a:p>
            <a:pPr marL="800100" lvl="1" indent="-342900" algn="l">
              <a:lnSpc>
                <a:spcPct val="150000"/>
              </a:lnSpc>
              <a:buFont typeface="Arial" panose="020B0604020202020204" pitchFamily="34" charset="0"/>
              <a:buChar char="•"/>
            </a:pPr>
            <a:r>
              <a:rPr lang="en-US" sz="2400" dirty="0">
                <a:latin typeface="Avenir Next" panose="020B0503020202020204" pitchFamily="34" charset="0"/>
              </a:rPr>
              <a:t>screen readers</a:t>
            </a:r>
          </a:p>
          <a:p>
            <a:pPr marL="800100" lvl="1" indent="-342900" algn="l">
              <a:lnSpc>
                <a:spcPct val="150000"/>
              </a:lnSpc>
              <a:buFont typeface="Arial" panose="020B0604020202020204" pitchFamily="34" charset="0"/>
              <a:buChar char="•"/>
            </a:pPr>
            <a:r>
              <a:rPr lang="en-US" sz="2400" dirty="0">
                <a:latin typeface="Avenir Next" panose="020B0503020202020204" pitchFamily="34" charset="0"/>
              </a:rPr>
              <a:t>screen magnification</a:t>
            </a:r>
          </a:p>
          <a:p>
            <a:pPr marL="800100" lvl="1" indent="-342900" algn="l">
              <a:lnSpc>
                <a:spcPct val="150000"/>
              </a:lnSpc>
              <a:buFont typeface="Arial" panose="020B0604020202020204" pitchFamily="34" charset="0"/>
              <a:buChar char="•"/>
            </a:pPr>
            <a:r>
              <a:rPr lang="en-US" sz="2400" dirty="0">
                <a:latin typeface="Avenir Next" panose="020B0503020202020204" pitchFamily="34" charset="0"/>
              </a:rPr>
              <a:t>captions </a:t>
            </a:r>
          </a:p>
          <a:p>
            <a:pPr marL="800100" lvl="1" indent="-342900" algn="l">
              <a:lnSpc>
                <a:spcPct val="150000"/>
              </a:lnSpc>
              <a:buFont typeface="Arial" panose="020B0604020202020204" pitchFamily="34" charset="0"/>
              <a:buChar char="•"/>
            </a:pPr>
            <a:r>
              <a:rPr lang="en-US" sz="2400" dirty="0">
                <a:latin typeface="Avenir Next" panose="020B0503020202020204" pitchFamily="34" charset="0"/>
              </a:rPr>
              <a:t>transcripts </a:t>
            </a:r>
          </a:p>
        </p:txBody>
      </p:sp>
      <p:sp>
        <p:nvSpPr>
          <p:cNvPr id="4" name="TextBox 3">
            <a:extLst>
              <a:ext uri="{FF2B5EF4-FFF2-40B4-BE49-F238E27FC236}">
                <a16:creationId xmlns:a16="http://schemas.microsoft.com/office/drawing/2014/main" id="{3629D0A9-8E71-2392-6005-7D7AF1CC7FF3}"/>
              </a:ext>
            </a:extLst>
          </p:cNvPr>
          <p:cNvSpPr txBox="1"/>
          <p:nvPr/>
        </p:nvSpPr>
        <p:spPr>
          <a:xfrm>
            <a:off x="6515100" y="2090057"/>
            <a:ext cx="5078186" cy="2585323"/>
          </a:xfrm>
          <a:prstGeom prst="rect">
            <a:avLst/>
          </a:prstGeom>
          <a:noFill/>
        </p:spPr>
        <p:txBody>
          <a:bodyPr wrap="square" rtlCol="0">
            <a:spAutoFit/>
          </a:bodyPr>
          <a:lstStyle/>
          <a:p>
            <a:pPr marL="800100" lvl="1" indent="-342900">
              <a:lnSpc>
                <a:spcPct val="150000"/>
              </a:lnSpc>
              <a:buFont typeface="Arial" panose="020B0604020202020204" pitchFamily="34" charset="0"/>
              <a:buChar char="•"/>
            </a:pPr>
            <a:r>
              <a:rPr lang="en-US" sz="2400" dirty="0">
                <a:latin typeface="Avenir Next" panose="020B0503020202020204" pitchFamily="34" charset="0"/>
              </a:rPr>
              <a:t>mouth wands</a:t>
            </a:r>
          </a:p>
          <a:p>
            <a:pPr marL="800100" lvl="1" indent="-342900">
              <a:lnSpc>
                <a:spcPct val="150000"/>
              </a:lnSpc>
              <a:buFont typeface="Arial" panose="020B0604020202020204" pitchFamily="34" charset="0"/>
              <a:buChar char="•"/>
            </a:pPr>
            <a:r>
              <a:rPr lang="en-US" sz="2400" dirty="0">
                <a:latin typeface="Avenir Next" panose="020B0503020202020204" pitchFamily="34" charset="0"/>
              </a:rPr>
              <a:t>Text to braille conversion</a:t>
            </a:r>
          </a:p>
          <a:p>
            <a:pPr marL="800100" lvl="1" indent="-342900">
              <a:lnSpc>
                <a:spcPct val="150000"/>
              </a:lnSpc>
              <a:buFont typeface="Arial" panose="020B0604020202020204" pitchFamily="34" charset="0"/>
              <a:buChar char="•"/>
            </a:pPr>
            <a:r>
              <a:rPr lang="en-US" sz="2400" dirty="0">
                <a:latin typeface="Avenir Next" panose="020B0503020202020204" pitchFamily="34" charset="0"/>
              </a:rPr>
              <a:t>Speech-to-text</a:t>
            </a:r>
          </a:p>
          <a:p>
            <a:pPr marL="800100" lvl="1" indent="-342900">
              <a:lnSpc>
                <a:spcPct val="150000"/>
              </a:lnSpc>
              <a:buFont typeface="Arial" panose="020B0604020202020204" pitchFamily="34" charset="0"/>
              <a:buChar char="•"/>
            </a:pPr>
            <a:r>
              <a:rPr lang="en-US" sz="2400" dirty="0">
                <a:latin typeface="Avenir Next" panose="020B0503020202020204" pitchFamily="34" charset="0"/>
              </a:rPr>
              <a:t>Text-to-speech</a:t>
            </a:r>
          </a:p>
          <a:p>
            <a:endParaRPr lang="en-US" dirty="0"/>
          </a:p>
        </p:txBody>
      </p:sp>
      <p:pic>
        <p:nvPicPr>
          <p:cNvPr id="8" name="Audio 7" descr="Speaker Icon indicates voice recording on slide.">
            <a:extLst>
              <a:ext uri="{FF2B5EF4-FFF2-40B4-BE49-F238E27FC236}">
                <a16:creationId xmlns:a16="http://schemas.microsoft.com/office/drawing/2014/main" id="{DF0F9453-37E4-5AB8-37C4-0BA530580277}"/>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AA93DA88-3E78-7141-9C0D-DE3B4280CEE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188361231"/>
      </p:ext>
    </p:extLst>
  </p:cSld>
  <p:clrMapOvr>
    <a:masterClrMapping/>
  </p:clrMapOvr>
  <mc:AlternateContent xmlns:mc="http://schemas.openxmlformats.org/markup-compatibility/2006" xmlns:p14="http://schemas.microsoft.com/office/powerpoint/2010/main">
    <mc:Choice Requires="p14">
      <p:transition spd="slow" p14:dur="2000" advTm="28746"/>
    </mc:Choice>
    <mc:Fallback xmlns="">
      <p:transition spd="slow" advTm="287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6EF8-E2EA-2C97-411B-74D4A7A54493}"/>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909B2CE-A861-6EC0-B40A-51DE2658C0B5}"/>
              </a:ext>
            </a:extLst>
          </p:cNvPr>
          <p:cNvSpPr txBox="1">
            <a:spLocks noGrp="1"/>
          </p:cNvSpPr>
          <p:nvPr>
            <p:ph type="title" idx="4294967295"/>
          </p:nvPr>
        </p:nvSpPr>
        <p:spPr>
          <a:xfrm>
            <a:off x="1132115" y="533442"/>
            <a:ext cx="9144000" cy="6293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Avenir Next Demi Bold" panose="020B0503020202020204" pitchFamily="34" charset="0"/>
                <a:ea typeface="+mj-ea"/>
                <a:cs typeface="+mj-cs"/>
              </a:rPr>
              <a:t>Accessibility and the Law: </a:t>
            </a:r>
          </a:p>
        </p:txBody>
      </p:sp>
      <p:sp>
        <p:nvSpPr>
          <p:cNvPr id="3" name="Subtitle 2">
            <a:extLst>
              <a:ext uri="{FF2B5EF4-FFF2-40B4-BE49-F238E27FC236}">
                <a16:creationId xmlns:a16="http://schemas.microsoft.com/office/drawing/2014/main" id="{65499B4D-A671-7BF8-69F6-79E6823E8888}"/>
              </a:ext>
            </a:extLst>
          </p:cNvPr>
          <p:cNvSpPr>
            <a:spLocks noGrp="1"/>
          </p:cNvSpPr>
          <p:nvPr>
            <p:ph type="subTitle" idx="1"/>
          </p:nvPr>
        </p:nvSpPr>
        <p:spPr>
          <a:xfrm>
            <a:off x="1293586" y="1393654"/>
            <a:ext cx="10185400" cy="4586231"/>
          </a:xfrm>
        </p:spPr>
        <p:txBody>
          <a:bodyPr>
            <a:normAutofit/>
          </a:bodyPr>
          <a:lstStyle/>
          <a:p>
            <a:pPr marL="342900" indent="-342900" algn="l">
              <a:lnSpc>
                <a:spcPct val="150000"/>
              </a:lnSpc>
              <a:buFont typeface="Arial" panose="020B0604020202020204" pitchFamily="34" charset="0"/>
              <a:buChar char="•"/>
            </a:pPr>
            <a:r>
              <a:rPr lang="en-US" dirty="0">
                <a:latin typeface="Avenir Next" panose="020B0503020202020204" pitchFamily="34" charset="0"/>
              </a:rPr>
              <a:t>Accessibility is the law. </a:t>
            </a:r>
          </a:p>
          <a:p>
            <a:pPr marL="342900" indent="-342900" algn="l">
              <a:lnSpc>
                <a:spcPct val="150000"/>
              </a:lnSpc>
              <a:buFont typeface="Arial" panose="020B0604020202020204" pitchFamily="34" charset="0"/>
              <a:buChar char="•"/>
            </a:pPr>
            <a:r>
              <a:rPr lang="en-US" dirty="0">
                <a:latin typeface="Avenir Next" panose="020B0503020202020204" pitchFamily="34" charset="0"/>
              </a:rPr>
              <a:t>The </a:t>
            </a:r>
            <a:r>
              <a:rPr lang="en-US" kern="100" dirty="0">
                <a:effectLst/>
                <a:latin typeface="Avenir Next" panose="020B0503020202020204" pitchFamily="34" charset="0"/>
                <a:ea typeface="Aptos" panose="020B0004020202020204" pitchFamily="34" charset="0"/>
                <a:cs typeface="Times New Roman" panose="02020603050405020304" pitchFamily="18" charset="0"/>
              </a:rPr>
              <a:t>Americans with Disabilities Act (ADA) applies to websites. </a:t>
            </a:r>
            <a:endParaRPr lang="en-US" kern="100" dirty="0">
              <a:latin typeface="Avenir Next" panose="020B0503020202020204" pitchFamily="34" charset="0"/>
              <a:ea typeface="Aptos" panose="020B0004020202020204" pitchFamily="34" charset="0"/>
              <a:cs typeface="Times New Roman" panose="02020603050405020304" pitchFamily="18" charset="0"/>
            </a:endParaRPr>
          </a:p>
          <a:p>
            <a:pPr marL="342900" indent="-342900" algn="l">
              <a:lnSpc>
                <a:spcPct val="150000"/>
              </a:lnSpc>
              <a:buFont typeface="Arial" panose="020B0604020202020204" pitchFamily="34" charset="0"/>
              <a:buChar char="•"/>
            </a:pPr>
            <a:r>
              <a:rPr lang="en-US" kern="100" dirty="0">
                <a:effectLst/>
                <a:latin typeface="Avenir Next" panose="020B0503020202020204" pitchFamily="34" charset="0"/>
                <a:ea typeface="Aptos" panose="020B0004020202020204" pitchFamily="34" charset="0"/>
                <a:cs typeface="Times New Roman" panose="02020603050405020304" pitchFamily="18" charset="0"/>
              </a:rPr>
              <a:t>Additionally, website accessibility is a priority for the Department of Justice. In April 2024, the DOJ released new guidance for website accessibility, and they reference both Section 508 of th</a:t>
            </a:r>
            <a:r>
              <a:rPr lang="en-US" kern="100" dirty="0">
                <a:latin typeface="Avenir Next" panose="020B0503020202020204" pitchFamily="34" charset="0"/>
                <a:ea typeface="Aptos" panose="020B0004020202020204" pitchFamily="34" charset="0"/>
                <a:cs typeface="Times New Roman" panose="02020603050405020304" pitchFamily="18" charset="0"/>
              </a:rPr>
              <a:t>e Rehabilitation Act of 1973</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and the Website Content Accessibility Guideline (WCAG) as references for accessibility best practices. </a:t>
            </a:r>
          </a:p>
          <a:p>
            <a:endParaRPr lang="en-US" dirty="0">
              <a:latin typeface="Avenir Next Medium" panose="020B0503020202020204" pitchFamily="34" charset="0"/>
            </a:endParaRPr>
          </a:p>
        </p:txBody>
      </p:sp>
      <p:pic>
        <p:nvPicPr>
          <p:cNvPr id="7" name="Audio 6" descr="Speaker Icon indicates voice recording on slide.">
            <a:extLst>
              <a:ext uri="{FF2B5EF4-FFF2-40B4-BE49-F238E27FC236}">
                <a16:creationId xmlns:a16="http://schemas.microsoft.com/office/drawing/2014/main" id="{E024A6D6-9DC6-4465-7594-838DDBCB25D8}"/>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9118C84C-E272-3E48-8928-BF8C0EE4AB1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376513898"/>
      </p:ext>
    </p:extLst>
  </p:cSld>
  <p:clrMapOvr>
    <a:masterClrMapping/>
  </p:clrMapOvr>
  <mc:AlternateContent xmlns:mc="http://schemas.openxmlformats.org/markup-compatibility/2006" xmlns:p14="http://schemas.microsoft.com/office/powerpoint/2010/main">
    <mc:Choice Requires="p14">
      <p:transition spd="slow" p14:dur="2000" advTm="48170"/>
    </mc:Choice>
    <mc:Fallback xmlns="">
      <p:transition spd="slow" advTm="481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738AE-AB1E-B473-CDD0-AE99A9974A4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C4E7735-43C6-7780-B79B-0CF78AE70712}"/>
              </a:ext>
            </a:extLst>
          </p:cNvPr>
          <p:cNvSpPr txBox="1">
            <a:spLocks noGrp="1"/>
          </p:cNvSpPr>
          <p:nvPr>
            <p:ph type="title" idx="4294967295"/>
          </p:nvPr>
        </p:nvSpPr>
        <p:spPr>
          <a:xfrm>
            <a:off x="1161144" y="722128"/>
            <a:ext cx="9144000" cy="6293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Avenir Next Demi Bold" panose="020B0503020202020204" pitchFamily="34" charset="0"/>
                <a:ea typeface="+mj-ea"/>
                <a:cs typeface="+mj-cs"/>
              </a:rPr>
              <a:t>What can you do? </a:t>
            </a:r>
          </a:p>
        </p:txBody>
      </p:sp>
      <p:sp>
        <p:nvSpPr>
          <p:cNvPr id="3" name="Subtitle 2">
            <a:extLst>
              <a:ext uri="{FF2B5EF4-FFF2-40B4-BE49-F238E27FC236}">
                <a16:creationId xmlns:a16="http://schemas.microsoft.com/office/drawing/2014/main" id="{256267B9-545E-14E1-5891-1FA9FDB49066}"/>
              </a:ext>
            </a:extLst>
          </p:cNvPr>
          <p:cNvSpPr>
            <a:spLocks noGrp="1"/>
          </p:cNvSpPr>
          <p:nvPr>
            <p:ph type="subTitle" idx="1"/>
          </p:nvPr>
        </p:nvSpPr>
        <p:spPr>
          <a:xfrm>
            <a:off x="1306286" y="1705560"/>
            <a:ext cx="9144000" cy="2465483"/>
          </a:xfrm>
        </p:spPr>
        <p:txBody>
          <a:bodyPr>
            <a:normAutofit/>
          </a:bodyPr>
          <a:lstStyle/>
          <a:p>
            <a:pPr marL="0" marR="0" algn="l">
              <a:lnSpc>
                <a:spcPct val="150000"/>
              </a:lnSpc>
              <a:spcAft>
                <a:spcPts val="800"/>
              </a:spcAft>
            </a:pPr>
            <a:r>
              <a:rPr lang="en-US" kern="100" dirty="0">
                <a:effectLst/>
                <a:latin typeface="Avenir Next" panose="020B0503020202020204" pitchFamily="34" charset="0"/>
                <a:ea typeface="Aptos" panose="020B0004020202020204" pitchFamily="34" charset="0"/>
                <a:cs typeface="Times New Roman" panose="02020603050405020304" pitchFamily="18" charset="0"/>
              </a:rPr>
              <a:t>The role of a content creator or website editor in accessibility differs from that of the website developer and the designer. It is the responsibility of the content creator or website editor to ensure that all the content added to the website is accessible. </a:t>
            </a:r>
            <a:endParaRPr lang="en-US" dirty="0">
              <a:latin typeface="Avenir Next Medium" panose="020B0503020202020204" pitchFamily="34" charset="0"/>
            </a:endParaRPr>
          </a:p>
        </p:txBody>
      </p:sp>
      <p:pic>
        <p:nvPicPr>
          <p:cNvPr id="7" name="Audio 6" descr="Speaker Icon indicates voice recording on slide.">
            <a:extLst>
              <a:ext uri="{FF2B5EF4-FFF2-40B4-BE49-F238E27FC236}">
                <a16:creationId xmlns:a16="http://schemas.microsoft.com/office/drawing/2014/main" id="{7B10C848-F2B3-2642-AF05-CBF1159580DC}"/>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617E1E15-7207-4246-88B1-C6A007D1FC74}"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347081960"/>
      </p:ext>
    </p:extLst>
  </p:cSld>
  <p:clrMapOvr>
    <a:masterClrMapping/>
  </p:clrMapOvr>
  <mc:AlternateContent xmlns:mc="http://schemas.openxmlformats.org/markup-compatibility/2006" xmlns:p14="http://schemas.microsoft.com/office/powerpoint/2010/main">
    <mc:Choice Requires="p14">
      <p:transition spd="slow" p14:dur="2000" advTm="19520"/>
    </mc:Choice>
    <mc:Fallback xmlns="">
      <p:transition spd="slow" advTm="195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B2A91-2A09-90E3-3369-3936B68E3C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9363D6-3487-EE42-21C9-A60400FEE775}"/>
              </a:ext>
            </a:extLst>
          </p:cNvPr>
          <p:cNvSpPr>
            <a:spLocks noGrp="1"/>
          </p:cNvSpPr>
          <p:nvPr>
            <p:ph type="ctrTitle"/>
          </p:nvPr>
        </p:nvSpPr>
        <p:spPr>
          <a:xfrm>
            <a:off x="1524000" y="1848758"/>
            <a:ext cx="9144000" cy="2184399"/>
          </a:xfrm>
        </p:spPr>
        <p:txBody>
          <a:bodyPr>
            <a:noAutofit/>
          </a:bodyPr>
          <a:lstStyle/>
          <a:p>
            <a:r>
              <a:rPr lang="en-US" sz="5400" b="1" dirty="0">
                <a:effectLst/>
                <a:latin typeface="Avenir Next" panose="020B0503020202020204" pitchFamily="34" charset="0"/>
                <a:ea typeface="Aptos" panose="020B0004020202020204" pitchFamily="34" charset="0"/>
              </a:rPr>
              <a:t>Website Accessibility Training</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816731DC-450A-9AA8-1F7A-CE7AD8A48F1A}"/>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5ED71DE4-9FC4-6346-9B7D-5B7821DCCF24}"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76383414"/>
      </p:ext>
    </p:extLst>
  </p:cSld>
  <p:clrMapOvr>
    <a:masterClrMapping/>
  </p:clrMapOvr>
  <mc:AlternateContent xmlns:mc="http://schemas.openxmlformats.org/markup-compatibility/2006" xmlns:p14="http://schemas.microsoft.com/office/powerpoint/2010/main">
    <mc:Choice Requires="p14">
      <p:transition spd="slow" p14:dur="2000" advTm="5600"/>
    </mc:Choice>
    <mc:Fallback xmlns="">
      <p:transition spd="slow" advTm="5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770EF-A0D3-A97B-93F5-BF0828033F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0B03A7-DB7B-A17D-918A-934E47427469}"/>
              </a:ext>
            </a:extLst>
          </p:cNvPr>
          <p:cNvSpPr>
            <a:spLocks noGrp="1"/>
          </p:cNvSpPr>
          <p:nvPr>
            <p:ph type="ctrTitle"/>
          </p:nvPr>
        </p:nvSpPr>
        <p:spPr>
          <a:xfrm>
            <a:off x="1524000" y="831774"/>
            <a:ext cx="9144000" cy="629319"/>
          </a:xfrm>
        </p:spPr>
        <p:txBody>
          <a:bodyPr>
            <a:normAutofit/>
          </a:bodyPr>
          <a:lstStyle/>
          <a:p>
            <a:pPr algn="l"/>
            <a:r>
              <a:rPr lang="en-US" sz="3200" b="1" dirty="0">
                <a:effectLst/>
                <a:latin typeface="Avenir Next Demi Bold" panose="020B0503020202020204" pitchFamily="34" charset="0"/>
                <a:ea typeface="Aptos" panose="020B0004020202020204" pitchFamily="34" charset="0"/>
              </a:rPr>
              <a:t>How do you </a:t>
            </a:r>
            <a:r>
              <a:rPr lang="en-US" sz="3200" b="1" dirty="0">
                <a:latin typeface="Avenir Next Demi Bold" panose="020B0503020202020204" pitchFamily="34" charset="0"/>
                <a:ea typeface="Aptos" panose="020B0004020202020204" pitchFamily="34" charset="0"/>
              </a:rPr>
              <a:t>make a website </a:t>
            </a:r>
            <a:r>
              <a:rPr lang="en-US" sz="3200" b="1" dirty="0">
                <a:effectLst/>
                <a:latin typeface="Avenir Next Demi Bold" panose="020B0503020202020204" pitchFamily="34" charset="0"/>
                <a:ea typeface="Aptos" panose="020B0004020202020204" pitchFamily="34" charset="0"/>
              </a:rPr>
              <a:t>accessible? </a:t>
            </a:r>
            <a:endParaRPr lang="en-US" sz="3200" b="1" dirty="0">
              <a:latin typeface="Avenir Next Demi Bold" panose="020B0503020202020204" pitchFamily="34" charset="0"/>
            </a:endParaRPr>
          </a:p>
        </p:txBody>
      </p:sp>
      <p:sp>
        <p:nvSpPr>
          <p:cNvPr id="3" name="Subtitle 2">
            <a:extLst>
              <a:ext uri="{FF2B5EF4-FFF2-40B4-BE49-F238E27FC236}">
                <a16:creationId xmlns:a16="http://schemas.microsoft.com/office/drawing/2014/main" id="{CA62D562-F922-C4AD-FAFA-FA33C0370422}"/>
              </a:ext>
            </a:extLst>
          </p:cNvPr>
          <p:cNvSpPr>
            <a:spLocks noGrp="1"/>
          </p:cNvSpPr>
          <p:nvPr>
            <p:ph type="subTitle" idx="1"/>
          </p:nvPr>
        </p:nvSpPr>
        <p:spPr>
          <a:xfrm>
            <a:off x="1524000" y="1927952"/>
            <a:ext cx="9144000" cy="3547431"/>
          </a:xfrm>
        </p:spPr>
        <p:txBody>
          <a:bodyPr>
            <a:normAutofit/>
          </a:bodyPr>
          <a:lstStyle/>
          <a:p>
            <a:pPr algn="l">
              <a:lnSpc>
                <a:spcPct val="150000"/>
              </a:lnSpc>
              <a:spcAft>
                <a:spcPts val="800"/>
              </a:spcAft>
            </a:pPr>
            <a:r>
              <a:rPr lang="en-US" dirty="0">
                <a:latin typeface="Avenir Next" panose="020B0503020202020204" pitchFamily="34" charset="0"/>
              </a:rPr>
              <a:t>WCAG 2 introduced four user focused principles for achieving website accessibility. </a:t>
            </a:r>
            <a:r>
              <a:rPr lang="en-US" kern="100" dirty="0">
                <a:effectLst/>
                <a:latin typeface="Avenir Next" panose="020B0503020202020204" pitchFamily="34" charset="0"/>
                <a:ea typeface="Aptos" panose="020B0004020202020204" pitchFamily="34" charset="0"/>
                <a:cs typeface="Times New Roman" panose="02020603050405020304" pitchFamily="18" charset="0"/>
              </a:rPr>
              <a:t>These principles are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Perceivable, Operable, Understandable</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and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Robust</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which spell out the acronym </a:t>
            </a: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POUR</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By understanding and implementing the POUR principles, </a:t>
            </a:r>
            <a:r>
              <a:rPr lang="en-US" kern="100" dirty="0">
                <a:latin typeface="Avenir Next" panose="020B0503020202020204" pitchFamily="34" charset="0"/>
                <a:ea typeface="Aptos" panose="020B0004020202020204" pitchFamily="34" charset="0"/>
                <a:cs typeface="Times New Roman" panose="02020603050405020304" pitchFamily="18" charset="0"/>
              </a:rPr>
              <a:t>website editors</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can remove barriers to website use for people with disabilities. </a:t>
            </a:r>
          </a:p>
          <a:p>
            <a:endParaRPr lang="en-US" dirty="0">
              <a:latin typeface="Avenir Next Medium" panose="020B0503020202020204" pitchFamily="34" charset="0"/>
            </a:endParaRPr>
          </a:p>
        </p:txBody>
      </p:sp>
      <p:pic>
        <p:nvPicPr>
          <p:cNvPr id="7" name="Audio 6" descr="Speaker Icon indicates voice recording on slide.">
            <a:extLst>
              <a:ext uri="{FF2B5EF4-FFF2-40B4-BE49-F238E27FC236}">
                <a16:creationId xmlns:a16="http://schemas.microsoft.com/office/drawing/2014/main" id="{8CB8E4FE-98FB-9C09-542E-49C0CC0062C8}"/>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9FC70C78-D016-2949-95E3-409B371AA58D}"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290227737"/>
      </p:ext>
    </p:extLst>
  </p:cSld>
  <p:clrMapOvr>
    <a:masterClrMapping/>
  </p:clrMapOvr>
  <mc:AlternateContent xmlns:mc="http://schemas.openxmlformats.org/markup-compatibility/2006" xmlns:p14="http://schemas.microsoft.com/office/powerpoint/2010/main">
    <mc:Choice Requires="p14">
      <p:transition spd="slow" p14:dur="2000" advTm="31637"/>
    </mc:Choice>
    <mc:Fallback xmlns="">
      <p:transition spd="slow" advTm="316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1E7B8-B558-E701-8C7F-C97C248929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19560A-2561-7063-7BD9-B36BC7CB3C52}"/>
              </a:ext>
            </a:extLst>
          </p:cNvPr>
          <p:cNvSpPr>
            <a:spLocks noGrp="1"/>
          </p:cNvSpPr>
          <p:nvPr>
            <p:ph type="ctrTitle"/>
          </p:nvPr>
        </p:nvSpPr>
        <p:spPr>
          <a:xfrm>
            <a:off x="1524000" y="831774"/>
            <a:ext cx="9144000" cy="629319"/>
          </a:xfrm>
        </p:spPr>
        <p:txBody>
          <a:bodyPr>
            <a:normAutofit/>
          </a:bodyPr>
          <a:lstStyle/>
          <a:p>
            <a:pPr algn="l"/>
            <a:r>
              <a:rPr lang="en-US" sz="3200" b="1" dirty="0">
                <a:effectLst/>
                <a:latin typeface="Avenir Next Demi Bold" panose="020B0503020202020204" pitchFamily="34" charset="0"/>
                <a:ea typeface="Aptos" panose="020B0004020202020204" pitchFamily="34" charset="0"/>
              </a:rPr>
              <a:t>The POUR Principles</a:t>
            </a:r>
            <a:endParaRPr lang="en-US" sz="3200" b="1" dirty="0">
              <a:latin typeface="Avenir Next Demi Bold" panose="020B0503020202020204" pitchFamily="34" charset="0"/>
            </a:endParaRPr>
          </a:p>
        </p:txBody>
      </p:sp>
      <p:sp>
        <p:nvSpPr>
          <p:cNvPr id="3" name="Subtitle 2">
            <a:extLst>
              <a:ext uri="{FF2B5EF4-FFF2-40B4-BE49-F238E27FC236}">
                <a16:creationId xmlns:a16="http://schemas.microsoft.com/office/drawing/2014/main" id="{3EF50F1F-FABE-BFD7-1318-20D0D9EC2B36}"/>
              </a:ext>
            </a:extLst>
          </p:cNvPr>
          <p:cNvSpPr>
            <a:spLocks noGrp="1"/>
          </p:cNvSpPr>
          <p:nvPr>
            <p:ph type="subTitle" idx="1"/>
          </p:nvPr>
        </p:nvSpPr>
        <p:spPr>
          <a:xfrm>
            <a:off x="1524000" y="1889110"/>
            <a:ext cx="9682264" cy="4565133"/>
          </a:xfrm>
        </p:spPr>
        <p:txBody>
          <a:bodyPr>
            <a:normAutofit/>
          </a:bodyPr>
          <a:lstStyle/>
          <a:p>
            <a:pPr marL="342900" indent="-342900" algn="l">
              <a:lnSpc>
                <a:spcPct val="15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Perceivable </a:t>
            </a:r>
            <a:r>
              <a:rPr lang="en-US" kern="100" dirty="0">
                <a:effectLst/>
                <a:latin typeface="Avenir Next" panose="020B0503020202020204" pitchFamily="34" charset="0"/>
                <a:ea typeface="Aptos" panose="020B0004020202020204" pitchFamily="34" charset="0"/>
                <a:cs typeface="Times New Roman" panose="02020603050405020304" pitchFamily="18" charset="0"/>
              </a:rPr>
              <a:t>– Content can be accessed by anyone. Content is presented in more than one way.</a:t>
            </a:r>
          </a:p>
          <a:p>
            <a:pPr marL="342900" indent="-342900" algn="l">
              <a:lnSpc>
                <a:spcPct val="15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Operable </a:t>
            </a:r>
            <a:r>
              <a:rPr lang="en-US" kern="100" dirty="0">
                <a:latin typeface="Avenir Next" panose="020B0503020202020204" pitchFamily="34" charset="0"/>
                <a:ea typeface="Aptos" panose="020B0004020202020204" pitchFamily="34" charset="0"/>
                <a:cs typeface="Times New Roman" panose="02020603050405020304" pitchFamily="18" charset="0"/>
              </a:rPr>
              <a:t>– Content can be accessed with different technologies.</a:t>
            </a:r>
          </a:p>
          <a:p>
            <a:pPr marL="342900" indent="-342900" algn="l">
              <a:lnSpc>
                <a:spcPct val="15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Understandable </a:t>
            </a:r>
            <a:r>
              <a:rPr lang="en-US" kern="100" dirty="0">
                <a:latin typeface="Avenir Next" panose="020B0503020202020204" pitchFamily="34" charset="0"/>
                <a:ea typeface="Aptos" panose="020B0004020202020204" pitchFamily="34" charset="0"/>
                <a:cs typeface="Times New Roman" panose="02020603050405020304" pitchFamily="18" charset="0"/>
              </a:rPr>
              <a:t>– Content can be understood by anyone. </a:t>
            </a:r>
          </a:p>
          <a:p>
            <a:pPr marL="342900" indent="-342900" algn="l">
              <a:lnSpc>
                <a:spcPct val="150000"/>
              </a:lnSpc>
              <a:spcAft>
                <a:spcPts val="800"/>
              </a:spcAft>
              <a:buFont typeface="Arial" panose="020B0604020202020204" pitchFamily="34" charset="0"/>
              <a:buChar char="•"/>
            </a:pPr>
            <a:r>
              <a:rPr lang="en-US" b="1" kern="100" dirty="0">
                <a:effectLst/>
                <a:latin typeface="Avenir Next Demi Bold" panose="020B0503020202020204" pitchFamily="34" charset="0"/>
                <a:ea typeface="Aptos" panose="020B0004020202020204" pitchFamily="34" charset="0"/>
                <a:cs typeface="Times New Roman" panose="02020603050405020304" pitchFamily="18" charset="0"/>
              </a:rPr>
              <a:t>Robust </a:t>
            </a:r>
            <a:r>
              <a:rPr lang="en-US" kern="100" dirty="0">
                <a:latin typeface="Avenir Next" panose="020B0503020202020204" pitchFamily="34" charset="0"/>
                <a:ea typeface="Aptos" panose="020B0004020202020204" pitchFamily="34" charset="0"/>
                <a:cs typeface="Times New Roman" panose="02020603050405020304" pitchFamily="18" charset="0"/>
              </a:rPr>
              <a:t>– Information is accessible across devices and web browsers.</a:t>
            </a:r>
            <a:endParaRPr lang="en-US" dirty="0">
              <a:latin typeface="Avenir Next Medium" panose="020B0503020202020204" pitchFamily="34" charset="0"/>
            </a:endParaRPr>
          </a:p>
        </p:txBody>
      </p:sp>
      <p:pic>
        <p:nvPicPr>
          <p:cNvPr id="7" name="Audio 6" descr="Speaker Icon indicates voice recording on slide.">
            <a:extLst>
              <a:ext uri="{FF2B5EF4-FFF2-40B4-BE49-F238E27FC236}">
                <a16:creationId xmlns:a16="http://schemas.microsoft.com/office/drawing/2014/main" id="{CD70B52F-B170-B753-62A9-C47E345EA4F8}"/>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3D25FCE3-0FF5-B34D-B74E-750CE3B71664}"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663479941"/>
      </p:ext>
    </p:extLst>
  </p:cSld>
  <p:clrMapOvr>
    <a:masterClrMapping/>
  </p:clrMapOvr>
  <mc:AlternateContent xmlns:mc="http://schemas.openxmlformats.org/markup-compatibility/2006" xmlns:p14="http://schemas.microsoft.com/office/powerpoint/2010/main">
    <mc:Choice Requires="p14">
      <p:transition spd="slow" p14:dur="2000" advTm="70858"/>
    </mc:Choice>
    <mc:Fallback xmlns="">
      <p:transition spd="slow" advTm="70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20E94-9125-78CF-CBD0-008C3A5B92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A01055-A1CB-F360-B9CC-11256F86B5FA}"/>
              </a:ext>
            </a:extLst>
          </p:cNvPr>
          <p:cNvSpPr>
            <a:spLocks noGrp="1"/>
          </p:cNvSpPr>
          <p:nvPr>
            <p:ph type="ctrTitle"/>
          </p:nvPr>
        </p:nvSpPr>
        <p:spPr>
          <a:xfrm>
            <a:off x="1524000" y="2355392"/>
            <a:ext cx="9144000" cy="1073608"/>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Headings and the H1 Tag</a:t>
            </a:r>
            <a:endParaRPr lang="en-US" sz="5400" b="1" dirty="0">
              <a:latin typeface="Avenir Next" panose="020B0503020202020204" pitchFamily="34" charset="0"/>
            </a:endParaRPr>
          </a:p>
        </p:txBody>
      </p:sp>
      <p:pic>
        <p:nvPicPr>
          <p:cNvPr id="5" name="Audio 4" descr="Speaker Icon indicates voice recording on slide.">
            <a:extLst>
              <a:ext uri="{FF2B5EF4-FFF2-40B4-BE49-F238E27FC236}">
                <a16:creationId xmlns:a16="http://schemas.microsoft.com/office/drawing/2014/main" id="{02E10BB6-DC0E-C2EF-7BA6-78690AF55780}"/>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27E6D753-3BAE-9446-96C5-89E609C99503}"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960554975"/>
      </p:ext>
    </p:extLst>
  </p:cSld>
  <p:clrMapOvr>
    <a:masterClrMapping/>
  </p:clrMapOvr>
  <mc:AlternateContent xmlns:mc="http://schemas.openxmlformats.org/markup-compatibility/2006" xmlns:p14="http://schemas.microsoft.com/office/powerpoint/2010/main">
    <mc:Choice Requires="p14">
      <p:transition spd="slow" p14:dur="2000" advTm="7306"/>
    </mc:Choice>
    <mc:Fallback xmlns="">
      <p:transition spd="slow" advTm="73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7ABE4-5368-A6C3-2453-F8AA2EA92448}"/>
              </a:ext>
            </a:extLst>
          </p:cNvPr>
          <p:cNvSpPr txBox="1">
            <a:spLocks noGrp="1"/>
          </p:cNvSpPr>
          <p:nvPr>
            <p:ph type="title" idx="4294967295"/>
          </p:nvPr>
        </p:nvSpPr>
        <p:spPr>
          <a:xfrm>
            <a:off x="899887" y="1627094"/>
            <a:ext cx="10232570" cy="274690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60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1.3 Billion People worldwide have a disability</a:t>
            </a:r>
          </a:p>
        </p:txBody>
      </p:sp>
      <p:pic>
        <p:nvPicPr>
          <p:cNvPr id="7" name="Audio 6" descr="Speaker Icon indicates voice recording on slide.">
            <a:extLst>
              <a:ext uri="{FF2B5EF4-FFF2-40B4-BE49-F238E27FC236}">
                <a16:creationId xmlns:a16="http://schemas.microsoft.com/office/drawing/2014/main" id="{DF9458BA-921E-88F0-B877-403D4E85D3E0}"/>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77A15175-5CDC-2D43-B7FD-08A8ECF71438}"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808061140"/>
      </p:ext>
    </p:extLst>
  </p:cSld>
  <p:clrMapOvr>
    <a:masterClrMapping/>
  </p:clrMapOvr>
  <mc:AlternateContent xmlns:mc="http://schemas.openxmlformats.org/markup-compatibility/2006" xmlns:p14="http://schemas.microsoft.com/office/powerpoint/2010/main">
    <mc:Choice Requires="p14">
      <p:transition spd="slow" p14:dur="2000" advTm="16490"/>
    </mc:Choice>
    <mc:Fallback xmlns="">
      <p:transition spd="slow" advTm="164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5D492B-FBD2-A872-0EE0-7F9598994F41}"/>
              </a:ext>
            </a:extLst>
          </p:cNvPr>
          <p:cNvSpPr txBox="1">
            <a:spLocks noGrp="1"/>
          </p:cNvSpPr>
          <p:nvPr>
            <p:ph type="title" idx="4294967295"/>
          </p:nvPr>
        </p:nvSpPr>
        <p:spPr>
          <a:xfrm>
            <a:off x="990600" y="558800"/>
            <a:ext cx="4699000"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Headings and the H1 Tag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6A689189-4491-DA41-83A8-24973437DE9F}"/>
              </a:ext>
            </a:extLst>
          </p:cNvPr>
          <p:cNvSpPr txBox="1"/>
          <p:nvPr/>
        </p:nvSpPr>
        <p:spPr>
          <a:xfrm>
            <a:off x="654050" y="1143000"/>
            <a:ext cx="10883900" cy="226215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Headings are necessary to bring order to a web page.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Heading levels range from H1 (the page title) to H6. </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Heading tags need to follow in order, H1, H2, H3, H4, H5, and H6. Although not all tags need to be used on all pages. </a:t>
            </a:r>
            <a:endParaRPr lang="en-US" sz="2400" kern="100" dirty="0">
              <a:effectLst/>
              <a:latin typeface="Avenir Next" panose="020B0503020202020204" pitchFamily="34" charset="0"/>
              <a:ea typeface="Aptos" panose="020B0004020202020204" pitchFamily="34" charset="0"/>
              <a:cs typeface="Times New Roman" panose="02020603050405020304" pitchFamily="18" charset="0"/>
            </a:endParaRPr>
          </a:p>
        </p:txBody>
      </p:sp>
      <p:pic>
        <p:nvPicPr>
          <p:cNvPr id="5" name="Audio 4" descr="Speaker Icon indicates voice recording on slide.">
            <a:extLst>
              <a:ext uri="{FF2B5EF4-FFF2-40B4-BE49-F238E27FC236}">
                <a16:creationId xmlns:a16="http://schemas.microsoft.com/office/drawing/2014/main" id="{4994DB02-632A-4B96-551C-96B44B368A08}"/>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CFAF9388-E6FC-AA4F-9DC6-53AD1E097D7B}"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99426103"/>
      </p:ext>
    </p:extLst>
  </p:cSld>
  <p:clrMapOvr>
    <a:masterClrMapping/>
  </p:clrMapOvr>
  <mc:AlternateContent xmlns:mc="http://schemas.openxmlformats.org/markup-compatibility/2006" xmlns:p14="http://schemas.microsoft.com/office/powerpoint/2010/main">
    <mc:Choice Requires="p14">
      <p:transition spd="slow" p14:dur="2000" advTm="33237"/>
    </mc:Choice>
    <mc:Fallback xmlns="">
      <p:transition spd="slow" advTm="332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14A5AE-E0D5-0B62-9F2C-4DD7831780D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F4948B6-2E79-A6D3-B764-F857A5AA7D2F}"/>
              </a:ext>
            </a:extLst>
          </p:cNvPr>
          <p:cNvSpPr txBox="1">
            <a:spLocks noGrp="1"/>
          </p:cNvSpPr>
          <p:nvPr>
            <p:ph type="title" idx="4294967295"/>
          </p:nvPr>
        </p:nvSpPr>
        <p:spPr>
          <a:xfrm>
            <a:off x="990600" y="558800"/>
            <a:ext cx="4699000"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The Page Title - H1 Tag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9313B1E5-F932-2094-51AF-71DF2181B6F7}"/>
              </a:ext>
            </a:extLst>
          </p:cNvPr>
          <p:cNvSpPr txBox="1"/>
          <p:nvPr/>
        </p:nvSpPr>
        <p:spPr>
          <a:xfrm>
            <a:off x="654050" y="1143000"/>
            <a:ext cx="10267950" cy="226215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The page title uses the H1 tag</a:t>
            </a:r>
            <a:endParaRPr lang="en-US" sz="2400" kern="100" dirty="0">
              <a:effectLst/>
              <a:latin typeface="Avenir Next" panose="020B0503020202020204" pitchFamily="34" charset="0"/>
              <a:ea typeface="Aptos" panose="020B0004020202020204" pitchFamily="34" charset="0"/>
              <a:cs typeface="Times New Roman" panose="02020603050405020304" pitchFamily="18" charset="0"/>
            </a:endParaRP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All pages need an H1 tag, and they should be unique. Multiple pages with the title “About Us” will cause confusion for people using a screen reader to access the website.</a:t>
            </a:r>
            <a:endParaRPr lang="en-US" sz="2400" dirty="0"/>
          </a:p>
        </p:txBody>
      </p:sp>
      <p:pic>
        <p:nvPicPr>
          <p:cNvPr id="5" name="Audio 4" descr="Speaker Icon indicates voice recording on slide.">
            <a:extLst>
              <a:ext uri="{FF2B5EF4-FFF2-40B4-BE49-F238E27FC236}">
                <a16:creationId xmlns:a16="http://schemas.microsoft.com/office/drawing/2014/main" id="{357ED39C-30C5-7D0F-EB23-BDF6E8D62BA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7C2F81F9-AF2B-FF48-B974-CD5AFAE9F60A}"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593391357"/>
      </p:ext>
    </p:extLst>
  </p:cSld>
  <p:clrMapOvr>
    <a:masterClrMapping/>
  </p:clrMapOvr>
  <mc:AlternateContent xmlns:mc="http://schemas.openxmlformats.org/markup-compatibility/2006" xmlns:p14="http://schemas.microsoft.com/office/powerpoint/2010/main">
    <mc:Choice Requires="p14">
      <p:transition spd="slow" p14:dur="2000" advTm="19381"/>
    </mc:Choice>
    <mc:Fallback xmlns="">
      <p:transition spd="slow" advTm="193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E6591-842A-2855-1041-9D1D97B912B2}"/>
              </a:ext>
            </a:extLst>
          </p:cNvPr>
          <p:cNvSpPr txBox="1">
            <a:spLocks noGrp="1"/>
          </p:cNvSpPr>
          <p:nvPr>
            <p:ph type="title" idx="4294967295"/>
          </p:nvPr>
        </p:nvSpPr>
        <p:spPr>
          <a:xfrm>
            <a:off x="965162" y="452987"/>
            <a:ext cx="2274750"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Headings on a Webpage</a:t>
            </a:r>
          </a:p>
        </p:txBody>
      </p:sp>
      <p:pic>
        <p:nvPicPr>
          <p:cNvPr id="6" name="Picture 5" descr="A screenshot of the Brightpoint website help hub.&#10;">
            <a:extLst>
              <a:ext uri="{FF2B5EF4-FFF2-40B4-BE49-F238E27FC236}">
                <a16:creationId xmlns:a16="http://schemas.microsoft.com/office/drawing/2014/main" id="{0235FB23-916C-411F-B3A8-24448B94956B}"/>
              </a:ext>
            </a:extLst>
          </p:cNvPr>
          <p:cNvPicPr>
            <a:picLocks noChangeAspect="1"/>
          </p:cNvPicPr>
          <p:nvPr/>
        </p:nvPicPr>
        <p:blipFill>
          <a:blip r:embed="rId5"/>
          <a:stretch>
            <a:fillRect/>
          </a:stretch>
        </p:blipFill>
        <p:spPr>
          <a:xfrm>
            <a:off x="3839775" y="688516"/>
            <a:ext cx="5461025" cy="5393522"/>
          </a:xfrm>
          <a:prstGeom prst="rect">
            <a:avLst/>
          </a:prstGeom>
        </p:spPr>
      </p:pic>
      <p:sp>
        <p:nvSpPr>
          <p:cNvPr id="7" name="TextBox 6">
            <a:extLst>
              <a:ext uri="{FF2B5EF4-FFF2-40B4-BE49-F238E27FC236}">
                <a16:creationId xmlns:a16="http://schemas.microsoft.com/office/drawing/2014/main" id="{4FB4A0B4-61B8-9C3B-AB22-2B528D4CC38F}"/>
              </a:ext>
            </a:extLst>
          </p:cNvPr>
          <p:cNvSpPr txBox="1"/>
          <p:nvPr/>
        </p:nvSpPr>
        <p:spPr>
          <a:xfrm>
            <a:off x="2891200" y="1814996"/>
            <a:ext cx="697424" cy="523220"/>
          </a:xfrm>
          <a:prstGeom prst="rect">
            <a:avLst/>
          </a:prstGeom>
          <a:solidFill>
            <a:srgbClr val="002060"/>
          </a:solidFill>
        </p:spPr>
        <p:txBody>
          <a:bodyPr wrap="square" rtlCol="0">
            <a:spAutoFit/>
          </a:bodyPr>
          <a:lstStyle/>
          <a:p>
            <a:pPr algn="ctr"/>
            <a:r>
              <a:rPr lang="en-US" sz="2800" b="1" dirty="0">
                <a:solidFill>
                  <a:schemeClr val="bg1"/>
                </a:solidFill>
                <a:latin typeface="Avenir Next" panose="020B0503020202020204" pitchFamily="34" charset="0"/>
              </a:rPr>
              <a:t>H1</a:t>
            </a:r>
          </a:p>
        </p:txBody>
      </p:sp>
      <p:sp>
        <p:nvSpPr>
          <p:cNvPr id="8" name="TextBox 7">
            <a:extLst>
              <a:ext uri="{FF2B5EF4-FFF2-40B4-BE49-F238E27FC236}">
                <a16:creationId xmlns:a16="http://schemas.microsoft.com/office/drawing/2014/main" id="{8C2362CB-AC45-ECEF-DEB4-C1B2A8A31B87}"/>
              </a:ext>
            </a:extLst>
          </p:cNvPr>
          <p:cNvSpPr txBox="1"/>
          <p:nvPr/>
        </p:nvSpPr>
        <p:spPr>
          <a:xfrm>
            <a:off x="4144971" y="3500204"/>
            <a:ext cx="697424" cy="461665"/>
          </a:xfrm>
          <a:prstGeom prst="rect">
            <a:avLst/>
          </a:prstGeom>
          <a:solidFill>
            <a:srgbClr val="002060"/>
          </a:solidFill>
        </p:spPr>
        <p:txBody>
          <a:bodyPr wrap="square" rtlCol="0">
            <a:spAutoFit/>
          </a:bodyPr>
          <a:lstStyle/>
          <a:p>
            <a:pPr algn="ctr"/>
            <a:r>
              <a:rPr lang="en-US" sz="2400" b="1" dirty="0">
                <a:solidFill>
                  <a:schemeClr val="bg1"/>
                </a:solidFill>
                <a:latin typeface="Avenir Next" panose="020B0503020202020204" pitchFamily="34" charset="0"/>
              </a:rPr>
              <a:t>H2</a:t>
            </a:r>
          </a:p>
        </p:txBody>
      </p:sp>
      <p:sp>
        <p:nvSpPr>
          <p:cNvPr id="9" name="TextBox 8">
            <a:extLst>
              <a:ext uri="{FF2B5EF4-FFF2-40B4-BE49-F238E27FC236}">
                <a16:creationId xmlns:a16="http://schemas.microsoft.com/office/drawing/2014/main" id="{DF43B5FE-1D4E-26A3-7913-2D8A6F474424}"/>
              </a:ext>
            </a:extLst>
          </p:cNvPr>
          <p:cNvSpPr txBox="1"/>
          <p:nvPr/>
        </p:nvSpPr>
        <p:spPr>
          <a:xfrm>
            <a:off x="4190778" y="5743322"/>
            <a:ext cx="605810" cy="400110"/>
          </a:xfrm>
          <a:prstGeom prst="rect">
            <a:avLst/>
          </a:prstGeom>
          <a:solidFill>
            <a:srgbClr val="002060"/>
          </a:solidFill>
        </p:spPr>
        <p:txBody>
          <a:bodyPr wrap="square" rtlCol="0">
            <a:spAutoFit/>
          </a:bodyPr>
          <a:lstStyle/>
          <a:p>
            <a:pPr algn="ctr"/>
            <a:r>
              <a:rPr lang="en-US" sz="2000" b="1" dirty="0">
                <a:solidFill>
                  <a:schemeClr val="bg1"/>
                </a:solidFill>
                <a:latin typeface="Avenir Next" panose="020B0503020202020204" pitchFamily="34" charset="0"/>
              </a:rPr>
              <a:t>H3</a:t>
            </a:r>
          </a:p>
        </p:txBody>
      </p:sp>
      <p:pic>
        <p:nvPicPr>
          <p:cNvPr id="4" name="Audio 3" descr="Speaker Icon indicates voice recording on slide.">
            <a:extLst>
              <a:ext uri="{FF2B5EF4-FFF2-40B4-BE49-F238E27FC236}">
                <a16:creationId xmlns:a16="http://schemas.microsoft.com/office/drawing/2014/main" id="{1B25D70F-829B-1788-BDDA-1432EEF22425}"/>
              </a:ext>
              <a:ext uri="{C183D7F6-B498-43B3-948B-1728B52AA6E4}">
                <adec:decorative xmlns:adec="http://schemas.microsoft.com/office/drawing/2017/decorative" val="0"/>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46218940-AFCA-F643-8BD2-3BCE86AEDFA4}" label="" lang="en-us" r:embed="rId6"/>
                        </p173:trackLst>
                      </p173:tracksInfo>
                    </p:ext>
                  </p14:extLst>
                </p14:media>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100204212"/>
      </p:ext>
    </p:extLst>
  </p:cSld>
  <p:clrMapOvr>
    <a:masterClrMapping/>
  </p:clrMapOvr>
  <mc:AlternateContent xmlns:mc="http://schemas.openxmlformats.org/markup-compatibility/2006" xmlns:p14="http://schemas.microsoft.com/office/powerpoint/2010/main">
    <mc:Choice Requires="p14">
      <p:transition spd="slow" p14:dur="2000" advTm="28298"/>
    </mc:Choice>
    <mc:Fallback xmlns="">
      <p:transition spd="slow" advTm="282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entr" presetSubtype="0" fill="hold" grpId="0" nodeType="afterEffect">
                                  <p:stCondLst>
                                    <p:cond delay="800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8001"/>
                            </p:stCondLst>
                            <p:childTnLst>
                              <p:par>
                                <p:cTn id="11" presetID="1" presetClass="entr" presetSubtype="0" fill="hold" grpId="0" nodeType="afterEffect">
                                  <p:stCondLst>
                                    <p:cond delay="300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1001"/>
                            </p:stCondLst>
                            <p:childTnLst>
                              <p:par>
                                <p:cTn id="14" presetID="1" presetClass="entr" presetSubtype="0" fill="hold" grpId="0" nodeType="afterEffect">
                                  <p:stCondLst>
                                    <p:cond delay="300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6" fill="hold" display="0">
                  <p:stCondLst>
                    <p:cond delay="indefinite"/>
                  </p:stCondLst>
                  <p:endCondLst>
                    <p:cond evt="onStopAudio" delay="0">
                      <p:tgtEl>
                        <p:sldTgt/>
                      </p:tgtEl>
                    </p:cond>
                  </p:endCondLst>
                </p:cTn>
                <p:tgtEl>
                  <p:spTgt spid="4"/>
                </p:tgtEl>
              </p:cMediaNode>
            </p:audio>
          </p:childTnLst>
        </p:cTn>
      </p:par>
    </p:tnLst>
    <p:bldLst>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138EC-BE53-8303-5414-36761C59B6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78EBCB-3EA9-2967-7CE5-404F2360F514}"/>
              </a:ext>
            </a:extLst>
          </p:cNvPr>
          <p:cNvSpPr txBox="1">
            <a:spLocks noGrp="1"/>
          </p:cNvSpPr>
          <p:nvPr>
            <p:ph type="title" idx="4294967295"/>
          </p:nvPr>
        </p:nvSpPr>
        <p:spPr>
          <a:xfrm>
            <a:off x="1098176" y="495850"/>
            <a:ext cx="9684124"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Building a webpage with proper Headings</a:t>
            </a:r>
          </a:p>
        </p:txBody>
      </p:sp>
      <p:sp>
        <p:nvSpPr>
          <p:cNvPr id="12" name="TextBox 11">
            <a:extLst>
              <a:ext uri="{FF2B5EF4-FFF2-40B4-BE49-F238E27FC236}">
                <a16:creationId xmlns:a16="http://schemas.microsoft.com/office/drawing/2014/main" id="{2D4CD750-373B-34BC-6D51-49E63FD633DD}"/>
              </a:ext>
            </a:extLst>
          </p:cNvPr>
          <p:cNvSpPr txBox="1"/>
          <p:nvPr/>
        </p:nvSpPr>
        <p:spPr>
          <a:xfrm>
            <a:off x="1607035" y="1119489"/>
            <a:ext cx="10496955" cy="550151"/>
          </a:xfrm>
          <a:prstGeom prst="rect">
            <a:avLst/>
          </a:prstGeom>
          <a:noFill/>
        </p:spPr>
        <p:txBody>
          <a:bodyPr wrap="square" rtlCol="0">
            <a:spAutoFit/>
          </a:bodyPr>
          <a:lstStyle/>
          <a:p>
            <a:pPr marL="457200" indent="-457200">
              <a:lnSpc>
                <a:spcPts val="3800"/>
              </a:lnSpc>
              <a:buFont typeface="Arial" panose="020B0604020202020204" pitchFamily="34" charset="0"/>
              <a:buChar char="•"/>
            </a:pPr>
            <a:r>
              <a:rPr lang="en-US" sz="2400" b="1" kern="100" dirty="0">
                <a:latin typeface="Avenir Next" panose="020B0503020202020204" pitchFamily="34" charset="0"/>
                <a:ea typeface="Aptos" panose="020B0004020202020204" pitchFamily="34" charset="0"/>
                <a:cs typeface="Times New Roman" panose="02020603050405020304" pitchFamily="18" charset="0"/>
              </a:rPr>
              <a:t>Primates</a:t>
            </a:r>
          </a:p>
        </p:txBody>
      </p:sp>
      <p:sp>
        <p:nvSpPr>
          <p:cNvPr id="6" name="TextBox 5">
            <a:extLst>
              <a:ext uri="{FF2B5EF4-FFF2-40B4-BE49-F238E27FC236}">
                <a16:creationId xmlns:a16="http://schemas.microsoft.com/office/drawing/2014/main" id="{B9D3E3D1-FC62-9044-8C28-C683B95E02A5}"/>
              </a:ext>
            </a:extLst>
          </p:cNvPr>
          <p:cNvSpPr txBox="1"/>
          <p:nvPr/>
        </p:nvSpPr>
        <p:spPr>
          <a:xfrm>
            <a:off x="2091439" y="1770059"/>
            <a:ext cx="10012551" cy="4832733"/>
          </a:xfrm>
          <a:prstGeom prst="rect">
            <a:avLst/>
          </a:prstGeom>
          <a:noFill/>
        </p:spPr>
        <p:txBody>
          <a:bodyPr wrap="square" rtlCol="0">
            <a:spAutoFit/>
          </a:bodyPr>
          <a:lstStyle/>
          <a:p>
            <a:pPr marL="457200" indent="-457200">
              <a:lnSpc>
                <a:spcPts val="3100"/>
              </a:lnSpc>
              <a:buFont typeface="Arial" panose="020B0604020202020204" pitchFamily="34" charset="0"/>
              <a:buChar char="•"/>
            </a:pPr>
            <a:r>
              <a:rPr lang="en-US" sz="2000" b="1" kern="100" dirty="0">
                <a:latin typeface="Avenir Next Demi Bold" panose="020B0503020202020204" pitchFamily="34" charset="0"/>
                <a:ea typeface="Aptos" panose="020B0004020202020204" pitchFamily="34" charset="0"/>
                <a:cs typeface="Times New Roman" panose="02020603050405020304" pitchFamily="18" charset="0"/>
              </a:rPr>
              <a:t>New World Monkeys</a:t>
            </a:r>
            <a:br>
              <a:rPr lang="en-US" sz="2000" kern="100" dirty="0">
                <a:latin typeface="Avenir Next" panose="020B0503020202020204" pitchFamily="34" charset="0"/>
                <a:ea typeface="Aptos" panose="020B0004020202020204" pitchFamily="34" charset="0"/>
                <a:cs typeface="Times New Roman" panose="02020603050405020304" pitchFamily="18" charset="0"/>
              </a:rPr>
            </a:br>
            <a:r>
              <a:rPr lang="en-US" sz="2000" kern="100" dirty="0">
                <a:latin typeface="Avenir Next" panose="020B0503020202020204" pitchFamily="34" charset="0"/>
                <a:ea typeface="Aptos" panose="020B0004020202020204" pitchFamily="34" charset="0"/>
                <a:cs typeface="Times New Roman" panose="02020603050405020304" pitchFamily="18" charset="0"/>
              </a:rPr>
              <a:t>New World Monkeys are found in Mexico, Central America, and South America.</a:t>
            </a:r>
          </a:p>
          <a:p>
            <a:pPr marL="914400" lvl="1" indent="-457200">
              <a:lnSpc>
                <a:spcPts val="3100"/>
              </a:lnSpc>
              <a:buFont typeface="Arial" panose="020B0604020202020204" pitchFamily="34" charset="0"/>
              <a:buChar char="•"/>
            </a:pPr>
            <a:r>
              <a:rPr lang="en-US" kern="100" dirty="0">
                <a:latin typeface="Avenir Next Medium" panose="020B0503020202020204" pitchFamily="34" charset="0"/>
                <a:ea typeface="Aptos" panose="020B0004020202020204" pitchFamily="34" charset="0"/>
                <a:cs typeface="Times New Roman" panose="02020603050405020304" pitchFamily="18" charset="0"/>
              </a:rPr>
              <a:t>Grey-legged Night Monkey</a:t>
            </a:r>
            <a:br>
              <a:rPr lang="en-US" kern="100" dirty="0">
                <a:latin typeface="Avenir Next" panose="020B0503020202020204" pitchFamily="34" charset="0"/>
                <a:ea typeface="Aptos" panose="020B0004020202020204" pitchFamily="34" charset="0"/>
                <a:cs typeface="Times New Roman" panose="02020603050405020304" pitchFamily="18" charset="0"/>
              </a:rPr>
            </a:br>
            <a:r>
              <a:rPr lang="en-US" kern="100" dirty="0">
                <a:latin typeface="Avenir Next" panose="020B0503020202020204" pitchFamily="34" charset="0"/>
                <a:ea typeface="Aptos" panose="020B0004020202020204" pitchFamily="34" charset="0"/>
                <a:cs typeface="Times New Roman" panose="02020603050405020304" pitchFamily="18" charset="0"/>
              </a:rPr>
              <a:t>Grey-legged Night Monkey can live 15-20 years. It eats fruit, nectar, insects, and leaves.</a:t>
            </a:r>
          </a:p>
          <a:p>
            <a:pPr marL="914400" lvl="1" indent="-457200">
              <a:lnSpc>
                <a:spcPts val="3100"/>
              </a:lnSpc>
              <a:buFont typeface="Arial" panose="020B0604020202020204" pitchFamily="34" charset="0"/>
              <a:buChar char="•"/>
            </a:pPr>
            <a:r>
              <a:rPr lang="en-US" kern="100" dirty="0">
                <a:latin typeface="Avenir Next Medium" panose="020B0503020202020204" pitchFamily="34" charset="0"/>
                <a:ea typeface="Aptos" panose="020B0004020202020204" pitchFamily="34" charset="0"/>
                <a:cs typeface="Times New Roman" panose="02020603050405020304" pitchFamily="18" charset="0"/>
              </a:rPr>
              <a:t>Colombian Red Howler</a:t>
            </a:r>
            <a:br>
              <a:rPr lang="en-US" kern="100" dirty="0">
                <a:latin typeface="Avenir Next" panose="020B0503020202020204" pitchFamily="34" charset="0"/>
                <a:ea typeface="Aptos" panose="020B0004020202020204" pitchFamily="34" charset="0"/>
                <a:cs typeface="Times New Roman" panose="02020603050405020304" pitchFamily="18" charset="0"/>
              </a:rPr>
            </a:br>
            <a:r>
              <a:rPr lang="en-US" kern="100" dirty="0">
                <a:latin typeface="Avenir Next" panose="020B0503020202020204" pitchFamily="34" charset="0"/>
                <a:ea typeface="Aptos" panose="020B0004020202020204" pitchFamily="34" charset="0"/>
                <a:cs typeface="Times New Roman" panose="02020603050405020304" pitchFamily="18" charset="0"/>
              </a:rPr>
              <a:t>Colombian Red Howler has a lifespan of 15-25 years. It eats fruit, leaves, and flowers.</a:t>
            </a:r>
          </a:p>
          <a:p>
            <a:pPr marL="457200" indent="-457200">
              <a:lnSpc>
                <a:spcPts val="3100"/>
              </a:lnSpc>
              <a:buFont typeface="Arial" panose="020B0604020202020204" pitchFamily="34" charset="0"/>
              <a:buChar char="•"/>
            </a:pPr>
            <a:r>
              <a:rPr lang="en-US" sz="2000" b="1" kern="100" dirty="0">
                <a:latin typeface="Avenir Next Demi Bold" panose="020B0503020202020204" pitchFamily="34" charset="0"/>
                <a:ea typeface="Aptos" panose="020B0004020202020204" pitchFamily="34" charset="0"/>
                <a:cs typeface="Times New Roman" panose="02020603050405020304" pitchFamily="18" charset="0"/>
              </a:rPr>
              <a:t>Old World Monkeys</a:t>
            </a:r>
            <a:br>
              <a:rPr lang="en-US" sz="2000" kern="100" dirty="0">
                <a:latin typeface="Avenir Next" panose="020B0503020202020204" pitchFamily="34" charset="0"/>
                <a:ea typeface="Aptos" panose="020B0004020202020204" pitchFamily="34" charset="0"/>
                <a:cs typeface="Times New Roman" panose="02020603050405020304" pitchFamily="18" charset="0"/>
              </a:rPr>
            </a:br>
            <a:r>
              <a:rPr lang="en-US" sz="2000" kern="100" dirty="0">
                <a:latin typeface="Avenir Next" panose="020B0503020202020204" pitchFamily="34" charset="0"/>
                <a:ea typeface="Aptos" panose="020B0004020202020204" pitchFamily="34" charset="0"/>
                <a:cs typeface="Times New Roman" panose="02020603050405020304" pitchFamily="18" charset="0"/>
              </a:rPr>
              <a:t>Old World Monkeys are native to Africa and Asia.</a:t>
            </a:r>
          </a:p>
          <a:p>
            <a:pPr marL="914400" lvl="1" indent="-457200">
              <a:lnSpc>
                <a:spcPts val="3100"/>
              </a:lnSpc>
              <a:buFont typeface="Arial" panose="020B0604020202020204" pitchFamily="34" charset="0"/>
              <a:buChar char="•"/>
            </a:pPr>
            <a:r>
              <a:rPr lang="en-US" kern="100" dirty="0">
                <a:latin typeface="Avenir Next Medium" panose="020B0503020202020204" pitchFamily="34" charset="0"/>
                <a:ea typeface="Aptos" panose="020B0004020202020204" pitchFamily="34" charset="0"/>
                <a:cs typeface="Times New Roman" panose="02020603050405020304" pitchFamily="18" charset="0"/>
              </a:rPr>
              <a:t>Allen’s Swamp Monkey</a:t>
            </a:r>
            <a:br>
              <a:rPr lang="en-US" kern="100" dirty="0">
                <a:latin typeface="Avenir Next" panose="020B0503020202020204" pitchFamily="34" charset="0"/>
                <a:ea typeface="Aptos" panose="020B0004020202020204" pitchFamily="34" charset="0"/>
                <a:cs typeface="Times New Roman" panose="02020603050405020304" pitchFamily="18" charset="0"/>
              </a:rPr>
            </a:br>
            <a:r>
              <a:rPr lang="en-US" kern="100" dirty="0">
                <a:latin typeface="Avenir Next" panose="020B0503020202020204" pitchFamily="34" charset="0"/>
                <a:ea typeface="Aptos" panose="020B0004020202020204" pitchFamily="34" charset="0"/>
                <a:cs typeface="Times New Roman" panose="02020603050405020304" pitchFamily="18" charset="0"/>
              </a:rPr>
              <a:t>Allen’s Swamp Monkey has a lifespan of approximately 23 years. It eats fruit, leaves, beetles, and worms.</a:t>
            </a:r>
          </a:p>
        </p:txBody>
      </p:sp>
      <p:sp>
        <p:nvSpPr>
          <p:cNvPr id="3" name="TextBox 2">
            <a:extLst>
              <a:ext uri="{FF2B5EF4-FFF2-40B4-BE49-F238E27FC236}">
                <a16:creationId xmlns:a16="http://schemas.microsoft.com/office/drawing/2014/main" id="{D23971B0-5449-BCDC-7B11-C67886B329B0}"/>
              </a:ext>
            </a:extLst>
          </p:cNvPr>
          <p:cNvSpPr txBox="1"/>
          <p:nvPr/>
        </p:nvSpPr>
        <p:spPr>
          <a:xfrm>
            <a:off x="703800" y="1132954"/>
            <a:ext cx="697424" cy="523220"/>
          </a:xfrm>
          <a:prstGeom prst="rect">
            <a:avLst/>
          </a:prstGeom>
          <a:solidFill>
            <a:srgbClr val="002060"/>
          </a:solidFill>
        </p:spPr>
        <p:txBody>
          <a:bodyPr wrap="square" rtlCol="0">
            <a:spAutoFit/>
          </a:bodyPr>
          <a:lstStyle/>
          <a:p>
            <a:pPr algn="ctr"/>
            <a:r>
              <a:rPr lang="en-US" sz="2800" b="1" dirty="0">
                <a:solidFill>
                  <a:schemeClr val="bg1"/>
                </a:solidFill>
                <a:latin typeface="Avenir Next" panose="020B0503020202020204" pitchFamily="34" charset="0"/>
              </a:rPr>
              <a:t>H1</a:t>
            </a:r>
          </a:p>
        </p:txBody>
      </p:sp>
      <p:sp>
        <p:nvSpPr>
          <p:cNvPr id="7" name="TextBox 6">
            <a:extLst>
              <a:ext uri="{FF2B5EF4-FFF2-40B4-BE49-F238E27FC236}">
                <a16:creationId xmlns:a16="http://schemas.microsoft.com/office/drawing/2014/main" id="{0751DD3A-DA01-750D-B21A-811F6D59B380}"/>
              </a:ext>
            </a:extLst>
          </p:cNvPr>
          <p:cNvSpPr txBox="1"/>
          <p:nvPr/>
        </p:nvSpPr>
        <p:spPr>
          <a:xfrm>
            <a:off x="1191164" y="4548631"/>
            <a:ext cx="697424" cy="461665"/>
          </a:xfrm>
          <a:prstGeom prst="rect">
            <a:avLst/>
          </a:prstGeom>
          <a:solidFill>
            <a:srgbClr val="002060"/>
          </a:solidFill>
        </p:spPr>
        <p:txBody>
          <a:bodyPr wrap="square" rtlCol="0">
            <a:spAutoFit/>
          </a:bodyPr>
          <a:lstStyle/>
          <a:p>
            <a:pPr algn="ctr"/>
            <a:r>
              <a:rPr lang="en-US" sz="2400" b="1" dirty="0">
                <a:solidFill>
                  <a:schemeClr val="bg1"/>
                </a:solidFill>
                <a:latin typeface="Avenir Next" panose="020B0503020202020204" pitchFamily="34" charset="0"/>
              </a:rPr>
              <a:t>H2</a:t>
            </a:r>
          </a:p>
        </p:txBody>
      </p:sp>
      <p:sp>
        <p:nvSpPr>
          <p:cNvPr id="8" name="TextBox 7">
            <a:extLst>
              <a:ext uri="{FF2B5EF4-FFF2-40B4-BE49-F238E27FC236}">
                <a16:creationId xmlns:a16="http://schemas.microsoft.com/office/drawing/2014/main" id="{2F292894-7635-C901-3605-E94FAE588DBB}"/>
              </a:ext>
            </a:extLst>
          </p:cNvPr>
          <p:cNvSpPr txBox="1"/>
          <p:nvPr/>
        </p:nvSpPr>
        <p:spPr>
          <a:xfrm>
            <a:off x="1727416" y="5363468"/>
            <a:ext cx="605810" cy="400110"/>
          </a:xfrm>
          <a:prstGeom prst="rect">
            <a:avLst/>
          </a:prstGeom>
          <a:solidFill>
            <a:srgbClr val="002060"/>
          </a:solidFill>
        </p:spPr>
        <p:txBody>
          <a:bodyPr wrap="square" rtlCol="0">
            <a:spAutoFit/>
          </a:bodyPr>
          <a:lstStyle/>
          <a:p>
            <a:pPr algn="ctr"/>
            <a:r>
              <a:rPr lang="en-US" sz="2000" b="1" dirty="0">
                <a:solidFill>
                  <a:schemeClr val="bg1"/>
                </a:solidFill>
                <a:latin typeface="Avenir Next" panose="020B0503020202020204" pitchFamily="34" charset="0"/>
              </a:rPr>
              <a:t>H3</a:t>
            </a:r>
          </a:p>
        </p:txBody>
      </p:sp>
      <p:sp>
        <p:nvSpPr>
          <p:cNvPr id="9" name="TextBox 8">
            <a:extLst>
              <a:ext uri="{FF2B5EF4-FFF2-40B4-BE49-F238E27FC236}">
                <a16:creationId xmlns:a16="http://schemas.microsoft.com/office/drawing/2014/main" id="{7D4A547C-E5D9-26B2-4E23-F510E4D7C5FE}"/>
              </a:ext>
            </a:extLst>
          </p:cNvPr>
          <p:cNvSpPr txBox="1"/>
          <p:nvPr/>
        </p:nvSpPr>
        <p:spPr>
          <a:xfrm>
            <a:off x="1191164" y="1785707"/>
            <a:ext cx="697424" cy="461665"/>
          </a:xfrm>
          <a:prstGeom prst="rect">
            <a:avLst/>
          </a:prstGeom>
          <a:solidFill>
            <a:srgbClr val="002060"/>
          </a:solidFill>
        </p:spPr>
        <p:txBody>
          <a:bodyPr wrap="square" rtlCol="0">
            <a:spAutoFit/>
          </a:bodyPr>
          <a:lstStyle/>
          <a:p>
            <a:pPr algn="ctr"/>
            <a:r>
              <a:rPr lang="en-US" sz="2400" b="1" dirty="0">
                <a:solidFill>
                  <a:schemeClr val="bg1"/>
                </a:solidFill>
                <a:latin typeface="Avenir Next" panose="020B0503020202020204" pitchFamily="34" charset="0"/>
              </a:rPr>
              <a:t>H2</a:t>
            </a:r>
          </a:p>
        </p:txBody>
      </p:sp>
      <p:sp>
        <p:nvSpPr>
          <p:cNvPr id="10" name="TextBox 9">
            <a:extLst>
              <a:ext uri="{FF2B5EF4-FFF2-40B4-BE49-F238E27FC236}">
                <a16:creationId xmlns:a16="http://schemas.microsoft.com/office/drawing/2014/main" id="{E665DE44-F7CE-ACE2-2FB9-B39FBE4AF59E}"/>
              </a:ext>
            </a:extLst>
          </p:cNvPr>
          <p:cNvSpPr txBox="1"/>
          <p:nvPr/>
        </p:nvSpPr>
        <p:spPr>
          <a:xfrm>
            <a:off x="1727416" y="3799698"/>
            <a:ext cx="605810" cy="400110"/>
          </a:xfrm>
          <a:prstGeom prst="rect">
            <a:avLst/>
          </a:prstGeom>
          <a:solidFill>
            <a:srgbClr val="002060"/>
          </a:solidFill>
        </p:spPr>
        <p:txBody>
          <a:bodyPr wrap="square" rtlCol="0">
            <a:spAutoFit/>
          </a:bodyPr>
          <a:lstStyle/>
          <a:p>
            <a:pPr algn="ctr"/>
            <a:r>
              <a:rPr lang="en-US" sz="2000" b="1" dirty="0">
                <a:solidFill>
                  <a:schemeClr val="bg1"/>
                </a:solidFill>
                <a:latin typeface="Avenir Next" panose="020B0503020202020204" pitchFamily="34" charset="0"/>
              </a:rPr>
              <a:t>H3</a:t>
            </a:r>
          </a:p>
        </p:txBody>
      </p:sp>
      <p:sp>
        <p:nvSpPr>
          <p:cNvPr id="11" name="TextBox 10">
            <a:extLst>
              <a:ext uri="{FF2B5EF4-FFF2-40B4-BE49-F238E27FC236}">
                <a16:creationId xmlns:a16="http://schemas.microsoft.com/office/drawing/2014/main" id="{520F78D3-7047-D51D-A5B9-5A28CA9C8DA8}"/>
              </a:ext>
            </a:extLst>
          </p:cNvPr>
          <p:cNvSpPr txBox="1"/>
          <p:nvPr/>
        </p:nvSpPr>
        <p:spPr>
          <a:xfrm>
            <a:off x="1727416" y="2633136"/>
            <a:ext cx="605810" cy="400110"/>
          </a:xfrm>
          <a:prstGeom prst="rect">
            <a:avLst/>
          </a:prstGeom>
          <a:solidFill>
            <a:srgbClr val="002060"/>
          </a:solidFill>
        </p:spPr>
        <p:txBody>
          <a:bodyPr wrap="square" rtlCol="0">
            <a:spAutoFit/>
          </a:bodyPr>
          <a:lstStyle/>
          <a:p>
            <a:pPr algn="ctr"/>
            <a:r>
              <a:rPr lang="en-US" sz="2000" b="1" dirty="0">
                <a:solidFill>
                  <a:schemeClr val="bg1"/>
                </a:solidFill>
                <a:latin typeface="Avenir Next" panose="020B0503020202020204" pitchFamily="34" charset="0"/>
              </a:rPr>
              <a:t>H3</a:t>
            </a:r>
          </a:p>
        </p:txBody>
      </p:sp>
      <p:pic>
        <p:nvPicPr>
          <p:cNvPr id="5" name="Audio 4" descr="Speaker Icon indicates voice recording on slide.">
            <a:extLst>
              <a:ext uri="{FF2B5EF4-FFF2-40B4-BE49-F238E27FC236}">
                <a16:creationId xmlns:a16="http://schemas.microsoft.com/office/drawing/2014/main" id="{EEB6C359-E217-78DC-4711-D1CF9AE07B8B}"/>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FA01486A-1EDC-8648-948A-EFE5F17C5667}"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535786872"/>
      </p:ext>
    </p:extLst>
  </p:cSld>
  <p:clrMapOvr>
    <a:masterClrMapping/>
  </p:clrMapOvr>
  <mc:AlternateContent xmlns:mc="http://schemas.openxmlformats.org/markup-compatibility/2006" xmlns:p14="http://schemas.microsoft.com/office/powerpoint/2010/main">
    <mc:Choice Requires="p14">
      <p:transition spd="slow" p14:dur="2000" advTm="44277"/>
    </mc:Choice>
    <mc:Fallback xmlns="">
      <p:transition spd="slow" advTm="442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1"/>
                            </p:stCondLst>
                            <p:childTnLst>
                              <p:par>
                                <p:cTn id="8" presetID="1" presetClass="entr" presetSubtype="0" fill="hold" grpId="0" nodeType="afterEffect">
                                  <p:stCondLst>
                                    <p:cond delay="2200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22001"/>
                            </p:stCondLst>
                            <p:childTnLst>
                              <p:par>
                                <p:cTn id="11" presetID="1" presetClass="entr" presetSubtype="0" fill="hold" grpId="0" nodeType="afterEffect">
                                  <p:stCondLst>
                                    <p:cond delay="450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26501"/>
                            </p:stCondLst>
                            <p:childTnLst>
                              <p:par>
                                <p:cTn id="14" presetID="1" presetClass="entr" presetSubtype="0" fill="hold" grpId="0" nodeType="afterEffect">
                                  <p:stCondLst>
                                    <p:cond delay="200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28501"/>
                            </p:stCondLst>
                            <p:childTnLst>
                              <p:par>
                                <p:cTn id="17" presetID="1" presetClass="entr" presetSubtype="0" fill="hold" grpId="0" nodeType="afterEffect">
                                  <p:stCondLst>
                                    <p:cond delay="600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34501"/>
                            </p:stCondLst>
                            <p:childTnLst>
                              <p:par>
                                <p:cTn id="20" presetID="1" presetClass="entr" presetSubtype="0" fill="hold" grpId="0" nodeType="afterEffect">
                                  <p:stCondLst>
                                    <p:cond delay="2500"/>
                                  </p:stCondLst>
                                  <p:childTnLst>
                                    <p:set>
                                      <p:cBhvr>
                                        <p:cTn id="21" dur="1" fill="hold">
                                          <p:stCondLst>
                                            <p:cond delay="0"/>
                                          </p:stCondLst>
                                        </p:cTn>
                                        <p:tgtEl>
                                          <p:spTgt spid="10"/>
                                        </p:tgtEl>
                                        <p:attrNameLst>
                                          <p:attrName>style.visibility</p:attrName>
                                        </p:attrNameLst>
                                      </p:cBhvr>
                                      <p:to>
                                        <p:strVal val="visible"/>
                                      </p:to>
                                    </p:set>
                                  </p:childTnLst>
                                </p:cTn>
                              </p:par>
                            </p:childTnLst>
                          </p:cTn>
                        </p:par>
                        <p:par>
                          <p:cTn id="22" fill="hold">
                            <p:stCondLst>
                              <p:cond delay="37001"/>
                            </p:stCondLst>
                            <p:childTnLst>
                              <p:par>
                                <p:cTn id="23" presetID="1" presetClass="entr" presetSubtype="0" fill="hold" grpId="0" nodeType="afterEffect">
                                  <p:stCondLst>
                                    <p:cond delay="250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53030" showWhenStopped="0">
                <p:cTn id="25" fill="hold" display="0">
                  <p:stCondLst>
                    <p:cond delay="indefinite"/>
                  </p:stCondLst>
                  <p:endCondLst>
                    <p:cond evt="onStopAudio" delay="0">
                      <p:tgtEl>
                        <p:sldTgt/>
                      </p:tgtEl>
                    </p:cond>
                  </p:endCondLst>
                </p:cTn>
                <p:tgtEl>
                  <p:spTgt spid="5"/>
                </p:tgtEl>
              </p:cMediaNode>
            </p:audio>
          </p:childTnLst>
        </p:cTn>
      </p:par>
    </p:tnLst>
    <p:bldLst>
      <p:bldP spid="3" grpId="0" animBg="1"/>
      <p:bldP spid="7" grpId="0" animBg="1"/>
      <p:bldP spid="8" grpId="0" animBg="1"/>
      <p:bldP spid="9"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E4B34-CE7E-265A-E677-51F984F78C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00C1DB-2A8D-B2A5-4A81-366D7A6955DD}"/>
              </a:ext>
            </a:extLst>
          </p:cNvPr>
          <p:cNvSpPr txBox="1">
            <a:spLocks noGrp="1"/>
          </p:cNvSpPr>
          <p:nvPr>
            <p:ph type="title" idx="4294967295"/>
          </p:nvPr>
        </p:nvSpPr>
        <p:spPr>
          <a:xfrm>
            <a:off x="1098176" y="600699"/>
            <a:ext cx="4699000"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Coding a Heading Tag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a:extLst>
              <a:ext uri="{FF2B5EF4-FFF2-40B4-BE49-F238E27FC236}">
                <a16:creationId xmlns:a16="http://schemas.microsoft.com/office/drawing/2014/main" id="{47560F7E-8CEC-F33D-F8A4-0D7D02FE1CA1}"/>
              </a:ext>
            </a:extLst>
          </p:cNvPr>
          <p:cNvSpPr txBox="1"/>
          <p:nvPr/>
        </p:nvSpPr>
        <p:spPr>
          <a:xfrm>
            <a:off x="1098176" y="1272988"/>
            <a:ext cx="9781634" cy="1107996"/>
          </a:xfrm>
          <a:prstGeom prst="rect">
            <a:avLst/>
          </a:prstGeom>
          <a:noFill/>
        </p:spPr>
        <p:txBody>
          <a:bodyPr wrap="square" rtlCol="0">
            <a:spAutoFit/>
          </a:bodyPr>
          <a:lstStyle/>
          <a:p>
            <a:r>
              <a:rPr lang="en-US" sz="2400" kern="100" dirty="0">
                <a:latin typeface="Avenir Next" panose="020B0503020202020204" pitchFamily="34" charset="0"/>
                <a:ea typeface="Aptos" panose="020B0004020202020204" pitchFamily="34" charset="0"/>
                <a:cs typeface="Times New Roman" panose="02020603050405020304" pitchFamily="18" charset="0"/>
              </a:rPr>
              <a:t>The code for a heading tag is written using opening and closing angle brackets with the heading designation, &lt;h1&gt;Page Title&lt;/h1&gt;. </a:t>
            </a:r>
          </a:p>
          <a:p>
            <a:endParaRPr lang="en-US" dirty="0"/>
          </a:p>
        </p:txBody>
      </p:sp>
      <p:sp>
        <p:nvSpPr>
          <p:cNvPr id="6" name="TextBox 5">
            <a:extLst>
              <a:ext uri="{FF2B5EF4-FFF2-40B4-BE49-F238E27FC236}">
                <a16:creationId xmlns:a16="http://schemas.microsoft.com/office/drawing/2014/main" id="{169BFC5C-62C2-26EA-8721-9859E20F4C47}"/>
              </a:ext>
            </a:extLst>
          </p:cNvPr>
          <p:cNvSpPr txBox="1"/>
          <p:nvPr/>
        </p:nvSpPr>
        <p:spPr>
          <a:xfrm>
            <a:off x="1846729" y="2750316"/>
            <a:ext cx="8462683" cy="3046988"/>
          </a:xfrm>
          <a:prstGeom prst="rect">
            <a:avLst/>
          </a:prstGeom>
          <a:noFill/>
        </p:spPr>
        <p:txBody>
          <a:bodyPr wrap="square" rtlCol="0">
            <a:spAutoFit/>
          </a:bodyPr>
          <a:lstStyle/>
          <a:p>
            <a:r>
              <a:rPr lang="en-US" sz="3200" kern="100" dirty="0">
                <a:latin typeface="Avenir Next" panose="020B0503020202020204" pitchFamily="34" charset="0"/>
                <a:ea typeface="Aptos" panose="020B0004020202020204" pitchFamily="34" charset="0"/>
                <a:cs typeface="Times New Roman" panose="02020603050405020304" pitchFamily="18" charset="0"/>
              </a:rPr>
              <a:t>&lt;h1&gt;Page Title&lt;/h1&gt;</a:t>
            </a:r>
          </a:p>
          <a:p>
            <a:r>
              <a:rPr lang="en-US" sz="3200" kern="100" dirty="0">
                <a:latin typeface="Avenir Next" panose="020B0503020202020204" pitchFamily="34" charset="0"/>
                <a:ea typeface="Aptos" panose="020B0004020202020204" pitchFamily="34" charset="0"/>
                <a:cs typeface="Times New Roman" panose="02020603050405020304" pitchFamily="18" charset="0"/>
              </a:rPr>
              <a:t>	</a:t>
            </a:r>
            <a:r>
              <a:rPr lang="en-US" sz="2800" kern="100" dirty="0">
                <a:latin typeface="Avenir Next" panose="020B0503020202020204" pitchFamily="34" charset="0"/>
                <a:ea typeface="Aptos" panose="020B0004020202020204" pitchFamily="34" charset="0"/>
                <a:cs typeface="Times New Roman" panose="02020603050405020304" pitchFamily="18" charset="0"/>
              </a:rPr>
              <a:t>&lt;h2&gt;Heading Level 2&lt;/h2&gt;</a:t>
            </a:r>
          </a:p>
          <a:p>
            <a:r>
              <a:rPr lang="en-US" sz="3200" kern="100" dirty="0">
                <a:latin typeface="Avenir Next" panose="020B0503020202020204" pitchFamily="34" charset="0"/>
                <a:ea typeface="Aptos" panose="020B0004020202020204" pitchFamily="34" charset="0"/>
                <a:cs typeface="Times New Roman" panose="02020603050405020304" pitchFamily="18" charset="0"/>
              </a:rPr>
              <a:t>	</a:t>
            </a:r>
            <a:r>
              <a:rPr lang="en-US" sz="2400" kern="100" dirty="0">
                <a:latin typeface="Avenir Next" panose="020B0503020202020204" pitchFamily="34" charset="0"/>
                <a:ea typeface="Aptos" panose="020B0004020202020204" pitchFamily="34" charset="0"/>
                <a:cs typeface="Times New Roman" panose="02020603050405020304" pitchFamily="18" charset="0"/>
              </a:rPr>
              <a:t>&lt;h3&gt; Heading Level 3&lt;/h3&gt;</a:t>
            </a:r>
          </a:p>
          <a:p>
            <a:r>
              <a:rPr lang="en-US" sz="3200" kern="100" dirty="0">
                <a:latin typeface="Avenir Next" panose="020B0503020202020204" pitchFamily="34" charset="0"/>
                <a:ea typeface="Aptos" panose="020B0004020202020204" pitchFamily="34" charset="0"/>
                <a:cs typeface="Times New Roman" panose="02020603050405020304" pitchFamily="18" charset="0"/>
              </a:rPr>
              <a:t>	</a:t>
            </a:r>
            <a:r>
              <a:rPr lang="en-US" sz="2000" kern="100" dirty="0">
                <a:latin typeface="Avenir Next" panose="020B0503020202020204" pitchFamily="34" charset="0"/>
                <a:ea typeface="Aptos" panose="020B0004020202020204" pitchFamily="34" charset="0"/>
                <a:cs typeface="Times New Roman" panose="02020603050405020304" pitchFamily="18" charset="0"/>
              </a:rPr>
              <a:t>&lt;h4&gt; Heading Level 4&lt;/h4&gt;</a:t>
            </a:r>
          </a:p>
          <a:p>
            <a:r>
              <a:rPr lang="en-US" sz="3200" kern="100" dirty="0">
                <a:latin typeface="Avenir Next" panose="020B0503020202020204" pitchFamily="34" charset="0"/>
                <a:ea typeface="Aptos" panose="020B0004020202020204" pitchFamily="34" charset="0"/>
                <a:cs typeface="Times New Roman" panose="02020603050405020304" pitchFamily="18" charset="0"/>
              </a:rPr>
              <a:t>	</a:t>
            </a:r>
            <a:r>
              <a:rPr lang="en-US" kern="100" dirty="0">
                <a:latin typeface="Avenir Next" panose="020B0503020202020204" pitchFamily="34" charset="0"/>
                <a:ea typeface="Aptos" panose="020B0004020202020204" pitchFamily="34" charset="0"/>
                <a:cs typeface="Times New Roman" panose="02020603050405020304" pitchFamily="18" charset="0"/>
              </a:rPr>
              <a:t>&lt;h5&gt; Heading Level 5&lt;/h5&gt;</a:t>
            </a:r>
          </a:p>
          <a:p>
            <a:r>
              <a:rPr lang="en-US" sz="3200" kern="100" dirty="0">
                <a:latin typeface="Avenir Next" panose="020B0503020202020204" pitchFamily="34" charset="0"/>
                <a:ea typeface="Aptos" panose="020B0004020202020204" pitchFamily="34" charset="0"/>
                <a:cs typeface="Times New Roman" panose="02020603050405020304" pitchFamily="18" charset="0"/>
              </a:rPr>
              <a:t>	</a:t>
            </a:r>
            <a:r>
              <a:rPr lang="en-US" sz="1600" kern="100" dirty="0">
                <a:latin typeface="Avenir Next" panose="020B0503020202020204" pitchFamily="34" charset="0"/>
                <a:ea typeface="Aptos" panose="020B0004020202020204" pitchFamily="34" charset="0"/>
                <a:cs typeface="Times New Roman" panose="02020603050405020304" pitchFamily="18" charset="0"/>
              </a:rPr>
              <a:t>&lt;h6&gt; Heading Level 6&lt;/h6&gt;</a:t>
            </a:r>
          </a:p>
        </p:txBody>
      </p:sp>
      <p:pic>
        <p:nvPicPr>
          <p:cNvPr id="4" name="Audio 3" descr="Speaker Icon indicates voice recording on slide. ">
            <a:extLst>
              <a:ext uri="{FF2B5EF4-FFF2-40B4-BE49-F238E27FC236}">
                <a16:creationId xmlns:a16="http://schemas.microsoft.com/office/drawing/2014/main" id="{BB23CF53-D4A7-7FF6-4FFB-5B4103310787}"/>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9D14EC48-99E7-8247-B80C-BBCE3A6E90B9}"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201729550"/>
      </p:ext>
    </p:extLst>
  </p:cSld>
  <p:clrMapOvr>
    <a:masterClrMapping/>
  </p:clrMapOvr>
  <mc:AlternateContent xmlns:mc="http://schemas.openxmlformats.org/markup-compatibility/2006" xmlns:p14="http://schemas.microsoft.com/office/powerpoint/2010/main">
    <mc:Choice Requires="p14">
      <p:transition spd="slow" p14:dur="2000" advTm="33088"/>
    </mc:Choice>
    <mc:Fallback xmlns="">
      <p:transition spd="slow" advTm="330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E0482-8FE4-D1F3-8D86-17DFAE4B393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A0504A4-569C-C712-03F3-A9E76FC8DB7D}"/>
              </a:ext>
            </a:extLst>
          </p:cNvPr>
          <p:cNvSpPr txBox="1">
            <a:spLocks noGrp="1"/>
          </p:cNvSpPr>
          <p:nvPr>
            <p:ph type="title" idx="4294967295"/>
          </p:nvPr>
        </p:nvSpPr>
        <p:spPr>
          <a:xfrm>
            <a:off x="990600" y="558800"/>
            <a:ext cx="5302624"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Best Practices for Headings</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D4216D97-C652-DEAF-ED0D-8DEB5AC62B88}"/>
              </a:ext>
            </a:extLst>
          </p:cNvPr>
          <p:cNvSpPr txBox="1"/>
          <p:nvPr/>
        </p:nvSpPr>
        <p:spPr>
          <a:xfrm>
            <a:off x="654050" y="1305341"/>
            <a:ext cx="10267950" cy="4801314"/>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Headings are one way to navigate a page using a screen reader. It is important that the headings are structured properly. As screen readers read aloud the headings on the page, proper order of headings limits confusion. </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Web page style is created using CSS (cascading style sheets) so headings should not be used to affect page design. (Don’t skip from H2 to H4 or H5 for aesthetic reasons.)</a:t>
            </a:r>
          </a:p>
          <a:p>
            <a:pPr marL="342900" indent="-342900">
              <a:lnSpc>
                <a:spcPct val="150000"/>
              </a:lnSpc>
              <a:buFont typeface="Arial" panose="020B0604020202020204" pitchFamily="34" charset="0"/>
              <a:buChar char="•"/>
            </a:pPr>
            <a:endParaRPr lang="en-US" sz="2400" kern="100" dirty="0">
              <a:effectLst/>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pic>
        <p:nvPicPr>
          <p:cNvPr id="5" name="Audio 4" descr="Speaker Icon indicates voice recording on slide.">
            <a:extLst>
              <a:ext uri="{FF2B5EF4-FFF2-40B4-BE49-F238E27FC236}">
                <a16:creationId xmlns:a16="http://schemas.microsoft.com/office/drawing/2014/main" id="{3287D955-B8CA-0732-3937-D9B8EAA06C7F}"/>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C5BE94FC-4E70-3B44-A447-0F862110FDAB}"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081976858"/>
      </p:ext>
    </p:extLst>
  </p:cSld>
  <p:clrMapOvr>
    <a:masterClrMapping/>
  </p:clrMapOvr>
  <mc:AlternateContent xmlns:mc="http://schemas.openxmlformats.org/markup-compatibility/2006" xmlns:p14="http://schemas.microsoft.com/office/powerpoint/2010/main">
    <mc:Choice Requires="p14">
      <p:transition spd="slow" p14:dur="2000" advTm="37274"/>
    </mc:Choice>
    <mc:Fallback xmlns="">
      <p:transition spd="slow" advTm="372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1A6B5-9CD1-F5D0-E358-9D4BCE375B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D7FD4C-AB2C-8944-47F0-F5E2DD7B9100}"/>
              </a:ext>
            </a:extLst>
          </p:cNvPr>
          <p:cNvSpPr>
            <a:spLocks noGrp="1"/>
          </p:cNvSpPr>
          <p:nvPr>
            <p:ph type="ctrTitle"/>
          </p:nvPr>
        </p:nvSpPr>
        <p:spPr>
          <a:xfrm>
            <a:off x="1524000" y="2323134"/>
            <a:ext cx="9144000" cy="1105866"/>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Alt Text and Images</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6E2B0544-3F7D-A8D5-462D-8BDC06AA5CE2}"/>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31D71B71-A731-6E44-81B1-3EDBC813F633}"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309738400"/>
      </p:ext>
    </p:extLst>
  </p:cSld>
  <p:clrMapOvr>
    <a:masterClrMapping/>
  </p:clrMapOvr>
  <mc:AlternateContent xmlns:mc="http://schemas.openxmlformats.org/markup-compatibility/2006" xmlns:p14="http://schemas.microsoft.com/office/powerpoint/2010/main">
    <mc:Choice Requires="p14">
      <p:transition spd="slow" p14:dur="2000" advTm="5354"/>
    </mc:Choice>
    <mc:Fallback xmlns="">
      <p:transition spd="slow" advTm="53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64AD0-ECF4-1350-C72A-FE7CFCA218D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464E5AF-CA5E-3613-789F-F09F1DE46863}"/>
              </a:ext>
            </a:extLst>
          </p:cNvPr>
          <p:cNvSpPr txBox="1">
            <a:spLocks noGrp="1"/>
          </p:cNvSpPr>
          <p:nvPr>
            <p:ph type="title" idx="4294967295"/>
          </p:nvPr>
        </p:nvSpPr>
        <p:spPr>
          <a:xfrm>
            <a:off x="990600" y="558800"/>
            <a:ext cx="55880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Alt Text and Images - Content</a:t>
            </a:r>
          </a:p>
        </p:txBody>
      </p:sp>
      <p:sp>
        <p:nvSpPr>
          <p:cNvPr id="2" name="TextBox 1">
            <a:extLst>
              <a:ext uri="{FF2B5EF4-FFF2-40B4-BE49-F238E27FC236}">
                <a16:creationId xmlns:a16="http://schemas.microsoft.com/office/drawing/2014/main" id="{0EFA0998-70FB-8987-2E96-D5ACC99AFC00}"/>
              </a:ext>
            </a:extLst>
          </p:cNvPr>
          <p:cNvSpPr txBox="1"/>
          <p:nvPr/>
        </p:nvSpPr>
        <p:spPr>
          <a:xfrm>
            <a:off x="990600" y="1582341"/>
            <a:ext cx="10375900" cy="226215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Alternative text (alt text) is used by screen readers</a:t>
            </a:r>
            <a:r>
              <a:rPr lang="en-US" sz="2400" kern="100" dirty="0">
                <a:latin typeface="Avenir Next" panose="020B0503020202020204" pitchFamily="34" charset="0"/>
                <a:ea typeface="Aptos" panose="020B0004020202020204" pitchFamily="34" charset="0"/>
                <a:cs typeface="Times New Roman" panose="02020603050405020304" pitchFamily="18" charset="0"/>
              </a:rPr>
              <a:t>.</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Alt text is also displayed if images are not available.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Images that are decorative only should have null alt text.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Images that convey meaning need descriptive alt text.</a:t>
            </a:r>
          </a:p>
        </p:txBody>
      </p:sp>
      <p:pic>
        <p:nvPicPr>
          <p:cNvPr id="5" name="Audio 4" descr="Speaker Icon indicates voice recording on slide.">
            <a:extLst>
              <a:ext uri="{FF2B5EF4-FFF2-40B4-BE49-F238E27FC236}">
                <a16:creationId xmlns:a16="http://schemas.microsoft.com/office/drawing/2014/main" id="{1EF62089-D2AE-97B2-1227-5BE29FF448C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2D964B6F-20CF-264B-91D2-E2CBF041172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641849543"/>
      </p:ext>
    </p:extLst>
  </p:cSld>
  <p:clrMapOvr>
    <a:masterClrMapping/>
  </p:clrMapOvr>
  <mc:AlternateContent xmlns:mc="http://schemas.openxmlformats.org/markup-compatibility/2006" xmlns:p14="http://schemas.microsoft.com/office/powerpoint/2010/main">
    <mc:Choice Requires="p14">
      <p:transition spd="slow" p14:dur="2000" advTm="20266"/>
    </mc:Choice>
    <mc:Fallback xmlns="">
      <p:transition spd="slow" advTm="202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7D1D7-BE85-2CBA-5CA4-153C1B6B8D8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8BCD13C-77B3-6453-E218-9BE03AE03C1E}"/>
              </a:ext>
            </a:extLst>
          </p:cNvPr>
          <p:cNvSpPr txBox="1">
            <a:spLocks noGrp="1"/>
          </p:cNvSpPr>
          <p:nvPr>
            <p:ph type="title" idx="4294967295"/>
          </p:nvPr>
        </p:nvSpPr>
        <p:spPr>
          <a:xfrm>
            <a:off x="990600" y="558800"/>
            <a:ext cx="46990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Descriptive Alt Text</a:t>
            </a:r>
          </a:p>
        </p:txBody>
      </p:sp>
      <p:sp>
        <p:nvSpPr>
          <p:cNvPr id="2" name="TextBox 1">
            <a:extLst>
              <a:ext uri="{FF2B5EF4-FFF2-40B4-BE49-F238E27FC236}">
                <a16:creationId xmlns:a16="http://schemas.microsoft.com/office/drawing/2014/main" id="{DD0092D6-D331-A9B4-E439-B6CACCBA4CF9}"/>
              </a:ext>
            </a:extLst>
          </p:cNvPr>
          <p:cNvSpPr txBox="1"/>
          <p:nvPr/>
        </p:nvSpPr>
        <p:spPr>
          <a:xfrm>
            <a:off x="990600" y="1274599"/>
            <a:ext cx="10375900" cy="4478149"/>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Alt text (alternative text) should accurately describe the image or the information contained within the image</a:t>
            </a:r>
            <a:r>
              <a:rPr lang="en-US" sz="2400" kern="100" dirty="0">
                <a:latin typeface="Avenir Next" panose="020B0503020202020204" pitchFamily="34" charset="0"/>
                <a:ea typeface="Aptos" panose="020B0004020202020204" pitchFamily="34" charset="0"/>
                <a:cs typeface="Times New Roman" panose="02020603050405020304" pitchFamily="18" charset="0"/>
              </a:rPr>
              <a:t>.</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Alt text </a:t>
            </a:r>
            <a:r>
              <a:rPr lang="en-US" sz="2400" kern="100" dirty="0">
                <a:latin typeface="Avenir Next" panose="020B0503020202020204" pitchFamily="34" charset="0"/>
                <a:ea typeface="Aptos" panose="020B0004020202020204" pitchFamily="34" charset="0"/>
                <a:cs typeface="Times New Roman" panose="02020603050405020304" pitchFamily="18" charset="0"/>
              </a:rPr>
              <a:t>should be clear and concise</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To determine the alt text, look at the image and ask questions, who, what, where, why, and how.</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Then decide which answers provide critical information.</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The alt text for complex graphs, maps, and diagrams will require greater detail. </a:t>
            </a:r>
            <a:endParaRPr lang="en-US" sz="2400" kern="100" dirty="0">
              <a:effectLst/>
              <a:latin typeface="Avenir Next" panose="020B0503020202020204" pitchFamily="34" charset="0"/>
              <a:ea typeface="Aptos" panose="020B0004020202020204" pitchFamily="34" charset="0"/>
              <a:cs typeface="Times New Roman" panose="02020603050405020304" pitchFamily="18" charset="0"/>
            </a:endParaRPr>
          </a:p>
        </p:txBody>
      </p:sp>
      <p:pic>
        <p:nvPicPr>
          <p:cNvPr id="5" name="Audio 4" descr="Speaker Icon indicates voice recording on slide.">
            <a:extLst>
              <a:ext uri="{FF2B5EF4-FFF2-40B4-BE49-F238E27FC236}">
                <a16:creationId xmlns:a16="http://schemas.microsoft.com/office/drawing/2014/main" id="{BAE13ECD-8D07-D9CB-0694-019C73E8F771}"/>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19646935-0D8D-6B47-BE8C-F500BE795521}"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126829484"/>
      </p:ext>
    </p:extLst>
  </p:cSld>
  <p:clrMapOvr>
    <a:masterClrMapping/>
  </p:clrMapOvr>
  <mc:AlternateContent xmlns:mc="http://schemas.openxmlformats.org/markup-compatibility/2006" xmlns:p14="http://schemas.microsoft.com/office/powerpoint/2010/main">
    <mc:Choice Requires="p14">
      <p:transition spd="slow" p14:dur="2000" advTm="41269"/>
    </mc:Choice>
    <mc:Fallback xmlns="">
      <p:transition spd="slow" advTm="412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4B78E-D04D-AD94-7425-3C959C94C18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8AEFDCE-FCEE-8671-0821-329C3E40D7F8}"/>
              </a:ext>
            </a:extLst>
          </p:cNvPr>
          <p:cNvSpPr txBox="1">
            <a:spLocks noGrp="1"/>
          </p:cNvSpPr>
          <p:nvPr>
            <p:ph type="title" idx="4294967295"/>
          </p:nvPr>
        </p:nvSpPr>
        <p:spPr>
          <a:xfrm>
            <a:off x="990600" y="558800"/>
            <a:ext cx="46990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Writing Descriptive Alt Text</a:t>
            </a:r>
          </a:p>
        </p:txBody>
      </p:sp>
      <p:pic>
        <p:nvPicPr>
          <p:cNvPr id="5" name="Picture 4" descr="The Colorado River in Moab, Utah.">
            <a:extLst>
              <a:ext uri="{FF2B5EF4-FFF2-40B4-BE49-F238E27FC236}">
                <a16:creationId xmlns:a16="http://schemas.microsoft.com/office/drawing/2014/main" id="{EA5046EE-E215-17A4-E189-96C1B2BC949D}"/>
              </a:ext>
            </a:extLst>
          </p:cNvPr>
          <p:cNvPicPr>
            <a:picLocks noChangeAspect="1"/>
          </p:cNvPicPr>
          <p:nvPr/>
        </p:nvPicPr>
        <p:blipFill>
          <a:blip r:embed="rId5"/>
          <a:stretch>
            <a:fillRect/>
          </a:stretch>
        </p:blipFill>
        <p:spPr>
          <a:xfrm>
            <a:off x="6622439" y="2125578"/>
            <a:ext cx="5353793" cy="3561653"/>
          </a:xfrm>
          <a:prstGeom prst="rect">
            <a:avLst/>
          </a:prstGeom>
        </p:spPr>
      </p:pic>
      <p:sp>
        <p:nvSpPr>
          <p:cNvPr id="6" name="TextBox 5">
            <a:extLst>
              <a:ext uri="{FF2B5EF4-FFF2-40B4-BE49-F238E27FC236}">
                <a16:creationId xmlns:a16="http://schemas.microsoft.com/office/drawing/2014/main" id="{152B4715-6690-5775-3A8C-47FEB2C1302E}"/>
              </a:ext>
            </a:extLst>
          </p:cNvPr>
          <p:cNvSpPr txBox="1"/>
          <p:nvPr/>
        </p:nvSpPr>
        <p:spPr>
          <a:xfrm>
            <a:off x="1168153" y="2406008"/>
            <a:ext cx="2160600" cy="479941"/>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What is this?</a:t>
            </a:r>
          </a:p>
        </p:txBody>
      </p:sp>
      <p:sp>
        <p:nvSpPr>
          <p:cNvPr id="7" name="TextBox 6">
            <a:extLst>
              <a:ext uri="{FF2B5EF4-FFF2-40B4-BE49-F238E27FC236}">
                <a16:creationId xmlns:a16="http://schemas.microsoft.com/office/drawing/2014/main" id="{5394FA19-5B50-E931-B911-987570D53A75}"/>
              </a:ext>
            </a:extLst>
          </p:cNvPr>
          <p:cNvSpPr txBox="1"/>
          <p:nvPr/>
        </p:nvSpPr>
        <p:spPr>
          <a:xfrm>
            <a:off x="3671404" y="2404937"/>
            <a:ext cx="2160600" cy="479941"/>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A river</a:t>
            </a:r>
          </a:p>
        </p:txBody>
      </p:sp>
      <p:sp>
        <p:nvSpPr>
          <p:cNvPr id="8" name="TextBox 7">
            <a:extLst>
              <a:ext uri="{FF2B5EF4-FFF2-40B4-BE49-F238E27FC236}">
                <a16:creationId xmlns:a16="http://schemas.microsoft.com/office/drawing/2014/main" id="{46BC6020-1D00-DB87-1856-62DB287226B3}"/>
              </a:ext>
            </a:extLst>
          </p:cNvPr>
          <p:cNvSpPr txBox="1"/>
          <p:nvPr/>
        </p:nvSpPr>
        <p:spPr>
          <a:xfrm>
            <a:off x="1168153" y="2918218"/>
            <a:ext cx="2160600" cy="479941"/>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What river?</a:t>
            </a:r>
          </a:p>
        </p:txBody>
      </p:sp>
      <p:sp>
        <p:nvSpPr>
          <p:cNvPr id="9" name="TextBox 8">
            <a:extLst>
              <a:ext uri="{FF2B5EF4-FFF2-40B4-BE49-F238E27FC236}">
                <a16:creationId xmlns:a16="http://schemas.microsoft.com/office/drawing/2014/main" id="{BC23BC6C-95A3-C9AA-D55B-5F2C767BB49C}"/>
              </a:ext>
            </a:extLst>
          </p:cNvPr>
          <p:cNvSpPr txBox="1"/>
          <p:nvPr/>
        </p:nvSpPr>
        <p:spPr>
          <a:xfrm>
            <a:off x="3696598" y="2904769"/>
            <a:ext cx="2925841" cy="461665"/>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The Colorado River</a:t>
            </a:r>
          </a:p>
        </p:txBody>
      </p:sp>
      <p:sp>
        <p:nvSpPr>
          <p:cNvPr id="10" name="TextBox 9">
            <a:extLst>
              <a:ext uri="{FF2B5EF4-FFF2-40B4-BE49-F238E27FC236}">
                <a16:creationId xmlns:a16="http://schemas.microsoft.com/office/drawing/2014/main" id="{B9B84E8B-94BC-DEAB-5853-83CB14CE067C}"/>
              </a:ext>
            </a:extLst>
          </p:cNvPr>
          <p:cNvSpPr txBox="1"/>
          <p:nvPr/>
        </p:nvSpPr>
        <p:spPr>
          <a:xfrm>
            <a:off x="1168153" y="3459422"/>
            <a:ext cx="2160600" cy="479941"/>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Where is it?</a:t>
            </a:r>
          </a:p>
        </p:txBody>
      </p:sp>
      <p:sp>
        <p:nvSpPr>
          <p:cNvPr id="11" name="TextBox 10">
            <a:extLst>
              <a:ext uri="{FF2B5EF4-FFF2-40B4-BE49-F238E27FC236}">
                <a16:creationId xmlns:a16="http://schemas.microsoft.com/office/drawing/2014/main" id="{34196A38-BE05-EA0C-D445-06B24C597CE9}"/>
              </a:ext>
            </a:extLst>
          </p:cNvPr>
          <p:cNvSpPr txBox="1"/>
          <p:nvPr/>
        </p:nvSpPr>
        <p:spPr>
          <a:xfrm>
            <a:off x="3671404" y="3459422"/>
            <a:ext cx="2424596" cy="461665"/>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In Moab, Utah</a:t>
            </a:r>
          </a:p>
        </p:txBody>
      </p:sp>
      <p:sp>
        <p:nvSpPr>
          <p:cNvPr id="12" name="TextBox 11">
            <a:extLst>
              <a:ext uri="{FF2B5EF4-FFF2-40B4-BE49-F238E27FC236}">
                <a16:creationId xmlns:a16="http://schemas.microsoft.com/office/drawing/2014/main" id="{A1B900D5-9538-316E-4593-07473DB05AB6}"/>
              </a:ext>
            </a:extLst>
          </p:cNvPr>
          <p:cNvSpPr txBox="1"/>
          <p:nvPr/>
        </p:nvSpPr>
        <p:spPr>
          <a:xfrm>
            <a:off x="1193346" y="4482369"/>
            <a:ext cx="5216073" cy="1200329"/>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The Colorado River in Moab, Utah would work as descriptive alt text for this image.</a:t>
            </a:r>
          </a:p>
        </p:txBody>
      </p:sp>
      <p:sp>
        <p:nvSpPr>
          <p:cNvPr id="13" name="TextBox 12">
            <a:extLst>
              <a:ext uri="{FF2B5EF4-FFF2-40B4-BE49-F238E27FC236}">
                <a16:creationId xmlns:a16="http://schemas.microsoft.com/office/drawing/2014/main" id="{9B7AE82C-BE8A-4880-4B21-4A6C3645A275}"/>
              </a:ext>
            </a:extLst>
          </p:cNvPr>
          <p:cNvSpPr txBox="1"/>
          <p:nvPr/>
        </p:nvSpPr>
        <p:spPr>
          <a:xfrm>
            <a:off x="1193347" y="1400267"/>
            <a:ext cx="3828104" cy="461665"/>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Start by asking questions:</a:t>
            </a:r>
          </a:p>
        </p:txBody>
      </p:sp>
      <p:pic>
        <p:nvPicPr>
          <p:cNvPr id="4" name="Audio 3" descr="Speaker Icon indicates voice recording on slide.">
            <a:extLst>
              <a:ext uri="{FF2B5EF4-FFF2-40B4-BE49-F238E27FC236}">
                <a16:creationId xmlns:a16="http://schemas.microsoft.com/office/drawing/2014/main" id="{34A1971B-2A78-C9D4-454C-3B1166D82211}"/>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7394A63D-8ACB-084D-85EF-28A40B6F4899}" label="" lang="en-us" r:embed="rId6"/>
                        </p173:trackLst>
                      </p173:tracksInfo>
                    </p:ext>
                  </p14:extLst>
                </p14:media>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758534637"/>
      </p:ext>
    </p:extLst>
  </p:cSld>
  <p:clrMapOvr>
    <a:masterClrMapping/>
  </p:clrMapOvr>
  <mc:AlternateContent xmlns:mc="http://schemas.openxmlformats.org/markup-compatibility/2006" xmlns:p14="http://schemas.microsoft.com/office/powerpoint/2010/main">
    <mc:Choice Requires="p14">
      <p:transition spd="slow" p14:dur="2000" advTm="31146"/>
    </mc:Choice>
    <mc:Fallback xmlns="">
      <p:transition spd="slow" advTm="311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entr" presetSubtype="0" fill="hold" grpId="0" nodeType="afterEffect">
                                  <p:stCondLst>
                                    <p:cond delay="55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5501"/>
                            </p:stCondLst>
                            <p:childTnLst>
                              <p:par>
                                <p:cTn id="11" presetID="1" presetClass="entr" presetSubtype="0" fill="hold" grpId="0" nodeType="afterEffect">
                                  <p:stCondLst>
                                    <p:cond delay="2500"/>
                                  </p:stCondLst>
                                  <p:childTnLst>
                                    <p:set>
                                      <p:cBhvr>
                                        <p:cTn id="12" dur="1" fill="hold">
                                          <p:stCondLst>
                                            <p:cond delay="0"/>
                                          </p:stCondLst>
                                        </p:cTn>
                                        <p:tgtEl>
                                          <p:spTgt spid="7"/>
                                        </p:tgtEl>
                                        <p:attrNameLst>
                                          <p:attrName>style.visibility</p:attrName>
                                        </p:attrNameLst>
                                      </p:cBhvr>
                                      <p:to>
                                        <p:strVal val="visible"/>
                                      </p:to>
                                    </p:set>
                                  </p:childTnLst>
                                </p:cTn>
                              </p:par>
                            </p:childTnLst>
                          </p:cTn>
                        </p:par>
                        <p:par>
                          <p:cTn id="13" fill="hold">
                            <p:stCondLst>
                              <p:cond delay="8001"/>
                            </p:stCondLst>
                            <p:childTnLst>
                              <p:par>
                                <p:cTn id="14" presetID="1" presetClass="entr" presetSubtype="0" fill="hold" grpId="0" nodeType="afterEffect">
                                  <p:stCondLst>
                                    <p:cond delay="3500"/>
                                  </p:stCondLst>
                                  <p:childTnLst>
                                    <p:set>
                                      <p:cBhvr>
                                        <p:cTn id="15" dur="1" fill="hold">
                                          <p:stCondLst>
                                            <p:cond delay="0"/>
                                          </p:stCondLst>
                                        </p:cTn>
                                        <p:tgtEl>
                                          <p:spTgt spid="8"/>
                                        </p:tgtEl>
                                        <p:attrNameLst>
                                          <p:attrName>style.visibility</p:attrName>
                                        </p:attrNameLst>
                                      </p:cBhvr>
                                      <p:to>
                                        <p:strVal val="visible"/>
                                      </p:to>
                                    </p:set>
                                  </p:childTnLst>
                                </p:cTn>
                              </p:par>
                            </p:childTnLst>
                          </p:cTn>
                        </p:par>
                        <p:par>
                          <p:cTn id="16" fill="hold">
                            <p:stCondLst>
                              <p:cond delay="11501"/>
                            </p:stCondLst>
                            <p:childTnLst>
                              <p:par>
                                <p:cTn id="17" presetID="1" presetClass="entr" presetSubtype="0" fill="hold" grpId="0" nodeType="afterEffect">
                                  <p:stCondLst>
                                    <p:cond delay="2500"/>
                                  </p:stCondLst>
                                  <p:childTnLst>
                                    <p:set>
                                      <p:cBhvr>
                                        <p:cTn id="18" dur="1" fill="hold">
                                          <p:stCondLst>
                                            <p:cond delay="0"/>
                                          </p:stCondLst>
                                        </p:cTn>
                                        <p:tgtEl>
                                          <p:spTgt spid="9"/>
                                        </p:tgtEl>
                                        <p:attrNameLst>
                                          <p:attrName>style.visibility</p:attrName>
                                        </p:attrNameLst>
                                      </p:cBhvr>
                                      <p:to>
                                        <p:strVal val="visible"/>
                                      </p:to>
                                    </p:set>
                                  </p:childTnLst>
                                </p:cTn>
                              </p:par>
                            </p:childTnLst>
                          </p:cTn>
                        </p:par>
                        <p:par>
                          <p:cTn id="19" fill="hold">
                            <p:stCondLst>
                              <p:cond delay="14001"/>
                            </p:stCondLst>
                            <p:childTnLst>
                              <p:par>
                                <p:cTn id="20" presetID="1" presetClass="entr" presetSubtype="0" fill="hold" grpId="0" nodeType="afterEffect">
                                  <p:stCondLst>
                                    <p:cond delay="3500"/>
                                  </p:stCondLst>
                                  <p:childTnLst>
                                    <p:set>
                                      <p:cBhvr>
                                        <p:cTn id="21" dur="1" fill="hold">
                                          <p:stCondLst>
                                            <p:cond delay="0"/>
                                          </p:stCondLst>
                                        </p:cTn>
                                        <p:tgtEl>
                                          <p:spTgt spid="10"/>
                                        </p:tgtEl>
                                        <p:attrNameLst>
                                          <p:attrName>style.visibility</p:attrName>
                                        </p:attrNameLst>
                                      </p:cBhvr>
                                      <p:to>
                                        <p:strVal val="visible"/>
                                      </p:to>
                                    </p:set>
                                  </p:childTnLst>
                                </p:cTn>
                              </p:par>
                            </p:childTnLst>
                          </p:cTn>
                        </p:par>
                        <p:par>
                          <p:cTn id="22" fill="hold">
                            <p:stCondLst>
                              <p:cond delay="17501"/>
                            </p:stCondLst>
                            <p:childTnLst>
                              <p:par>
                                <p:cTn id="23" presetID="1" presetClass="entr" presetSubtype="0" fill="hold" grpId="0" nodeType="afterEffect">
                                  <p:stCondLst>
                                    <p:cond delay="2500"/>
                                  </p:stCondLst>
                                  <p:childTnLst>
                                    <p:set>
                                      <p:cBhvr>
                                        <p:cTn id="24" dur="1" fill="hold">
                                          <p:stCondLst>
                                            <p:cond delay="0"/>
                                          </p:stCondLst>
                                        </p:cTn>
                                        <p:tgtEl>
                                          <p:spTgt spid="11"/>
                                        </p:tgtEl>
                                        <p:attrNameLst>
                                          <p:attrName>style.visibility</p:attrName>
                                        </p:attrNameLst>
                                      </p:cBhvr>
                                      <p:to>
                                        <p:strVal val="visible"/>
                                      </p:to>
                                    </p:set>
                                  </p:childTnLst>
                                </p:cTn>
                              </p:par>
                            </p:childTnLst>
                          </p:cTn>
                        </p:par>
                        <p:par>
                          <p:cTn id="25" fill="hold">
                            <p:stCondLst>
                              <p:cond delay="20001"/>
                            </p:stCondLst>
                            <p:childTnLst>
                              <p:par>
                                <p:cTn id="26" presetID="1" presetClass="entr" presetSubtype="0" fill="hold" grpId="0" nodeType="afterEffect">
                                  <p:stCondLst>
                                    <p:cond delay="350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8" fill="hold" display="0">
                  <p:stCondLst>
                    <p:cond delay="indefinite"/>
                  </p:stCondLst>
                  <p:endCondLst>
                    <p:cond evt="onStopAudio" delay="0">
                      <p:tgtEl>
                        <p:sldTgt/>
                      </p:tgtEl>
                    </p:cond>
                  </p:endCondLst>
                </p:cTn>
                <p:tgtEl>
                  <p:spTgt spid="4"/>
                </p:tgtEl>
              </p:cMediaNode>
            </p:audio>
          </p:childTnLst>
        </p:cTn>
      </p:par>
    </p:tnLst>
    <p:bldLst>
      <p:bldP spid="6" grpId="0"/>
      <p:bldP spid="7" grpId="0"/>
      <p:bldP spid="8" grpId="0"/>
      <p:bldP spid="9" grpId="0"/>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113F-3D4A-1480-1E5B-CC14646A8E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B7EF8D-524F-86FC-276F-FC289C654D2D}"/>
              </a:ext>
            </a:extLst>
          </p:cNvPr>
          <p:cNvSpPr txBox="1">
            <a:spLocks noGrp="1"/>
          </p:cNvSpPr>
          <p:nvPr>
            <p:ph type="title" idx="4294967295"/>
          </p:nvPr>
        </p:nvSpPr>
        <p:spPr>
          <a:xfrm>
            <a:off x="979715" y="1363050"/>
            <a:ext cx="10232570" cy="41319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60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1 in 2 people over the age of 65 have some sort of disability</a:t>
            </a:r>
          </a:p>
        </p:txBody>
      </p:sp>
      <p:pic>
        <p:nvPicPr>
          <p:cNvPr id="8" name="Audio 7" descr="Speaker Icon indicates voice recording on slide.">
            <a:extLst>
              <a:ext uri="{FF2B5EF4-FFF2-40B4-BE49-F238E27FC236}">
                <a16:creationId xmlns:a16="http://schemas.microsoft.com/office/drawing/2014/main" id="{9ED9E0FE-925C-A1B3-8B14-1663F738D7B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0ACF2B24-2203-3A41-9BEB-2F4DD5F90C83}"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00488408"/>
      </p:ext>
    </p:extLst>
  </p:cSld>
  <p:clrMapOvr>
    <a:masterClrMapping/>
  </p:clrMapOvr>
  <mc:AlternateContent xmlns:mc="http://schemas.openxmlformats.org/markup-compatibility/2006" xmlns:p14="http://schemas.microsoft.com/office/powerpoint/2010/main">
    <mc:Choice Requires="p14">
      <p:transition spd="slow" p14:dur="2000" advTm="13322"/>
    </mc:Choice>
    <mc:Fallback xmlns="">
      <p:transition spd="slow" advTm="13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212BD-7286-9BC0-3EC3-23FAC7BEC8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F367968-E447-4E6E-EC49-F14C0F1F492F}"/>
              </a:ext>
            </a:extLst>
          </p:cNvPr>
          <p:cNvSpPr txBox="1">
            <a:spLocks noGrp="1"/>
          </p:cNvSpPr>
          <p:nvPr>
            <p:ph type="title" idx="4294967295"/>
          </p:nvPr>
        </p:nvSpPr>
        <p:spPr>
          <a:xfrm>
            <a:off x="990599" y="558800"/>
            <a:ext cx="6009807"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Coding for Images and Alt Text</a:t>
            </a:r>
          </a:p>
        </p:txBody>
      </p:sp>
      <p:sp>
        <p:nvSpPr>
          <p:cNvPr id="2" name="TextBox 1">
            <a:extLst>
              <a:ext uri="{FF2B5EF4-FFF2-40B4-BE49-F238E27FC236}">
                <a16:creationId xmlns:a16="http://schemas.microsoft.com/office/drawing/2014/main" id="{3FC841D0-5C05-59F8-9EFE-865D9A50FFD2}"/>
              </a:ext>
            </a:extLst>
          </p:cNvPr>
          <p:cNvSpPr txBox="1"/>
          <p:nvPr/>
        </p:nvSpPr>
        <p:spPr>
          <a:xfrm>
            <a:off x="991161" y="2416711"/>
            <a:ext cx="9715500" cy="461665"/>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Examples</a:t>
            </a:r>
          </a:p>
        </p:txBody>
      </p:sp>
      <p:sp>
        <p:nvSpPr>
          <p:cNvPr id="5" name="TextBox 4">
            <a:extLst>
              <a:ext uri="{FF2B5EF4-FFF2-40B4-BE49-F238E27FC236}">
                <a16:creationId xmlns:a16="http://schemas.microsoft.com/office/drawing/2014/main" id="{3E10A30C-C414-CBF5-B41F-88AEDA75CBC5}"/>
              </a:ext>
            </a:extLst>
          </p:cNvPr>
          <p:cNvSpPr txBox="1"/>
          <p:nvPr/>
        </p:nvSpPr>
        <p:spPr>
          <a:xfrm>
            <a:off x="1485338" y="3638083"/>
            <a:ext cx="9891432" cy="830997"/>
          </a:xfrm>
          <a:prstGeom prst="rect">
            <a:avLst/>
          </a:prstGeom>
          <a:noFill/>
        </p:spPr>
        <p:txBody>
          <a:bodyPr wrap="square" rtlCol="0">
            <a:spAutoFit/>
          </a:bodyPr>
          <a:lstStyle/>
          <a:p>
            <a:r>
              <a:rPr lang="en-US" sz="2400" dirty="0">
                <a:solidFill>
                  <a:srgbClr val="999999"/>
                </a:solidFill>
                <a:effectLst/>
                <a:latin typeface="Avenir Next Medium" panose="020B0503020202020204" pitchFamily="34" charset="0"/>
              </a:rPr>
              <a:t>&lt;</a:t>
            </a:r>
            <a:r>
              <a:rPr lang="en-US" sz="2400" dirty="0" err="1">
                <a:solidFill>
                  <a:srgbClr val="990055"/>
                </a:solidFill>
                <a:effectLst/>
                <a:latin typeface="Avenir Next Medium" panose="020B0503020202020204" pitchFamily="34" charset="0"/>
              </a:rPr>
              <a:t>img</a:t>
            </a:r>
            <a:r>
              <a:rPr lang="en-US" sz="2400" dirty="0">
                <a:solidFill>
                  <a:srgbClr val="008000"/>
                </a:solidFill>
                <a:effectLst/>
                <a:latin typeface="Avenir Next Medium" panose="020B0503020202020204" pitchFamily="34" charset="0"/>
              </a:rPr>
              <a:t> </a:t>
            </a:r>
            <a:r>
              <a:rPr lang="en-US" sz="2400" dirty="0" err="1">
                <a:solidFill>
                  <a:srgbClr val="008000"/>
                </a:solidFill>
                <a:effectLst/>
                <a:latin typeface="Avenir Next Medium" panose="020B0503020202020204" pitchFamily="34" charset="0"/>
              </a:rPr>
              <a:t>src</a:t>
            </a:r>
            <a:r>
              <a:rPr lang="en-US" sz="2400" dirty="0">
                <a:solidFill>
                  <a:srgbClr val="005CC5"/>
                </a:solidFill>
                <a:effectLst/>
                <a:latin typeface="Avenir Next Medium" panose="020B0503020202020204" pitchFamily="34" charset="0"/>
              </a:rPr>
              <a:t>=”</a:t>
            </a:r>
            <a:r>
              <a:rPr lang="en-US" sz="2400" dirty="0" err="1">
                <a:solidFill>
                  <a:srgbClr val="005CC5"/>
                </a:solidFill>
                <a:effectLst/>
                <a:latin typeface="Avenir Next Medium" panose="020B0503020202020204" pitchFamily="34" charset="0"/>
              </a:rPr>
              <a:t>Shenandoah_sunrise.jpg</a:t>
            </a:r>
            <a:r>
              <a:rPr lang="en-US" sz="2400" dirty="0">
                <a:solidFill>
                  <a:srgbClr val="005CC5"/>
                </a:solidFill>
                <a:effectLst/>
                <a:latin typeface="Avenir Next Medium" panose="020B0503020202020204" pitchFamily="34" charset="0"/>
              </a:rPr>
              <a:t>"</a:t>
            </a:r>
            <a:r>
              <a:rPr lang="en-US" sz="2400" dirty="0">
                <a:solidFill>
                  <a:srgbClr val="008000"/>
                </a:solidFill>
                <a:effectLst/>
                <a:latin typeface="Avenir Next Medium" panose="020B0503020202020204" pitchFamily="34" charset="0"/>
              </a:rPr>
              <a:t> alt</a:t>
            </a:r>
            <a:r>
              <a:rPr lang="en-US" sz="2400" dirty="0">
                <a:solidFill>
                  <a:srgbClr val="005CC5"/>
                </a:solidFill>
                <a:effectLst/>
                <a:latin typeface="Avenir Next Medium" panose="020B0503020202020204" pitchFamily="34" charset="0"/>
              </a:rPr>
              <a:t>=”"</a:t>
            </a:r>
            <a:r>
              <a:rPr lang="en-US" sz="2400" dirty="0">
                <a:solidFill>
                  <a:srgbClr val="008000"/>
                </a:solidFill>
                <a:effectLst/>
                <a:latin typeface="Avenir Next Medium" panose="020B0503020202020204" pitchFamily="34" charset="0"/>
              </a:rPr>
              <a:t> width</a:t>
            </a:r>
            <a:r>
              <a:rPr lang="en-US" sz="2400" dirty="0">
                <a:solidFill>
                  <a:srgbClr val="005CC5"/>
                </a:solidFill>
                <a:effectLst/>
                <a:latin typeface="Avenir Next Medium" panose="020B0503020202020204" pitchFamily="34" charset="0"/>
              </a:rPr>
              <a:t>="500"</a:t>
            </a:r>
            <a:r>
              <a:rPr lang="en-US" sz="2400" dirty="0">
                <a:solidFill>
                  <a:srgbClr val="008000"/>
                </a:solidFill>
                <a:effectLst/>
                <a:latin typeface="Avenir Next Medium" panose="020B0503020202020204" pitchFamily="34" charset="0"/>
              </a:rPr>
              <a:t> height</a:t>
            </a:r>
            <a:r>
              <a:rPr lang="en-US" sz="2400" dirty="0">
                <a:solidFill>
                  <a:srgbClr val="005CC5"/>
                </a:solidFill>
                <a:effectLst/>
                <a:latin typeface="Avenir Next Medium" panose="020B0503020202020204" pitchFamily="34" charset="0"/>
              </a:rPr>
              <a:t>="600"</a:t>
            </a:r>
            <a:r>
              <a:rPr lang="en-US" sz="2400" dirty="0">
                <a:solidFill>
                  <a:srgbClr val="999999"/>
                </a:solidFill>
                <a:effectLst/>
                <a:latin typeface="Avenir Next Medium" panose="020B0503020202020204" pitchFamily="34" charset="0"/>
              </a:rPr>
              <a:t>&gt;</a:t>
            </a:r>
            <a:r>
              <a:rPr lang="en-US" sz="2400" dirty="0">
                <a:latin typeface="Avenir Next Medium" panose="020B0503020202020204" pitchFamily="34" charset="0"/>
              </a:rPr>
              <a:t> </a:t>
            </a:r>
          </a:p>
        </p:txBody>
      </p:sp>
      <p:sp>
        <p:nvSpPr>
          <p:cNvPr id="4" name="TextBox 3">
            <a:extLst>
              <a:ext uri="{FF2B5EF4-FFF2-40B4-BE49-F238E27FC236}">
                <a16:creationId xmlns:a16="http://schemas.microsoft.com/office/drawing/2014/main" id="{D9E862F3-D1CE-15CE-B4F1-BA0DA3D14990}"/>
              </a:ext>
            </a:extLst>
          </p:cNvPr>
          <p:cNvSpPr txBox="1"/>
          <p:nvPr/>
        </p:nvSpPr>
        <p:spPr>
          <a:xfrm>
            <a:off x="1485338" y="3069197"/>
            <a:ext cx="9221323" cy="461665"/>
          </a:xfrm>
          <a:prstGeom prst="rect">
            <a:avLst/>
          </a:prstGeom>
          <a:noFill/>
        </p:spPr>
        <p:txBody>
          <a:bodyPr wrap="square" rtlCol="0">
            <a:spAutoFit/>
          </a:bodyPr>
          <a:lstStyle/>
          <a:p>
            <a:r>
              <a:rPr lang="en-US" sz="2400" b="1" kern="100" dirty="0">
                <a:effectLst/>
                <a:latin typeface="Avenir Next Demi Bold" panose="020B0503020202020204" pitchFamily="34" charset="0"/>
                <a:ea typeface="Aptos" panose="020B0004020202020204" pitchFamily="34" charset="0"/>
                <a:cs typeface="Times New Roman" panose="02020603050405020304" pitchFamily="18" charset="0"/>
              </a:rPr>
              <a:t>Null Alt Text </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Assistive technology will skip this image, alt=“”</a:t>
            </a:r>
          </a:p>
        </p:txBody>
      </p:sp>
      <p:sp>
        <p:nvSpPr>
          <p:cNvPr id="6" name="TextBox 5">
            <a:extLst>
              <a:ext uri="{FF2B5EF4-FFF2-40B4-BE49-F238E27FC236}">
                <a16:creationId xmlns:a16="http://schemas.microsoft.com/office/drawing/2014/main" id="{01AE7FD4-A313-A85B-1CA2-4EAA5FC8C022}"/>
              </a:ext>
            </a:extLst>
          </p:cNvPr>
          <p:cNvSpPr txBox="1"/>
          <p:nvPr/>
        </p:nvSpPr>
        <p:spPr>
          <a:xfrm>
            <a:off x="1485338" y="5268931"/>
            <a:ext cx="9891432" cy="830997"/>
          </a:xfrm>
          <a:prstGeom prst="rect">
            <a:avLst/>
          </a:prstGeom>
          <a:noFill/>
        </p:spPr>
        <p:txBody>
          <a:bodyPr wrap="square" rtlCol="0">
            <a:spAutoFit/>
          </a:bodyPr>
          <a:lstStyle/>
          <a:p>
            <a:r>
              <a:rPr lang="en-US" sz="2400" dirty="0">
                <a:solidFill>
                  <a:srgbClr val="999999"/>
                </a:solidFill>
                <a:effectLst/>
                <a:latin typeface="Avenir Next Medium" panose="020B0503020202020204" pitchFamily="34" charset="0"/>
              </a:rPr>
              <a:t>&lt;</a:t>
            </a:r>
            <a:r>
              <a:rPr lang="en-US" sz="2400" dirty="0" err="1">
                <a:solidFill>
                  <a:srgbClr val="990055"/>
                </a:solidFill>
                <a:effectLst/>
                <a:latin typeface="Avenir Next Medium" panose="020B0503020202020204" pitchFamily="34" charset="0"/>
              </a:rPr>
              <a:t>img</a:t>
            </a:r>
            <a:r>
              <a:rPr lang="en-US" sz="2400" dirty="0">
                <a:solidFill>
                  <a:srgbClr val="008000"/>
                </a:solidFill>
                <a:effectLst/>
                <a:latin typeface="Avenir Next Medium" panose="020B0503020202020204" pitchFamily="34" charset="0"/>
              </a:rPr>
              <a:t> </a:t>
            </a:r>
            <a:r>
              <a:rPr lang="en-US" sz="2400" dirty="0" err="1">
                <a:solidFill>
                  <a:srgbClr val="008000"/>
                </a:solidFill>
                <a:effectLst/>
                <a:latin typeface="Avenir Next Medium" panose="020B0503020202020204" pitchFamily="34" charset="0"/>
              </a:rPr>
              <a:t>src</a:t>
            </a:r>
            <a:r>
              <a:rPr lang="en-US" sz="2400" dirty="0">
                <a:solidFill>
                  <a:srgbClr val="005CC5"/>
                </a:solidFill>
                <a:effectLst/>
                <a:latin typeface="Avenir Next Medium" panose="020B0503020202020204" pitchFamily="34" charset="0"/>
              </a:rPr>
              <a:t>=”</a:t>
            </a:r>
            <a:r>
              <a:rPr lang="en-US" sz="2400" dirty="0" err="1">
                <a:solidFill>
                  <a:srgbClr val="005CC5"/>
                </a:solidFill>
                <a:effectLst/>
                <a:latin typeface="Avenir Next Medium" panose="020B0503020202020204" pitchFamily="34" charset="0"/>
              </a:rPr>
              <a:t>President_Schmoke.jpg</a:t>
            </a:r>
            <a:r>
              <a:rPr lang="en-US" sz="2400" dirty="0">
                <a:solidFill>
                  <a:srgbClr val="005CC5"/>
                </a:solidFill>
                <a:effectLst/>
                <a:latin typeface="Avenir Next Medium" panose="020B0503020202020204" pitchFamily="34" charset="0"/>
              </a:rPr>
              <a:t>"</a:t>
            </a:r>
            <a:r>
              <a:rPr lang="en-US" sz="2400" dirty="0">
                <a:solidFill>
                  <a:srgbClr val="008000"/>
                </a:solidFill>
                <a:effectLst/>
                <a:latin typeface="Avenir Next Medium" panose="020B0503020202020204" pitchFamily="34" charset="0"/>
              </a:rPr>
              <a:t> alt</a:t>
            </a:r>
            <a:r>
              <a:rPr lang="en-US" sz="2400" dirty="0">
                <a:solidFill>
                  <a:srgbClr val="005CC5"/>
                </a:solidFill>
                <a:effectLst/>
                <a:latin typeface="Avenir Next Medium" panose="020B0503020202020204" pitchFamily="34" charset="0"/>
              </a:rPr>
              <a:t>=”President Schmoke greeting students"</a:t>
            </a:r>
            <a:r>
              <a:rPr lang="en-US" sz="2400" dirty="0">
                <a:solidFill>
                  <a:srgbClr val="008000"/>
                </a:solidFill>
                <a:effectLst/>
                <a:latin typeface="Avenir Next Medium" panose="020B0503020202020204" pitchFamily="34" charset="0"/>
              </a:rPr>
              <a:t> width</a:t>
            </a:r>
            <a:r>
              <a:rPr lang="en-US" sz="2400" dirty="0">
                <a:solidFill>
                  <a:srgbClr val="005CC5"/>
                </a:solidFill>
                <a:effectLst/>
                <a:latin typeface="Avenir Next Medium" panose="020B0503020202020204" pitchFamily="34" charset="0"/>
              </a:rPr>
              <a:t>="500"</a:t>
            </a:r>
            <a:r>
              <a:rPr lang="en-US" sz="2400" dirty="0">
                <a:solidFill>
                  <a:srgbClr val="008000"/>
                </a:solidFill>
                <a:effectLst/>
                <a:latin typeface="Avenir Next Medium" panose="020B0503020202020204" pitchFamily="34" charset="0"/>
              </a:rPr>
              <a:t> height</a:t>
            </a:r>
            <a:r>
              <a:rPr lang="en-US" sz="2400" dirty="0">
                <a:solidFill>
                  <a:srgbClr val="005CC5"/>
                </a:solidFill>
                <a:effectLst/>
                <a:latin typeface="Avenir Next Medium" panose="020B0503020202020204" pitchFamily="34" charset="0"/>
              </a:rPr>
              <a:t>="600"</a:t>
            </a:r>
            <a:r>
              <a:rPr lang="en-US" sz="2400" dirty="0">
                <a:solidFill>
                  <a:srgbClr val="999999"/>
                </a:solidFill>
                <a:effectLst/>
                <a:latin typeface="Avenir Next Medium" panose="020B0503020202020204" pitchFamily="34" charset="0"/>
              </a:rPr>
              <a:t>&gt;</a:t>
            </a:r>
            <a:r>
              <a:rPr lang="en-US" sz="2400" dirty="0">
                <a:latin typeface="Avenir Next Medium" panose="020B0503020202020204" pitchFamily="34" charset="0"/>
              </a:rPr>
              <a:t> </a:t>
            </a:r>
          </a:p>
        </p:txBody>
      </p:sp>
      <p:sp>
        <p:nvSpPr>
          <p:cNvPr id="7" name="TextBox 6">
            <a:extLst>
              <a:ext uri="{FF2B5EF4-FFF2-40B4-BE49-F238E27FC236}">
                <a16:creationId xmlns:a16="http://schemas.microsoft.com/office/drawing/2014/main" id="{44763083-0A94-9655-97F3-C428F2E9AC95}"/>
              </a:ext>
            </a:extLst>
          </p:cNvPr>
          <p:cNvSpPr txBox="1"/>
          <p:nvPr/>
        </p:nvSpPr>
        <p:spPr>
          <a:xfrm>
            <a:off x="1485338" y="4700045"/>
            <a:ext cx="9221323" cy="461665"/>
          </a:xfrm>
          <a:prstGeom prst="rect">
            <a:avLst/>
          </a:prstGeom>
          <a:noFill/>
        </p:spPr>
        <p:txBody>
          <a:bodyPr wrap="square" rtlCol="0">
            <a:spAutoFit/>
          </a:bodyPr>
          <a:lstStyle/>
          <a:p>
            <a:r>
              <a:rPr lang="en-US" sz="2400" b="1" kern="100" dirty="0">
                <a:effectLst/>
                <a:latin typeface="Avenir Next Demi Bold" panose="020B0503020202020204" pitchFamily="34" charset="0"/>
                <a:ea typeface="Aptos" panose="020B0004020202020204" pitchFamily="34" charset="0"/>
                <a:cs typeface="Times New Roman" panose="02020603050405020304" pitchFamily="18" charset="0"/>
              </a:rPr>
              <a:t>Descriptive Alt Text </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Assistive technology will read the alt text</a:t>
            </a:r>
          </a:p>
        </p:txBody>
      </p:sp>
      <p:sp>
        <p:nvSpPr>
          <p:cNvPr id="8" name="TextBox 7">
            <a:extLst>
              <a:ext uri="{FF2B5EF4-FFF2-40B4-BE49-F238E27FC236}">
                <a16:creationId xmlns:a16="http://schemas.microsoft.com/office/drawing/2014/main" id="{E7ACF275-7977-898B-24D7-F8009A53B86E}"/>
              </a:ext>
            </a:extLst>
          </p:cNvPr>
          <p:cNvSpPr txBox="1"/>
          <p:nvPr/>
        </p:nvSpPr>
        <p:spPr>
          <a:xfrm>
            <a:off x="1039904" y="1453174"/>
            <a:ext cx="10782300" cy="461665"/>
          </a:xfrm>
          <a:prstGeom prst="rect">
            <a:avLst/>
          </a:prstGeom>
          <a:noFill/>
        </p:spPr>
        <p:txBody>
          <a:bodyPr wrap="square" rtlCol="0">
            <a:spAutoFit/>
          </a:bodyPr>
          <a:lstStyle/>
          <a:p>
            <a:r>
              <a:rPr lang="en-US" sz="2400" dirty="0">
                <a:solidFill>
                  <a:srgbClr val="999999"/>
                </a:solidFill>
                <a:effectLst/>
                <a:latin typeface="Avenir Next Medium" panose="020B0503020202020204" pitchFamily="34" charset="0"/>
              </a:rPr>
              <a:t>&lt;</a:t>
            </a:r>
            <a:r>
              <a:rPr lang="en-US" sz="2400" dirty="0" err="1">
                <a:solidFill>
                  <a:srgbClr val="990055"/>
                </a:solidFill>
                <a:effectLst/>
                <a:latin typeface="Avenir Next Medium" panose="020B0503020202020204" pitchFamily="34" charset="0"/>
              </a:rPr>
              <a:t>img</a:t>
            </a:r>
            <a:r>
              <a:rPr lang="en-US" sz="2400" dirty="0">
                <a:solidFill>
                  <a:srgbClr val="008000"/>
                </a:solidFill>
                <a:effectLst/>
                <a:latin typeface="Avenir Next Medium" panose="020B0503020202020204" pitchFamily="34" charset="0"/>
              </a:rPr>
              <a:t> </a:t>
            </a:r>
            <a:r>
              <a:rPr lang="en-US" sz="2400" dirty="0" err="1">
                <a:solidFill>
                  <a:srgbClr val="008000"/>
                </a:solidFill>
                <a:effectLst/>
                <a:latin typeface="Avenir Next Medium" panose="020B0503020202020204" pitchFamily="34" charset="0"/>
              </a:rPr>
              <a:t>src</a:t>
            </a:r>
            <a:r>
              <a:rPr lang="en-US" sz="2400" dirty="0">
                <a:solidFill>
                  <a:srgbClr val="005CC5"/>
                </a:solidFill>
                <a:effectLst/>
                <a:latin typeface="Avenir Next Medium" panose="020B0503020202020204" pitchFamily="34" charset="0"/>
              </a:rPr>
              <a:t>=”file name"</a:t>
            </a:r>
            <a:r>
              <a:rPr lang="en-US" sz="2400" dirty="0">
                <a:solidFill>
                  <a:srgbClr val="008000"/>
                </a:solidFill>
                <a:effectLst/>
                <a:latin typeface="Avenir Next Medium" panose="020B0503020202020204" pitchFamily="34" charset="0"/>
              </a:rPr>
              <a:t> alt</a:t>
            </a:r>
            <a:r>
              <a:rPr lang="en-US" sz="2400" dirty="0">
                <a:solidFill>
                  <a:srgbClr val="005CC5"/>
                </a:solidFill>
                <a:effectLst/>
                <a:latin typeface="Avenir Next Medium" panose="020B0503020202020204" pitchFamily="34" charset="0"/>
              </a:rPr>
              <a:t>=”Descriptive Text"</a:t>
            </a:r>
            <a:r>
              <a:rPr lang="en-US" sz="2400" dirty="0">
                <a:solidFill>
                  <a:srgbClr val="008000"/>
                </a:solidFill>
                <a:effectLst/>
                <a:latin typeface="Avenir Next Medium" panose="020B0503020202020204" pitchFamily="34" charset="0"/>
              </a:rPr>
              <a:t> width</a:t>
            </a:r>
            <a:r>
              <a:rPr lang="en-US" sz="2400" dirty="0">
                <a:solidFill>
                  <a:srgbClr val="005CC5"/>
                </a:solidFill>
                <a:effectLst/>
                <a:latin typeface="Avenir Next Medium" panose="020B0503020202020204" pitchFamily="34" charset="0"/>
              </a:rPr>
              <a:t>="500"</a:t>
            </a:r>
            <a:r>
              <a:rPr lang="en-US" sz="2400" dirty="0">
                <a:solidFill>
                  <a:srgbClr val="008000"/>
                </a:solidFill>
                <a:effectLst/>
                <a:latin typeface="Avenir Next Medium" panose="020B0503020202020204" pitchFamily="34" charset="0"/>
              </a:rPr>
              <a:t> height</a:t>
            </a:r>
            <a:r>
              <a:rPr lang="en-US" sz="2400" dirty="0">
                <a:solidFill>
                  <a:srgbClr val="005CC5"/>
                </a:solidFill>
                <a:effectLst/>
                <a:latin typeface="Avenir Next Medium" panose="020B0503020202020204" pitchFamily="34" charset="0"/>
              </a:rPr>
              <a:t>="600"</a:t>
            </a:r>
            <a:r>
              <a:rPr lang="en-US" sz="2400" dirty="0">
                <a:solidFill>
                  <a:srgbClr val="999999"/>
                </a:solidFill>
                <a:effectLst/>
                <a:latin typeface="Avenir Next Medium" panose="020B0503020202020204" pitchFamily="34" charset="0"/>
              </a:rPr>
              <a:t>&gt;</a:t>
            </a:r>
            <a:r>
              <a:rPr lang="en-US" sz="2400" dirty="0">
                <a:latin typeface="Avenir Next Medium" panose="020B0503020202020204" pitchFamily="34" charset="0"/>
              </a:rPr>
              <a:t> </a:t>
            </a:r>
          </a:p>
        </p:txBody>
      </p:sp>
      <p:sp>
        <p:nvSpPr>
          <p:cNvPr id="11" name="Right Arrow 10" descr="Blue arrow pointing to null alt text.">
            <a:extLst>
              <a:ext uri="{FF2B5EF4-FFF2-40B4-BE49-F238E27FC236}">
                <a16:creationId xmlns:a16="http://schemas.microsoft.com/office/drawing/2014/main" id="{4A19C2B1-EF27-6B70-351E-87345C52580E}"/>
              </a:ext>
            </a:extLst>
          </p:cNvPr>
          <p:cNvSpPr/>
          <p:nvPr/>
        </p:nvSpPr>
        <p:spPr>
          <a:xfrm rot="16200000" flipV="1">
            <a:off x="7098655" y="4110682"/>
            <a:ext cx="666665" cy="264573"/>
          </a:xfrm>
          <a:prstGeom prst="rightArrow">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descr="Blue arrow pointing to descriptive alt text.">
            <a:extLst>
              <a:ext uri="{FF2B5EF4-FFF2-40B4-BE49-F238E27FC236}">
                <a16:creationId xmlns:a16="http://schemas.microsoft.com/office/drawing/2014/main" id="{1078C26E-E669-A51B-9F3A-B031FFD388C7}"/>
              </a:ext>
            </a:extLst>
          </p:cNvPr>
          <p:cNvSpPr/>
          <p:nvPr/>
        </p:nvSpPr>
        <p:spPr>
          <a:xfrm rot="16200000" flipV="1">
            <a:off x="8289441" y="5890516"/>
            <a:ext cx="666665" cy="264573"/>
          </a:xfrm>
          <a:prstGeom prst="rightArrow">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Audio 9" descr="Speaker Icon indicates voice recording on slide.">
            <a:extLst>
              <a:ext uri="{FF2B5EF4-FFF2-40B4-BE49-F238E27FC236}">
                <a16:creationId xmlns:a16="http://schemas.microsoft.com/office/drawing/2014/main" id="{405AEACF-50D1-EF7D-BD46-998AD78094B7}"/>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7A23C5EF-C186-ED43-9C5B-4D5E10D6779E}"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593980284"/>
      </p:ext>
    </p:extLst>
  </p:cSld>
  <p:clrMapOvr>
    <a:masterClrMapping/>
  </p:clrMapOvr>
  <mc:AlternateContent xmlns:mc="http://schemas.openxmlformats.org/markup-compatibility/2006" xmlns:p14="http://schemas.microsoft.com/office/powerpoint/2010/main">
    <mc:Choice Requires="p14">
      <p:transition spd="slow" p14:dur="2000" advTm="37098"/>
    </mc:Choice>
    <mc:Fallback xmlns="">
      <p:transition spd="slow" advTm="37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BB3D4-4ED8-9618-A64D-96F663A7CC9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C8506B2-61BC-4746-7DD1-36F06650A23E}"/>
              </a:ext>
            </a:extLst>
          </p:cNvPr>
          <p:cNvSpPr txBox="1">
            <a:spLocks noGrp="1"/>
          </p:cNvSpPr>
          <p:nvPr>
            <p:ph type="title" idx="4294967295"/>
          </p:nvPr>
        </p:nvSpPr>
        <p:spPr>
          <a:xfrm>
            <a:off x="990599" y="558800"/>
            <a:ext cx="8992849"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Best Practices for Images and alt Text</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72BECC9D-ACDF-8A0B-B909-07CC6DBD9D50}"/>
              </a:ext>
            </a:extLst>
          </p:cNvPr>
          <p:cNvSpPr txBox="1"/>
          <p:nvPr/>
        </p:nvSpPr>
        <p:spPr>
          <a:xfrm>
            <a:off x="654050" y="1305341"/>
            <a:ext cx="10628716" cy="5355312"/>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Alt text should not contain the words “image of’, “picture of”, or “photograph of”. The screen reader alerts the user that an image is being described. If the phrase “image of” is used in the alt text, the screen reader will say “Image of, Image of …..”</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Ideally, images will not have any words embedded in the image file.</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If words are part of the image, all the words must be included in the alt text.</a:t>
            </a:r>
          </a:p>
          <a:p>
            <a:pPr marL="342900" indent="-342900">
              <a:lnSpc>
                <a:spcPct val="150000"/>
              </a:lnSpc>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Images should have human readable file names. </a:t>
            </a:r>
            <a:r>
              <a:rPr lang="en-US" sz="2400" dirty="0">
                <a:latin typeface="Avenir Next" panose="020B0503020202020204" pitchFamily="34" charset="0"/>
              </a:rPr>
              <a:t>If alt text is missing, a screen reader will default to the image file name.</a:t>
            </a:r>
            <a:endParaRPr lang="en-US" sz="2400" kern="100" dirty="0">
              <a:latin typeface="Avenir Next" panose="020B0503020202020204" pitchFamily="34" charset="0"/>
              <a:ea typeface="Aptos" panose="020B0004020202020204" pitchFamily="34" charset="0"/>
              <a:cs typeface="Times New Roman" panose="02020603050405020304" pitchFamily="18" charset="0"/>
            </a:endParaRPr>
          </a:p>
          <a:p>
            <a:endParaRPr lang="en-US" dirty="0"/>
          </a:p>
        </p:txBody>
      </p:sp>
      <p:pic>
        <p:nvPicPr>
          <p:cNvPr id="5" name="Audio 4" descr="Speaker Icon indicates voice recording on slide.">
            <a:extLst>
              <a:ext uri="{FF2B5EF4-FFF2-40B4-BE49-F238E27FC236}">
                <a16:creationId xmlns:a16="http://schemas.microsoft.com/office/drawing/2014/main" id="{3C216424-91AB-6DEF-409E-83B104E574EE}"/>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36692906-0C0F-8141-81FC-150E7CF4CA3C}"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289067510"/>
      </p:ext>
    </p:extLst>
  </p:cSld>
  <p:clrMapOvr>
    <a:masterClrMapping/>
  </p:clrMapOvr>
  <mc:AlternateContent xmlns:mc="http://schemas.openxmlformats.org/markup-compatibility/2006" xmlns:p14="http://schemas.microsoft.com/office/powerpoint/2010/main">
    <mc:Choice Requires="p14">
      <p:transition spd="slow" p14:dur="2000" advTm="48917"/>
    </mc:Choice>
    <mc:Fallback xmlns="">
      <p:transition spd="slow" advTm="489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F72A4-AC80-845D-2BB7-941AA385D54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FAAE4BA-3F51-7BDF-85D8-534FA578A2F6}"/>
              </a:ext>
            </a:extLst>
          </p:cNvPr>
          <p:cNvSpPr txBox="1">
            <a:spLocks noGrp="1"/>
          </p:cNvSpPr>
          <p:nvPr>
            <p:ph type="title" idx="4294967295"/>
          </p:nvPr>
        </p:nvSpPr>
        <p:spPr>
          <a:xfrm>
            <a:off x="990599" y="558800"/>
            <a:ext cx="8992849"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mn-ea"/>
                <a:cs typeface="Times New Roman" panose="02020603050405020304" pitchFamily="18" charset="0"/>
              </a:rPr>
              <a:t>Examples of Image File Names</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descr="File names use camera generated name. Poor naminmg structure.">
            <a:extLst>
              <a:ext uri="{FF2B5EF4-FFF2-40B4-BE49-F238E27FC236}">
                <a16:creationId xmlns:a16="http://schemas.microsoft.com/office/drawing/2014/main" id="{E53811FB-7F14-68D8-AB22-1FD5CE907BD0}"/>
              </a:ext>
            </a:extLst>
          </p:cNvPr>
          <p:cNvPicPr>
            <a:picLocks noChangeAspect="1"/>
          </p:cNvPicPr>
          <p:nvPr/>
        </p:nvPicPr>
        <p:blipFill>
          <a:blip r:embed="rId5"/>
          <a:srcRect t="13442"/>
          <a:stretch>
            <a:fillRect/>
          </a:stretch>
        </p:blipFill>
        <p:spPr>
          <a:xfrm>
            <a:off x="779959" y="1793059"/>
            <a:ext cx="5287649" cy="1661845"/>
          </a:xfrm>
          <a:prstGeom prst="rect">
            <a:avLst/>
          </a:prstGeom>
        </p:spPr>
      </p:pic>
      <p:pic>
        <p:nvPicPr>
          <p:cNvPr id="7" name="Picture 6" descr="Good Image File Names">
            <a:extLst>
              <a:ext uri="{FF2B5EF4-FFF2-40B4-BE49-F238E27FC236}">
                <a16:creationId xmlns:a16="http://schemas.microsoft.com/office/drawing/2014/main" id="{3C2F09AE-9F4A-09BE-5D8A-85C0A0EDD6ED}"/>
              </a:ext>
            </a:extLst>
          </p:cNvPr>
          <p:cNvPicPr>
            <a:picLocks noChangeAspect="1"/>
          </p:cNvPicPr>
          <p:nvPr/>
        </p:nvPicPr>
        <p:blipFill>
          <a:blip r:embed="rId6"/>
          <a:srcRect t="13714"/>
          <a:stretch>
            <a:fillRect/>
          </a:stretch>
        </p:blipFill>
        <p:spPr>
          <a:xfrm>
            <a:off x="7078358" y="1699399"/>
            <a:ext cx="4052516" cy="3511009"/>
          </a:xfrm>
          <a:prstGeom prst="rect">
            <a:avLst/>
          </a:prstGeom>
        </p:spPr>
      </p:pic>
      <p:pic>
        <p:nvPicPr>
          <p:cNvPr id="9" name="Picture 8" descr="Poor image file names. Names use cmaera name.&#10;">
            <a:extLst>
              <a:ext uri="{FF2B5EF4-FFF2-40B4-BE49-F238E27FC236}">
                <a16:creationId xmlns:a16="http://schemas.microsoft.com/office/drawing/2014/main" id="{6706899E-D60D-0556-A062-451BD3C93547}"/>
              </a:ext>
            </a:extLst>
          </p:cNvPr>
          <p:cNvPicPr>
            <a:picLocks noChangeAspect="1"/>
          </p:cNvPicPr>
          <p:nvPr/>
        </p:nvPicPr>
        <p:blipFill>
          <a:blip r:embed="rId7"/>
          <a:srcRect l="2273" r="2273" b="54132"/>
          <a:stretch>
            <a:fillRect/>
          </a:stretch>
        </p:blipFill>
        <p:spPr>
          <a:xfrm>
            <a:off x="779958" y="3454905"/>
            <a:ext cx="5287649" cy="1661844"/>
          </a:xfrm>
          <a:prstGeom prst="rect">
            <a:avLst/>
          </a:prstGeom>
        </p:spPr>
      </p:pic>
      <p:sp>
        <p:nvSpPr>
          <p:cNvPr id="11" name="TextBox 10">
            <a:extLst>
              <a:ext uri="{FF2B5EF4-FFF2-40B4-BE49-F238E27FC236}">
                <a16:creationId xmlns:a16="http://schemas.microsoft.com/office/drawing/2014/main" id="{DC04E533-19C7-B423-D46F-17E483BC9A86}"/>
              </a:ext>
            </a:extLst>
          </p:cNvPr>
          <p:cNvSpPr txBox="1"/>
          <p:nvPr/>
        </p:nvSpPr>
        <p:spPr>
          <a:xfrm>
            <a:off x="1975235" y="5233931"/>
            <a:ext cx="2897096" cy="1154162"/>
          </a:xfrm>
          <a:prstGeom prst="rect">
            <a:avLst/>
          </a:prstGeom>
          <a:noFill/>
        </p:spPr>
        <p:txBody>
          <a:bodyPr wrap="square">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Camera Generated </a:t>
            </a:r>
          </a:p>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Image File names</a:t>
            </a:r>
          </a:p>
        </p:txBody>
      </p:sp>
      <p:sp>
        <p:nvSpPr>
          <p:cNvPr id="12" name="TextBox 11">
            <a:extLst>
              <a:ext uri="{FF2B5EF4-FFF2-40B4-BE49-F238E27FC236}">
                <a16:creationId xmlns:a16="http://schemas.microsoft.com/office/drawing/2014/main" id="{451AB73E-0966-313A-5B75-0F3ED343A070}"/>
              </a:ext>
            </a:extLst>
          </p:cNvPr>
          <p:cNvSpPr txBox="1"/>
          <p:nvPr/>
        </p:nvSpPr>
        <p:spPr>
          <a:xfrm>
            <a:off x="7786717" y="5250706"/>
            <a:ext cx="2635797" cy="1154162"/>
          </a:xfrm>
          <a:prstGeom prst="rect">
            <a:avLst/>
          </a:prstGeom>
          <a:noFill/>
        </p:spPr>
        <p:txBody>
          <a:bodyPr wrap="square">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Human Readable </a:t>
            </a:r>
          </a:p>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Image File names</a:t>
            </a:r>
          </a:p>
        </p:txBody>
      </p:sp>
      <p:cxnSp>
        <p:nvCxnSpPr>
          <p:cNvPr id="14" name="Straight Connector 13">
            <a:extLst>
              <a:ext uri="{FF2B5EF4-FFF2-40B4-BE49-F238E27FC236}">
                <a16:creationId xmlns:a16="http://schemas.microsoft.com/office/drawing/2014/main" id="{BD5A7FFC-C9B3-96CC-B644-CB79D48DA874}"/>
              </a:ext>
              <a:ext uri="{C183D7F6-B498-43B3-948B-1728B52AA6E4}">
                <adec:decorative xmlns:adec="http://schemas.microsoft.com/office/drawing/2017/decorative" val="1"/>
              </a:ext>
            </a:extLst>
          </p:cNvPr>
          <p:cNvCxnSpPr/>
          <p:nvPr/>
        </p:nvCxnSpPr>
        <p:spPr>
          <a:xfrm>
            <a:off x="6517532" y="1602124"/>
            <a:ext cx="0" cy="468869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pic>
        <p:nvPicPr>
          <p:cNvPr id="4" name="Audio 3" descr="Speaker Icon indicates voice recording on slide.">
            <a:extLst>
              <a:ext uri="{FF2B5EF4-FFF2-40B4-BE49-F238E27FC236}">
                <a16:creationId xmlns:a16="http://schemas.microsoft.com/office/drawing/2014/main" id="{C7C59D66-6344-6D4D-99E8-3626DF3217D4}"/>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033C4914-2100-A844-8644-EB9744714454}" label="" lang="en-us" r:embed="rId8"/>
                        </p173:trackLst>
                      </p173:tracksInfo>
                    </p:ext>
                  </p14:extLst>
                </p14:media>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66888325"/>
      </p:ext>
    </p:extLst>
  </p:cSld>
  <p:clrMapOvr>
    <a:masterClrMapping/>
  </p:clrMapOvr>
  <mc:AlternateContent xmlns:mc="http://schemas.openxmlformats.org/markup-compatibility/2006" xmlns:p14="http://schemas.microsoft.com/office/powerpoint/2010/main">
    <mc:Choice Requires="p14">
      <p:transition spd="slow" p14:dur="2000" advTm="35936"/>
    </mc:Choice>
    <mc:Fallback xmlns="">
      <p:transition spd="slow" advTm="359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691CE-7D70-816A-8CD5-DCF20D05A8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37CDB4-05F9-87FF-A828-DF5009D3D089}"/>
              </a:ext>
            </a:extLst>
          </p:cNvPr>
          <p:cNvSpPr>
            <a:spLocks noGrp="1"/>
          </p:cNvSpPr>
          <p:nvPr>
            <p:ph type="ctrTitle"/>
          </p:nvPr>
        </p:nvSpPr>
        <p:spPr>
          <a:xfrm>
            <a:off x="1524000" y="2162629"/>
            <a:ext cx="9144000" cy="1266372"/>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Link Text</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8878AB1B-BDD8-A40C-5276-FFEEB3C26E3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12A2C360-923F-4E4A-806B-42E965F82A3B}"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79400256"/>
      </p:ext>
    </p:extLst>
  </p:cSld>
  <p:clrMapOvr>
    <a:masterClrMapping/>
  </p:clrMapOvr>
  <mc:AlternateContent xmlns:mc="http://schemas.openxmlformats.org/markup-compatibility/2006" xmlns:p14="http://schemas.microsoft.com/office/powerpoint/2010/main">
    <mc:Choice Requires="p14">
      <p:transition spd="slow" p14:dur="2000" advTm="4853"/>
    </mc:Choice>
    <mc:Fallback xmlns="">
      <p:transition spd="slow" advTm="48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BCECE-D021-14E9-122B-6D22EB3E11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B639B6C-D96F-EC18-71B0-DFA61AE03DC9}"/>
              </a:ext>
            </a:extLst>
          </p:cNvPr>
          <p:cNvSpPr txBox="1">
            <a:spLocks noGrp="1"/>
          </p:cNvSpPr>
          <p:nvPr>
            <p:ph type="title" idx="4294967295"/>
          </p:nvPr>
        </p:nvSpPr>
        <p:spPr>
          <a:xfrm>
            <a:off x="990600" y="558800"/>
            <a:ext cx="46990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Link Text (Hyperlinks)</a:t>
            </a:r>
          </a:p>
        </p:txBody>
      </p:sp>
      <p:sp>
        <p:nvSpPr>
          <p:cNvPr id="4" name="TextBox 3">
            <a:extLst>
              <a:ext uri="{FF2B5EF4-FFF2-40B4-BE49-F238E27FC236}">
                <a16:creationId xmlns:a16="http://schemas.microsoft.com/office/drawing/2014/main" id="{A65620EB-863F-7BA8-D74A-729AC9CAD6E3}"/>
              </a:ext>
            </a:extLst>
          </p:cNvPr>
          <p:cNvSpPr txBox="1"/>
          <p:nvPr/>
        </p:nvSpPr>
        <p:spPr>
          <a:xfrm>
            <a:off x="1333500" y="1625600"/>
            <a:ext cx="10029044" cy="4478149"/>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Link text is the text you click to move to another page, website, or to open a document.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Link text needs to be descriptive and have meaning. </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For someone using a screen reader, quality link text is important as it lets the user know where each link leads. If all the links on the page are “click here”, a person using a screen reader will hear “Click Here, Click Here, Click Here, …” as they listen to the links on the page and they will not understand where any of the links lead. </a:t>
            </a:r>
          </a:p>
        </p:txBody>
      </p:sp>
      <p:pic>
        <p:nvPicPr>
          <p:cNvPr id="5" name="Audio 4" descr="Speaker Icon indicates voice recording on slide.">
            <a:extLst>
              <a:ext uri="{FF2B5EF4-FFF2-40B4-BE49-F238E27FC236}">
                <a16:creationId xmlns:a16="http://schemas.microsoft.com/office/drawing/2014/main" id="{10B91F04-F4DB-06AF-CC66-997C51F1621F}"/>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80F0BC0A-EE12-8043-BED1-A46C9F876E3D}"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662587784"/>
      </p:ext>
    </p:extLst>
  </p:cSld>
  <p:clrMapOvr>
    <a:masterClrMapping/>
  </p:clrMapOvr>
  <mc:AlternateContent xmlns:mc="http://schemas.openxmlformats.org/markup-compatibility/2006" xmlns:p14="http://schemas.microsoft.com/office/powerpoint/2010/main">
    <mc:Choice Requires="p14">
      <p:transition spd="slow" p14:dur="2000" advTm="45536"/>
    </mc:Choice>
    <mc:Fallback xmlns="">
      <p:transition spd="slow" advTm="45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7E972-FBD9-E5F8-F7DB-3915369F25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64F3798-B68E-520C-6B40-6FA03C086CD3}"/>
              </a:ext>
            </a:extLst>
          </p:cNvPr>
          <p:cNvSpPr txBox="1">
            <a:spLocks noGrp="1"/>
          </p:cNvSpPr>
          <p:nvPr>
            <p:ph type="title" idx="4294967295"/>
          </p:nvPr>
        </p:nvSpPr>
        <p:spPr>
          <a:xfrm>
            <a:off x="990600" y="558800"/>
            <a:ext cx="6894226"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Choosing Link Text (Hyperlinks)</a:t>
            </a:r>
          </a:p>
        </p:txBody>
      </p:sp>
      <p:sp>
        <p:nvSpPr>
          <p:cNvPr id="4" name="TextBox 3">
            <a:extLst>
              <a:ext uri="{FF2B5EF4-FFF2-40B4-BE49-F238E27FC236}">
                <a16:creationId xmlns:a16="http://schemas.microsoft.com/office/drawing/2014/main" id="{9110F734-4F62-97F5-A566-4DBE6C33A98E}"/>
              </a:ext>
            </a:extLst>
          </p:cNvPr>
          <p:cNvSpPr txBox="1"/>
          <p:nvPr/>
        </p:nvSpPr>
        <p:spPr>
          <a:xfrm>
            <a:off x="1333500" y="1625600"/>
            <a:ext cx="9601200" cy="258532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Link text </a:t>
            </a:r>
            <a:r>
              <a:rPr lang="en-US" sz="2400" kern="100" dirty="0">
                <a:latin typeface="Avenir Next" panose="020B0503020202020204" pitchFamily="34" charset="0"/>
                <a:ea typeface="Aptos" panose="020B0004020202020204" pitchFamily="34" charset="0"/>
                <a:cs typeface="Times New Roman" panose="02020603050405020304" pitchFamily="18" charset="0"/>
              </a:rPr>
              <a:t>could be the title for an article or a sentence from a paragraph.</a:t>
            </a:r>
          </a:p>
          <a:p>
            <a:pPr marL="342900" indent="-342900">
              <a:lnSpc>
                <a:spcPct val="150000"/>
              </a:lnSpc>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It is important to read through your sentences and choose the best text to include within the link.</a:t>
            </a:r>
          </a:p>
          <a:p>
            <a:endParaRPr lang="en-US" dirty="0"/>
          </a:p>
        </p:txBody>
      </p:sp>
      <p:pic>
        <p:nvPicPr>
          <p:cNvPr id="5" name="Audio 4" descr="Speaker Icon indicates voice recording on slide.">
            <a:extLst>
              <a:ext uri="{FF2B5EF4-FFF2-40B4-BE49-F238E27FC236}">
                <a16:creationId xmlns:a16="http://schemas.microsoft.com/office/drawing/2014/main" id="{C4D0B69D-02D0-0689-8497-71E23D6DC8F7}"/>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02586D39-4630-BF48-BA63-9DBD92E4FAC9}"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598203979"/>
      </p:ext>
    </p:extLst>
  </p:cSld>
  <p:clrMapOvr>
    <a:masterClrMapping/>
  </p:clrMapOvr>
  <mc:AlternateContent xmlns:mc="http://schemas.openxmlformats.org/markup-compatibility/2006" xmlns:p14="http://schemas.microsoft.com/office/powerpoint/2010/main">
    <mc:Choice Requires="p14">
      <p:transition spd="slow" p14:dur="2000" advTm="19402"/>
    </mc:Choice>
    <mc:Fallback xmlns="">
      <p:transition spd="slow" advTm="19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examles of good and poor link text.">
            <a:extLst>
              <a:ext uri="{FF2B5EF4-FFF2-40B4-BE49-F238E27FC236}">
                <a16:creationId xmlns:a16="http://schemas.microsoft.com/office/drawing/2014/main" id="{D16E68E4-829C-D78D-217C-62CE8396E82E}"/>
              </a:ext>
            </a:extLst>
          </p:cNvPr>
          <p:cNvPicPr>
            <a:picLocks noChangeAspect="1"/>
          </p:cNvPicPr>
          <p:nvPr/>
        </p:nvPicPr>
        <p:blipFill>
          <a:blip r:embed="rId5"/>
          <a:srcRect r="33537"/>
          <a:stretch>
            <a:fillRect/>
          </a:stretch>
        </p:blipFill>
        <p:spPr>
          <a:xfrm>
            <a:off x="928584" y="1089205"/>
            <a:ext cx="10008607" cy="4679590"/>
          </a:xfrm>
          <a:prstGeom prst="rect">
            <a:avLst/>
          </a:prstGeom>
        </p:spPr>
      </p:pic>
      <p:sp>
        <p:nvSpPr>
          <p:cNvPr id="4" name="Right Arrow 3" descr="A blue arrow pointing to an example of good link text.">
            <a:extLst>
              <a:ext uri="{FF2B5EF4-FFF2-40B4-BE49-F238E27FC236}">
                <a16:creationId xmlns:a16="http://schemas.microsoft.com/office/drawing/2014/main" id="{EC9B5644-8C14-8AF7-D0B0-6B2E88D823AE}"/>
              </a:ext>
            </a:extLst>
          </p:cNvPr>
          <p:cNvSpPr/>
          <p:nvPr/>
        </p:nvSpPr>
        <p:spPr>
          <a:xfrm rot="10800000" flipV="1">
            <a:off x="3522689" y="1628851"/>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descr="A blue arrow pointing to an example of good link text.">
            <a:extLst>
              <a:ext uri="{FF2B5EF4-FFF2-40B4-BE49-F238E27FC236}">
                <a16:creationId xmlns:a16="http://schemas.microsoft.com/office/drawing/2014/main" id="{F51BBEB0-BAB0-6D62-F852-FF0391535F44}"/>
              </a:ext>
            </a:extLst>
          </p:cNvPr>
          <p:cNvSpPr/>
          <p:nvPr/>
        </p:nvSpPr>
        <p:spPr>
          <a:xfrm rot="10800000" flipV="1">
            <a:off x="9311392" y="1628851"/>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descr="A blue arrow pointing to an example of good link text.">
            <a:extLst>
              <a:ext uri="{FF2B5EF4-FFF2-40B4-BE49-F238E27FC236}">
                <a16:creationId xmlns:a16="http://schemas.microsoft.com/office/drawing/2014/main" id="{75613DEE-1B60-106C-B0FE-9A263B65E414}"/>
              </a:ext>
            </a:extLst>
          </p:cNvPr>
          <p:cNvSpPr/>
          <p:nvPr/>
        </p:nvSpPr>
        <p:spPr>
          <a:xfrm rot="10800000" flipV="1">
            <a:off x="10907211" y="3789933"/>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descr="A blue arrow pointing to an example of good link text.">
            <a:extLst>
              <a:ext uri="{FF2B5EF4-FFF2-40B4-BE49-F238E27FC236}">
                <a16:creationId xmlns:a16="http://schemas.microsoft.com/office/drawing/2014/main" id="{39667363-1348-E82B-FE1F-843DA5821BED}"/>
              </a:ext>
            </a:extLst>
          </p:cNvPr>
          <p:cNvSpPr/>
          <p:nvPr/>
        </p:nvSpPr>
        <p:spPr>
          <a:xfrm rot="10800000" flipV="1">
            <a:off x="4711909" y="3789932"/>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descr="An outline of an arrow pointing to poor link text.">
            <a:extLst>
              <a:ext uri="{FF2B5EF4-FFF2-40B4-BE49-F238E27FC236}">
                <a16:creationId xmlns:a16="http://schemas.microsoft.com/office/drawing/2014/main" id="{CF6D4734-39FB-FDA0-5161-C2E7AD014EAE}"/>
              </a:ext>
            </a:extLst>
          </p:cNvPr>
          <p:cNvSpPr/>
          <p:nvPr/>
        </p:nvSpPr>
        <p:spPr>
          <a:xfrm rot="10800000" flipV="1">
            <a:off x="2563319" y="3025435"/>
            <a:ext cx="959370" cy="289890"/>
          </a:xfrm>
          <a:prstGeom prst="rightArrow">
            <a:avLst/>
          </a:prstGeom>
          <a:no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descr="An outline arrow pointing to poor link text.">
            <a:extLst>
              <a:ext uri="{FF2B5EF4-FFF2-40B4-BE49-F238E27FC236}">
                <a16:creationId xmlns:a16="http://schemas.microsoft.com/office/drawing/2014/main" id="{B395D92F-1C39-4145-3D63-BD3200CE6E86}"/>
              </a:ext>
            </a:extLst>
          </p:cNvPr>
          <p:cNvSpPr/>
          <p:nvPr/>
        </p:nvSpPr>
        <p:spPr>
          <a:xfrm rot="10800000" flipV="1">
            <a:off x="7679963" y="3025435"/>
            <a:ext cx="959370" cy="289890"/>
          </a:xfrm>
          <a:prstGeom prst="rightArrow">
            <a:avLst/>
          </a:prstGeom>
          <a:no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descr="An outline of an arrow pointing to poor link text.">
            <a:extLst>
              <a:ext uri="{FF2B5EF4-FFF2-40B4-BE49-F238E27FC236}">
                <a16:creationId xmlns:a16="http://schemas.microsoft.com/office/drawing/2014/main" id="{A83B8E22-2BF8-E4FE-83F3-DA1770FF6F1D}"/>
              </a:ext>
            </a:extLst>
          </p:cNvPr>
          <p:cNvSpPr/>
          <p:nvPr/>
        </p:nvSpPr>
        <p:spPr>
          <a:xfrm rot="10800000" flipV="1">
            <a:off x="2563319" y="5176606"/>
            <a:ext cx="959370" cy="289890"/>
          </a:xfrm>
          <a:prstGeom prst="rightArrow">
            <a:avLst/>
          </a:prstGeom>
          <a:no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descr="An outline of an arrow pointing to poor link text.">
            <a:extLst>
              <a:ext uri="{FF2B5EF4-FFF2-40B4-BE49-F238E27FC236}">
                <a16:creationId xmlns:a16="http://schemas.microsoft.com/office/drawing/2014/main" id="{C3353B6F-F4E7-68FC-B7C5-8126DFA91019}"/>
              </a:ext>
            </a:extLst>
          </p:cNvPr>
          <p:cNvSpPr/>
          <p:nvPr/>
        </p:nvSpPr>
        <p:spPr>
          <a:xfrm rot="10800000" flipV="1">
            <a:off x="7812375" y="5176605"/>
            <a:ext cx="959370" cy="289890"/>
          </a:xfrm>
          <a:prstGeom prst="rightArrow">
            <a:avLst/>
          </a:prstGeom>
          <a:no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a:extLst>
              <a:ext uri="{FF2B5EF4-FFF2-40B4-BE49-F238E27FC236}">
                <a16:creationId xmlns:a16="http://schemas.microsoft.com/office/drawing/2014/main" id="{E5B42EA6-086A-482F-6EBD-6A318AF56E27}"/>
              </a:ext>
            </a:extLst>
          </p:cNvPr>
          <p:cNvSpPr txBox="1">
            <a:spLocks noGrp="1"/>
          </p:cNvSpPr>
          <p:nvPr>
            <p:ph type="title" idx="4294967295"/>
          </p:nvPr>
        </p:nvSpPr>
        <p:spPr>
          <a:xfrm>
            <a:off x="990599" y="431800"/>
            <a:ext cx="7924183"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Examples of Link Text</a:t>
            </a:r>
          </a:p>
        </p:txBody>
      </p:sp>
      <p:pic>
        <p:nvPicPr>
          <p:cNvPr id="13" name="Audio 12" descr="Speaker Icon indicates voice recording on slide.">
            <a:extLst>
              <a:ext uri="{FF2B5EF4-FFF2-40B4-BE49-F238E27FC236}">
                <a16:creationId xmlns:a16="http://schemas.microsoft.com/office/drawing/2014/main" id="{23F70ABB-8938-D81D-7F9E-DD285CFAD21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8AF52D36-667F-824D-8CC2-B466638D9E3B}" label="" lang="en-us" r:embed="rId6"/>
                        </p173:trackLst>
                      </p173:tracksInfo>
                    </p:ext>
                  </p14:extLst>
                </p14:media>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969716412"/>
      </p:ext>
    </p:extLst>
  </p:cSld>
  <p:clrMapOvr>
    <a:masterClrMapping/>
  </p:clrMapOvr>
  <mc:AlternateContent xmlns:mc="http://schemas.openxmlformats.org/markup-compatibility/2006" xmlns:p14="http://schemas.microsoft.com/office/powerpoint/2010/main">
    <mc:Choice Requires="p14">
      <p:transition spd="slow" p14:dur="2000" advTm="41760"/>
    </mc:Choice>
    <mc:Fallback xmlns="">
      <p:transition spd="slow" advTm="417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par>
                          <p:cTn id="7" fill="hold">
                            <p:stCondLst>
                              <p:cond delay="1"/>
                            </p:stCondLst>
                            <p:childTnLst>
                              <p:par>
                                <p:cTn id="8" presetID="1" presetClass="entr" presetSubtype="0" fill="hold" grpId="0" nodeType="afterEffect">
                                  <p:stCondLst>
                                    <p:cond delay="4500"/>
                                  </p:stCondLst>
                                  <p:childTnLst>
                                    <p:set>
                                      <p:cBhvr>
                                        <p:cTn id="9" dur="1" fill="hold">
                                          <p:stCondLst>
                                            <p:cond delay="0"/>
                                          </p:stCondLst>
                                        </p:cTn>
                                        <p:tgtEl>
                                          <p:spTgt spid="4"/>
                                        </p:tgtEl>
                                        <p:attrNameLst>
                                          <p:attrName>style.visibility</p:attrName>
                                        </p:attrNameLst>
                                      </p:cBhvr>
                                      <p:to>
                                        <p:strVal val="visible"/>
                                      </p:to>
                                    </p:set>
                                  </p:childTnLst>
                                </p:cTn>
                              </p:par>
                            </p:childTnLst>
                          </p:cTn>
                        </p:par>
                        <p:par>
                          <p:cTn id="10" fill="hold">
                            <p:stCondLst>
                              <p:cond delay="4501"/>
                            </p:stCondLst>
                            <p:childTnLst>
                              <p:par>
                                <p:cTn id="11" presetID="1" presetClass="entr" presetSubtype="0" fill="hold" grpId="0" nodeType="afterEffect">
                                  <p:stCondLst>
                                    <p:cond delay="350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8001"/>
                            </p:stCondLst>
                            <p:childTnLst>
                              <p:par>
                                <p:cTn id="14" presetID="1" presetClass="entr" presetSubtype="0" fill="hold" grpId="0" nodeType="afterEffect">
                                  <p:stCondLst>
                                    <p:cond delay="350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11501"/>
                            </p:stCondLst>
                            <p:childTnLst>
                              <p:par>
                                <p:cTn id="17" presetID="1" presetClass="entr" presetSubtype="0" fill="hold" grpId="0" nodeType="afterEffect">
                                  <p:stCondLst>
                                    <p:cond delay="350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15001"/>
                            </p:stCondLst>
                            <p:childTnLst>
                              <p:par>
                                <p:cTn id="20" presetID="1" presetClass="entr" presetSubtype="0" fill="hold" grpId="0" nodeType="afterEffect">
                                  <p:stCondLst>
                                    <p:cond delay="6500"/>
                                  </p:stCondLst>
                                  <p:childTnLst>
                                    <p:set>
                                      <p:cBhvr>
                                        <p:cTn id="21" dur="1" fill="hold">
                                          <p:stCondLst>
                                            <p:cond delay="0"/>
                                          </p:stCondLst>
                                        </p:cTn>
                                        <p:tgtEl>
                                          <p:spTgt spid="8"/>
                                        </p:tgtEl>
                                        <p:attrNameLst>
                                          <p:attrName>style.visibility</p:attrName>
                                        </p:attrNameLst>
                                      </p:cBhvr>
                                      <p:to>
                                        <p:strVal val="visible"/>
                                      </p:to>
                                    </p:set>
                                  </p:childTnLst>
                                </p:cTn>
                              </p:par>
                            </p:childTnLst>
                          </p:cTn>
                        </p:par>
                        <p:par>
                          <p:cTn id="22" fill="hold">
                            <p:stCondLst>
                              <p:cond delay="21501"/>
                            </p:stCondLst>
                            <p:childTnLst>
                              <p:par>
                                <p:cTn id="23" presetID="1" presetClass="entr" presetSubtype="0" fill="hold" grpId="0" nodeType="afterEffect">
                                  <p:stCondLst>
                                    <p:cond delay="2500"/>
                                  </p:stCondLst>
                                  <p:childTnLst>
                                    <p:set>
                                      <p:cBhvr>
                                        <p:cTn id="24" dur="1" fill="hold">
                                          <p:stCondLst>
                                            <p:cond delay="0"/>
                                          </p:stCondLst>
                                        </p:cTn>
                                        <p:tgtEl>
                                          <p:spTgt spid="9"/>
                                        </p:tgtEl>
                                        <p:attrNameLst>
                                          <p:attrName>style.visibility</p:attrName>
                                        </p:attrNameLst>
                                      </p:cBhvr>
                                      <p:to>
                                        <p:strVal val="visible"/>
                                      </p:to>
                                    </p:set>
                                  </p:childTnLst>
                                </p:cTn>
                              </p:par>
                            </p:childTnLst>
                          </p:cTn>
                        </p:par>
                        <p:par>
                          <p:cTn id="25" fill="hold">
                            <p:stCondLst>
                              <p:cond delay="24001"/>
                            </p:stCondLst>
                            <p:childTnLst>
                              <p:par>
                                <p:cTn id="26" presetID="1" presetClass="entr" presetSubtype="0" fill="hold" grpId="0" nodeType="afterEffect">
                                  <p:stCondLst>
                                    <p:cond delay="250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26501"/>
                            </p:stCondLst>
                            <p:childTnLst>
                              <p:par>
                                <p:cTn id="29" presetID="1" presetClass="entr" presetSubtype="0" fill="hold" grpId="0" nodeType="afterEffect">
                                  <p:stCondLst>
                                    <p:cond delay="250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1" fill="hold" display="0">
                  <p:stCondLst>
                    <p:cond delay="indefinite"/>
                  </p:stCondLst>
                  <p:endCondLst>
                    <p:cond evt="onStopAudio" delay="0">
                      <p:tgtEl>
                        <p:sldTgt/>
                      </p:tgtEl>
                    </p:cond>
                  </p:endCondLst>
                </p:cTn>
                <p:tgtEl>
                  <p:spTgt spid="13"/>
                </p:tgtEl>
              </p:cMediaNode>
            </p:audio>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A12FE-18D9-B120-3A64-45503433DC48}"/>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B3DBACE9-69B3-653C-7BC8-891958846319}"/>
              </a:ext>
            </a:extLst>
          </p:cNvPr>
          <p:cNvSpPr txBox="1">
            <a:spLocks noGrp="1"/>
          </p:cNvSpPr>
          <p:nvPr>
            <p:ph type="title" idx="4294967295"/>
          </p:nvPr>
        </p:nvSpPr>
        <p:spPr>
          <a:xfrm>
            <a:off x="990599" y="558800"/>
            <a:ext cx="7924183"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Determining Link Text</a:t>
            </a:r>
          </a:p>
        </p:txBody>
      </p:sp>
      <p:sp>
        <p:nvSpPr>
          <p:cNvPr id="2" name="TextBox 1">
            <a:extLst>
              <a:ext uri="{FF2B5EF4-FFF2-40B4-BE49-F238E27FC236}">
                <a16:creationId xmlns:a16="http://schemas.microsoft.com/office/drawing/2014/main" id="{B1914FE7-73F2-3645-35EF-EFE1416F7C6B}"/>
              </a:ext>
            </a:extLst>
          </p:cNvPr>
          <p:cNvSpPr txBox="1"/>
          <p:nvPr/>
        </p:nvSpPr>
        <p:spPr>
          <a:xfrm>
            <a:off x="1209512" y="1981731"/>
            <a:ext cx="10336725" cy="1708160"/>
          </a:xfrm>
          <a:prstGeom prst="rect">
            <a:avLst/>
          </a:prstGeom>
          <a:noFill/>
        </p:spPr>
        <p:txBody>
          <a:bodyPr wrap="square" rtlCol="0">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E</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ndangered animals can be listed as critically endangered, endangered, or vulnerable.  The World Wildlife Fund maintains a species directory for endangered animals. Learn more.</a:t>
            </a:r>
          </a:p>
        </p:txBody>
      </p:sp>
      <p:sp>
        <p:nvSpPr>
          <p:cNvPr id="13" name="TextBox 12">
            <a:extLst>
              <a:ext uri="{FF2B5EF4-FFF2-40B4-BE49-F238E27FC236}">
                <a16:creationId xmlns:a16="http://schemas.microsoft.com/office/drawing/2014/main" id="{2DDD33BF-8FFC-6ADC-F3A9-F287879E2C53}"/>
              </a:ext>
            </a:extLst>
          </p:cNvPr>
          <p:cNvSpPr txBox="1"/>
          <p:nvPr/>
        </p:nvSpPr>
        <p:spPr>
          <a:xfrm>
            <a:off x="1209512" y="1312585"/>
            <a:ext cx="9344833" cy="600164"/>
          </a:xfrm>
          <a:prstGeom prst="rect">
            <a:avLst/>
          </a:prstGeom>
          <a:noFill/>
        </p:spPr>
        <p:txBody>
          <a:bodyPr wrap="square" rtlCol="0">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In the following paragraph, what text would make good link text?</a:t>
            </a:r>
            <a:endParaRPr lang="en-US" sz="2400" kern="100" dirty="0">
              <a:effectLst/>
              <a:latin typeface="Avenir Next" panose="020B0503020202020204" pitchFamily="34" charset="0"/>
              <a:ea typeface="Aptos" panose="020B000402020202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565D6ED6-9C40-7DC8-419F-0A88451291E5}"/>
              </a:ext>
            </a:extLst>
          </p:cNvPr>
          <p:cNvSpPr txBox="1"/>
          <p:nvPr/>
        </p:nvSpPr>
        <p:spPr>
          <a:xfrm>
            <a:off x="1910808" y="3884652"/>
            <a:ext cx="3281124" cy="600164"/>
          </a:xfrm>
          <a:prstGeom prst="rect">
            <a:avLst/>
          </a:prstGeom>
          <a:noFill/>
        </p:spPr>
        <p:txBody>
          <a:bodyPr wrap="square" rtlCol="0">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E</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ndangered animals?</a:t>
            </a:r>
          </a:p>
        </p:txBody>
      </p:sp>
      <p:sp>
        <p:nvSpPr>
          <p:cNvPr id="15" name="TextBox 14">
            <a:extLst>
              <a:ext uri="{FF2B5EF4-FFF2-40B4-BE49-F238E27FC236}">
                <a16:creationId xmlns:a16="http://schemas.microsoft.com/office/drawing/2014/main" id="{6C65ED45-F15D-0DC6-2914-6E574E77F214}"/>
              </a:ext>
            </a:extLst>
          </p:cNvPr>
          <p:cNvSpPr txBox="1"/>
          <p:nvPr/>
        </p:nvSpPr>
        <p:spPr>
          <a:xfrm>
            <a:off x="1910808" y="4520444"/>
            <a:ext cx="3901056" cy="600164"/>
          </a:xfrm>
          <a:prstGeom prst="rect">
            <a:avLst/>
          </a:prstGeom>
          <a:noFill/>
        </p:spPr>
        <p:txBody>
          <a:bodyPr wrap="square" rtlCol="0">
            <a:spAutoFit/>
          </a:bodyPr>
          <a:lstStyle/>
          <a:p>
            <a:pPr>
              <a:lnSpc>
                <a:spcPct val="150000"/>
              </a:lnSpc>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The World Wildlife Fund? </a:t>
            </a:r>
          </a:p>
        </p:txBody>
      </p:sp>
      <p:sp>
        <p:nvSpPr>
          <p:cNvPr id="16" name="TextBox 15">
            <a:extLst>
              <a:ext uri="{FF2B5EF4-FFF2-40B4-BE49-F238E27FC236}">
                <a16:creationId xmlns:a16="http://schemas.microsoft.com/office/drawing/2014/main" id="{F322CDCE-09BE-655B-C631-5D7EAC028052}"/>
              </a:ext>
            </a:extLst>
          </p:cNvPr>
          <p:cNvSpPr txBox="1"/>
          <p:nvPr/>
        </p:nvSpPr>
        <p:spPr>
          <a:xfrm>
            <a:off x="1910808" y="5156235"/>
            <a:ext cx="6508790" cy="600164"/>
          </a:xfrm>
          <a:prstGeom prst="rect">
            <a:avLst/>
          </a:prstGeom>
          <a:noFill/>
        </p:spPr>
        <p:txBody>
          <a:bodyPr wrap="square" rtlCol="0">
            <a:spAutoFit/>
          </a:bodyPr>
          <a:lstStyle/>
          <a:p>
            <a:pPr>
              <a:lnSpc>
                <a:spcPct val="150000"/>
              </a:lnSpc>
            </a:pPr>
            <a:r>
              <a:rPr lang="en-US" sz="2400" kern="100" dirty="0">
                <a:latin typeface="Avenir Next" panose="020B0503020202020204" pitchFamily="34" charset="0"/>
                <a:ea typeface="Aptos" panose="020B0004020202020204" pitchFamily="34" charset="0"/>
                <a:cs typeface="Times New Roman" panose="02020603050405020304" pitchFamily="18" charset="0"/>
              </a:rPr>
              <a:t>S</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pecies directory for endangered animals?</a:t>
            </a:r>
          </a:p>
        </p:txBody>
      </p:sp>
      <p:sp>
        <p:nvSpPr>
          <p:cNvPr id="18" name="TextBox 17">
            <a:extLst>
              <a:ext uri="{FF2B5EF4-FFF2-40B4-BE49-F238E27FC236}">
                <a16:creationId xmlns:a16="http://schemas.microsoft.com/office/drawing/2014/main" id="{3113ED8B-3115-2DD4-8A10-6BF1D1565E1A}"/>
              </a:ext>
            </a:extLst>
          </p:cNvPr>
          <p:cNvSpPr txBox="1"/>
          <p:nvPr/>
        </p:nvSpPr>
        <p:spPr>
          <a:xfrm>
            <a:off x="1910808" y="5792026"/>
            <a:ext cx="3901056" cy="600164"/>
          </a:xfrm>
          <a:prstGeom prst="rect">
            <a:avLst/>
          </a:prstGeom>
          <a:noFill/>
        </p:spPr>
        <p:txBody>
          <a:bodyPr wrap="square" rtlCol="0">
            <a:spAutoFit/>
          </a:bodyPr>
          <a:lstStyle/>
          <a:p>
            <a:pPr>
              <a:lnSpc>
                <a:spcPct val="150000"/>
              </a:lnSpc>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Learn More? </a:t>
            </a:r>
          </a:p>
        </p:txBody>
      </p:sp>
      <p:sp>
        <p:nvSpPr>
          <p:cNvPr id="3" name="Right Arrow 2" descr="A blue arrow pointing to the answer, “Species directory for endangered animals?”">
            <a:extLst>
              <a:ext uri="{FF2B5EF4-FFF2-40B4-BE49-F238E27FC236}">
                <a16:creationId xmlns:a16="http://schemas.microsoft.com/office/drawing/2014/main" id="{E1F89CE2-3F4C-54DB-59E3-27C76BAB3D67}"/>
              </a:ext>
            </a:extLst>
          </p:cNvPr>
          <p:cNvSpPr/>
          <p:nvPr/>
        </p:nvSpPr>
        <p:spPr>
          <a:xfrm rot="10800000" flipV="1">
            <a:off x="8244136" y="5341455"/>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udio 5" descr="Speaker Icon indicates voice recording on slide.">
            <a:extLst>
              <a:ext uri="{FF2B5EF4-FFF2-40B4-BE49-F238E27FC236}">
                <a16:creationId xmlns:a16="http://schemas.microsoft.com/office/drawing/2014/main" id="{388C3BD9-4DB3-B62D-0BB1-1ACA50934EAA}"/>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AEE9E201-6F28-7B4D-934B-8279327AB8A1}"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25403918"/>
      </p:ext>
    </p:extLst>
  </p:cSld>
  <p:clrMapOvr>
    <a:masterClrMapping/>
  </p:clrMapOvr>
  <mc:AlternateContent xmlns:mc="http://schemas.openxmlformats.org/markup-compatibility/2006" xmlns:p14="http://schemas.microsoft.com/office/powerpoint/2010/main">
    <mc:Choice Requires="p14">
      <p:transition spd="slow" p14:dur="2000" advTm="40672"/>
    </mc:Choice>
    <mc:Fallback xmlns="">
      <p:transition spd="slow" advTm="40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1"/>
                            </p:stCondLst>
                            <p:childTnLst>
                              <p:par>
                                <p:cTn id="8" presetID="1" presetClass="entr" presetSubtype="0" fill="hold" grpId="0" nodeType="afterEffect">
                                  <p:stCondLst>
                                    <p:cond delay="21000"/>
                                  </p:stCondLst>
                                  <p:childTnLst>
                                    <p:set>
                                      <p:cBhvr>
                                        <p:cTn id="9" dur="1" fill="hold">
                                          <p:stCondLst>
                                            <p:cond delay="0"/>
                                          </p:stCondLst>
                                        </p:cTn>
                                        <p:tgtEl>
                                          <p:spTgt spid="14"/>
                                        </p:tgtEl>
                                        <p:attrNameLst>
                                          <p:attrName>style.visibility</p:attrName>
                                        </p:attrNameLst>
                                      </p:cBhvr>
                                      <p:to>
                                        <p:strVal val="visible"/>
                                      </p:to>
                                    </p:set>
                                  </p:childTnLst>
                                </p:cTn>
                              </p:par>
                            </p:childTnLst>
                          </p:cTn>
                        </p:par>
                        <p:par>
                          <p:cTn id="10" fill="hold">
                            <p:stCondLst>
                              <p:cond delay="21001"/>
                            </p:stCondLst>
                            <p:childTnLst>
                              <p:par>
                                <p:cTn id="11" presetID="1" presetClass="entr" presetSubtype="0" fill="hold" grpId="0" nodeType="afterEffect">
                                  <p:stCondLst>
                                    <p:cond delay="3000"/>
                                  </p:stCondLst>
                                  <p:childTnLst>
                                    <p:set>
                                      <p:cBhvr>
                                        <p:cTn id="12" dur="1" fill="hold">
                                          <p:stCondLst>
                                            <p:cond delay="0"/>
                                          </p:stCondLst>
                                        </p:cTn>
                                        <p:tgtEl>
                                          <p:spTgt spid="15"/>
                                        </p:tgtEl>
                                        <p:attrNameLst>
                                          <p:attrName>style.visibility</p:attrName>
                                        </p:attrNameLst>
                                      </p:cBhvr>
                                      <p:to>
                                        <p:strVal val="visible"/>
                                      </p:to>
                                    </p:set>
                                  </p:childTnLst>
                                </p:cTn>
                              </p:par>
                            </p:childTnLst>
                          </p:cTn>
                        </p:par>
                        <p:par>
                          <p:cTn id="13" fill="hold">
                            <p:stCondLst>
                              <p:cond delay="24001"/>
                            </p:stCondLst>
                            <p:childTnLst>
                              <p:par>
                                <p:cTn id="14" presetID="1" presetClass="entr" presetSubtype="0" fill="hold" grpId="0" nodeType="afterEffect">
                                  <p:stCondLst>
                                    <p:cond delay="3000"/>
                                  </p:stCondLst>
                                  <p:childTnLst>
                                    <p:set>
                                      <p:cBhvr>
                                        <p:cTn id="15" dur="1" fill="hold">
                                          <p:stCondLst>
                                            <p:cond delay="0"/>
                                          </p:stCondLst>
                                        </p:cTn>
                                        <p:tgtEl>
                                          <p:spTgt spid="16"/>
                                        </p:tgtEl>
                                        <p:attrNameLst>
                                          <p:attrName>style.visibility</p:attrName>
                                        </p:attrNameLst>
                                      </p:cBhvr>
                                      <p:to>
                                        <p:strVal val="visible"/>
                                      </p:to>
                                    </p:set>
                                  </p:childTnLst>
                                </p:cTn>
                              </p:par>
                            </p:childTnLst>
                          </p:cTn>
                        </p:par>
                        <p:par>
                          <p:cTn id="16" fill="hold">
                            <p:stCondLst>
                              <p:cond delay="27001"/>
                            </p:stCondLst>
                            <p:childTnLst>
                              <p:par>
                                <p:cTn id="17" presetID="1" presetClass="entr" presetSubtype="0" fill="hold" grpId="0" nodeType="afterEffect">
                                  <p:stCondLst>
                                    <p:cond delay="300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30001"/>
                            </p:stCondLst>
                            <p:childTnLst>
                              <p:par>
                                <p:cTn id="20" presetID="1" presetClass="entr" presetSubtype="0" fill="hold" grpId="0" nodeType="afterEffect">
                                  <p:stCondLst>
                                    <p:cond delay="350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2" fill="hold" display="0">
                  <p:stCondLst>
                    <p:cond delay="indefinite"/>
                  </p:stCondLst>
                  <p:endCondLst>
                    <p:cond evt="onStopAudio" delay="0">
                      <p:tgtEl>
                        <p:sldTgt/>
                      </p:tgtEl>
                    </p:cond>
                  </p:endCondLst>
                </p:cTn>
                <p:tgtEl>
                  <p:spTgt spid="6"/>
                </p:tgtEl>
              </p:cMediaNode>
            </p:audio>
          </p:childTnLst>
        </p:cTn>
      </p:par>
    </p:tnLst>
    <p:bldLst>
      <p:bldP spid="14" grpId="0"/>
      <p:bldP spid="15" grpId="0"/>
      <p:bldP spid="16" grpId="0"/>
      <p:bldP spid="18" grpId="0"/>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A88B3-84F1-8906-80A4-B6A4CA1400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65451B-21D8-8A03-D837-59D38F59E3C5}"/>
              </a:ext>
            </a:extLst>
          </p:cNvPr>
          <p:cNvSpPr>
            <a:spLocks noGrp="1"/>
          </p:cNvSpPr>
          <p:nvPr>
            <p:ph type="ctrTitle"/>
          </p:nvPr>
        </p:nvSpPr>
        <p:spPr>
          <a:xfrm>
            <a:off x="1524000" y="2162629"/>
            <a:ext cx="9144000" cy="1266372"/>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Lists</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71DF4D4E-5F90-0CC4-8BD0-3E9BE297F7D6}"/>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2BFEDC9C-421C-4347-BAEA-DA0348966EF6}"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524148817"/>
      </p:ext>
    </p:extLst>
  </p:cSld>
  <p:clrMapOvr>
    <a:masterClrMapping/>
  </p:clrMapOvr>
  <mc:AlternateContent xmlns:mc="http://schemas.openxmlformats.org/markup-compatibility/2006" xmlns:p14="http://schemas.microsoft.com/office/powerpoint/2010/main">
    <mc:Choice Requires="p14">
      <p:transition spd="slow" p14:dur="2000" advTm="4320"/>
    </mc:Choice>
    <mc:Fallback xmlns="">
      <p:transition spd="slow" advTm="43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F47903-5AE4-C8E3-3C06-461F0A670545}"/>
              </a:ext>
            </a:extLst>
          </p:cNvPr>
          <p:cNvSpPr txBox="1"/>
          <p:nvPr/>
        </p:nvSpPr>
        <p:spPr>
          <a:xfrm>
            <a:off x="472888" y="934321"/>
            <a:ext cx="11322423" cy="1938992"/>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latin typeface="Avenir Next" panose="020B0503020202020204" pitchFamily="34" charset="0"/>
              </a:rPr>
              <a:t>Lists provide structure and order to content.</a:t>
            </a:r>
          </a:p>
          <a:p>
            <a:pPr marL="742950" lvl="1" indent="-285750">
              <a:buFont typeface="Arial" panose="020B0604020202020204" pitchFamily="34" charset="0"/>
              <a:buChar char="•"/>
            </a:pPr>
            <a:r>
              <a:rPr lang="en-US" sz="2400" dirty="0">
                <a:latin typeface="Avenir Next" panose="020B0503020202020204" pitchFamily="34" charset="0"/>
              </a:rPr>
              <a:t>A screen reader will announce the list and the number of items in the list.</a:t>
            </a:r>
          </a:p>
          <a:p>
            <a:pPr marL="742950" lvl="1" indent="-285750">
              <a:buFont typeface="Arial" panose="020B0604020202020204" pitchFamily="34" charset="0"/>
              <a:buChar char="•"/>
            </a:pPr>
            <a:r>
              <a:rPr lang="en-US" sz="2400" dirty="0">
                <a:latin typeface="Avenir Next" panose="020B0503020202020204" pitchFamily="34" charset="0"/>
              </a:rPr>
              <a:t>Lists need to use the list tag, and the list item tag. </a:t>
            </a:r>
          </a:p>
          <a:p>
            <a:pPr marL="742950" lvl="1" indent="-285750">
              <a:buFont typeface="Arial" panose="020B0604020202020204" pitchFamily="34" charset="0"/>
              <a:buChar char="•"/>
            </a:pPr>
            <a:r>
              <a:rPr lang="en-US" sz="2400" dirty="0">
                <a:latin typeface="Avenir Next" panose="020B0503020202020204" pitchFamily="34" charset="0"/>
              </a:rPr>
              <a:t>Avoid using numbers and dashes to make the content look like a list.</a:t>
            </a:r>
          </a:p>
          <a:p>
            <a:pPr marL="742950" lvl="1" indent="-285750">
              <a:buFont typeface="Arial" panose="020B0604020202020204" pitchFamily="34" charset="0"/>
              <a:buChar char="•"/>
            </a:pPr>
            <a:r>
              <a:rPr lang="en-US" sz="2400" dirty="0">
                <a:latin typeface="Avenir Next" panose="020B0503020202020204" pitchFamily="34" charset="0"/>
              </a:rPr>
              <a:t>Lists can be ordered, unordered, or description lists.</a:t>
            </a:r>
          </a:p>
        </p:txBody>
      </p:sp>
      <p:sp>
        <p:nvSpPr>
          <p:cNvPr id="20" name="Title 19">
            <a:extLst>
              <a:ext uri="{FF2B5EF4-FFF2-40B4-BE49-F238E27FC236}">
                <a16:creationId xmlns:a16="http://schemas.microsoft.com/office/drawing/2014/main" id="{2A063C6E-6548-C24C-DE6F-2457189E709B}"/>
              </a:ext>
            </a:extLst>
          </p:cNvPr>
          <p:cNvSpPr txBox="1">
            <a:spLocks noGrp="1"/>
          </p:cNvSpPr>
          <p:nvPr>
            <p:ph type="title" idx="4294967295"/>
          </p:nvPr>
        </p:nvSpPr>
        <p:spPr>
          <a:xfrm>
            <a:off x="658906" y="249518"/>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All About Lists</a:t>
            </a:r>
          </a:p>
        </p:txBody>
      </p:sp>
      <p:sp>
        <p:nvSpPr>
          <p:cNvPr id="3" name="TextBox 2">
            <a:extLst>
              <a:ext uri="{FF2B5EF4-FFF2-40B4-BE49-F238E27FC236}">
                <a16:creationId xmlns:a16="http://schemas.microsoft.com/office/drawing/2014/main" id="{45B886DC-CD39-1C26-0F44-77041A2F550F}"/>
              </a:ext>
            </a:extLst>
          </p:cNvPr>
          <p:cNvSpPr txBox="1"/>
          <p:nvPr/>
        </p:nvSpPr>
        <p:spPr>
          <a:xfrm>
            <a:off x="1409700" y="3661522"/>
            <a:ext cx="2447925" cy="646331"/>
          </a:xfrm>
          <a:prstGeom prst="rect">
            <a:avLst/>
          </a:prstGeom>
          <a:solidFill>
            <a:schemeClr val="tx2"/>
          </a:solidFill>
        </p:spPr>
        <p:txBody>
          <a:bodyPr wrap="square" rtlCol="0">
            <a:spAutoFit/>
          </a:bodyPr>
          <a:lstStyle/>
          <a:p>
            <a:pPr algn="ctr"/>
            <a:r>
              <a:rPr lang="en-US" sz="3600" b="1" dirty="0">
                <a:solidFill>
                  <a:schemeClr val="bg1"/>
                </a:solidFill>
                <a:latin typeface="Avenir Next" panose="020B0503020202020204" pitchFamily="34" charset="0"/>
              </a:rPr>
              <a:t>&lt;</a:t>
            </a:r>
            <a:r>
              <a:rPr lang="en-US" sz="3600" b="1" dirty="0" err="1">
                <a:solidFill>
                  <a:schemeClr val="bg1"/>
                </a:solidFill>
                <a:latin typeface="Avenir Next" panose="020B0503020202020204" pitchFamily="34" charset="0"/>
              </a:rPr>
              <a:t>ol</a:t>
            </a:r>
            <a:r>
              <a:rPr lang="en-US" sz="3600" b="1" dirty="0">
                <a:solidFill>
                  <a:schemeClr val="bg1"/>
                </a:solidFill>
                <a:latin typeface="Avenir Next" panose="020B0503020202020204" pitchFamily="34" charset="0"/>
              </a:rPr>
              <a:t>&gt;&lt;/</a:t>
            </a:r>
            <a:r>
              <a:rPr lang="en-US" sz="3600" b="1" dirty="0" err="1">
                <a:solidFill>
                  <a:schemeClr val="bg1"/>
                </a:solidFill>
                <a:latin typeface="Avenir Next" panose="020B0503020202020204" pitchFamily="34" charset="0"/>
              </a:rPr>
              <a:t>ol</a:t>
            </a:r>
            <a:r>
              <a:rPr lang="en-US" sz="3600" b="1" dirty="0">
                <a:solidFill>
                  <a:schemeClr val="bg1"/>
                </a:solidFill>
                <a:latin typeface="Avenir Next" panose="020B0503020202020204" pitchFamily="34" charset="0"/>
              </a:rPr>
              <a:t>&gt;</a:t>
            </a:r>
          </a:p>
        </p:txBody>
      </p:sp>
      <p:sp>
        <p:nvSpPr>
          <p:cNvPr id="4" name="TextBox 3">
            <a:extLst>
              <a:ext uri="{FF2B5EF4-FFF2-40B4-BE49-F238E27FC236}">
                <a16:creationId xmlns:a16="http://schemas.microsoft.com/office/drawing/2014/main" id="{9AC93392-1BE3-BB97-53F7-35195127B015}"/>
              </a:ext>
            </a:extLst>
          </p:cNvPr>
          <p:cNvSpPr txBox="1"/>
          <p:nvPr/>
        </p:nvSpPr>
        <p:spPr>
          <a:xfrm>
            <a:off x="4753021" y="3661522"/>
            <a:ext cx="2447925" cy="646331"/>
          </a:xfrm>
          <a:prstGeom prst="rect">
            <a:avLst/>
          </a:prstGeom>
          <a:solidFill>
            <a:schemeClr val="tx2"/>
          </a:solidFill>
        </p:spPr>
        <p:txBody>
          <a:bodyPr wrap="square" rtlCol="0">
            <a:spAutoFit/>
          </a:bodyPr>
          <a:lstStyle/>
          <a:p>
            <a:pPr algn="ctr"/>
            <a:r>
              <a:rPr lang="en-US" sz="3600" b="1" dirty="0">
                <a:solidFill>
                  <a:schemeClr val="bg1"/>
                </a:solidFill>
                <a:latin typeface="Avenir Next" panose="020B0503020202020204" pitchFamily="34" charset="0"/>
              </a:rPr>
              <a:t>&lt;ul&gt;&lt;/ul&gt;</a:t>
            </a:r>
          </a:p>
        </p:txBody>
      </p:sp>
      <p:sp>
        <p:nvSpPr>
          <p:cNvPr id="5" name="TextBox 4">
            <a:extLst>
              <a:ext uri="{FF2B5EF4-FFF2-40B4-BE49-F238E27FC236}">
                <a16:creationId xmlns:a16="http://schemas.microsoft.com/office/drawing/2014/main" id="{9FF054D3-3187-C560-8AA0-4AB6A1061014}"/>
              </a:ext>
            </a:extLst>
          </p:cNvPr>
          <p:cNvSpPr txBox="1"/>
          <p:nvPr/>
        </p:nvSpPr>
        <p:spPr>
          <a:xfrm>
            <a:off x="8096343" y="3661522"/>
            <a:ext cx="2685957" cy="646331"/>
          </a:xfrm>
          <a:prstGeom prst="rect">
            <a:avLst/>
          </a:prstGeom>
          <a:solidFill>
            <a:schemeClr val="tx2"/>
          </a:solidFill>
        </p:spPr>
        <p:txBody>
          <a:bodyPr wrap="square" rtlCol="0">
            <a:spAutoFit/>
          </a:bodyPr>
          <a:lstStyle/>
          <a:p>
            <a:pPr algn="ctr"/>
            <a:r>
              <a:rPr lang="en-US" sz="3600" b="1" dirty="0">
                <a:solidFill>
                  <a:schemeClr val="bg1"/>
                </a:solidFill>
                <a:latin typeface="Avenir Next" panose="020B0503020202020204" pitchFamily="34" charset="0"/>
              </a:rPr>
              <a:t>&lt;dl&gt;&lt;/dl&gt;</a:t>
            </a:r>
          </a:p>
        </p:txBody>
      </p:sp>
      <p:sp>
        <p:nvSpPr>
          <p:cNvPr id="6" name="TextBox 5">
            <a:extLst>
              <a:ext uri="{FF2B5EF4-FFF2-40B4-BE49-F238E27FC236}">
                <a16:creationId xmlns:a16="http://schemas.microsoft.com/office/drawing/2014/main" id="{D4E4D7DD-8BE1-3E84-75FD-CC11A7BC87D5}"/>
              </a:ext>
            </a:extLst>
          </p:cNvPr>
          <p:cNvSpPr txBox="1"/>
          <p:nvPr/>
        </p:nvSpPr>
        <p:spPr>
          <a:xfrm>
            <a:off x="1616868" y="4471988"/>
            <a:ext cx="2033588" cy="400110"/>
          </a:xfrm>
          <a:prstGeom prst="rect">
            <a:avLst/>
          </a:prstGeom>
          <a:noFill/>
        </p:spPr>
        <p:txBody>
          <a:bodyPr wrap="square" rtlCol="0">
            <a:spAutoFit/>
          </a:bodyPr>
          <a:lstStyle/>
          <a:p>
            <a:r>
              <a:rPr lang="en-US" sz="2000" dirty="0">
                <a:latin typeface="Avenir Next" panose="020B0503020202020204" pitchFamily="34" charset="0"/>
              </a:rPr>
              <a:t>Ordered list tag</a:t>
            </a:r>
          </a:p>
        </p:txBody>
      </p:sp>
      <p:sp>
        <p:nvSpPr>
          <p:cNvPr id="7" name="TextBox 6">
            <a:extLst>
              <a:ext uri="{FF2B5EF4-FFF2-40B4-BE49-F238E27FC236}">
                <a16:creationId xmlns:a16="http://schemas.microsoft.com/office/drawing/2014/main" id="{9341DD53-A0E0-BFED-2A00-9FDEDF03F59E}"/>
              </a:ext>
            </a:extLst>
          </p:cNvPr>
          <p:cNvSpPr txBox="1"/>
          <p:nvPr/>
        </p:nvSpPr>
        <p:spPr>
          <a:xfrm>
            <a:off x="4945854" y="4471988"/>
            <a:ext cx="2300292" cy="400110"/>
          </a:xfrm>
          <a:prstGeom prst="rect">
            <a:avLst/>
          </a:prstGeom>
          <a:noFill/>
        </p:spPr>
        <p:txBody>
          <a:bodyPr wrap="square" rtlCol="0">
            <a:spAutoFit/>
          </a:bodyPr>
          <a:lstStyle/>
          <a:p>
            <a:r>
              <a:rPr lang="en-US" sz="2000" dirty="0">
                <a:latin typeface="Avenir Next" panose="020B0503020202020204" pitchFamily="34" charset="0"/>
              </a:rPr>
              <a:t>Unordered list tag</a:t>
            </a:r>
          </a:p>
        </p:txBody>
      </p:sp>
      <p:sp>
        <p:nvSpPr>
          <p:cNvPr id="9" name="TextBox 8">
            <a:extLst>
              <a:ext uri="{FF2B5EF4-FFF2-40B4-BE49-F238E27FC236}">
                <a16:creationId xmlns:a16="http://schemas.microsoft.com/office/drawing/2014/main" id="{BF59A6B3-679B-E50A-3B7F-4389DD52F104}"/>
              </a:ext>
            </a:extLst>
          </p:cNvPr>
          <p:cNvSpPr txBox="1"/>
          <p:nvPr/>
        </p:nvSpPr>
        <p:spPr>
          <a:xfrm>
            <a:off x="8207642" y="4471988"/>
            <a:ext cx="2463358" cy="400110"/>
          </a:xfrm>
          <a:prstGeom prst="rect">
            <a:avLst/>
          </a:prstGeom>
          <a:noFill/>
        </p:spPr>
        <p:txBody>
          <a:bodyPr wrap="square" rtlCol="0">
            <a:spAutoFit/>
          </a:bodyPr>
          <a:lstStyle/>
          <a:p>
            <a:r>
              <a:rPr lang="en-US" sz="2000" dirty="0">
                <a:latin typeface="Avenir Next" panose="020B0503020202020204" pitchFamily="34" charset="0"/>
              </a:rPr>
              <a:t>Description list tag</a:t>
            </a:r>
          </a:p>
        </p:txBody>
      </p:sp>
      <p:pic>
        <p:nvPicPr>
          <p:cNvPr id="10" name="Audio 9" descr="Speaker Icon indicates voice recording on slide.">
            <a:extLst>
              <a:ext uri="{FF2B5EF4-FFF2-40B4-BE49-F238E27FC236}">
                <a16:creationId xmlns:a16="http://schemas.microsoft.com/office/drawing/2014/main" id="{AF95CE59-95A8-D0B0-C2A2-F2BF33BAA2C6}"/>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594AC089-0EB8-7C49-A71E-44FED099C3F6}"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936421517"/>
      </p:ext>
    </p:extLst>
  </p:cSld>
  <p:clrMapOvr>
    <a:masterClrMapping/>
  </p:clrMapOvr>
  <mc:AlternateContent xmlns:mc="http://schemas.openxmlformats.org/markup-compatibility/2006" xmlns:p14="http://schemas.microsoft.com/office/powerpoint/2010/main">
    <mc:Choice Requires="p14">
      <p:transition spd="slow" p14:dur="2000" advTm="31274"/>
    </mc:Choice>
    <mc:Fallback xmlns="">
      <p:transition spd="slow" advTm="312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40ED57-3894-81AE-A81E-406E204550DE}"/>
              </a:ext>
            </a:extLst>
          </p:cNvPr>
          <p:cNvSpPr txBox="1">
            <a:spLocks noGrp="1"/>
          </p:cNvSpPr>
          <p:nvPr>
            <p:ph type="title" idx="4294967295"/>
          </p:nvPr>
        </p:nvSpPr>
        <p:spPr>
          <a:xfrm>
            <a:off x="1062317" y="602046"/>
            <a:ext cx="5440083"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Accessibility Overview:</a:t>
            </a:r>
          </a:p>
        </p:txBody>
      </p:sp>
      <p:sp>
        <p:nvSpPr>
          <p:cNvPr id="5" name="TextBox 4">
            <a:extLst>
              <a:ext uri="{FF2B5EF4-FFF2-40B4-BE49-F238E27FC236}">
                <a16:creationId xmlns:a16="http://schemas.microsoft.com/office/drawing/2014/main" id="{C05B02DC-FFD6-B5DD-1264-388E9C3C0C92}"/>
              </a:ext>
            </a:extLst>
          </p:cNvPr>
          <p:cNvSpPr txBox="1"/>
          <p:nvPr/>
        </p:nvSpPr>
        <p:spPr>
          <a:xfrm>
            <a:off x="1280033" y="1567117"/>
            <a:ext cx="8001000" cy="170816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dirty="0">
                <a:latin typeface="Avenir Next Medium" panose="020B0503020202020204" pitchFamily="34" charset="0"/>
              </a:rPr>
              <a:t>What is Accessibility</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Why Accessibility is Important</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Role of the Web Editor and/or Content Creator</a:t>
            </a:r>
          </a:p>
        </p:txBody>
      </p:sp>
      <p:pic>
        <p:nvPicPr>
          <p:cNvPr id="10" name="Audio 9" descr="Speaker Icon indicates voice recording on slide.">
            <a:extLst>
              <a:ext uri="{FF2B5EF4-FFF2-40B4-BE49-F238E27FC236}">
                <a16:creationId xmlns:a16="http://schemas.microsoft.com/office/drawing/2014/main" id="{9EF4E1A9-5802-978E-4E21-F1A4F7667CC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486F9BFB-FD92-3F47-8059-CD7A2C0E27CB}"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211574510"/>
      </p:ext>
    </p:extLst>
  </p:cSld>
  <p:clrMapOvr>
    <a:masterClrMapping/>
  </p:clrMapOvr>
  <mc:AlternateContent xmlns:mc="http://schemas.openxmlformats.org/markup-compatibility/2006" xmlns:p14="http://schemas.microsoft.com/office/powerpoint/2010/main">
    <mc:Choice Requires="p14">
      <p:transition spd="slow" p14:dur="2000" advTm="13258"/>
    </mc:Choice>
    <mc:Fallback xmlns="">
      <p:transition spd="slow" advTm="132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76851-127A-B983-4D1F-A86BC256761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3237656-11E4-91E9-E115-53B8C0827A32}"/>
              </a:ext>
            </a:extLst>
          </p:cNvPr>
          <p:cNvSpPr txBox="1"/>
          <p:nvPr/>
        </p:nvSpPr>
        <p:spPr>
          <a:xfrm>
            <a:off x="472888" y="934321"/>
            <a:ext cx="11322423" cy="830997"/>
          </a:xfrm>
          <a:prstGeom prst="rect">
            <a:avLst/>
          </a:prstGeom>
          <a:noFill/>
        </p:spPr>
        <p:txBody>
          <a:bodyPr wrap="square" rtlCol="0">
            <a:spAutoFit/>
          </a:bodyPr>
          <a:lstStyle/>
          <a:p>
            <a:pPr marL="1200150" lvl="2" indent="-285750">
              <a:buFont typeface="Arial" panose="020B0604020202020204" pitchFamily="34" charset="0"/>
              <a:buChar char="•"/>
            </a:pPr>
            <a:r>
              <a:rPr lang="en-US" sz="2400" dirty="0">
                <a:latin typeface="Avenir Next" panose="020B0503020202020204" pitchFamily="34" charset="0"/>
              </a:rPr>
              <a:t>An ordered list has a defined sequence of steps. </a:t>
            </a:r>
          </a:p>
          <a:p>
            <a:pPr marL="1200150" lvl="2" indent="-285750">
              <a:buFont typeface="Arial" panose="020B0604020202020204" pitchFamily="34" charset="0"/>
              <a:buChar char="•"/>
            </a:pPr>
            <a:r>
              <a:rPr lang="en-US" sz="2400" dirty="0">
                <a:latin typeface="Avenir Next" panose="020B0503020202020204" pitchFamily="34" charset="0"/>
              </a:rPr>
              <a:t>Code for an ordered list:</a:t>
            </a:r>
          </a:p>
        </p:txBody>
      </p:sp>
      <p:sp>
        <p:nvSpPr>
          <p:cNvPr id="20" name="Title 19">
            <a:extLst>
              <a:ext uri="{FF2B5EF4-FFF2-40B4-BE49-F238E27FC236}">
                <a16:creationId xmlns:a16="http://schemas.microsoft.com/office/drawing/2014/main" id="{A91D990D-4FA0-273D-E94C-96696D45484E}"/>
              </a:ext>
            </a:extLst>
          </p:cNvPr>
          <p:cNvSpPr txBox="1">
            <a:spLocks noGrp="1"/>
          </p:cNvSpPr>
          <p:nvPr>
            <p:ph type="title" idx="4294967295"/>
          </p:nvPr>
        </p:nvSpPr>
        <p:spPr>
          <a:xfrm>
            <a:off x="658906" y="249518"/>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Ordered Lists</a:t>
            </a:r>
          </a:p>
        </p:txBody>
      </p:sp>
      <p:sp>
        <p:nvSpPr>
          <p:cNvPr id="4" name="TextBox 3">
            <a:extLst>
              <a:ext uri="{FF2B5EF4-FFF2-40B4-BE49-F238E27FC236}">
                <a16:creationId xmlns:a16="http://schemas.microsoft.com/office/drawing/2014/main" id="{4B9A035C-5B43-779D-B081-6E54FCED818A}"/>
              </a:ext>
            </a:extLst>
          </p:cNvPr>
          <p:cNvSpPr txBox="1"/>
          <p:nvPr/>
        </p:nvSpPr>
        <p:spPr>
          <a:xfrm>
            <a:off x="1464524" y="2679732"/>
            <a:ext cx="3228975" cy="3046988"/>
          </a:xfrm>
          <a:prstGeom prst="rect">
            <a:avLst/>
          </a:prstGeom>
          <a:noFill/>
        </p:spPr>
        <p:txBody>
          <a:bodyPr wrap="square" rtlCol="0">
            <a:spAutoFit/>
          </a:bodyPr>
          <a:lstStyle/>
          <a:p>
            <a:r>
              <a:rPr lang="en-US" sz="2400" dirty="0">
                <a:latin typeface="Avenir Next" panose="020B0503020202020204" pitchFamily="34" charset="0"/>
              </a:rPr>
              <a:t>Washing Clothes List</a:t>
            </a:r>
          </a:p>
          <a:p>
            <a:endParaRPr lang="en-US" sz="2400" dirty="0">
              <a:latin typeface="Avenir Next" panose="020B0503020202020204" pitchFamily="34" charset="0"/>
            </a:endParaRPr>
          </a:p>
          <a:p>
            <a:pPr marL="457200" indent="-457200">
              <a:buFont typeface="+mj-lt"/>
              <a:buAutoNum type="arabicPeriod"/>
            </a:pPr>
            <a:r>
              <a:rPr lang="en-US" sz="2400" dirty="0">
                <a:latin typeface="Avenir Next" panose="020B0503020202020204" pitchFamily="34" charset="0"/>
              </a:rPr>
              <a:t>Sort Laundry</a:t>
            </a:r>
          </a:p>
          <a:p>
            <a:pPr marL="457200" indent="-457200">
              <a:buFont typeface="+mj-lt"/>
              <a:buAutoNum type="arabicPeriod"/>
            </a:pPr>
            <a:r>
              <a:rPr lang="en-US" sz="2400" dirty="0">
                <a:latin typeface="Avenir Next" panose="020B0503020202020204" pitchFamily="34" charset="0"/>
              </a:rPr>
              <a:t>Add Clothes to Washer</a:t>
            </a:r>
          </a:p>
          <a:p>
            <a:pPr marL="457200" indent="-457200">
              <a:buFont typeface="+mj-lt"/>
              <a:buAutoNum type="arabicPeriod"/>
            </a:pPr>
            <a:r>
              <a:rPr lang="en-US" sz="2400" dirty="0">
                <a:latin typeface="Avenir Next" panose="020B0503020202020204" pitchFamily="34" charset="0"/>
              </a:rPr>
              <a:t>Add Soap</a:t>
            </a:r>
          </a:p>
          <a:p>
            <a:pPr marL="457200" indent="-457200">
              <a:buFont typeface="+mj-lt"/>
              <a:buAutoNum type="arabicPeriod"/>
            </a:pPr>
            <a:r>
              <a:rPr lang="en-US" sz="2400" dirty="0">
                <a:latin typeface="Avenir Next" panose="020B0503020202020204" pitchFamily="34" charset="0"/>
              </a:rPr>
              <a:t>Choose Setting</a:t>
            </a:r>
          </a:p>
          <a:p>
            <a:pPr marL="457200" indent="-457200">
              <a:buFont typeface="+mj-lt"/>
              <a:buAutoNum type="arabicPeriod"/>
            </a:pPr>
            <a:r>
              <a:rPr lang="en-US" sz="2400" dirty="0">
                <a:latin typeface="Avenir Next" panose="020B0503020202020204" pitchFamily="34" charset="0"/>
              </a:rPr>
              <a:t>Start Washer</a:t>
            </a:r>
          </a:p>
        </p:txBody>
      </p:sp>
      <p:sp>
        <p:nvSpPr>
          <p:cNvPr id="5" name="TextBox 4">
            <a:extLst>
              <a:ext uri="{FF2B5EF4-FFF2-40B4-BE49-F238E27FC236}">
                <a16:creationId xmlns:a16="http://schemas.microsoft.com/office/drawing/2014/main" id="{27991E6E-4436-AFF3-F40A-436E14D10549}"/>
              </a:ext>
            </a:extLst>
          </p:cNvPr>
          <p:cNvSpPr txBox="1"/>
          <p:nvPr/>
        </p:nvSpPr>
        <p:spPr>
          <a:xfrm>
            <a:off x="5191127" y="3400124"/>
            <a:ext cx="2109788" cy="1569660"/>
          </a:xfrm>
          <a:prstGeom prst="rect">
            <a:avLst/>
          </a:prstGeom>
          <a:noFill/>
        </p:spPr>
        <p:txBody>
          <a:bodyPr wrap="square" rtlCol="0">
            <a:spAutoFit/>
          </a:bodyPr>
          <a:lstStyle/>
          <a:p>
            <a:r>
              <a:rPr lang="en-US" sz="2400" dirty="0">
                <a:latin typeface="Avenir Next" panose="020B0503020202020204" pitchFamily="34" charset="0"/>
              </a:rPr>
              <a:t>&lt;</a:t>
            </a:r>
            <a:r>
              <a:rPr lang="en-US" sz="2400" dirty="0" err="1">
                <a:latin typeface="Avenir Next" panose="020B0503020202020204" pitchFamily="34" charset="0"/>
              </a:rPr>
              <a:t>ol</a:t>
            </a:r>
            <a:r>
              <a:rPr lang="en-US" sz="2400" dirty="0">
                <a:latin typeface="Avenir Next" panose="020B0503020202020204" pitchFamily="34" charset="0"/>
              </a:rPr>
              <a:t>&gt;</a:t>
            </a:r>
          </a:p>
          <a:p>
            <a:pPr lvl="1"/>
            <a:r>
              <a:rPr lang="en-US" sz="2400" dirty="0">
                <a:latin typeface="Avenir Next" panose="020B0503020202020204" pitchFamily="34" charset="0"/>
              </a:rPr>
              <a:t>&lt;li&gt;&lt;/li&gt;</a:t>
            </a:r>
          </a:p>
          <a:p>
            <a:pPr lvl="1"/>
            <a:r>
              <a:rPr lang="en-US" sz="2400" dirty="0">
                <a:latin typeface="Avenir Next" panose="020B0503020202020204" pitchFamily="34" charset="0"/>
              </a:rPr>
              <a:t>&lt;li&gt;&lt;/li&gt;</a:t>
            </a:r>
          </a:p>
          <a:p>
            <a:r>
              <a:rPr lang="en-US" sz="2400" dirty="0">
                <a:latin typeface="Avenir Next" panose="020B0503020202020204" pitchFamily="34" charset="0"/>
              </a:rPr>
              <a:t>&lt;/</a:t>
            </a:r>
            <a:r>
              <a:rPr lang="en-US" sz="2400" dirty="0" err="1">
                <a:latin typeface="Avenir Next" panose="020B0503020202020204" pitchFamily="34" charset="0"/>
              </a:rPr>
              <a:t>ol</a:t>
            </a:r>
            <a:r>
              <a:rPr lang="en-US" sz="2400" dirty="0">
                <a:latin typeface="Avenir Next" panose="020B0503020202020204" pitchFamily="34" charset="0"/>
              </a:rPr>
              <a:t>&gt;</a:t>
            </a:r>
            <a:endParaRPr lang="en-US" dirty="0"/>
          </a:p>
        </p:txBody>
      </p:sp>
      <p:sp>
        <p:nvSpPr>
          <p:cNvPr id="6" name="TextBox 5">
            <a:extLst>
              <a:ext uri="{FF2B5EF4-FFF2-40B4-BE49-F238E27FC236}">
                <a16:creationId xmlns:a16="http://schemas.microsoft.com/office/drawing/2014/main" id="{9EAFF01C-2D2E-686D-E1E7-2A8A76D1E81D}"/>
              </a:ext>
            </a:extLst>
          </p:cNvPr>
          <p:cNvSpPr txBox="1"/>
          <p:nvPr/>
        </p:nvSpPr>
        <p:spPr>
          <a:xfrm>
            <a:off x="7515227" y="3340229"/>
            <a:ext cx="4386261" cy="461665"/>
          </a:xfrm>
          <a:prstGeom prst="rect">
            <a:avLst/>
          </a:prstGeom>
          <a:noFill/>
        </p:spPr>
        <p:txBody>
          <a:bodyPr wrap="square" rtlCol="0">
            <a:spAutoFit/>
          </a:bodyPr>
          <a:lstStyle/>
          <a:p>
            <a:r>
              <a:rPr lang="en-US" sz="2400" dirty="0">
                <a:latin typeface="Avenir Next" panose="020B0503020202020204" pitchFamily="34" charset="0"/>
              </a:rPr>
              <a:t>Opening Ordered list tag</a:t>
            </a:r>
          </a:p>
        </p:txBody>
      </p:sp>
      <p:sp>
        <p:nvSpPr>
          <p:cNvPr id="7" name="TextBox 6">
            <a:extLst>
              <a:ext uri="{FF2B5EF4-FFF2-40B4-BE49-F238E27FC236}">
                <a16:creationId xmlns:a16="http://schemas.microsoft.com/office/drawing/2014/main" id="{87E9ABDF-A437-BC4B-EB3E-66D32EDEAF83}"/>
              </a:ext>
            </a:extLst>
          </p:cNvPr>
          <p:cNvSpPr txBox="1"/>
          <p:nvPr/>
        </p:nvSpPr>
        <p:spPr>
          <a:xfrm>
            <a:off x="7515227" y="3898667"/>
            <a:ext cx="3228975" cy="461665"/>
          </a:xfrm>
          <a:prstGeom prst="rect">
            <a:avLst/>
          </a:prstGeom>
          <a:noFill/>
        </p:spPr>
        <p:txBody>
          <a:bodyPr wrap="square" rtlCol="0">
            <a:spAutoFit/>
          </a:bodyPr>
          <a:lstStyle/>
          <a:p>
            <a:r>
              <a:rPr lang="en-US" sz="2400" dirty="0">
                <a:latin typeface="Avenir Next" panose="020B0503020202020204" pitchFamily="34" charset="0"/>
              </a:rPr>
              <a:t>List Item Tags</a:t>
            </a:r>
          </a:p>
        </p:txBody>
      </p:sp>
      <p:sp>
        <p:nvSpPr>
          <p:cNvPr id="8" name="TextBox 7">
            <a:extLst>
              <a:ext uri="{FF2B5EF4-FFF2-40B4-BE49-F238E27FC236}">
                <a16:creationId xmlns:a16="http://schemas.microsoft.com/office/drawing/2014/main" id="{0568303F-51A9-C798-6A1E-BF32E006603A}"/>
              </a:ext>
            </a:extLst>
          </p:cNvPr>
          <p:cNvSpPr txBox="1"/>
          <p:nvPr/>
        </p:nvSpPr>
        <p:spPr>
          <a:xfrm>
            <a:off x="7515227" y="4457105"/>
            <a:ext cx="3914773" cy="461665"/>
          </a:xfrm>
          <a:prstGeom prst="rect">
            <a:avLst/>
          </a:prstGeom>
          <a:noFill/>
        </p:spPr>
        <p:txBody>
          <a:bodyPr wrap="square" rtlCol="0">
            <a:spAutoFit/>
          </a:bodyPr>
          <a:lstStyle/>
          <a:p>
            <a:r>
              <a:rPr lang="en-US" sz="2400" dirty="0">
                <a:latin typeface="Avenir Next" panose="020B0503020202020204" pitchFamily="34" charset="0"/>
              </a:rPr>
              <a:t>Closing Ordered list tag</a:t>
            </a:r>
          </a:p>
        </p:txBody>
      </p:sp>
      <p:cxnSp>
        <p:nvCxnSpPr>
          <p:cNvPr id="9" name="Straight Connector 8">
            <a:extLst>
              <a:ext uri="{FF2B5EF4-FFF2-40B4-BE49-F238E27FC236}">
                <a16:creationId xmlns:a16="http://schemas.microsoft.com/office/drawing/2014/main" id="{305C80E9-8C85-F57D-A5E8-C6A0A2B1DF8E}"/>
              </a:ext>
              <a:ext uri="{C183D7F6-B498-43B3-948B-1728B52AA6E4}">
                <adec:decorative xmlns:adec="http://schemas.microsoft.com/office/drawing/2017/decorative" val="1"/>
              </a:ext>
            </a:extLst>
          </p:cNvPr>
          <p:cNvCxnSpPr>
            <a:cxnSpLocks/>
          </p:cNvCxnSpPr>
          <p:nvPr/>
        </p:nvCxnSpPr>
        <p:spPr>
          <a:xfrm>
            <a:off x="4907811" y="2661460"/>
            <a:ext cx="0" cy="30469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pic>
        <p:nvPicPr>
          <p:cNvPr id="10" name="Audio 9" descr="Speaker Icon indicates voice recording on slide.">
            <a:extLst>
              <a:ext uri="{FF2B5EF4-FFF2-40B4-BE49-F238E27FC236}">
                <a16:creationId xmlns:a16="http://schemas.microsoft.com/office/drawing/2014/main" id="{F3E6ECB9-3457-EA0B-4409-BB6836A7EDAF}"/>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8CA84481-9581-A34C-9857-3777BB9113F1}"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184876636"/>
      </p:ext>
    </p:extLst>
  </p:cSld>
  <p:clrMapOvr>
    <a:masterClrMapping/>
  </p:clrMapOvr>
  <mc:AlternateContent xmlns:mc="http://schemas.openxmlformats.org/markup-compatibility/2006" xmlns:p14="http://schemas.microsoft.com/office/powerpoint/2010/main">
    <mc:Choice Requires="p14">
      <p:transition spd="slow" p14:dur="2000" advTm="33557"/>
    </mc:Choice>
    <mc:Fallback xmlns="">
      <p:transition spd="slow" advTm="335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658CE-20E1-1003-C1E6-2E789D7A59F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A63EB4D-CBDF-DCBF-6A8D-6E6EF74F2196}"/>
              </a:ext>
            </a:extLst>
          </p:cNvPr>
          <p:cNvSpPr txBox="1"/>
          <p:nvPr/>
        </p:nvSpPr>
        <p:spPr>
          <a:xfrm>
            <a:off x="658906" y="934321"/>
            <a:ext cx="6756307" cy="830997"/>
          </a:xfrm>
          <a:prstGeom prst="rect">
            <a:avLst/>
          </a:prstGeom>
          <a:noFill/>
        </p:spPr>
        <p:txBody>
          <a:bodyPr wrap="square" rtlCol="0">
            <a:spAutoFit/>
          </a:bodyPr>
          <a:lstStyle/>
          <a:p>
            <a:pPr marL="800100" lvl="1" indent="-342900">
              <a:buFont typeface="Arial" panose="020B0604020202020204" pitchFamily="34" charset="0"/>
              <a:buChar char="•"/>
            </a:pPr>
            <a:r>
              <a:rPr lang="en-US" sz="2400" dirty="0">
                <a:latin typeface="Avenir Next" panose="020B0503020202020204" pitchFamily="34" charset="0"/>
              </a:rPr>
              <a:t>An unordered list has no specific order. </a:t>
            </a:r>
          </a:p>
          <a:p>
            <a:pPr marL="800100" lvl="1" indent="-342900">
              <a:buFont typeface="Arial" panose="020B0604020202020204" pitchFamily="34" charset="0"/>
              <a:buChar char="•"/>
            </a:pPr>
            <a:r>
              <a:rPr lang="en-US" sz="2400" dirty="0">
                <a:latin typeface="Avenir Next" panose="020B0503020202020204" pitchFamily="34" charset="0"/>
              </a:rPr>
              <a:t>Code for an unordered list:</a:t>
            </a:r>
          </a:p>
        </p:txBody>
      </p:sp>
      <p:sp>
        <p:nvSpPr>
          <p:cNvPr id="20" name="Title 19">
            <a:extLst>
              <a:ext uri="{FF2B5EF4-FFF2-40B4-BE49-F238E27FC236}">
                <a16:creationId xmlns:a16="http://schemas.microsoft.com/office/drawing/2014/main" id="{30F1EACB-4B2E-5491-5442-22827F305C13}"/>
              </a:ext>
            </a:extLst>
          </p:cNvPr>
          <p:cNvSpPr txBox="1">
            <a:spLocks noGrp="1"/>
          </p:cNvSpPr>
          <p:nvPr>
            <p:ph type="title" idx="4294967295"/>
          </p:nvPr>
        </p:nvSpPr>
        <p:spPr>
          <a:xfrm>
            <a:off x="658906" y="249518"/>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Unordered Lists</a:t>
            </a:r>
          </a:p>
        </p:txBody>
      </p:sp>
      <p:sp>
        <p:nvSpPr>
          <p:cNvPr id="3" name="TextBox 2">
            <a:extLst>
              <a:ext uri="{FF2B5EF4-FFF2-40B4-BE49-F238E27FC236}">
                <a16:creationId xmlns:a16="http://schemas.microsoft.com/office/drawing/2014/main" id="{3D3EFFAE-0FCF-DB63-C22C-B285811EC18E}"/>
              </a:ext>
            </a:extLst>
          </p:cNvPr>
          <p:cNvSpPr txBox="1"/>
          <p:nvPr/>
        </p:nvSpPr>
        <p:spPr>
          <a:xfrm>
            <a:off x="1662112" y="2661460"/>
            <a:ext cx="3228975" cy="3046988"/>
          </a:xfrm>
          <a:prstGeom prst="rect">
            <a:avLst/>
          </a:prstGeom>
          <a:noFill/>
        </p:spPr>
        <p:txBody>
          <a:bodyPr wrap="square" rtlCol="0">
            <a:spAutoFit/>
          </a:bodyPr>
          <a:lstStyle/>
          <a:p>
            <a:r>
              <a:rPr lang="en-US" sz="2400" dirty="0">
                <a:latin typeface="Avenir Next" panose="020B0503020202020204" pitchFamily="34" charset="0"/>
              </a:rPr>
              <a:t>Shopping List</a:t>
            </a:r>
          </a:p>
          <a:p>
            <a:endParaRPr lang="en-US" sz="2400" dirty="0">
              <a:latin typeface="Avenir Next" panose="020B0503020202020204" pitchFamily="34" charset="0"/>
            </a:endParaRPr>
          </a:p>
          <a:p>
            <a:pPr marL="342900" indent="-342900">
              <a:buFont typeface="Arial" panose="020B0604020202020204" pitchFamily="34" charset="0"/>
              <a:buChar char="•"/>
            </a:pPr>
            <a:r>
              <a:rPr lang="en-US" sz="2400" dirty="0">
                <a:latin typeface="Avenir Next" panose="020B0503020202020204" pitchFamily="34" charset="0"/>
              </a:rPr>
              <a:t>Eggs</a:t>
            </a:r>
          </a:p>
          <a:p>
            <a:pPr marL="342900" indent="-342900">
              <a:buFont typeface="Arial" panose="020B0604020202020204" pitchFamily="34" charset="0"/>
              <a:buChar char="•"/>
            </a:pPr>
            <a:r>
              <a:rPr lang="en-US" sz="2400" dirty="0">
                <a:latin typeface="Avenir Next" panose="020B0503020202020204" pitchFamily="34" charset="0"/>
              </a:rPr>
              <a:t>Milk</a:t>
            </a:r>
          </a:p>
          <a:p>
            <a:pPr marL="342900" indent="-342900">
              <a:buFont typeface="Arial" panose="020B0604020202020204" pitchFamily="34" charset="0"/>
              <a:buChar char="•"/>
            </a:pPr>
            <a:r>
              <a:rPr lang="en-US" sz="2400" dirty="0">
                <a:latin typeface="Avenir Next" panose="020B0503020202020204" pitchFamily="34" charset="0"/>
              </a:rPr>
              <a:t>Flour</a:t>
            </a:r>
          </a:p>
          <a:p>
            <a:pPr marL="342900" indent="-342900">
              <a:buFont typeface="Arial" panose="020B0604020202020204" pitchFamily="34" charset="0"/>
              <a:buChar char="•"/>
            </a:pPr>
            <a:r>
              <a:rPr lang="en-US" sz="2400" dirty="0">
                <a:latin typeface="Avenir Next" panose="020B0503020202020204" pitchFamily="34" charset="0"/>
              </a:rPr>
              <a:t>Chocolate Chips</a:t>
            </a:r>
          </a:p>
          <a:p>
            <a:pPr marL="342900" indent="-342900">
              <a:buFont typeface="Arial" panose="020B0604020202020204" pitchFamily="34" charset="0"/>
              <a:buChar char="•"/>
            </a:pPr>
            <a:r>
              <a:rPr lang="en-US" sz="2400" dirty="0">
                <a:latin typeface="Avenir Next" panose="020B0503020202020204" pitchFamily="34" charset="0"/>
              </a:rPr>
              <a:t>Sugar</a:t>
            </a:r>
          </a:p>
          <a:p>
            <a:pPr marL="342900" indent="-342900">
              <a:buFont typeface="Arial" panose="020B0604020202020204" pitchFamily="34" charset="0"/>
              <a:buChar char="•"/>
            </a:pPr>
            <a:r>
              <a:rPr lang="en-US" sz="2400" dirty="0">
                <a:latin typeface="Avenir Next" panose="020B0503020202020204" pitchFamily="34" charset="0"/>
              </a:rPr>
              <a:t>Vanilla</a:t>
            </a:r>
          </a:p>
        </p:txBody>
      </p:sp>
      <p:sp>
        <p:nvSpPr>
          <p:cNvPr id="4" name="TextBox 3">
            <a:extLst>
              <a:ext uri="{FF2B5EF4-FFF2-40B4-BE49-F238E27FC236}">
                <a16:creationId xmlns:a16="http://schemas.microsoft.com/office/drawing/2014/main" id="{15C9F037-78E2-20F0-CF22-BC0444DBDCA6}"/>
              </a:ext>
            </a:extLst>
          </p:cNvPr>
          <p:cNvSpPr txBox="1"/>
          <p:nvPr/>
        </p:nvSpPr>
        <p:spPr>
          <a:xfrm>
            <a:off x="5191127" y="3400124"/>
            <a:ext cx="2109788" cy="1569660"/>
          </a:xfrm>
          <a:prstGeom prst="rect">
            <a:avLst/>
          </a:prstGeom>
          <a:noFill/>
        </p:spPr>
        <p:txBody>
          <a:bodyPr wrap="square" rtlCol="0">
            <a:spAutoFit/>
          </a:bodyPr>
          <a:lstStyle/>
          <a:p>
            <a:r>
              <a:rPr lang="en-US" sz="2400" dirty="0">
                <a:latin typeface="Avenir Next" panose="020B0503020202020204" pitchFamily="34" charset="0"/>
              </a:rPr>
              <a:t>&lt;ul&gt;</a:t>
            </a:r>
          </a:p>
          <a:p>
            <a:pPr lvl="1"/>
            <a:r>
              <a:rPr lang="en-US" sz="2400" dirty="0">
                <a:latin typeface="Avenir Next" panose="020B0503020202020204" pitchFamily="34" charset="0"/>
              </a:rPr>
              <a:t>&lt;li&gt;&lt;/li&gt;</a:t>
            </a:r>
          </a:p>
          <a:p>
            <a:pPr lvl="1"/>
            <a:r>
              <a:rPr lang="en-US" sz="2400" dirty="0">
                <a:latin typeface="Avenir Next" panose="020B0503020202020204" pitchFamily="34" charset="0"/>
              </a:rPr>
              <a:t>&lt;li&gt;&lt;/li&gt;</a:t>
            </a:r>
          </a:p>
          <a:p>
            <a:r>
              <a:rPr lang="en-US" sz="2400" dirty="0">
                <a:latin typeface="Avenir Next" panose="020B0503020202020204" pitchFamily="34" charset="0"/>
              </a:rPr>
              <a:t>&lt;/ul&gt;</a:t>
            </a:r>
            <a:endParaRPr lang="en-US" dirty="0"/>
          </a:p>
        </p:txBody>
      </p:sp>
      <p:sp>
        <p:nvSpPr>
          <p:cNvPr id="5" name="TextBox 4">
            <a:extLst>
              <a:ext uri="{FF2B5EF4-FFF2-40B4-BE49-F238E27FC236}">
                <a16:creationId xmlns:a16="http://schemas.microsoft.com/office/drawing/2014/main" id="{0B1FE807-85A0-E934-1B91-DD2F72261099}"/>
              </a:ext>
            </a:extLst>
          </p:cNvPr>
          <p:cNvSpPr txBox="1"/>
          <p:nvPr/>
        </p:nvSpPr>
        <p:spPr>
          <a:xfrm>
            <a:off x="7515227" y="3340229"/>
            <a:ext cx="4386261" cy="461665"/>
          </a:xfrm>
          <a:prstGeom prst="rect">
            <a:avLst/>
          </a:prstGeom>
          <a:noFill/>
        </p:spPr>
        <p:txBody>
          <a:bodyPr wrap="square" rtlCol="0">
            <a:spAutoFit/>
          </a:bodyPr>
          <a:lstStyle/>
          <a:p>
            <a:r>
              <a:rPr lang="en-US" sz="2400" dirty="0">
                <a:latin typeface="Avenir Next" panose="020B0503020202020204" pitchFamily="34" charset="0"/>
              </a:rPr>
              <a:t>Opening Unordered list tag</a:t>
            </a:r>
          </a:p>
        </p:txBody>
      </p:sp>
      <p:sp>
        <p:nvSpPr>
          <p:cNvPr id="6" name="TextBox 5">
            <a:extLst>
              <a:ext uri="{FF2B5EF4-FFF2-40B4-BE49-F238E27FC236}">
                <a16:creationId xmlns:a16="http://schemas.microsoft.com/office/drawing/2014/main" id="{12BF8F6E-3FBD-460A-B934-C97923990584}"/>
              </a:ext>
            </a:extLst>
          </p:cNvPr>
          <p:cNvSpPr txBox="1"/>
          <p:nvPr/>
        </p:nvSpPr>
        <p:spPr>
          <a:xfrm>
            <a:off x="7515227" y="3898667"/>
            <a:ext cx="3228975" cy="461665"/>
          </a:xfrm>
          <a:prstGeom prst="rect">
            <a:avLst/>
          </a:prstGeom>
          <a:noFill/>
        </p:spPr>
        <p:txBody>
          <a:bodyPr wrap="square" rtlCol="0">
            <a:spAutoFit/>
          </a:bodyPr>
          <a:lstStyle/>
          <a:p>
            <a:r>
              <a:rPr lang="en-US" sz="2400" dirty="0">
                <a:latin typeface="Avenir Next" panose="020B0503020202020204" pitchFamily="34" charset="0"/>
              </a:rPr>
              <a:t>List Item Tags</a:t>
            </a:r>
          </a:p>
        </p:txBody>
      </p:sp>
      <p:sp>
        <p:nvSpPr>
          <p:cNvPr id="7" name="TextBox 6">
            <a:extLst>
              <a:ext uri="{FF2B5EF4-FFF2-40B4-BE49-F238E27FC236}">
                <a16:creationId xmlns:a16="http://schemas.microsoft.com/office/drawing/2014/main" id="{D16D7894-FE4A-198E-F67E-5F05FBFD7BBC}"/>
              </a:ext>
            </a:extLst>
          </p:cNvPr>
          <p:cNvSpPr txBox="1"/>
          <p:nvPr/>
        </p:nvSpPr>
        <p:spPr>
          <a:xfrm>
            <a:off x="7515227" y="4457105"/>
            <a:ext cx="3914773" cy="461665"/>
          </a:xfrm>
          <a:prstGeom prst="rect">
            <a:avLst/>
          </a:prstGeom>
          <a:noFill/>
        </p:spPr>
        <p:txBody>
          <a:bodyPr wrap="square" rtlCol="0">
            <a:spAutoFit/>
          </a:bodyPr>
          <a:lstStyle/>
          <a:p>
            <a:r>
              <a:rPr lang="en-US" sz="2400" dirty="0">
                <a:latin typeface="Avenir Next" panose="020B0503020202020204" pitchFamily="34" charset="0"/>
              </a:rPr>
              <a:t>Closing Unordered list tag</a:t>
            </a:r>
          </a:p>
        </p:txBody>
      </p:sp>
      <p:cxnSp>
        <p:nvCxnSpPr>
          <p:cNvPr id="9" name="Straight Connector 8">
            <a:extLst>
              <a:ext uri="{FF2B5EF4-FFF2-40B4-BE49-F238E27FC236}">
                <a16:creationId xmlns:a16="http://schemas.microsoft.com/office/drawing/2014/main" id="{CF03FBB5-3F8A-032C-5027-75B77B2D9877}"/>
              </a:ext>
              <a:ext uri="{C183D7F6-B498-43B3-948B-1728B52AA6E4}">
                <adec:decorative xmlns:adec="http://schemas.microsoft.com/office/drawing/2017/decorative" val="1"/>
              </a:ext>
            </a:extLst>
          </p:cNvPr>
          <p:cNvCxnSpPr>
            <a:cxnSpLocks/>
          </p:cNvCxnSpPr>
          <p:nvPr/>
        </p:nvCxnSpPr>
        <p:spPr>
          <a:xfrm>
            <a:off x="4907811" y="2661460"/>
            <a:ext cx="0" cy="30469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pic>
        <p:nvPicPr>
          <p:cNvPr id="10" name="Audio 9" descr="Speaker Icon indicates voice recording on slide.">
            <a:extLst>
              <a:ext uri="{FF2B5EF4-FFF2-40B4-BE49-F238E27FC236}">
                <a16:creationId xmlns:a16="http://schemas.microsoft.com/office/drawing/2014/main" id="{B6B7EA9B-1AE0-1CA6-4685-A1DD96263511}"/>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AF7B5DC8-E91C-1A4F-8254-7DE3D25F20A5}"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193647809"/>
      </p:ext>
    </p:extLst>
  </p:cSld>
  <p:clrMapOvr>
    <a:masterClrMapping/>
  </p:clrMapOvr>
  <mc:AlternateContent xmlns:mc="http://schemas.openxmlformats.org/markup-compatibility/2006" xmlns:p14="http://schemas.microsoft.com/office/powerpoint/2010/main">
    <mc:Choice Requires="p14">
      <p:transition spd="slow" p14:dur="2000" advTm="34784"/>
    </mc:Choice>
    <mc:Fallback xmlns="">
      <p:transition spd="slow" advTm="347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2239B-14BE-7E75-D4C5-C0A2E56D8E1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A3716E-7274-5D59-2B47-28175C40DD05}"/>
              </a:ext>
            </a:extLst>
          </p:cNvPr>
          <p:cNvSpPr txBox="1"/>
          <p:nvPr/>
        </p:nvSpPr>
        <p:spPr>
          <a:xfrm>
            <a:off x="472888" y="934321"/>
            <a:ext cx="11322423" cy="830997"/>
          </a:xfrm>
          <a:prstGeom prst="rect">
            <a:avLst/>
          </a:prstGeom>
          <a:noFill/>
        </p:spPr>
        <p:txBody>
          <a:bodyPr wrap="square" rtlCol="0">
            <a:spAutoFit/>
          </a:bodyPr>
          <a:lstStyle/>
          <a:p>
            <a:pPr marL="1200150" lvl="2" indent="-285750">
              <a:buFont typeface="Arial" panose="020B0604020202020204" pitchFamily="34" charset="0"/>
              <a:buChar char="•"/>
            </a:pPr>
            <a:r>
              <a:rPr lang="en-US" sz="2400" dirty="0">
                <a:latin typeface="Avenir Next" panose="020B0503020202020204" pitchFamily="34" charset="0"/>
              </a:rPr>
              <a:t>A description list provides a list of terms with a description of the terms. </a:t>
            </a:r>
          </a:p>
          <a:p>
            <a:pPr marL="1200150" lvl="2" indent="-285750">
              <a:buFont typeface="Arial" panose="020B0604020202020204" pitchFamily="34" charset="0"/>
              <a:buChar char="•"/>
            </a:pPr>
            <a:r>
              <a:rPr lang="en-US" sz="2400" dirty="0">
                <a:latin typeface="Avenir Next" panose="020B0503020202020204" pitchFamily="34" charset="0"/>
              </a:rPr>
              <a:t>Code for a description list:</a:t>
            </a:r>
          </a:p>
        </p:txBody>
      </p:sp>
      <p:sp>
        <p:nvSpPr>
          <p:cNvPr id="20" name="Title 19">
            <a:extLst>
              <a:ext uri="{FF2B5EF4-FFF2-40B4-BE49-F238E27FC236}">
                <a16:creationId xmlns:a16="http://schemas.microsoft.com/office/drawing/2014/main" id="{3F83E194-7151-EE49-17F9-C0487BBE7F07}"/>
              </a:ext>
            </a:extLst>
          </p:cNvPr>
          <p:cNvSpPr txBox="1">
            <a:spLocks noGrp="1"/>
          </p:cNvSpPr>
          <p:nvPr>
            <p:ph type="title" idx="4294967295"/>
          </p:nvPr>
        </p:nvSpPr>
        <p:spPr>
          <a:xfrm>
            <a:off x="658906" y="249518"/>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Description Lists</a:t>
            </a:r>
          </a:p>
        </p:txBody>
      </p:sp>
      <p:sp>
        <p:nvSpPr>
          <p:cNvPr id="3" name="TextBox 2">
            <a:extLst>
              <a:ext uri="{FF2B5EF4-FFF2-40B4-BE49-F238E27FC236}">
                <a16:creationId xmlns:a16="http://schemas.microsoft.com/office/drawing/2014/main" id="{9F541FDE-D5BC-B326-BE27-3614B829FCC0}"/>
              </a:ext>
            </a:extLst>
          </p:cNvPr>
          <p:cNvSpPr txBox="1"/>
          <p:nvPr/>
        </p:nvSpPr>
        <p:spPr>
          <a:xfrm>
            <a:off x="685908" y="2603779"/>
            <a:ext cx="3771790" cy="3046988"/>
          </a:xfrm>
          <a:prstGeom prst="rect">
            <a:avLst/>
          </a:prstGeom>
          <a:noFill/>
        </p:spPr>
        <p:txBody>
          <a:bodyPr wrap="square" rtlCol="0">
            <a:spAutoFit/>
          </a:bodyPr>
          <a:lstStyle/>
          <a:p>
            <a:r>
              <a:rPr lang="en-US" sz="2400" dirty="0">
                <a:latin typeface="Avenir Next" panose="020B0503020202020204" pitchFamily="34" charset="0"/>
              </a:rPr>
              <a:t>Description List</a:t>
            </a:r>
          </a:p>
          <a:p>
            <a:endParaRPr lang="en-US" sz="2400" dirty="0">
              <a:latin typeface="Avenir Next" panose="020B0503020202020204" pitchFamily="34" charset="0"/>
            </a:endParaRPr>
          </a:p>
          <a:p>
            <a:r>
              <a:rPr lang="en-US" sz="2400" dirty="0">
                <a:latin typeface="Avenir Next" panose="020B0503020202020204" pitchFamily="34" charset="0"/>
              </a:rPr>
              <a:t>Dog</a:t>
            </a:r>
          </a:p>
          <a:p>
            <a:r>
              <a:rPr lang="en-US" sz="2400" dirty="0">
                <a:latin typeface="Avenir Next" panose="020B0503020202020204" pitchFamily="34" charset="0"/>
              </a:rPr>
              <a:t>     Animal that barks</a:t>
            </a:r>
          </a:p>
          <a:p>
            <a:r>
              <a:rPr lang="en-US" sz="2400" dirty="0">
                <a:latin typeface="Avenir Next" panose="020B0503020202020204" pitchFamily="34" charset="0"/>
              </a:rPr>
              <a:t>Cat</a:t>
            </a:r>
          </a:p>
          <a:p>
            <a:r>
              <a:rPr lang="en-US" sz="2400" dirty="0">
                <a:latin typeface="Avenir Next" panose="020B0503020202020204" pitchFamily="34" charset="0"/>
              </a:rPr>
              <a:t>     Animal that meows</a:t>
            </a:r>
          </a:p>
          <a:p>
            <a:r>
              <a:rPr lang="en-US" sz="2400" dirty="0">
                <a:latin typeface="Avenir Next" panose="020B0503020202020204" pitchFamily="34" charset="0"/>
              </a:rPr>
              <a:t>Cow</a:t>
            </a:r>
          </a:p>
          <a:p>
            <a:r>
              <a:rPr lang="en-US" sz="2400" dirty="0">
                <a:latin typeface="Avenir Next" panose="020B0503020202020204" pitchFamily="34" charset="0"/>
              </a:rPr>
              <a:t>     Animal that moos</a:t>
            </a:r>
          </a:p>
        </p:txBody>
      </p:sp>
      <p:sp>
        <p:nvSpPr>
          <p:cNvPr id="4" name="TextBox 3">
            <a:extLst>
              <a:ext uri="{FF2B5EF4-FFF2-40B4-BE49-F238E27FC236}">
                <a16:creationId xmlns:a16="http://schemas.microsoft.com/office/drawing/2014/main" id="{3393AB25-9702-0C69-FEAF-6D03E50BBB13}"/>
              </a:ext>
            </a:extLst>
          </p:cNvPr>
          <p:cNvSpPr txBox="1"/>
          <p:nvPr/>
        </p:nvSpPr>
        <p:spPr>
          <a:xfrm>
            <a:off x="4924428" y="2604934"/>
            <a:ext cx="2343143" cy="3046988"/>
          </a:xfrm>
          <a:prstGeom prst="rect">
            <a:avLst/>
          </a:prstGeom>
          <a:noFill/>
        </p:spPr>
        <p:txBody>
          <a:bodyPr wrap="square" rtlCol="0">
            <a:spAutoFit/>
          </a:bodyPr>
          <a:lstStyle/>
          <a:p>
            <a:r>
              <a:rPr lang="en-US" sz="2400" dirty="0">
                <a:latin typeface="Avenir Next" panose="020B0503020202020204" pitchFamily="34" charset="0"/>
              </a:rPr>
              <a:t>&lt;dl&gt;</a:t>
            </a:r>
          </a:p>
          <a:p>
            <a:pPr lvl="1">
              <a:lnSpc>
                <a:spcPct val="150000"/>
              </a:lnSpc>
            </a:pPr>
            <a:r>
              <a:rPr lang="en-US" sz="2400" dirty="0">
                <a:latin typeface="Avenir Next" panose="020B0503020202020204" pitchFamily="34" charset="0"/>
              </a:rPr>
              <a:t>&lt;dt&gt;&lt;/dt&gt;</a:t>
            </a:r>
          </a:p>
          <a:p>
            <a:pPr lvl="1">
              <a:lnSpc>
                <a:spcPct val="150000"/>
              </a:lnSpc>
            </a:pPr>
            <a:r>
              <a:rPr lang="en-US" sz="2400" dirty="0">
                <a:latin typeface="Avenir Next" panose="020B0503020202020204" pitchFamily="34" charset="0"/>
              </a:rPr>
              <a:t>&lt;dd&gt;&lt;/dd&gt;</a:t>
            </a:r>
          </a:p>
          <a:p>
            <a:pPr lvl="1">
              <a:lnSpc>
                <a:spcPct val="150000"/>
              </a:lnSpc>
            </a:pPr>
            <a:r>
              <a:rPr lang="en-US" sz="2400" dirty="0">
                <a:latin typeface="Avenir Next" panose="020B0503020202020204" pitchFamily="34" charset="0"/>
              </a:rPr>
              <a:t>&lt;dt&gt;&lt;/dt&gt;</a:t>
            </a:r>
          </a:p>
          <a:p>
            <a:pPr lvl="1">
              <a:lnSpc>
                <a:spcPct val="150000"/>
              </a:lnSpc>
            </a:pPr>
            <a:r>
              <a:rPr lang="en-US" sz="2400" dirty="0">
                <a:latin typeface="Avenir Next" panose="020B0503020202020204" pitchFamily="34" charset="0"/>
              </a:rPr>
              <a:t>&lt;dd&gt;&lt;/dd&gt;</a:t>
            </a:r>
          </a:p>
          <a:p>
            <a:r>
              <a:rPr lang="en-US" sz="2400" dirty="0">
                <a:latin typeface="Avenir Next" panose="020B0503020202020204" pitchFamily="34" charset="0"/>
              </a:rPr>
              <a:t>&lt;/dl&gt;</a:t>
            </a:r>
            <a:endParaRPr lang="en-US" dirty="0"/>
          </a:p>
        </p:txBody>
      </p:sp>
      <p:sp>
        <p:nvSpPr>
          <p:cNvPr id="5" name="TextBox 4">
            <a:extLst>
              <a:ext uri="{FF2B5EF4-FFF2-40B4-BE49-F238E27FC236}">
                <a16:creationId xmlns:a16="http://schemas.microsoft.com/office/drawing/2014/main" id="{A5BD4310-8068-784E-274F-46245A2A28B6}"/>
              </a:ext>
            </a:extLst>
          </p:cNvPr>
          <p:cNvSpPr txBox="1"/>
          <p:nvPr/>
        </p:nvSpPr>
        <p:spPr>
          <a:xfrm>
            <a:off x="7515226" y="2590646"/>
            <a:ext cx="4386261" cy="461665"/>
          </a:xfrm>
          <a:prstGeom prst="rect">
            <a:avLst/>
          </a:prstGeom>
          <a:noFill/>
        </p:spPr>
        <p:txBody>
          <a:bodyPr wrap="square" rtlCol="0">
            <a:spAutoFit/>
          </a:bodyPr>
          <a:lstStyle/>
          <a:p>
            <a:r>
              <a:rPr lang="en-US" sz="2400" dirty="0">
                <a:latin typeface="Avenir Next" panose="020B0503020202020204" pitchFamily="34" charset="0"/>
              </a:rPr>
              <a:t>Opening Description list tag</a:t>
            </a:r>
          </a:p>
        </p:txBody>
      </p:sp>
      <p:sp>
        <p:nvSpPr>
          <p:cNvPr id="6" name="TextBox 5">
            <a:extLst>
              <a:ext uri="{FF2B5EF4-FFF2-40B4-BE49-F238E27FC236}">
                <a16:creationId xmlns:a16="http://schemas.microsoft.com/office/drawing/2014/main" id="{C053ECEC-51EC-BD7F-839C-E7A65E1429F4}"/>
              </a:ext>
            </a:extLst>
          </p:cNvPr>
          <p:cNvSpPr txBox="1"/>
          <p:nvPr/>
        </p:nvSpPr>
        <p:spPr>
          <a:xfrm>
            <a:off x="7515226" y="3096658"/>
            <a:ext cx="3228975" cy="461665"/>
          </a:xfrm>
          <a:prstGeom prst="rect">
            <a:avLst/>
          </a:prstGeom>
          <a:noFill/>
        </p:spPr>
        <p:txBody>
          <a:bodyPr wrap="square" rtlCol="0">
            <a:spAutoFit/>
          </a:bodyPr>
          <a:lstStyle/>
          <a:p>
            <a:r>
              <a:rPr lang="en-US" sz="2400" dirty="0">
                <a:latin typeface="Avenir Next" panose="020B0503020202020204" pitchFamily="34" charset="0"/>
              </a:rPr>
              <a:t>Term Name Tags</a:t>
            </a:r>
          </a:p>
        </p:txBody>
      </p:sp>
      <p:sp>
        <p:nvSpPr>
          <p:cNvPr id="7" name="TextBox 6">
            <a:extLst>
              <a:ext uri="{FF2B5EF4-FFF2-40B4-BE49-F238E27FC236}">
                <a16:creationId xmlns:a16="http://schemas.microsoft.com/office/drawing/2014/main" id="{0FD8C54C-EE75-F5B0-94EF-93BB0BF60035}"/>
              </a:ext>
            </a:extLst>
          </p:cNvPr>
          <p:cNvSpPr txBox="1"/>
          <p:nvPr/>
        </p:nvSpPr>
        <p:spPr>
          <a:xfrm>
            <a:off x="7515225" y="5174455"/>
            <a:ext cx="4100509" cy="461665"/>
          </a:xfrm>
          <a:prstGeom prst="rect">
            <a:avLst/>
          </a:prstGeom>
          <a:noFill/>
        </p:spPr>
        <p:txBody>
          <a:bodyPr wrap="square" rtlCol="0">
            <a:spAutoFit/>
          </a:bodyPr>
          <a:lstStyle/>
          <a:p>
            <a:r>
              <a:rPr lang="en-US" sz="2400" dirty="0">
                <a:latin typeface="Avenir Next" panose="020B0503020202020204" pitchFamily="34" charset="0"/>
              </a:rPr>
              <a:t>Closing Description list tag</a:t>
            </a:r>
          </a:p>
        </p:txBody>
      </p:sp>
      <p:cxnSp>
        <p:nvCxnSpPr>
          <p:cNvPr id="8" name="Straight Connector 7">
            <a:extLst>
              <a:ext uri="{FF2B5EF4-FFF2-40B4-BE49-F238E27FC236}">
                <a16:creationId xmlns:a16="http://schemas.microsoft.com/office/drawing/2014/main" id="{89A5759C-E94D-2AE2-BF18-505CF27327B6}"/>
              </a:ext>
              <a:ext uri="{C183D7F6-B498-43B3-948B-1728B52AA6E4}">
                <adec:decorative xmlns:adec="http://schemas.microsoft.com/office/drawing/2017/decorative" val="1"/>
              </a:ext>
            </a:extLst>
          </p:cNvPr>
          <p:cNvCxnSpPr>
            <a:cxnSpLocks/>
          </p:cNvCxnSpPr>
          <p:nvPr/>
        </p:nvCxnSpPr>
        <p:spPr>
          <a:xfrm>
            <a:off x="4293557" y="2509493"/>
            <a:ext cx="0" cy="30469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CD2B9644-215F-C4D3-D642-C249AB4613F7}"/>
              </a:ext>
            </a:extLst>
          </p:cNvPr>
          <p:cNvSpPr txBox="1"/>
          <p:nvPr/>
        </p:nvSpPr>
        <p:spPr>
          <a:xfrm>
            <a:off x="7515225" y="3644574"/>
            <a:ext cx="3228975" cy="461665"/>
          </a:xfrm>
          <a:prstGeom prst="rect">
            <a:avLst/>
          </a:prstGeom>
          <a:noFill/>
        </p:spPr>
        <p:txBody>
          <a:bodyPr wrap="square" rtlCol="0">
            <a:spAutoFit/>
          </a:bodyPr>
          <a:lstStyle/>
          <a:p>
            <a:r>
              <a:rPr lang="en-US" sz="2400" dirty="0">
                <a:latin typeface="Avenir Next" panose="020B0503020202020204" pitchFamily="34" charset="0"/>
              </a:rPr>
              <a:t>Term Descriptor Tags</a:t>
            </a:r>
          </a:p>
        </p:txBody>
      </p:sp>
      <p:sp>
        <p:nvSpPr>
          <p:cNvPr id="10" name="TextBox 9">
            <a:extLst>
              <a:ext uri="{FF2B5EF4-FFF2-40B4-BE49-F238E27FC236}">
                <a16:creationId xmlns:a16="http://schemas.microsoft.com/office/drawing/2014/main" id="{35750A4B-0F02-A98E-6FF2-B06C3EAB6C7D}"/>
              </a:ext>
            </a:extLst>
          </p:cNvPr>
          <p:cNvSpPr txBox="1"/>
          <p:nvPr/>
        </p:nvSpPr>
        <p:spPr>
          <a:xfrm>
            <a:off x="7515225" y="4206441"/>
            <a:ext cx="3228975" cy="461665"/>
          </a:xfrm>
          <a:prstGeom prst="rect">
            <a:avLst/>
          </a:prstGeom>
          <a:noFill/>
        </p:spPr>
        <p:txBody>
          <a:bodyPr wrap="square" rtlCol="0">
            <a:spAutoFit/>
          </a:bodyPr>
          <a:lstStyle/>
          <a:p>
            <a:r>
              <a:rPr lang="en-US" sz="2400" dirty="0">
                <a:latin typeface="Avenir Next" panose="020B0503020202020204" pitchFamily="34" charset="0"/>
              </a:rPr>
              <a:t>Term Name Tags</a:t>
            </a:r>
          </a:p>
        </p:txBody>
      </p:sp>
      <p:sp>
        <p:nvSpPr>
          <p:cNvPr id="11" name="TextBox 10">
            <a:extLst>
              <a:ext uri="{FF2B5EF4-FFF2-40B4-BE49-F238E27FC236}">
                <a16:creationId xmlns:a16="http://schemas.microsoft.com/office/drawing/2014/main" id="{F325229A-49FA-A65B-B33A-EA3907376E57}"/>
              </a:ext>
            </a:extLst>
          </p:cNvPr>
          <p:cNvSpPr txBox="1"/>
          <p:nvPr/>
        </p:nvSpPr>
        <p:spPr>
          <a:xfrm>
            <a:off x="7515224" y="4731896"/>
            <a:ext cx="3228975" cy="461665"/>
          </a:xfrm>
          <a:prstGeom prst="rect">
            <a:avLst/>
          </a:prstGeom>
          <a:noFill/>
        </p:spPr>
        <p:txBody>
          <a:bodyPr wrap="square" rtlCol="0">
            <a:spAutoFit/>
          </a:bodyPr>
          <a:lstStyle/>
          <a:p>
            <a:r>
              <a:rPr lang="en-US" sz="2400" dirty="0">
                <a:latin typeface="Avenir Next" panose="020B0503020202020204" pitchFamily="34" charset="0"/>
              </a:rPr>
              <a:t>Term Descriptor Tags</a:t>
            </a:r>
          </a:p>
        </p:txBody>
      </p:sp>
      <p:pic>
        <p:nvPicPr>
          <p:cNvPr id="13" name="Audio 12" descr="Speaker Icon indicates voice recording on slide.">
            <a:extLst>
              <a:ext uri="{FF2B5EF4-FFF2-40B4-BE49-F238E27FC236}">
                <a16:creationId xmlns:a16="http://schemas.microsoft.com/office/drawing/2014/main" id="{72E7CBF0-FF70-58DD-B73F-385C2F49EC42}"/>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AC4339CE-7D51-C141-952F-1B036527C466}"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092378801"/>
      </p:ext>
    </p:extLst>
  </p:cSld>
  <p:clrMapOvr>
    <a:masterClrMapping/>
  </p:clrMapOvr>
  <mc:AlternateContent xmlns:mc="http://schemas.openxmlformats.org/markup-compatibility/2006" xmlns:p14="http://schemas.microsoft.com/office/powerpoint/2010/main">
    <mc:Choice Requires="p14">
      <p:transition spd="slow" p14:dur="2000" advTm="46410"/>
    </mc:Choice>
    <mc:Fallback xmlns="">
      <p:transition spd="slow" advTm="46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5112E-A3AA-FCB7-66FD-619B0D8D3D9A}"/>
            </a:ext>
          </a:extLst>
        </p:cNvPr>
        <p:cNvGrpSpPr/>
        <p:nvPr/>
      </p:nvGrpSpPr>
      <p:grpSpPr>
        <a:xfrm>
          <a:off x="0" y="0"/>
          <a:ext cx="0" cy="0"/>
          <a:chOff x="0" y="0"/>
          <a:chExt cx="0" cy="0"/>
        </a:xfrm>
      </p:grpSpPr>
      <p:sp>
        <p:nvSpPr>
          <p:cNvPr id="20" name="Title 19">
            <a:extLst>
              <a:ext uri="{FF2B5EF4-FFF2-40B4-BE49-F238E27FC236}">
                <a16:creationId xmlns:a16="http://schemas.microsoft.com/office/drawing/2014/main" id="{1A598445-5E07-ACD0-FFF7-E9B5D8EFCB0C}"/>
              </a:ext>
            </a:extLst>
          </p:cNvPr>
          <p:cNvSpPr txBox="1">
            <a:spLocks noGrp="1"/>
          </p:cNvSpPr>
          <p:nvPr>
            <p:ph type="title" idx="4294967295"/>
          </p:nvPr>
        </p:nvSpPr>
        <p:spPr>
          <a:xfrm>
            <a:off x="658906" y="249518"/>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Building a List</a:t>
            </a:r>
          </a:p>
        </p:txBody>
      </p:sp>
      <p:sp>
        <p:nvSpPr>
          <p:cNvPr id="2" name="TextBox 1">
            <a:extLst>
              <a:ext uri="{FF2B5EF4-FFF2-40B4-BE49-F238E27FC236}">
                <a16:creationId xmlns:a16="http://schemas.microsoft.com/office/drawing/2014/main" id="{E4CA3AAF-9310-3158-B52D-655555DEDFFF}"/>
              </a:ext>
            </a:extLst>
          </p:cNvPr>
          <p:cNvSpPr txBox="1"/>
          <p:nvPr/>
        </p:nvSpPr>
        <p:spPr>
          <a:xfrm>
            <a:off x="1409700" y="1685026"/>
            <a:ext cx="3286286" cy="461665"/>
          </a:xfrm>
          <a:prstGeom prst="rect">
            <a:avLst/>
          </a:prstGeom>
          <a:noFill/>
        </p:spPr>
        <p:txBody>
          <a:bodyPr wrap="square" rtlCol="0">
            <a:spAutoFit/>
          </a:bodyPr>
          <a:lstStyle/>
          <a:p>
            <a:r>
              <a:rPr lang="en-US" sz="2400" dirty="0">
                <a:latin typeface="Avenir Next" panose="020B0503020202020204" pitchFamily="34" charset="0"/>
              </a:rPr>
              <a:t>Let’s build a list.</a:t>
            </a:r>
          </a:p>
        </p:txBody>
      </p:sp>
      <p:sp>
        <p:nvSpPr>
          <p:cNvPr id="3" name="TextBox 2">
            <a:extLst>
              <a:ext uri="{FF2B5EF4-FFF2-40B4-BE49-F238E27FC236}">
                <a16:creationId xmlns:a16="http://schemas.microsoft.com/office/drawing/2014/main" id="{872DAA06-B2CA-F938-9F5C-2ED4A57FBEB7}"/>
              </a:ext>
            </a:extLst>
          </p:cNvPr>
          <p:cNvSpPr txBox="1"/>
          <p:nvPr/>
        </p:nvSpPr>
        <p:spPr>
          <a:xfrm>
            <a:off x="1409700" y="2401451"/>
            <a:ext cx="3999197" cy="3046988"/>
          </a:xfrm>
          <a:prstGeom prst="rect">
            <a:avLst/>
          </a:prstGeom>
          <a:noFill/>
        </p:spPr>
        <p:txBody>
          <a:bodyPr wrap="square" rtlCol="0">
            <a:spAutoFit/>
          </a:bodyPr>
          <a:lstStyle/>
          <a:p>
            <a:r>
              <a:rPr lang="en-US" sz="2400" dirty="0">
                <a:latin typeface="Avenir Next" panose="020B0503020202020204" pitchFamily="34" charset="0"/>
              </a:rPr>
              <a:t>Content:</a:t>
            </a:r>
          </a:p>
          <a:p>
            <a:r>
              <a:rPr lang="en-US" sz="2400" dirty="0">
                <a:latin typeface="Avenir Next" panose="020B0503020202020204" pitchFamily="34" charset="0"/>
              </a:rPr>
              <a:t>Vacuum the house</a:t>
            </a:r>
          </a:p>
          <a:p>
            <a:r>
              <a:rPr lang="en-US" sz="2400" dirty="0">
                <a:latin typeface="Avenir Next" panose="020B0503020202020204" pitchFamily="34" charset="0"/>
              </a:rPr>
              <a:t>Wash the car</a:t>
            </a:r>
          </a:p>
          <a:p>
            <a:r>
              <a:rPr lang="en-US" sz="2400" dirty="0">
                <a:latin typeface="Avenir Next" panose="020B0503020202020204" pitchFamily="34" charset="0"/>
              </a:rPr>
              <a:t>Make dinner</a:t>
            </a:r>
          </a:p>
          <a:p>
            <a:r>
              <a:rPr lang="en-US" sz="2400" dirty="0">
                <a:latin typeface="Avenir Next" panose="020B0503020202020204" pitchFamily="34" charset="0"/>
              </a:rPr>
              <a:t>Rake the leaves</a:t>
            </a:r>
          </a:p>
          <a:p>
            <a:endParaRPr lang="en-US" sz="2400" dirty="0">
              <a:latin typeface="Avenir Next" panose="020B0503020202020204" pitchFamily="34" charset="0"/>
            </a:endParaRPr>
          </a:p>
          <a:p>
            <a:r>
              <a:rPr lang="en-US" sz="2400" dirty="0">
                <a:latin typeface="Avenir Next" panose="020B0503020202020204" pitchFamily="34" charset="0"/>
              </a:rPr>
              <a:t>Which list type is best suited for this content?</a:t>
            </a:r>
          </a:p>
        </p:txBody>
      </p:sp>
      <p:sp>
        <p:nvSpPr>
          <p:cNvPr id="4" name="TextBox 3">
            <a:extLst>
              <a:ext uri="{FF2B5EF4-FFF2-40B4-BE49-F238E27FC236}">
                <a16:creationId xmlns:a16="http://schemas.microsoft.com/office/drawing/2014/main" id="{CF6B781F-05BE-60F6-06DC-A207854CB520}"/>
              </a:ext>
            </a:extLst>
          </p:cNvPr>
          <p:cNvSpPr txBox="1"/>
          <p:nvPr/>
        </p:nvSpPr>
        <p:spPr>
          <a:xfrm>
            <a:off x="6379315" y="3378200"/>
            <a:ext cx="5089417" cy="1569660"/>
          </a:xfrm>
          <a:prstGeom prst="rect">
            <a:avLst/>
          </a:prstGeom>
          <a:noFill/>
        </p:spPr>
        <p:txBody>
          <a:bodyPr wrap="square" rtlCol="0">
            <a:spAutoFit/>
          </a:bodyPr>
          <a:lstStyle/>
          <a:p>
            <a:pPr lvl="1"/>
            <a:r>
              <a:rPr lang="en-US" sz="2400" dirty="0">
                <a:latin typeface="Avenir Next" panose="020B0503020202020204" pitchFamily="34" charset="0"/>
              </a:rPr>
              <a:t>&lt;li&gt;Vacuum the house&lt;/li&gt;</a:t>
            </a:r>
          </a:p>
          <a:p>
            <a:pPr lvl="1"/>
            <a:r>
              <a:rPr lang="en-US" sz="2400" dirty="0">
                <a:latin typeface="Avenir Next" panose="020B0503020202020204" pitchFamily="34" charset="0"/>
              </a:rPr>
              <a:t>&lt;li&gt;Wash the Car&lt;/li&gt;</a:t>
            </a:r>
          </a:p>
          <a:p>
            <a:pPr lvl="1"/>
            <a:r>
              <a:rPr lang="en-US" sz="2400" dirty="0">
                <a:latin typeface="Avenir Next" panose="020B0503020202020204" pitchFamily="34" charset="0"/>
              </a:rPr>
              <a:t>&lt;li&gt;Make Dinner&lt;/li&gt;</a:t>
            </a:r>
          </a:p>
          <a:p>
            <a:pPr lvl="1"/>
            <a:r>
              <a:rPr lang="en-US" sz="2400" dirty="0">
                <a:latin typeface="Avenir Next" panose="020B0503020202020204" pitchFamily="34" charset="0"/>
              </a:rPr>
              <a:t>&lt;li&gt;Rake the leaves&lt;/li&gt;</a:t>
            </a:r>
          </a:p>
        </p:txBody>
      </p:sp>
      <p:cxnSp>
        <p:nvCxnSpPr>
          <p:cNvPr id="5" name="Straight Connector 4">
            <a:extLst>
              <a:ext uri="{FF2B5EF4-FFF2-40B4-BE49-F238E27FC236}">
                <a16:creationId xmlns:a16="http://schemas.microsoft.com/office/drawing/2014/main" id="{2AE3BF6C-58EB-A43D-228A-A3EFE4C5454B}"/>
              </a:ext>
              <a:ext uri="{C183D7F6-B498-43B3-948B-1728B52AA6E4}">
                <adec:decorative xmlns:adec="http://schemas.microsoft.com/office/drawing/2017/decorative" val="1"/>
              </a:ext>
            </a:extLst>
          </p:cNvPr>
          <p:cNvCxnSpPr>
            <a:cxnSpLocks/>
          </p:cNvCxnSpPr>
          <p:nvPr/>
        </p:nvCxnSpPr>
        <p:spPr>
          <a:xfrm>
            <a:off x="5801532" y="1616621"/>
            <a:ext cx="0" cy="4073751"/>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DFE8E864-5E9C-7EE4-9BF5-8FA3364F04FF}"/>
              </a:ext>
            </a:extLst>
          </p:cNvPr>
          <p:cNvSpPr txBox="1"/>
          <p:nvPr/>
        </p:nvSpPr>
        <p:spPr>
          <a:xfrm>
            <a:off x="6379315" y="1616621"/>
            <a:ext cx="4980939" cy="830997"/>
          </a:xfrm>
          <a:prstGeom prst="rect">
            <a:avLst/>
          </a:prstGeom>
          <a:noFill/>
        </p:spPr>
        <p:txBody>
          <a:bodyPr wrap="square" rtlCol="0">
            <a:spAutoFit/>
          </a:bodyPr>
          <a:lstStyle/>
          <a:p>
            <a:r>
              <a:rPr lang="en-US" sz="2400" dirty="0">
                <a:latin typeface="Avenir Next" panose="020B0503020202020204" pitchFamily="34" charset="0"/>
              </a:rPr>
              <a:t>This looks like Saturday Chores. An unordered list will do?</a:t>
            </a:r>
          </a:p>
        </p:txBody>
      </p:sp>
      <p:sp>
        <p:nvSpPr>
          <p:cNvPr id="10" name="TextBox 9">
            <a:extLst>
              <a:ext uri="{FF2B5EF4-FFF2-40B4-BE49-F238E27FC236}">
                <a16:creationId xmlns:a16="http://schemas.microsoft.com/office/drawing/2014/main" id="{DFD1AD90-0095-F58C-E2BB-7521B0F48B4D}"/>
              </a:ext>
            </a:extLst>
          </p:cNvPr>
          <p:cNvSpPr txBox="1"/>
          <p:nvPr/>
        </p:nvSpPr>
        <p:spPr>
          <a:xfrm>
            <a:off x="6535155" y="2899085"/>
            <a:ext cx="1034046" cy="461665"/>
          </a:xfrm>
          <a:prstGeom prst="rect">
            <a:avLst/>
          </a:prstGeom>
          <a:noFill/>
        </p:spPr>
        <p:txBody>
          <a:bodyPr wrap="square" rtlCol="0">
            <a:spAutoFit/>
          </a:bodyPr>
          <a:lstStyle/>
          <a:p>
            <a:r>
              <a:rPr lang="en-US" sz="2400" dirty="0">
                <a:latin typeface="Avenir Next" panose="020B0503020202020204" pitchFamily="34" charset="0"/>
              </a:rPr>
              <a:t>&lt;ul&gt;</a:t>
            </a:r>
          </a:p>
        </p:txBody>
      </p:sp>
      <p:sp>
        <p:nvSpPr>
          <p:cNvPr id="11" name="TextBox 10">
            <a:extLst>
              <a:ext uri="{FF2B5EF4-FFF2-40B4-BE49-F238E27FC236}">
                <a16:creationId xmlns:a16="http://schemas.microsoft.com/office/drawing/2014/main" id="{FEC3F63B-9B98-7DDB-7A6F-6C8F039DB87A}"/>
              </a:ext>
            </a:extLst>
          </p:cNvPr>
          <p:cNvSpPr txBox="1"/>
          <p:nvPr/>
        </p:nvSpPr>
        <p:spPr>
          <a:xfrm>
            <a:off x="6535155" y="4988477"/>
            <a:ext cx="1034046" cy="461665"/>
          </a:xfrm>
          <a:prstGeom prst="rect">
            <a:avLst/>
          </a:prstGeom>
          <a:noFill/>
        </p:spPr>
        <p:txBody>
          <a:bodyPr wrap="square" rtlCol="0">
            <a:spAutoFit/>
          </a:bodyPr>
          <a:lstStyle/>
          <a:p>
            <a:r>
              <a:rPr lang="en-US" sz="2400" dirty="0">
                <a:latin typeface="Avenir Next" panose="020B0503020202020204" pitchFamily="34" charset="0"/>
              </a:rPr>
              <a:t>&lt;/ul&gt;</a:t>
            </a:r>
          </a:p>
        </p:txBody>
      </p:sp>
      <p:pic>
        <p:nvPicPr>
          <p:cNvPr id="7" name="Audio 6" descr="Speaker Icon indicates voice recording on slide.">
            <a:extLst>
              <a:ext uri="{FF2B5EF4-FFF2-40B4-BE49-F238E27FC236}">
                <a16:creationId xmlns:a16="http://schemas.microsoft.com/office/drawing/2014/main" id="{82696EB8-D4AB-7F7F-22E4-A40E0957938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CCC3036E-331E-F34E-B273-08C9C9555F03}"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431010257"/>
      </p:ext>
    </p:extLst>
  </p:cSld>
  <p:clrMapOvr>
    <a:masterClrMapping/>
  </p:clrMapOvr>
  <mc:AlternateContent xmlns:mc="http://schemas.openxmlformats.org/markup-compatibility/2006" xmlns:p14="http://schemas.microsoft.com/office/powerpoint/2010/main">
    <mc:Choice Requires="p14">
      <p:transition spd="slow" p14:dur="2000" advTm="34794"/>
    </mc:Choice>
    <mc:Fallback xmlns="">
      <p:transition spd="slow" advTm="347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par>
                          <p:cTn id="7" fill="hold">
                            <p:stCondLst>
                              <p:cond delay="1"/>
                            </p:stCondLst>
                            <p:childTnLst>
                              <p:par>
                                <p:cTn id="8" presetID="1" presetClass="entr" presetSubtype="0" fill="hold" grpId="0" nodeType="afterEffect">
                                  <p:stCondLst>
                                    <p:cond delay="1700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17001"/>
                            </p:stCondLst>
                            <p:childTnLst>
                              <p:par>
                                <p:cTn id="11" presetID="1" presetClass="entr" presetSubtype="0" fill="hold" grpId="0" nodeType="afterEffect">
                                  <p:stCondLst>
                                    <p:cond delay="550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22501"/>
                            </p:stCondLst>
                            <p:childTnLst>
                              <p:par>
                                <p:cTn id="14" presetID="1" presetClass="entr" presetSubtype="0" fill="hold" grpId="0" nodeType="afterEffect">
                                  <p:stCondLst>
                                    <p:cond delay="2000"/>
                                  </p:stCondLst>
                                  <p:childTnLst>
                                    <p:set>
                                      <p:cBhvr>
                                        <p:cTn id="15" dur="1" fill="hold">
                                          <p:stCondLst>
                                            <p:cond delay="0"/>
                                          </p:stCondLst>
                                        </p:cTn>
                                        <p:tgtEl>
                                          <p:spTgt spid="11"/>
                                        </p:tgtEl>
                                        <p:attrNameLst>
                                          <p:attrName>style.visibility</p:attrName>
                                        </p:attrNameLst>
                                      </p:cBhvr>
                                      <p:to>
                                        <p:strVal val="visible"/>
                                      </p:to>
                                    </p:set>
                                  </p:childTnLst>
                                </p:cTn>
                              </p:par>
                            </p:childTnLst>
                          </p:cTn>
                        </p:par>
                        <p:par>
                          <p:cTn id="16" fill="hold">
                            <p:stCondLst>
                              <p:cond delay="24501"/>
                            </p:stCondLst>
                            <p:childTnLst>
                              <p:par>
                                <p:cTn id="17" presetID="1" presetClass="entr" presetSubtype="0" fill="hold" nodeType="afterEffect">
                                  <p:stCondLst>
                                    <p:cond delay="200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par>
                          <p:cTn id="19" fill="hold">
                            <p:stCondLst>
                              <p:cond delay="26501"/>
                            </p:stCondLst>
                            <p:childTnLst>
                              <p:par>
                                <p:cTn id="20" presetID="1" presetClass="entr" presetSubtype="0" fill="hold" nodeType="afterEffect">
                                  <p:stCondLst>
                                    <p:cond delay="2000"/>
                                  </p:stCondLst>
                                  <p:childTnLst>
                                    <p:set>
                                      <p:cBhvr>
                                        <p:cTn id="21" dur="1" fill="hold">
                                          <p:stCondLst>
                                            <p:cond delay="0"/>
                                          </p:stCondLst>
                                        </p:cTn>
                                        <p:tgtEl>
                                          <p:spTgt spid="4">
                                            <p:txEl>
                                              <p:pRg st="1" end="1"/>
                                            </p:txEl>
                                          </p:spTgt>
                                        </p:tgtEl>
                                        <p:attrNameLst>
                                          <p:attrName>style.visibility</p:attrName>
                                        </p:attrNameLst>
                                      </p:cBhvr>
                                      <p:to>
                                        <p:strVal val="visible"/>
                                      </p:to>
                                    </p:set>
                                  </p:childTnLst>
                                </p:cTn>
                              </p:par>
                            </p:childTnLst>
                          </p:cTn>
                        </p:par>
                        <p:par>
                          <p:cTn id="22" fill="hold">
                            <p:stCondLst>
                              <p:cond delay="28501"/>
                            </p:stCondLst>
                            <p:childTnLst>
                              <p:par>
                                <p:cTn id="23" presetID="1" presetClass="entr" presetSubtype="0" fill="hold" nodeType="afterEffect">
                                  <p:stCondLst>
                                    <p:cond delay="200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childTnLst>
                          </p:cTn>
                        </p:par>
                        <p:par>
                          <p:cTn id="25" fill="hold">
                            <p:stCondLst>
                              <p:cond delay="30501"/>
                            </p:stCondLst>
                            <p:childTnLst>
                              <p:par>
                                <p:cTn id="26" presetID="1" presetClass="entr" presetSubtype="0" fill="hold" nodeType="afterEffect">
                                  <p:stCondLst>
                                    <p:cond delay="2000"/>
                                  </p:stCondLst>
                                  <p:childTnLst>
                                    <p:set>
                                      <p:cBhvr>
                                        <p:cTn id="27"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8" fill="hold" display="0">
                  <p:stCondLst>
                    <p:cond delay="indefinite"/>
                  </p:stCondLst>
                  <p:endCondLst>
                    <p:cond evt="onStopAudio" delay="0">
                      <p:tgtEl>
                        <p:sldTgt/>
                      </p:tgtEl>
                    </p:cond>
                  </p:endCondLst>
                </p:cTn>
                <p:tgtEl>
                  <p:spTgt spid="7"/>
                </p:tgtEl>
              </p:cMediaNode>
            </p:audio>
          </p:childTnLst>
        </p:cTn>
      </p:par>
    </p:tnLst>
    <p:bldLst>
      <p:bldP spid="8" grpId="0"/>
      <p:bldP spid="10" grpId="0"/>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319F3-72D8-A76B-E2C3-29AB034947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9A9DA2-F927-50A8-FDFB-EF8F423530A6}"/>
              </a:ext>
            </a:extLst>
          </p:cNvPr>
          <p:cNvSpPr>
            <a:spLocks noGrp="1"/>
          </p:cNvSpPr>
          <p:nvPr>
            <p:ph type="ctrTitle"/>
          </p:nvPr>
        </p:nvSpPr>
        <p:spPr>
          <a:xfrm>
            <a:off x="1524000" y="1400783"/>
            <a:ext cx="9144000" cy="3505523"/>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Videos</a:t>
            </a:r>
            <a:br>
              <a:rPr lang="en-US" sz="5400" b="1" dirty="0">
                <a:effectLst/>
                <a:latin typeface="Avenir Next" panose="020B0503020202020204" pitchFamily="34" charset="0"/>
                <a:ea typeface="Aptos" panose="020B0004020202020204" pitchFamily="34" charset="0"/>
              </a:rPr>
            </a:br>
            <a:r>
              <a:rPr lang="en-US" sz="5400" b="1" dirty="0">
                <a:effectLst/>
                <a:latin typeface="Avenir Next" panose="020B0503020202020204" pitchFamily="34" charset="0"/>
                <a:ea typeface="Aptos" panose="020B0004020202020204" pitchFamily="34" charset="0"/>
              </a:rPr>
              <a:t>Captions, Transcripts, and Title Attribute</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704033D4-A71D-857E-102F-F0B5DE9BA660}"/>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55A4198E-DCDE-2A4D-ACD3-B7F3596CC597}"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06989333"/>
      </p:ext>
    </p:extLst>
  </p:cSld>
  <p:clrMapOvr>
    <a:masterClrMapping/>
  </p:clrMapOvr>
  <mc:AlternateContent xmlns:mc="http://schemas.openxmlformats.org/markup-compatibility/2006" xmlns:p14="http://schemas.microsoft.com/office/powerpoint/2010/main">
    <mc:Choice Requires="p14">
      <p:transition spd="slow" p14:dur="2000" advTm="6005"/>
    </mc:Choice>
    <mc:Fallback xmlns="">
      <p:transition spd="slow" advTm="60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D806A-5506-2B56-51BE-D292A19EAD3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3DBBF21-4102-BD59-64AB-D66BAC2388DB}"/>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Videos – Captions and Transcripts</a:t>
            </a:r>
          </a:p>
        </p:txBody>
      </p:sp>
      <p:sp>
        <p:nvSpPr>
          <p:cNvPr id="4" name="TextBox 3">
            <a:extLst>
              <a:ext uri="{FF2B5EF4-FFF2-40B4-BE49-F238E27FC236}">
                <a16:creationId xmlns:a16="http://schemas.microsoft.com/office/drawing/2014/main" id="{AF82D739-1900-C0B4-15CF-A13BD56A1EC9}"/>
              </a:ext>
            </a:extLst>
          </p:cNvPr>
          <p:cNvSpPr txBox="1"/>
          <p:nvPr/>
        </p:nvSpPr>
        <p:spPr>
          <a:xfrm>
            <a:off x="1295400" y="1859340"/>
            <a:ext cx="9601200"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effectLst/>
                <a:latin typeface="Avenir Next" panose="020B0503020202020204" pitchFamily="34" charset="0"/>
                <a:ea typeface="Aptos" panose="020B0004020202020204" pitchFamily="34" charset="0"/>
              </a:rPr>
              <a:t>Adding transcripts and captions to videos allows deaf people to understand the audio content in a video.</a:t>
            </a:r>
          </a:p>
          <a:p>
            <a:pPr marL="342900" indent="-342900">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Captions also help people with cognitive disabilities follow along with the audio output. </a:t>
            </a:r>
          </a:p>
        </p:txBody>
      </p:sp>
      <p:pic>
        <p:nvPicPr>
          <p:cNvPr id="8" name="Audio 7" descr="Speaker Icon indicates voice recording on slide.">
            <a:extLst>
              <a:ext uri="{FF2B5EF4-FFF2-40B4-BE49-F238E27FC236}">
                <a16:creationId xmlns:a16="http://schemas.microsoft.com/office/drawing/2014/main" id="{3F3E5602-DC6C-F3A8-CAA3-183E289F127E}"/>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0924706A-37F0-3541-AE01-D07EDBD04242}"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633510973"/>
      </p:ext>
    </p:extLst>
  </p:cSld>
  <p:clrMapOvr>
    <a:masterClrMapping/>
  </p:clrMapOvr>
  <mc:AlternateContent xmlns:mc="http://schemas.openxmlformats.org/markup-compatibility/2006" xmlns:p14="http://schemas.microsoft.com/office/powerpoint/2010/main">
    <mc:Choice Requires="p14">
      <p:transition spd="slow" p14:dur="2000" advTm="26656"/>
    </mc:Choice>
    <mc:Fallback xmlns="">
      <p:transition spd="slow" advTm="266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E00DB-085B-894A-4C09-BC2C24C80375}"/>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Captions</a:t>
            </a:r>
          </a:p>
        </p:txBody>
      </p:sp>
      <p:pic>
        <p:nvPicPr>
          <p:cNvPr id="5" name="Picture 4" descr="A svreenshot of a video showing proper use if captions.">
            <a:extLst>
              <a:ext uri="{FF2B5EF4-FFF2-40B4-BE49-F238E27FC236}">
                <a16:creationId xmlns:a16="http://schemas.microsoft.com/office/drawing/2014/main" id="{8E8AAC5E-B532-FBD8-D601-71DDEC3911F3}"/>
              </a:ext>
            </a:extLst>
          </p:cNvPr>
          <p:cNvPicPr>
            <a:picLocks noChangeAspect="1"/>
          </p:cNvPicPr>
          <p:nvPr/>
        </p:nvPicPr>
        <p:blipFill>
          <a:blip r:embed="rId5"/>
          <a:stretch>
            <a:fillRect/>
          </a:stretch>
        </p:blipFill>
        <p:spPr>
          <a:xfrm>
            <a:off x="1917114" y="1243603"/>
            <a:ext cx="8661399" cy="4997994"/>
          </a:xfrm>
          <a:prstGeom prst="rect">
            <a:avLst/>
          </a:prstGeom>
        </p:spPr>
      </p:pic>
      <p:pic>
        <p:nvPicPr>
          <p:cNvPr id="4" name="Audio 3" descr="Speaker Icon indicates voice recording on slide.">
            <a:extLst>
              <a:ext uri="{FF2B5EF4-FFF2-40B4-BE49-F238E27FC236}">
                <a16:creationId xmlns:a16="http://schemas.microsoft.com/office/drawing/2014/main" id="{0A3551FF-2414-9AFF-78E3-8A0677532C50}"/>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8B3B9F55-518C-6247-A353-828FF8A985E9}" label="" lang="en-us" r:embed="rId6"/>
                        </p173:trackLst>
                      </p173:tracksInfo>
                    </p:ext>
                  </p14:extLst>
                </p14:media>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157125618"/>
      </p:ext>
    </p:extLst>
  </p:cSld>
  <p:clrMapOvr>
    <a:masterClrMapping/>
  </p:clrMapOvr>
  <mc:AlternateContent xmlns:mc="http://schemas.openxmlformats.org/markup-compatibility/2006" xmlns:p14="http://schemas.microsoft.com/office/powerpoint/2010/main">
    <mc:Choice Requires="p14">
      <p:transition spd="slow" p14:dur="2000" advTm="15392"/>
    </mc:Choice>
    <mc:Fallback xmlns="">
      <p:transition spd="slow" advTm="153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video showing proper use of transcripts.">
            <a:extLst>
              <a:ext uri="{FF2B5EF4-FFF2-40B4-BE49-F238E27FC236}">
                <a16:creationId xmlns:a16="http://schemas.microsoft.com/office/drawing/2014/main" id="{A5431B7A-6E36-84EC-2FC8-0A1489A0554C}"/>
              </a:ext>
            </a:extLst>
          </p:cNvPr>
          <p:cNvPicPr>
            <a:picLocks noChangeAspect="1"/>
          </p:cNvPicPr>
          <p:nvPr/>
        </p:nvPicPr>
        <p:blipFill>
          <a:blip r:embed="rId5"/>
          <a:stretch>
            <a:fillRect/>
          </a:stretch>
        </p:blipFill>
        <p:spPr>
          <a:xfrm>
            <a:off x="1501554" y="1243603"/>
            <a:ext cx="9188892" cy="5138453"/>
          </a:xfrm>
          <a:prstGeom prst="rect">
            <a:avLst/>
          </a:prstGeom>
        </p:spPr>
      </p:pic>
      <p:sp>
        <p:nvSpPr>
          <p:cNvPr id="2" name="Title 1">
            <a:extLst>
              <a:ext uri="{FF2B5EF4-FFF2-40B4-BE49-F238E27FC236}">
                <a16:creationId xmlns:a16="http://schemas.microsoft.com/office/drawing/2014/main" id="{E6E0C1C9-CF5E-F02C-51B7-1E29403F73FC}"/>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Transcripts</a:t>
            </a:r>
          </a:p>
        </p:txBody>
      </p:sp>
      <p:pic>
        <p:nvPicPr>
          <p:cNvPr id="5" name="Audio 4" descr="Speaker Icon indicates voice recording on slide.">
            <a:extLst>
              <a:ext uri="{FF2B5EF4-FFF2-40B4-BE49-F238E27FC236}">
                <a16:creationId xmlns:a16="http://schemas.microsoft.com/office/drawing/2014/main" id="{24523E2D-EDFE-659B-80EE-F2387DCF62C3}"/>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FDF86470-54A9-5344-9AE5-7231C3DB4186}" label="" lang="en-us" r:embed="rId6"/>
                        </p173:trackLst>
                      </p173:tracksInfo>
                    </p:ext>
                  </p14:extLst>
                </p14:media>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073475882"/>
      </p:ext>
    </p:extLst>
  </p:cSld>
  <p:clrMapOvr>
    <a:masterClrMapping/>
  </p:clrMapOvr>
  <mc:AlternateContent xmlns:mc="http://schemas.openxmlformats.org/markup-compatibility/2006" xmlns:p14="http://schemas.microsoft.com/office/powerpoint/2010/main">
    <mc:Choice Requires="p14">
      <p:transition spd="slow" p14:dur="2000" advTm="9909"/>
    </mc:Choice>
    <mc:Fallback xmlns="">
      <p:transition spd="slow" advTm="99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C3DBF-D285-7D1E-1AB8-DD21E44534F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2247243-989C-D244-8ECB-5445C01CEB5F}"/>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Videos – Title Attribute</a:t>
            </a:r>
          </a:p>
        </p:txBody>
      </p:sp>
      <p:sp>
        <p:nvSpPr>
          <p:cNvPr id="4" name="TextBox 3">
            <a:extLst>
              <a:ext uri="{FF2B5EF4-FFF2-40B4-BE49-F238E27FC236}">
                <a16:creationId xmlns:a16="http://schemas.microsoft.com/office/drawing/2014/main" id="{F595322C-C577-155D-1E48-394BF808038A}"/>
              </a:ext>
            </a:extLst>
          </p:cNvPr>
          <p:cNvSpPr txBox="1"/>
          <p:nvPr/>
        </p:nvSpPr>
        <p:spPr>
          <a:xfrm>
            <a:off x="1333500" y="1625600"/>
            <a:ext cx="9601200" cy="830997"/>
          </a:xfrm>
          <a:prstGeom prst="rect">
            <a:avLst/>
          </a:prstGeom>
          <a:noFill/>
        </p:spPr>
        <p:txBody>
          <a:bodyPr wrap="square" rtlCol="0">
            <a:spAutoFit/>
          </a:bodyPr>
          <a:lstStyle/>
          <a:p>
            <a:pPr marL="342900" indent="-342900">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If pulling the embed code from YouTube, change the Title </a:t>
            </a:r>
            <a:r>
              <a:rPr lang="en-US" sz="2400" kern="100" dirty="0">
                <a:latin typeface="Avenir Next" panose="020B0503020202020204" pitchFamily="34" charset="0"/>
                <a:ea typeface="Aptos" panose="020B0004020202020204" pitchFamily="34" charset="0"/>
                <a:cs typeface="Times New Roman" panose="02020603050405020304" pitchFamily="18" charset="0"/>
              </a:rPr>
              <a:t>A</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ttribute to be more descriptive of the video.</a:t>
            </a:r>
          </a:p>
        </p:txBody>
      </p:sp>
      <p:sp>
        <p:nvSpPr>
          <p:cNvPr id="2" name="TextBox 1">
            <a:extLst>
              <a:ext uri="{FF2B5EF4-FFF2-40B4-BE49-F238E27FC236}">
                <a16:creationId xmlns:a16="http://schemas.microsoft.com/office/drawing/2014/main" id="{1A4A65E0-565A-D012-36FF-153C268D803B}"/>
              </a:ext>
            </a:extLst>
          </p:cNvPr>
          <p:cNvSpPr txBox="1"/>
          <p:nvPr/>
        </p:nvSpPr>
        <p:spPr>
          <a:xfrm>
            <a:off x="1803400" y="3370973"/>
            <a:ext cx="10096500" cy="1719702"/>
          </a:xfrm>
          <a:prstGeom prst="rect">
            <a:avLst/>
          </a:prstGeom>
          <a:noFill/>
        </p:spPr>
        <p:txBody>
          <a:bodyPr wrap="square" rtlCol="0">
            <a:spAutoFit/>
          </a:bodyPr>
          <a:lstStyle/>
          <a:p>
            <a:pPr>
              <a:lnSpc>
                <a:spcPct val="150000"/>
              </a:lnSpc>
            </a:pPr>
            <a:r>
              <a:rPr lang="en-US" dirty="0">
                <a:latin typeface="Avenir Next" panose="020B0503020202020204" pitchFamily="34" charset="0"/>
              </a:rPr>
              <a:t>&lt;</a:t>
            </a:r>
            <a:r>
              <a:rPr lang="en-US" dirty="0" err="1">
                <a:latin typeface="Avenir Next" panose="020B0503020202020204" pitchFamily="34" charset="0"/>
              </a:rPr>
              <a:t>iframe</a:t>
            </a:r>
            <a:r>
              <a:rPr lang="en-US" dirty="0">
                <a:latin typeface="Avenir Next" panose="020B0503020202020204" pitchFamily="34" charset="0"/>
              </a:rPr>
              <a:t> width="560" height="315" </a:t>
            </a:r>
            <a:r>
              <a:rPr lang="en-US" dirty="0" err="1">
                <a:latin typeface="Avenir Next" panose="020B0503020202020204" pitchFamily="34" charset="0"/>
              </a:rPr>
              <a:t>src</a:t>
            </a:r>
            <a:r>
              <a:rPr lang="en-US" dirty="0">
                <a:latin typeface="Avenir Next" panose="020B0503020202020204" pitchFamily="34" charset="0"/>
              </a:rPr>
              <a:t>="https://</a:t>
            </a:r>
            <a:r>
              <a:rPr lang="en-US" dirty="0" err="1">
                <a:latin typeface="Avenir Next" panose="020B0503020202020204" pitchFamily="34" charset="0"/>
              </a:rPr>
              <a:t>www.youtube.com</a:t>
            </a:r>
            <a:r>
              <a:rPr lang="en-US" dirty="0">
                <a:latin typeface="Avenir Next" panose="020B0503020202020204" pitchFamily="34" charset="0"/>
              </a:rPr>
              <a:t>/embed/ABCQR?S" title="YouTube video player" frameborder="0" allow="accelerometer; autoplay; clipboard-write; encrypted-media; gyroscope; picture-in-picture; web-share" </a:t>
            </a:r>
            <a:r>
              <a:rPr lang="en-US" dirty="0" err="1">
                <a:latin typeface="Avenir Next" panose="020B0503020202020204" pitchFamily="34" charset="0"/>
              </a:rPr>
              <a:t>referrerpolicy</a:t>
            </a:r>
            <a:r>
              <a:rPr lang="en-US" dirty="0">
                <a:latin typeface="Avenir Next" panose="020B0503020202020204" pitchFamily="34" charset="0"/>
              </a:rPr>
              <a:t>="strict-origin-when-cross-origin" </a:t>
            </a:r>
            <a:r>
              <a:rPr lang="en-US" dirty="0" err="1">
                <a:latin typeface="Avenir Next" panose="020B0503020202020204" pitchFamily="34" charset="0"/>
              </a:rPr>
              <a:t>allowfullscreen</a:t>
            </a:r>
            <a:r>
              <a:rPr lang="en-US" dirty="0">
                <a:latin typeface="Avenir Next" panose="020B0503020202020204" pitchFamily="34" charset="0"/>
              </a:rPr>
              <a:t>&gt;&lt;/</a:t>
            </a:r>
            <a:r>
              <a:rPr lang="en-US" dirty="0" err="1">
                <a:latin typeface="Avenir Next" panose="020B0503020202020204" pitchFamily="34" charset="0"/>
              </a:rPr>
              <a:t>iframe</a:t>
            </a:r>
            <a:r>
              <a:rPr lang="en-US" dirty="0">
                <a:latin typeface="Avenir Next" panose="020B0503020202020204" pitchFamily="34" charset="0"/>
              </a:rPr>
              <a:t>&gt;</a:t>
            </a:r>
          </a:p>
        </p:txBody>
      </p:sp>
      <p:sp>
        <p:nvSpPr>
          <p:cNvPr id="5" name="TextBox 4">
            <a:extLst>
              <a:ext uri="{FF2B5EF4-FFF2-40B4-BE49-F238E27FC236}">
                <a16:creationId xmlns:a16="http://schemas.microsoft.com/office/drawing/2014/main" id="{9CEA8BDB-C63B-B6D8-88CB-73363D3927FF}"/>
              </a:ext>
            </a:extLst>
          </p:cNvPr>
          <p:cNvSpPr txBox="1"/>
          <p:nvPr/>
        </p:nvSpPr>
        <p:spPr>
          <a:xfrm>
            <a:off x="990600" y="2869993"/>
            <a:ext cx="9715500" cy="461665"/>
          </a:xfrm>
          <a:prstGeom prst="rect">
            <a:avLst/>
          </a:prstGeom>
          <a:noFill/>
        </p:spPr>
        <p:txBody>
          <a:bodyPr wrap="square" rtlCol="0">
            <a:spAutoFit/>
          </a:bodyPr>
          <a:lstStyle/>
          <a:p>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Embed Code</a:t>
            </a:r>
          </a:p>
        </p:txBody>
      </p:sp>
      <p:sp>
        <p:nvSpPr>
          <p:cNvPr id="7" name="Rectangle 6">
            <a:extLst>
              <a:ext uri="{FF2B5EF4-FFF2-40B4-BE49-F238E27FC236}">
                <a16:creationId xmlns:a16="http://schemas.microsoft.com/office/drawing/2014/main" id="{8CD6C1B1-F19E-72EE-08E7-96033B3B8D24}"/>
              </a:ext>
              <a:ext uri="{C183D7F6-B498-43B3-948B-1728B52AA6E4}">
                <adec:decorative xmlns:adec="http://schemas.microsoft.com/office/drawing/2017/decorative" val="1"/>
              </a:ext>
            </a:extLst>
          </p:cNvPr>
          <p:cNvSpPr/>
          <p:nvPr/>
        </p:nvSpPr>
        <p:spPr>
          <a:xfrm>
            <a:off x="1823360" y="3869581"/>
            <a:ext cx="3111500" cy="426811"/>
          </a:xfrm>
          <a:prstGeom prst="rect">
            <a:avLst/>
          </a:prstGeom>
          <a:solidFill>
            <a:srgbClr val="F1F59A">
              <a:alpha val="30980"/>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descr="A blue arrow pointing to the title attribute on the embed code for a video.">
            <a:extLst>
              <a:ext uri="{FF2B5EF4-FFF2-40B4-BE49-F238E27FC236}">
                <a16:creationId xmlns:a16="http://schemas.microsoft.com/office/drawing/2014/main" id="{F2DA1885-E5C2-CEEA-F384-837C02BE5BD6}"/>
              </a:ext>
            </a:extLst>
          </p:cNvPr>
          <p:cNvSpPr/>
          <p:nvPr/>
        </p:nvSpPr>
        <p:spPr>
          <a:xfrm flipV="1">
            <a:off x="680360" y="3940934"/>
            <a:ext cx="959370" cy="289890"/>
          </a:xfrm>
          <a:prstGeom prst="rightArrow">
            <a:avLst/>
          </a:prstGeom>
          <a:solidFill>
            <a:schemeClr val="tx2"/>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Audio 8" descr="Speaker Icon indicates voice recording on slide.">
            <a:extLst>
              <a:ext uri="{FF2B5EF4-FFF2-40B4-BE49-F238E27FC236}">
                <a16:creationId xmlns:a16="http://schemas.microsoft.com/office/drawing/2014/main" id="{08C055B6-3664-FA09-A44D-6BE46A98D4CF}"/>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AE743357-BDF4-294C-940E-5415A56A295D}"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546335296"/>
      </p:ext>
    </p:extLst>
  </p:cSld>
  <p:clrMapOvr>
    <a:masterClrMapping/>
  </p:clrMapOvr>
  <mc:AlternateContent xmlns:mc="http://schemas.openxmlformats.org/markup-compatibility/2006" xmlns:p14="http://schemas.microsoft.com/office/powerpoint/2010/main">
    <mc:Choice Requires="p14">
      <p:transition spd="slow" p14:dur="2000" advTm="24810"/>
    </mc:Choice>
    <mc:Fallback xmlns="">
      <p:transition spd="slow" advTm="24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B7531-0A5B-2FBA-0BF1-1CABC7B4F8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C358F3-AAA5-206D-8205-ED1BFE378C2F}"/>
              </a:ext>
            </a:extLst>
          </p:cNvPr>
          <p:cNvSpPr>
            <a:spLocks noGrp="1"/>
          </p:cNvSpPr>
          <p:nvPr>
            <p:ph type="ctrTitle"/>
          </p:nvPr>
        </p:nvSpPr>
        <p:spPr>
          <a:xfrm>
            <a:off x="1524000" y="2162629"/>
            <a:ext cx="9144000" cy="1266372"/>
          </a:xfrm>
        </p:spPr>
        <p:txBody>
          <a:bodyPr>
            <a:noAutofit/>
          </a:bodyPr>
          <a:lstStyle/>
          <a:p>
            <a:pPr>
              <a:lnSpc>
                <a:spcPct val="150000"/>
              </a:lnSpc>
            </a:pPr>
            <a:r>
              <a:rPr lang="en-US" sz="5400" b="1" dirty="0">
                <a:latin typeface="Avenir Next" panose="020B0503020202020204" pitchFamily="34" charset="0"/>
                <a:ea typeface="Aptos" panose="020B0004020202020204" pitchFamily="34" charset="0"/>
              </a:rPr>
              <a:t>A</a:t>
            </a:r>
            <a:r>
              <a:rPr lang="en-US" sz="5400" b="1" dirty="0">
                <a:effectLst/>
                <a:latin typeface="Avenir Next" panose="020B0503020202020204" pitchFamily="34" charset="0"/>
                <a:ea typeface="Aptos" panose="020B0004020202020204" pitchFamily="34" charset="0"/>
              </a:rPr>
              <a:t>ccessibility Best Practices </a:t>
            </a:r>
            <a:endParaRPr lang="en-US" sz="5400" b="1" dirty="0">
              <a:latin typeface="Avenir Next" panose="020B0503020202020204" pitchFamily="34" charset="0"/>
            </a:endParaRPr>
          </a:p>
        </p:txBody>
      </p:sp>
      <p:pic>
        <p:nvPicPr>
          <p:cNvPr id="4" name="Audio 3" descr="Speaker Icon indicates voice recording on slide.">
            <a:extLst>
              <a:ext uri="{FF2B5EF4-FFF2-40B4-BE49-F238E27FC236}">
                <a16:creationId xmlns:a16="http://schemas.microsoft.com/office/drawing/2014/main" id="{ACDAC2CD-B132-B818-9DDE-A5B80219DE89}"/>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2D6CAC02-DE58-9F42-9FF8-6667DDE76929}"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53278423"/>
      </p:ext>
    </p:extLst>
  </p:cSld>
  <p:clrMapOvr>
    <a:masterClrMapping/>
  </p:clrMapOvr>
  <mc:AlternateContent xmlns:mc="http://schemas.openxmlformats.org/markup-compatibility/2006" xmlns:p14="http://schemas.microsoft.com/office/powerpoint/2010/main">
    <mc:Choice Requires="p14">
      <p:transition spd="slow" p14:dur="2000" advTm="5440"/>
    </mc:Choice>
    <mc:Fallback xmlns="">
      <p:transition spd="slow" advTm="5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11B13-6896-553D-8493-949F579A15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7E8602-643C-8310-1C70-94E1A0103635}"/>
              </a:ext>
            </a:extLst>
          </p:cNvPr>
          <p:cNvSpPr txBox="1">
            <a:spLocks noGrp="1"/>
          </p:cNvSpPr>
          <p:nvPr>
            <p:ph type="title" idx="4294967295"/>
          </p:nvPr>
        </p:nvSpPr>
        <p:spPr>
          <a:xfrm>
            <a:off x="1091346" y="669282"/>
            <a:ext cx="6078711"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Training Objectives:</a:t>
            </a:r>
          </a:p>
        </p:txBody>
      </p:sp>
      <p:sp>
        <p:nvSpPr>
          <p:cNvPr id="3" name="TextBox 2">
            <a:extLst>
              <a:ext uri="{FF2B5EF4-FFF2-40B4-BE49-F238E27FC236}">
                <a16:creationId xmlns:a16="http://schemas.microsoft.com/office/drawing/2014/main" id="{D8060720-87A5-044F-A6E4-C257649B1790}"/>
              </a:ext>
            </a:extLst>
          </p:cNvPr>
          <p:cNvSpPr txBox="1"/>
          <p:nvPr/>
        </p:nvSpPr>
        <p:spPr>
          <a:xfrm>
            <a:off x="1309062" y="1463662"/>
            <a:ext cx="8001000" cy="369331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dirty="0">
                <a:latin typeface="Avenir Next Medium" panose="020B0503020202020204" pitchFamily="34" charset="0"/>
              </a:rPr>
              <a:t>Headings and the H1 tag</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Alt Text and Images</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Link Text</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Lists</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Video captions, Transcripts, and Alt Text</a:t>
            </a:r>
          </a:p>
          <a:p>
            <a:pPr marL="285750" indent="-285750">
              <a:lnSpc>
                <a:spcPct val="150000"/>
              </a:lnSpc>
              <a:buFont typeface="Arial" panose="020B0604020202020204" pitchFamily="34" charset="0"/>
              <a:buChar char="•"/>
            </a:pPr>
            <a:r>
              <a:rPr lang="en-US" sz="2400" dirty="0">
                <a:latin typeface="Avenir Next Medium" panose="020B0503020202020204" pitchFamily="34" charset="0"/>
              </a:rPr>
              <a:t>Accessibility Best Practices</a:t>
            </a:r>
          </a:p>
          <a:p>
            <a:pPr marL="285750" indent="-285750">
              <a:buFont typeface="Arial" panose="020B0604020202020204" pitchFamily="34" charset="0"/>
              <a:buChar char="•"/>
            </a:pPr>
            <a:endParaRPr lang="en-US" dirty="0">
              <a:latin typeface="Avenir Next Medium" panose="020B0503020202020204" pitchFamily="34" charset="0"/>
            </a:endParaRPr>
          </a:p>
        </p:txBody>
      </p:sp>
      <p:pic>
        <p:nvPicPr>
          <p:cNvPr id="10" name="Audio 9" descr="Speaker Icon indicates voice recording on slide.">
            <a:extLst>
              <a:ext uri="{FF2B5EF4-FFF2-40B4-BE49-F238E27FC236}">
                <a16:creationId xmlns:a16="http://schemas.microsoft.com/office/drawing/2014/main" id="{48A26B66-998D-52ED-6B62-0BCEF7A3B80B}"/>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94E9EF55-72A5-1840-9FA2-1138DE3F9C17}"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439012443"/>
      </p:ext>
    </p:extLst>
  </p:cSld>
  <p:clrMapOvr>
    <a:masterClrMapping/>
  </p:clrMapOvr>
  <mc:AlternateContent xmlns:mc="http://schemas.openxmlformats.org/markup-compatibility/2006" xmlns:p14="http://schemas.microsoft.com/office/powerpoint/2010/main">
    <mc:Choice Requires="p14">
      <p:transition spd="slow" p14:dur="2000" advTm="26293"/>
    </mc:Choice>
    <mc:Fallback xmlns="">
      <p:transition spd="slow" advTm="262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7E32A6-8F86-86DB-A835-D261A15618A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681643E-CE41-4BDB-AEEA-E4CD65D5AB73}"/>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Accessibility Best Practices</a:t>
            </a:r>
          </a:p>
        </p:txBody>
      </p:sp>
      <p:sp>
        <p:nvSpPr>
          <p:cNvPr id="4" name="TextBox 3">
            <a:extLst>
              <a:ext uri="{FF2B5EF4-FFF2-40B4-BE49-F238E27FC236}">
                <a16:creationId xmlns:a16="http://schemas.microsoft.com/office/drawing/2014/main" id="{5A531B76-A7FF-33D4-8B6E-AA789C9B507B}"/>
              </a:ext>
            </a:extLst>
          </p:cNvPr>
          <p:cNvSpPr txBox="1"/>
          <p:nvPr/>
        </p:nvSpPr>
        <p:spPr>
          <a:xfrm>
            <a:off x="990600" y="1700748"/>
            <a:ext cx="10214675"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effectLst/>
                <a:latin typeface="Avenir Next" panose="020B0503020202020204" pitchFamily="34" charset="0"/>
                <a:ea typeface="Aptos" panose="020B0004020202020204" pitchFamily="34" charset="0"/>
              </a:rPr>
              <a:t>Visual cues are important - Graphs and tables should use more than color to display differences. </a:t>
            </a:r>
            <a:r>
              <a:rPr lang="en-US" sz="2400" dirty="0">
                <a:latin typeface="Avenir Next" panose="020B0503020202020204" pitchFamily="34" charset="0"/>
                <a:ea typeface="Aptos" panose="020B0004020202020204" pitchFamily="34" charset="0"/>
              </a:rPr>
              <a:t>Various pattern fills can be used to differentiate between data points. Also, the use of data labels and headers will make graphs and tables more accessible.</a:t>
            </a:r>
            <a:endParaRPr lang="en-US" sz="2400" dirty="0">
              <a:effectLst/>
              <a:latin typeface="Avenir Next" panose="020B0503020202020204" pitchFamily="34" charset="0"/>
              <a:ea typeface="Aptos" panose="020B0004020202020204" pitchFamily="34" charset="0"/>
            </a:endParaRPr>
          </a:p>
          <a:p>
            <a:pPr marL="285750" indent="-285750">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Content should be clear, concise, and understandable. It is advisable to aim for a 6</a:t>
            </a:r>
            <a:r>
              <a:rPr lang="en-US" sz="2400"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sz="2400" kern="100" dirty="0">
                <a:latin typeface="Avenir Next" panose="020B0503020202020204" pitchFamily="34" charset="0"/>
                <a:ea typeface="Aptos" panose="020B0004020202020204" pitchFamily="34" charset="0"/>
                <a:cs typeface="Times New Roman" panose="02020603050405020304" pitchFamily="18" charset="0"/>
              </a:rPr>
              <a:t> to 8</a:t>
            </a:r>
            <a:r>
              <a:rPr lang="en-US" sz="2400" kern="100" baseline="30000" dirty="0">
                <a:latin typeface="Avenir Next" panose="020B0503020202020204" pitchFamily="34" charset="0"/>
                <a:ea typeface="Aptos" panose="020B0004020202020204" pitchFamily="34" charset="0"/>
                <a:cs typeface="Times New Roman" panose="02020603050405020304" pitchFamily="18" charset="0"/>
              </a:rPr>
              <a:t>th</a:t>
            </a:r>
            <a:r>
              <a:rPr lang="en-US" sz="2400" kern="100" dirty="0">
                <a:latin typeface="Avenir Next" panose="020B0503020202020204" pitchFamily="34" charset="0"/>
                <a:ea typeface="Aptos" panose="020B0004020202020204" pitchFamily="34" charset="0"/>
                <a:cs typeface="Times New Roman" panose="02020603050405020304" pitchFamily="18" charset="0"/>
              </a:rPr>
              <a:t> grade reading level for website content. </a:t>
            </a:r>
            <a:endParaRPr lang="en-US" sz="2400" dirty="0">
              <a:effectLst/>
              <a:latin typeface="Avenir Next" panose="020B0503020202020204" pitchFamily="34" charset="0"/>
              <a:ea typeface="Aptos" panose="020B0004020202020204" pitchFamily="34" charset="0"/>
            </a:endParaRPr>
          </a:p>
          <a:p>
            <a:pPr marL="285750" indent="-285750">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All PDFs, Docs, PPTs added to the site must be accessible.</a:t>
            </a:r>
          </a:p>
          <a:p>
            <a:pPr marL="285750" indent="-285750">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To maintain visual contrast, allow the CSS to dictate font and background colors. Avoid adding special colors to the webpage.</a:t>
            </a:r>
          </a:p>
          <a:p>
            <a:pPr marL="285750" indent="-285750">
              <a:buFont typeface="Arial" panose="020B0604020202020204" pitchFamily="34" charset="0"/>
              <a:buChar char="•"/>
            </a:pPr>
            <a:r>
              <a:rPr lang="en-US" sz="2400" dirty="0">
                <a:latin typeface="Avenir Next" panose="020B0503020202020204" pitchFamily="34" charset="0"/>
                <a:ea typeface="Aptos" panose="020B0004020202020204" pitchFamily="34" charset="0"/>
              </a:rPr>
              <a:t>When adding content to a webpage always use proper HTML tags, known as Semantic HTML.</a:t>
            </a:r>
          </a:p>
        </p:txBody>
      </p:sp>
      <p:pic>
        <p:nvPicPr>
          <p:cNvPr id="5" name="Audio 4" descr="Speaker Icon indicates voice recording on slide.">
            <a:extLst>
              <a:ext uri="{FF2B5EF4-FFF2-40B4-BE49-F238E27FC236}">
                <a16:creationId xmlns:a16="http://schemas.microsoft.com/office/drawing/2014/main" id="{B7CD9060-A03A-F307-D56D-1C4468AD7B8B}"/>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759C08F7-4B6F-B543-AC42-DB03E95AD955}"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056926659"/>
      </p:ext>
    </p:extLst>
  </p:cSld>
  <p:clrMapOvr>
    <a:masterClrMapping/>
  </p:clrMapOvr>
  <mc:AlternateContent xmlns:mc="http://schemas.openxmlformats.org/markup-compatibility/2006" xmlns:p14="http://schemas.microsoft.com/office/powerpoint/2010/main">
    <mc:Choice Requires="p14">
      <p:transition spd="slow" p14:dur="2000" advTm="81301"/>
    </mc:Choice>
    <mc:Fallback xmlns="">
      <p:transition spd="slow" advTm="813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E06FE-3F9D-7275-182B-327C7707549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23D6B3E-9A98-45C4-E0DB-9669FB2CCEC6}"/>
              </a:ext>
            </a:extLst>
          </p:cNvPr>
          <p:cNvSpPr txBox="1">
            <a:spLocks noGrp="1"/>
          </p:cNvSpPr>
          <p:nvPr>
            <p:ph type="title" idx="4294967295"/>
          </p:nvPr>
        </p:nvSpPr>
        <p:spPr>
          <a:xfrm>
            <a:off x="990600" y="558800"/>
            <a:ext cx="8661400" cy="6848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2800" b="0" i="0" u="none" strike="noStrike" kern="100" cap="none" spc="0" normalizeH="0" baseline="0" noProof="0" dirty="0">
                <a:ln>
                  <a:noFill/>
                </a:ln>
                <a:solidFill>
                  <a:schemeClr val="tx1"/>
                </a:solidFill>
                <a:effectLst/>
                <a:uLnTx/>
                <a:uFillTx/>
                <a:latin typeface="Avenir Next Medium" panose="020B0503020202020204" pitchFamily="34" charset="0"/>
                <a:ea typeface="Aptos" panose="020B0004020202020204" pitchFamily="34" charset="0"/>
                <a:cs typeface="Times New Roman" panose="02020603050405020304" pitchFamily="18" charset="0"/>
              </a:rPr>
              <a:t>Accessibility Best Practices for Copied Content</a:t>
            </a:r>
          </a:p>
        </p:txBody>
      </p:sp>
      <p:sp>
        <p:nvSpPr>
          <p:cNvPr id="4" name="TextBox 3">
            <a:extLst>
              <a:ext uri="{FF2B5EF4-FFF2-40B4-BE49-F238E27FC236}">
                <a16:creationId xmlns:a16="http://schemas.microsoft.com/office/drawing/2014/main" id="{04FA2CE3-34BA-A2A1-2A10-B0F4E24AF979}"/>
              </a:ext>
            </a:extLst>
          </p:cNvPr>
          <p:cNvSpPr txBox="1"/>
          <p:nvPr/>
        </p:nvSpPr>
        <p:spPr>
          <a:xfrm>
            <a:off x="990600" y="1720840"/>
            <a:ext cx="10199176" cy="3785652"/>
          </a:xfrm>
          <a:prstGeom prst="rect">
            <a:avLst/>
          </a:prstGeom>
          <a:noFill/>
        </p:spPr>
        <p:txBody>
          <a:bodyPr wrap="square" rtlCol="0">
            <a:spAutoFit/>
          </a:bodyPr>
          <a:lstStyle/>
          <a:p>
            <a:pPr marL="285750" indent="-285750">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Content that </a:t>
            </a:r>
            <a:r>
              <a:rPr lang="en-US" sz="2400" kern="100" dirty="0">
                <a:latin typeface="Avenir Next" panose="020B0503020202020204" pitchFamily="34" charset="0"/>
                <a:ea typeface="Aptos" panose="020B0004020202020204" pitchFamily="34" charset="0"/>
                <a:cs typeface="Times New Roman" panose="02020603050405020304" pitchFamily="18" charset="0"/>
              </a:rPr>
              <a:t>has been</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 copied from a Word document may have deprecated tags when it is pasted into the editor field of a CMS (Content Management System). </a:t>
            </a:r>
          </a:p>
          <a:p>
            <a:pPr marL="285750" indent="-285750">
              <a:buFont typeface="Arial" panose="020B0604020202020204" pitchFamily="34" charset="0"/>
              <a:buChar char="•"/>
            </a:pP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Check the source code to ensure that bold text uses the &lt;strong&gt;&lt;/strong&gt; tag and not the &lt;b&gt;&lt;/b&gt; tag. </a:t>
            </a:r>
            <a:r>
              <a:rPr lang="en-US" sz="2400" kern="100" dirty="0">
                <a:latin typeface="Avenir Next" panose="020B0503020202020204" pitchFamily="34" charset="0"/>
                <a:ea typeface="Aptos" panose="020B0004020202020204" pitchFamily="34" charset="0"/>
                <a:cs typeface="Times New Roman" panose="02020603050405020304" pitchFamily="18" charset="0"/>
              </a:rPr>
              <a:t>Also ensure that </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italicized text uses the &lt;</a:t>
            </a:r>
            <a:r>
              <a:rPr lang="en-US" sz="24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&gt;&lt;/</a:t>
            </a:r>
            <a:r>
              <a:rPr lang="en-US" sz="24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&gt; tag and not the &lt;</a:t>
            </a:r>
            <a:r>
              <a:rPr lang="en-US" sz="2400" kern="100" dirty="0" err="1">
                <a:effectLst/>
                <a:latin typeface="Avenir Next" panose="020B0503020202020204" pitchFamily="34" charset="0"/>
                <a:ea typeface="Aptos" panose="020B0004020202020204" pitchFamily="34" charset="0"/>
                <a:cs typeface="Times New Roman" panose="02020603050405020304" pitchFamily="18" charset="0"/>
              </a:rPr>
              <a:t>i</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&gt;&lt;/</a:t>
            </a:r>
            <a:r>
              <a:rPr lang="en-US" sz="2400" kern="100" dirty="0" err="1">
                <a:effectLst/>
                <a:latin typeface="Avenir Next" panose="020B0503020202020204" pitchFamily="34" charset="0"/>
                <a:ea typeface="Aptos" panose="020B0004020202020204" pitchFamily="34" charset="0"/>
                <a:cs typeface="Times New Roman" panose="02020603050405020304" pitchFamily="18" charset="0"/>
              </a:rPr>
              <a:t>i</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&gt; tag. </a:t>
            </a:r>
          </a:p>
          <a:p>
            <a:pPr marL="285750" indent="-285750">
              <a:buFont typeface="Arial" panose="020B0604020202020204" pitchFamily="34" charset="0"/>
              <a:buChar char="•"/>
            </a:pPr>
            <a:r>
              <a:rPr lang="en-US" sz="2400" kern="100" dirty="0">
                <a:latin typeface="Avenir Next" panose="020B0503020202020204" pitchFamily="34" charset="0"/>
                <a:ea typeface="Aptos" panose="020B0004020202020204" pitchFamily="34" charset="0"/>
                <a:cs typeface="Times New Roman" panose="02020603050405020304" pitchFamily="18" charset="0"/>
              </a:rPr>
              <a:t>T</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o draw attention to the content, it is preferable to use either the &lt;strong&gt; or the &lt;</a:t>
            </a:r>
            <a:r>
              <a:rPr lang="en-US" sz="2400" kern="100" dirty="0" err="1">
                <a:effectLst/>
                <a:latin typeface="Avenir Next" panose="020B0503020202020204" pitchFamily="34" charset="0"/>
                <a:ea typeface="Aptos" panose="020B0004020202020204" pitchFamily="34" charset="0"/>
                <a:cs typeface="Times New Roman" panose="02020603050405020304" pitchFamily="18" charset="0"/>
              </a:rPr>
              <a:t>em</a:t>
            </a:r>
            <a:r>
              <a:rPr lang="en-US" sz="2400" kern="100" dirty="0">
                <a:effectLst/>
                <a:latin typeface="Avenir Next" panose="020B0503020202020204" pitchFamily="34" charset="0"/>
                <a:ea typeface="Aptos" panose="020B0004020202020204" pitchFamily="34" charset="0"/>
                <a:cs typeface="Times New Roman" panose="02020603050405020304" pitchFamily="18" charset="0"/>
              </a:rPr>
              <a:t>&gt; tag. Using all capital letters can be confusing to someone with a cognitive disability. Also, underlining the text may cause people to click where there isn’t a link.</a:t>
            </a:r>
          </a:p>
        </p:txBody>
      </p:sp>
      <p:pic>
        <p:nvPicPr>
          <p:cNvPr id="5" name="Audio 4" descr="Speaker Icon indicates voice recording on slide.">
            <a:extLst>
              <a:ext uri="{FF2B5EF4-FFF2-40B4-BE49-F238E27FC236}">
                <a16:creationId xmlns:a16="http://schemas.microsoft.com/office/drawing/2014/main" id="{EF7EB8B7-26C3-9694-B763-E415016D529E}"/>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6CE29F2A-9011-3D47-A138-1A1BD0D83AAB}"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222554908"/>
      </p:ext>
    </p:extLst>
  </p:cSld>
  <p:clrMapOvr>
    <a:masterClrMapping/>
  </p:clrMapOvr>
  <mc:AlternateContent xmlns:mc="http://schemas.openxmlformats.org/markup-compatibility/2006" xmlns:p14="http://schemas.microsoft.com/office/powerpoint/2010/main">
    <mc:Choice Requires="p14">
      <p:transition spd="slow" p14:dur="2000" advTm="60346"/>
    </mc:Choice>
    <mc:Fallback xmlns="">
      <p:transition spd="slow" advTm="603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D6142-1245-F3F3-844C-9C1E55B192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A487E7-ABE3-C2C3-E8EA-71E2FA865C0E}"/>
              </a:ext>
            </a:extLst>
          </p:cNvPr>
          <p:cNvSpPr>
            <a:spLocks noGrp="1"/>
          </p:cNvSpPr>
          <p:nvPr>
            <p:ph type="ctrTitle"/>
          </p:nvPr>
        </p:nvSpPr>
        <p:spPr>
          <a:xfrm>
            <a:off x="1524000" y="1669144"/>
            <a:ext cx="9144000" cy="1312321"/>
          </a:xfrm>
        </p:spPr>
        <p:txBody>
          <a:bodyPr>
            <a:noAutofit/>
          </a:bodyPr>
          <a:lstStyle/>
          <a:p>
            <a:r>
              <a:rPr lang="en-US" sz="5400" b="1" dirty="0">
                <a:latin typeface="Avenir Next" panose="020B0503020202020204" pitchFamily="34" charset="0"/>
                <a:ea typeface="Aptos" panose="020B0004020202020204" pitchFamily="34" charset="0"/>
              </a:rPr>
              <a:t>A</a:t>
            </a:r>
            <a:r>
              <a:rPr lang="en-US" sz="5400" b="1" dirty="0">
                <a:effectLst/>
                <a:latin typeface="Avenir Next" panose="020B0503020202020204" pitchFamily="34" charset="0"/>
                <a:ea typeface="Aptos" panose="020B0004020202020204" pitchFamily="34" charset="0"/>
              </a:rPr>
              <a:t>ccessibility – What is it? </a:t>
            </a:r>
            <a:endParaRPr lang="en-US" sz="5400" b="1" dirty="0">
              <a:latin typeface="Avenir Next" panose="020B0503020202020204" pitchFamily="34" charset="0"/>
            </a:endParaRPr>
          </a:p>
        </p:txBody>
      </p:sp>
      <p:pic>
        <p:nvPicPr>
          <p:cNvPr id="9" name="Audio 8" descr="Speaker Icon indicates voice recording on slide.">
            <a:extLst>
              <a:ext uri="{FF2B5EF4-FFF2-40B4-BE49-F238E27FC236}">
                <a16:creationId xmlns:a16="http://schemas.microsoft.com/office/drawing/2014/main" id="{4F1FCFC2-DB4B-9278-466C-05F24B56B66A}"/>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BCDC200C-F358-CB42-8947-5121F21FB4C3}"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25054172"/>
      </p:ext>
    </p:extLst>
  </p:cSld>
  <p:clrMapOvr>
    <a:masterClrMapping/>
  </p:clrMapOvr>
  <mc:AlternateContent xmlns:mc="http://schemas.openxmlformats.org/markup-compatibility/2006" xmlns:p14="http://schemas.microsoft.com/office/powerpoint/2010/main">
    <mc:Choice Requires="p14">
      <p:transition spd="slow" p14:dur="2000" advTm="5376"/>
    </mc:Choice>
    <mc:Fallback xmlns="">
      <p:transition spd="slow" advTm="53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FB341-0938-8A8D-08FB-1EB9D305AB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8869D6-F52C-B516-D5A8-0C039E9C3097}"/>
              </a:ext>
            </a:extLst>
          </p:cNvPr>
          <p:cNvSpPr>
            <a:spLocks noGrp="1"/>
          </p:cNvSpPr>
          <p:nvPr>
            <p:ph type="ctrTitle"/>
          </p:nvPr>
        </p:nvSpPr>
        <p:spPr>
          <a:xfrm>
            <a:off x="928915" y="1006074"/>
            <a:ext cx="9144000" cy="629319"/>
          </a:xfrm>
        </p:spPr>
        <p:txBody>
          <a:bodyPr>
            <a:normAutofit/>
          </a:bodyPr>
          <a:lstStyle/>
          <a:p>
            <a:pPr algn="l"/>
            <a:r>
              <a:rPr lang="en-US" sz="3200" b="1" dirty="0">
                <a:effectLst/>
                <a:latin typeface="Avenir Next Demi Bold" panose="020B0503020202020204" pitchFamily="34" charset="0"/>
                <a:ea typeface="Aptos" panose="020B0004020202020204" pitchFamily="34" charset="0"/>
              </a:rPr>
              <a:t>What is Accessibility? </a:t>
            </a:r>
            <a:endParaRPr lang="en-US" sz="3200" b="1" dirty="0">
              <a:latin typeface="Avenir Next Demi Bold" panose="020B0503020202020204" pitchFamily="34" charset="0"/>
            </a:endParaRPr>
          </a:p>
        </p:txBody>
      </p:sp>
      <p:sp>
        <p:nvSpPr>
          <p:cNvPr id="3" name="Subtitle 2">
            <a:extLst>
              <a:ext uri="{FF2B5EF4-FFF2-40B4-BE49-F238E27FC236}">
                <a16:creationId xmlns:a16="http://schemas.microsoft.com/office/drawing/2014/main" id="{2367BB2B-7933-8A4E-2E26-CE2C97D78B66}"/>
              </a:ext>
            </a:extLst>
          </p:cNvPr>
          <p:cNvSpPr>
            <a:spLocks noGrp="1"/>
          </p:cNvSpPr>
          <p:nvPr>
            <p:ph type="subTitle" idx="1"/>
          </p:nvPr>
        </p:nvSpPr>
        <p:spPr>
          <a:xfrm>
            <a:off x="1524000" y="2269456"/>
            <a:ext cx="9144000" cy="2708944"/>
          </a:xfrm>
        </p:spPr>
        <p:txBody>
          <a:bodyPr>
            <a:normAutofit/>
          </a:bodyPr>
          <a:lstStyle/>
          <a:p>
            <a:pPr marL="342900" indent="-342900" algn="l">
              <a:lnSpc>
                <a:spcPct val="150000"/>
              </a:lnSpc>
              <a:buFont typeface="Wingdings" pitchFamily="2" charset="2"/>
              <a:buChar char="§"/>
            </a:pPr>
            <a:r>
              <a:rPr lang="en-US" dirty="0">
                <a:latin typeface="Avenir Next Medium" panose="020B0503020202020204" pitchFamily="34" charset="0"/>
              </a:rPr>
              <a:t>Accessibility means that everyone regardless of ability can have an equivalent experience.</a:t>
            </a:r>
          </a:p>
          <a:p>
            <a:pPr marL="342900" indent="-342900" algn="l">
              <a:lnSpc>
                <a:spcPct val="150000"/>
              </a:lnSpc>
              <a:buFont typeface="Wingdings" pitchFamily="2" charset="2"/>
              <a:buChar char="§"/>
            </a:pPr>
            <a:r>
              <a:rPr lang="en-US" dirty="0">
                <a:latin typeface="Avenir Next Medium" panose="020B0503020202020204" pitchFamily="34" charset="0"/>
              </a:rPr>
              <a:t>Accessibility is about removing barriers. It is about creating opportunities for everyone.</a:t>
            </a:r>
          </a:p>
        </p:txBody>
      </p:sp>
      <p:pic>
        <p:nvPicPr>
          <p:cNvPr id="11" name="Audio 10" descr="Speaker Icon indicates voice recording on slide.">
            <a:extLst>
              <a:ext uri="{FF2B5EF4-FFF2-40B4-BE49-F238E27FC236}">
                <a16:creationId xmlns:a16="http://schemas.microsoft.com/office/drawing/2014/main" id="{58960BAE-C9D1-C266-F4E1-7FEE10A00B85}"/>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B058871A-0396-0F47-83B5-A693C4EF0D2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86876048"/>
      </p:ext>
    </p:extLst>
  </p:cSld>
  <p:clrMapOvr>
    <a:masterClrMapping/>
  </p:clrMapOvr>
  <mc:AlternateContent xmlns:mc="http://schemas.openxmlformats.org/markup-compatibility/2006" xmlns:p14="http://schemas.microsoft.com/office/powerpoint/2010/main">
    <mc:Choice Requires="p14">
      <p:transition spd="slow" p14:dur="2000" advTm="20010"/>
    </mc:Choice>
    <mc:Fallback xmlns="">
      <p:transition spd="slow" advTm="200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201D330-F03C-7B99-A336-F9418E31A4E1}"/>
              </a:ext>
            </a:extLst>
          </p:cNvPr>
          <p:cNvSpPr>
            <a:spLocks noGrp="1"/>
          </p:cNvSpPr>
          <p:nvPr>
            <p:ph type="title" idx="4294967295"/>
          </p:nvPr>
        </p:nvSpPr>
        <p:spPr>
          <a:xfrm>
            <a:off x="2909888" y="2074863"/>
            <a:ext cx="6372225" cy="27082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3600" b="1" i="1"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Accessibility is about turning “I can’t” moments </a:t>
            </a:r>
          </a:p>
          <a:p>
            <a:pPr marL="0" marR="0" lvl="0" indent="0" algn="ctr"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3600" b="1" i="1" u="none" strike="noStrike" kern="1200" cap="none" spc="0" normalizeH="0" baseline="0" noProof="0" dirty="0">
                <a:ln>
                  <a:noFill/>
                </a:ln>
                <a:solidFill>
                  <a:schemeClr val="tx1"/>
                </a:solidFill>
                <a:effectLst/>
                <a:uLnTx/>
                <a:uFillTx/>
                <a:latin typeface="Avenir Next Demi Bold" panose="020B0503020202020204" pitchFamily="34" charset="0"/>
                <a:ea typeface="+mn-ea"/>
                <a:cs typeface="+mn-cs"/>
              </a:rPr>
              <a:t>Into “I can” moments.</a:t>
            </a:r>
          </a:p>
        </p:txBody>
      </p:sp>
      <p:pic>
        <p:nvPicPr>
          <p:cNvPr id="13" name="Audio 12" descr="Speaker Icon indicates voice recording on slide.">
            <a:extLst>
              <a:ext uri="{FF2B5EF4-FFF2-40B4-BE49-F238E27FC236}">
                <a16:creationId xmlns:a16="http://schemas.microsoft.com/office/drawing/2014/main" id="{C0113E51-0833-A833-9BD1-1559B5B69DB4}"/>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06DDF7F7-8938-7147-A131-1FB7D8CD7717}"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110006665"/>
      </p:ext>
    </p:extLst>
  </p:cSld>
  <p:clrMapOvr>
    <a:masterClrMapping/>
  </p:clrMapOvr>
  <mc:AlternateContent xmlns:mc="http://schemas.openxmlformats.org/markup-compatibility/2006" xmlns:p14="http://schemas.microsoft.com/office/powerpoint/2010/main">
    <mc:Choice Requires="p14">
      <p:transition spd="slow" p14:dur="2000" advTm="29930"/>
    </mc:Choice>
    <mc:Fallback xmlns="">
      <p:transition spd="slow" advTm="299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CC124-216F-5604-D7F3-3B061D72B2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546780-7F54-83B6-F81B-E5CD07098762}"/>
              </a:ext>
            </a:extLst>
          </p:cNvPr>
          <p:cNvSpPr>
            <a:spLocks noGrp="1"/>
          </p:cNvSpPr>
          <p:nvPr>
            <p:ph type="ctrTitle"/>
          </p:nvPr>
        </p:nvSpPr>
        <p:spPr>
          <a:xfrm>
            <a:off x="1524000" y="2162628"/>
            <a:ext cx="9144000" cy="1965465"/>
          </a:xfrm>
        </p:spPr>
        <p:txBody>
          <a:bodyPr>
            <a:noAutofit/>
          </a:bodyPr>
          <a:lstStyle/>
          <a:p>
            <a:pPr>
              <a:lnSpc>
                <a:spcPct val="150000"/>
              </a:lnSpc>
            </a:pPr>
            <a:r>
              <a:rPr lang="en-US" sz="5400" b="1" dirty="0">
                <a:effectLst/>
                <a:latin typeface="Avenir Next" panose="020B0503020202020204" pitchFamily="34" charset="0"/>
                <a:ea typeface="Aptos" panose="020B0004020202020204" pitchFamily="34" charset="0"/>
              </a:rPr>
              <a:t>Why is accessibility important? </a:t>
            </a:r>
            <a:endParaRPr lang="en-US" sz="5400" b="1" dirty="0">
              <a:latin typeface="Avenir Next" panose="020B0503020202020204" pitchFamily="34" charset="0"/>
            </a:endParaRPr>
          </a:p>
        </p:txBody>
      </p:sp>
      <p:pic>
        <p:nvPicPr>
          <p:cNvPr id="8" name="Audio 7" descr="Speaker Icon indicates voice recording on slide.">
            <a:extLst>
              <a:ext uri="{FF2B5EF4-FFF2-40B4-BE49-F238E27FC236}">
                <a16:creationId xmlns:a16="http://schemas.microsoft.com/office/drawing/2014/main" id="{FA809216-6FFF-DBDD-6833-506FB183606E}"/>
              </a:ext>
            </a:extLst>
          </p:cNvPr>
          <p:cNvPicPr>
            <a:picLocks noChangeAspect="1"/>
          </p:cNvPicPr>
          <p:nvPr>
            <a:audioFile r:link="rId2"/>
            <p:extLst>
              <p:ext uri="{DAA4B4D4-6D71-4841-9C94-3DE7FCFB9230}">
                <p14:media xmlns:p14="http://schemas.microsoft.com/office/powerpoint/2010/main" r:embed="rId1">
                  <p14:extLst>
                    <p:ext uri="{3AFAAA56-56D3-431D-BCD4-E75A35582382}">
                      <p173:tracksInfo xmlns:p173="http://schemas.microsoft.com/office/powerpoint/2017/3/main" displayLoc="slide">
                        <p173:trackLst>
                          <p173:track id="{F5AAF6C5-0E4F-2944-B331-E6723EECF3CF}" label="" lang="en-us" r:embed="rId5"/>
                        </p173:trackLst>
                      </p173:tracksInfo>
                    </p:ext>
                  </p14:extLst>
                </p14:media>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259586924"/>
      </p:ext>
    </p:extLst>
  </p:cSld>
  <p:clrMapOvr>
    <a:masterClrMapping/>
  </p:clrMapOvr>
  <mc:AlternateContent xmlns:mc="http://schemas.openxmlformats.org/markup-compatibility/2006" xmlns:p14="http://schemas.microsoft.com/office/powerpoint/2010/main">
    <mc:Choice Requires="p14">
      <p:transition spd="slow" p14:dur="2000" advTm="5056"/>
    </mc:Choice>
    <mc:Fallback xmlns="">
      <p:transition spd="slow" advTm="5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37971</TotalTime>
  <Words>5424</Words>
  <Application>Microsoft Macintosh PowerPoint</Application>
  <PresentationFormat>Widescreen</PresentationFormat>
  <Paragraphs>506</Paragraphs>
  <Slides>51</Slides>
  <Notes>51</Notes>
  <HiddenSlides>0</HiddenSlides>
  <MMClips>51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Aptos</vt:lpstr>
      <vt:lpstr>Aptos Display</vt:lpstr>
      <vt:lpstr>Arial</vt:lpstr>
      <vt:lpstr>Avenir Next</vt:lpstr>
      <vt:lpstr>Avenir Next Demi Bold</vt:lpstr>
      <vt:lpstr>Avenir Next Medium</vt:lpstr>
      <vt:lpstr>Wingdings</vt:lpstr>
      <vt:lpstr>Office Theme</vt:lpstr>
      <vt:lpstr>Accessibility Training Module for Web Editors</vt:lpstr>
      <vt:lpstr>1.3 Billion People worldwide have a disability</vt:lpstr>
      <vt:lpstr>1 in 2 people over the age of 65 have some sort of disability</vt:lpstr>
      <vt:lpstr>Accessibility Overview:</vt:lpstr>
      <vt:lpstr>Training Objectives:</vt:lpstr>
      <vt:lpstr>Accessibility – What is it? </vt:lpstr>
      <vt:lpstr>What is Accessibility? </vt:lpstr>
      <vt:lpstr>Accessibility is about turning “I can’t” moments  Into “I can” moments.</vt:lpstr>
      <vt:lpstr>Why is accessibility important? </vt:lpstr>
      <vt:lpstr>Recall information on accessibility</vt:lpstr>
      <vt:lpstr>Disabilities can be, temporary, situational, or permanent</vt:lpstr>
      <vt:lpstr>Examples of permanent disabilities that rely on assistive or adaptive technology: </vt:lpstr>
      <vt:lpstr>Examples of assistive and adaptive technology: </vt:lpstr>
      <vt:lpstr>Accessibility and the Law: </vt:lpstr>
      <vt:lpstr>What can you do? </vt:lpstr>
      <vt:lpstr>Website Accessibility Training</vt:lpstr>
      <vt:lpstr>How do you make a website accessible? </vt:lpstr>
      <vt:lpstr>The POUR Principles</vt:lpstr>
      <vt:lpstr>Headings and the H1 Tag</vt:lpstr>
      <vt:lpstr>Headings and the H1 Tag </vt:lpstr>
      <vt:lpstr>The Page Title - H1 Tag </vt:lpstr>
      <vt:lpstr>Headings on a Webpage</vt:lpstr>
      <vt:lpstr>Building a webpage with proper Headings</vt:lpstr>
      <vt:lpstr>Coding a Heading Tag </vt:lpstr>
      <vt:lpstr>Best Practices for Headings</vt:lpstr>
      <vt:lpstr>Alt Text and Images</vt:lpstr>
      <vt:lpstr>Alt Text and Images - Content</vt:lpstr>
      <vt:lpstr>Descriptive Alt Text</vt:lpstr>
      <vt:lpstr>Writing Descriptive Alt Text</vt:lpstr>
      <vt:lpstr>Coding for Images and Alt Text</vt:lpstr>
      <vt:lpstr>Best Practices for Images and alt Text</vt:lpstr>
      <vt:lpstr>Examples of Image File Names</vt:lpstr>
      <vt:lpstr>Link Text</vt:lpstr>
      <vt:lpstr>Link Text (Hyperlinks)</vt:lpstr>
      <vt:lpstr>Choosing Link Text (Hyperlinks)</vt:lpstr>
      <vt:lpstr>Examples of Link Text</vt:lpstr>
      <vt:lpstr>Determining Link Text</vt:lpstr>
      <vt:lpstr>Lists</vt:lpstr>
      <vt:lpstr>All About Lists</vt:lpstr>
      <vt:lpstr>Ordered Lists</vt:lpstr>
      <vt:lpstr>Unordered Lists</vt:lpstr>
      <vt:lpstr>Description Lists</vt:lpstr>
      <vt:lpstr>Building a List</vt:lpstr>
      <vt:lpstr>Videos Captions, Transcripts, and Title Attribute</vt:lpstr>
      <vt:lpstr>Videos – Captions and Transcripts</vt:lpstr>
      <vt:lpstr>Captions</vt:lpstr>
      <vt:lpstr>Transcripts</vt:lpstr>
      <vt:lpstr>Videos – Title Attribute</vt:lpstr>
      <vt:lpstr>Accessibility Best Practices </vt:lpstr>
      <vt:lpstr>Accessibility Best Practices</vt:lpstr>
      <vt:lpstr>Accessibility Best Practices for Copied 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Carolyn Maguire</dc:creator>
  <cp:lastModifiedBy>Carolyn Maguire</cp:lastModifiedBy>
  <cp:revision>129</cp:revision>
  <cp:lastPrinted>2025-10-04T18:08:45Z</cp:lastPrinted>
  <dcterms:created xsi:type="dcterms:W3CDTF">2025-04-09T00:16:27Z</dcterms:created>
  <dcterms:modified xsi:type="dcterms:W3CDTF">2026-01-06T19:59:08Z</dcterms:modified>
</cp:coreProperties>
</file>