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9" r:id="rId2"/>
  </p:sldIdLst>
  <p:sldSz cx="43434000" cy="32461200"/>
  <p:notesSz cx="6858000" cy="9144000"/>
  <p:defaultTextStyle>
    <a:defPPr>
      <a:defRPr lang="en-US"/>
    </a:defPPr>
    <a:lvl1pPr marL="0" algn="l" defTabSz="2194231" rtl="0" eaLnBrk="1" latinLnBrk="0" hangingPunct="1">
      <a:defRPr sz="8600" kern="1200">
        <a:solidFill>
          <a:schemeClr val="tx1"/>
        </a:solidFill>
        <a:latin typeface="+mn-lt"/>
        <a:ea typeface="+mn-ea"/>
        <a:cs typeface="+mn-cs"/>
      </a:defRPr>
    </a:lvl1pPr>
    <a:lvl2pPr marL="2194231" algn="l" defTabSz="2194231" rtl="0" eaLnBrk="1" latinLnBrk="0" hangingPunct="1">
      <a:defRPr sz="8600" kern="1200">
        <a:solidFill>
          <a:schemeClr val="tx1"/>
        </a:solidFill>
        <a:latin typeface="+mn-lt"/>
        <a:ea typeface="+mn-ea"/>
        <a:cs typeface="+mn-cs"/>
      </a:defRPr>
    </a:lvl2pPr>
    <a:lvl3pPr marL="4388462" algn="l" defTabSz="2194231" rtl="0" eaLnBrk="1" latinLnBrk="0" hangingPunct="1">
      <a:defRPr sz="8600" kern="1200">
        <a:solidFill>
          <a:schemeClr val="tx1"/>
        </a:solidFill>
        <a:latin typeface="+mn-lt"/>
        <a:ea typeface="+mn-ea"/>
        <a:cs typeface="+mn-cs"/>
      </a:defRPr>
    </a:lvl3pPr>
    <a:lvl4pPr marL="6582694" algn="l" defTabSz="2194231" rtl="0" eaLnBrk="1" latinLnBrk="0" hangingPunct="1">
      <a:defRPr sz="8600" kern="1200">
        <a:solidFill>
          <a:schemeClr val="tx1"/>
        </a:solidFill>
        <a:latin typeface="+mn-lt"/>
        <a:ea typeface="+mn-ea"/>
        <a:cs typeface="+mn-cs"/>
      </a:defRPr>
    </a:lvl4pPr>
    <a:lvl5pPr marL="8776929" algn="l" defTabSz="2194231" rtl="0" eaLnBrk="1" latinLnBrk="0" hangingPunct="1">
      <a:defRPr sz="8600" kern="1200">
        <a:solidFill>
          <a:schemeClr val="tx1"/>
        </a:solidFill>
        <a:latin typeface="+mn-lt"/>
        <a:ea typeface="+mn-ea"/>
        <a:cs typeface="+mn-cs"/>
      </a:defRPr>
    </a:lvl5pPr>
    <a:lvl6pPr marL="10971160" algn="l" defTabSz="2194231" rtl="0" eaLnBrk="1" latinLnBrk="0" hangingPunct="1">
      <a:defRPr sz="8600" kern="1200">
        <a:solidFill>
          <a:schemeClr val="tx1"/>
        </a:solidFill>
        <a:latin typeface="+mn-lt"/>
        <a:ea typeface="+mn-ea"/>
        <a:cs typeface="+mn-cs"/>
      </a:defRPr>
    </a:lvl6pPr>
    <a:lvl7pPr marL="13165392" algn="l" defTabSz="2194231" rtl="0" eaLnBrk="1" latinLnBrk="0" hangingPunct="1">
      <a:defRPr sz="8600" kern="1200">
        <a:solidFill>
          <a:schemeClr val="tx1"/>
        </a:solidFill>
        <a:latin typeface="+mn-lt"/>
        <a:ea typeface="+mn-ea"/>
        <a:cs typeface="+mn-cs"/>
      </a:defRPr>
    </a:lvl7pPr>
    <a:lvl8pPr marL="15359623" algn="l" defTabSz="2194231" rtl="0" eaLnBrk="1" latinLnBrk="0" hangingPunct="1">
      <a:defRPr sz="8600" kern="1200">
        <a:solidFill>
          <a:schemeClr val="tx1"/>
        </a:solidFill>
        <a:latin typeface="+mn-lt"/>
        <a:ea typeface="+mn-ea"/>
        <a:cs typeface="+mn-cs"/>
      </a:defRPr>
    </a:lvl8pPr>
    <a:lvl9pPr marL="17553853" algn="l" defTabSz="2194231" rtl="0" eaLnBrk="1" latinLnBrk="0" hangingPunct="1">
      <a:defRPr sz="8600" kern="1200">
        <a:solidFill>
          <a:schemeClr val="tx1"/>
        </a:solidFill>
        <a:latin typeface="+mn-lt"/>
        <a:ea typeface="+mn-ea"/>
        <a:cs typeface="+mn-cs"/>
      </a:defRPr>
    </a:lvl9pPr>
  </p:defaultTextStyle>
  <p:extLst>
    <p:ext uri="{521415D9-36F7-43E2-AB2F-B90AF26B5E84}">
      <p14:sectionLst xmlns:p14="http://schemas.microsoft.com/office/powerpoint/2010/main">
        <p14:section name="4x6 - 4 Columns" id="{646EE22A-177A-B540-AE56-A257D18E2443}">
          <p14:sldIdLst>
            <p14:sldId id="259"/>
          </p14:sldIdLst>
        </p14:section>
      </p14:sectionLst>
    </p:ext>
    <p:ext uri="{EFAFB233-063F-42B5-8137-9DF3F51BA10A}">
      <p15:sldGuideLst xmlns:p15="http://schemas.microsoft.com/office/powerpoint/2012/main">
        <p15:guide id="1" orient="horz" pos="679">
          <p15:clr>
            <a:srgbClr val="A4A3A4"/>
          </p15:clr>
        </p15:guide>
        <p15:guide id="2" orient="horz" pos="4595">
          <p15:clr>
            <a:srgbClr val="A4A3A4"/>
          </p15:clr>
        </p15:guide>
        <p15:guide id="3" orient="horz" pos="5244">
          <p15:clr>
            <a:srgbClr val="A4A3A4"/>
          </p15:clr>
        </p15:guide>
        <p15:guide id="4" orient="horz" pos="6454">
          <p15:clr>
            <a:srgbClr val="A4A3A4"/>
          </p15:clr>
        </p15:guide>
        <p15:guide id="5" orient="horz" pos="19872" userDrawn="1">
          <p15:clr>
            <a:srgbClr val="A4A3A4"/>
          </p15:clr>
        </p15:guide>
        <p15:guide id="6" pos="577">
          <p15:clr>
            <a:srgbClr val="A4A3A4"/>
          </p15:clr>
        </p15:guide>
        <p15:guide id="7" pos="21050">
          <p15:clr>
            <a:srgbClr val="A4A3A4"/>
          </p15:clr>
        </p15:guide>
        <p15:guide id="8" pos="26825">
          <p15:clr>
            <a:srgbClr val="A4A3A4"/>
          </p15:clr>
        </p15:guide>
        <p15:guide id="9" pos="19886">
          <p15:clr>
            <a:srgbClr val="A4A3A4"/>
          </p15:clr>
        </p15:guide>
        <p15:guide id="10" pos="6326">
          <p15:clr>
            <a:srgbClr val="A4A3A4"/>
          </p15:clr>
        </p15:guide>
        <p15:guide id="11" pos="7463">
          <p15:clr>
            <a:srgbClr val="A4A3A4"/>
          </p15:clr>
        </p15:guide>
        <p15:guide id="12" pos="13374">
          <p15:clr>
            <a:srgbClr val="A4A3A4"/>
          </p15:clr>
        </p15:guide>
        <p15:guide id="13" pos="1397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2B7B"/>
    <a:srgbClr val="5582AB"/>
    <a:srgbClr val="FF9999"/>
    <a:srgbClr val="FF7C80"/>
    <a:srgbClr val="009999"/>
    <a:srgbClr val="F6BC1C"/>
    <a:srgbClr val="5091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35" autoAdjust="0"/>
    <p:restoredTop sz="58303" autoAdjust="0"/>
  </p:normalViewPr>
  <p:slideViewPr>
    <p:cSldViewPr snapToGrid="0" snapToObjects="1">
      <p:cViewPr>
        <p:scale>
          <a:sx n="40" d="100"/>
          <a:sy n="40" d="100"/>
        </p:scale>
        <p:origin x="-8088" y="-3870"/>
      </p:cViewPr>
      <p:guideLst>
        <p:guide orient="horz" pos="679"/>
        <p:guide orient="horz" pos="4595"/>
        <p:guide orient="horz" pos="5244"/>
        <p:guide orient="horz" pos="6454"/>
        <p:guide orient="horz" pos="19872"/>
        <p:guide pos="577"/>
        <p:guide pos="21050"/>
        <p:guide pos="26825"/>
        <p:guide pos="19886"/>
        <p:guide pos="6326"/>
        <p:guide pos="7463"/>
        <p:guide pos="13374"/>
        <p:guide pos="139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92"/>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A875D6-C459-8E41-AAFB-63CB83F92D98}" type="datetimeFigureOut">
              <a:rPr lang="en-US" smtClean="0"/>
              <a:t>4/4/2017</a:t>
            </a:fld>
            <a:endParaRPr lang="en-US" dirty="0"/>
          </a:p>
        </p:txBody>
      </p:sp>
      <p:sp>
        <p:nvSpPr>
          <p:cNvPr id="4" name="Slide Image Placeholder 3"/>
          <p:cNvSpPr>
            <a:spLocks noGrp="1" noRot="1" noChangeAspect="1"/>
          </p:cNvSpPr>
          <p:nvPr>
            <p:ph type="sldImg" idx="2"/>
          </p:nvPr>
        </p:nvSpPr>
        <p:spPr>
          <a:xfrm>
            <a:off x="1135063" y="685800"/>
            <a:ext cx="458787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5B3B11-F3F7-034E-B6B0-AADA5EE77934}" type="slidenum">
              <a:rPr lang="en-US" smtClean="0"/>
              <a:t>‹#›</a:t>
            </a:fld>
            <a:endParaRPr lang="en-US" dirty="0"/>
          </a:p>
        </p:txBody>
      </p:sp>
    </p:spTree>
    <p:extLst>
      <p:ext uri="{BB962C8B-B14F-4D97-AF65-F5344CB8AC3E}">
        <p14:creationId xmlns:p14="http://schemas.microsoft.com/office/powerpoint/2010/main" val="2363702205"/>
      </p:ext>
    </p:extLst>
  </p:cSld>
  <p:clrMap bg1="lt1" tx1="dk1" bg2="lt2" tx2="dk2" accent1="accent1" accent2="accent2" accent3="accent3" accent4="accent4" accent5="accent5" accent6="accent6" hlink="hlink" folHlink="folHlink"/>
  <p:notesStyle>
    <a:lvl1pPr marL="0" algn="l" defTabSz="2194231" rtl="0" eaLnBrk="1" latinLnBrk="0" hangingPunct="1">
      <a:defRPr sz="5700" kern="1200">
        <a:solidFill>
          <a:schemeClr val="tx1"/>
        </a:solidFill>
        <a:latin typeface="+mn-lt"/>
        <a:ea typeface="+mn-ea"/>
        <a:cs typeface="+mn-cs"/>
      </a:defRPr>
    </a:lvl1pPr>
    <a:lvl2pPr marL="2194231" algn="l" defTabSz="2194231" rtl="0" eaLnBrk="1" latinLnBrk="0" hangingPunct="1">
      <a:defRPr sz="5700" kern="1200">
        <a:solidFill>
          <a:schemeClr val="tx1"/>
        </a:solidFill>
        <a:latin typeface="+mn-lt"/>
        <a:ea typeface="+mn-ea"/>
        <a:cs typeface="+mn-cs"/>
      </a:defRPr>
    </a:lvl2pPr>
    <a:lvl3pPr marL="4388462" algn="l" defTabSz="2194231" rtl="0" eaLnBrk="1" latinLnBrk="0" hangingPunct="1">
      <a:defRPr sz="5700" kern="1200">
        <a:solidFill>
          <a:schemeClr val="tx1"/>
        </a:solidFill>
        <a:latin typeface="+mn-lt"/>
        <a:ea typeface="+mn-ea"/>
        <a:cs typeface="+mn-cs"/>
      </a:defRPr>
    </a:lvl3pPr>
    <a:lvl4pPr marL="6582694" algn="l" defTabSz="2194231" rtl="0" eaLnBrk="1" latinLnBrk="0" hangingPunct="1">
      <a:defRPr sz="5700" kern="1200">
        <a:solidFill>
          <a:schemeClr val="tx1"/>
        </a:solidFill>
        <a:latin typeface="+mn-lt"/>
        <a:ea typeface="+mn-ea"/>
        <a:cs typeface="+mn-cs"/>
      </a:defRPr>
    </a:lvl4pPr>
    <a:lvl5pPr marL="8776929" algn="l" defTabSz="2194231" rtl="0" eaLnBrk="1" latinLnBrk="0" hangingPunct="1">
      <a:defRPr sz="5700" kern="1200">
        <a:solidFill>
          <a:schemeClr val="tx1"/>
        </a:solidFill>
        <a:latin typeface="+mn-lt"/>
        <a:ea typeface="+mn-ea"/>
        <a:cs typeface="+mn-cs"/>
      </a:defRPr>
    </a:lvl5pPr>
    <a:lvl6pPr marL="10971160" algn="l" defTabSz="2194231" rtl="0" eaLnBrk="1" latinLnBrk="0" hangingPunct="1">
      <a:defRPr sz="5700" kern="1200">
        <a:solidFill>
          <a:schemeClr val="tx1"/>
        </a:solidFill>
        <a:latin typeface="+mn-lt"/>
        <a:ea typeface="+mn-ea"/>
        <a:cs typeface="+mn-cs"/>
      </a:defRPr>
    </a:lvl6pPr>
    <a:lvl7pPr marL="13165392" algn="l" defTabSz="2194231" rtl="0" eaLnBrk="1" latinLnBrk="0" hangingPunct="1">
      <a:defRPr sz="5700" kern="1200">
        <a:solidFill>
          <a:schemeClr val="tx1"/>
        </a:solidFill>
        <a:latin typeface="+mn-lt"/>
        <a:ea typeface="+mn-ea"/>
        <a:cs typeface="+mn-cs"/>
      </a:defRPr>
    </a:lvl7pPr>
    <a:lvl8pPr marL="15359623" algn="l" defTabSz="2194231" rtl="0" eaLnBrk="1" latinLnBrk="0" hangingPunct="1">
      <a:defRPr sz="5700" kern="1200">
        <a:solidFill>
          <a:schemeClr val="tx1"/>
        </a:solidFill>
        <a:latin typeface="+mn-lt"/>
        <a:ea typeface="+mn-ea"/>
        <a:cs typeface="+mn-cs"/>
      </a:defRPr>
    </a:lvl8pPr>
    <a:lvl9pPr marL="17553853" algn="l" defTabSz="2194231" rtl="0" eaLnBrk="1" latinLnBrk="0" hangingPunct="1">
      <a:defRPr sz="5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458787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5B3B11-F3F7-034E-B6B0-AADA5EE77934}" type="slidenum">
              <a:rPr lang="en-US" smtClean="0"/>
              <a:t>1</a:t>
            </a:fld>
            <a:endParaRPr lang="en-US" dirty="0"/>
          </a:p>
        </p:txBody>
      </p:sp>
    </p:spTree>
    <p:extLst>
      <p:ext uri="{BB962C8B-B14F-4D97-AF65-F5344CB8AC3E}">
        <p14:creationId xmlns:p14="http://schemas.microsoft.com/office/powerpoint/2010/main" val="2186332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fusion.towson.edu/www/mms" TargetMode="External"/><Relationship Id="rId2" Type="http://schemas.openxmlformats.org/officeDocument/2006/relationships/hyperlink" Target="https://www.towson.edu/provost/academicinnovation/multimedia.html" TargetMode="External"/><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hyperlink" Target="mailto:OAIProjects@towson.edu?subject=PowerPoint%20Poster%20Template"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useBgFill="1">
        <p:nvSpPr>
          <p:cNvPr id="8" name="Picture Placeholder 7"/>
          <p:cNvSpPr>
            <a:spLocks noGrp="1" noChangeAspect="1"/>
          </p:cNvSpPr>
          <p:nvPr>
            <p:ph type="pic" sz="quarter" idx="13" hasCustomPrompt="1"/>
          </p:nvPr>
        </p:nvSpPr>
        <p:spPr>
          <a:xfrm>
            <a:off x="22198124" y="25608280"/>
            <a:ext cx="9399475" cy="5716403"/>
          </a:xfrm>
          <a:prstGeom prst="rect">
            <a:avLst/>
          </a:prstGeom>
        </p:spPr>
        <p:style>
          <a:lnRef idx="0">
            <a:schemeClr val="accent6"/>
          </a:lnRef>
          <a:fillRef idx="3">
            <a:schemeClr val="accent6"/>
          </a:fillRef>
          <a:effectRef idx="3">
            <a:schemeClr val="accent6"/>
          </a:effectRef>
          <a:fontRef idx="none"/>
        </p:style>
        <p:txBody>
          <a:bodyPr vert="horz" lIns="102413" tIns="51206" rIns="102413" bIns="51206"/>
          <a:lstStyle>
            <a:lvl1pPr marL="0" indent="0" algn="ctr">
              <a:buNone/>
              <a:defRPr sz="7400" b="1">
                <a:latin typeface="Arial"/>
                <a:cs typeface="Arial"/>
              </a:defRPr>
            </a:lvl1pPr>
          </a:lstStyle>
          <a:p>
            <a:r>
              <a:rPr lang="en-US" dirty="0" smtClean="0"/>
              <a:t>Image Placeholder</a:t>
            </a:r>
            <a:endParaRPr lang="en-US" dirty="0"/>
          </a:p>
        </p:txBody>
      </p:sp>
      <p:sp>
        <p:nvSpPr>
          <p:cNvPr id="4" name="Chart Placeholder 3"/>
          <p:cNvSpPr>
            <a:spLocks noGrp="1"/>
          </p:cNvSpPr>
          <p:nvPr>
            <p:ph type="chart" sz="quarter" idx="14" hasCustomPrompt="1"/>
          </p:nvPr>
        </p:nvSpPr>
        <p:spPr>
          <a:xfrm>
            <a:off x="11884248" y="25608280"/>
            <a:ext cx="9399476" cy="5716403"/>
          </a:xfrm>
          <a:prstGeom prst="rect">
            <a:avLst/>
          </a:prstGeom>
        </p:spPr>
        <p:txBody>
          <a:bodyPr vert="horz" lIns="102413" tIns="51206" rIns="102413" bIns="51206"/>
          <a:lstStyle>
            <a:lvl1pPr marL="0" indent="0" algn="ctr">
              <a:buNone/>
              <a:defRPr sz="7400" b="1">
                <a:latin typeface="Arial"/>
                <a:cs typeface="Arial"/>
              </a:defRPr>
            </a:lvl1pPr>
          </a:lstStyle>
          <a:p>
            <a:r>
              <a:rPr lang="en-US" dirty="0" smtClean="0"/>
              <a:t>Chart Placeholder</a:t>
            </a:r>
            <a:endParaRPr lang="en-US" dirty="0"/>
          </a:p>
        </p:txBody>
      </p:sp>
      <p:cxnSp>
        <p:nvCxnSpPr>
          <p:cNvPr id="12" name="Straight Connector 11"/>
          <p:cNvCxnSpPr/>
          <p:nvPr userDrawn="1"/>
        </p:nvCxnSpPr>
        <p:spPr>
          <a:xfrm>
            <a:off x="10969848" y="-48132"/>
            <a:ext cx="0" cy="325093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a:off x="32512000" y="-48132"/>
            <a:ext cx="0" cy="3250933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7" name="Group 6"/>
          <p:cNvGrpSpPr/>
          <p:nvPr userDrawn="1"/>
        </p:nvGrpSpPr>
        <p:grpSpPr>
          <a:xfrm>
            <a:off x="0" y="-48132"/>
            <a:ext cx="43484800" cy="32557464"/>
            <a:chOff x="0" y="-48132"/>
            <a:chExt cx="43484800" cy="32557464"/>
          </a:xfrm>
        </p:grpSpPr>
        <p:sp>
          <p:nvSpPr>
            <p:cNvPr id="16" name="Rectangle 15"/>
            <p:cNvSpPr/>
            <p:nvPr userDrawn="1"/>
          </p:nvSpPr>
          <p:spPr>
            <a:xfrm>
              <a:off x="10055448" y="-48132"/>
              <a:ext cx="1828800" cy="32509332"/>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userDrawn="1"/>
          </p:nvSpPr>
          <p:spPr>
            <a:xfrm>
              <a:off x="31597600" y="-48132"/>
              <a:ext cx="1828800" cy="32509332"/>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42570400" y="-48132"/>
              <a:ext cx="914400" cy="32509332"/>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p:cNvSpPr/>
            <p:nvPr userDrawn="1"/>
          </p:nvSpPr>
          <p:spPr>
            <a:xfrm>
              <a:off x="0" y="0"/>
              <a:ext cx="914400" cy="32509332"/>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27031" y="31578683"/>
              <a:ext cx="43434000" cy="914400"/>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0" y="0"/>
              <a:ext cx="43434000" cy="914400"/>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p:cNvSpPr/>
            <p:nvPr userDrawn="1"/>
          </p:nvSpPr>
          <p:spPr>
            <a:xfrm>
              <a:off x="21283724" y="0"/>
              <a:ext cx="914400" cy="32509332"/>
            </a:xfrm>
            <a:prstGeom prst="rect">
              <a:avLst/>
            </a:prstGeom>
            <a:noFill/>
            <a:ln>
              <a:solidFill>
                <a:srgbClr val="0000FF">
                  <a:alpha val="1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7" name="Rounded Rectangle 26"/>
          <p:cNvSpPr/>
          <p:nvPr userDrawn="1"/>
        </p:nvSpPr>
        <p:spPr>
          <a:xfrm>
            <a:off x="914399" y="8389569"/>
            <a:ext cx="9141049" cy="1350046"/>
          </a:xfrm>
          <a:prstGeom prst="round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31" name="Rounded Rectangle 30"/>
          <p:cNvSpPr/>
          <p:nvPr userDrawn="1"/>
        </p:nvSpPr>
        <p:spPr>
          <a:xfrm>
            <a:off x="11884248" y="8389569"/>
            <a:ext cx="9399476" cy="1350046"/>
          </a:xfrm>
          <a:prstGeom prst="round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32" name="Rounded Rectangle 31"/>
          <p:cNvSpPr/>
          <p:nvPr userDrawn="1"/>
        </p:nvSpPr>
        <p:spPr>
          <a:xfrm>
            <a:off x="22198124" y="8389569"/>
            <a:ext cx="9399476" cy="1350046"/>
          </a:xfrm>
          <a:prstGeom prst="round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33" name="Rounded Rectangle 32"/>
          <p:cNvSpPr/>
          <p:nvPr userDrawn="1"/>
        </p:nvSpPr>
        <p:spPr>
          <a:xfrm>
            <a:off x="33429351" y="8389569"/>
            <a:ext cx="9141049" cy="1350046"/>
          </a:xfrm>
          <a:prstGeom prst="round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26" name="Rectangle 25"/>
          <p:cNvSpPr/>
          <p:nvPr userDrawn="1"/>
        </p:nvSpPr>
        <p:spPr>
          <a:xfrm>
            <a:off x="-13674203" y="0"/>
            <a:ext cx="13358519" cy="324612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TextBox 27"/>
          <p:cNvSpPr txBox="1"/>
          <p:nvPr userDrawn="1"/>
        </p:nvSpPr>
        <p:spPr>
          <a:xfrm>
            <a:off x="-12482821" y="2509422"/>
            <a:ext cx="11339821" cy="27305617"/>
          </a:xfrm>
          <a:prstGeom prst="rect">
            <a:avLst/>
          </a:prstGeom>
          <a:noFill/>
        </p:spPr>
        <p:txBody>
          <a:bodyPr wrap="square" rtlCol="0">
            <a:spAutoFit/>
          </a:bodyPr>
          <a:lstStyle/>
          <a:p>
            <a:pPr>
              <a:spcBef>
                <a:spcPts val="2000"/>
              </a:spcBef>
            </a:pPr>
            <a:r>
              <a:rPr lang="en-US" sz="3600" b="1" u="sng" dirty="0" smtClean="0">
                <a:solidFill>
                  <a:schemeClr val="tx1"/>
                </a:solidFill>
                <a:latin typeface="Calibri" charset="0"/>
                <a:ea typeface="Calibri" charset="0"/>
                <a:cs typeface="Calibri" charset="0"/>
              </a:rPr>
              <a:t>Where to Start</a:t>
            </a:r>
          </a:p>
          <a:p>
            <a:pPr>
              <a:spcBef>
                <a:spcPts val="2000"/>
              </a:spcBef>
            </a:pPr>
            <a:r>
              <a:rPr lang="en-US" sz="3600" dirty="0" smtClean="0">
                <a:solidFill>
                  <a:schemeClr val="tx1"/>
                </a:solidFill>
                <a:latin typeface="Calibri" charset="0"/>
                <a:ea typeface="Calibri" charset="0"/>
                <a:cs typeface="Calibri" charset="0"/>
              </a:rPr>
              <a:t>The most common suggestion made by poster session organizers is to distill the information on the poster</a:t>
            </a:r>
            <a:r>
              <a:rPr lang="en-US" sz="3600" baseline="0" dirty="0" smtClean="0">
                <a:solidFill>
                  <a:schemeClr val="tx1"/>
                </a:solidFill>
                <a:latin typeface="Calibri" charset="0"/>
                <a:ea typeface="Calibri" charset="0"/>
                <a:cs typeface="Calibri" charset="0"/>
              </a:rPr>
              <a:t> </a:t>
            </a:r>
            <a:r>
              <a:rPr lang="en-US" sz="3600" dirty="0" smtClean="0">
                <a:solidFill>
                  <a:schemeClr val="tx1"/>
                </a:solidFill>
                <a:latin typeface="Calibri" charset="0"/>
                <a:ea typeface="Calibri" charset="0"/>
                <a:cs typeface="Calibri" charset="0"/>
              </a:rPr>
              <a:t>to the most concentrated amount. Provide details in handouts. Some of the most visually successful posters have had less then 20 phrase based bullets with two or three supporting images or graphs.</a:t>
            </a:r>
          </a:p>
          <a:p>
            <a:pPr>
              <a:spcBef>
                <a:spcPts val="2000"/>
              </a:spcBef>
            </a:pPr>
            <a:r>
              <a:rPr lang="en-US" sz="3600" b="1" u="sng" dirty="0" smtClean="0">
                <a:solidFill>
                  <a:schemeClr val="tx1"/>
                </a:solidFill>
                <a:latin typeface="Calibri" charset="0"/>
                <a:ea typeface="Calibri" charset="0"/>
                <a:cs typeface="Calibri" charset="0"/>
              </a:rPr>
              <a:t/>
            </a:r>
            <a:br>
              <a:rPr lang="en-US" sz="3600" b="1" u="sng" dirty="0" smtClean="0">
                <a:solidFill>
                  <a:schemeClr val="tx1"/>
                </a:solidFill>
                <a:latin typeface="Calibri" charset="0"/>
                <a:ea typeface="Calibri" charset="0"/>
                <a:cs typeface="Calibri" charset="0"/>
              </a:rPr>
            </a:br>
            <a:r>
              <a:rPr lang="en-US" sz="3600" b="1" u="sng" dirty="0" smtClean="0">
                <a:solidFill>
                  <a:schemeClr val="tx1"/>
                </a:solidFill>
                <a:latin typeface="Calibri" charset="0"/>
                <a:ea typeface="Calibri" charset="0"/>
                <a:cs typeface="Calibri" charset="0"/>
              </a:rPr>
              <a:t>Suggested Font Sizes</a:t>
            </a:r>
          </a:p>
          <a:p>
            <a:pPr>
              <a:spcBef>
                <a:spcPts val="1334"/>
              </a:spcBef>
            </a:pPr>
            <a:r>
              <a:rPr lang="en-US" sz="3600" b="1" dirty="0" smtClean="0">
                <a:solidFill>
                  <a:schemeClr val="tx1"/>
                </a:solidFill>
                <a:latin typeface="Calibri" charset="0"/>
                <a:ea typeface="Calibri" charset="0"/>
                <a:cs typeface="Calibri" charset="0"/>
              </a:rPr>
              <a:t>Main Title </a:t>
            </a:r>
            <a:r>
              <a:rPr lang="en-US" sz="3600" dirty="0" smtClean="0">
                <a:solidFill>
                  <a:schemeClr val="tx1"/>
                </a:solidFill>
                <a:latin typeface="Calibri" charset="0"/>
                <a:ea typeface="Calibri" charset="0"/>
                <a:cs typeface="Calibri" charset="0"/>
              </a:rPr>
              <a:t>60-90 point in template</a:t>
            </a:r>
          </a:p>
          <a:p>
            <a:pPr>
              <a:spcBef>
                <a:spcPts val="1334"/>
              </a:spcBef>
            </a:pPr>
            <a:r>
              <a:rPr lang="en-US" sz="3600" b="1" dirty="0" smtClean="0">
                <a:solidFill>
                  <a:schemeClr val="tx1"/>
                </a:solidFill>
                <a:latin typeface="Calibri" charset="0"/>
                <a:ea typeface="Calibri" charset="0"/>
                <a:cs typeface="Calibri" charset="0"/>
              </a:rPr>
              <a:t>Author </a:t>
            </a:r>
            <a:r>
              <a:rPr lang="en-US" sz="3600" dirty="0" smtClean="0">
                <a:solidFill>
                  <a:schemeClr val="tx1"/>
                </a:solidFill>
                <a:latin typeface="Calibri" charset="0"/>
                <a:ea typeface="Calibri" charset="0"/>
                <a:cs typeface="Calibri" charset="0"/>
              </a:rPr>
              <a:t>50-60 point in template</a:t>
            </a:r>
          </a:p>
          <a:p>
            <a:pPr>
              <a:spcBef>
                <a:spcPts val="1334"/>
              </a:spcBef>
            </a:pPr>
            <a:r>
              <a:rPr lang="en-US" sz="3600" b="1" dirty="0" smtClean="0">
                <a:solidFill>
                  <a:schemeClr val="tx1"/>
                </a:solidFill>
                <a:latin typeface="Calibri" charset="0"/>
                <a:ea typeface="Calibri" charset="0"/>
                <a:cs typeface="Calibri" charset="0"/>
              </a:rPr>
              <a:t>Headers</a:t>
            </a:r>
            <a:r>
              <a:rPr lang="en-US" sz="3600" dirty="0" smtClean="0">
                <a:solidFill>
                  <a:schemeClr val="tx1"/>
                </a:solidFill>
                <a:latin typeface="Calibri" charset="0"/>
                <a:ea typeface="Calibri" charset="0"/>
                <a:cs typeface="Calibri" charset="0"/>
              </a:rPr>
              <a:t> 48-60 point in template</a:t>
            </a:r>
          </a:p>
          <a:p>
            <a:pPr>
              <a:spcBef>
                <a:spcPts val="1334"/>
              </a:spcBef>
            </a:pPr>
            <a:r>
              <a:rPr lang="en-US" sz="3600" b="1" dirty="0" smtClean="0">
                <a:solidFill>
                  <a:schemeClr val="tx1"/>
                </a:solidFill>
                <a:latin typeface="Calibri" charset="0"/>
                <a:ea typeface="Calibri" charset="0"/>
                <a:cs typeface="Calibri" charset="0"/>
              </a:rPr>
              <a:t>Paragraph Text</a:t>
            </a:r>
            <a:r>
              <a:rPr lang="en-US" sz="3600" dirty="0" smtClean="0">
                <a:solidFill>
                  <a:schemeClr val="tx1"/>
                </a:solidFill>
                <a:latin typeface="Calibri" charset="0"/>
                <a:ea typeface="Calibri" charset="0"/>
                <a:cs typeface="Calibri" charset="0"/>
              </a:rPr>
              <a:t> 30-40 point in template</a:t>
            </a:r>
          </a:p>
          <a:p>
            <a:pPr>
              <a:spcBef>
                <a:spcPts val="2000"/>
              </a:spcBef>
            </a:pPr>
            <a:r>
              <a:rPr lang="en-US" sz="3600" b="1" u="sng" dirty="0" smtClean="0">
                <a:solidFill>
                  <a:schemeClr val="tx1"/>
                </a:solidFill>
                <a:latin typeface="Calibri" charset="0"/>
                <a:ea typeface="Calibri" charset="0"/>
                <a:cs typeface="Calibri" charset="0"/>
              </a:rPr>
              <a:t/>
            </a:r>
            <a:br>
              <a:rPr lang="en-US" sz="3600" b="1" u="sng" dirty="0" smtClean="0">
                <a:solidFill>
                  <a:schemeClr val="tx1"/>
                </a:solidFill>
                <a:latin typeface="Calibri" charset="0"/>
                <a:ea typeface="Calibri" charset="0"/>
                <a:cs typeface="Calibri" charset="0"/>
              </a:rPr>
            </a:br>
            <a:r>
              <a:rPr lang="en-US" sz="3600" b="1" u="sng" dirty="0" smtClean="0">
                <a:solidFill>
                  <a:schemeClr val="tx1"/>
                </a:solidFill>
                <a:latin typeface="Calibri" charset="0"/>
                <a:ea typeface="Calibri" charset="0"/>
                <a:cs typeface="Calibri" charset="0"/>
              </a:rPr>
              <a:t>How to Insert Content</a:t>
            </a:r>
          </a:p>
          <a:p>
            <a:pPr>
              <a:spcBef>
                <a:spcPts val="2000"/>
              </a:spcBef>
            </a:pPr>
            <a:r>
              <a:rPr lang="en-US" sz="3600" b="1" dirty="0" smtClean="0">
                <a:solidFill>
                  <a:schemeClr val="tx1"/>
                </a:solidFill>
                <a:latin typeface="Calibri" charset="0"/>
                <a:ea typeface="Calibri" charset="0"/>
                <a:cs typeface="Calibri" charset="0"/>
              </a:rPr>
              <a:t>Text </a:t>
            </a:r>
          </a:p>
          <a:p>
            <a:pPr>
              <a:spcBef>
                <a:spcPts val="2000"/>
              </a:spcBef>
            </a:pPr>
            <a:r>
              <a:rPr lang="en-US" sz="3600" dirty="0" smtClean="0">
                <a:solidFill>
                  <a:schemeClr val="tx1"/>
                </a:solidFill>
                <a:latin typeface="Calibri" charset="0"/>
                <a:ea typeface="Calibri" charset="0"/>
                <a:cs typeface="Calibri" charset="0"/>
              </a:rPr>
              <a:t>Copy the content from your original document. On the PowerPoint template use your mouse to highlight the area where you would like to insert your content. Once the appropriate text area is highlighted</a:t>
            </a:r>
            <a:r>
              <a:rPr lang="en-US" sz="3600" b="1" dirty="0" smtClean="0">
                <a:solidFill>
                  <a:schemeClr val="tx1"/>
                </a:solidFill>
                <a:latin typeface="Calibri" charset="0"/>
                <a:ea typeface="Calibri" charset="0"/>
                <a:cs typeface="Calibri" charset="0"/>
              </a:rPr>
              <a:t> </a:t>
            </a:r>
            <a:r>
              <a:rPr lang="en-US" sz="3600" dirty="0" smtClean="0">
                <a:solidFill>
                  <a:schemeClr val="tx1"/>
                </a:solidFill>
                <a:latin typeface="Calibri" charset="0"/>
                <a:ea typeface="Calibri" charset="0"/>
                <a:cs typeface="Calibri" charset="0"/>
              </a:rPr>
              <a:t>paste content.</a:t>
            </a:r>
          </a:p>
          <a:p>
            <a:pPr>
              <a:spcBef>
                <a:spcPts val="2000"/>
              </a:spcBef>
            </a:pPr>
            <a:r>
              <a:rPr lang="en-US" sz="3600" b="1" dirty="0" smtClean="0">
                <a:solidFill>
                  <a:schemeClr val="tx1"/>
                </a:solidFill>
                <a:latin typeface="Calibri" charset="0"/>
                <a:ea typeface="Calibri" charset="0"/>
                <a:cs typeface="Calibri" charset="0"/>
              </a:rPr>
              <a:t>Images/Charts/Graphics </a:t>
            </a:r>
          </a:p>
          <a:p>
            <a:pPr>
              <a:lnSpc>
                <a:spcPct val="100000"/>
              </a:lnSpc>
              <a:spcBef>
                <a:spcPts val="2000"/>
              </a:spcBef>
            </a:pPr>
            <a:r>
              <a:rPr lang="en-US" sz="3600" dirty="0" smtClean="0">
                <a:solidFill>
                  <a:schemeClr val="tx1"/>
                </a:solidFill>
                <a:latin typeface="Calibri" charset="0"/>
                <a:ea typeface="Calibri" charset="0"/>
                <a:cs typeface="Calibri" charset="0"/>
              </a:rPr>
              <a:t>Click the icon in the designated content placeholder area. Once the pop up box is on your screen select the file that you would like to place. Choose the highest</a:t>
            </a:r>
            <a:r>
              <a:rPr lang="en-US" sz="3600" baseline="0" dirty="0" smtClean="0">
                <a:solidFill>
                  <a:schemeClr val="tx1"/>
                </a:solidFill>
                <a:latin typeface="Calibri" charset="0"/>
                <a:ea typeface="Calibri" charset="0"/>
                <a:cs typeface="Calibri" charset="0"/>
              </a:rPr>
              <a:t> resolution images. </a:t>
            </a:r>
          </a:p>
          <a:p>
            <a:pPr>
              <a:lnSpc>
                <a:spcPct val="100000"/>
              </a:lnSpc>
              <a:spcBef>
                <a:spcPts val="2000"/>
              </a:spcBef>
            </a:pPr>
            <a:r>
              <a:rPr lang="en-US" sz="3600" baseline="0" dirty="0" smtClean="0">
                <a:solidFill>
                  <a:schemeClr val="tx1"/>
                </a:solidFill>
                <a:latin typeface="Calibri" charset="0"/>
                <a:ea typeface="Calibri" charset="0"/>
                <a:cs typeface="Calibri" charset="0"/>
              </a:rPr>
              <a:t>OAI has a Powerpoint template containing</a:t>
            </a:r>
            <a:r>
              <a:rPr lang="en-US" sz="3600" baseline="0" dirty="0" smtClean="0">
                <a:solidFill>
                  <a:schemeClr val="tx1"/>
                </a:solidFill>
                <a:latin typeface="Calibri" charset="0"/>
                <a:ea typeface="Calibri" charset="0"/>
                <a:cs typeface="Calibri" charset="0"/>
                <a:hlinkClick r:id="rId2"/>
              </a:rPr>
              <a:t> customizable graphics </a:t>
            </a:r>
            <a:r>
              <a:rPr lang="en-US" sz="3600" baseline="0" dirty="0" smtClean="0">
                <a:solidFill>
                  <a:schemeClr val="tx1"/>
                </a:solidFill>
                <a:latin typeface="Calibri" charset="0"/>
                <a:ea typeface="Calibri" charset="0"/>
                <a:cs typeface="Calibri" charset="0"/>
              </a:rPr>
              <a:t>and tables that faculty can use on posters. </a:t>
            </a:r>
            <a:endParaRPr lang="en-US" sz="3600" dirty="0" smtClean="0">
              <a:solidFill>
                <a:schemeClr val="tx1"/>
              </a:solidFill>
              <a:latin typeface="Calibri" charset="0"/>
              <a:ea typeface="Calibri" charset="0"/>
              <a:cs typeface="Calibri" charset="0"/>
            </a:endParaRPr>
          </a:p>
          <a:p>
            <a:pPr>
              <a:lnSpc>
                <a:spcPct val="100000"/>
              </a:lnSpc>
              <a:spcBef>
                <a:spcPts val="2000"/>
              </a:spcBef>
            </a:pPr>
            <a:endParaRPr lang="en-US" sz="3600" b="1" u="sng" dirty="0" smtClean="0">
              <a:solidFill>
                <a:schemeClr val="tx1"/>
              </a:solidFill>
              <a:latin typeface="Calibri" charset="0"/>
              <a:ea typeface="Calibri" charset="0"/>
              <a:cs typeface="Calibri" charset="0"/>
            </a:endParaRPr>
          </a:p>
          <a:p>
            <a:pPr>
              <a:lnSpc>
                <a:spcPct val="100000"/>
              </a:lnSpc>
              <a:spcBef>
                <a:spcPts val="2000"/>
              </a:spcBef>
            </a:pPr>
            <a:r>
              <a:rPr lang="en-US" sz="3600" b="1" u="sng" dirty="0" smtClean="0">
                <a:solidFill>
                  <a:schemeClr val="tx1"/>
                </a:solidFill>
                <a:latin typeface="Calibri" charset="0"/>
                <a:ea typeface="Calibri" charset="0"/>
                <a:cs typeface="Calibri" charset="0"/>
              </a:rPr>
              <a:t>How to Change Background Colors</a:t>
            </a:r>
          </a:p>
          <a:p>
            <a:pPr>
              <a:lnSpc>
                <a:spcPct val="100000"/>
              </a:lnSpc>
              <a:spcBef>
                <a:spcPts val="2000"/>
              </a:spcBef>
            </a:pPr>
            <a:r>
              <a:rPr lang="en-US" sz="3600" b="0" i="0" kern="1200" dirty="0" smtClean="0">
                <a:solidFill>
                  <a:schemeClr val="tx1"/>
                </a:solidFill>
                <a:effectLst/>
                <a:latin typeface="Calibri" charset="0"/>
                <a:ea typeface="Calibri" charset="0"/>
                <a:cs typeface="Calibri" charset="0"/>
              </a:rPr>
              <a:t>On the View menu, navigate to Slide Master. The main slide master is the top slide in the navigation pane. Once on</a:t>
            </a:r>
            <a:r>
              <a:rPr lang="en-US" sz="3600" b="0" i="0" kern="1200" baseline="0" dirty="0" smtClean="0">
                <a:solidFill>
                  <a:schemeClr val="tx1"/>
                </a:solidFill>
                <a:effectLst/>
                <a:latin typeface="Calibri" charset="0"/>
                <a:ea typeface="Calibri" charset="0"/>
                <a:cs typeface="Calibri" charset="0"/>
              </a:rPr>
              <a:t> the slide master, select the desired area and change the fill color.</a:t>
            </a:r>
            <a:endParaRPr lang="en-US" sz="3600" b="0" i="0" kern="1200" dirty="0" smtClean="0">
              <a:solidFill>
                <a:schemeClr val="tx1"/>
              </a:solidFill>
              <a:effectLst/>
              <a:latin typeface="Calibri" charset="0"/>
              <a:ea typeface="Calibri" charset="0"/>
              <a:cs typeface="Calibri" charset="0"/>
            </a:endParaRPr>
          </a:p>
          <a:p>
            <a:pPr>
              <a:spcBef>
                <a:spcPts val="2000"/>
              </a:spcBef>
            </a:pPr>
            <a:endParaRPr lang="en-US" sz="3600" b="1" u="sng" dirty="0" smtClean="0">
              <a:solidFill>
                <a:schemeClr val="tx1"/>
              </a:solidFill>
              <a:latin typeface="Calibri" charset="0"/>
              <a:ea typeface="Calibri" charset="0"/>
              <a:cs typeface="Calibri" charset="0"/>
            </a:endParaRPr>
          </a:p>
          <a:p>
            <a:pPr>
              <a:spcBef>
                <a:spcPts val="2000"/>
              </a:spcBef>
            </a:pPr>
            <a:r>
              <a:rPr lang="en-US" sz="3600" b="1" u="sng" dirty="0" smtClean="0">
                <a:solidFill>
                  <a:schemeClr val="tx1"/>
                </a:solidFill>
                <a:latin typeface="Calibri" charset="0"/>
                <a:ea typeface="Calibri" charset="0"/>
                <a:cs typeface="Calibri" charset="0"/>
              </a:rPr>
              <a:t>When You are Ready for Printing</a:t>
            </a:r>
          </a:p>
          <a:p>
            <a:pPr>
              <a:spcBef>
                <a:spcPts val="2000"/>
              </a:spcBef>
            </a:pPr>
            <a:r>
              <a:rPr lang="en-US" sz="3600" b="1" dirty="0" smtClean="0">
                <a:solidFill>
                  <a:schemeClr val="tx1"/>
                </a:solidFill>
                <a:latin typeface="Calibri" charset="0"/>
                <a:ea typeface="Calibri" charset="0"/>
                <a:cs typeface="Calibri" charset="0"/>
              </a:rPr>
              <a:t>Please fill out the </a:t>
            </a:r>
            <a:r>
              <a:rPr lang="en-US" sz="6600" b="0" i="0" kern="1200" dirty="0" smtClean="0">
                <a:solidFill>
                  <a:schemeClr val="lt1"/>
                </a:solidFill>
                <a:effectLst/>
                <a:latin typeface="+mn-lt"/>
                <a:ea typeface="+mn-ea"/>
                <a:cs typeface="+mn-cs"/>
              </a:rPr>
              <a:t> </a:t>
            </a:r>
            <a:r>
              <a:rPr lang="en-US" sz="3600" b="0" i="0" u="none" strike="noStrike" kern="1200" dirty="0" smtClean="0">
                <a:solidFill>
                  <a:schemeClr val="lt1"/>
                </a:solidFill>
                <a:effectLst/>
                <a:latin typeface="+mn-lt"/>
                <a:ea typeface="+mn-ea"/>
                <a:cs typeface="+mn-cs"/>
                <a:hlinkClick r:id="rId3"/>
              </a:rPr>
              <a:t>OAI Multimedia Services Request Form</a:t>
            </a:r>
            <a:endParaRPr lang="en-US" sz="3600" b="0" i="0" u="none" strike="noStrike" kern="1200" dirty="0" smtClean="0">
              <a:solidFill>
                <a:schemeClr val="lt1"/>
              </a:solidFill>
              <a:effectLst/>
              <a:latin typeface="+mn-lt"/>
              <a:ea typeface="+mn-ea"/>
              <a:cs typeface="+mn-cs"/>
            </a:endParaRPr>
          </a:p>
          <a:p>
            <a:pPr>
              <a:spcBef>
                <a:spcPts val="2000"/>
              </a:spcBef>
            </a:pPr>
            <a:r>
              <a:rPr lang="en-US" sz="3600" b="1" dirty="0" smtClean="0">
                <a:solidFill>
                  <a:schemeClr val="tx1"/>
                </a:solidFill>
                <a:latin typeface="Calibri" charset="0"/>
                <a:ea typeface="Calibri" charset="0"/>
                <a:cs typeface="Calibri" charset="0"/>
              </a:rPr>
              <a:t>Turn around time</a:t>
            </a:r>
            <a:r>
              <a:rPr lang="en-US" sz="3600" dirty="0" smtClean="0">
                <a:solidFill>
                  <a:schemeClr val="tx1"/>
                </a:solidFill>
                <a:latin typeface="Calibri" charset="0"/>
                <a:ea typeface="Calibri" charset="0"/>
                <a:cs typeface="Calibri" charset="0"/>
              </a:rPr>
              <a:t> is approximately one week </a:t>
            </a:r>
            <a:br>
              <a:rPr lang="en-US" sz="3600" dirty="0" smtClean="0">
                <a:solidFill>
                  <a:schemeClr val="tx1"/>
                </a:solidFill>
                <a:latin typeface="Calibri" charset="0"/>
                <a:ea typeface="Calibri" charset="0"/>
                <a:cs typeface="Calibri" charset="0"/>
              </a:rPr>
            </a:br>
            <a:r>
              <a:rPr lang="en-US" sz="3600" dirty="0" smtClean="0">
                <a:solidFill>
                  <a:schemeClr val="tx1"/>
                </a:solidFill>
                <a:latin typeface="Calibri" charset="0"/>
                <a:ea typeface="Calibri" charset="0"/>
                <a:cs typeface="Calibri" charset="0"/>
              </a:rPr>
              <a:t>on drop off printing.</a:t>
            </a:r>
          </a:p>
          <a:p>
            <a:pPr>
              <a:spcBef>
                <a:spcPts val="2000"/>
              </a:spcBef>
            </a:pPr>
            <a:r>
              <a:rPr lang="en-US" sz="3600" b="1" dirty="0" smtClean="0">
                <a:solidFill>
                  <a:schemeClr val="tx1"/>
                </a:solidFill>
                <a:latin typeface="Calibri" charset="0"/>
                <a:ea typeface="Calibri" charset="0"/>
                <a:cs typeface="Calibri" charset="0"/>
              </a:rPr>
              <a:t>For assistance</a:t>
            </a:r>
            <a:r>
              <a:rPr lang="en-US" sz="3600" dirty="0" smtClean="0">
                <a:solidFill>
                  <a:schemeClr val="tx1"/>
                </a:solidFill>
                <a:latin typeface="Calibri" charset="0"/>
                <a:ea typeface="Calibri" charset="0"/>
                <a:cs typeface="Calibri" charset="0"/>
              </a:rPr>
              <a:t> please call OAI at 410-704-2005 </a:t>
            </a:r>
            <a:br>
              <a:rPr lang="en-US" sz="3600" dirty="0" smtClean="0">
                <a:solidFill>
                  <a:schemeClr val="tx1"/>
                </a:solidFill>
                <a:latin typeface="Calibri" charset="0"/>
                <a:ea typeface="Calibri" charset="0"/>
                <a:cs typeface="Calibri" charset="0"/>
              </a:rPr>
            </a:br>
            <a:r>
              <a:rPr lang="en-US" sz="3600" dirty="0" smtClean="0">
                <a:solidFill>
                  <a:schemeClr val="tx1"/>
                </a:solidFill>
                <a:latin typeface="Calibri" charset="0"/>
                <a:ea typeface="Calibri" charset="0"/>
                <a:cs typeface="Calibri" charset="0"/>
              </a:rPr>
              <a:t>or email </a:t>
            </a:r>
            <a:r>
              <a:rPr lang="en-US" sz="3600" u="sng" dirty="0" smtClean="0">
                <a:solidFill>
                  <a:schemeClr val="tx1"/>
                </a:solidFill>
                <a:latin typeface="Calibri" charset="0"/>
                <a:ea typeface="Calibri" charset="0"/>
                <a:cs typeface="Calibri" charset="0"/>
                <a:hlinkClick r:id="rId4"/>
              </a:rPr>
              <a:t>OAIProjects@towson.edu</a:t>
            </a:r>
            <a:endParaRPr lang="en-US" sz="3600" dirty="0" smtClean="0">
              <a:solidFill>
                <a:schemeClr val="tx1"/>
              </a:solidFill>
              <a:latin typeface="Calibri" charset="0"/>
              <a:ea typeface="Calibri" charset="0"/>
              <a:cs typeface="Calibri" charset="0"/>
            </a:endParaRPr>
          </a:p>
        </p:txBody>
      </p:sp>
      <p:sp>
        <p:nvSpPr>
          <p:cNvPr id="29" name="Rectangle 28"/>
          <p:cNvSpPr/>
          <p:nvPr userDrawn="1"/>
        </p:nvSpPr>
        <p:spPr>
          <a:xfrm>
            <a:off x="43782135" y="0"/>
            <a:ext cx="13358519" cy="325093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Box 29"/>
          <p:cNvSpPr txBox="1"/>
          <p:nvPr userDrawn="1"/>
        </p:nvSpPr>
        <p:spPr>
          <a:xfrm>
            <a:off x="44831762" y="2509422"/>
            <a:ext cx="11259264" cy="11264623"/>
          </a:xfrm>
          <a:prstGeom prst="rect">
            <a:avLst/>
          </a:prstGeom>
          <a:noFill/>
        </p:spPr>
        <p:txBody>
          <a:bodyPr wrap="square" rtlCol="0">
            <a:spAutoFit/>
          </a:bodyPr>
          <a:lstStyle/>
          <a:p>
            <a:r>
              <a:rPr lang="en-US" sz="5400" b="1" dirty="0" smtClean="0">
                <a:solidFill>
                  <a:schemeClr val="tx2">
                    <a:lumMod val="60000"/>
                    <a:lumOff val="40000"/>
                  </a:schemeClr>
                </a:solidFill>
                <a:latin typeface="Arial"/>
                <a:cs typeface="Arial"/>
              </a:rPr>
              <a:t>Extra Headers</a:t>
            </a:r>
            <a:endParaRPr lang="en-US" sz="5400" b="1" dirty="0">
              <a:solidFill>
                <a:schemeClr val="tx2">
                  <a:lumMod val="60000"/>
                  <a:lumOff val="40000"/>
                </a:schemeClr>
              </a:solidFill>
              <a:latin typeface="Arial"/>
              <a:cs typeface="Arial"/>
            </a:endParaRPr>
          </a:p>
          <a:p>
            <a:endParaRPr lang="en-US" sz="3600" dirty="0">
              <a:latin typeface="Arial"/>
              <a:cs typeface="Arial"/>
            </a:endParaRPr>
          </a:p>
          <a:p>
            <a:r>
              <a:rPr lang="en-US" sz="3600" dirty="0" smtClean="0">
                <a:latin typeface="Arial"/>
                <a:cs typeface="Arial"/>
              </a:rPr>
              <a:t>The headers in this column are provided for your convenience. </a:t>
            </a:r>
          </a:p>
          <a:p>
            <a:endParaRPr lang="en-US" sz="6600" b="1" dirty="0">
              <a:latin typeface="Arial"/>
              <a:cs typeface="Arial"/>
            </a:endParaRPr>
          </a:p>
          <a:p>
            <a:r>
              <a:rPr lang="en-US" sz="5400" b="1" dirty="0">
                <a:solidFill>
                  <a:schemeClr val="tx2">
                    <a:lumMod val="60000"/>
                    <a:lumOff val="40000"/>
                  </a:schemeClr>
                </a:solidFill>
                <a:latin typeface="Arial"/>
                <a:cs typeface="Arial"/>
              </a:rPr>
              <a:t>Header Title </a:t>
            </a:r>
          </a:p>
          <a:p>
            <a:endParaRPr lang="en-US" sz="3600" dirty="0">
              <a:latin typeface="Arial"/>
              <a:cs typeface="Arial"/>
            </a:endParaRPr>
          </a:p>
          <a:p>
            <a:r>
              <a:rPr lang="en-US" sz="3600" dirty="0">
                <a:latin typeface="Arial"/>
                <a:cs typeface="Arial"/>
              </a:rPr>
              <a:t>To </a:t>
            </a:r>
            <a:r>
              <a:rPr lang="en-US" sz="3600" dirty="0" smtClean="0">
                <a:latin typeface="Arial"/>
                <a:cs typeface="Arial"/>
              </a:rPr>
              <a:t>change the title of the header double click the text until the title is highlighted. Once the title is highlighted type in the preferred title.</a:t>
            </a:r>
            <a:endParaRPr lang="en-US" sz="6600" dirty="0">
              <a:latin typeface="Arial"/>
              <a:cs typeface="Arial"/>
            </a:endParaRPr>
          </a:p>
          <a:p>
            <a:endParaRPr lang="en-US" sz="6600" b="1" dirty="0">
              <a:latin typeface="Arial"/>
              <a:cs typeface="Arial"/>
            </a:endParaRPr>
          </a:p>
          <a:p>
            <a:r>
              <a:rPr lang="en-US" sz="5400" b="1" dirty="0">
                <a:solidFill>
                  <a:schemeClr val="tx2">
                    <a:lumMod val="60000"/>
                    <a:lumOff val="40000"/>
                  </a:schemeClr>
                </a:solidFill>
                <a:latin typeface="Arial"/>
                <a:cs typeface="Arial"/>
              </a:rPr>
              <a:t>Place </a:t>
            </a:r>
            <a:r>
              <a:rPr lang="en-US" sz="5400" b="1" dirty="0" smtClean="0">
                <a:solidFill>
                  <a:schemeClr val="tx2">
                    <a:lumMod val="60000"/>
                    <a:lumOff val="40000"/>
                  </a:schemeClr>
                </a:solidFill>
                <a:latin typeface="Arial"/>
                <a:cs typeface="Arial"/>
              </a:rPr>
              <a:t>Headers</a:t>
            </a:r>
          </a:p>
          <a:p>
            <a:endParaRPr lang="en-US" sz="3600" b="1" dirty="0">
              <a:solidFill>
                <a:schemeClr val="tx2">
                  <a:lumMod val="60000"/>
                  <a:lumOff val="40000"/>
                </a:schemeClr>
              </a:solidFill>
              <a:latin typeface="Arial"/>
              <a:cs typeface="Arial"/>
            </a:endParaRPr>
          </a:p>
          <a:p>
            <a:r>
              <a:rPr lang="en-US" sz="3600" dirty="0">
                <a:latin typeface="Arial"/>
                <a:cs typeface="Arial"/>
              </a:rPr>
              <a:t>Once the header is titled </a:t>
            </a:r>
            <a:r>
              <a:rPr lang="en-US" sz="3600" dirty="0" smtClean="0">
                <a:latin typeface="Arial"/>
                <a:cs typeface="Arial"/>
              </a:rPr>
              <a:t>properly drag and drop </a:t>
            </a:r>
            <a:br>
              <a:rPr lang="en-US" sz="3600" dirty="0" smtClean="0">
                <a:latin typeface="Arial"/>
                <a:cs typeface="Arial"/>
              </a:rPr>
            </a:br>
            <a:r>
              <a:rPr lang="en-US" sz="3600" dirty="0" smtClean="0">
                <a:latin typeface="Arial"/>
                <a:cs typeface="Arial"/>
              </a:rPr>
              <a:t>the header to where you would like it placed on </a:t>
            </a:r>
            <a:br>
              <a:rPr lang="en-US" sz="3600" dirty="0" smtClean="0">
                <a:latin typeface="Arial"/>
                <a:cs typeface="Arial"/>
              </a:rPr>
            </a:br>
            <a:r>
              <a:rPr lang="en-US" sz="3600" dirty="0" smtClean="0">
                <a:latin typeface="Arial"/>
                <a:cs typeface="Arial"/>
              </a:rPr>
              <a:t>your poster. </a:t>
            </a:r>
            <a:endParaRPr lang="en-US" sz="3600" dirty="0">
              <a:latin typeface="Arial"/>
              <a:cs typeface="Arial"/>
            </a:endParaRPr>
          </a:p>
          <a:p>
            <a:endParaRPr lang="en-US" sz="3600" b="1" dirty="0">
              <a:latin typeface="Arial"/>
              <a:cs typeface="Arial"/>
            </a:endParaRPr>
          </a:p>
        </p:txBody>
      </p:sp>
      <p:pic>
        <p:nvPicPr>
          <p:cNvPr id="3" name="Picture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7732405" y="1252975"/>
            <a:ext cx="4540660" cy="3399009"/>
          </a:xfrm>
          <a:prstGeom prst="rect">
            <a:avLst/>
          </a:prstGeom>
        </p:spPr>
      </p:pic>
      <p:pic>
        <p:nvPicPr>
          <p:cNvPr id="35" name="Picture 3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30084" y="1252975"/>
            <a:ext cx="4540660" cy="3399009"/>
          </a:xfrm>
          <a:prstGeom prst="rect">
            <a:avLst/>
          </a:prstGeom>
        </p:spPr>
      </p:pic>
    </p:spTree>
    <p:extLst>
      <p:ext uri="{BB962C8B-B14F-4D97-AF65-F5344CB8AC3E}">
        <p14:creationId xmlns:p14="http://schemas.microsoft.com/office/powerpoint/2010/main" val="19174167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43434000" cy="7369520"/>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p>
        </p:txBody>
      </p:sp>
      <p:sp>
        <p:nvSpPr>
          <p:cNvPr id="12" name="Rectangle 11"/>
          <p:cNvSpPr/>
          <p:nvPr userDrawn="1"/>
        </p:nvSpPr>
        <p:spPr>
          <a:xfrm>
            <a:off x="0" y="6810011"/>
            <a:ext cx="43434000" cy="15392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p>
        </p:txBody>
      </p:sp>
      <p:sp>
        <p:nvSpPr>
          <p:cNvPr id="15" name="Rectangle 14"/>
          <p:cNvSpPr/>
          <p:nvPr userDrawn="1"/>
        </p:nvSpPr>
        <p:spPr>
          <a:xfrm>
            <a:off x="810" y="7091036"/>
            <a:ext cx="43434000" cy="15392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p>
        </p:txBody>
      </p:sp>
    </p:spTree>
    <p:extLst>
      <p:ext uri="{BB962C8B-B14F-4D97-AF65-F5344CB8AC3E}">
        <p14:creationId xmlns:p14="http://schemas.microsoft.com/office/powerpoint/2010/main" val="3896686854"/>
      </p:ext>
    </p:extLst>
  </p:cSld>
  <p:clrMap bg1="lt1" tx1="dk1" bg2="lt2" tx2="dk2" accent1="accent1" accent2="accent2" accent3="accent3" accent4="accent4" accent5="accent5" accent6="accent6" hlink="hlink" folHlink="folHlink"/>
  <p:sldLayoutIdLst>
    <p:sldLayoutId id="2147483650" r:id="rId1"/>
  </p:sldLayoutIdLst>
  <p:txStyles>
    <p:titleStyle>
      <a:lvl1pPr algn="ctr" defTabSz="2194231" rtl="0" eaLnBrk="1" latinLnBrk="0" hangingPunct="1">
        <a:spcBef>
          <a:spcPct val="0"/>
        </a:spcBef>
        <a:buNone/>
        <a:defRPr sz="21200" kern="1200">
          <a:solidFill>
            <a:schemeClr val="tx1"/>
          </a:solidFill>
          <a:latin typeface="+mj-lt"/>
          <a:ea typeface="+mj-ea"/>
          <a:cs typeface="+mj-cs"/>
        </a:defRPr>
      </a:lvl1pPr>
    </p:titleStyle>
    <p:bodyStyle>
      <a:lvl1pPr marL="1645674" indent="-1645674" algn="l" defTabSz="2194231" rtl="0" eaLnBrk="1" latinLnBrk="0" hangingPunct="1">
        <a:spcBef>
          <a:spcPct val="20000"/>
        </a:spcBef>
        <a:buFont typeface="Arial"/>
        <a:buChar char="•"/>
        <a:defRPr sz="15300" kern="1200">
          <a:solidFill>
            <a:schemeClr val="tx1"/>
          </a:solidFill>
          <a:latin typeface="+mn-lt"/>
          <a:ea typeface="+mn-ea"/>
          <a:cs typeface="+mn-cs"/>
        </a:defRPr>
      </a:lvl1pPr>
      <a:lvl2pPr marL="3565625" indent="-1371394" algn="l" defTabSz="2194231" rtl="0" eaLnBrk="1" latinLnBrk="0" hangingPunct="1">
        <a:spcBef>
          <a:spcPct val="20000"/>
        </a:spcBef>
        <a:buFont typeface="Arial"/>
        <a:buChar char="–"/>
        <a:defRPr sz="13400" kern="1200">
          <a:solidFill>
            <a:schemeClr val="tx1"/>
          </a:solidFill>
          <a:latin typeface="+mn-lt"/>
          <a:ea typeface="+mn-ea"/>
          <a:cs typeface="+mn-cs"/>
        </a:defRPr>
      </a:lvl2pPr>
      <a:lvl3pPr marL="5485580" indent="-1097118" algn="l" defTabSz="2194231" rtl="0" eaLnBrk="1" latinLnBrk="0" hangingPunct="1">
        <a:spcBef>
          <a:spcPct val="20000"/>
        </a:spcBef>
        <a:buFont typeface="Arial"/>
        <a:buChar char="•"/>
        <a:defRPr sz="11500" kern="1200">
          <a:solidFill>
            <a:schemeClr val="tx1"/>
          </a:solidFill>
          <a:latin typeface="+mn-lt"/>
          <a:ea typeface="+mn-ea"/>
          <a:cs typeface="+mn-cs"/>
        </a:defRPr>
      </a:lvl3pPr>
      <a:lvl4pPr marL="7679811" indent="-1097118" algn="l" defTabSz="2194231" rtl="0" eaLnBrk="1" latinLnBrk="0" hangingPunct="1">
        <a:spcBef>
          <a:spcPct val="20000"/>
        </a:spcBef>
        <a:buFont typeface="Arial"/>
        <a:buChar char="–"/>
        <a:defRPr sz="9600" kern="1200">
          <a:solidFill>
            <a:schemeClr val="tx1"/>
          </a:solidFill>
          <a:latin typeface="+mn-lt"/>
          <a:ea typeface="+mn-ea"/>
          <a:cs typeface="+mn-cs"/>
        </a:defRPr>
      </a:lvl4pPr>
      <a:lvl5pPr marL="9874042" indent="-1097118" algn="l" defTabSz="2194231" rtl="0" eaLnBrk="1" latinLnBrk="0" hangingPunct="1">
        <a:spcBef>
          <a:spcPct val="20000"/>
        </a:spcBef>
        <a:buFont typeface="Arial"/>
        <a:buChar char="»"/>
        <a:defRPr sz="9600" kern="1200">
          <a:solidFill>
            <a:schemeClr val="tx1"/>
          </a:solidFill>
          <a:latin typeface="+mn-lt"/>
          <a:ea typeface="+mn-ea"/>
          <a:cs typeface="+mn-cs"/>
        </a:defRPr>
      </a:lvl5pPr>
      <a:lvl6pPr marL="12068273" indent="-1097118" algn="l" defTabSz="2194231" rtl="0" eaLnBrk="1" latinLnBrk="0" hangingPunct="1">
        <a:spcBef>
          <a:spcPct val="20000"/>
        </a:spcBef>
        <a:buFont typeface="Arial"/>
        <a:buChar char="•"/>
        <a:defRPr sz="9600" kern="1200">
          <a:solidFill>
            <a:schemeClr val="tx1"/>
          </a:solidFill>
          <a:latin typeface="+mn-lt"/>
          <a:ea typeface="+mn-ea"/>
          <a:cs typeface="+mn-cs"/>
        </a:defRPr>
      </a:lvl6pPr>
      <a:lvl7pPr marL="14262504" indent="-1097118" algn="l" defTabSz="2194231" rtl="0" eaLnBrk="1" latinLnBrk="0" hangingPunct="1">
        <a:spcBef>
          <a:spcPct val="20000"/>
        </a:spcBef>
        <a:buFont typeface="Arial"/>
        <a:buChar char="•"/>
        <a:defRPr sz="9600" kern="1200">
          <a:solidFill>
            <a:schemeClr val="tx1"/>
          </a:solidFill>
          <a:latin typeface="+mn-lt"/>
          <a:ea typeface="+mn-ea"/>
          <a:cs typeface="+mn-cs"/>
        </a:defRPr>
      </a:lvl7pPr>
      <a:lvl8pPr marL="16456740" indent="-1097118" algn="l" defTabSz="2194231" rtl="0" eaLnBrk="1" latinLnBrk="0" hangingPunct="1">
        <a:spcBef>
          <a:spcPct val="20000"/>
        </a:spcBef>
        <a:buFont typeface="Arial"/>
        <a:buChar char="•"/>
        <a:defRPr sz="9600" kern="1200">
          <a:solidFill>
            <a:schemeClr val="tx1"/>
          </a:solidFill>
          <a:latin typeface="+mn-lt"/>
          <a:ea typeface="+mn-ea"/>
          <a:cs typeface="+mn-cs"/>
        </a:defRPr>
      </a:lvl8pPr>
      <a:lvl9pPr marL="18650971" indent="-1097118" algn="l" defTabSz="2194231"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231" rtl="0" eaLnBrk="1" latinLnBrk="0" hangingPunct="1">
        <a:defRPr sz="8600" kern="1200">
          <a:solidFill>
            <a:schemeClr val="tx1"/>
          </a:solidFill>
          <a:latin typeface="+mn-lt"/>
          <a:ea typeface="+mn-ea"/>
          <a:cs typeface="+mn-cs"/>
        </a:defRPr>
      </a:lvl1pPr>
      <a:lvl2pPr marL="2194231" algn="l" defTabSz="2194231" rtl="0" eaLnBrk="1" latinLnBrk="0" hangingPunct="1">
        <a:defRPr sz="8600" kern="1200">
          <a:solidFill>
            <a:schemeClr val="tx1"/>
          </a:solidFill>
          <a:latin typeface="+mn-lt"/>
          <a:ea typeface="+mn-ea"/>
          <a:cs typeface="+mn-cs"/>
        </a:defRPr>
      </a:lvl2pPr>
      <a:lvl3pPr marL="4388462" algn="l" defTabSz="2194231" rtl="0" eaLnBrk="1" latinLnBrk="0" hangingPunct="1">
        <a:defRPr sz="8600" kern="1200">
          <a:solidFill>
            <a:schemeClr val="tx1"/>
          </a:solidFill>
          <a:latin typeface="+mn-lt"/>
          <a:ea typeface="+mn-ea"/>
          <a:cs typeface="+mn-cs"/>
        </a:defRPr>
      </a:lvl3pPr>
      <a:lvl4pPr marL="6582694" algn="l" defTabSz="2194231" rtl="0" eaLnBrk="1" latinLnBrk="0" hangingPunct="1">
        <a:defRPr sz="8600" kern="1200">
          <a:solidFill>
            <a:schemeClr val="tx1"/>
          </a:solidFill>
          <a:latin typeface="+mn-lt"/>
          <a:ea typeface="+mn-ea"/>
          <a:cs typeface="+mn-cs"/>
        </a:defRPr>
      </a:lvl4pPr>
      <a:lvl5pPr marL="8776929" algn="l" defTabSz="2194231" rtl="0" eaLnBrk="1" latinLnBrk="0" hangingPunct="1">
        <a:defRPr sz="8600" kern="1200">
          <a:solidFill>
            <a:schemeClr val="tx1"/>
          </a:solidFill>
          <a:latin typeface="+mn-lt"/>
          <a:ea typeface="+mn-ea"/>
          <a:cs typeface="+mn-cs"/>
        </a:defRPr>
      </a:lvl5pPr>
      <a:lvl6pPr marL="10971160" algn="l" defTabSz="2194231" rtl="0" eaLnBrk="1" latinLnBrk="0" hangingPunct="1">
        <a:defRPr sz="8600" kern="1200">
          <a:solidFill>
            <a:schemeClr val="tx1"/>
          </a:solidFill>
          <a:latin typeface="+mn-lt"/>
          <a:ea typeface="+mn-ea"/>
          <a:cs typeface="+mn-cs"/>
        </a:defRPr>
      </a:lvl6pPr>
      <a:lvl7pPr marL="13165392" algn="l" defTabSz="2194231" rtl="0" eaLnBrk="1" latinLnBrk="0" hangingPunct="1">
        <a:defRPr sz="8600" kern="1200">
          <a:solidFill>
            <a:schemeClr val="tx1"/>
          </a:solidFill>
          <a:latin typeface="+mn-lt"/>
          <a:ea typeface="+mn-ea"/>
          <a:cs typeface="+mn-cs"/>
        </a:defRPr>
      </a:lvl7pPr>
      <a:lvl8pPr marL="15359623" algn="l" defTabSz="2194231" rtl="0" eaLnBrk="1" latinLnBrk="0" hangingPunct="1">
        <a:defRPr sz="8600" kern="1200">
          <a:solidFill>
            <a:schemeClr val="tx1"/>
          </a:solidFill>
          <a:latin typeface="+mn-lt"/>
          <a:ea typeface="+mn-ea"/>
          <a:cs typeface="+mn-cs"/>
        </a:defRPr>
      </a:lvl8pPr>
      <a:lvl9pPr marL="17553853" algn="l" defTabSz="2194231"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ala.org/rusa/sections/history/resources/pubs/usingprimarysources" TargetMode="External"/><Relationship Id="rId3" Type="http://schemas.openxmlformats.org/officeDocument/2006/relationships/image" Target="../media/image2.JPG"/><Relationship Id="rId7" Type="http://schemas.openxmlformats.org/officeDocument/2006/relationships/hyperlink" Target="http://www.loc.gov/teachers/usingprimarysourc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loc.gov/teachers/usingprimarysources" TargetMode="External"/><Relationship Id="rId11" Type="http://schemas.openxmlformats.org/officeDocument/2006/relationships/image" Target="../media/image5.jpg"/><Relationship Id="rId5" Type="http://schemas.openxmlformats.org/officeDocument/2006/relationships/image" Target="../media/image4.JPG"/><Relationship Id="rId10" Type="http://schemas.openxmlformats.org/officeDocument/2006/relationships/hyperlink" Target="http://www.archives.gov/education/research/" TargetMode="External"/><Relationship Id="rId4" Type="http://schemas.openxmlformats.org/officeDocument/2006/relationships/image" Target="../media/image3.png"/><Relationship Id="rId9" Type="http://schemas.openxmlformats.org/officeDocument/2006/relationships/hyperlink" Target="http://teachinghistory.org/best-practices/using-primary-sourc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0545" y="10339494"/>
            <a:ext cx="9167091" cy="21273824"/>
          </a:xfrm>
          <a:prstGeom prst="rect">
            <a:avLst/>
          </a:prstGeom>
          <a:noFill/>
        </p:spPr>
        <p:txBody>
          <a:bodyPr wrap="square" lIns="102413" tIns="51206" rIns="102413" bIns="51206" numCol="1" rtlCol="0">
            <a:noAutofit/>
          </a:bodyPr>
          <a:lstStyle/>
          <a:p>
            <a:endParaRPr lang="en-US" sz="4400" b="1" dirty="0" smtClean="0"/>
          </a:p>
          <a:p>
            <a:endParaRPr lang="en-US" sz="4400" b="1" dirty="0"/>
          </a:p>
          <a:p>
            <a:r>
              <a:rPr lang="en-US" sz="4400" b="1" dirty="0" smtClean="0"/>
              <a:t>TWO LIBRARIES BECOME ONE</a:t>
            </a:r>
            <a:endParaRPr lang="en-US" sz="4400" dirty="0" smtClean="0"/>
          </a:p>
          <a:p>
            <a:r>
              <a:rPr lang="en-US" sz="4400" dirty="0" smtClean="0"/>
              <a:t>2009: Integration of Towson </a:t>
            </a:r>
            <a:r>
              <a:rPr lang="en-US" sz="4400" dirty="0"/>
              <a:t>University and Baltimore Hebrew </a:t>
            </a:r>
            <a:r>
              <a:rPr lang="en-US" sz="4400" dirty="0" smtClean="0"/>
              <a:t>University</a:t>
            </a:r>
          </a:p>
          <a:p>
            <a:endParaRPr lang="en-US" sz="4400" dirty="0" smtClean="0"/>
          </a:p>
          <a:p>
            <a:endParaRPr lang="en-US" sz="4400" dirty="0" smtClean="0"/>
          </a:p>
          <a:p>
            <a:endParaRPr lang="en-US" sz="4400" dirty="0" smtClean="0"/>
          </a:p>
          <a:p>
            <a:r>
              <a:rPr lang="en-US" sz="4400" b="1" dirty="0"/>
              <a:t>HIDDEN COLLECTIONS</a:t>
            </a:r>
          </a:p>
          <a:p>
            <a:r>
              <a:rPr lang="en-US" sz="4400" dirty="0"/>
              <a:t>Specialized Collection of unusual materials unknown and </a:t>
            </a:r>
            <a:r>
              <a:rPr lang="en-US" sz="4400" dirty="0" smtClean="0"/>
              <a:t>under-utilized</a:t>
            </a:r>
          </a:p>
          <a:p>
            <a:r>
              <a:rPr lang="en-US" sz="4400" dirty="0" smtClean="0"/>
              <a:t> </a:t>
            </a:r>
            <a:endParaRPr lang="en-US" sz="4400" dirty="0"/>
          </a:p>
          <a:p>
            <a:endParaRPr lang="en-US" sz="4400" dirty="0" smtClean="0"/>
          </a:p>
          <a:p>
            <a:endParaRPr lang="en-US" sz="4400" dirty="0" smtClean="0"/>
          </a:p>
          <a:p>
            <a:r>
              <a:rPr lang="en-US" sz="4400" b="1" dirty="0" smtClean="0"/>
              <a:t>SEARCH FOR DISCOVERABILITY</a:t>
            </a:r>
          </a:p>
          <a:p>
            <a:r>
              <a:rPr lang="en-US" sz="4400" dirty="0" smtClean="0"/>
              <a:t>Accessibility </a:t>
            </a:r>
            <a:r>
              <a:rPr lang="en-US" sz="4400" dirty="0" smtClean="0"/>
              <a:t>concerns for </a:t>
            </a:r>
            <a:r>
              <a:rPr lang="en-US" sz="4400" dirty="0" smtClean="0"/>
              <a:t>the new  </a:t>
            </a:r>
            <a:r>
              <a:rPr lang="en-US" sz="4400" dirty="0"/>
              <a:t>Baltimore Hebrew Institute </a:t>
            </a:r>
            <a:r>
              <a:rPr lang="en-US" sz="4400" dirty="0" smtClean="0"/>
              <a:t>Collection</a:t>
            </a:r>
          </a:p>
          <a:p>
            <a:endParaRPr lang="en-US" sz="4400" dirty="0" smtClean="0"/>
          </a:p>
          <a:p>
            <a:endParaRPr lang="en-US" sz="4400" dirty="0"/>
          </a:p>
          <a:p>
            <a:endParaRPr lang="en-US" sz="4400" dirty="0"/>
          </a:p>
          <a:p>
            <a:r>
              <a:rPr lang="en-US" sz="4400" b="1" dirty="0" smtClean="0"/>
              <a:t>WHITE GLOVES EVENTS</a:t>
            </a:r>
          </a:p>
          <a:p>
            <a:r>
              <a:rPr lang="en-US" sz="4400" dirty="0" smtClean="0"/>
              <a:t>Community outreach opportunity across a variety of populations intended to bring the collection to the public</a:t>
            </a:r>
            <a:endParaRPr lang="en-US" sz="4400" dirty="0"/>
          </a:p>
        </p:txBody>
      </p:sp>
      <p:sp>
        <p:nvSpPr>
          <p:cNvPr id="6" name="TextBox 5"/>
          <p:cNvSpPr txBox="1"/>
          <p:nvPr/>
        </p:nvSpPr>
        <p:spPr>
          <a:xfrm>
            <a:off x="11891815" y="10649138"/>
            <a:ext cx="9329738" cy="6744070"/>
          </a:xfrm>
          <a:prstGeom prst="rect">
            <a:avLst/>
          </a:prstGeom>
          <a:noFill/>
        </p:spPr>
        <p:txBody>
          <a:bodyPr wrap="square" lIns="102413" tIns="51206" rIns="102413" bIns="51206" numCol="1" rtlCol="0">
            <a:noAutofit/>
          </a:bodyPr>
          <a:lstStyle/>
          <a:p>
            <a:pPr marL="571500" lvl="0" indent="-571500">
              <a:buFont typeface="Arial" panose="020B0604020202020204" pitchFamily="34" charset="0"/>
              <a:buChar char="•"/>
            </a:pPr>
            <a:r>
              <a:rPr lang="en-US" sz="4400" dirty="0" smtClean="0"/>
              <a:t>Raise awareness </a:t>
            </a:r>
            <a:r>
              <a:rPr lang="en-US" sz="4400" dirty="0"/>
              <a:t>of collection</a:t>
            </a:r>
          </a:p>
          <a:p>
            <a:pPr marL="571500" lvl="0" indent="-571500">
              <a:buFont typeface="Arial" panose="020B0604020202020204" pitchFamily="34" charset="0"/>
              <a:buChar char="•"/>
            </a:pPr>
            <a:r>
              <a:rPr lang="en-US" sz="4400" dirty="0"/>
              <a:t>Marketing tool for library</a:t>
            </a:r>
          </a:p>
          <a:p>
            <a:pPr marL="571500" lvl="0" indent="-571500">
              <a:buFont typeface="Arial" panose="020B0604020202020204" pitchFamily="34" charset="0"/>
              <a:buChar char="•"/>
            </a:pPr>
            <a:r>
              <a:rPr lang="en-US" sz="4400" dirty="0" smtClean="0"/>
              <a:t>Novel approach to special collections </a:t>
            </a:r>
          </a:p>
          <a:p>
            <a:pPr marL="571500" lvl="0" indent="-571500">
              <a:buFont typeface="Arial" panose="020B0604020202020204" pitchFamily="34" charset="0"/>
              <a:buChar char="•"/>
            </a:pPr>
            <a:r>
              <a:rPr lang="en-US" sz="4400" dirty="0" smtClean="0"/>
              <a:t>Promote concept </a:t>
            </a:r>
            <a:r>
              <a:rPr lang="en-US" sz="4400" dirty="0"/>
              <a:t>of books as </a:t>
            </a:r>
            <a:r>
              <a:rPr lang="en-US" sz="4400" dirty="0" smtClean="0"/>
              <a:t>artifacts</a:t>
            </a:r>
          </a:p>
          <a:p>
            <a:pPr marL="571500" lvl="0" indent="-571500">
              <a:buFont typeface="Arial" panose="020B0604020202020204" pitchFamily="34" charset="0"/>
              <a:buChar char="•"/>
            </a:pPr>
            <a:r>
              <a:rPr lang="en-US" sz="4400" dirty="0" smtClean="0"/>
              <a:t>Engender potential patronage </a:t>
            </a:r>
            <a:r>
              <a:rPr lang="en-US" sz="4400" dirty="0"/>
              <a:t>for collection</a:t>
            </a:r>
          </a:p>
          <a:p>
            <a:r>
              <a:rPr lang="en-US" sz="4400" dirty="0"/>
              <a:t> </a:t>
            </a:r>
          </a:p>
          <a:p>
            <a:r>
              <a:rPr lang="en-US" sz="4400" dirty="0"/>
              <a:t>	</a:t>
            </a:r>
            <a:endParaRPr lang="en-US" sz="4400" dirty="0">
              <a:solidFill>
                <a:srgbClr val="000000"/>
              </a:solidFill>
              <a:latin typeface="Arial"/>
              <a:cs typeface="Arial"/>
            </a:endParaRPr>
          </a:p>
        </p:txBody>
      </p:sp>
      <p:sp>
        <p:nvSpPr>
          <p:cNvPr id="7" name="TextBox 6"/>
          <p:cNvSpPr txBox="1"/>
          <p:nvPr/>
        </p:nvSpPr>
        <p:spPr>
          <a:xfrm>
            <a:off x="33397777" y="10520997"/>
            <a:ext cx="9097169" cy="7333900"/>
          </a:xfrm>
          <a:prstGeom prst="rect">
            <a:avLst/>
          </a:prstGeom>
          <a:noFill/>
        </p:spPr>
        <p:txBody>
          <a:bodyPr wrap="square" lIns="102413" tIns="51206" rIns="102413" bIns="51206" numCol="1" rtlCol="0">
            <a:noAutofit/>
          </a:bodyPr>
          <a:lstStyle/>
          <a:p>
            <a:pPr marL="571500" indent="-571500">
              <a:buFont typeface="Arial" panose="020B0604020202020204" pitchFamily="34" charset="0"/>
              <a:buChar char="•"/>
            </a:pPr>
            <a:r>
              <a:rPr lang="en-US" sz="4400" dirty="0"/>
              <a:t>History of </a:t>
            </a:r>
            <a:r>
              <a:rPr lang="en-US" sz="4400" dirty="0" smtClean="0"/>
              <a:t>an institution</a:t>
            </a:r>
            <a:endParaRPr lang="en-US" sz="4400" dirty="0"/>
          </a:p>
          <a:p>
            <a:pPr marL="571500" indent="-571500">
              <a:buFont typeface="Arial" panose="020B0604020202020204" pitchFamily="34" charset="0"/>
              <a:buChar char="•"/>
            </a:pPr>
            <a:r>
              <a:rPr lang="en-US" sz="4400" dirty="0"/>
              <a:t>Local history artifacts</a:t>
            </a:r>
          </a:p>
          <a:p>
            <a:pPr marL="571500" indent="-571500">
              <a:buFont typeface="Arial" panose="020B0604020202020204" pitchFamily="34" charset="0"/>
              <a:buChar char="•"/>
            </a:pPr>
            <a:r>
              <a:rPr lang="en-US" sz="4400" dirty="0"/>
              <a:t>Donor collections</a:t>
            </a:r>
          </a:p>
          <a:p>
            <a:pPr marL="571500" indent="-571500">
              <a:buFont typeface="Arial" panose="020B0604020202020204" pitchFamily="34" charset="0"/>
              <a:buChar char="•"/>
            </a:pPr>
            <a:r>
              <a:rPr lang="en-US" sz="4400" dirty="0"/>
              <a:t>Examples from Towson </a:t>
            </a:r>
            <a:r>
              <a:rPr lang="en-US" sz="4400" dirty="0" smtClean="0"/>
              <a:t>University:</a:t>
            </a:r>
          </a:p>
          <a:p>
            <a:r>
              <a:rPr lang="en-US" sz="4400" dirty="0" smtClean="0"/>
              <a:t>         </a:t>
            </a:r>
            <a:r>
              <a:rPr lang="en-US" sz="4200" dirty="0" smtClean="0"/>
              <a:t>Lives of TU enlisted alumni during  	WWII</a:t>
            </a:r>
          </a:p>
          <a:p>
            <a:r>
              <a:rPr lang="en-US" sz="4200" dirty="0"/>
              <a:t> </a:t>
            </a:r>
            <a:r>
              <a:rPr lang="en-US" sz="4200" dirty="0" smtClean="0"/>
              <a:t>        Race relations on campus during</a:t>
            </a:r>
          </a:p>
          <a:p>
            <a:r>
              <a:rPr lang="en-US" sz="4200" dirty="0"/>
              <a:t>	</a:t>
            </a:r>
            <a:r>
              <a:rPr lang="en-US" sz="4200" dirty="0" smtClean="0"/>
              <a:t> the 1960’s</a:t>
            </a:r>
          </a:p>
          <a:p>
            <a:r>
              <a:rPr lang="en-US" sz="4400" dirty="0" smtClean="0"/>
              <a:t>          </a:t>
            </a:r>
            <a:endParaRPr lang="en-US" sz="4400" dirty="0"/>
          </a:p>
        </p:txBody>
      </p:sp>
      <p:sp>
        <p:nvSpPr>
          <p:cNvPr id="8" name="TextBox 7"/>
          <p:cNvSpPr txBox="1"/>
          <p:nvPr/>
        </p:nvSpPr>
        <p:spPr>
          <a:xfrm>
            <a:off x="22485114" y="10574540"/>
            <a:ext cx="9382303" cy="6746361"/>
          </a:xfrm>
          <a:prstGeom prst="rect">
            <a:avLst/>
          </a:prstGeom>
          <a:noFill/>
        </p:spPr>
        <p:txBody>
          <a:bodyPr wrap="square" lIns="102413" tIns="51206" rIns="102413" bIns="51206" numCol="1" rtlCol="0">
            <a:noAutofit/>
          </a:bodyPr>
          <a:lstStyle/>
          <a:p>
            <a:pPr marL="571500" indent="-571500">
              <a:buFont typeface="Arial" panose="020B0604020202020204" pitchFamily="34" charset="0"/>
              <a:buChar char="•"/>
            </a:pPr>
            <a:r>
              <a:rPr lang="en-US" sz="4400" dirty="0"/>
              <a:t>Expose collection to the public</a:t>
            </a:r>
          </a:p>
          <a:p>
            <a:pPr marL="571500" indent="-571500">
              <a:buFont typeface="Arial" panose="020B0604020202020204" pitchFamily="34" charset="0"/>
              <a:buChar char="•"/>
            </a:pPr>
            <a:r>
              <a:rPr lang="en-US" sz="4400" dirty="0"/>
              <a:t>Increase awareness of books as </a:t>
            </a:r>
            <a:r>
              <a:rPr lang="en-US" sz="4400" dirty="0" smtClean="0"/>
              <a:t>cultural objects</a:t>
            </a:r>
            <a:endParaRPr lang="en-US" sz="4400" dirty="0"/>
          </a:p>
          <a:p>
            <a:pPr marL="571500" indent="-571500">
              <a:buFont typeface="Arial" panose="020B0604020202020204" pitchFamily="34" charset="0"/>
              <a:buChar char="•"/>
            </a:pPr>
            <a:r>
              <a:rPr lang="en-US" sz="4400" dirty="0" smtClean="0"/>
              <a:t>Appreciation of </a:t>
            </a:r>
            <a:r>
              <a:rPr lang="en-US" sz="4400" dirty="0"/>
              <a:t>librarians as </a:t>
            </a:r>
            <a:r>
              <a:rPr lang="en-US" sz="4400" dirty="0" smtClean="0"/>
              <a:t>curators</a:t>
            </a:r>
          </a:p>
          <a:p>
            <a:pPr marL="571500" indent="-571500">
              <a:buFont typeface="Arial" panose="020B0604020202020204" pitchFamily="34" charset="0"/>
              <a:buChar char="•"/>
            </a:pPr>
            <a:r>
              <a:rPr lang="en-US" sz="4400" dirty="0" smtClean="0"/>
              <a:t>Generate </a:t>
            </a:r>
            <a:r>
              <a:rPr lang="en-US" sz="4400" dirty="0"/>
              <a:t>sponsorship for preservation of </a:t>
            </a:r>
            <a:r>
              <a:rPr lang="en-US" sz="4400" dirty="0" smtClean="0"/>
              <a:t>items</a:t>
            </a:r>
          </a:p>
          <a:p>
            <a:pPr marL="571500" indent="-571500">
              <a:buFont typeface="Arial" panose="020B0604020202020204" pitchFamily="34" charset="0"/>
              <a:buChar char="•"/>
            </a:pPr>
            <a:r>
              <a:rPr lang="en-US" sz="4400" dirty="0" smtClean="0"/>
              <a:t>Plant </a:t>
            </a:r>
            <a:r>
              <a:rPr lang="en-US" sz="4400" dirty="0"/>
              <a:t>seeds for future donation of materials</a:t>
            </a:r>
          </a:p>
        </p:txBody>
      </p:sp>
      <p:sp>
        <p:nvSpPr>
          <p:cNvPr id="9" name="TextBox 8"/>
          <p:cNvSpPr txBox="1"/>
          <p:nvPr/>
        </p:nvSpPr>
        <p:spPr>
          <a:xfrm>
            <a:off x="11988800" y="998283"/>
            <a:ext cx="19608423" cy="4997059"/>
          </a:xfrm>
          <a:prstGeom prst="rect">
            <a:avLst/>
          </a:prstGeom>
          <a:noFill/>
        </p:spPr>
        <p:txBody>
          <a:bodyPr wrap="square" lIns="102413" tIns="51206" rIns="102413" bIns="51206" rtlCol="0">
            <a:spAutoFit/>
          </a:bodyPr>
          <a:lstStyle/>
          <a:p>
            <a:pPr algn="ctr"/>
            <a:r>
              <a:rPr lang="en-US" sz="7200" b="1" dirty="0" smtClean="0">
                <a:solidFill>
                  <a:schemeClr val="bg1"/>
                </a:solidFill>
                <a:latin typeface="Arial"/>
                <a:cs typeface="Arial"/>
              </a:rPr>
              <a:t>Putting History in their Hands:</a:t>
            </a:r>
          </a:p>
          <a:p>
            <a:pPr algn="ctr"/>
            <a:r>
              <a:rPr lang="en-US" sz="6600" b="1" dirty="0">
                <a:solidFill>
                  <a:schemeClr val="bg1"/>
                </a:solidFill>
                <a:latin typeface="Arial"/>
                <a:cs typeface="Arial"/>
              </a:rPr>
              <a:t> </a:t>
            </a:r>
            <a:endParaRPr lang="en-US" sz="6600" b="1" dirty="0" smtClean="0">
              <a:solidFill>
                <a:schemeClr val="bg1"/>
              </a:solidFill>
              <a:latin typeface="Arial"/>
              <a:cs typeface="Arial"/>
            </a:endParaRPr>
          </a:p>
          <a:p>
            <a:pPr algn="ctr"/>
            <a:r>
              <a:rPr lang="en-US" sz="6600" b="1" dirty="0" smtClean="0">
                <a:solidFill>
                  <a:schemeClr val="bg1"/>
                </a:solidFill>
                <a:latin typeface="Arial"/>
                <a:cs typeface="Arial"/>
              </a:rPr>
              <a:t>White Gloves Sessions as a User Outreach Tool</a:t>
            </a:r>
          </a:p>
          <a:p>
            <a:pPr algn="ctr"/>
            <a:endParaRPr lang="en-US" sz="6000" b="1" dirty="0" smtClean="0">
              <a:solidFill>
                <a:schemeClr val="bg1"/>
              </a:solidFill>
              <a:latin typeface="Arial"/>
              <a:cs typeface="Arial"/>
            </a:endParaRPr>
          </a:p>
          <a:p>
            <a:pPr algn="ctr"/>
            <a:r>
              <a:rPr lang="en-US" sz="5400" dirty="0" smtClean="0">
                <a:solidFill>
                  <a:schemeClr val="bg1"/>
                </a:solidFill>
                <a:latin typeface="Arial"/>
                <a:cs typeface="Arial"/>
              </a:rPr>
              <a:t>Elaine Mael </a:t>
            </a:r>
            <a:r>
              <a:rPr lang="en-US" sz="5400" dirty="0">
                <a:solidFill>
                  <a:schemeClr val="bg1"/>
                </a:solidFill>
                <a:latin typeface="Arial"/>
                <a:ea typeface="Wingdings"/>
                <a:cs typeface="Arial"/>
                <a:sym typeface="Wingdings"/>
              </a:rPr>
              <a:t></a:t>
            </a:r>
            <a:r>
              <a:rPr lang="en-US" sz="5400" dirty="0">
                <a:solidFill>
                  <a:schemeClr val="bg1"/>
                </a:solidFill>
                <a:latin typeface="Arial"/>
                <a:cs typeface="Arial"/>
              </a:rPr>
              <a:t> Towson University</a:t>
            </a:r>
          </a:p>
        </p:txBody>
      </p:sp>
      <p:sp>
        <p:nvSpPr>
          <p:cNvPr id="10" name="TextBox 9"/>
          <p:cNvSpPr txBox="1"/>
          <p:nvPr/>
        </p:nvSpPr>
        <p:spPr>
          <a:xfrm>
            <a:off x="1375621" y="8389566"/>
            <a:ext cx="8291391" cy="1134464"/>
          </a:xfrm>
          <a:prstGeom prst="rect">
            <a:avLst/>
          </a:prstGeom>
          <a:noFill/>
        </p:spPr>
        <p:txBody>
          <a:bodyPr wrap="square" lIns="102413" tIns="51206" rIns="102413" bIns="51206" rtlCol="0">
            <a:spAutoFit/>
          </a:bodyPr>
          <a:lstStyle/>
          <a:p>
            <a:pPr algn="ctr"/>
            <a:r>
              <a:rPr lang="en-US" sz="6700" b="1" dirty="0" smtClean="0">
                <a:solidFill>
                  <a:schemeClr val="bg1"/>
                </a:solidFill>
                <a:latin typeface="Arial"/>
                <a:cs typeface="Arial"/>
              </a:rPr>
              <a:t>History</a:t>
            </a:r>
            <a:endParaRPr lang="en-US" sz="6700" b="1" dirty="0">
              <a:solidFill>
                <a:schemeClr val="bg1"/>
              </a:solidFill>
              <a:latin typeface="Arial"/>
              <a:cs typeface="Arial"/>
            </a:endParaRPr>
          </a:p>
        </p:txBody>
      </p:sp>
      <p:sp>
        <p:nvSpPr>
          <p:cNvPr id="11" name="TextBox 10"/>
          <p:cNvSpPr txBox="1"/>
          <p:nvPr/>
        </p:nvSpPr>
        <p:spPr>
          <a:xfrm>
            <a:off x="12335154" y="8389566"/>
            <a:ext cx="8294273" cy="1457629"/>
          </a:xfrm>
          <a:prstGeom prst="rect">
            <a:avLst/>
          </a:prstGeom>
          <a:noFill/>
        </p:spPr>
        <p:txBody>
          <a:bodyPr wrap="square" lIns="102413" tIns="51206" rIns="102413" bIns="51206" rtlCol="0">
            <a:spAutoFit/>
          </a:bodyPr>
          <a:lstStyle/>
          <a:p>
            <a:pPr algn="ctr"/>
            <a:r>
              <a:rPr lang="en-US" sz="4400" b="1" dirty="0" smtClean="0">
                <a:solidFill>
                  <a:schemeClr val="bg1"/>
                </a:solidFill>
                <a:latin typeface="Arial"/>
                <a:cs typeface="Arial"/>
              </a:rPr>
              <a:t>White Gloves Sessions Concept</a:t>
            </a:r>
            <a:endParaRPr lang="en-US" sz="4400" b="1" dirty="0">
              <a:solidFill>
                <a:schemeClr val="bg1"/>
              </a:solidFill>
              <a:latin typeface="Arial"/>
              <a:cs typeface="Arial"/>
            </a:endParaRPr>
          </a:p>
        </p:txBody>
      </p:sp>
      <p:sp>
        <p:nvSpPr>
          <p:cNvPr id="12" name="TextBox 11"/>
          <p:cNvSpPr txBox="1"/>
          <p:nvPr/>
        </p:nvSpPr>
        <p:spPr>
          <a:xfrm>
            <a:off x="33890048" y="8389566"/>
            <a:ext cx="8329705" cy="1134464"/>
          </a:xfrm>
          <a:prstGeom prst="rect">
            <a:avLst/>
          </a:prstGeom>
          <a:noFill/>
        </p:spPr>
        <p:txBody>
          <a:bodyPr wrap="square" lIns="102413" tIns="51206" rIns="102413" bIns="51206" rtlCol="0">
            <a:spAutoFit/>
          </a:bodyPr>
          <a:lstStyle/>
          <a:p>
            <a:pPr algn="ctr"/>
            <a:r>
              <a:rPr lang="en-US" sz="6700" b="1" dirty="0" smtClean="0">
                <a:solidFill>
                  <a:srgbClr val="FFFFFF"/>
                </a:solidFill>
                <a:latin typeface="Arial"/>
                <a:cs typeface="Arial"/>
              </a:rPr>
              <a:t>Adaptations</a:t>
            </a:r>
            <a:endParaRPr lang="en-US" sz="6700" b="1" dirty="0">
              <a:solidFill>
                <a:srgbClr val="FFFFFF"/>
              </a:solidFill>
              <a:latin typeface="Arial"/>
              <a:cs typeface="Arial"/>
            </a:endParaRPr>
          </a:p>
        </p:txBody>
      </p:sp>
      <p:sp>
        <p:nvSpPr>
          <p:cNvPr id="13" name="TextBox 12"/>
          <p:cNvSpPr txBox="1"/>
          <p:nvPr/>
        </p:nvSpPr>
        <p:spPr>
          <a:xfrm>
            <a:off x="22659270" y="8389566"/>
            <a:ext cx="8334238" cy="1134464"/>
          </a:xfrm>
          <a:prstGeom prst="rect">
            <a:avLst/>
          </a:prstGeom>
          <a:noFill/>
        </p:spPr>
        <p:txBody>
          <a:bodyPr wrap="square" lIns="102413" tIns="51206" rIns="102413" bIns="51206" rtlCol="0">
            <a:spAutoFit/>
          </a:bodyPr>
          <a:lstStyle/>
          <a:p>
            <a:pPr algn="ctr"/>
            <a:r>
              <a:rPr lang="en-US" sz="6700" b="1" dirty="0" smtClean="0">
                <a:solidFill>
                  <a:srgbClr val="FFFFFF"/>
                </a:solidFill>
                <a:latin typeface="Arial"/>
                <a:cs typeface="Arial"/>
              </a:rPr>
              <a:t>Goals </a:t>
            </a:r>
            <a:endParaRPr lang="en-US" sz="6700" b="1" dirty="0">
              <a:solidFill>
                <a:srgbClr val="FFFFFF"/>
              </a:solidFill>
              <a:latin typeface="Arial"/>
              <a:cs typeface="Arial"/>
            </a:endParaRPr>
          </a:p>
        </p:txBody>
      </p:sp>
      <p:pic>
        <p:nvPicPr>
          <p:cNvPr id="2" name="Picture Placeholder 1"/>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31" r="2931"/>
          <a:stretch>
            <a:fillRect/>
          </a:stretch>
        </p:blipFill>
        <p:spPr>
          <a:xfrm>
            <a:off x="11891963" y="24795163"/>
            <a:ext cx="9291637" cy="6580187"/>
          </a:xfrm>
          <a:noFill/>
        </p:spPr>
      </p:pic>
      <p:sp>
        <p:nvSpPr>
          <p:cNvPr id="15" name="Chart Placeholder 3"/>
          <p:cNvSpPr>
            <a:spLocks noGrp="1"/>
          </p:cNvSpPr>
          <p:nvPr>
            <p:ph type="chart" sz="quarter" idx="14"/>
          </p:nvPr>
        </p:nvSpPr>
        <p:spPr>
          <a:xfrm>
            <a:off x="22201278" y="24794743"/>
            <a:ext cx="9415104" cy="6529943"/>
          </a:xfrm>
          <a:ln>
            <a:solidFill>
              <a:schemeClr val="bg1"/>
            </a:solidFill>
          </a:ln>
        </p:spPr>
      </p:sp>
      <p:grpSp>
        <p:nvGrpSpPr>
          <p:cNvPr id="19" name="Group 18"/>
          <p:cNvGrpSpPr/>
          <p:nvPr/>
        </p:nvGrpSpPr>
        <p:grpSpPr>
          <a:xfrm>
            <a:off x="22530550" y="16844211"/>
            <a:ext cx="9141049" cy="1350046"/>
            <a:chOff x="914399" y="6611569"/>
            <a:chExt cx="9141049" cy="1350046"/>
          </a:xfrm>
          <a:solidFill>
            <a:schemeClr val="accent2">
              <a:lumMod val="75000"/>
            </a:schemeClr>
          </a:solidFill>
        </p:grpSpPr>
        <p:sp>
          <p:nvSpPr>
            <p:cNvPr id="20" name="Rounded Rectangle 19"/>
            <p:cNvSpPr/>
            <p:nvPr/>
          </p:nvSpPr>
          <p:spPr>
            <a:xfrm>
              <a:off x="914399" y="6611569"/>
              <a:ext cx="9141049" cy="135004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21" name="TextBox 20"/>
            <p:cNvSpPr txBox="1"/>
            <p:nvPr/>
          </p:nvSpPr>
          <p:spPr>
            <a:xfrm>
              <a:off x="1474753" y="6719360"/>
              <a:ext cx="8291391" cy="1134464"/>
            </a:xfrm>
            <a:prstGeom prst="rect">
              <a:avLst/>
            </a:prstGeom>
            <a:grpFill/>
          </p:spPr>
          <p:txBody>
            <a:bodyPr wrap="square" lIns="102413" tIns="51206" rIns="102413" bIns="51206" rtlCol="0">
              <a:spAutoFit/>
            </a:bodyPr>
            <a:lstStyle/>
            <a:p>
              <a:pPr algn="ctr"/>
              <a:r>
                <a:rPr lang="en-US" sz="6700" b="1" dirty="0" smtClean="0">
                  <a:solidFill>
                    <a:schemeClr val="bg1"/>
                  </a:solidFill>
                  <a:latin typeface="Arial"/>
                  <a:cs typeface="Arial"/>
                </a:rPr>
                <a:t>Methodology</a:t>
              </a:r>
              <a:endParaRPr lang="en-US" sz="6700" b="1" dirty="0">
                <a:solidFill>
                  <a:schemeClr val="bg1"/>
                </a:solidFill>
                <a:latin typeface="Arial"/>
                <a:cs typeface="Arial"/>
              </a:endParaRPr>
            </a:p>
          </p:txBody>
        </p:sp>
      </p:grpSp>
      <p:grpSp>
        <p:nvGrpSpPr>
          <p:cNvPr id="23" name="Group 22"/>
          <p:cNvGrpSpPr/>
          <p:nvPr/>
        </p:nvGrpSpPr>
        <p:grpSpPr>
          <a:xfrm>
            <a:off x="33506315" y="16799281"/>
            <a:ext cx="9141049" cy="1394976"/>
            <a:chOff x="914399" y="6611569"/>
            <a:chExt cx="9141049" cy="1350046"/>
          </a:xfrm>
          <a:solidFill>
            <a:schemeClr val="accent2">
              <a:lumMod val="75000"/>
            </a:schemeClr>
          </a:solidFill>
        </p:grpSpPr>
        <p:sp>
          <p:nvSpPr>
            <p:cNvPr id="24" name="Rounded Rectangle 23"/>
            <p:cNvSpPr/>
            <p:nvPr/>
          </p:nvSpPr>
          <p:spPr>
            <a:xfrm>
              <a:off x="914399" y="6611569"/>
              <a:ext cx="9141049" cy="135004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25" name="TextBox 24"/>
            <p:cNvSpPr txBox="1"/>
            <p:nvPr/>
          </p:nvSpPr>
          <p:spPr>
            <a:xfrm>
              <a:off x="1375621" y="6619135"/>
              <a:ext cx="8291391" cy="1134464"/>
            </a:xfrm>
            <a:prstGeom prst="rect">
              <a:avLst/>
            </a:prstGeom>
            <a:grpFill/>
          </p:spPr>
          <p:txBody>
            <a:bodyPr wrap="square" lIns="102413" tIns="51206" rIns="102413" bIns="51206" rtlCol="0">
              <a:spAutoFit/>
            </a:bodyPr>
            <a:lstStyle/>
            <a:p>
              <a:pPr algn="ctr"/>
              <a:r>
                <a:rPr lang="en-US" sz="6700" b="1" dirty="0" smtClean="0">
                  <a:solidFill>
                    <a:schemeClr val="bg1"/>
                  </a:solidFill>
                  <a:latin typeface="Arial"/>
                  <a:cs typeface="Arial"/>
                </a:rPr>
                <a:t>Resources</a:t>
              </a:r>
              <a:endParaRPr lang="en-US" sz="6700" b="1" dirty="0">
                <a:solidFill>
                  <a:schemeClr val="bg1"/>
                </a:solidFill>
                <a:latin typeface="Arial"/>
                <a:cs typeface="Arial"/>
              </a:endParaRPr>
            </a:p>
          </p:txBody>
        </p:sp>
      </p:grpSp>
      <p:grpSp>
        <p:nvGrpSpPr>
          <p:cNvPr id="29" name="Group 28"/>
          <p:cNvGrpSpPr/>
          <p:nvPr/>
        </p:nvGrpSpPr>
        <p:grpSpPr>
          <a:xfrm>
            <a:off x="11793814" y="16799281"/>
            <a:ext cx="9141049" cy="1350046"/>
            <a:chOff x="914399" y="6611569"/>
            <a:chExt cx="9141049" cy="1350046"/>
          </a:xfrm>
          <a:solidFill>
            <a:schemeClr val="accent2">
              <a:lumMod val="75000"/>
            </a:schemeClr>
          </a:solidFill>
        </p:grpSpPr>
        <p:sp>
          <p:nvSpPr>
            <p:cNvPr id="30" name="Rounded Rectangle 29"/>
            <p:cNvSpPr/>
            <p:nvPr/>
          </p:nvSpPr>
          <p:spPr>
            <a:xfrm>
              <a:off x="914399" y="6611569"/>
              <a:ext cx="9141049" cy="135004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102413" tIns="51206" rIns="102413" bIns="51206" rtlCol="0" anchor="ctr"/>
            <a:lstStyle/>
            <a:p>
              <a:pPr algn="ctr"/>
              <a:endParaRPr lang="en-US" dirty="0">
                <a:solidFill>
                  <a:schemeClr val="tx1"/>
                </a:solidFill>
              </a:endParaRPr>
            </a:p>
          </p:txBody>
        </p:sp>
        <p:sp>
          <p:nvSpPr>
            <p:cNvPr id="31" name="TextBox 30"/>
            <p:cNvSpPr txBox="1"/>
            <p:nvPr/>
          </p:nvSpPr>
          <p:spPr>
            <a:xfrm>
              <a:off x="1375621" y="6619135"/>
              <a:ext cx="8291391" cy="1134464"/>
            </a:xfrm>
            <a:prstGeom prst="rect">
              <a:avLst/>
            </a:prstGeom>
            <a:grpFill/>
          </p:spPr>
          <p:txBody>
            <a:bodyPr wrap="square" lIns="102413" tIns="51206" rIns="102413" bIns="51206" rtlCol="0">
              <a:spAutoFit/>
            </a:bodyPr>
            <a:lstStyle/>
            <a:p>
              <a:pPr algn="ctr"/>
              <a:r>
                <a:rPr lang="en-US" sz="6700" b="1" dirty="0" smtClean="0">
                  <a:solidFill>
                    <a:schemeClr val="bg1"/>
                  </a:solidFill>
                  <a:latin typeface="Arial"/>
                  <a:cs typeface="Arial"/>
                </a:rPr>
                <a:t>Components</a:t>
              </a:r>
              <a:endParaRPr lang="en-US" sz="6700" b="1" dirty="0">
                <a:solidFill>
                  <a:schemeClr val="bg1"/>
                </a:solidFill>
                <a:latin typeface="Arial"/>
                <a:cs typeface="Arial"/>
              </a:endParaRPr>
            </a:p>
          </p:txBody>
        </p:sp>
      </p:grpSp>
      <p:sp>
        <p:nvSpPr>
          <p:cNvPr id="32" name="TextBox 31"/>
          <p:cNvSpPr txBox="1"/>
          <p:nvPr/>
        </p:nvSpPr>
        <p:spPr>
          <a:xfrm>
            <a:off x="39498368" y="31592068"/>
            <a:ext cx="2409155" cy="475258"/>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1244" kern="1200" dirty="0"/>
              <a:t>Printed by the </a:t>
            </a:r>
          </a:p>
          <a:p>
            <a:pPr algn="r"/>
            <a:r>
              <a:rPr lang="en-US" sz="1244" kern="1200" dirty="0"/>
              <a:t>Office of Academic Innovation</a:t>
            </a:r>
          </a:p>
        </p:txBody>
      </p:sp>
      <p:pic>
        <p:nvPicPr>
          <p:cNvPr id="33"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69239" y="31596911"/>
            <a:ext cx="591034" cy="470415"/>
          </a:xfrm>
          <a:prstGeom prst="rect">
            <a:avLst/>
          </a:prstGeom>
          <a:ln>
            <a:noFill/>
          </a:ln>
        </p:spPr>
      </p:pic>
      <p:sp>
        <p:nvSpPr>
          <p:cNvPr id="3" name="TextBox 2"/>
          <p:cNvSpPr txBox="1"/>
          <p:nvPr/>
        </p:nvSpPr>
        <p:spPr>
          <a:xfrm flipH="1">
            <a:off x="12080417" y="18878209"/>
            <a:ext cx="8640627" cy="4154984"/>
          </a:xfrm>
          <a:prstGeom prst="rect">
            <a:avLst/>
          </a:prstGeom>
          <a:noFill/>
        </p:spPr>
        <p:txBody>
          <a:bodyPr wrap="square" rtlCol="0">
            <a:spAutoFit/>
          </a:bodyPr>
          <a:lstStyle/>
          <a:p>
            <a:pPr marL="571500" indent="-571500">
              <a:buFont typeface="Arial" panose="020B0604020202020204" pitchFamily="34" charset="0"/>
              <a:buChar char="•"/>
            </a:pPr>
            <a:r>
              <a:rPr lang="en-US" sz="4400" dirty="0"/>
              <a:t>Engaging story</a:t>
            </a:r>
          </a:p>
          <a:p>
            <a:pPr marL="571500" indent="-571500">
              <a:buFont typeface="Arial" panose="020B0604020202020204" pitchFamily="34" charset="0"/>
              <a:buChar char="•"/>
            </a:pPr>
            <a:r>
              <a:rPr lang="en-US" sz="4400" dirty="0" smtClean="0"/>
              <a:t>Thematic artifacts </a:t>
            </a:r>
          </a:p>
          <a:p>
            <a:pPr marL="571500" indent="-571500">
              <a:buFont typeface="Arial" panose="020B0604020202020204" pitchFamily="34" charset="0"/>
              <a:buChar char="•"/>
            </a:pPr>
            <a:r>
              <a:rPr lang="en-US" sz="4400" dirty="0" smtClean="0"/>
              <a:t>Presentation</a:t>
            </a:r>
            <a:endParaRPr lang="en-US" sz="4400" dirty="0"/>
          </a:p>
          <a:p>
            <a:pPr marL="571500" indent="-571500">
              <a:buFont typeface="Arial" panose="020B0604020202020204" pitchFamily="34" charset="0"/>
              <a:buChar char="•"/>
            </a:pPr>
            <a:r>
              <a:rPr lang="en-US" sz="4400" dirty="0"/>
              <a:t>Hands-on experience</a:t>
            </a:r>
          </a:p>
          <a:p>
            <a:pPr marL="571500" indent="-571500">
              <a:buFont typeface="Arial" panose="020B0604020202020204" pitchFamily="34" charset="0"/>
              <a:buChar char="•"/>
            </a:pPr>
            <a:r>
              <a:rPr lang="en-US" sz="4400" dirty="0"/>
              <a:t>Q &amp; A opportunity</a:t>
            </a:r>
          </a:p>
          <a:p>
            <a:pPr marL="571500" indent="-571500">
              <a:buFont typeface="Arial" panose="020B0604020202020204" pitchFamily="34" charset="0"/>
              <a:buChar char="•"/>
            </a:pPr>
            <a:r>
              <a:rPr lang="en-US" sz="4400" dirty="0"/>
              <a:t>Handouts </a:t>
            </a:r>
          </a:p>
        </p:txBody>
      </p:sp>
      <p:sp>
        <p:nvSpPr>
          <p:cNvPr id="4" name="TextBox 3"/>
          <p:cNvSpPr txBox="1"/>
          <p:nvPr/>
        </p:nvSpPr>
        <p:spPr>
          <a:xfrm>
            <a:off x="12335154" y="22619368"/>
            <a:ext cx="8748513" cy="2175375"/>
          </a:xfrm>
          <a:prstGeom prst="rect">
            <a:avLst/>
          </a:prstGeom>
          <a:noFill/>
        </p:spPr>
        <p:txBody>
          <a:bodyPr wrap="square" rtlCol="0">
            <a:spAutoFit/>
          </a:bodyPr>
          <a:lstStyle/>
          <a:p>
            <a:endParaRPr lang="en-US" dirty="0"/>
          </a:p>
        </p:txBody>
      </p:sp>
      <p:sp>
        <p:nvSpPr>
          <p:cNvPr id="27" name="TextBox 26"/>
          <p:cNvSpPr txBox="1"/>
          <p:nvPr/>
        </p:nvSpPr>
        <p:spPr>
          <a:xfrm flipH="1">
            <a:off x="22843997" y="18878209"/>
            <a:ext cx="8149507" cy="4832092"/>
          </a:xfrm>
          <a:prstGeom prst="rect">
            <a:avLst/>
          </a:prstGeom>
          <a:noFill/>
        </p:spPr>
        <p:txBody>
          <a:bodyPr wrap="square" rtlCol="0">
            <a:spAutoFit/>
          </a:bodyPr>
          <a:lstStyle/>
          <a:p>
            <a:pPr marL="571500" lvl="0" indent="-571500">
              <a:buFont typeface="Arial" panose="020B0604020202020204" pitchFamily="34" charset="0"/>
              <a:buChar char="•"/>
            </a:pPr>
            <a:r>
              <a:rPr lang="en-US" sz="4400" dirty="0"/>
              <a:t>Identify core theme</a:t>
            </a:r>
          </a:p>
          <a:p>
            <a:pPr marL="571500" lvl="0" indent="-571500">
              <a:buFont typeface="Arial" panose="020B0604020202020204" pitchFamily="34" charset="0"/>
              <a:buChar char="•"/>
            </a:pPr>
            <a:r>
              <a:rPr lang="en-US" sz="4400" dirty="0" smtClean="0"/>
              <a:t>Gather supporting </a:t>
            </a:r>
            <a:r>
              <a:rPr lang="en-US" sz="4400" dirty="0"/>
              <a:t>documentation</a:t>
            </a:r>
          </a:p>
          <a:p>
            <a:pPr marL="571500" lvl="0" indent="-571500">
              <a:buFont typeface="Arial" panose="020B0604020202020204" pitchFamily="34" charset="0"/>
              <a:buChar char="•"/>
            </a:pPr>
            <a:r>
              <a:rPr lang="en-US" sz="4400" dirty="0"/>
              <a:t>Select target audience</a:t>
            </a:r>
          </a:p>
          <a:p>
            <a:pPr marL="571500" lvl="0" indent="-571500">
              <a:buFont typeface="Arial" panose="020B0604020202020204" pitchFamily="34" charset="0"/>
              <a:buChar char="•"/>
            </a:pPr>
            <a:r>
              <a:rPr lang="en-US" sz="4400" dirty="0"/>
              <a:t>Select </a:t>
            </a:r>
            <a:r>
              <a:rPr lang="en-US" sz="4400" dirty="0" smtClean="0"/>
              <a:t>venue</a:t>
            </a:r>
            <a:endParaRPr lang="en-US" sz="4400" dirty="0"/>
          </a:p>
          <a:p>
            <a:pPr marL="571500" lvl="0" indent="-571500">
              <a:buFont typeface="Arial" panose="020B0604020202020204" pitchFamily="34" charset="0"/>
              <a:buChar char="•"/>
            </a:pPr>
            <a:r>
              <a:rPr lang="en-US" sz="4400" dirty="0"/>
              <a:t>Publicity</a:t>
            </a:r>
          </a:p>
          <a:p>
            <a:pPr marL="571500" lvl="0" indent="-571500">
              <a:buFont typeface="Arial" panose="020B0604020202020204" pitchFamily="34" charset="0"/>
              <a:buChar char="•"/>
            </a:pPr>
            <a:r>
              <a:rPr lang="en-US" sz="4400" dirty="0"/>
              <a:t>Logistics</a:t>
            </a:r>
          </a:p>
        </p:txBody>
      </p:sp>
      <p:sp>
        <p:nvSpPr>
          <p:cNvPr id="28" name="TextBox 27"/>
          <p:cNvSpPr txBox="1"/>
          <p:nvPr/>
        </p:nvSpPr>
        <p:spPr>
          <a:xfrm>
            <a:off x="25962429" y="24003000"/>
            <a:ext cx="1274170" cy="1415772"/>
          </a:xfrm>
          <a:prstGeom prst="rect">
            <a:avLst/>
          </a:prstGeom>
          <a:noFill/>
        </p:spPr>
        <p:txBody>
          <a:bodyPr wrap="square" rtlCol="0">
            <a:spAutoFit/>
          </a:bodyPr>
          <a:lstStyle/>
          <a:p>
            <a:endParaRPr lang="en-US" dirty="0"/>
          </a:p>
        </p:txBody>
      </p:sp>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43999" y="24881304"/>
            <a:ext cx="8538296" cy="6710763"/>
          </a:xfrm>
          <a:prstGeom prst="rect">
            <a:avLst/>
          </a:prstGeom>
        </p:spPr>
      </p:pic>
      <p:sp>
        <p:nvSpPr>
          <p:cNvPr id="43" name="TextBox 42"/>
          <p:cNvSpPr txBox="1"/>
          <p:nvPr/>
        </p:nvSpPr>
        <p:spPr>
          <a:xfrm>
            <a:off x="33506315" y="18286593"/>
            <a:ext cx="9053958" cy="12434173"/>
          </a:xfrm>
          <a:prstGeom prst="rect">
            <a:avLst/>
          </a:prstGeom>
          <a:noFill/>
        </p:spPr>
        <p:txBody>
          <a:bodyPr wrap="square" rtlCol="0">
            <a:spAutoFit/>
          </a:bodyPr>
          <a:lstStyle/>
          <a:p>
            <a:r>
              <a:rPr lang="en-US" sz="3200" dirty="0"/>
              <a:t>Bahde, Anne, Smedberg, Heather, and Taormina, Mattie, eds.  </a:t>
            </a:r>
            <a:r>
              <a:rPr lang="en-US" sz="3200" i="1" dirty="0"/>
              <a:t>Using primary sources: hands-on instructional exercises.  </a:t>
            </a:r>
            <a:r>
              <a:rPr lang="en-US" sz="3200" dirty="0"/>
              <a:t>(Santa Barbara, California: Libraries Unlimited, 2014</a:t>
            </a:r>
            <a:r>
              <a:rPr lang="en-US" sz="3200" dirty="0" smtClean="0"/>
              <a:t>.</a:t>
            </a:r>
          </a:p>
          <a:p>
            <a:endParaRPr lang="en-US" sz="3400" dirty="0"/>
          </a:p>
          <a:p>
            <a:r>
              <a:rPr lang="en-US" sz="3200" dirty="0" smtClean="0"/>
              <a:t>Nasr</a:t>
            </a:r>
            <a:r>
              <a:rPr lang="en-US" sz="3200" dirty="0"/>
              <a:t>, Nadia.  “White gloves sessions: Towson University raises </a:t>
            </a:r>
            <a:r>
              <a:rPr lang="en-US" sz="3200" dirty="0" smtClean="0"/>
              <a:t>awareness </a:t>
            </a:r>
            <a:r>
              <a:rPr lang="en-US" sz="3200" dirty="0"/>
              <a:t>about unique collection.”  </a:t>
            </a:r>
            <a:r>
              <a:rPr lang="en-US" sz="3200" i="1" dirty="0"/>
              <a:t>Archival Outlook (</a:t>
            </a:r>
            <a:r>
              <a:rPr lang="en-US" sz="3200" dirty="0"/>
              <a:t>March/April 2013): 10-24</a:t>
            </a:r>
            <a:r>
              <a:rPr lang="en-US" sz="3200" dirty="0" smtClean="0"/>
              <a:t>.</a:t>
            </a:r>
          </a:p>
          <a:p>
            <a:endParaRPr lang="en-US" sz="3200" dirty="0"/>
          </a:p>
          <a:p>
            <a:r>
              <a:rPr lang="en-US" sz="3200" dirty="0" smtClean="0"/>
              <a:t>Wall</a:t>
            </a:r>
            <a:r>
              <a:rPr lang="en-US" sz="3200" dirty="0"/>
              <a:t>, Kay, and Eric C. Shoaf. "Orange Glove events Clemson University Library’s special collections roadshow." </a:t>
            </a:r>
            <a:r>
              <a:rPr lang="en-US" sz="3200" i="1" dirty="0"/>
              <a:t>College &amp; Research Libraries News </a:t>
            </a:r>
            <a:r>
              <a:rPr lang="en-US" sz="3200" dirty="0"/>
              <a:t>74, no. 6 (2013): 312-314</a:t>
            </a:r>
            <a:r>
              <a:rPr lang="en-US" sz="3200" dirty="0" smtClean="0"/>
              <a:t>.</a:t>
            </a:r>
          </a:p>
          <a:p>
            <a:endParaRPr lang="en-US" sz="3200" dirty="0" smtClean="0"/>
          </a:p>
          <a:p>
            <a:r>
              <a:rPr lang="en-US" sz="3200" dirty="0" smtClean="0"/>
              <a:t>LOC:</a:t>
            </a:r>
          </a:p>
          <a:p>
            <a:r>
              <a:rPr lang="en-US" sz="3200" dirty="0" smtClean="0">
                <a:solidFill>
                  <a:srgbClr val="0070C0"/>
                </a:solidFill>
                <a:hlinkClick r:id="rId6"/>
              </a:rPr>
              <a:t>http</a:t>
            </a:r>
            <a:r>
              <a:rPr lang="en-US" sz="3200" dirty="0">
                <a:solidFill>
                  <a:srgbClr val="0070C0"/>
                </a:solidFill>
                <a:hlinkClick r:id="rId6"/>
              </a:rPr>
              <a:t>://www.loc.gov/teachers/usingprimarysources</a:t>
            </a:r>
            <a:r>
              <a:rPr lang="en-US" sz="3200" dirty="0">
                <a:solidFill>
                  <a:srgbClr val="0070C0"/>
                </a:solidFill>
                <a:hlinkClick r:id="rId7"/>
              </a:rPr>
              <a:t>/</a:t>
            </a:r>
            <a:endParaRPr lang="en-US" sz="3200" dirty="0">
              <a:solidFill>
                <a:srgbClr val="0070C0"/>
              </a:solidFill>
            </a:endParaRPr>
          </a:p>
          <a:p>
            <a:r>
              <a:rPr lang="en-US" sz="3200" dirty="0" smtClean="0"/>
              <a:t>ALARUSA:</a:t>
            </a:r>
          </a:p>
          <a:p>
            <a:r>
              <a:rPr lang="en-US" sz="3200" u="sng" dirty="0" smtClean="0">
                <a:hlinkClick r:id="rId8"/>
              </a:rPr>
              <a:t>http</a:t>
            </a:r>
            <a:r>
              <a:rPr lang="en-US" sz="3200" u="sng" dirty="0">
                <a:hlinkClick r:id="rId8"/>
              </a:rPr>
              <a:t>://www.ala.org/rusa/sections/history/resources/pubs/usingprimarysources</a:t>
            </a:r>
            <a:endParaRPr lang="en-US" sz="3200" dirty="0"/>
          </a:p>
          <a:p>
            <a:r>
              <a:rPr lang="en-US" sz="3200" dirty="0" smtClean="0"/>
              <a:t>Teaching </a:t>
            </a:r>
            <a:r>
              <a:rPr lang="en-US" sz="3200" dirty="0"/>
              <a:t>History / National History Education Clearinghouse: </a:t>
            </a:r>
            <a:endParaRPr lang="en-US" sz="3200" dirty="0" smtClean="0"/>
          </a:p>
          <a:p>
            <a:r>
              <a:rPr lang="en-US" sz="3200" u="sng" dirty="0" smtClean="0">
                <a:hlinkClick r:id="rId9"/>
              </a:rPr>
              <a:t>http</a:t>
            </a:r>
            <a:r>
              <a:rPr lang="en-US" sz="3200" u="sng" dirty="0">
                <a:hlinkClick r:id="rId9"/>
              </a:rPr>
              <a:t>://teachinghistory.org/best-practices/using-primary-sources</a:t>
            </a:r>
            <a:endParaRPr lang="en-US" sz="3200" dirty="0"/>
          </a:p>
          <a:p>
            <a:r>
              <a:rPr lang="en-US" sz="3200" dirty="0"/>
              <a:t> </a:t>
            </a:r>
            <a:r>
              <a:rPr lang="en-US" sz="3200" dirty="0" smtClean="0"/>
              <a:t>NARA</a:t>
            </a:r>
            <a:r>
              <a:rPr lang="en-US" sz="3200" dirty="0"/>
              <a:t>: </a:t>
            </a:r>
            <a:r>
              <a:rPr lang="en-US" sz="3200" u="sng" dirty="0">
                <a:hlinkClick r:id="rId10"/>
              </a:rPr>
              <a:t>http://www.archives.gov/education/research/</a:t>
            </a:r>
            <a:endParaRPr lang="en-US" sz="3200" dirty="0"/>
          </a:p>
        </p:txBody>
      </p:sp>
      <p:pic>
        <p:nvPicPr>
          <p:cNvPr id="16" name="Picture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14432" y="28738536"/>
            <a:ext cx="2298978" cy="1982230"/>
          </a:xfrm>
          <a:prstGeom prst="rect">
            <a:avLst/>
          </a:prstGeom>
        </p:spPr>
      </p:pic>
    </p:spTree>
    <p:extLst>
      <p:ext uri="{BB962C8B-B14F-4D97-AF65-F5344CB8AC3E}">
        <p14:creationId xmlns:p14="http://schemas.microsoft.com/office/powerpoint/2010/main" val="682842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1">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1C6294"/>
      </a:accent6>
      <a:hlink>
        <a:srgbClr val="4BA0DF"/>
      </a:hlink>
      <a:folHlink>
        <a:srgbClr val="4BA0D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1189</TotalTime>
  <Words>274</Words>
  <Application>Microsoft Office PowerPoint</Application>
  <PresentationFormat>Custom</PresentationFormat>
  <Paragraphs>79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Towson University</dc:creator>
  <cp:lastModifiedBy>Mael, Elaine R.</cp:lastModifiedBy>
  <cp:revision>78</cp:revision>
  <cp:lastPrinted>2012-12-06T19:29:08Z</cp:lastPrinted>
  <dcterms:created xsi:type="dcterms:W3CDTF">2012-11-19T19:15:58Z</dcterms:created>
  <dcterms:modified xsi:type="dcterms:W3CDTF">2017-04-04T13:50:19Z</dcterms:modified>
</cp:coreProperties>
</file>