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9" r:id="rId4"/>
    <p:sldId id="260" r:id="rId5"/>
    <p:sldId id="262" r:id="rId6"/>
    <p:sldId id="263" r:id="rId7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ruthi Boban" userId="2eb28c4211324a3a" providerId="LiveId" clId="{F81B67A3-26E2-46AD-A5D3-3D4B5ABFD0FD}"/>
    <pc:docChg chg="undo custSel modSld">
      <pc:chgData name="Shruthi Boban" userId="2eb28c4211324a3a" providerId="LiveId" clId="{F81B67A3-26E2-46AD-A5D3-3D4B5ABFD0FD}" dt="2021-10-22T17:13:39.096" v="1" actId="1076"/>
      <pc:docMkLst>
        <pc:docMk/>
      </pc:docMkLst>
      <pc:sldChg chg="modSp mod">
        <pc:chgData name="Shruthi Boban" userId="2eb28c4211324a3a" providerId="LiveId" clId="{F81B67A3-26E2-46AD-A5D3-3D4B5ABFD0FD}" dt="2021-10-22T17:13:39.096" v="1" actId="1076"/>
        <pc:sldMkLst>
          <pc:docMk/>
          <pc:sldMk cId="0" sldId="256"/>
        </pc:sldMkLst>
        <pc:spChg chg="mod">
          <ac:chgData name="Shruthi Boban" userId="2eb28c4211324a3a" providerId="LiveId" clId="{F81B67A3-26E2-46AD-A5D3-3D4B5ABFD0FD}" dt="2021-10-22T17:13:39.096" v="1" actId="1076"/>
          <ac:spMkLst>
            <pc:docMk/>
            <pc:sldMk cId="0" sldId="256"/>
            <ac:spMk id="166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#1">
  <dgm:title val=""/>
  <dgm:desc val=""/>
  <dgm:catLst>
    <dgm:cat type="mainScheme" pri="10300"/>
  </dgm:catLst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9829FD-DD90-4EE7-BCD7-4AF299D6F45A}" type="doc">
      <dgm:prSet loTypeId="urn:microsoft.com/office/officeart/2005/8/layout/chevron2" loCatId="process" qsTypeId="urn:microsoft.com/office/officeart/2005/8/quickstyle/simple1#1" qsCatId="simple" csTypeId="urn:microsoft.com/office/officeart/2005/8/colors/accent0_3#1" csCatId="accent1" phldr="0"/>
      <dgm:spPr/>
      <dgm:t>
        <a:bodyPr/>
        <a:lstStyle/>
        <a:p>
          <a:endParaRPr lang="en-US"/>
        </a:p>
      </dgm:t>
    </dgm:pt>
    <dgm:pt modelId="{FCC504F5-317D-4294-815B-28489BDC5845}">
      <dgm:prSet phldrT="[Text]"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>
              <a:latin typeface="Arial" panose="020B0604020202090204" pitchFamily="34" charset="0"/>
              <a:cs typeface="Arial" panose="020B0604020202090204" pitchFamily="34" charset="0"/>
            </a:rPr>
            <a:t>Stage </a:t>
          </a:r>
          <a:r>
            <a:rPr lang="en-US"/>
            <a:t>I</a:t>
          </a:r>
        </a:p>
      </dgm:t>
    </dgm:pt>
    <dgm:pt modelId="{8F05BE86-1921-41BD-B82E-72272E9475E9}" type="parTrans" cxnId="{0BDFC76A-1626-4F4D-85D1-3E37463C494F}">
      <dgm:prSet/>
      <dgm:spPr/>
      <dgm:t>
        <a:bodyPr/>
        <a:lstStyle/>
        <a:p>
          <a:endParaRPr lang="en-US"/>
        </a:p>
      </dgm:t>
    </dgm:pt>
    <dgm:pt modelId="{67223200-D196-44B3-9DFD-D095DDBC10AB}" type="sibTrans" cxnId="{0BDFC76A-1626-4F4D-85D1-3E37463C494F}">
      <dgm:prSet/>
      <dgm:spPr/>
      <dgm:t>
        <a:bodyPr/>
        <a:lstStyle/>
        <a:p>
          <a:endParaRPr lang="en-US"/>
        </a:p>
      </dgm:t>
    </dgm:pt>
    <dgm:pt modelId="{F3F66F6A-184E-4CBB-A544-AC2BF2A74FC0}">
      <dgm:prSet phldrT="[Text]"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en-US"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  <a:sym typeface="+mn-ea"/>
            </a:rPr>
            <a:t>Use the compartmental </a:t>
          </a:r>
          <a:r>
            <a:rPr lang="en-US" b="1"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  <a:sym typeface="+mn-ea"/>
            </a:rPr>
            <a:t>SEIRD model</a:t>
          </a:r>
          <a:r>
            <a:rPr lang="en-US"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  <a:sym typeface="+mn-ea"/>
            </a:rPr>
            <a:t> to produce a forecast of COVID-19 in Nigeria that simulates the epidemic’s spatio-temporal dynamics</a:t>
          </a:r>
          <a:endParaRPr lang="en-US">
            <a:latin typeface="Arial" panose="020B0604020202090204" pitchFamily="34" charset="0"/>
            <a:ea typeface="Arial Unicode MS" panose="020B0604020202020204" charset="-122"/>
            <a:cs typeface="Arial" panose="020B0604020202090204" pitchFamily="34" charset="0"/>
          </a:endParaRPr>
        </a:p>
      </dgm:t>
    </dgm:pt>
    <dgm:pt modelId="{7A0C70B0-5DAE-45AB-9915-863AC3FA4D2D}" type="parTrans" cxnId="{25740E17-6F39-4CC4-8541-247E38DFCCFC}">
      <dgm:prSet/>
      <dgm:spPr/>
      <dgm:t>
        <a:bodyPr/>
        <a:lstStyle/>
        <a:p>
          <a:endParaRPr lang="en-US"/>
        </a:p>
      </dgm:t>
    </dgm:pt>
    <dgm:pt modelId="{47DD308A-8526-455B-A37F-FEE2CC1C75AF}" type="sibTrans" cxnId="{25740E17-6F39-4CC4-8541-247E38DFCCFC}">
      <dgm:prSet/>
      <dgm:spPr/>
      <dgm:t>
        <a:bodyPr/>
        <a:lstStyle/>
        <a:p>
          <a:endParaRPr lang="en-US"/>
        </a:p>
      </dgm:t>
    </dgm:pt>
    <dgm:pt modelId="{46820344-9309-4453-8E3F-593A21663B06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>
              <a:latin typeface="Arial" panose="020B0604020202090204" pitchFamily="34" charset="0"/>
              <a:cs typeface="Arial" panose="020B0604020202090204" pitchFamily="34" charset="0"/>
            </a:rPr>
            <a:t>Stage </a:t>
          </a:r>
          <a:r>
            <a:rPr lang="en-US"/>
            <a:t>II</a:t>
          </a:r>
        </a:p>
      </dgm:t>
    </dgm:pt>
    <dgm:pt modelId="{A26EF26D-134D-48D4-B7B5-6D8C549597BB}" type="parTrans" cxnId="{DB75220A-F3B8-4AF5-86CC-C78ED503317D}">
      <dgm:prSet/>
      <dgm:spPr/>
    </dgm:pt>
    <dgm:pt modelId="{0B7369BA-109A-48FE-8606-83C60AD6338E}" type="sibTrans" cxnId="{DB75220A-F3B8-4AF5-86CC-C78ED503317D}">
      <dgm:prSet/>
      <dgm:spPr/>
    </dgm:pt>
    <dgm:pt modelId="{22C1CBB7-9F0C-4385-9770-04D231A1C713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en-US"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  <a:sym typeface="+mn-ea"/>
            </a:rPr>
            <a:t>Tracking the COVID-19 spread with the integration of the Bayesian data assimilation technique, </a:t>
          </a:r>
          <a:r>
            <a:rPr lang="en-US" b="1"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  <a:sym typeface="+mn-ea"/>
            </a:rPr>
            <a:t>Optimal Interpolation</a:t>
          </a:r>
          <a:r>
            <a:rPr lang="en-US"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  <a:sym typeface="+mn-ea"/>
            </a:rPr>
            <a:t> (OI)</a:t>
          </a:r>
          <a:endParaRPr lang="en-US">
            <a:latin typeface="Arial" panose="020B0604020202090204" pitchFamily="34" charset="0"/>
            <a:ea typeface="Arial Unicode MS" panose="020B0604020202020204" charset="-122"/>
            <a:cs typeface="Arial" panose="020B0604020202090204" pitchFamily="34" charset="0"/>
          </a:endParaRPr>
        </a:p>
      </dgm:t>
    </dgm:pt>
    <dgm:pt modelId="{53E2A44B-F819-4A04-997F-39CAAC9BA448}" type="parTrans" cxnId="{E4F3056F-1CF6-4E49-B64B-52D7F608BE68}">
      <dgm:prSet/>
      <dgm:spPr/>
    </dgm:pt>
    <dgm:pt modelId="{1F83B5E4-936A-4111-941E-7B5952AF2D46}" type="sibTrans" cxnId="{E4F3056F-1CF6-4E49-B64B-52D7F608BE68}">
      <dgm:prSet/>
      <dgm:spPr/>
    </dgm:pt>
    <dgm:pt modelId="{7BB0B505-7D43-42E4-8FC0-6C91316CBFEB}" type="pres">
      <dgm:prSet presAssocID="{DF9829FD-DD90-4EE7-BCD7-4AF299D6F45A}" presName="linearFlow" presStyleCnt="0">
        <dgm:presLayoutVars>
          <dgm:dir val="rev"/>
          <dgm:animLvl val="lvl"/>
          <dgm:resizeHandles val="exact"/>
        </dgm:presLayoutVars>
      </dgm:prSet>
      <dgm:spPr/>
    </dgm:pt>
    <dgm:pt modelId="{97F2BEE4-0E0F-4FCA-A4B0-E20AD8C04C13}" type="pres">
      <dgm:prSet presAssocID="{FCC504F5-317D-4294-815B-28489BDC5845}" presName="composite" presStyleCnt="0"/>
      <dgm:spPr/>
    </dgm:pt>
    <dgm:pt modelId="{A16E3110-57E1-4619-A55C-DCD0DD5CE084}" type="pres">
      <dgm:prSet presAssocID="{FCC504F5-317D-4294-815B-28489BDC5845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544D3F38-216B-445A-B1B9-8008AEDB7A9D}" type="pres">
      <dgm:prSet presAssocID="{FCC504F5-317D-4294-815B-28489BDC5845}" presName="descendantText" presStyleLbl="alignAcc1" presStyleIdx="0" presStyleCnt="2">
        <dgm:presLayoutVars>
          <dgm:bulletEnabled val="1"/>
        </dgm:presLayoutVars>
      </dgm:prSet>
      <dgm:spPr/>
    </dgm:pt>
    <dgm:pt modelId="{D3A691E5-F443-4F8D-81BB-9D15C0875E8C}" type="pres">
      <dgm:prSet presAssocID="{67223200-D196-44B3-9DFD-D095DDBC10AB}" presName="sp" presStyleCnt="0"/>
      <dgm:spPr/>
    </dgm:pt>
    <dgm:pt modelId="{18CFD84C-5926-42AB-86FA-8B8E1D2777F6}" type="pres">
      <dgm:prSet presAssocID="{46820344-9309-4453-8E3F-593A21663B06}" presName="composite" presStyleCnt="0"/>
      <dgm:spPr/>
    </dgm:pt>
    <dgm:pt modelId="{EC749C7B-F23E-4A3A-A851-422677747FF8}" type="pres">
      <dgm:prSet presAssocID="{46820344-9309-4453-8E3F-593A21663B06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A1D1E447-A097-4440-A419-4E9B312DF32A}" type="pres">
      <dgm:prSet presAssocID="{46820344-9309-4453-8E3F-593A21663B06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DB75220A-F3B8-4AF5-86CC-C78ED503317D}" srcId="{DF9829FD-DD90-4EE7-BCD7-4AF299D6F45A}" destId="{46820344-9309-4453-8E3F-593A21663B06}" srcOrd="1" destOrd="0" parTransId="{A26EF26D-134D-48D4-B7B5-6D8C549597BB}" sibTransId="{0B7369BA-109A-48FE-8606-83C60AD6338E}"/>
    <dgm:cxn modelId="{25740E17-6F39-4CC4-8541-247E38DFCCFC}" srcId="{FCC504F5-317D-4294-815B-28489BDC5845}" destId="{F3F66F6A-184E-4CBB-A544-AC2BF2A74FC0}" srcOrd="0" destOrd="0" parTransId="{7A0C70B0-5DAE-45AB-9915-863AC3FA4D2D}" sibTransId="{47DD308A-8526-455B-A37F-FEE2CC1C75AF}"/>
    <dgm:cxn modelId="{45AE6126-B078-44AD-8AEC-E08AD8168AB2}" type="presOf" srcId="{22C1CBB7-9F0C-4385-9770-04D231A1C713}" destId="{A1D1E447-A097-4440-A419-4E9B312DF32A}" srcOrd="0" destOrd="0" presId="urn:microsoft.com/office/officeart/2005/8/layout/chevron2"/>
    <dgm:cxn modelId="{44B67926-2F3D-4454-9B25-11B446842B3D}" type="presOf" srcId="{67223200-D196-44B3-9DFD-D095DDBC10AB}" destId="{D3A691E5-F443-4F8D-81BB-9D15C0875E8C}" srcOrd="0" destOrd="0" presId="urn:microsoft.com/office/officeart/2005/8/layout/chevron2"/>
    <dgm:cxn modelId="{0BDFC76A-1626-4F4D-85D1-3E37463C494F}" srcId="{DF9829FD-DD90-4EE7-BCD7-4AF299D6F45A}" destId="{FCC504F5-317D-4294-815B-28489BDC5845}" srcOrd="0" destOrd="0" parTransId="{8F05BE86-1921-41BD-B82E-72272E9475E9}" sibTransId="{67223200-D196-44B3-9DFD-D095DDBC10AB}"/>
    <dgm:cxn modelId="{E4F3056F-1CF6-4E49-B64B-52D7F608BE68}" srcId="{46820344-9309-4453-8E3F-593A21663B06}" destId="{22C1CBB7-9F0C-4385-9770-04D231A1C713}" srcOrd="0" destOrd="0" parTransId="{53E2A44B-F819-4A04-997F-39CAAC9BA448}" sibTransId="{1F83B5E4-936A-4111-941E-7B5952AF2D46}"/>
    <dgm:cxn modelId="{9EEAAD89-F67E-4B79-939C-C0235692F821}" type="presOf" srcId="{46820344-9309-4453-8E3F-593A21663B06}" destId="{EC749C7B-F23E-4A3A-A851-422677747FF8}" srcOrd="0" destOrd="0" presId="urn:microsoft.com/office/officeart/2005/8/layout/chevron2"/>
    <dgm:cxn modelId="{CD6B9691-6774-4253-A9B4-41409E5C44BB}" type="presOf" srcId="{F3F66F6A-184E-4CBB-A544-AC2BF2A74FC0}" destId="{544D3F38-216B-445A-B1B9-8008AEDB7A9D}" srcOrd="0" destOrd="0" presId="urn:microsoft.com/office/officeart/2005/8/layout/chevron2"/>
    <dgm:cxn modelId="{8A0B28C6-271B-49CE-A4BB-C52E6A101D00}" type="presOf" srcId="{FCC504F5-317D-4294-815B-28489BDC5845}" destId="{A16E3110-57E1-4619-A55C-DCD0DD5CE084}" srcOrd="0" destOrd="0" presId="urn:microsoft.com/office/officeart/2005/8/layout/chevron2"/>
    <dgm:cxn modelId="{0F6A8FCD-A218-4F9F-904E-4B3FD9E21055}" type="presOf" srcId="{DF9829FD-DD90-4EE7-BCD7-4AF299D6F45A}" destId="{7BB0B505-7D43-42E4-8FC0-6C91316CBFEB}" srcOrd="0" destOrd="0" presId="urn:microsoft.com/office/officeart/2005/8/layout/chevron2"/>
    <dgm:cxn modelId="{C9766647-1165-42D1-89D7-8E0509A30AA5}" type="presParOf" srcId="{7BB0B505-7D43-42E4-8FC0-6C91316CBFEB}" destId="{97F2BEE4-0E0F-4FCA-A4B0-E20AD8C04C13}" srcOrd="0" destOrd="0" presId="urn:microsoft.com/office/officeart/2005/8/layout/chevron2"/>
    <dgm:cxn modelId="{10D33D0D-1E93-4787-90BB-6FAA98497ED6}" type="presParOf" srcId="{97F2BEE4-0E0F-4FCA-A4B0-E20AD8C04C13}" destId="{A16E3110-57E1-4619-A55C-DCD0DD5CE084}" srcOrd="0" destOrd="0" presId="urn:microsoft.com/office/officeart/2005/8/layout/chevron2"/>
    <dgm:cxn modelId="{7B311DAC-1932-4492-A16B-567792927B8B}" type="presParOf" srcId="{97F2BEE4-0E0F-4FCA-A4B0-E20AD8C04C13}" destId="{544D3F38-216B-445A-B1B9-8008AEDB7A9D}" srcOrd="1" destOrd="0" presId="urn:microsoft.com/office/officeart/2005/8/layout/chevron2"/>
    <dgm:cxn modelId="{9ADFC416-83F9-4309-A845-275ADE2BF142}" type="presParOf" srcId="{7BB0B505-7D43-42E4-8FC0-6C91316CBFEB}" destId="{D3A691E5-F443-4F8D-81BB-9D15C0875E8C}" srcOrd="1" destOrd="0" presId="urn:microsoft.com/office/officeart/2005/8/layout/chevron2"/>
    <dgm:cxn modelId="{720C6C8F-56FC-4FB3-A820-9E79B32A3598}" type="presParOf" srcId="{7BB0B505-7D43-42E4-8FC0-6C91316CBFEB}" destId="{18CFD84C-5926-42AB-86FA-8B8E1D2777F6}" srcOrd="2" destOrd="0" presId="urn:microsoft.com/office/officeart/2005/8/layout/chevron2"/>
    <dgm:cxn modelId="{6C1A3237-AD69-4173-BC2C-4D09D705BAE3}" type="presParOf" srcId="{18CFD84C-5926-42AB-86FA-8B8E1D2777F6}" destId="{EC749C7B-F23E-4A3A-A851-422677747FF8}" srcOrd="0" destOrd="0" presId="urn:microsoft.com/office/officeart/2005/8/layout/chevron2"/>
    <dgm:cxn modelId="{92E685FE-55E3-4EF6-ACFD-7F644325543D}" type="presParOf" srcId="{18CFD84C-5926-42AB-86FA-8B8E1D2777F6}" destId="{A1D1E447-A097-4440-A419-4E9B312DF32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6E3110-57E1-4619-A55C-DCD0DD5CE084}">
      <dsp:nvSpPr>
        <dsp:cNvPr id="0" name=""/>
        <dsp:cNvSpPr/>
      </dsp:nvSpPr>
      <dsp:spPr>
        <a:xfrm rot="5400000">
          <a:off x="3454500" y="172561"/>
          <a:ext cx="1149605" cy="804723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latin typeface="Arial" panose="020B0604020202090204" pitchFamily="34" charset="0"/>
              <a:cs typeface="Arial" panose="020B0604020202090204" pitchFamily="34" charset="0"/>
            </a:rPr>
            <a:t>Stage </a:t>
          </a:r>
          <a:r>
            <a:rPr lang="en-US" sz="1800" kern="1200"/>
            <a:t>I</a:t>
          </a:r>
        </a:p>
      </dsp:txBody>
      <dsp:txXfrm rot="-5400000">
        <a:off x="3626942" y="402482"/>
        <a:ext cx="804723" cy="344882"/>
      </dsp:txXfrm>
    </dsp:sp>
    <dsp:sp modelId="{544D3F38-216B-445A-B1B9-8008AEDB7A9D}">
      <dsp:nvSpPr>
        <dsp:cNvPr id="0" name=""/>
        <dsp:cNvSpPr/>
      </dsp:nvSpPr>
      <dsp:spPr>
        <a:xfrm rot="16200000">
          <a:off x="1439848" y="-1439728"/>
          <a:ext cx="747243" cy="3626941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85344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  <a:sym typeface="+mn-ea"/>
            </a:rPr>
            <a:t>Use the compartmental </a:t>
          </a:r>
          <a:r>
            <a:rPr lang="en-US" sz="1200" b="1" kern="1200"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  <a:sym typeface="+mn-ea"/>
            </a:rPr>
            <a:t>SEIRD model</a:t>
          </a:r>
          <a:r>
            <a:rPr lang="en-US" sz="1200" kern="1200"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  <a:sym typeface="+mn-ea"/>
            </a:rPr>
            <a:t> to produce a forecast of COVID-19 in Nigeria that simulates the epidemic’s spatio-temporal dynamics</a:t>
          </a:r>
          <a:endParaRPr lang="en-US" sz="1200" kern="1200">
            <a:latin typeface="Arial" panose="020B0604020202090204" pitchFamily="34" charset="0"/>
            <a:ea typeface="Arial Unicode MS" panose="020B0604020202020204" charset="-122"/>
            <a:cs typeface="Arial" panose="020B0604020202090204" pitchFamily="34" charset="0"/>
          </a:endParaRPr>
        </a:p>
      </dsp:txBody>
      <dsp:txXfrm rot="5400000">
        <a:off x="36477" y="36597"/>
        <a:ext cx="3590464" cy="674289"/>
      </dsp:txXfrm>
    </dsp:sp>
    <dsp:sp modelId="{EC749C7B-F23E-4A3A-A851-422677747FF8}">
      <dsp:nvSpPr>
        <dsp:cNvPr id="0" name=""/>
        <dsp:cNvSpPr/>
      </dsp:nvSpPr>
      <dsp:spPr>
        <a:xfrm rot="5400000">
          <a:off x="3454500" y="1080749"/>
          <a:ext cx="1149605" cy="804723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latin typeface="Arial" panose="020B0604020202090204" pitchFamily="34" charset="0"/>
              <a:cs typeface="Arial" panose="020B0604020202090204" pitchFamily="34" charset="0"/>
            </a:rPr>
            <a:t>Stage </a:t>
          </a:r>
          <a:r>
            <a:rPr lang="en-US" sz="1800" kern="1200"/>
            <a:t>II</a:t>
          </a:r>
        </a:p>
      </dsp:txBody>
      <dsp:txXfrm rot="-5400000">
        <a:off x="3626942" y="1310670"/>
        <a:ext cx="804723" cy="344882"/>
      </dsp:txXfrm>
    </dsp:sp>
    <dsp:sp modelId="{A1D1E447-A097-4440-A419-4E9B312DF32A}">
      <dsp:nvSpPr>
        <dsp:cNvPr id="0" name=""/>
        <dsp:cNvSpPr/>
      </dsp:nvSpPr>
      <dsp:spPr>
        <a:xfrm rot="16200000">
          <a:off x="1439848" y="-531539"/>
          <a:ext cx="747243" cy="3626941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85344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  <a:sym typeface="+mn-ea"/>
            </a:rPr>
            <a:t>Tracking the COVID-19 spread with the integration of the Bayesian data assimilation technique, </a:t>
          </a:r>
          <a:r>
            <a:rPr lang="en-US" sz="1200" b="1" kern="1200"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  <a:sym typeface="+mn-ea"/>
            </a:rPr>
            <a:t>Optimal Interpolation</a:t>
          </a:r>
          <a:r>
            <a:rPr lang="en-US" sz="1200" kern="1200"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  <a:sym typeface="+mn-ea"/>
            </a:rPr>
            <a:t> (OI)</a:t>
          </a:r>
          <a:endParaRPr lang="en-US" sz="1200" kern="1200">
            <a:latin typeface="Arial" panose="020B0604020202090204" pitchFamily="34" charset="0"/>
            <a:ea typeface="Arial Unicode MS" panose="020B0604020202020204" charset="-122"/>
            <a:cs typeface="Arial" panose="020B0604020202090204" pitchFamily="34" charset="0"/>
          </a:endParaRPr>
        </a:p>
      </dsp:txBody>
      <dsp:txXfrm rot="5400000">
        <a:off x="36477" y="944786"/>
        <a:ext cx="3590464" cy="674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696C064A-D61B-4B21-B757-51A9B82445B8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50305E07-67EA-4042-A3F6-853A8AD8D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Diagram 40"/>
          <p:cNvGraphicFramePr/>
          <p:nvPr/>
        </p:nvGraphicFramePr>
        <p:xfrm>
          <a:off x="6417945" y="3322320"/>
          <a:ext cx="4431665" cy="2058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0" name="Text Box 99"/>
          <p:cNvSpPr txBox="1"/>
          <p:nvPr/>
        </p:nvSpPr>
        <p:spPr>
          <a:xfrm>
            <a:off x="6309360" y="1635125"/>
            <a:ext cx="50800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 algn="l"/>
            <a:r>
              <a:rPr sz="1600" b="0">
                <a:solidFill>
                  <a:srgbClr val="000000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The global coronavirus pandemic of 2019 (COVID-19) reached Lagos, Nigeria on February 27, 2020. Since then, the Nigeria Center for Disease Control (NCDC) is reporting a steady increase in the number of confirmed cases. </a:t>
            </a:r>
            <a:endParaRPr lang="en-US" sz="1600" b="0">
              <a:solidFill>
                <a:srgbClr val="000000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pic>
        <p:nvPicPr>
          <p:cNvPr id="165" name="Picture 164" descr="technology-modern-background-with-connected-lines-vector-22495571"/>
          <p:cNvPicPr>
            <a:picLocks noChangeAspect="1"/>
          </p:cNvPicPr>
          <p:nvPr/>
        </p:nvPicPr>
        <p:blipFill>
          <a:blip r:embed="rId7">
            <a:lum bright="-36000" contrast="-48000"/>
          </a:blip>
          <a:srcRect l="911" r="1742" b="12650"/>
          <a:stretch>
            <a:fillRect/>
          </a:stretch>
        </p:blipFill>
        <p:spPr>
          <a:xfrm>
            <a:off x="43815" y="-47625"/>
            <a:ext cx="12153900" cy="1187450"/>
          </a:xfrm>
          <a:prstGeom prst="rect">
            <a:avLst/>
          </a:prstGeom>
          <a:ln>
            <a:noFill/>
          </a:ln>
        </p:spPr>
      </p:pic>
      <p:sp>
        <p:nvSpPr>
          <p:cNvPr id="166" name="Text Box 165"/>
          <p:cNvSpPr txBox="1"/>
          <p:nvPr/>
        </p:nvSpPr>
        <p:spPr>
          <a:xfrm>
            <a:off x="43180" y="191770"/>
            <a:ext cx="121062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n w="3175">
                  <a:noFill/>
                </a:ln>
                <a:solidFill>
                  <a:schemeClr val="bg1"/>
                </a:solidFill>
                <a:latin typeface="Arial Narrow" panose="020B0606020202030204" pitchFamily="34" charset="0"/>
                <a:ea typeface="Arial Unicode MS" panose="020B0604020202020204" charset="-122"/>
                <a:cs typeface="Arial Narrow" panose="020B0606020202030204" pitchFamily="34" charset="0"/>
              </a:rPr>
              <a:t>Application of an SEIRD model to track the spread of COVID-19 in Nigeria</a:t>
            </a:r>
          </a:p>
        </p:txBody>
      </p:sp>
      <p:sp>
        <p:nvSpPr>
          <p:cNvPr id="2" name="Text Box 1"/>
          <p:cNvSpPr txBox="1"/>
          <p:nvPr/>
        </p:nvSpPr>
        <p:spPr>
          <a:xfrm>
            <a:off x="43180" y="1139825"/>
            <a:ext cx="5304155" cy="575437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r>
              <a:rPr lang="en-US" sz="1600" dirty="0">
                <a:latin typeface="Arial Narrow" panose="020B0606020202030204" pitchFamily="34" charset="0"/>
                <a:cs typeface="Arial Narrow" panose="020B0606020202030204" pitchFamily="34" charset="0"/>
              </a:rPr>
              <a:t>Presenting Author: Maya Mueller</a:t>
            </a: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r>
              <a:rPr lang="en-US" sz="1600" dirty="0">
                <a:latin typeface="Arial Narrow" panose="020B0606020202030204" pitchFamily="34" charset="0"/>
                <a:cs typeface="Arial Narrow" panose="020B0606020202030204" pitchFamily="34" charset="0"/>
              </a:rPr>
              <a:t>Co-authors: Ashok Krishnamurthy, PhD, </a:t>
            </a:r>
            <a:r>
              <a:rPr lang="en-US" sz="1600" dirty="0" err="1">
                <a:latin typeface="Arial Narrow" panose="020B0606020202030204" pitchFamily="34" charset="0"/>
                <a:cs typeface="Arial Narrow" panose="020B0606020202030204" pitchFamily="34" charset="0"/>
              </a:rPr>
              <a:t>Bedřich</a:t>
            </a:r>
            <a:r>
              <a:rPr lang="en-US" sz="1600" dirty="0">
                <a:latin typeface="Arial Narrow" panose="020B0606020202030204" pitchFamily="34" charset="0"/>
                <a:cs typeface="Arial Narrow" panose="020B0606020202030204" pitchFamily="34" charset="0"/>
              </a:rPr>
              <a:t> </a:t>
            </a:r>
            <a:r>
              <a:rPr lang="en-US" sz="1600" dirty="0" err="1">
                <a:latin typeface="Arial Narrow" panose="020B0606020202030204" pitchFamily="34" charset="0"/>
                <a:cs typeface="Arial Narrow" panose="020B0606020202030204" pitchFamily="34" charset="0"/>
              </a:rPr>
              <a:t>Sousedík</a:t>
            </a:r>
            <a:r>
              <a:rPr lang="en-US" sz="1600" dirty="0">
                <a:latin typeface="Arial Narrow" panose="020B0606020202030204" pitchFamily="34" charset="0"/>
                <a:cs typeface="Arial Narrow" panose="020B0606020202030204" pitchFamily="34" charset="0"/>
              </a:rPr>
              <a:t>, PhD, </a:t>
            </a:r>
          </a:p>
          <a:p>
            <a:r>
              <a:rPr lang="en-US" sz="1600" dirty="0">
                <a:latin typeface="Arial Narrow" panose="020B0606020202030204" pitchFamily="34" charset="0"/>
                <a:cs typeface="Arial Narrow" panose="020B0606020202030204" pitchFamily="34" charset="0"/>
              </a:rPr>
              <a:t>Agatha </a:t>
            </a:r>
            <a:r>
              <a:rPr lang="en-US" sz="1600" dirty="0" err="1">
                <a:latin typeface="Arial Narrow" panose="020B0606020202030204" pitchFamily="34" charset="0"/>
                <a:cs typeface="Arial Narrow" panose="020B0606020202030204" pitchFamily="34" charset="0"/>
              </a:rPr>
              <a:t>Ojimelukwe</a:t>
            </a:r>
            <a:r>
              <a:rPr lang="en-US" sz="1600" dirty="0">
                <a:latin typeface="Arial Narrow" panose="020B0606020202030204" pitchFamily="34" charset="0"/>
                <a:cs typeface="Arial Narrow" panose="020B0606020202030204" pitchFamily="34" charset="0"/>
              </a:rPr>
              <a:t>, PhD, Loren Cobb, PhD and Jocelyn </a:t>
            </a:r>
            <a:r>
              <a:rPr lang="en-US" sz="1600" dirty="0" err="1">
                <a:latin typeface="Arial Narrow" panose="020B0606020202030204" pitchFamily="34" charset="0"/>
                <a:cs typeface="Arial Narrow" panose="020B0606020202030204" pitchFamily="34" charset="0"/>
              </a:rPr>
              <a:t>Boegelsack</a:t>
            </a:r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6309360" y="5509260"/>
            <a:ext cx="50800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 algn="l"/>
            <a:r>
              <a:rPr lang="en-US" sz="1600" b="0">
                <a:solidFill>
                  <a:srgbClr val="000000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Study the transmission dynamics of the COVID-19 epidemic spread across a 2-dimensional space. </a:t>
            </a:r>
          </a:p>
          <a:p>
            <a:pPr marL="0" indent="0" algn="l"/>
            <a:r>
              <a:rPr lang="en-US" sz="1600" b="0">
                <a:solidFill>
                  <a:srgbClr val="000000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Contribute to mathematical ideas on forecasting highly nonlinear epidemic outbreaks.</a:t>
            </a:r>
          </a:p>
        </p:txBody>
      </p:sp>
      <p:pic>
        <p:nvPicPr>
          <p:cNvPr id="4" name="Picture 3" descr="Screen Shot 2020-08-17 at 6.12.43 PM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9415" y="2427605"/>
            <a:ext cx="4608195" cy="3846830"/>
          </a:xfrm>
          <a:prstGeom prst="rect">
            <a:avLst/>
          </a:prstGeom>
        </p:spPr>
      </p:pic>
      <p:sp>
        <p:nvSpPr>
          <p:cNvPr id="5" name="Text Box 4"/>
          <p:cNvSpPr txBox="1"/>
          <p:nvPr/>
        </p:nvSpPr>
        <p:spPr>
          <a:xfrm>
            <a:off x="5769610" y="1266825"/>
            <a:ext cx="133667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Introduction:</a:t>
            </a:r>
          </a:p>
        </p:txBody>
      </p:sp>
      <p:sp>
        <p:nvSpPr>
          <p:cNvPr id="6" name="Text Box 5"/>
          <p:cNvSpPr txBox="1"/>
          <p:nvPr/>
        </p:nvSpPr>
        <p:spPr>
          <a:xfrm>
            <a:off x="5769610" y="2891790"/>
            <a:ext cx="175450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Research Stages:</a:t>
            </a:r>
          </a:p>
        </p:txBody>
      </p:sp>
      <p:sp>
        <p:nvSpPr>
          <p:cNvPr id="7" name="Text Box 6"/>
          <p:cNvSpPr txBox="1"/>
          <p:nvPr/>
        </p:nvSpPr>
        <p:spPr>
          <a:xfrm>
            <a:off x="5769610" y="5140960"/>
            <a:ext cx="128524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Motivations:</a:t>
            </a:r>
          </a:p>
        </p:txBody>
      </p:sp>
      <p:sp>
        <p:nvSpPr>
          <p:cNvPr id="8" name="Text Box 7"/>
          <p:cNvSpPr txBox="1"/>
          <p:nvPr/>
        </p:nvSpPr>
        <p:spPr>
          <a:xfrm>
            <a:off x="342265" y="6274435"/>
            <a:ext cx="50050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Figure 1: Map of Nigeria with state divisions and capitals. Nigeria is </a:t>
            </a:r>
          </a:p>
          <a:p>
            <a:r>
              <a:rPr lang="en-US" sz="1200">
                <a:solidFill>
                  <a:schemeClr val="bg1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divided into 36 states and a Federal Capital Territory (FCT). (Wikipedia)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/>
          <p:nvPr/>
        </p:nvSpPr>
        <p:spPr>
          <a:xfrm>
            <a:off x="-4445" y="8255"/>
            <a:ext cx="12200890" cy="68897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617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100" dirty="0">
                <a:solidFill>
                  <a:schemeClr val="bg1"/>
                </a:solidFill>
                <a:latin typeface="Arial Narrow" panose="020B0606020202030204" pitchFamily="34" charset="0"/>
                <a:ea typeface="Arial Unicode MS" panose="020B0604020202020204" charset="-122"/>
                <a:cs typeface="Arial Narrow" panose="020B0606020202030204" pitchFamily="34" charset="0"/>
              </a:rPr>
              <a:t>Setting up the Simulation Environment</a:t>
            </a:r>
          </a:p>
        </p:txBody>
      </p:sp>
      <p:pic>
        <p:nvPicPr>
          <p:cNvPr id="7" name="Picture 6" descr="A close up of a map&#10;&#10;Description automatically generate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20" y="935990"/>
            <a:ext cx="3876675" cy="4694555"/>
          </a:xfrm>
          <a:prstGeom prst="rect">
            <a:avLst/>
          </a:prstGeom>
        </p:spPr>
      </p:pic>
      <p:pic>
        <p:nvPicPr>
          <p:cNvPr id="87" name="Picture 86" descr="A close up of a map&#10;&#10;Description automatically generate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470" y="1143635"/>
            <a:ext cx="4808855" cy="3686175"/>
          </a:xfrm>
          <a:prstGeom prst="rect">
            <a:avLst/>
          </a:prstGeom>
        </p:spPr>
      </p:pic>
      <p:pic>
        <p:nvPicPr>
          <p:cNvPr id="78" name="Picture 77" descr="r_studi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5480" y="920750"/>
            <a:ext cx="1974215" cy="1035685"/>
          </a:xfrm>
          <a:prstGeom prst="rect">
            <a:avLst/>
          </a:prstGeom>
        </p:spPr>
      </p:pic>
      <p:pic>
        <p:nvPicPr>
          <p:cNvPr id="79" name="Picture 78" descr="Screen Shot 2020-08-17 at 11.11.42 AM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5470" y="2567940"/>
            <a:ext cx="2133600" cy="647700"/>
          </a:xfrm>
          <a:prstGeom prst="rect">
            <a:avLst/>
          </a:prstGeom>
        </p:spPr>
      </p:pic>
      <p:pic>
        <p:nvPicPr>
          <p:cNvPr id="80" name="Picture 79" descr="qgis-logo-new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3615" y="4419600"/>
            <a:ext cx="1656080" cy="594360"/>
          </a:xfrm>
          <a:prstGeom prst="rect">
            <a:avLst/>
          </a:prstGeom>
        </p:spPr>
      </p:pic>
      <p:sp>
        <p:nvSpPr>
          <p:cNvPr id="9" name="Text Box 8"/>
          <p:cNvSpPr txBox="1"/>
          <p:nvPr/>
        </p:nvSpPr>
        <p:spPr>
          <a:xfrm>
            <a:off x="4625340" y="5723255"/>
            <a:ext cx="6958965" cy="64516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charset="0"/>
              <a:buChar char=""/>
            </a:pPr>
            <a:r>
              <a:rPr lang="en-US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Population becomes initial spatial domain of Susceptibles (47 rows × 58 columns = 2726 cells) with each cell 25×25 km</a:t>
            </a:r>
            <a:r>
              <a:rPr lang="en-US" baseline="3000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2</a:t>
            </a:r>
          </a:p>
        </p:txBody>
      </p:sp>
      <p:sp>
        <p:nvSpPr>
          <p:cNvPr id="85" name="Notched Right Arrow 84"/>
          <p:cNvSpPr/>
          <p:nvPr/>
        </p:nvSpPr>
        <p:spPr>
          <a:xfrm>
            <a:off x="6844030" y="2689225"/>
            <a:ext cx="766445" cy="405130"/>
          </a:xfrm>
          <a:prstGeom prst="notchedRightArrow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Plus 95"/>
          <p:cNvSpPr/>
          <p:nvPr/>
        </p:nvSpPr>
        <p:spPr>
          <a:xfrm>
            <a:off x="5375910" y="1956435"/>
            <a:ext cx="491490" cy="49022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lus 10"/>
          <p:cNvSpPr/>
          <p:nvPr/>
        </p:nvSpPr>
        <p:spPr>
          <a:xfrm>
            <a:off x="5375910" y="3514090"/>
            <a:ext cx="491490" cy="49022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4395470" y="935990"/>
            <a:ext cx="2345690" cy="4377055"/>
          </a:xfrm>
          <a:prstGeom prst="roundRect">
            <a:avLst/>
          </a:prstGeom>
          <a:solidFill>
            <a:srgbClr val="000000">
              <a:alpha val="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6" name="Text Box 3365"/>
          <p:cNvSpPr txBox="1">
            <a:spLocks noChangeArrowheads="1"/>
          </p:cNvSpPr>
          <p:nvPr/>
        </p:nvSpPr>
        <p:spPr bwMode="auto">
          <a:xfrm>
            <a:off x="287020" y="5630545"/>
            <a:ext cx="387604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90204" pitchFamily="34" charset="0"/>
              <a:buChar char="•"/>
              <a:defRPr sz="1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panose="020B0604020202090204" pitchFamily="34" charset="0"/>
              <a:buChar char="–"/>
              <a:defRPr sz="115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panose="020B0604020202090204" pitchFamily="34" charset="0"/>
              <a:buChar char="•"/>
              <a:defRPr sz="9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panose="020B0604020202090204" pitchFamily="34" charset="0"/>
              <a:buChar char="–"/>
              <a:defRPr sz="82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panose="020B0604020202090204" pitchFamily="34" charset="0"/>
              <a:buChar char="»"/>
              <a:defRPr sz="82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376047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82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376047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82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376047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82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376047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82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panose="020B0604020202090204" pitchFamily="34" charset="0"/>
              <a:buNone/>
            </a:pPr>
            <a:r>
              <a:rPr lang="en-CA" altLang="en-US" sz="1200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Figure </a:t>
            </a:r>
            <a:r>
              <a:rPr lang="en-US" altLang="en-CA" sz="1200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2</a:t>
            </a:r>
            <a:r>
              <a:rPr lang="en-CA" altLang="en-US" sz="1200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: </a:t>
            </a:r>
            <a:r>
              <a:rPr lang="en-US" sz="1200">
                <a:latin typeface="Arial Unicode MS" panose="020B0604020202020204" charset="-122"/>
                <a:ea typeface="Arial Unicode MS" panose="020B0604020202020204" charset="-122"/>
                <a:sym typeface="+mn-ea"/>
              </a:rPr>
              <a:t>WorldPop 2020 UN-Adjusted gridded population count data of Nigeria as GeoTIFF image</a:t>
            </a:r>
            <a:endParaRPr lang="en-US" altLang="en-CA" sz="1200" dirty="0">
              <a:solidFill>
                <a:srgbClr val="000000"/>
              </a:solidFill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sp>
        <p:nvSpPr>
          <p:cNvPr id="101" name="Notched Right Arrow 100"/>
          <p:cNvSpPr/>
          <p:nvPr/>
        </p:nvSpPr>
        <p:spPr>
          <a:xfrm>
            <a:off x="3858895" y="3599180"/>
            <a:ext cx="766445" cy="405130"/>
          </a:xfrm>
          <a:prstGeom prst="notchedRightArrow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Box 3365"/>
          <p:cNvSpPr txBox="1">
            <a:spLocks noChangeArrowheads="1"/>
          </p:cNvSpPr>
          <p:nvPr/>
        </p:nvSpPr>
        <p:spPr bwMode="auto">
          <a:xfrm>
            <a:off x="7189470" y="4852670"/>
            <a:ext cx="387604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90204" pitchFamily="34" charset="0"/>
              <a:buChar char="•"/>
              <a:defRPr sz="1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panose="020B0604020202090204" pitchFamily="34" charset="0"/>
              <a:buChar char="–"/>
              <a:defRPr sz="115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panose="020B0604020202090204" pitchFamily="34" charset="0"/>
              <a:buChar char="•"/>
              <a:defRPr sz="9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panose="020B0604020202090204" pitchFamily="34" charset="0"/>
              <a:buChar char="–"/>
              <a:defRPr sz="82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panose="020B0604020202090204" pitchFamily="34" charset="0"/>
              <a:buChar char="»"/>
              <a:defRPr sz="82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376047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82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376047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82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376047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82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376047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82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panose="020B0604020202090204" pitchFamily="34" charset="0"/>
              <a:buNone/>
            </a:pPr>
            <a:r>
              <a:rPr lang="en-CA" altLang="en-US" sz="1200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Figure </a:t>
            </a:r>
            <a:r>
              <a:rPr lang="en-US" altLang="en-CA" sz="1200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3</a:t>
            </a:r>
            <a:r>
              <a:rPr lang="en-CA" altLang="en-US" sz="1200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: </a:t>
            </a:r>
            <a:r>
              <a:rPr lang="en-US" sz="1200">
                <a:latin typeface="Arial Unicode MS" panose="020B0604020202020204" charset="-122"/>
                <a:ea typeface="Arial Unicode MS" panose="020B0604020202020204" charset="-122"/>
                <a:sym typeface="+mn-ea"/>
              </a:rPr>
              <a:t>Panoply visualization of netCDF file for distribution of Susceptible population in Nigeria</a:t>
            </a:r>
            <a:endParaRPr lang="en-US" altLang="en-CA" sz="1200" dirty="0">
              <a:solidFill>
                <a:srgbClr val="000000"/>
              </a:solidFill>
              <a:latin typeface="Arial Unicode MS" panose="020B0604020202020204" charset="-122"/>
              <a:ea typeface="Arial Unicode MS" panose="020B0604020202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-10160" y="-3810"/>
            <a:ext cx="12211685" cy="68897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617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100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Stage I: The SEIRD Model</a:t>
            </a:r>
          </a:p>
        </p:txBody>
      </p:sp>
      <p:sp>
        <p:nvSpPr>
          <p:cNvPr id="4" name="Text Box 3"/>
          <p:cNvSpPr txBox="1"/>
          <p:nvPr/>
        </p:nvSpPr>
        <p:spPr>
          <a:xfrm>
            <a:off x="-10160" y="1513205"/>
            <a:ext cx="653288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Wingdings" panose="05000000000000000000" charset="0"/>
              <a:buChar char=""/>
            </a:pPr>
            <a:r>
              <a:rPr lang="en-US">
                <a:latin typeface="Arial" panose="020B0604020202090204" pitchFamily="34" charset="0"/>
                <a:ea typeface="Arial Unicode MS" panose="020B0604020202020204" charset="-122"/>
                <a:cs typeface="Arial" panose="020B0604020202090204" pitchFamily="34" charset="0"/>
                <a:sym typeface="+mn-ea"/>
              </a:rPr>
              <a:t>We used a five-compartment SEIRD model </a:t>
            </a:r>
            <a:r>
              <a:rPr lang="en-US" b="1">
                <a:latin typeface="Arial" panose="020B0604020202090204" pitchFamily="34" charset="0"/>
                <a:ea typeface="Arial Unicode MS" panose="020B0604020202020204" charset="-122"/>
                <a:cs typeface="Arial" panose="020B0604020202090204" pitchFamily="34" charset="0"/>
                <a:sym typeface="+mn-ea"/>
              </a:rPr>
              <a:t>(Susceptible-Exposed-Infected-Removed-Dead)</a:t>
            </a:r>
            <a:r>
              <a:rPr lang="en-US">
                <a:latin typeface="Arial" panose="020B0604020202090204" pitchFamily="34" charset="0"/>
                <a:ea typeface="Arial Unicode MS" panose="020B0604020202020204" charset="-122"/>
                <a:cs typeface="Arial" panose="020B0604020202090204" pitchFamily="34" charset="0"/>
                <a:sym typeface="+mn-ea"/>
              </a:rPr>
              <a:t> such that each 25×25 km</a:t>
            </a:r>
            <a:r>
              <a:rPr lang="en-US" baseline="30000">
                <a:latin typeface="Arial" panose="020B0604020202090204" pitchFamily="34" charset="0"/>
                <a:ea typeface="Arial Unicode MS" panose="020B0604020202020204" charset="-122"/>
                <a:cs typeface="Arial" panose="020B0604020202090204" pitchFamily="34" charset="0"/>
                <a:sym typeface="+mn-ea"/>
              </a:rPr>
              <a:t>2  </a:t>
            </a:r>
            <a:r>
              <a:rPr lang="en-US">
                <a:latin typeface="Arial" panose="020B0604020202090204" pitchFamily="34" charset="0"/>
                <a:ea typeface="Arial Unicode MS" panose="020B0604020202020204" charset="-122"/>
                <a:cs typeface="Arial" panose="020B0604020202090204" pitchFamily="34" charset="0"/>
                <a:sym typeface="+mn-ea"/>
              </a:rPr>
              <a:t>cell in the grid contains each epidemic state (47 × 58 = 2726 cells). </a:t>
            </a:r>
          </a:p>
          <a:p>
            <a:pPr marL="342900" indent="-342900">
              <a:buFont typeface="Arial" panose="020B0604020202090204" pitchFamily="34" charset="0"/>
              <a:buChar char="•"/>
            </a:pPr>
            <a:endParaRPr lang="en-US"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  <a:sym typeface="+mn-ea"/>
            </a:endParaRPr>
          </a:p>
          <a:p>
            <a:pPr marL="342900" indent="-342900">
              <a:buFont typeface="Wingdings" panose="05000000000000000000" charset="0"/>
              <a:buChar char=""/>
            </a:pPr>
            <a:r>
              <a:rPr lang="en-US">
                <a:latin typeface="Arial" panose="020B0604020202090204" pitchFamily="34" charset="0"/>
                <a:ea typeface="Arial Unicode MS" panose="020B0604020202020204" charset="-122"/>
                <a:cs typeface="Arial" panose="020B0604020202090204" pitchFamily="34" charset="0"/>
                <a:sym typeface="+mn-ea"/>
              </a:rPr>
              <a:t>Each cell can transmit disease to its neighbors, with probabilities that decline exponentially with Euclidean distance.</a:t>
            </a:r>
          </a:p>
          <a:p>
            <a:endParaRPr lang="en-US"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</a:endParaRPr>
          </a:p>
          <a:p>
            <a:pPr marL="285750" indent="-285750">
              <a:buFont typeface="Wingdings" panose="05000000000000000000" charset="0"/>
              <a:buChar char=""/>
            </a:pPr>
            <a:r>
              <a:rPr lang="en-US">
                <a:latin typeface="Arial" panose="020B0604020202090204" pitchFamily="34" charset="0"/>
                <a:ea typeface="Arial Unicode MS" panose="020B0604020202020204" charset="-122"/>
                <a:cs typeface="Arial" panose="020B0604020202090204" pitchFamily="34" charset="0"/>
                <a:sym typeface="+mn-ea"/>
              </a:rPr>
              <a:t>The function for each SEIRD variable describes the density of the population for each compartment at spatial coordinate (x,y) and time</a:t>
            </a:r>
            <a:r>
              <a:rPr lang="en-US" i="1">
                <a:latin typeface="Arial" panose="020B0604020202090204" pitchFamily="34" charset="0"/>
                <a:ea typeface="Arial Unicode MS" panose="020B0604020202020204" charset="-122"/>
                <a:cs typeface="Arial" panose="020B0604020202090204" pitchFamily="34" charset="0"/>
                <a:sym typeface="+mn-ea"/>
              </a:rPr>
              <a:t> </a:t>
            </a:r>
            <a:r>
              <a:rPr lang="en-US">
                <a:latin typeface="Arial" panose="020B0604020202090204" pitchFamily="34" charset="0"/>
                <a:ea typeface="Arial Unicode MS" panose="020B0604020202020204" charset="-122"/>
                <a:cs typeface="Arial" panose="020B0604020202090204" pitchFamily="34" charset="0"/>
                <a:sym typeface="+mn-ea"/>
              </a:rPr>
              <a:t>t. </a:t>
            </a:r>
            <a:endParaRPr lang="en-US"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</a:endParaRPr>
          </a:p>
          <a:p>
            <a:endParaRPr lang="en-US"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</a:endParaRPr>
          </a:p>
          <a:p>
            <a:pPr marL="285750" indent="-285750">
              <a:buFont typeface="Wingdings" panose="05000000000000000000" charset="0"/>
              <a:buChar char=""/>
            </a:pPr>
            <a:r>
              <a:rPr lang="en-US">
                <a:latin typeface="Arial" panose="020B0604020202090204" pitchFamily="34" charset="0"/>
                <a:ea typeface="Arial Unicode MS" panose="020B0604020202020204" charset="-122"/>
                <a:cs typeface="Arial" panose="020B0604020202090204" pitchFamily="34" charset="0"/>
                <a:sym typeface="+mn-ea"/>
              </a:rPr>
              <a:t>For every time-step, a portion of the population flows through the proceeding compartment as represented in the diagram. </a:t>
            </a:r>
            <a:endParaRPr lang="en-US"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</a:endParaRPr>
          </a:p>
        </p:txBody>
      </p:sp>
      <p:sp>
        <p:nvSpPr>
          <p:cNvPr id="2" name="Rectangles 1"/>
          <p:cNvSpPr/>
          <p:nvPr/>
        </p:nvSpPr>
        <p:spPr>
          <a:xfrm>
            <a:off x="6708775" y="685800"/>
            <a:ext cx="5479415" cy="617728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215" y="685800"/>
            <a:ext cx="5060950" cy="3629025"/>
          </a:xfrm>
          <a:prstGeom prst="rect">
            <a:avLst/>
          </a:prstGeom>
          <a:noFill/>
          <a:ln>
            <a:noFill/>
          </a:ln>
        </p:spPr>
      </p:pic>
      <p:sp>
        <p:nvSpPr>
          <p:cNvPr id="3086" name="Text Box 3365"/>
          <p:cNvSpPr txBox="1">
            <a:spLocks noChangeArrowheads="1"/>
          </p:cNvSpPr>
          <p:nvPr/>
        </p:nvSpPr>
        <p:spPr bwMode="auto">
          <a:xfrm>
            <a:off x="6927215" y="4457700"/>
            <a:ext cx="4445000" cy="829945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90204" pitchFamily="34" charset="0"/>
              <a:buChar char="•"/>
              <a:defRPr sz="1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panose="020B0604020202090204" pitchFamily="34" charset="0"/>
              <a:buChar char="–"/>
              <a:defRPr sz="115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panose="020B0604020202090204" pitchFamily="34" charset="0"/>
              <a:buChar char="•"/>
              <a:defRPr sz="9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panose="020B0604020202090204" pitchFamily="34" charset="0"/>
              <a:buChar char="–"/>
              <a:defRPr sz="82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panose="020B0604020202090204" pitchFamily="34" charset="0"/>
              <a:buChar char="»"/>
              <a:defRPr sz="82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376047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82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376047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82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376047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82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376047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82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panose="020B0604020202090204" pitchFamily="34" charset="0"/>
              <a:buNone/>
            </a:pPr>
            <a:r>
              <a:rPr lang="en-CA" altLang="en-US" sz="1200" dirty="0">
                <a:solidFill>
                  <a:schemeClr val="bg1"/>
                </a:solidFill>
                <a:latin typeface="Arial" panose="020B0604020202090204" pitchFamily="34" charset="0"/>
              </a:rPr>
              <a:t>Figure </a:t>
            </a:r>
            <a:r>
              <a:rPr lang="en-US" altLang="en-CA" sz="1200" dirty="0">
                <a:solidFill>
                  <a:schemeClr val="bg1"/>
                </a:solidFill>
                <a:latin typeface="Arial" panose="020B0604020202090204" pitchFamily="34" charset="0"/>
              </a:rPr>
              <a:t>4</a:t>
            </a:r>
            <a:r>
              <a:rPr lang="en-CA" altLang="en-US" sz="1200" dirty="0">
                <a:solidFill>
                  <a:schemeClr val="bg1"/>
                </a:solidFill>
                <a:latin typeface="Arial" panose="020B0604020202090204" pitchFamily="34" charset="0"/>
              </a:rPr>
              <a:t>: A graph representing the </a:t>
            </a:r>
            <a:r>
              <a:rPr lang="en-US" altLang="en-CA" sz="1200" dirty="0">
                <a:solidFill>
                  <a:schemeClr val="bg1"/>
                </a:solidFill>
                <a:latin typeface="Arial" panose="020B0604020202090204" pitchFamily="34" charset="0"/>
              </a:rPr>
              <a:t>five epidemic </a:t>
            </a:r>
            <a:r>
              <a:rPr lang="en-CA" altLang="en-US" sz="1200" dirty="0">
                <a:solidFill>
                  <a:schemeClr val="bg1"/>
                </a:solidFill>
                <a:latin typeface="Arial" panose="020B0604020202090204" pitchFamily="34" charset="0"/>
              </a:rPr>
              <a:t>states (S, E, I, R, D) and </a:t>
            </a:r>
            <a:r>
              <a:rPr lang="en-US" altLang="en-CA" sz="1200" dirty="0">
                <a:solidFill>
                  <a:schemeClr val="bg1"/>
                </a:solidFill>
                <a:latin typeface="Arial" panose="020B0604020202090204" pitchFamily="34" charset="0"/>
              </a:rPr>
              <a:t>movement between compartments. </a:t>
            </a:r>
            <a:r>
              <a:rPr lang="en-US" sz="1200">
                <a:solidFill>
                  <a:schemeClr val="bg1"/>
                </a:solidFill>
                <a:latin typeface="Arial" panose="020B0604020202090204" pitchFamily="34" charset="0"/>
                <a:ea typeface="Arial Unicode MS" panose="020B0604020202020204" charset="-122"/>
                <a:cs typeface="Arial" panose="020B0604020202090204" pitchFamily="34" charset="0"/>
                <a:sym typeface="+mn-ea"/>
              </a:rPr>
              <a:t>The rate of flow between compartments is represented by the (β, γ, σ, δ) parameters along each arrow. </a:t>
            </a:r>
            <a:endParaRPr lang="en-US" altLang="en-CA" sz="1200" dirty="0">
              <a:solidFill>
                <a:schemeClr val="bg1"/>
              </a:solidFill>
              <a:latin typeface="Arial" panose="020B0604020202090204" pitchFamily="34" charset="0"/>
              <a:ea typeface="Arial Unicode MS" panose="020B0604020202020204" charset="-122"/>
              <a:cs typeface="Arial" panose="020B0604020202090204" pitchFamily="34" charset="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6985" y="6350"/>
            <a:ext cx="12178030" cy="68897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617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100" dirty="0">
                <a:solidFill>
                  <a:srgbClr val="FFFFFF"/>
                </a:solidFill>
                <a:latin typeface="Arial Narrow" panose="020B0606020202030204" pitchFamily="34" charset="0"/>
              </a:rPr>
              <a:t> Equations for the SEIRD Model</a:t>
            </a:r>
          </a:p>
        </p:txBody>
      </p:sp>
      <p:pic>
        <p:nvPicPr>
          <p:cNvPr id="110" name="Content Placeholder 10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62890" y="2176780"/>
            <a:ext cx="4414520" cy="4183380"/>
          </a:xfrm>
          <a:prstGeom prst="rect">
            <a:avLst/>
          </a:prstGeom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8540" y="2245360"/>
            <a:ext cx="2617470" cy="4045585"/>
          </a:xfrm>
          <a:prstGeom prst="rect">
            <a:avLst/>
          </a:prstGeom>
        </p:spPr>
      </p:pic>
      <p:sp>
        <p:nvSpPr>
          <p:cNvPr id="4" name="Text Box 3"/>
          <p:cNvSpPr txBox="1"/>
          <p:nvPr/>
        </p:nvSpPr>
        <p:spPr>
          <a:xfrm>
            <a:off x="262890" y="1704975"/>
            <a:ext cx="347091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b="1">
                <a:solidFill>
                  <a:srgbClr val="002060"/>
                </a:solidFill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Partial Differential Equations (PDEs):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8362950" y="1808480"/>
            <a:ext cx="370014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b="1">
                <a:solidFill>
                  <a:srgbClr val="002060"/>
                </a:solidFill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Ordinary Differential Equations (ODEs):</a:t>
            </a:r>
          </a:p>
        </p:txBody>
      </p:sp>
      <p:cxnSp>
        <p:nvCxnSpPr>
          <p:cNvPr id="2" name="Straight Connector 1"/>
          <p:cNvCxnSpPr/>
          <p:nvPr/>
        </p:nvCxnSpPr>
        <p:spPr>
          <a:xfrm>
            <a:off x="4923155" y="698500"/>
            <a:ext cx="0" cy="6216015"/>
          </a:xfrm>
          <a:prstGeom prst="line">
            <a:avLst/>
          </a:prstGeom>
          <a:ln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8362950" y="717550"/>
            <a:ext cx="15240" cy="6177280"/>
          </a:xfrm>
          <a:prstGeom prst="line">
            <a:avLst/>
          </a:prstGeom>
          <a:ln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Screen Shot 2020-08-18 at 2.04.43 PM"/>
          <p:cNvPicPr>
            <a:picLocks noChangeAspect="1"/>
          </p:cNvPicPr>
          <p:nvPr/>
        </p:nvPicPr>
        <p:blipFill>
          <a:blip r:embed="rId4"/>
          <a:srcRect l="1998"/>
          <a:stretch>
            <a:fillRect/>
          </a:stretch>
        </p:blipFill>
        <p:spPr>
          <a:xfrm>
            <a:off x="5147310" y="3136265"/>
            <a:ext cx="3053080" cy="3374390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</p:pic>
      <p:sp>
        <p:nvSpPr>
          <p:cNvPr id="11" name="Text Box 10"/>
          <p:cNvSpPr txBox="1"/>
          <p:nvPr/>
        </p:nvSpPr>
        <p:spPr>
          <a:xfrm>
            <a:off x="104140" y="967105"/>
            <a:ext cx="473202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charset="0"/>
              <a:buChar char=""/>
            </a:pPr>
            <a:r>
              <a:rPr lang="en-US" sz="1400">
                <a:latin typeface="Arial" panose="020B0604020202090204" pitchFamily="34" charset="0"/>
                <a:cs typeface="Arial" panose="020B0604020202090204" pitchFamily="34" charset="0"/>
              </a:rPr>
              <a:t>The dynamics of the SEIRD model in continuous time </a:t>
            </a:r>
          </a:p>
          <a:p>
            <a:pPr indent="0">
              <a:buFont typeface="Wingdings" panose="05000000000000000000" charset="0"/>
              <a:buNone/>
            </a:pPr>
            <a:r>
              <a:rPr lang="en-US" sz="1400">
                <a:latin typeface="Arial" panose="020B0604020202090204" pitchFamily="34" charset="0"/>
                <a:cs typeface="Arial" panose="020B0604020202090204" pitchFamily="34" charset="0"/>
              </a:rPr>
              <a:t>can be represented as a system of five PDEs.</a:t>
            </a:r>
          </a:p>
        </p:txBody>
      </p:sp>
      <p:sp>
        <p:nvSpPr>
          <p:cNvPr id="12" name="Text Box 11"/>
          <p:cNvSpPr txBox="1"/>
          <p:nvPr/>
        </p:nvSpPr>
        <p:spPr>
          <a:xfrm>
            <a:off x="8499475" y="751840"/>
            <a:ext cx="3337560" cy="953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charset="0"/>
              <a:buChar char=""/>
            </a:pPr>
            <a:r>
              <a:rPr lang="en-US" sz="1400">
                <a:latin typeface="Arial" panose="020B0604020202090204" pitchFamily="34" charset="0"/>
                <a:cs typeface="Arial" panose="020B0604020202090204" pitchFamily="34" charset="0"/>
              </a:rPr>
              <a:t>We can decompose the system into </a:t>
            </a:r>
          </a:p>
          <a:p>
            <a:pPr indent="0">
              <a:buFont typeface="Wingdings" panose="05000000000000000000" charset="0"/>
              <a:buNone/>
            </a:pPr>
            <a:r>
              <a:rPr lang="en-US" sz="1400">
                <a:latin typeface="Arial" panose="020B0604020202090204" pitchFamily="34" charset="0"/>
                <a:cs typeface="Arial" panose="020B0604020202090204" pitchFamily="34" charset="0"/>
              </a:rPr>
              <a:t>five ODEs under the assumption</a:t>
            </a:r>
          </a:p>
          <a:p>
            <a:pPr indent="0">
              <a:buFont typeface="Wingdings" panose="05000000000000000000" charset="0"/>
              <a:buNone/>
            </a:pPr>
            <a:r>
              <a:rPr lang="en-US" sz="1400">
                <a:latin typeface="Arial" panose="020B0604020202090204" pitchFamily="34" charset="0"/>
                <a:cs typeface="Arial" panose="020B0604020202090204" pitchFamily="34" charset="0"/>
              </a:rPr>
              <a:t> that the population is continuously</a:t>
            </a:r>
          </a:p>
          <a:p>
            <a:pPr indent="0">
              <a:buFont typeface="Wingdings" panose="05000000000000000000" charset="0"/>
              <a:buNone/>
            </a:pPr>
            <a:r>
              <a:rPr lang="en-US" sz="1400">
                <a:latin typeface="Arial" panose="020B0604020202090204" pitchFamily="34" charset="0"/>
                <a:cs typeface="Arial" panose="020B0604020202090204" pitchFamily="34" charset="0"/>
              </a:rPr>
              <a:t> distributed across the grid.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9835" y="1007745"/>
            <a:ext cx="3170555" cy="441960"/>
          </a:xfrm>
          <a:prstGeom prst="rect">
            <a:avLst/>
          </a:prstGeom>
        </p:spPr>
      </p:pic>
      <p:sp>
        <p:nvSpPr>
          <p:cNvPr id="15" name="Text Box 14"/>
          <p:cNvSpPr txBox="1"/>
          <p:nvPr/>
        </p:nvSpPr>
        <p:spPr>
          <a:xfrm>
            <a:off x="5009515" y="1489075"/>
            <a:ext cx="3211195" cy="1168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charset="0"/>
              <a:buChar char=""/>
            </a:pPr>
            <a:r>
              <a:rPr lang="en-US" sz="1400">
                <a:latin typeface="Arial" panose="020B0604020202090204" pitchFamily="34" charset="0"/>
                <a:cs typeface="Arial" panose="020B0604020202090204" pitchFamily="34" charset="0"/>
              </a:rPr>
              <a:t>Weight function expresses the </a:t>
            </a:r>
          </a:p>
          <a:p>
            <a:pPr indent="0">
              <a:buFont typeface="Wingdings" panose="05000000000000000000" charset="0"/>
              <a:buNone/>
            </a:pPr>
            <a:r>
              <a:rPr lang="en-US" sz="1400">
                <a:latin typeface="Arial" panose="020B0604020202090204" pitchFamily="34" charset="0"/>
                <a:cs typeface="Arial" panose="020B0604020202090204" pitchFamily="34" charset="0"/>
              </a:rPr>
              <a:t>idea that influence of nearby infectives</a:t>
            </a:r>
          </a:p>
          <a:p>
            <a:pPr indent="0">
              <a:buFont typeface="Wingdings" panose="05000000000000000000" charset="0"/>
              <a:buNone/>
            </a:pPr>
            <a:r>
              <a:rPr lang="en-US" sz="1400">
                <a:latin typeface="Arial" panose="020B0604020202090204" pitchFamily="34" charset="0"/>
                <a:cs typeface="Arial" panose="020B0604020202090204" pitchFamily="34" charset="0"/>
              </a:rPr>
              <a:t>on susceptibles drops off as an </a:t>
            </a:r>
          </a:p>
          <a:p>
            <a:pPr indent="0">
              <a:buFont typeface="Wingdings" panose="05000000000000000000" charset="0"/>
              <a:buNone/>
            </a:pPr>
            <a:r>
              <a:rPr lang="en-US" sz="1400">
                <a:latin typeface="Arial" panose="020B0604020202090204" pitchFamily="34" charset="0"/>
                <a:cs typeface="Arial" panose="020B0604020202090204" pitchFamily="34" charset="0"/>
              </a:rPr>
              <a:t>exponential function of Euclidean </a:t>
            </a:r>
          </a:p>
          <a:p>
            <a:pPr indent="0">
              <a:buFont typeface="Wingdings" panose="05000000000000000000" charset="0"/>
              <a:buNone/>
            </a:pPr>
            <a:r>
              <a:rPr lang="en-US" sz="1400">
                <a:latin typeface="Arial" panose="020B0604020202090204" pitchFamily="34" charset="0"/>
                <a:cs typeface="Arial" panose="020B0604020202090204" pitchFamily="34" charset="0"/>
              </a:rPr>
              <a:t>distance. 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193290" y="2176780"/>
            <a:ext cx="786765" cy="332105"/>
          </a:xfrm>
          <a:prstGeom prst="roundRect">
            <a:avLst/>
          </a:prstGeom>
          <a:noFill/>
          <a:ln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Elbow Connector 16"/>
          <p:cNvCxnSpPr>
            <a:endCxn id="13" idx="1"/>
          </p:cNvCxnSpPr>
          <p:nvPr/>
        </p:nvCxnSpPr>
        <p:spPr>
          <a:xfrm flipV="1">
            <a:off x="2979420" y="1228725"/>
            <a:ext cx="2050415" cy="932180"/>
          </a:xfrm>
          <a:prstGeom prst="bentConnector3">
            <a:avLst>
              <a:gd name="adj1" fmla="val 5001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2890" y="6510655"/>
            <a:ext cx="2276475" cy="2762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99475" y="6510655"/>
            <a:ext cx="2276475" cy="2762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Rectangle 52"/>
          <p:cNvSpPr/>
          <p:nvPr/>
        </p:nvSpPr>
        <p:spPr>
          <a:xfrm>
            <a:off x="6985" y="8255"/>
            <a:ext cx="12177395" cy="68897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617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CA" sz="4100" dirty="0">
                <a:solidFill>
                  <a:srgbClr val="FFFFFF"/>
                </a:solidFill>
                <a:latin typeface="Arial Narrow" panose="020B0606020202030204" pitchFamily="34" charset="0"/>
              </a:rPr>
              <a:t>Spatio-temporal maps of the Infected Variable</a:t>
            </a:r>
          </a:p>
        </p:txBody>
      </p:sp>
      <p:sp>
        <p:nvSpPr>
          <p:cNvPr id="4" name="Text Box 3"/>
          <p:cNvSpPr txBox="1"/>
          <p:nvPr/>
        </p:nvSpPr>
        <p:spPr>
          <a:xfrm>
            <a:off x="6765925" y="3487420"/>
            <a:ext cx="5257800" cy="24917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charset="0"/>
              <a:buChar char=""/>
            </a:pPr>
            <a:r>
              <a:rPr lang="en-US" sz="1400">
                <a:latin typeface="Arial" panose="020B0604020202090204" pitchFamily="34" charset="0"/>
                <a:cs typeface="Arial" panose="020B0604020202090204" pitchFamily="34" charset="0"/>
              </a:rPr>
              <a:t>Our maps demonstrate the evolution of COVID-19 in Nigeria for 180 days according to the density of the Infected variable for each (x,y) cell in the grid.</a:t>
            </a:r>
          </a:p>
          <a:p>
            <a:pPr marL="285750" indent="-285750">
              <a:buFont typeface="Wingdings" panose="05000000000000000000" charset="0"/>
              <a:buChar char=""/>
            </a:pPr>
            <a:endParaRPr lang="en-US" sz="1400"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285750" indent="-285750">
              <a:buFont typeface="Wingdings" panose="05000000000000000000" charset="0"/>
              <a:buChar char=""/>
            </a:pPr>
            <a:r>
              <a:rPr lang="en-US" sz="1400">
                <a:latin typeface="Arial" panose="020B0604020202090204" pitchFamily="34" charset="0"/>
                <a:cs typeface="Arial" panose="020B0604020202090204" pitchFamily="34" charset="0"/>
              </a:rPr>
              <a:t>Seed cases were placed in each of the 36 states and 1 FCT territory</a:t>
            </a:r>
          </a:p>
          <a:p>
            <a:pPr marL="285750" indent="-285750">
              <a:buFont typeface="Wingdings" panose="05000000000000000000" charset="0"/>
              <a:buChar char=""/>
            </a:pPr>
            <a:endParaRPr lang="en-US" sz="1400"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285750" indent="-285750">
              <a:buFont typeface="Wingdings" panose="05000000000000000000" charset="0"/>
              <a:buChar char=""/>
            </a:pPr>
            <a:r>
              <a:rPr lang="en-US" sz="1400">
                <a:latin typeface="Arial" panose="020B0604020202090204" pitchFamily="34" charset="0"/>
                <a:cs typeface="Arial" panose="020B0604020202090204" pitchFamily="34" charset="0"/>
              </a:rPr>
              <a:t>Model parameters were set according to COVID-19 epidemic characteristics, and are representative of a worst-case scenario with no social distancing  measures.</a:t>
            </a:r>
            <a:endParaRPr lang="en-US" sz="1600"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285750" indent="-285750">
              <a:buFont typeface="Wingdings" panose="05000000000000000000" charset="0"/>
              <a:buChar char=""/>
            </a:pPr>
            <a:endParaRPr lang="en-US" sz="160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pic>
        <p:nvPicPr>
          <p:cNvPr id="5" name="Picture 4" descr="Screen Shot 2020-08-17 at 5.46.10 PM"/>
          <p:cNvPicPr>
            <a:picLocks noChangeAspect="1"/>
          </p:cNvPicPr>
          <p:nvPr/>
        </p:nvPicPr>
        <p:blipFill>
          <a:blip r:embed="rId2"/>
          <a:srcRect l="20072" t="10847" r="20622" b="16463"/>
          <a:stretch>
            <a:fillRect/>
          </a:stretch>
        </p:blipFill>
        <p:spPr>
          <a:xfrm>
            <a:off x="451485" y="854710"/>
            <a:ext cx="2847340" cy="232600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Picture 5" descr="Screen Shot 2020-08-17 at 5.47.01 PM"/>
          <p:cNvPicPr>
            <a:picLocks noChangeAspect="1"/>
          </p:cNvPicPr>
          <p:nvPr/>
        </p:nvPicPr>
        <p:blipFill>
          <a:blip r:embed="rId3"/>
          <a:srcRect l="21092" t="15458" r="21036" b="2242"/>
          <a:stretch>
            <a:fillRect/>
          </a:stretch>
        </p:blipFill>
        <p:spPr>
          <a:xfrm>
            <a:off x="3533775" y="854710"/>
            <a:ext cx="2883535" cy="232600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" name="Picture 6" descr="Screen Shot 2020-08-17 at 5.47.16 PM"/>
          <p:cNvPicPr>
            <a:picLocks noChangeAspect="1"/>
          </p:cNvPicPr>
          <p:nvPr/>
        </p:nvPicPr>
        <p:blipFill>
          <a:blip r:embed="rId4"/>
          <a:srcRect l="20904" t="14343" r="21595" b="3513"/>
          <a:stretch>
            <a:fillRect/>
          </a:stretch>
        </p:blipFill>
        <p:spPr>
          <a:xfrm>
            <a:off x="6765925" y="854075"/>
            <a:ext cx="2843530" cy="232664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" name="Picture 7" descr="Screen Shot 2020-08-17 at 5.47.40 PM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980" y="3487420"/>
            <a:ext cx="2800350" cy="229489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Picture 8" descr="Screen Shot 2020-08-17 at 5.48.02 PM"/>
          <p:cNvPicPr>
            <a:picLocks noChangeAspect="1"/>
          </p:cNvPicPr>
          <p:nvPr/>
        </p:nvPicPr>
        <p:blipFill>
          <a:blip r:embed="rId6"/>
          <a:srcRect l="22127" t="13016" r="21465" b="3172"/>
          <a:stretch>
            <a:fillRect/>
          </a:stretch>
        </p:blipFill>
        <p:spPr>
          <a:xfrm>
            <a:off x="3711575" y="3487420"/>
            <a:ext cx="2705735" cy="229108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0" name="Text Box 9"/>
          <p:cNvSpPr txBox="1"/>
          <p:nvPr/>
        </p:nvSpPr>
        <p:spPr>
          <a:xfrm>
            <a:off x="1521460" y="3180715"/>
            <a:ext cx="71056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Day 1</a:t>
            </a:r>
          </a:p>
        </p:txBody>
      </p:sp>
      <p:sp>
        <p:nvSpPr>
          <p:cNvPr id="11" name="Text Box 10"/>
          <p:cNvSpPr txBox="1"/>
          <p:nvPr/>
        </p:nvSpPr>
        <p:spPr>
          <a:xfrm>
            <a:off x="4711065" y="3180715"/>
            <a:ext cx="8242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Day 50</a:t>
            </a:r>
          </a:p>
        </p:txBody>
      </p:sp>
      <p:sp>
        <p:nvSpPr>
          <p:cNvPr id="12" name="Text Box 11"/>
          <p:cNvSpPr txBox="1"/>
          <p:nvPr/>
        </p:nvSpPr>
        <p:spPr>
          <a:xfrm>
            <a:off x="7777480" y="3180715"/>
            <a:ext cx="93789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Day 100</a:t>
            </a:r>
          </a:p>
        </p:txBody>
      </p:sp>
      <p:sp>
        <p:nvSpPr>
          <p:cNvPr id="13" name="Text Box 12"/>
          <p:cNvSpPr txBox="1"/>
          <p:nvPr/>
        </p:nvSpPr>
        <p:spPr>
          <a:xfrm>
            <a:off x="1521460" y="5880100"/>
            <a:ext cx="93789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Day 150</a:t>
            </a:r>
          </a:p>
        </p:txBody>
      </p:sp>
      <p:sp>
        <p:nvSpPr>
          <p:cNvPr id="14" name="Text Box 13"/>
          <p:cNvSpPr txBox="1"/>
          <p:nvPr/>
        </p:nvSpPr>
        <p:spPr>
          <a:xfrm>
            <a:off x="4654550" y="5880100"/>
            <a:ext cx="93789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Day 180</a:t>
            </a:r>
          </a:p>
        </p:txBody>
      </p:sp>
      <p:pic>
        <p:nvPicPr>
          <p:cNvPr id="15" name="Picture 14" descr="Screen Shot 2020-08-17 at 5.58.41 PM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8650" y="5880100"/>
            <a:ext cx="5045075" cy="810895"/>
          </a:xfrm>
          <a:prstGeom prst="rect">
            <a:avLst/>
          </a:prstGeom>
        </p:spPr>
      </p:pic>
      <p:sp>
        <p:nvSpPr>
          <p:cNvPr id="3" name="Text Box 2"/>
          <p:cNvSpPr txBox="1"/>
          <p:nvPr/>
        </p:nvSpPr>
        <p:spPr>
          <a:xfrm>
            <a:off x="451485" y="6186805"/>
            <a:ext cx="57950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>
                <a:sym typeface="+mn-ea"/>
              </a:rPr>
              <a:t>Figure 5: Stills from our MP4 video of the spread of COVID-19 in Nigeria </a:t>
            </a:r>
            <a:endParaRPr lang="en-US" sz="1200"/>
          </a:p>
          <a:p>
            <a:pPr algn="l"/>
            <a:r>
              <a:rPr lang="en-US" sz="1200">
                <a:sym typeface="+mn-ea"/>
              </a:rPr>
              <a:t>for various time steps between June 28, 2020 to December 28, 2020 </a:t>
            </a:r>
            <a:endParaRPr lang="en-US" sz="1200"/>
          </a:p>
          <a:p>
            <a:pPr algn="l"/>
            <a:r>
              <a:rPr lang="en-US" sz="1200">
                <a:sym typeface="+mn-ea"/>
              </a:rPr>
              <a:t>(total 180 days) at a 12.5 arc-minute resolution.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-12065" y="6350"/>
            <a:ext cx="12212320" cy="68897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617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CA" sz="4100" dirty="0">
                <a:solidFill>
                  <a:srgbClr val="FFFFFF"/>
                </a:solidFill>
                <a:latin typeface="Arial Narrow" panose="020B0606020202030204" pitchFamily="34" charset="0"/>
              </a:rPr>
              <a:t>Stage II: </a:t>
            </a:r>
            <a:r>
              <a:rPr lang="en-CA" sz="4100" dirty="0">
                <a:solidFill>
                  <a:srgbClr val="FFFFFF"/>
                </a:solidFill>
                <a:latin typeface="Arial Narrow" panose="020B0606020202030204" pitchFamily="34" charset="0"/>
              </a:rPr>
              <a:t>Bayesian Data Assimilation</a:t>
            </a:r>
            <a:endParaRPr lang="en-US" sz="4100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-12065" y="1438275"/>
            <a:ext cx="7171055" cy="4554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charset="0"/>
              <a:buChar char=""/>
            </a:pPr>
            <a:r>
              <a:rPr lang="en-US" sz="160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COVID-19 spatial dynamics are highly nonlinear and thereby initial observation error may cause the SEIRD model to increasingly deviate from the true state over time. </a:t>
            </a:r>
            <a:endParaRPr lang="en-US" sz="1600"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US" sz="1600"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285750" indent="-285750">
              <a:buFont typeface="Wingdings" panose="05000000000000000000" charset="0"/>
              <a:buChar char=""/>
            </a:pPr>
            <a:r>
              <a:rPr lang="en-US" sz="160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We use the Bayesian data assimilation technique, Optimal Interpolation (OI), to produce a more accurate epidemic forecast.</a:t>
            </a:r>
          </a:p>
          <a:p>
            <a:pPr indent="0">
              <a:buFont typeface="Wingdings" panose="05000000000000000000" charset="0"/>
              <a:buNone/>
            </a:pPr>
            <a:endParaRPr lang="en-US" sz="1600">
              <a:latin typeface="Arial" panose="020B0604020202090204" pitchFamily="34" charset="0"/>
              <a:cs typeface="Arial" panose="020B0604020202090204" pitchFamily="34" charset="0"/>
              <a:sym typeface="+mn-ea"/>
            </a:endParaRPr>
          </a:p>
          <a:p>
            <a:pPr marL="285750" indent="-285750">
              <a:buFont typeface="Wingdings" panose="05000000000000000000" charset="0"/>
              <a:buChar char=""/>
            </a:pPr>
            <a:r>
              <a:rPr lang="en-US" sz="160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OI estimates of the true state of the system given the background field </a:t>
            </a:r>
            <a:r>
              <a:rPr lang="en-US" sz="1600" i="1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x</a:t>
            </a:r>
            <a:r>
              <a:rPr lang="en-US" sz="1600" i="1" baseline="3000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b</a:t>
            </a:r>
            <a:r>
              <a:rPr lang="en-US" sz="160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, incoming observations </a:t>
            </a:r>
            <a:r>
              <a:rPr lang="en-US" sz="1600" i="1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y</a:t>
            </a:r>
            <a:r>
              <a:rPr lang="en-US" sz="1600" i="1" baseline="3000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0</a:t>
            </a:r>
            <a:r>
              <a:rPr lang="en-US" sz="160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, and the error covariance matrices of the background </a:t>
            </a:r>
            <a:r>
              <a:rPr lang="en-US" sz="1600" i="1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Q</a:t>
            </a:r>
            <a:r>
              <a:rPr lang="en-US" sz="160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 and observations Y</a:t>
            </a:r>
            <a:r>
              <a:rPr lang="en-US" sz="1600" baseline="-2500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t</a:t>
            </a:r>
            <a:r>
              <a:rPr lang="en-US" sz="160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. </a:t>
            </a:r>
          </a:p>
          <a:p>
            <a:endParaRPr lang="en-US" sz="1600">
              <a:latin typeface="Arial" panose="020B0604020202090204" pitchFamily="34" charset="0"/>
              <a:cs typeface="Arial" panose="020B0604020202090204" pitchFamily="34" charset="0"/>
              <a:sym typeface="+mn-ea"/>
            </a:endParaRPr>
          </a:p>
          <a:p>
            <a:pPr marL="285750" indent="-285750">
              <a:buFont typeface="Wingdings" panose="05000000000000000000" charset="0"/>
              <a:buChar char=""/>
            </a:pPr>
            <a:r>
              <a:rPr lang="en-US" sz="160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The analysis problem for the next state in the system is now integrated with weighted linear combinations of observations as the observable data arrives in real time.</a:t>
            </a:r>
          </a:p>
          <a:p>
            <a:pPr indent="0">
              <a:buFont typeface="Wingdings" panose="05000000000000000000" charset="0"/>
              <a:buNone/>
            </a:pPr>
            <a:endParaRPr lang="en-US" sz="1600"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285750" indent="-285750">
              <a:buFont typeface="Wingdings" panose="05000000000000000000" charset="0"/>
              <a:buChar char=""/>
            </a:pPr>
            <a:r>
              <a:rPr lang="en-US" sz="160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OI assumes the inherent variability in scalar field of interest, and that the covariances decrease exponentially with distance.</a:t>
            </a:r>
            <a:endParaRPr lang="en-US">
              <a:latin typeface="Arial" panose="020B0604020202090204" pitchFamily="34" charset="0"/>
              <a:cs typeface="Arial" panose="020B0604020202090204" pitchFamily="34" charset="0"/>
              <a:sym typeface="+mn-ea"/>
            </a:endParaRPr>
          </a:p>
          <a:p>
            <a:pPr indent="0">
              <a:buFont typeface="Wingdings" panose="05000000000000000000" charset="0"/>
              <a:buNone/>
            </a:pPr>
            <a:endParaRPr lang="en-US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152" name="Text Box 151"/>
          <p:cNvSpPr txBox="1"/>
          <p:nvPr/>
        </p:nvSpPr>
        <p:spPr>
          <a:xfrm>
            <a:off x="7314565" y="793115"/>
            <a:ext cx="268986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002060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Optimal Interpolation (OI) </a:t>
            </a:r>
          </a:p>
          <a:p>
            <a:r>
              <a:rPr lang="en-US" b="1">
                <a:solidFill>
                  <a:srgbClr val="002060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Bayesian Update Algorithm:</a:t>
            </a:r>
          </a:p>
        </p:txBody>
      </p:sp>
      <p:pic>
        <p:nvPicPr>
          <p:cNvPr id="148" name="Picture 1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1980" y="2214245"/>
            <a:ext cx="2543810" cy="491490"/>
          </a:xfrm>
          <a:prstGeom prst="rect">
            <a:avLst/>
          </a:prstGeom>
        </p:spPr>
      </p:pic>
      <p:sp>
        <p:nvSpPr>
          <p:cNvPr id="5" name="Text Box 4"/>
          <p:cNvSpPr txBox="1"/>
          <p:nvPr/>
        </p:nvSpPr>
        <p:spPr>
          <a:xfrm>
            <a:off x="7314565" y="2831465"/>
            <a:ext cx="4704080" cy="132207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US" sz="1600" i="1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x</a:t>
            </a:r>
            <a:r>
              <a:rPr lang="en-US" sz="1600" baseline="-25000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t</a:t>
            </a:r>
            <a:r>
              <a:rPr lang="en-US" sz="1600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  : epidemic state vector</a:t>
            </a:r>
            <a:endParaRPr lang="en-US" sz="1600" dirty="0"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en-US" sz="1600" i="1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y</a:t>
            </a:r>
            <a:r>
              <a:rPr lang="en-US" sz="1600" baseline="-25000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t  </a:t>
            </a:r>
            <a:r>
              <a:rPr lang="en-US" sz="1600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 : observed data vector</a:t>
            </a:r>
            <a:endParaRPr lang="en-US" sz="1600" dirty="0"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el-GR" sz="1600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Ψ</a:t>
            </a:r>
            <a:r>
              <a:rPr lang="en-US" sz="1600" baseline="-25000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t</a:t>
            </a:r>
            <a:r>
              <a:rPr lang="en-US" sz="1600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 : measurement error covariance matrix</a:t>
            </a:r>
            <a:endParaRPr lang="en-US" sz="1600" dirty="0"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en-US" sz="1600" i="1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H</a:t>
            </a:r>
            <a:r>
              <a:rPr lang="en-US" sz="1600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 :  linear interpolation operator</a:t>
            </a:r>
            <a:endParaRPr lang="en-US" sz="1600" dirty="0"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en-US" sz="1600" i="1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Q</a:t>
            </a:r>
            <a:r>
              <a:rPr lang="en-US" sz="1600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 : constant model error covariance matrix</a:t>
            </a:r>
          </a:p>
        </p:txBody>
      </p:sp>
      <p:sp>
        <p:nvSpPr>
          <p:cNvPr id="6" name="Text Box 5"/>
          <p:cNvSpPr txBox="1"/>
          <p:nvPr/>
        </p:nvSpPr>
        <p:spPr>
          <a:xfrm>
            <a:off x="7314565" y="2214245"/>
            <a:ext cx="7416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i="1">
                <a:latin typeface="Times New Roman" panose="02020503050405090304" pitchFamily="18" charset="0"/>
                <a:cs typeface="Times New Roman" panose="02020503050405090304" pitchFamily="18" charset="0"/>
                <a:sym typeface="+mn-ea"/>
              </a:rPr>
              <a:t>where</a:t>
            </a:r>
            <a:endParaRPr lang="en-US"/>
          </a:p>
        </p:txBody>
      </p:sp>
      <p:sp>
        <p:nvSpPr>
          <p:cNvPr id="158" name="Text Box 157"/>
          <p:cNvSpPr txBox="1"/>
          <p:nvPr/>
        </p:nvSpPr>
        <p:spPr>
          <a:xfrm>
            <a:off x="7314565" y="4524375"/>
            <a:ext cx="4613910" cy="1721580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>
              <a:buFont typeface="Wingdings" panose="05000000000000000000" charset="0"/>
              <a:buNone/>
            </a:pPr>
            <a:r>
              <a:rPr lang="en-US" sz="1600" b="1">
                <a:solidFill>
                  <a:srgbClr val="002060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Bayesian Update Process:</a:t>
            </a:r>
            <a:endParaRPr lang="en-US" sz="1600"/>
          </a:p>
          <a:p>
            <a:pPr marL="342900" indent="-342900">
              <a:buFont typeface="Wingdings" panose="05000000000000000000" charset="0"/>
              <a:buChar char=""/>
            </a:pPr>
            <a:r>
              <a:rPr lang="en-US" sz="1600">
                <a:latin typeface="Arial" panose="020B0604020202090204" pitchFamily="34" charset="0"/>
                <a:cs typeface="Arial" panose="020B0604020202090204" pitchFamily="34" charset="0"/>
              </a:rPr>
              <a:t>Background or First Guess</a:t>
            </a:r>
          </a:p>
          <a:p>
            <a:pPr marL="342900" indent="-342900">
              <a:buFont typeface="Wingdings" panose="05000000000000000000" charset="0"/>
              <a:buChar char=""/>
            </a:pPr>
            <a:r>
              <a:rPr lang="en-US" sz="1600">
                <a:latin typeface="Arial" panose="020B0604020202090204" pitchFamily="34" charset="0"/>
                <a:cs typeface="Arial" panose="020B0604020202090204" pitchFamily="34" charset="0"/>
              </a:rPr>
              <a:t>Observation</a:t>
            </a:r>
          </a:p>
          <a:p>
            <a:pPr marL="342900" indent="-342900">
              <a:buFont typeface="Wingdings" panose="05000000000000000000" charset="0"/>
              <a:buChar char=""/>
            </a:pPr>
            <a:r>
              <a:rPr lang="en-US" sz="1600">
                <a:latin typeface="Arial" panose="020B0604020202090204" pitchFamily="34" charset="0"/>
                <a:cs typeface="Arial" panose="020B0604020202090204" pitchFamily="34" charset="0"/>
              </a:rPr>
              <a:t>Innovation (Observation - Background)</a:t>
            </a:r>
          </a:p>
          <a:p>
            <a:pPr marL="342900" indent="-342900">
              <a:buFont typeface="Wingdings" panose="05000000000000000000" charset="0"/>
              <a:buChar char=""/>
            </a:pPr>
            <a:r>
              <a:rPr lang="en-US" sz="1600">
                <a:latin typeface="Arial" panose="020B0604020202090204" pitchFamily="34" charset="0"/>
                <a:cs typeface="Arial" panose="020B0604020202090204" pitchFamily="34" charset="0"/>
              </a:rPr>
              <a:t>Analysis and Correction</a:t>
            </a:r>
          </a:p>
          <a:p>
            <a:pPr marL="342900" indent="-342900">
              <a:buFont typeface="Wingdings" panose="05000000000000000000" charset="0"/>
              <a:buChar char=""/>
            </a:pPr>
            <a:r>
              <a:rPr lang="en-US" sz="1600">
                <a:latin typeface="Arial" panose="020B0604020202090204" pitchFamily="34" charset="0"/>
                <a:cs typeface="Arial" panose="020B0604020202090204" pitchFamily="34" charset="0"/>
              </a:rPr>
              <a:t>Repeat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4565" y="1438275"/>
            <a:ext cx="3662045" cy="69723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794</Words>
  <Application>Microsoft Office PowerPoint</Application>
  <PresentationFormat>Widescreen</PresentationFormat>
  <Paragraphs>99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Narrow</vt:lpstr>
      <vt:lpstr>Arial Unicode MS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aria</dc:creator>
  <cp:lastModifiedBy>Shruthi Boban</cp:lastModifiedBy>
  <cp:revision>11</cp:revision>
  <dcterms:created xsi:type="dcterms:W3CDTF">2020-08-31T21:07:35Z</dcterms:created>
  <dcterms:modified xsi:type="dcterms:W3CDTF">2021-10-22T17:14:04Z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1033-2.2.1.3711</vt:lpwstr>
  </property>
</Properties>
</file>