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1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1.jpeg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9.jpeg"/><Relationship Id="rId5" Type="http://schemas.openxmlformats.org/officeDocument/2006/relationships/image" Target="../media/image98.jpeg"/><Relationship Id="rId4" Type="http://schemas.openxmlformats.org/officeDocument/2006/relationships/image" Target="../media/image9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3.jpeg"/><Relationship Id="rId5" Type="http://schemas.openxmlformats.org/officeDocument/2006/relationships/image" Target="../media/image102.jpeg"/><Relationship Id="rId4" Type="http://schemas.openxmlformats.org/officeDocument/2006/relationships/image" Target="../media/image10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7.jpeg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1.jpeg"/><Relationship Id="rId5" Type="http://schemas.openxmlformats.org/officeDocument/2006/relationships/image" Target="../media/image110.jpeg"/><Relationship Id="rId4" Type="http://schemas.openxmlformats.org/officeDocument/2006/relationships/image" Target="../media/image109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5.jpeg"/><Relationship Id="rId5" Type="http://schemas.openxmlformats.org/officeDocument/2006/relationships/image" Target="../media/image114.jpeg"/><Relationship Id="rId4" Type="http://schemas.openxmlformats.org/officeDocument/2006/relationships/image" Target="../media/image11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8.jpeg"/><Relationship Id="rId4" Type="http://schemas.openxmlformats.org/officeDocument/2006/relationships/image" Target="../media/image117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2.jpeg"/><Relationship Id="rId5" Type="http://schemas.openxmlformats.org/officeDocument/2006/relationships/image" Target="../media/image121.jpeg"/><Relationship Id="rId4" Type="http://schemas.openxmlformats.org/officeDocument/2006/relationships/image" Target="../media/image120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5.jpeg"/><Relationship Id="rId5" Type="http://schemas.openxmlformats.org/officeDocument/2006/relationships/image" Target="../media/image124.jpeg"/><Relationship Id="rId4" Type="http://schemas.openxmlformats.org/officeDocument/2006/relationships/image" Target="../media/image123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8.jpeg"/><Relationship Id="rId5" Type="http://schemas.openxmlformats.org/officeDocument/2006/relationships/image" Target="../media/image127.jpeg"/><Relationship Id="rId4" Type="http://schemas.openxmlformats.org/officeDocument/2006/relationships/image" Target="../media/image126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1.jpeg"/><Relationship Id="rId4" Type="http://schemas.openxmlformats.org/officeDocument/2006/relationships/image" Target="../media/image130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4.jpeg"/><Relationship Id="rId4" Type="http://schemas.openxmlformats.org/officeDocument/2006/relationships/image" Target="../media/image133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7.jpeg"/><Relationship Id="rId4" Type="http://schemas.openxmlformats.org/officeDocument/2006/relationships/image" Target="../media/image136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0.jpeg"/><Relationship Id="rId4" Type="http://schemas.openxmlformats.org/officeDocument/2006/relationships/image" Target="../media/image13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3.jpeg"/><Relationship Id="rId4" Type="http://schemas.openxmlformats.org/officeDocument/2006/relationships/image" Target="../media/image142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6.jpeg"/><Relationship Id="rId4" Type="http://schemas.openxmlformats.org/officeDocument/2006/relationships/image" Target="../media/image145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9.jpeg"/><Relationship Id="rId4" Type="http://schemas.openxmlformats.org/officeDocument/2006/relationships/image" Target="../media/image148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3.jpeg"/><Relationship Id="rId5" Type="http://schemas.openxmlformats.org/officeDocument/2006/relationships/image" Target="../media/image152.jpeg"/><Relationship Id="rId4" Type="http://schemas.openxmlformats.org/officeDocument/2006/relationships/image" Target="../media/image151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6.jpeg"/><Relationship Id="rId4" Type="http://schemas.openxmlformats.org/officeDocument/2006/relationships/image" Target="../media/image155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9.jpeg"/><Relationship Id="rId4" Type="http://schemas.openxmlformats.org/officeDocument/2006/relationships/image" Target="../media/image158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2.jpeg"/><Relationship Id="rId4" Type="http://schemas.openxmlformats.org/officeDocument/2006/relationships/image" Target="../media/image161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5.jpeg"/><Relationship Id="rId4" Type="http://schemas.openxmlformats.org/officeDocument/2006/relationships/image" Target="../media/image164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8.jpeg"/><Relationship Id="rId4" Type="http://schemas.openxmlformats.org/officeDocument/2006/relationships/image" Target="../media/image16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1.jpeg"/><Relationship Id="rId4" Type="http://schemas.openxmlformats.org/officeDocument/2006/relationships/image" Target="../media/image170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4.jpeg"/><Relationship Id="rId4" Type="http://schemas.openxmlformats.org/officeDocument/2006/relationships/image" Target="../media/image173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8.jpeg"/><Relationship Id="rId5" Type="http://schemas.openxmlformats.org/officeDocument/2006/relationships/image" Target="../media/image177.jpeg"/><Relationship Id="rId4" Type="http://schemas.openxmlformats.org/officeDocument/2006/relationships/image" Target="../media/image176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1.jpeg"/><Relationship Id="rId4" Type="http://schemas.openxmlformats.org/officeDocument/2006/relationships/image" Target="../media/image180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1057429" y="958557"/>
            <a:ext cx="7908327" cy="5837194"/>
          </a:xfrm>
          <a:custGeom>
            <a:avLst/>
            <a:gdLst>
              <a:gd name="connsiteX0" fmla="*/ 6350 w 7908327"/>
              <a:gd name="connsiteY0" fmla="*/ 6350 h 5837194"/>
              <a:gd name="connsiteX1" fmla="*/ 7901977 w 7908327"/>
              <a:gd name="connsiteY1" fmla="*/ 6350 h 5837194"/>
              <a:gd name="connsiteX2" fmla="*/ 7901977 w 7908327"/>
              <a:gd name="connsiteY2" fmla="*/ 5830844 h 5837194"/>
              <a:gd name="connsiteX3" fmla="*/ 6350 w 7908327"/>
              <a:gd name="connsiteY3" fmla="*/ 5830844 h 5837194"/>
              <a:gd name="connsiteX4" fmla="*/ 6350 w 7908327"/>
              <a:gd name="connsiteY4" fmla="*/ 6350 h 583719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908327" h="5837194">
                <a:moveTo>
                  <a:pt x="6350" y="6350"/>
                </a:moveTo>
                <a:lnTo>
                  <a:pt x="7901977" y="6350"/>
                </a:lnTo>
                <a:lnTo>
                  <a:pt x="7901977" y="5830844"/>
                </a:lnTo>
                <a:lnTo>
                  <a:pt x="6350" y="5830844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057428" y="6554989"/>
            <a:ext cx="7908327" cy="25261"/>
          </a:xfrm>
          <a:custGeom>
            <a:avLst/>
            <a:gdLst>
              <a:gd name="connsiteX0" fmla="*/ 6350 w 7908327"/>
              <a:gd name="connsiteY0" fmla="*/ 6350 h 25261"/>
              <a:gd name="connsiteX1" fmla="*/ 7901977 w 7908327"/>
              <a:gd name="connsiteY1" fmla="*/ 7805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908327" h="25261">
                <a:moveTo>
                  <a:pt x="6350" y="6350"/>
                </a:moveTo>
                <a:lnTo>
                  <a:pt x="7901977" y="7805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063779" y="946819"/>
            <a:ext cx="7895626" cy="2550477"/>
          </a:xfrm>
          <a:custGeom>
            <a:avLst/>
            <a:gdLst>
              <a:gd name="connsiteX0" fmla="*/ 0 w 7895626"/>
              <a:gd name="connsiteY0" fmla="*/ 2550477 h 2550477"/>
              <a:gd name="connsiteX1" fmla="*/ 7895626 w 7895626"/>
              <a:gd name="connsiteY1" fmla="*/ 2550477 h 2550477"/>
              <a:gd name="connsiteX2" fmla="*/ 7895626 w 7895626"/>
              <a:gd name="connsiteY2" fmla="*/ 0 h 2550477"/>
              <a:gd name="connsiteX3" fmla="*/ 0 w 7895626"/>
              <a:gd name="connsiteY3" fmla="*/ 0 h 2550477"/>
              <a:gd name="connsiteX4" fmla="*/ 0 w 7895626"/>
              <a:gd name="connsiteY4" fmla="*/ 2550477 h 255047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895626" h="2550477">
                <a:moveTo>
                  <a:pt x="0" y="2550477"/>
                </a:moveTo>
                <a:lnTo>
                  <a:pt x="7895626" y="2550477"/>
                </a:lnTo>
                <a:lnTo>
                  <a:pt x="7895626" y="0"/>
                </a:lnTo>
                <a:lnTo>
                  <a:pt x="0" y="0"/>
                </a:lnTo>
                <a:lnTo>
                  <a:pt x="0" y="2550477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1057429" y="940468"/>
            <a:ext cx="7908327" cy="2563178"/>
          </a:xfrm>
          <a:custGeom>
            <a:avLst/>
            <a:gdLst>
              <a:gd name="connsiteX0" fmla="*/ 6350 w 7908327"/>
              <a:gd name="connsiteY0" fmla="*/ 6350 h 2563178"/>
              <a:gd name="connsiteX1" fmla="*/ 7901977 w 7908327"/>
              <a:gd name="connsiteY1" fmla="*/ 6350 h 2563178"/>
              <a:gd name="connsiteX2" fmla="*/ 7901977 w 7908327"/>
              <a:gd name="connsiteY2" fmla="*/ 2556828 h 2563178"/>
              <a:gd name="connsiteX3" fmla="*/ 6350 w 7908327"/>
              <a:gd name="connsiteY3" fmla="*/ 2556828 h 2563178"/>
              <a:gd name="connsiteX4" fmla="*/ 6350 w 7908327"/>
              <a:gd name="connsiteY4" fmla="*/ 6350 h 256317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908327" h="2563178">
                <a:moveTo>
                  <a:pt x="6350" y="6350"/>
                </a:moveTo>
                <a:lnTo>
                  <a:pt x="7901977" y="6350"/>
                </a:lnTo>
                <a:lnTo>
                  <a:pt x="7901977" y="2556828"/>
                </a:lnTo>
                <a:lnTo>
                  <a:pt x="6350" y="2556828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2800" y="736600"/>
            <a:ext cx="8432800" cy="62865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870200" y="2209800"/>
            <a:ext cx="4203700" cy="952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500"/>
              </a:lnSpc>
              <a:tabLst/>
            </a:pPr>
            <a:r>
              <a:rPr lang="en-US" altLang="zh-CN" sz="652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MPLP</a:t>
            </a:r>
            <a:r>
              <a:rPr lang="en-US" altLang="zh-CN" sz="652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652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&amp;</a:t>
            </a:r>
            <a:r>
              <a:rPr lang="en-US" altLang="zh-CN" sz="652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652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AV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2171700" y="3124200"/>
            <a:ext cx="5600700" cy="34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More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Product,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Less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Process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&amp;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Audiovisuals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4064000" y="3949700"/>
            <a:ext cx="1943100" cy="279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Siobhan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C.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Hagan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3873500" y="4292600"/>
            <a:ext cx="2311400" cy="279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Audiovisual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Archivist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1625600" y="4635500"/>
            <a:ext cx="6819900" cy="279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University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of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Baltimore&gt;Langsdale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Library&gt;Special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Collections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644900" y="1117600"/>
            <a:ext cx="27686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MediaType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485900" y="2743200"/>
            <a:ext cx="1270000" cy="2171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Film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Video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Audio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Optical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165600" y="1117600"/>
            <a:ext cx="17018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Format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485900" y="2679700"/>
            <a:ext cx="939800" cy="34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Film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828800" y="3111500"/>
            <a:ext cx="8255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8mm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057400" y="3517900"/>
            <a:ext cx="1384300" cy="279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1978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Super8mm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2057400" y="3886200"/>
            <a:ext cx="1663700" cy="279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1978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Regular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8mm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1828800" y="4267200"/>
            <a:ext cx="9652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16mm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2057400" y="4686300"/>
            <a:ext cx="3441700" cy="279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1978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Full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coat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magnetic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soundtrack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1828800" y="5067300"/>
            <a:ext cx="9652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35mm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2057400" y="5461000"/>
            <a:ext cx="3441700" cy="279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1978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Full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coat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magnetic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soundtrack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1828800" y="5842000"/>
            <a:ext cx="9652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70mm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4300" y="2590800"/>
            <a:ext cx="7289800" cy="39116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441700" y="1117600"/>
            <a:ext cx="31623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Full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coat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mag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165600" y="1117600"/>
            <a:ext cx="17018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Format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485900" y="2679700"/>
            <a:ext cx="1092200" cy="34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Video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828800" y="3175000"/>
            <a:ext cx="127000" cy="193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  <a:p>
            <a:pPr>
              <a:lnSpc>
                <a:spcPts val="32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057400" y="3175000"/>
            <a:ext cx="3606800" cy="193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>
                <a:tab pos="76200" algn="l"/>
              </a:tabLst>
            </a:pP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2”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Quadruplex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open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reel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video</a:t>
            </a:r>
          </a:p>
          <a:p>
            <a:pPr>
              <a:lnSpc>
                <a:spcPts val="3100"/>
              </a:lnSpc>
              <a:tabLst>
                <a:tab pos="76200" algn="l"/>
              </a:tabLst>
            </a:pPr>
            <a:r>
              <a:rPr lang="en-US" altLang="zh-CN" dirty="0" smtClean="0"/>
              <a:t>	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1”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open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reel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video</a:t>
            </a:r>
          </a:p>
          <a:p>
            <a:pPr>
              <a:lnSpc>
                <a:spcPts val="3200"/>
              </a:lnSpc>
              <a:tabLst>
                <a:tab pos="76200" algn="l"/>
              </a:tabLst>
            </a:pP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1/2”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open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reel</a:t>
            </a:r>
          </a:p>
          <a:p>
            <a:pPr>
              <a:lnSpc>
                <a:spcPts val="3100"/>
              </a:lnSpc>
              <a:tabLst>
                <a:tab pos="76200" algn="l"/>
              </a:tabLst>
            </a:pP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3/4”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Umatic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(SP)</a:t>
            </a:r>
          </a:p>
          <a:p>
            <a:pPr>
              <a:lnSpc>
                <a:spcPts val="3100"/>
              </a:lnSpc>
              <a:tabLst>
                <a:tab pos="76200" algn="l"/>
              </a:tabLst>
            </a:pP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Betamax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1828800" y="5181600"/>
            <a:ext cx="1803400" cy="1130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VHS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Betacam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(SP)</a:t>
            </a:r>
          </a:p>
          <a:p>
            <a:pPr>
              <a:lnSpc>
                <a:spcPts val="32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Video8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84400" y="3454400"/>
            <a:ext cx="2667000" cy="17907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99100" y="2971800"/>
            <a:ext cx="2349500" cy="25654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27300" y="1155700"/>
            <a:ext cx="4991100" cy="571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500"/>
              </a:lnSpc>
              <a:tabLst/>
            </a:pPr>
            <a:r>
              <a:rPr lang="en-US" altLang="zh-CN" sz="3956" i="1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2”</a:t>
            </a:r>
            <a:r>
              <a:rPr lang="en-US" altLang="zh-CN" sz="395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56" i="1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Quad</a:t>
            </a:r>
            <a:r>
              <a:rPr lang="en-US" altLang="zh-CN" sz="395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56" i="1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Open</a:t>
            </a:r>
            <a:r>
              <a:rPr lang="en-US" altLang="zh-CN" sz="395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56" i="1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Reel</a:t>
            </a:r>
            <a:r>
              <a:rPr lang="en-US" altLang="zh-CN" sz="395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56" i="1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Video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273300" y="6273800"/>
            <a:ext cx="22987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Robert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Rex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Jackson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5156200" y="6273800"/>
            <a:ext cx="24892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FFFFFF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videointerchange.com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4200" y="3276600"/>
            <a:ext cx="2946400" cy="22098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30800" y="2959100"/>
            <a:ext cx="3403600" cy="26162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755900" y="1117600"/>
            <a:ext cx="45466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1”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Open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Reel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Video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6261100" y="6032500"/>
            <a:ext cx="14986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Wikipedia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2654300" y="5638800"/>
            <a:ext cx="1549400" cy="469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FFFFFF"/>
                </a:solidFill>
                <a:latin typeface="Calisto MT" pitchFamily="18" charset="0"/>
                <a:cs typeface="Calisto MT" pitchFamily="18" charset="0"/>
              </a:rPr>
              <a:t>Photo:</a:t>
            </a:r>
          </a:p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labguysworld.com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3136900"/>
            <a:ext cx="2921000" cy="23368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2997200"/>
            <a:ext cx="3403600" cy="24765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235200" y="1117600"/>
            <a:ext cx="55753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½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inch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Open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Reel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Video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485900" y="6134100"/>
            <a:ext cx="34798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Indiana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University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-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Bloomington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6210300" y="6134100"/>
            <a:ext cx="13462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Sony.net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4200" y="3403600"/>
            <a:ext cx="3009900" cy="18796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46700" y="3403600"/>
            <a:ext cx="2857500" cy="17653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90800" y="1117600"/>
            <a:ext cx="48641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¾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inch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U-Matic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(SP)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705100" y="6883400"/>
            <a:ext cx="10414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FFFFFF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FFFFFF"/>
                </a:solidFill>
                <a:latin typeface="Calisto MT" pitchFamily="18" charset="0"/>
                <a:cs typeface="Calisto MT" pitchFamily="18" charset="0"/>
              </a:rPr>
              <a:t>Ebay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3860800" y="5816600"/>
            <a:ext cx="31750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Preservingvideo.blogspot.com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4200" y="3060700"/>
            <a:ext cx="2730500" cy="24003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21300" y="3289300"/>
            <a:ext cx="2882900" cy="21717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000500" y="1117600"/>
            <a:ext cx="20447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Betamax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400300" y="5981700"/>
            <a:ext cx="16891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Simplydv.biz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5638800" y="5816600"/>
            <a:ext cx="21082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Ibenimagaes.com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4200" y="3263900"/>
            <a:ext cx="3009900" cy="20193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14900" y="3073400"/>
            <a:ext cx="3289300" cy="22098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432300" y="1117600"/>
            <a:ext cx="11811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VHS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943100" y="6032500"/>
            <a:ext cx="29210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Photos-public-domain.com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5359400" y="6032500"/>
            <a:ext cx="34671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Themovethemove.wordpress.com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641600" y="1117600"/>
            <a:ext cx="47752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Audio.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Video.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Disco.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485900" y="2705100"/>
            <a:ext cx="5143500" cy="952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Wavelengths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with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varying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frequencies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Wavelengths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as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signals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828800" y="3746500"/>
            <a:ext cx="6324600" cy="711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Analog: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info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is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recorded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as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analogous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to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the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original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Digital: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info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is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recorded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as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1’s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and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0’s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485900" y="4711700"/>
            <a:ext cx="7023100" cy="34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Record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onto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lots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of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different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types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of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physical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media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4200" y="3111500"/>
            <a:ext cx="2692400" cy="23495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07000" y="3098800"/>
            <a:ext cx="2997200" cy="23622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454400" y="1117600"/>
            <a:ext cx="31496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Betacam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(SP)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260600" y="5740400"/>
            <a:ext cx="20320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Datastores.co.uk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6121400" y="5905500"/>
            <a:ext cx="17018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verrents.com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25600" y="3327400"/>
            <a:ext cx="3048000" cy="20447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64100" y="3327400"/>
            <a:ext cx="3746500" cy="19177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216400" y="1117600"/>
            <a:ext cx="16129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Video8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451100" y="5918200"/>
            <a:ext cx="14986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Wikipedia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6083300" y="6083300"/>
            <a:ext cx="10414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Ebay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165600" y="1117600"/>
            <a:ext cx="17018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Format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485900" y="2679700"/>
            <a:ext cx="2146300" cy="34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Video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(cont’d)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828800" y="3175000"/>
            <a:ext cx="127000" cy="193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  <a:p>
            <a:pPr>
              <a:lnSpc>
                <a:spcPts val="32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057400" y="3175000"/>
            <a:ext cx="3136900" cy="193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Hi8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Digital8</a:t>
            </a:r>
          </a:p>
          <a:p>
            <a:pPr>
              <a:lnSpc>
                <a:spcPts val="3200"/>
              </a:lnSpc>
              <a:tabLst/>
            </a:pP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Digital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Betacam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(Digibeta)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MiniDV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DVCAM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1828800" y="5181600"/>
            <a:ext cx="1943100" cy="1130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DVCPRO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HDCAM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(SR)</a:t>
            </a:r>
          </a:p>
          <a:p>
            <a:pPr>
              <a:lnSpc>
                <a:spcPts val="32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Etc.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7500" y="3302000"/>
            <a:ext cx="2819400" cy="18415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40300" y="3568700"/>
            <a:ext cx="3556000" cy="14097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584700" y="1117600"/>
            <a:ext cx="8890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Hi8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667000" y="5930900"/>
            <a:ext cx="17780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Amazon.com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6337300" y="6096000"/>
            <a:ext cx="10414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Ebay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5100" y="2933700"/>
            <a:ext cx="4610100" cy="30861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076700" y="1117600"/>
            <a:ext cx="19050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Digital8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4127500" y="6413500"/>
            <a:ext cx="20066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Cameratim.com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3149600"/>
            <a:ext cx="3098800" cy="26924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3175000"/>
            <a:ext cx="3403600" cy="26670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171700" y="1143000"/>
            <a:ext cx="5689600" cy="635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000"/>
              </a:lnSpc>
              <a:tabLst/>
            </a:pPr>
            <a:r>
              <a:rPr lang="en-US" altLang="zh-CN" sz="4352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Digital</a:t>
            </a:r>
            <a:r>
              <a:rPr lang="en-US" altLang="zh-CN" sz="435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352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Betacam</a:t>
            </a:r>
            <a:r>
              <a:rPr lang="en-US" altLang="zh-CN" sz="435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352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(Digibeta)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943100" y="6781800"/>
            <a:ext cx="24638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Professionalmedia.hu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6108700" y="6781800"/>
            <a:ext cx="19939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Highwayhv.com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4200" y="3314700"/>
            <a:ext cx="2794000" cy="18796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0" y="3048000"/>
            <a:ext cx="3505200" cy="23495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038600" y="1117600"/>
            <a:ext cx="19812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MiniDV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943100" y="6769100"/>
            <a:ext cx="25654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dvdyourmemories.com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5880100" y="6769100"/>
            <a:ext cx="21209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Bladeforums.com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4200" y="2946400"/>
            <a:ext cx="2895600" cy="28194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0" y="3213100"/>
            <a:ext cx="3124200" cy="25527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975100" y="1117600"/>
            <a:ext cx="21082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DVCAM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943100" y="6286500"/>
            <a:ext cx="23495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Professioalmedia.hu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6070600" y="6451600"/>
            <a:ext cx="17526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Alan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Gordon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4200" y="3492500"/>
            <a:ext cx="3086100" cy="16129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72100" y="3136900"/>
            <a:ext cx="2832100" cy="21463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873500" y="1117600"/>
            <a:ext cx="22987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DVCPRO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298700" y="6172200"/>
            <a:ext cx="18288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Geniusdv.com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5676900" y="6172200"/>
            <a:ext cx="29718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Creativeplanetnetwork.com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4200" y="3086100"/>
            <a:ext cx="3060700" cy="26924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92700" y="3327400"/>
            <a:ext cx="3111500" cy="24511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314700" y="1117600"/>
            <a:ext cx="34163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HDCAM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(SR)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968500" y="6553200"/>
            <a:ext cx="24638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Professionalmedia.hu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5588000" y="6223000"/>
            <a:ext cx="29718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Creativeplanetnetwork.com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273300" y="1117600"/>
            <a:ext cx="54991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AV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Processing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Problems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485900" y="2679700"/>
            <a:ext cx="2768600" cy="34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Sparse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information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485900" y="3340100"/>
            <a:ext cx="4673600" cy="156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Incorrect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identification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of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formats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Poor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housing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and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storage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Adding/subtracting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boxes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485900" y="5130800"/>
            <a:ext cx="4826000" cy="34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Inefficiently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enhancing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finding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aids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85900" y="1181100"/>
            <a:ext cx="6311900" cy="2527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>
                <a:tab pos="342900" algn="l"/>
                <a:tab pos="571500" algn="l"/>
                <a:tab pos="2679700" algn="l"/>
              </a:tabLst>
            </a:pPr>
            <a:r>
              <a:rPr lang="en-US" altLang="zh-CN" dirty="0" smtClean="0"/>
              <a:t>			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Format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200"/>
              </a:lnSpc>
              <a:tabLst>
                <a:tab pos="342900" algn="l"/>
                <a:tab pos="571500" algn="l"/>
                <a:tab pos="2679700" algn="l"/>
              </a:tabLst>
            </a:pPr>
            <a:r>
              <a:rPr lang="en-US" altLang="zh-CN" sz="2176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Audio</a:t>
            </a:r>
          </a:p>
          <a:p>
            <a:pPr>
              <a:lnSpc>
                <a:spcPts val="2700"/>
              </a:lnSpc>
              <a:tabLst>
                <a:tab pos="342900" algn="l"/>
                <a:tab pos="571500" algn="l"/>
                <a:tab pos="2679700" algn="l"/>
              </a:tabLst>
            </a:pPr>
            <a:r>
              <a:rPr lang="en-US" altLang="zh-CN" dirty="0" smtClean="0"/>
              <a:t>	</a:t>
            </a:r>
            <a:r>
              <a:rPr lang="en-US" altLang="zh-CN" sz="1978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Open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reel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tape: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width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ranging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from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¼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inch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to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2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inches</a:t>
            </a:r>
          </a:p>
          <a:p>
            <a:pPr>
              <a:lnSpc>
                <a:spcPts val="2500"/>
              </a:lnSpc>
              <a:tabLst>
                <a:tab pos="342900" algn="l"/>
                <a:tab pos="571500" algn="l"/>
                <a:tab pos="2679700" algn="l"/>
              </a:tabLst>
            </a:pPr>
            <a:r>
              <a:rPr lang="en-US" altLang="zh-CN" dirty="0" smtClean="0"/>
              <a:t>		</a:t>
            </a:r>
            <a:r>
              <a:rPr lang="en-US" altLang="zh-CN" sz="1879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87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879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Typically</a:t>
            </a:r>
            <a:r>
              <a:rPr lang="en-US" altLang="zh-CN" sz="187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79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¼</a:t>
            </a:r>
            <a:r>
              <a:rPr lang="en-US" altLang="zh-CN" sz="187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79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inch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828800" y="3797300"/>
            <a:ext cx="114300" cy="270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1978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  <a:p>
            <a:pPr>
              <a:lnSpc>
                <a:spcPts val="2600"/>
              </a:lnSpc>
              <a:tabLst/>
            </a:pPr>
            <a:r>
              <a:rPr lang="en-US" altLang="zh-CN" sz="1978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  <a:p>
            <a:pPr>
              <a:lnSpc>
                <a:spcPts val="2700"/>
              </a:lnSpc>
              <a:tabLst/>
            </a:pPr>
            <a:r>
              <a:rPr lang="en-US" altLang="zh-CN" sz="1978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  <a:p>
            <a:pPr>
              <a:lnSpc>
                <a:spcPts val="2700"/>
              </a:lnSpc>
              <a:tabLst/>
            </a:pPr>
            <a:r>
              <a:rPr lang="en-US" altLang="zh-CN" sz="1978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  <a:p>
            <a:pPr>
              <a:lnSpc>
                <a:spcPts val="2600"/>
              </a:lnSpc>
              <a:tabLst/>
            </a:pPr>
            <a:r>
              <a:rPr lang="en-US" altLang="zh-CN" sz="1978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  <a:p>
            <a:pPr>
              <a:lnSpc>
                <a:spcPts val="2700"/>
              </a:lnSpc>
              <a:tabLst/>
            </a:pPr>
            <a:r>
              <a:rPr lang="en-US" altLang="zh-CN" sz="1978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  <a:p>
            <a:pPr>
              <a:lnSpc>
                <a:spcPts val="2600"/>
              </a:lnSpc>
              <a:tabLst/>
            </a:pPr>
            <a:r>
              <a:rPr lang="en-US" altLang="zh-CN" sz="1978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  <a:p>
            <a:pPr>
              <a:lnSpc>
                <a:spcPts val="2700"/>
              </a:lnSpc>
              <a:tabLst/>
            </a:pPr>
            <a:r>
              <a:rPr lang="en-US" altLang="zh-CN" sz="1978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2057400" y="3784600"/>
            <a:ext cx="1905000" cy="270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8-Track</a:t>
            </a:r>
          </a:p>
          <a:p>
            <a:pPr>
              <a:lnSpc>
                <a:spcPts val="2600"/>
              </a:lnSpc>
              <a:tabLst/>
            </a:pP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Compact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Cassette</a:t>
            </a:r>
          </a:p>
          <a:p>
            <a:pPr>
              <a:lnSpc>
                <a:spcPts val="2700"/>
              </a:lnSpc>
              <a:tabLst/>
            </a:pP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Microcassette</a:t>
            </a:r>
          </a:p>
          <a:p>
            <a:pPr>
              <a:lnSpc>
                <a:spcPts val="2700"/>
              </a:lnSpc>
              <a:tabLst/>
            </a:pP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DAT</a:t>
            </a:r>
          </a:p>
          <a:p>
            <a:pPr>
              <a:lnSpc>
                <a:spcPts val="2600"/>
              </a:lnSpc>
              <a:tabLst/>
            </a:pP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Record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disc</a:t>
            </a:r>
          </a:p>
          <a:p>
            <a:pPr>
              <a:lnSpc>
                <a:spcPts val="2700"/>
              </a:lnSpc>
              <a:tabLst/>
            </a:pP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Wire</a:t>
            </a:r>
          </a:p>
          <a:p>
            <a:pPr>
              <a:lnSpc>
                <a:spcPts val="2600"/>
              </a:lnSpc>
              <a:tabLst/>
            </a:pP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Dictabelt</a:t>
            </a:r>
          </a:p>
          <a:p>
            <a:pPr>
              <a:lnSpc>
                <a:spcPts val="2700"/>
              </a:lnSpc>
              <a:tabLst/>
            </a:pP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Etc.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3327400"/>
            <a:ext cx="2959100" cy="19558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3200" y="3098800"/>
            <a:ext cx="2921000" cy="21844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24000" y="1117600"/>
            <a:ext cx="69977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¼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-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2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inch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open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reel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audio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tape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5956300" y="5905500"/>
            <a:ext cx="20320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Audiokarma.org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2298700" y="5740400"/>
            <a:ext cx="19812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ja.wikipedia.org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4200" y="3213100"/>
            <a:ext cx="2794000" cy="22098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94300" y="2857500"/>
            <a:ext cx="2743200" cy="27432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127500" y="1117600"/>
            <a:ext cx="17907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8-Track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841500" y="5676900"/>
            <a:ext cx="26416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fieldwoodhs.ednet.ns.ca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4991100" y="6019800"/>
            <a:ext cx="23368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Fineartamerica.com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4200" y="3251200"/>
            <a:ext cx="2959100" cy="2235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61000" y="2921000"/>
            <a:ext cx="2171700" cy="27940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098800" y="1117600"/>
            <a:ext cx="38481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Compact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cassette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536700" y="5765800"/>
            <a:ext cx="34163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collectiondiscovery.blogspot.com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5892800" y="5930900"/>
            <a:ext cx="26289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blog.phonographic.com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8300" y="3340100"/>
            <a:ext cx="3098800" cy="20320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3365500"/>
            <a:ext cx="2984500" cy="20066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505200" y="1117600"/>
            <a:ext cx="30226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Microcassette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387600" y="5854700"/>
            <a:ext cx="14986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Wikipedia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4200" y="3429000"/>
            <a:ext cx="3022600" cy="22098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76900" y="2794000"/>
            <a:ext cx="1854200" cy="29972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968500" y="1117600"/>
            <a:ext cx="60960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DAT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(Digital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AudioTape)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4200" y="3111500"/>
            <a:ext cx="2692400" cy="26797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40300" y="3441700"/>
            <a:ext cx="3009900" cy="17018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657600" y="1117600"/>
            <a:ext cx="27305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Record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Disc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4200" y="3035300"/>
            <a:ext cx="2921000" cy="24765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11800" y="2819400"/>
            <a:ext cx="2286000" cy="26924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457700" y="1117600"/>
            <a:ext cx="11430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Wire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4200" y="3276600"/>
            <a:ext cx="2908300" cy="20320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89500" y="3035300"/>
            <a:ext cx="3314700" cy="24892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987800" y="1117600"/>
            <a:ext cx="20701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Dictabelt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165600" y="1117600"/>
            <a:ext cx="17018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Format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485900" y="2679700"/>
            <a:ext cx="1270000" cy="34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Optical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828800" y="3175000"/>
            <a:ext cx="127000" cy="193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  <a:p>
            <a:pPr>
              <a:lnSpc>
                <a:spcPts val="32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057400" y="3175000"/>
            <a:ext cx="1168400" cy="193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LaserDisc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MiniDisc</a:t>
            </a:r>
          </a:p>
          <a:p>
            <a:pPr>
              <a:lnSpc>
                <a:spcPts val="3200"/>
              </a:lnSpc>
              <a:tabLst/>
            </a:pP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CD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DVD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Blu-ray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143020" y="2604932"/>
            <a:ext cx="5163221" cy="3369423"/>
          </a:xfrm>
          <a:custGeom>
            <a:avLst/>
            <a:gdLst>
              <a:gd name="connsiteX0" fmla="*/ 0 w 5163221"/>
              <a:gd name="connsiteY0" fmla="*/ 289567 h 3369423"/>
              <a:gd name="connsiteX1" fmla="*/ 0 w 5163221"/>
              <a:gd name="connsiteY1" fmla="*/ 289567 h 3369423"/>
              <a:gd name="connsiteX2" fmla="*/ 289567 w 5163221"/>
              <a:gd name="connsiteY2" fmla="*/ 0 h 3369423"/>
              <a:gd name="connsiteX3" fmla="*/ 4873653 w 5163221"/>
              <a:gd name="connsiteY3" fmla="*/ 0 h 3369423"/>
              <a:gd name="connsiteX4" fmla="*/ 4873653 w 5163221"/>
              <a:gd name="connsiteY4" fmla="*/ 0 h 3369423"/>
              <a:gd name="connsiteX5" fmla="*/ 5163221 w 5163221"/>
              <a:gd name="connsiteY5" fmla="*/ 289567 h 3369423"/>
              <a:gd name="connsiteX6" fmla="*/ 5163221 w 5163221"/>
              <a:gd name="connsiteY6" fmla="*/ 289567 h 3369423"/>
              <a:gd name="connsiteX7" fmla="*/ 5163221 w 5163221"/>
              <a:gd name="connsiteY7" fmla="*/ 3079855 h 3369423"/>
              <a:gd name="connsiteX8" fmla="*/ 5163221 w 5163221"/>
              <a:gd name="connsiteY8" fmla="*/ 3079855 h 3369423"/>
              <a:gd name="connsiteX9" fmla="*/ 4873653 w 5163221"/>
              <a:gd name="connsiteY9" fmla="*/ 3369423 h 3369423"/>
              <a:gd name="connsiteX10" fmla="*/ 4873653 w 5163221"/>
              <a:gd name="connsiteY10" fmla="*/ 3369423 h 3369423"/>
              <a:gd name="connsiteX11" fmla="*/ 289567 w 5163221"/>
              <a:gd name="connsiteY11" fmla="*/ 3369423 h 3369423"/>
              <a:gd name="connsiteX12" fmla="*/ 289567 w 5163221"/>
              <a:gd name="connsiteY12" fmla="*/ 3369423 h 3369423"/>
              <a:gd name="connsiteX13" fmla="*/ 0 w 5163221"/>
              <a:gd name="connsiteY13" fmla="*/ 3079855 h 3369423"/>
              <a:gd name="connsiteX14" fmla="*/ 0 w 5163221"/>
              <a:gd name="connsiteY14" fmla="*/ 3079855 h 3369423"/>
              <a:gd name="connsiteX15" fmla="*/ 0 w 5163221"/>
              <a:gd name="connsiteY15" fmla="*/ 289567 h 33694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</a:cxnLst>
            <a:rect l="l" t="t" r="r" b="b"/>
            <a:pathLst>
              <a:path w="5163221" h="3369423">
                <a:moveTo>
                  <a:pt x="0" y="289567"/>
                </a:moveTo>
                <a:lnTo>
                  <a:pt x="0" y="289567"/>
                </a:lnTo>
                <a:cubicBezTo>
                  <a:pt x="0" y="129644"/>
                  <a:pt x="129644" y="0"/>
                  <a:pt x="289567" y="0"/>
                </a:cubicBezTo>
                <a:lnTo>
                  <a:pt x="4873653" y="0"/>
                </a:lnTo>
                <a:lnTo>
                  <a:pt x="4873653" y="0"/>
                </a:lnTo>
                <a:cubicBezTo>
                  <a:pt x="5033577" y="0"/>
                  <a:pt x="5163221" y="129644"/>
                  <a:pt x="5163221" y="289567"/>
                </a:cubicBezTo>
                <a:cubicBezTo>
                  <a:pt x="5163221" y="289567"/>
                  <a:pt x="5163221" y="289567"/>
                  <a:pt x="5163221" y="289567"/>
                </a:cubicBezTo>
                <a:lnTo>
                  <a:pt x="5163221" y="3079855"/>
                </a:lnTo>
                <a:lnTo>
                  <a:pt x="5163221" y="3079855"/>
                </a:lnTo>
                <a:cubicBezTo>
                  <a:pt x="5163221" y="3239778"/>
                  <a:pt x="5033577" y="3369423"/>
                  <a:pt x="4873653" y="3369423"/>
                </a:cubicBezTo>
                <a:cubicBezTo>
                  <a:pt x="4873653" y="3369423"/>
                  <a:pt x="4873653" y="3369423"/>
                  <a:pt x="4873653" y="3369423"/>
                </a:cubicBezTo>
                <a:lnTo>
                  <a:pt x="289567" y="3369423"/>
                </a:lnTo>
                <a:lnTo>
                  <a:pt x="289567" y="3369423"/>
                </a:lnTo>
                <a:cubicBezTo>
                  <a:pt x="129644" y="3369423"/>
                  <a:pt x="0" y="3239778"/>
                  <a:pt x="0" y="3079855"/>
                </a:cubicBezTo>
                <a:cubicBezTo>
                  <a:pt x="0" y="3079855"/>
                  <a:pt x="0" y="3079855"/>
                  <a:pt x="0" y="3079855"/>
                </a:cubicBezTo>
                <a:lnTo>
                  <a:pt x="0" y="289567"/>
                </a:lnTo>
              </a:path>
            </a:pathLst>
          </a:custGeom>
          <a:solidFill>
            <a:srgbClr val="EDEDE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2134592" y="2596503"/>
            <a:ext cx="5180006" cy="3386466"/>
          </a:xfrm>
          <a:custGeom>
            <a:avLst/>
            <a:gdLst>
              <a:gd name="connsiteX0" fmla="*/ 298071 w 5180006"/>
              <a:gd name="connsiteY0" fmla="*/ 6350 h 3386466"/>
              <a:gd name="connsiteX1" fmla="*/ 4882327 w 5180006"/>
              <a:gd name="connsiteY1" fmla="*/ 6350 h 3386466"/>
              <a:gd name="connsiteX2" fmla="*/ 4911921 w 5180006"/>
              <a:gd name="connsiteY2" fmla="*/ 7928 h 3386466"/>
              <a:gd name="connsiteX3" fmla="*/ 4941174 w 5180006"/>
              <a:gd name="connsiteY3" fmla="*/ 12276 h 3386466"/>
              <a:gd name="connsiteX4" fmla="*/ 4968859 w 5180006"/>
              <a:gd name="connsiteY4" fmla="*/ 19395 h 3386466"/>
              <a:gd name="connsiteX5" fmla="*/ 4995746 w 5180006"/>
              <a:gd name="connsiteY5" fmla="*/ 29280 h 3386466"/>
              <a:gd name="connsiteX6" fmla="*/ 5021049 w 5180006"/>
              <a:gd name="connsiteY6" fmla="*/ 41536 h 3386466"/>
              <a:gd name="connsiteX7" fmla="*/ 5045207 w 5180006"/>
              <a:gd name="connsiteY7" fmla="*/ 56190 h 3386466"/>
              <a:gd name="connsiteX8" fmla="*/ 5088264 w 5180006"/>
              <a:gd name="connsiteY8" fmla="*/ 91741 h 3386466"/>
              <a:gd name="connsiteX9" fmla="*/ 5123816 w 5180006"/>
              <a:gd name="connsiteY9" fmla="*/ 134798 h 3386466"/>
              <a:gd name="connsiteX10" fmla="*/ 5138472 w 5180006"/>
              <a:gd name="connsiteY10" fmla="*/ 158961 h 3386466"/>
              <a:gd name="connsiteX11" fmla="*/ 5150725 w 5180006"/>
              <a:gd name="connsiteY11" fmla="*/ 184653 h 3386466"/>
              <a:gd name="connsiteX12" fmla="*/ 5160610 w 5180006"/>
              <a:gd name="connsiteY12" fmla="*/ 211146 h 3386466"/>
              <a:gd name="connsiteX13" fmla="*/ 5167729 w 5180006"/>
              <a:gd name="connsiteY13" fmla="*/ 239226 h 3386466"/>
              <a:gd name="connsiteX14" fmla="*/ 5172077 w 5180006"/>
              <a:gd name="connsiteY14" fmla="*/ 268083 h 3386466"/>
              <a:gd name="connsiteX15" fmla="*/ 5173656 w 5180006"/>
              <a:gd name="connsiteY15" fmla="*/ 298071 h 3386466"/>
              <a:gd name="connsiteX16" fmla="*/ 5173656 w 5180006"/>
              <a:gd name="connsiteY16" fmla="*/ 3088394 h 3386466"/>
              <a:gd name="connsiteX17" fmla="*/ 5172077 w 5180006"/>
              <a:gd name="connsiteY17" fmla="*/ 3117989 h 3386466"/>
              <a:gd name="connsiteX18" fmla="*/ 5167729 w 5180006"/>
              <a:gd name="connsiteY18" fmla="*/ 3147241 h 3386466"/>
              <a:gd name="connsiteX19" fmla="*/ 5160610 w 5180006"/>
              <a:gd name="connsiteY19" fmla="*/ 3174926 h 3386466"/>
              <a:gd name="connsiteX20" fmla="*/ 5150728 w 5180006"/>
              <a:gd name="connsiteY20" fmla="*/ 3201807 h 3386466"/>
              <a:gd name="connsiteX21" fmla="*/ 5138469 w 5180006"/>
              <a:gd name="connsiteY21" fmla="*/ 3227511 h 3386466"/>
              <a:gd name="connsiteX22" fmla="*/ 5123813 w 5180006"/>
              <a:gd name="connsiteY22" fmla="*/ 3251277 h 3386466"/>
              <a:gd name="connsiteX23" fmla="*/ 5088268 w 5180006"/>
              <a:gd name="connsiteY23" fmla="*/ 3294721 h 3386466"/>
              <a:gd name="connsiteX24" fmla="*/ 5045207 w 5180006"/>
              <a:gd name="connsiteY24" fmla="*/ 3330275 h 3386466"/>
              <a:gd name="connsiteX25" fmla="*/ 5021049 w 5180006"/>
              <a:gd name="connsiteY25" fmla="*/ 3344929 h 3386466"/>
              <a:gd name="connsiteX26" fmla="*/ 4995746 w 5180006"/>
              <a:gd name="connsiteY26" fmla="*/ 3357185 h 3386466"/>
              <a:gd name="connsiteX27" fmla="*/ 4968859 w 5180006"/>
              <a:gd name="connsiteY27" fmla="*/ 3367071 h 3386466"/>
              <a:gd name="connsiteX28" fmla="*/ 4941174 w 5180006"/>
              <a:gd name="connsiteY28" fmla="*/ 3374189 h 3386466"/>
              <a:gd name="connsiteX29" fmla="*/ 4911921 w 5180006"/>
              <a:gd name="connsiteY29" fmla="*/ 3378537 h 3386466"/>
              <a:gd name="connsiteX30" fmla="*/ 4882327 w 5180006"/>
              <a:gd name="connsiteY30" fmla="*/ 3380116 h 3386466"/>
              <a:gd name="connsiteX31" fmla="*/ 298071 w 5180006"/>
              <a:gd name="connsiteY31" fmla="*/ 3380116 h 3386466"/>
              <a:gd name="connsiteX32" fmla="*/ 268083 w 5180006"/>
              <a:gd name="connsiteY32" fmla="*/ 3378537 h 3386466"/>
              <a:gd name="connsiteX33" fmla="*/ 239226 w 5180006"/>
              <a:gd name="connsiteY33" fmla="*/ 3374189 h 3386466"/>
              <a:gd name="connsiteX34" fmla="*/ 211146 w 5180006"/>
              <a:gd name="connsiteY34" fmla="*/ 3367071 h 3386466"/>
              <a:gd name="connsiteX35" fmla="*/ 184654 w 5180006"/>
              <a:gd name="connsiteY35" fmla="*/ 3357185 h 3386466"/>
              <a:gd name="connsiteX36" fmla="*/ 158961 w 5180006"/>
              <a:gd name="connsiteY36" fmla="*/ 3344932 h 3386466"/>
              <a:gd name="connsiteX37" fmla="*/ 134798 w 5180006"/>
              <a:gd name="connsiteY37" fmla="*/ 3330275 h 3386466"/>
              <a:gd name="connsiteX38" fmla="*/ 91738 w 5180006"/>
              <a:gd name="connsiteY38" fmla="*/ 3294721 h 3386466"/>
              <a:gd name="connsiteX39" fmla="*/ 56193 w 5180006"/>
              <a:gd name="connsiteY39" fmla="*/ 3251277 h 3386466"/>
              <a:gd name="connsiteX40" fmla="*/ 41536 w 5180006"/>
              <a:gd name="connsiteY40" fmla="*/ 3227511 h 3386466"/>
              <a:gd name="connsiteX41" fmla="*/ 29278 w 5180006"/>
              <a:gd name="connsiteY41" fmla="*/ 3201807 h 3386466"/>
              <a:gd name="connsiteX42" fmla="*/ 19395 w 5180006"/>
              <a:gd name="connsiteY42" fmla="*/ 3174926 h 3386466"/>
              <a:gd name="connsiteX43" fmla="*/ 12276 w 5180006"/>
              <a:gd name="connsiteY43" fmla="*/ 3147241 h 3386466"/>
              <a:gd name="connsiteX44" fmla="*/ 7928 w 5180006"/>
              <a:gd name="connsiteY44" fmla="*/ 3117989 h 3386466"/>
              <a:gd name="connsiteX45" fmla="*/ 6350 w 5180006"/>
              <a:gd name="connsiteY45" fmla="*/ 3088394 h 3386466"/>
              <a:gd name="connsiteX46" fmla="*/ 6350 w 5180006"/>
              <a:gd name="connsiteY46" fmla="*/ 298071 h 3386466"/>
              <a:gd name="connsiteX47" fmla="*/ 7928 w 5180006"/>
              <a:gd name="connsiteY47" fmla="*/ 268083 h 3386466"/>
              <a:gd name="connsiteX48" fmla="*/ 12276 w 5180006"/>
              <a:gd name="connsiteY48" fmla="*/ 239226 h 3386466"/>
              <a:gd name="connsiteX49" fmla="*/ 19395 w 5180006"/>
              <a:gd name="connsiteY49" fmla="*/ 211146 h 3386466"/>
              <a:gd name="connsiteX50" fmla="*/ 29280 w 5180006"/>
              <a:gd name="connsiteY50" fmla="*/ 184653 h 3386466"/>
              <a:gd name="connsiteX51" fmla="*/ 41534 w 5180006"/>
              <a:gd name="connsiteY51" fmla="*/ 158961 h 3386466"/>
              <a:gd name="connsiteX52" fmla="*/ 56190 w 5180006"/>
              <a:gd name="connsiteY52" fmla="*/ 134798 h 3386466"/>
              <a:gd name="connsiteX53" fmla="*/ 91741 w 5180006"/>
              <a:gd name="connsiteY53" fmla="*/ 91741 h 3386466"/>
              <a:gd name="connsiteX54" fmla="*/ 134798 w 5180006"/>
              <a:gd name="connsiteY54" fmla="*/ 56190 h 3386466"/>
              <a:gd name="connsiteX55" fmla="*/ 158961 w 5180006"/>
              <a:gd name="connsiteY55" fmla="*/ 41533 h 3386466"/>
              <a:gd name="connsiteX56" fmla="*/ 184654 w 5180006"/>
              <a:gd name="connsiteY56" fmla="*/ 29280 h 3386466"/>
              <a:gd name="connsiteX57" fmla="*/ 211146 w 5180006"/>
              <a:gd name="connsiteY57" fmla="*/ 19395 h 3386466"/>
              <a:gd name="connsiteX58" fmla="*/ 239226 w 5180006"/>
              <a:gd name="connsiteY58" fmla="*/ 12276 h 3386466"/>
              <a:gd name="connsiteX59" fmla="*/ 268083 w 5180006"/>
              <a:gd name="connsiteY59" fmla="*/ 7928 h 3386466"/>
              <a:gd name="connsiteX60" fmla="*/ 298071 w 5180006"/>
              <a:gd name="connsiteY60" fmla="*/ 6350 h 338646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</a:cxnLst>
            <a:rect l="l" t="t" r="r" b="b"/>
            <a:pathLst>
              <a:path w="5180006" h="3386466">
                <a:moveTo>
                  <a:pt x="298071" y="6350"/>
                </a:moveTo>
                <a:lnTo>
                  <a:pt x="4882327" y="6350"/>
                </a:lnTo>
                <a:lnTo>
                  <a:pt x="4911921" y="7928"/>
                </a:lnTo>
                <a:lnTo>
                  <a:pt x="4941174" y="12276"/>
                </a:lnTo>
                <a:lnTo>
                  <a:pt x="4968859" y="19395"/>
                </a:lnTo>
                <a:lnTo>
                  <a:pt x="4995746" y="29280"/>
                </a:lnTo>
                <a:lnTo>
                  <a:pt x="5021049" y="41536"/>
                </a:lnTo>
                <a:lnTo>
                  <a:pt x="5045207" y="56190"/>
                </a:lnTo>
                <a:lnTo>
                  <a:pt x="5088264" y="91741"/>
                </a:lnTo>
                <a:lnTo>
                  <a:pt x="5123816" y="134798"/>
                </a:lnTo>
                <a:lnTo>
                  <a:pt x="5138472" y="158961"/>
                </a:lnTo>
                <a:lnTo>
                  <a:pt x="5150725" y="184653"/>
                </a:lnTo>
                <a:lnTo>
                  <a:pt x="5160610" y="211146"/>
                </a:lnTo>
                <a:lnTo>
                  <a:pt x="5167729" y="239226"/>
                </a:lnTo>
                <a:lnTo>
                  <a:pt x="5172077" y="268083"/>
                </a:lnTo>
                <a:lnTo>
                  <a:pt x="5173656" y="298071"/>
                </a:lnTo>
                <a:lnTo>
                  <a:pt x="5173656" y="3088394"/>
                </a:lnTo>
                <a:lnTo>
                  <a:pt x="5172077" y="3117989"/>
                </a:lnTo>
                <a:lnTo>
                  <a:pt x="5167729" y="3147241"/>
                </a:lnTo>
                <a:lnTo>
                  <a:pt x="5160610" y="3174926"/>
                </a:lnTo>
                <a:lnTo>
                  <a:pt x="5150728" y="3201807"/>
                </a:lnTo>
                <a:lnTo>
                  <a:pt x="5138469" y="3227511"/>
                </a:lnTo>
                <a:lnTo>
                  <a:pt x="5123813" y="3251277"/>
                </a:lnTo>
                <a:lnTo>
                  <a:pt x="5088268" y="3294721"/>
                </a:lnTo>
                <a:lnTo>
                  <a:pt x="5045207" y="3330275"/>
                </a:lnTo>
                <a:lnTo>
                  <a:pt x="5021049" y="3344929"/>
                </a:lnTo>
                <a:lnTo>
                  <a:pt x="4995746" y="3357185"/>
                </a:lnTo>
                <a:lnTo>
                  <a:pt x="4968859" y="3367071"/>
                </a:lnTo>
                <a:lnTo>
                  <a:pt x="4941174" y="3374189"/>
                </a:lnTo>
                <a:lnTo>
                  <a:pt x="4911921" y="3378537"/>
                </a:lnTo>
                <a:lnTo>
                  <a:pt x="4882327" y="3380116"/>
                </a:lnTo>
                <a:lnTo>
                  <a:pt x="298071" y="3380116"/>
                </a:lnTo>
                <a:lnTo>
                  <a:pt x="268083" y="3378537"/>
                </a:lnTo>
                <a:lnTo>
                  <a:pt x="239226" y="3374189"/>
                </a:lnTo>
                <a:lnTo>
                  <a:pt x="211146" y="3367071"/>
                </a:lnTo>
                <a:lnTo>
                  <a:pt x="184654" y="3357185"/>
                </a:lnTo>
                <a:lnTo>
                  <a:pt x="158961" y="3344932"/>
                </a:lnTo>
                <a:lnTo>
                  <a:pt x="134798" y="3330275"/>
                </a:lnTo>
                <a:lnTo>
                  <a:pt x="91738" y="3294721"/>
                </a:lnTo>
                <a:lnTo>
                  <a:pt x="56193" y="3251277"/>
                </a:lnTo>
                <a:lnTo>
                  <a:pt x="41536" y="3227511"/>
                </a:lnTo>
                <a:lnTo>
                  <a:pt x="29278" y="3201807"/>
                </a:lnTo>
                <a:lnTo>
                  <a:pt x="19395" y="3174926"/>
                </a:lnTo>
                <a:lnTo>
                  <a:pt x="12276" y="3147241"/>
                </a:lnTo>
                <a:lnTo>
                  <a:pt x="7928" y="3117989"/>
                </a:lnTo>
                <a:lnTo>
                  <a:pt x="6350" y="3088394"/>
                </a:lnTo>
                <a:lnTo>
                  <a:pt x="6350" y="298071"/>
                </a:lnTo>
                <a:lnTo>
                  <a:pt x="7928" y="268083"/>
                </a:lnTo>
                <a:lnTo>
                  <a:pt x="12276" y="239226"/>
                </a:lnTo>
                <a:lnTo>
                  <a:pt x="19395" y="211146"/>
                </a:lnTo>
                <a:lnTo>
                  <a:pt x="29280" y="184653"/>
                </a:lnTo>
                <a:lnTo>
                  <a:pt x="41534" y="158961"/>
                </a:lnTo>
                <a:lnTo>
                  <a:pt x="56190" y="134798"/>
                </a:lnTo>
                <a:lnTo>
                  <a:pt x="91741" y="91741"/>
                </a:lnTo>
                <a:lnTo>
                  <a:pt x="134798" y="56190"/>
                </a:lnTo>
                <a:lnTo>
                  <a:pt x="158961" y="41533"/>
                </a:lnTo>
                <a:lnTo>
                  <a:pt x="184654" y="29280"/>
                </a:lnTo>
                <a:lnTo>
                  <a:pt x="211146" y="19395"/>
                </a:lnTo>
                <a:lnTo>
                  <a:pt x="239226" y="12276"/>
                </a:lnTo>
                <a:lnTo>
                  <a:pt x="268083" y="7928"/>
                </a:lnTo>
                <a:lnTo>
                  <a:pt x="298071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08200" y="2603500"/>
            <a:ext cx="5232400" cy="51689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781300" y="1117600"/>
            <a:ext cx="44831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Sparse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Finding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Aid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4200" y="3276600"/>
            <a:ext cx="2819400" cy="21209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3276600"/>
            <a:ext cx="3175000" cy="21209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975100" y="1117600"/>
            <a:ext cx="21082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Laserdisc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33700" y="2895600"/>
            <a:ext cx="4191000" cy="30353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013200" y="1117600"/>
            <a:ext cx="20193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Minidisc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4200" y="3136900"/>
            <a:ext cx="3467100" cy="2616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99100" y="3606800"/>
            <a:ext cx="2705100" cy="13208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768600" y="1117600"/>
            <a:ext cx="45085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Compact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Disc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(CD)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4200" y="3136900"/>
            <a:ext cx="3467100" cy="2616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53100" y="3797300"/>
            <a:ext cx="2451100" cy="11303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394200" y="1117600"/>
            <a:ext cx="12446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DVD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4200" y="3136900"/>
            <a:ext cx="3467100" cy="2616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05500" y="3543300"/>
            <a:ext cx="2400300" cy="12827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051300" y="1117600"/>
            <a:ext cx="19431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Blu-Ray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962400" y="1117600"/>
            <a:ext cx="21209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Red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flags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485900" y="2717800"/>
            <a:ext cx="2324100" cy="156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>
                <a:tab pos="342900" algn="l"/>
              </a:tabLst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Film</a:t>
            </a:r>
          </a:p>
          <a:p>
            <a:pPr>
              <a:lnSpc>
                <a:spcPts val="32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Mold</a:t>
            </a:r>
          </a:p>
          <a:p>
            <a:pPr>
              <a:lnSpc>
                <a:spcPts val="31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Vinegary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smell</a:t>
            </a:r>
          </a:p>
          <a:p>
            <a:pPr>
              <a:lnSpc>
                <a:spcPts val="32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“Nitrate”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9900" y="2895600"/>
            <a:ext cx="4038600" cy="30353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406900" y="1117600"/>
            <a:ext cx="12319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Mold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4635500" y="6540500"/>
            <a:ext cx="23749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AZ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Digital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Transfers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5026527" y="2596503"/>
            <a:ext cx="4380390" cy="3905803"/>
          </a:xfrm>
          <a:custGeom>
            <a:avLst/>
            <a:gdLst>
              <a:gd name="connsiteX0" fmla="*/ 6350 w 4380390"/>
              <a:gd name="connsiteY0" fmla="*/ 6350 h 3905803"/>
              <a:gd name="connsiteX1" fmla="*/ 4374040 w 4380390"/>
              <a:gd name="connsiteY1" fmla="*/ 6350 h 3905803"/>
              <a:gd name="connsiteX2" fmla="*/ 4374040 w 4380390"/>
              <a:gd name="connsiteY2" fmla="*/ 3899453 h 3905803"/>
              <a:gd name="connsiteX3" fmla="*/ 6350 w 4380390"/>
              <a:gd name="connsiteY3" fmla="*/ 3899453 h 3905803"/>
              <a:gd name="connsiteX4" fmla="*/ 6350 w 4380390"/>
              <a:gd name="connsiteY4" fmla="*/ 6350 h 390580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380390" h="3905803">
                <a:moveTo>
                  <a:pt x="6350" y="6350"/>
                </a:moveTo>
                <a:lnTo>
                  <a:pt x="4374040" y="6350"/>
                </a:lnTo>
                <a:lnTo>
                  <a:pt x="4374040" y="3899453"/>
                </a:lnTo>
                <a:lnTo>
                  <a:pt x="6350" y="3899453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0400" y="2590800"/>
            <a:ext cx="8750300" cy="39116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946400" y="1117600"/>
            <a:ext cx="41529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Vinegar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syndrome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4300" y="2590800"/>
            <a:ext cx="7289800" cy="39116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203700" y="1117600"/>
            <a:ext cx="16256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Nitrate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6070600" y="6515100"/>
            <a:ext cx="26416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George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Eastman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House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45000" y="2895600"/>
            <a:ext cx="3302000" cy="26416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962400" y="1117600"/>
            <a:ext cx="21209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Red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flags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485900" y="2692400"/>
            <a:ext cx="1219200" cy="749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>
                <a:tab pos="342900" algn="l"/>
              </a:tabLst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Video</a:t>
            </a:r>
          </a:p>
          <a:p>
            <a:pPr>
              <a:lnSpc>
                <a:spcPts val="32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Mold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4546600" y="5588000"/>
            <a:ext cx="32004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Video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Recovery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&amp;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Restoration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1558965" y="2136484"/>
            <a:ext cx="7226486" cy="4333568"/>
          </a:xfrm>
          <a:custGeom>
            <a:avLst/>
            <a:gdLst>
              <a:gd name="connsiteX0" fmla="*/ 0 w 7226486"/>
              <a:gd name="connsiteY0" fmla="*/ 372427 h 4333568"/>
              <a:gd name="connsiteX1" fmla="*/ 0 w 7226486"/>
              <a:gd name="connsiteY1" fmla="*/ 372427 h 4333568"/>
              <a:gd name="connsiteX2" fmla="*/ 372427 w 7226486"/>
              <a:gd name="connsiteY2" fmla="*/ 0 h 4333568"/>
              <a:gd name="connsiteX3" fmla="*/ 6854058 w 7226486"/>
              <a:gd name="connsiteY3" fmla="*/ 0 h 4333568"/>
              <a:gd name="connsiteX4" fmla="*/ 6854058 w 7226486"/>
              <a:gd name="connsiteY4" fmla="*/ 0 h 4333568"/>
              <a:gd name="connsiteX5" fmla="*/ 7226486 w 7226486"/>
              <a:gd name="connsiteY5" fmla="*/ 372427 h 4333568"/>
              <a:gd name="connsiteX6" fmla="*/ 7226486 w 7226486"/>
              <a:gd name="connsiteY6" fmla="*/ 372427 h 4333568"/>
              <a:gd name="connsiteX7" fmla="*/ 7226486 w 7226486"/>
              <a:gd name="connsiteY7" fmla="*/ 3961141 h 4333568"/>
              <a:gd name="connsiteX8" fmla="*/ 7226486 w 7226486"/>
              <a:gd name="connsiteY8" fmla="*/ 3961141 h 4333568"/>
              <a:gd name="connsiteX9" fmla="*/ 6854058 w 7226486"/>
              <a:gd name="connsiteY9" fmla="*/ 4333569 h 4333568"/>
              <a:gd name="connsiteX10" fmla="*/ 6854058 w 7226486"/>
              <a:gd name="connsiteY10" fmla="*/ 4333569 h 4333568"/>
              <a:gd name="connsiteX11" fmla="*/ 372427 w 7226486"/>
              <a:gd name="connsiteY11" fmla="*/ 4333569 h 4333568"/>
              <a:gd name="connsiteX12" fmla="*/ 372427 w 7226486"/>
              <a:gd name="connsiteY12" fmla="*/ 4333569 h 4333568"/>
              <a:gd name="connsiteX13" fmla="*/ 0 w 7226486"/>
              <a:gd name="connsiteY13" fmla="*/ 3961141 h 4333568"/>
              <a:gd name="connsiteX14" fmla="*/ 0 w 7226486"/>
              <a:gd name="connsiteY14" fmla="*/ 3961141 h 4333568"/>
              <a:gd name="connsiteX15" fmla="*/ 0 w 7226486"/>
              <a:gd name="connsiteY15" fmla="*/ 372427 h 43335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</a:cxnLst>
            <a:rect l="l" t="t" r="r" b="b"/>
            <a:pathLst>
              <a:path w="7226486" h="4333568">
                <a:moveTo>
                  <a:pt x="0" y="372427"/>
                </a:moveTo>
                <a:lnTo>
                  <a:pt x="0" y="372427"/>
                </a:lnTo>
                <a:cubicBezTo>
                  <a:pt x="0" y="166740"/>
                  <a:pt x="166740" y="0"/>
                  <a:pt x="372427" y="0"/>
                </a:cubicBezTo>
                <a:lnTo>
                  <a:pt x="6854058" y="0"/>
                </a:lnTo>
                <a:lnTo>
                  <a:pt x="6854058" y="0"/>
                </a:lnTo>
                <a:cubicBezTo>
                  <a:pt x="7059745" y="0"/>
                  <a:pt x="7226486" y="166740"/>
                  <a:pt x="7226486" y="372427"/>
                </a:cubicBezTo>
                <a:cubicBezTo>
                  <a:pt x="7226486" y="372427"/>
                  <a:pt x="7226486" y="372427"/>
                  <a:pt x="7226486" y="372427"/>
                </a:cubicBezTo>
                <a:lnTo>
                  <a:pt x="7226486" y="3961141"/>
                </a:lnTo>
                <a:lnTo>
                  <a:pt x="7226486" y="3961141"/>
                </a:lnTo>
                <a:cubicBezTo>
                  <a:pt x="7226486" y="4166826"/>
                  <a:pt x="7059745" y="4333569"/>
                  <a:pt x="6854058" y="4333569"/>
                </a:cubicBezTo>
                <a:cubicBezTo>
                  <a:pt x="6854058" y="4333569"/>
                  <a:pt x="6854058" y="4333569"/>
                  <a:pt x="6854058" y="4333569"/>
                </a:cubicBezTo>
                <a:lnTo>
                  <a:pt x="372427" y="4333569"/>
                </a:lnTo>
                <a:lnTo>
                  <a:pt x="372427" y="4333569"/>
                </a:lnTo>
                <a:cubicBezTo>
                  <a:pt x="166740" y="4333569"/>
                  <a:pt x="0" y="4166826"/>
                  <a:pt x="0" y="3961141"/>
                </a:cubicBezTo>
                <a:cubicBezTo>
                  <a:pt x="0" y="3961141"/>
                  <a:pt x="0" y="3961141"/>
                  <a:pt x="0" y="3961141"/>
                </a:cubicBezTo>
                <a:lnTo>
                  <a:pt x="0" y="372427"/>
                </a:lnTo>
              </a:path>
            </a:pathLst>
          </a:custGeom>
          <a:solidFill>
            <a:srgbClr val="EDEDE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1550537" y="2128055"/>
            <a:ext cx="7243225" cy="4350557"/>
          </a:xfrm>
          <a:custGeom>
            <a:avLst/>
            <a:gdLst>
              <a:gd name="connsiteX0" fmla="*/ 380899 w 7243225"/>
              <a:gd name="connsiteY0" fmla="*/ 6350 h 4350557"/>
              <a:gd name="connsiteX1" fmla="*/ 6862718 w 7243225"/>
              <a:gd name="connsiteY1" fmla="*/ 6350 h 4350557"/>
              <a:gd name="connsiteX2" fmla="*/ 6900948 w 7243225"/>
              <a:gd name="connsiteY2" fmla="*/ 8320 h 4350557"/>
              <a:gd name="connsiteX3" fmla="*/ 6938059 w 7243225"/>
              <a:gd name="connsiteY3" fmla="*/ 13848 h 4350557"/>
              <a:gd name="connsiteX4" fmla="*/ 6973986 w 7243225"/>
              <a:gd name="connsiteY4" fmla="*/ 23322 h 4350557"/>
              <a:gd name="connsiteX5" fmla="*/ 7008323 w 7243225"/>
              <a:gd name="connsiteY5" fmla="*/ 35952 h 4350557"/>
              <a:gd name="connsiteX6" fmla="*/ 7041084 w 7243225"/>
              <a:gd name="connsiteY6" fmla="*/ 51740 h 4350557"/>
              <a:gd name="connsiteX7" fmla="*/ 7071878 w 7243225"/>
              <a:gd name="connsiteY7" fmla="*/ 70295 h 4350557"/>
              <a:gd name="connsiteX8" fmla="*/ 7100691 w 7243225"/>
              <a:gd name="connsiteY8" fmla="*/ 92004 h 4350557"/>
              <a:gd name="connsiteX9" fmla="*/ 7127528 w 7243225"/>
              <a:gd name="connsiteY9" fmla="*/ 116078 h 4350557"/>
              <a:gd name="connsiteX10" fmla="*/ 7151615 w 7243225"/>
              <a:gd name="connsiteY10" fmla="*/ 142534 h 4350557"/>
              <a:gd name="connsiteX11" fmla="*/ 7172931 w 7243225"/>
              <a:gd name="connsiteY11" fmla="*/ 171351 h 4350557"/>
              <a:gd name="connsiteX12" fmla="*/ 7191875 w 7243225"/>
              <a:gd name="connsiteY12" fmla="*/ 202530 h 4350557"/>
              <a:gd name="connsiteX13" fmla="*/ 7207669 w 7243225"/>
              <a:gd name="connsiteY13" fmla="*/ 235301 h 4350557"/>
              <a:gd name="connsiteX14" fmla="*/ 7219904 w 7243225"/>
              <a:gd name="connsiteY14" fmla="*/ 269640 h 4350557"/>
              <a:gd name="connsiteX15" fmla="*/ 7229377 w 7243225"/>
              <a:gd name="connsiteY15" fmla="*/ 305557 h 4350557"/>
              <a:gd name="connsiteX16" fmla="*/ 7234904 w 7243225"/>
              <a:gd name="connsiteY16" fmla="*/ 342669 h 4350557"/>
              <a:gd name="connsiteX17" fmla="*/ 7236875 w 7243225"/>
              <a:gd name="connsiteY17" fmla="*/ 380899 h 4350557"/>
              <a:gd name="connsiteX18" fmla="*/ 7236875 w 7243225"/>
              <a:gd name="connsiteY18" fmla="*/ 3969657 h 4350557"/>
              <a:gd name="connsiteX19" fmla="*/ 7234904 w 7243225"/>
              <a:gd name="connsiteY19" fmla="*/ 4007888 h 4350557"/>
              <a:gd name="connsiteX20" fmla="*/ 7229377 w 7243225"/>
              <a:gd name="connsiteY20" fmla="*/ 4044999 h 4350557"/>
              <a:gd name="connsiteX21" fmla="*/ 7219904 w 7243225"/>
              <a:gd name="connsiteY21" fmla="*/ 4080916 h 4350557"/>
              <a:gd name="connsiteX22" fmla="*/ 7207669 w 7243225"/>
              <a:gd name="connsiteY22" fmla="*/ 4115255 h 4350557"/>
              <a:gd name="connsiteX23" fmla="*/ 7191875 w 7243225"/>
              <a:gd name="connsiteY23" fmla="*/ 4148027 h 4350557"/>
              <a:gd name="connsiteX24" fmla="*/ 7172931 w 7243225"/>
              <a:gd name="connsiteY24" fmla="*/ 4179204 h 4350557"/>
              <a:gd name="connsiteX25" fmla="*/ 7151615 w 7243225"/>
              <a:gd name="connsiteY25" fmla="*/ 4208022 h 4350557"/>
              <a:gd name="connsiteX26" fmla="*/ 7127528 w 7243225"/>
              <a:gd name="connsiteY26" fmla="*/ 4234478 h 4350557"/>
              <a:gd name="connsiteX27" fmla="*/ 7100691 w 7243225"/>
              <a:gd name="connsiteY27" fmla="*/ 4258553 h 4350557"/>
              <a:gd name="connsiteX28" fmla="*/ 7071878 w 7243225"/>
              <a:gd name="connsiteY28" fmla="*/ 4280261 h 4350557"/>
              <a:gd name="connsiteX29" fmla="*/ 7041084 w 7243225"/>
              <a:gd name="connsiteY29" fmla="*/ 4298817 h 4350557"/>
              <a:gd name="connsiteX30" fmla="*/ 7008323 w 7243225"/>
              <a:gd name="connsiteY30" fmla="*/ 4314605 h 4350557"/>
              <a:gd name="connsiteX31" fmla="*/ 6973986 w 7243225"/>
              <a:gd name="connsiteY31" fmla="*/ 4327234 h 4350557"/>
              <a:gd name="connsiteX32" fmla="*/ 6938059 w 7243225"/>
              <a:gd name="connsiteY32" fmla="*/ 4336709 h 4350557"/>
              <a:gd name="connsiteX33" fmla="*/ 6900948 w 7243225"/>
              <a:gd name="connsiteY33" fmla="*/ 4342236 h 4350557"/>
              <a:gd name="connsiteX34" fmla="*/ 6862718 w 7243225"/>
              <a:gd name="connsiteY34" fmla="*/ 4344207 h 4350557"/>
              <a:gd name="connsiteX35" fmla="*/ 380899 w 7243225"/>
              <a:gd name="connsiteY35" fmla="*/ 4344207 h 4350557"/>
              <a:gd name="connsiteX36" fmla="*/ 342669 w 7243225"/>
              <a:gd name="connsiteY36" fmla="*/ 4342236 h 4350557"/>
              <a:gd name="connsiteX37" fmla="*/ 305557 w 7243225"/>
              <a:gd name="connsiteY37" fmla="*/ 4336709 h 4350557"/>
              <a:gd name="connsiteX38" fmla="*/ 269631 w 7243225"/>
              <a:gd name="connsiteY38" fmla="*/ 4327234 h 4350557"/>
              <a:gd name="connsiteX39" fmla="*/ 235292 w 7243225"/>
              <a:gd name="connsiteY39" fmla="*/ 4314605 h 4350557"/>
              <a:gd name="connsiteX40" fmla="*/ 202539 w 7243225"/>
              <a:gd name="connsiteY40" fmla="*/ 4298819 h 4350557"/>
              <a:gd name="connsiteX41" fmla="*/ 171352 w 7243225"/>
              <a:gd name="connsiteY41" fmla="*/ 4280264 h 4350557"/>
              <a:gd name="connsiteX42" fmla="*/ 142528 w 7243225"/>
              <a:gd name="connsiteY42" fmla="*/ 4258549 h 4350557"/>
              <a:gd name="connsiteX43" fmla="*/ 116084 w 7243225"/>
              <a:gd name="connsiteY43" fmla="*/ 4234473 h 4350557"/>
              <a:gd name="connsiteX44" fmla="*/ 92009 w 7243225"/>
              <a:gd name="connsiteY44" fmla="*/ 4208028 h 4350557"/>
              <a:gd name="connsiteX45" fmla="*/ 70292 w 7243225"/>
              <a:gd name="connsiteY45" fmla="*/ 4179205 h 4350557"/>
              <a:gd name="connsiteX46" fmla="*/ 51738 w 7243225"/>
              <a:gd name="connsiteY46" fmla="*/ 4148018 h 4350557"/>
              <a:gd name="connsiteX47" fmla="*/ 35953 w 7243225"/>
              <a:gd name="connsiteY47" fmla="*/ 4115264 h 4350557"/>
              <a:gd name="connsiteX48" fmla="*/ 23322 w 7243225"/>
              <a:gd name="connsiteY48" fmla="*/ 4080926 h 4350557"/>
              <a:gd name="connsiteX49" fmla="*/ 13847 w 7243225"/>
              <a:gd name="connsiteY49" fmla="*/ 4044999 h 4350557"/>
              <a:gd name="connsiteX50" fmla="*/ 8320 w 7243225"/>
              <a:gd name="connsiteY50" fmla="*/ 4007888 h 4350557"/>
              <a:gd name="connsiteX51" fmla="*/ 6350 w 7243225"/>
              <a:gd name="connsiteY51" fmla="*/ 3969657 h 4350557"/>
              <a:gd name="connsiteX52" fmla="*/ 6350 w 7243225"/>
              <a:gd name="connsiteY52" fmla="*/ 380899 h 4350557"/>
              <a:gd name="connsiteX53" fmla="*/ 8320 w 7243225"/>
              <a:gd name="connsiteY53" fmla="*/ 342669 h 4350557"/>
              <a:gd name="connsiteX54" fmla="*/ 13847 w 7243225"/>
              <a:gd name="connsiteY54" fmla="*/ 305557 h 4350557"/>
              <a:gd name="connsiteX55" fmla="*/ 23322 w 7243225"/>
              <a:gd name="connsiteY55" fmla="*/ 269631 h 4350557"/>
              <a:gd name="connsiteX56" fmla="*/ 35953 w 7243225"/>
              <a:gd name="connsiteY56" fmla="*/ 235292 h 4350557"/>
              <a:gd name="connsiteX57" fmla="*/ 51738 w 7243225"/>
              <a:gd name="connsiteY57" fmla="*/ 202538 h 4350557"/>
              <a:gd name="connsiteX58" fmla="*/ 70292 w 7243225"/>
              <a:gd name="connsiteY58" fmla="*/ 171351 h 4350557"/>
              <a:gd name="connsiteX59" fmla="*/ 92009 w 7243225"/>
              <a:gd name="connsiteY59" fmla="*/ 142528 h 4350557"/>
              <a:gd name="connsiteX60" fmla="*/ 116084 w 7243225"/>
              <a:gd name="connsiteY60" fmla="*/ 116084 h 4350557"/>
              <a:gd name="connsiteX61" fmla="*/ 142528 w 7243225"/>
              <a:gd name="connsiteY61" fmla="*/ 92008 h 4350557"/>
              <a:gd name="connsiteX62" fmla="*/ 171352 w 7243225"/>
              <a:gd name="connsiteY62" fmla="*/ 70292 h 4350557"/>
              <a:gd name="connsiteX63" fmla="*/ 202539 w 7243225"/>
              <a:gd name="connsiteY63" fmla="*/ 51738 h 4350557"/>
              <a:gd name="connsiteX64" fmla="*/ 235292 w 7243225"/>
              <a:gd name="connsiteY64" fmla="*/ 35952 h 4350557"/>
              <a:gd name="connsiteX65" fmla="*/ 269631 w 7243225"/>
              <a:gd name="connsiteY65" fmla="*/ 23322 h 4350557"/>
              <a:gd name="connsiteX66" fmla="*/ 305557 w 7243225"/>
              <a:gd name="connsiteY66" fmla="*/ 13848 h 4350557"/>
              <a:gd name="connsiteX67" fmla="*/ 342669 w 7243225"/>
              <a:gd name="connsiteY67" fmla="*/ 8320 h 4350557"/>
              <a:gd name="connsiteX68" fmla="*/ 380899 w 7243225"/>
              <a:gd name="connsiteY68" fmla="*/ 6350 h 435055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</a:cxnLst>
            <a:rect l="l" t="t" r="r" b="b"/>
            <a:pathLst>
              <a:path w="7243225" h="4350557">
                <a:moveTo>
                  <a:pt x="380899" y="6350"/>
                </a:moveTo>
                <a:lnTo>
                  <a:pt x="6862718" y="6350"/>
                </a:lnTo>
                <a:lnTo>
                  <a:pt x="6900948" y="8320"/>
                </a:lnTo>
                <a:lnTo>
                  <a:pt x="6938059" y="13848"/>
                </a:lnTo>
                <a:lnTo>
                  <a:pt x="6973986" y="23322"/>
                </a:lnTo>
                <a:lnTo>
                  <a:pt x="7008323" y="35952"/>
                </a:lnTo>
                <a:lnTo>
                  <a:pt x="7041084" y="51740"/>
                </a:lnTo>
                <a:lnTo>
                  <a:pt x="7071878" y="70295"/>
                </a:lnTo>
                <a:lnTo>
                  <a:pt x="7100691" y="92004"/>
                </a:lnTo>
                <a:lnTo>
                  <a:pt x="7127528" y="116078"/>
                </a:lnTo>
                <a:lnTo>
                  <a:pt x="7151615" y="142534"/>
                </a:lnTo>
                <a:lnTo>
                  <a:pt x="7172931" y="171351"/>
                </a:lnTo>
                <a:lnTo>
                  <a:pt x="7191875" y="202530"/>
                </a:lnTo>
                <a:lnTo>
                  <a:pt x="7207669" y="235301"/>
                </a:lnTo>
                <a:lnTo>
                  <a:pt x="7219904" y="269640"/>
                </a:lnTo>
                <a:lnTo>
                  <a:pt x="7229377" y="305557"/>
                </a:lnTo>
                <a:lnTo>
                  <a:pt x="7234904" y="342669"/>
                </a:lnTo>
                <a:lnTo>
                  <a:pt x="7236875" y="380899"/>
                </a:lnTo>
                <a:lnTo>
                  <a:pt x="7236875" y="3969657"/>
                </a:lnTo>
                <a:lnTo>
                  <a:pt x="7234904" y="4007888"/>
                </a:lnTo>
                <a:lnTo>
                  <a:pt x="7229377" y="4044999"/>
                </a:lnTo>
                <a:lnTo>
                  <a:pt x="7219904" y="4080916"/>
                </a:lnTo>
                <a:lnTo>
                  <a:pt x="7207669" y="4115255"/>
                </a:lnTo>
                <a:lnTo>
                  <a:pt x="7191875" y="4148027"/>
                </a:lnTo>
                <a:lnTo>
                  <a:pt x="7172931" y="4179204"/>
                </a:lnTo>
                <a:lnTo>
                  <a:pt x="7151615" y="4208022"/>
                </a:lnTo>
                <a:lnTo>
                  <a:pt x="7127528" y="4234478"/>
                </a:lnTo>
                <a:lnTo>
                  <a:pt x="7100691" y="4258553"/>
                </a:lnTo>
                <a:lnTo>
                  <a:pt x="7071878" y="4280261"/>
                </a:lnTo>
                <a:lnTo>
                  <a:pt x="7041084" y="4298817"/>
                </a:lnTo>
                <a:lnTo>
                  <a:pt x="7008323" y="4314605"/>
                </a:lnTo>
                <a:lnTo>
                  <a:pt x="6973986" y="4327234"/>
                </a:lnTo>
                <a:lnTo>
                  <a:pt x="6938059" y="4336709"/>
                </a:lnTo>
                <a:lnTo>
                  <a:pt x="6900948" y="4342236"/>
                </a:lnTo>
                <a:lnTo>
                  <a:pt x="6862718" y="4344207"/>
                </a:lnTo>
                <a:lnTo>
                  <a:pt x="380899" y="4344207"/>
                </a:lnTo>
                <a:lnTo>
                  <a:pt x="342669" y="4342236"/>
                </a:lnTo>
                <a:lnTo>
                  <a:pt x="305557" y="4336709"/>
                </a:lnTo>
                <a:lnTo>
                  <a:pt x="269631" y="4327234"/>
                </a:lnTo>
                <a:lnTo>
                  <a:pt x="235292" y="4314605"/>
                </a:lnTo>
                <a:lnTo>
                  <a:pt x="202539" y="4298819"/>
                </a:lnTo>
                <a:lnTo>
                  <a:pt x="171352" y="4280264"/>
                </a:lnTo>
                <a:lnTo>
                  <a:pt x="142528" y="4258549"/>
                </a:lnTo>
                <a:lnTo>
                  <a:pt x="116084" y="4234473"/>
                </a:lnTo>
                <a:lnTo>
                  <a:pt x="92009" y="4208028"/>
                </a:lnTo>
                <a:lnTo>
                  <a:pt x="70292" y="4179205"/>
                </a:lnTo>
                <a:lnTo>
                  <a:pt x="51738" y="4148018"/>
                </a:lnTo>
                <a:lnTo>
                  <a:pt x="35953" y="4115264"/>
                </a:lnTo>
                <a:lnTo>
                  <a:pt x="23322" y="4080926"/>
                </a:lnTo>
                <a:lnTo>
                  <a:pt x="13847" y="4044999"/>
                </a:lnTo>
                <a:lnTo>
                  <a:pt x="8320" y="4007888"/>
                </a:lnTo>
                <a:lnTo>
                  <a:pt x="6350" y="3969657"/>
                </a:lnTo>
                <a:lnTo>
                  <a:pt x="6350" y="380899"/>
                </a:lnTo>
                <a:lnTo>
                  <a:pt x="8320" y="342669"/>
                </a:lnTo>
                <a:lnTo>
                  <a:pt x="13847" y="305557"/>
                </a:lnTo>
                <a:lnTo>
                  <a:pt x="23322" y="269631"/>
                </a:lnTo>
                <a:lnTo>
                  <a:pt x="35953" y="235292"/>
                </a:lnTo>
                <a:lnTo>
                  <a:pt x="51738" y="202538"/>
                </a:lnTo>
                <a:lnTo>
                  <a:pt x="70292" y="171351"/>
                </a:lnTo>
                <a:lnTo>
                  <a:pt x="92009" y="142528"/>
                </a:lnTo>
                <a:lnTo>
                  <a:pt x="116084" y="116084"/>
                </a:lnTo>
                <a:lnTo>
                  <a:pt x="142528" y="92008"/>
                </a:lnTo>
                <a:lnTo>
                  <a:pt x="171352" y="70292"/>
                </a:lnTo>
                <a:lnTo>
                  <a:pt x="202539" y="51738"/>
                </a:lnTo>
                <a:lnTo>
                  <a:pt x="235292" y="35952"/>
                </a:lnTo>
                <a:lnTo>
                  <a:pt x="269631" y="23322"/>
                </a:lnTo>
                <a:lnTo>
                  <a:pt x="305557" y="13848"/>
                </a:lnTo>
                <a:lnTo>
                  <a:pt x="342669" y="8320"/>
                </a:lnTo>
                <a:lnTo>
                  <a:pt x="380899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2120900"/>
            <a:ext cx="7302500" cy="56515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781300" y="1117600"/>
            <a:ext cx="44831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Sparse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Finding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Aid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05300" y="3022600"/>
            <a:ext cx="3873500" cy="29083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962400" y="1117600"/>
            <a:ext cx="21209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Red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flags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485900" y="2692400"/>
            <a:ext cx="1219200" cy="749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>
                <a:tab pos="342900" algn="l"/>
              </a:tabLst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Audio</a:t>
            </a:r>
          </a:p>
          <a:p>
            <a:pPr>
              <a:lnSpc>
                <a:spcPts val="32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Mold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6108700" y="5981700"/>
            <a:ext cx="17399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Chace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Audio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2895600"/>
            <a:ext cx="3911600" cy="29337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962400" y="1117600"/>
            <a:ext cx="21209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Red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flags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485900" y="2692400"/>
            <a:ext cx="2324100" cy="749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>
                <a:tab pos="342900" algn="l"/>
              </a:tabLst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Audio</a:t>
            </a:r>
          </a:p>
          <a:p>
            <a:pPr>
              <a:lnSpc>
                <a:spcPts val="32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Vinegary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smell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5689600" y="5880100"/>
            <a:ext cx="24638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Rascher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Archive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Blog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4051300"/>
            <a:ext cx="2438400" cy="16256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85900" y="1168400"/>
            <a:ext cx="6070600" cy="2324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>
                <a:tab pos="342900" algn="l"/>
                <a:tab pos="2476500" algn="l"/>
              </a:tabLst>
            </a:pPr>
            <a:r>
              <a:rPr lang="en-US" altLang="zh-CN" dirty="0" smtClean="0"/>
              <a:t>		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Red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flags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600"/>
              </a:lnSpc>
              <a:tabLst>
                <a:tab pos="342900" algn="l"/>
                <a:tab pos="2476500" algn="l"/>
              </a:tabLst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Optical</a:t>
            </a:r>
          </a:p>
          <a:p>
            <a:pPr>
              <a:lnSpc>
                <a:spcPts val="3200"/>
              </a:lnSpc>
              <a:tabLst>
                <a:tab pos="342900" algn="l"/>
                <a:tab pos="2476500" algn="l"/>
              </a:tabLst>
            </a:pPr>
            <a:r>
              <a:rPr lang="en-US" altLang="zh-CN" dirty="0" smtClean="0"/>
              <a:t>	</a:t>
            </a: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Separation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of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the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layers,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warping,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and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cracking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3149600" y="5727700"/>
            <a:ext cx="24003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Pvenda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Photography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955800" y="1117600"/>
            <a:ext cx="61468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Proper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Storage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Orientation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485900" y="2654300"/>
            <a:ext cx="9398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FF0000"/>
                </a:solidFill>
                <a:latin typeface="Calisto MT" pitchFamily="18" charset="0"/>
                <a:cs typeface="Calisto MT" pitchFamily="18" charset="0"/>
              </a:rPr>
              <a:t>F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ilm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828800" y="3048000"/>
            <a:ext cx="6858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FF0000"/>
                </a:solidFill>
                <a:latin typeface="Calisto MT" pitchFamily="18" charset="0"/>
                <a:cs typeface="Calisto MT" pitchFamily="18" charset="0"/>
              </a:rPr>
              <a:t>F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lat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485900" y="3606800"/>
            <a:ext cx="11049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FF0000"/>
                </a:solidFill>
                <a:latin typeface="Calisto MT" pitchFamily="18" charset="0"/>
                <a:cs typeface="Calisto MT" pitchFamily="18" charset="0"/>
              </a:rPr>
              <a:t>V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ideo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1828800" y="4000500"/>
            <a:ext cx="11176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FF0000"/>
                </a:solidFill>
                <a:latin typeface="Calisto MT" pitchFamily="18" charset="0"/>
                <a:cs typeface="Calisto MT" pitchFamily="18" charset="0"/>
              </a:rPr>
              <a:t>V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ertical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1485900" y="4546600"/>
            <a:ext cx="11430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FF0000"/>
                </a:solidFill>
                <a:latin typeface="Calisto MT" pitchFamily="18" charset="0"/>
                <a:cs typeface="Calisto MT" pitchFamily="18" charset="0"/>
              </a:rPr>
              <a:t>A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udio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1828800" y="4953000"/>
            <a:ext cx="16891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FF0000"/>
                </a:solidFill>
                <a:latin typeface="Calisto MT" pitchFamily="18" charset="0"/>
                <a:cs typeface="Calisto MT" pitchFamily="18" charset="0"/>
              </a:rPr>
              <a:t>A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lso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vertical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1485900" y="5499100"/>
            <a:ext cx="12827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FF0000"/>
                </a:solidFill>
                <a:latin typeface="Calisto MT" pitchFamily="18" charset="0"/>
                <a:cs typeface="Calisto MT" pitchFamily="18" charset="0"/>
              </a:rPr>
              <a:t>O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ptical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1828800" y="5905500"/>
            <a:ext cx="21336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FF0000"/>
                </a:solidFill>
                <a:latin typeface="Calisto MT" pitchFamily="18" charset="0"/>
                <a:cs typeface="Calisto MT" pitchFamily="18" charset="0"/>
              </a:rPr>
              <a:t>O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h,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also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vertical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7300" y="3873500"/>
            <a:ext cx="1955800" cy="13081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1400" y="3530600"/>
            <a:ext cx="3352800" cy="22352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85900" y="1155700"/>
            <a:ext cx="5143500" cy="1917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>
                <a:tab pos="1930400" algn="l"/>
              </a:tabLst>
            </a:pPr>
            <a:r>
              <a:rPr lang="en-US" altLang="zh-CN" dirty="0" smtClean="0"/>
              <a:t>	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Proper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storage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600"/>
              </a:lnSpc>
              <a:tabLst>
                <a:tab pos="1930400" algn="l"/>
              </a:tabLst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Archival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Boxes,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Paper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and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Plastics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6108700" y="6845300"/>
            <a:ext cx="17653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Photo: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Tuscan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82" dirty="0" smtClean="0">
                <a:solidFill>
                  <a:srgbClr val="7C8F97"/>
                </a:solidFill>
                <a:latin typeface="Calisto MT" pitchFamily="18" charset="0"/>
                <a:cs typeface="Calisto MT" pitchFamily="18" charset="0"/>
              </a:rPr>
              <a:t>Corp.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347398" y="2596503"/>
            <a:ext cx="5549784" cy="3905803"/>
          </a:xfrm>
          <a:custGeom>
            <a:avLst/>
            <a:gdLst>
              <a:gd name="connsiteX0" fmla="*/ 6350 w 5549784"/>
              <a:gd name="connsiteY0" fmla="*/ 6350 h 3905803"/>
              <a:gd name="connsiteX1" fmla="*/ 5543433 w 5549784"/>
              <a:gd name="connsiteY1" fmla="*/ 6350 h 3905803"/>
              <a:gd name="connsiteX2" fmla="*/ 5543433 w 5549784"/>
              <a:gd name="connsiteY2" fmla="*/ 3899453 h 3905803"/>
              <a:gd name="connsiteX3" fmla="*/ 6350 w 5549784"/>
              <a:gd name="connsiteY3" fmla="*/ 3899453 h 3905803"/>
              <a:gd name="connsiteX4" fmla="*/ 6350 w 5549784"/>
              <a:gd name="connsiteY4" fmla="*/ 6350 h 390580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549784" h="3905803">
                <a:moveTo>
                  <a:pt x="6350" y="6350"/>
                </a:moveTo>
                <a:lnTo>
                  <a:pt x="5543433" y="6350"/>
                </a:lnTo>
                <a:lnTo>
                  <a:pt x="5543433" y="3899453"/>
                </a:lnTo>
                <a:lnTo>
                  <a:pt x="6350" y="3899453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6800" y="2590800"/>
            <a:ext cx="5562600" cy="39116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454400" y="1117600"/>
            <a:ext cx="31369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Poor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Housing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197100" y="2527300"/>
            <a:ext cx="6858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9495" dirty="0" smtClean="0">
                <a:solidFill>
                  <a:srgbClr val="FF0000"/>
                </a:solidFill>
                <a:latin typeface="Segoe UI" pitchFamily="18" charset="0"/>
                <a:cs typeface="Segoe UI" pitchFamily="18" charset="0"/>
              </a:rPr>
              <a:t>✗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201095" y="2596503"/>
            <a:ext cx="5563130" cy="3905803"/>
          </a:xfrm>
          <a:custGeom>
            <a:avLst/>
            <a:gdLst>
              <a:gd name="connsiteX0" fmla="*/ 6350 w 5563130"/>
              <a:gd name="connsiteY0" fmla="*/ 6350 h 3905803"/>
              <a:gd name="connsiteX1" fmla="*/ 5556780 w 5563130"/>
              <a:gd name="connsiteY1" fmla="*/ 6350 h 3905803"/>
              <a:gd name="connsiteX2" fmla="*/ 5556780 w 5563130"/>
              <a:gd name="connsiteY2" fmla="*/ 3899453 h 3905803"/>
              <a:gd name="connsiteX3" fmla="*/ 6350 w 5563130"/>
              <a:gd name="connsiteY3" fmla="*/ 3899453 h 3905803"/>
              <a:gd name="connsiteX4" fmla="*/ 6350 w 5563130"/>
              <a:gd name="connsiteY4" fmla="*/ 6350 h 390580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563130" h="3905803">
                <a:moveTo>
                  <a:pt x="6350" y="6350"/>
                </a:moveTo>
                <a:lnTo>
                  <a:pt x="5556780" y="6350"/>
                </a:lnTo>
                <a:lnTo>
                  <a:pt x="5556780" y="3899453"/>
                </a:lnTo>
                <a:lnTo>
                  <a:pt x="6350" y="3899453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7100" y="2590800"/>
            <a:ext cx="5575300" cy="39116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568700" y="1117600"/>
            <a:ext cx="28956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Poor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Storage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6731000" y="2705100"/>
            <a:ext cx="6858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9495" dirty="0" smtClean="0">
                <a:solidFill>
                  <a:srgbClr val="FF0000"/>
                </a:solidFill>
                <a:latin typeface="Segoe UI" pitchFamily="18" charset="0"/>
                <a:cs typeface="Segoe UI" pitchFamily="18" charset="0"/>
              </a:rPr>
              <a:t>✗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104550" y="2596502"/>
            <a:ext cx="5479519" cy="3906196"/>
          </a:xfrm>
          <a:custGeom>
            <a:avLst/>
            <a:gdLst>
              <a:gd name="connsiteX0" fmla="*/ 6350 w 5479519"/>
              <a:gd name="connsiteY0" fmla="*/ 6350 h 3906196"/>
              <a:gd name="connsiteX1" fmla="*/ 5473168 w 5479519"/>
              <a:gd name="connsiteY1" fmla="*/ 6350 h 3906196"/>
              <a:gd name="connsiteX2" fmla="*/ 5473168 w 5479519"/>
              <a:gd name="connsiteY2" fmla="*/ 3899846 h 3906196"/>
              <a:gd name="connsiteX3" fmla="*/ 6350 w 5479519"/>
              <a:gd name="connsiteY3" fmla="*/ 3899846 h 3906196"/>
              <a:gd name="connsiteX4" fmla="*/ 6350 w 5479519"/>
              <a:gd name="connsiteY4" fmla="*/ 6350 h 390619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479519" h="3906196">
                <a:moveTo>
                  <a:pt x="6350" y="6350"/>
                </a:moveTo>
                <a:lnTo>
                  <a:pt x="5473168" y="6350"/>
                </a:lnTo>
                <a:lnTo>
                  <a:pt x="5473168" y="3899846"/>
                </a:lnTo>
                <a:lnTo>
                  <a:pt x="6350" y="3899846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95500" y="2590800"/>
            <a:ext cx="5486400" cy="39116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247900" y="1117600"/>
            <a:ext cx="55499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Preservation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Re-housing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197100" y="2908300"/>
            <a:ext cx="10160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9495" dirty="0" smtClean="0">
                <a:solidFill>
                  <a:srgbClr val="FF0000"/>
                </a:solidFill>
                <a:latin typeface="Segoe UI" pitchFamily="18" charset="0"/>
                <a:cs typeface="Segoe UI" pitchFamily="18" charset="0"/>
              </a:rPr>
              <a:t>✔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516326" y="2370377"/>
            <a:ext cx="2720316" cy="4136227"/>
          </a:xfrm>
          <a:custGeom>
            <a:avLst/>
            <a:gdLst>
              <a:gd name="connsiteX0" fmla="*/ 6350 w 2720316"/>
              <a:gd name="connsiteY0" fmla="*/ 6350 h 4136227"/>
              <a:gd name="connsiteX1" fmla="*/ 2713966 w 2720316"/>
              <a:gd name="connsiteY1" fmla="*/ 6350 h 4136227"/>
              <a:gd name="connsiteX2" fmla="*/ 2713966 w 2720316"/>
              <a:gd name="connsiteY2" fmla="*/ 4129877 h 4136227"/>
              <a:gd name="connsiteX3" fmla="*/ 6350 w 2720316"/>
              <a:gd name="connsiteY3" fmla="*/ 4129877 h 4136227"/>
              <a:gd name="connsiteX4" fmla="*/ 6350 w 2720316"/>
              <a:gd name="connsiteY4" fmla="*/ 6350 h 413622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720316" h="4136227">
                <a:moveTo>
                  <a:pt x="6350" y="6350"/>
                </a:moveTo>
                <a:lnTo>
                  <a:pt x="2713966" y="6350"/>
                </a:lnTo>
                <a:lnTo>
                  <a:pt x="2713966" y="4129877"/>
                </a:lnTo>
                <a:lnTo>
                  <a:pt x="6350" y="4129877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17900" y="2362200"/>
            <a:ext cx="2717800" cy="41529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943100" y="1117600"/>
            <a:ext cx="61468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Preservation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Re-housing…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3187700" y="4305300"/>
            <a:ext cx="10160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9495" dirty="0" smtClean="0">
                <a:solidFill>
                  <a:srgbClr val="FF0000"/>
                </a:solidFill>
                <a:latin typeface="Segoe UI" pitchFamily="18" charset="0"/>
                <a:cs typeface="Segoe UI" pitchFamily="18" charset="0"/>
              </a:rPr>
              <a:t>✔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187794" y="2596503"/>
            <a:ext cx="5642817" cy="3905803"/>
          </a:xfrm>
          <a:custGeom>
            <a:avLst/>
            <a:gdLst>
              <a:gd name="connsiteX0" fmla="*/ 6350 w 5642817"/>
              <a:gd name="connsiteY0" fmla="*/ 6350 h 3905803"/>
              <a:gd name="connsiteX1" fmla="*/ 5636467 w 5642817"/>
              <a:gd name="connsiteY1" fmla="*/ 6350 h 3905803"/>
              <a:gd name="connsiteX2" fmla="*/ 5636467 w 5642817"/>
              <a:gd name="connsiteY2" fmla="*/ 3899453 h 3905803"/>
              <a:gd name="connsiteX3" fmla="*/ 6350 w 5642817"/>
              <a:gd name="connsiteY3" fmla="*/ 3899453 h 3905803"/>
              <a:gd name="connsiteX4" fmla="*/ 6350 w 5642817"/>
              <a:gd name="connsiteY4" fmla="*/ 6350 h 390580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642817" h="3905803">
                <a:moveTo>
                  <a:pt x="6350" y="6350"/>
                </a:moveTo>
                <a:lnTo>
                  <a:pt x="5636467" y="6350"/>
                </a:lnTo>
                <a:lnTo>
                  <a:pt x="5636467" y="3899453"/>
                </a:lnTo>
                <a:lnTo>
                  <a:pt x="6350" y="3899453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84400" y="2590800"/>
            <a:ext cx="5651500" cy="39116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238500" y="1104900"/>
            <a:ext cx="3568700" cy="698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5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…and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Storage</a:t>
            </a:r>
            <a:r>
              <a:rPr lang="en-US" altLang="zh-CN" sz="4747" b="1" i="1" dirty="0" smtClean="0">
                <a:solidFill>
                  <a:srgbClr val="FF0000"/>
                </a:solidFill>
                <a:latin typeface="Calisto MT" pitchFamily="18" charset="0"/>
                <a:cs typeface="Calisto MT" pitchFamily="18" charset="0"/>
              </a:rPr>
              <a:t>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229100" y="1117600"/>
            <a:ext cx="15748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MPLP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485900" y="2679700"/>
            <a:ext cx="1790700" cy="34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Box/Shelf?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828800" y="3124200"/>
            <a:ext cx="3987800" cy="711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Absolute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minimum: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impossible?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Access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vs.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preservation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485900" y="4508500"/>
            <a:ext cx="2679700" cy="34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Reinventing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wheel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1828800" y="4953000"/>
            <a:ext cx="18669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Waste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of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time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959100" y="1117600"/>
            <a:ext cx="41275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MPLP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Influenced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2019300" y="2654300"/>
            <a:ext cx="2908300" cy="1155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>
                <a:tab pos="342900" algn="l"/>
              </a:tabLst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Decisions</a:t>
            </a:r>
            <a:r>
              <a:rPr lang="en-US" altLang="zh-CN" sz="2373" dirty="0" smtClean="0">
                <a:solidFill>
                  <a:srgbClr val="404040"/>
                </a:solidFill>
                <a:latin typeface="Wingdings" pitchFamily="18" charset="0"/>
                <a:cs typeface="Wingdings" pitchFamily="18" charset="0"/>
              </a:rPr>
              <a:t>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Policy</a:t>
            </a:r>
          </a:p>
          <a:p>
            <a:pPr>
              <a:lnSpc>
                <a:spcPts val="32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Collection-ish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Level</a:t>
            </a:r>
          </a:p>
          <a:p>
            <a:pPr>
              <a:lnSpc>
                <a:spcPts val="31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Item-ish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Level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2019300" y="4064000"/>
            <a:ext cx="2260600" cy="34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UCLA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Library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362200" y="4483100"/>
            <a:ext cx="41783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Special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Collections: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Box-ish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Level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2362200" y="4902200"/>
            <a:ext cx="48260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Preservation: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Item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Level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(more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training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2590800" y="5232400"/>
            <a:ext cx="9144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needed)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755900" y="1117600"/>
            <a:ext cx="45466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Levels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of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Processing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828800" y="2679700"/>
            <a:ext cx="60071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Special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Collections: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Box-ish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Level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(recommended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2057400" y="2997200"/>
            <a:ext cx="12319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minimum)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057400" y="3429000"/>
            <a:ext cx="25527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1978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Numbers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of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formats</a:t>
            </a:r>
          </a:p>
          <a:p>
            <a:pPr>
              <a:lnSpc>
                <a:spcPts val="2900"/>
              </a:lnSpc>
              <a:tabLst/>
            </a:pPr>
            <a:r>
              <a:rPr lang="en-US" altLang="zh-CN" sz="1978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Date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range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of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content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2057400" y="4178300"/>
            <a:ext cx="29845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1978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Proper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storage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orientation</a:t>
            </a:r>
          </a:p>
          <a:p>
            <a:pPr>
              <a:lnSpc>
                <a:spcPts val="2900"/>
              </a:lnSpc>
              <a:tabLst/>
            </a:pPr>
            <a:r>
              <a:rPr lang="en-US" altLang="zh-CN" sz="1978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Red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flags!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1828800" y="4927600"/>
            <a:ext cx="43942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Preservation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Processing: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Item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Level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2057400" y="5321300"/>
            <a:ext cx="723900" cy="279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1978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TMI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336800" y="1117600"/>
            <a:ext cx="53594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Minimum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Finding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Aid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485900" y="2743200"/>
            <a:ext cx="2794000" cy="2286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>
                <a:tab pos="342900" algn="l"/>
                <a:tab pos="571500" algn="l"/>
                <a:tab pos="800100" algn="l"/>
                <a:tab pos="1028700" algn="l"/>
              </a:tabLst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Container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List</a:t>
            </a:r>
          </a:p>
          <a:p>
            <a:pPr>
              <a:lnSpc>
                <a:spcPts val="3200"/>
              </a:lnSpc>
              <a:tabLst>
                <a:tab pos="342900" algn="l"/>
                <a:tab pos="571500" algn="l"/>
                <a:tab pos="800100" algn="l"/>
                <a:tab pos="1028700" algn="l"/>
              </a:tabLst>
            </a:pPr>
            <a:r>
              <a:rPr lang="en-US" altLang="zh-CN" dirty="0" smtClean="0"/>
              <a:t>	</a:t>
            </a: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Media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Type</a:t>
            </a:r>
          </a:p>
          <a:p>
            <a:pPr>
              <a:lnSpc>
                <a:spcPts val="2900"/>
              </a:lnSpc>
              <a:tabLst>
                <a:tab pos="342900" algn="l"/>
                <a:tab pos="571500" algn="l"/>
                <a:tab pos="800100" algn="l"/>
                <a:tab pos="1028700" algn="l"/>
              </a:tabLst>
            </a:pPr>
            <a:r>
              <a:rPr lang="en-US" altLang="zh-CN" dirty="0" smtClean="0"/>
              <a:t>		</a:t>
            </a:r>
            <a:r>
              <a:rPr lang="en-US" altLang="zh-CN" sz="1978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Format</a:t>
            </a:r>
          </a:p>
          <a:p>
            <a:pPr>
              <a:lnSpc>
                <a:spcPts val="2700"/>
              </a:lnSpc>
              <a:tabLst>
                <a:tab pos="342900" algn="l"/>
                <a:tab pos="571500" algn="l"/>
                <a:tab pos="800100" algn="l"/>
                <a:tab pos="1028700" algn="l"/>
              </a:tabLst>
            </a:pPr>
            <a:r>
              <a:rPr lang="en-US" altLang="zh-CN" dirty="0" smtClean="0"/>
              <a:t>			</a:t>
            </a:r>
            <a:r>
              <a:rPr lang="en-US" altLang="zh-CN" sz="1780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78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80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#</a:t>
            </a:r>
            <a:r>
              <a:rPr lang="en-US" altLang="zh-CN" sz="17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80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of</a:t>
            </a:r>
            <a:r>
              <a:rPr lang="en-US" altLang="zh-CN" sz="17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80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items</a:t>
            </a:r>
          </a:p>
          <a:p>
            <a:pPr>
              <a:lnSpc>
                <a:spcPts val="2100"/>
              </a:lnSpc>
              <a:tabLst>
                <a:tab pos="342900" algn="l"/>
                <a:tab pos="571500" algn="l"/>
                <a:tab pos="800100" algn="l"/>
                <a:tab pos="1028700" algn="l"/>
              </a:tabLst>
            </a:pPr>
            <a:r>
              <a:rPr lang="en-US" altLang="zh-CN" dirty="0" smtClean="0"/>
              <a:t>				</a:t>
            </a:r>
            <a:r>
              <a:rPr lang="en-US" altLang="zh-CN" sz="1780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(guesstimate,</a:t>
            </a:r>
          </a:p>
          <a:p>
            <a:pPr>
              <a:lnSpc>
                <a:spcPts val="2000"/>
              </a:lnSpc>
              <a:tabLst>
                <a:tab pos="342900" algn="l"/>
                <a:tab pos="571500" algn="l"/>
                <a:tab pos="800100" algn="l"/>
                <a:tab pos="1028700" algn="l"/>
              </a:tabLst>
            </a:pPr>
            <a:r>
              <a:rPr lang="en-US" altLang="zh-CN" dirty="0" smtClean="0"/>
              <a:t>				</a:t>
            </a:r>
            <a:r>
              <a:rPr lang="en-US" altLang="zh-CN" sz="1780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rounding</a:t>
            </a:r>
            <a:r>
              <a:rPr lang="en-US" altLang="zh-CN" sz="17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80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up);</a:t>
            </a:r>
            <a:r>
              <a:rPr lang="en-US" altLang="zh-CN" sz="17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80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date</a:t>
            </a:r>
          </a:p>
          <a:p>
            <a:pPr>
              <a:lnSpc>
                <a:spcPts val="2100"/>
              </a:lnSpc>
              <a:tabLst>
                <a:tab pos="342900" algn="l"/>
                <a:tab pos="571500" algn="l"/>
                <a:tab pos="800100" algn="l"/>
                <a:tab pos="1028700" algn="l"/>
              </a:tabLst>
            </a:pPr>
            <a:r>
              <a:rPr lang="en-US" altLang="zh-CN" dirty="0" smtClean="0"/>
              <a:t>				</a:t>
            </a:r>
            <a:r>
              <a:rPr lang="en-US" altLang="zh-CN" sz="1780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range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5372100" y="2908300"/>
            <a:ext cx="2743200" cy="3543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>
                <a:tab pos="355600" algn="l"/>
                <a:tab pos="584200" algn="l"/>
                <a:tab pos="800100" algn="l"/>
                <a:tab pos="1028700" algn="l"/>
              </a:tabLst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Box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212</a:t>
            </a:r>
          </a:p>
          <a:p>
            <a:pPr>
              <a:lnSpc>
                <a:spcPts val="2900"/>
              </a:lnSpc>
              <a:tabLst>
                <a:tab pos="355600" algn="l"/>
                <a:tab pos="584200" algn="l"/>
                <a:tab pos="800100" algn="l"/>
                <a:tab pos="1028700" algn="l"/>
              </a:tabLst>
            </a:pPr>
            <a:r>
              <a:rPr lang="en-US" altLang="zh-CN" dirty="0" smtClean="0"/>
              <a:t>	</a:t>
            </a: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Film</a:t>
            </a:r>
          </a:p>
          <a:p>
            <a:pPr>
              <a:lnSpc>
                <a:spcPts val="2700"/>
              </a:lnSpc>
              <a:tabLst>
                <a:tab pos="355600" algn="l"/>
                <a:tab pos="584200" algn="l"/>
                <a:tab pos="800100" algn="l"/>
                <a:tab pos="1028700" algn="l"/>
              </a:tabLst>
            </a:pPr>
            <a:r>
              <a:rPr lang="en-US" altLang="zh-CN" dirty="0" smtClean="0"/>
              <a:t>		</a:t>
            </a:r>
            <a:r>
              <a:rPr lang="en-US" altLang="zh-CN" sz="1978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16mm</a:t>
            </a:r>
          </a:p>
          <a:p>
            <a:pPr>
              <a:lnSpc>
                <a:spcPts val="2400"/>
              </a:lnSpc>
              <a:tabLst>
                <a:tab pos="355600" algn="l"/>
                <a:tab pos="584200" algn="l"/>
                <a:tab pos="800100" algn="l"/>
                <a:tab pos="1028700" algn="l"/>
              </a:tabLst>
            </a:pPr>
            <a:r>
              <a:rPr lang="en-US" altLang="zh-CN" dirty="0" smtClean="0"/>
              <a:t>			</a:t>
            </a:r>
            <a:r>
              <a:rPr lang="en-US" altLang="zh-CN" sz="1780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78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80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5</a:t>
            </a:r>
            <a:r>
              <a:rPr lang="en-US" altLang="zh-CN" sz="17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80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reels;</a:t>
            </a:r>
            <a:r>
              <a:rPr lang="en-US" altLang="zh-CN" sz="17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80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1962</a:t>
            </a:r>
          </a:p>
          <a:p>
            <a:pPr>
              <a:lnSpc>
                <a:spcPts val="2500"/>
              </a:lnSpc>
              <a:tabLst>
                <a:tab pos="355600" algn="l"/>
                <a:tab pos="584200" algn="l"/>
                <a:tab pos="800100" algn="l"/>
                <a:tab pos="1028700" algn="l"/>
              </a:tabLst>
            </a:pPr>
            <a:r>
              <a:rPr lang="en-US" altLang="zh-CN" dirty="0" smtClean="0"/>
              <a:t>			</a:t>
            </a:r>
            <a:r>
              <a:rPr lang="en-US" altLang="zh-CN" sz="1780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78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80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9</a:t>
            </a:r>
            <a:r>
              <a:rPr lang="en-US" altLang="zh-CN" sz="17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80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reels;</a:t>
            </a:r>
            <a:r>
              <a:rPr lang="en-US" altLang="zh-CN" sz="17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80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1967-1969</a:t>
            </a:r>
          </a:p>
          <a:p>
            <a:pPr>
              <a:lnSpc>
                <a:spcPts val="2900"/>
              </a:lnSpc>
              <a:tabLst>
                <a:tab pos="355600" algn="l"/>
                <a:tab pos="584200" algn="l"/>
                <a:tab pos="800100" algn="l"/>
                <a:tab pos="1028700" algn="l"/>
              </a:tabLst>
            </a:pPr>
            <a:r>
              <a:rPr lang="en-US" altLang="zh-CN" dirty="0" smtClean="0"/>
              <a:t>	</a:t>
            </a: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Video</a:t>
            </a:r>
          </a:p>
          <a:p>
            <a:pPr>
              <a:lnSpc>
                <a:spcPts val="2700"/>
              </a:lnSpc>
              <a:tabLst>
                <a:tab pos="355600" algn="l"/>
                <a:tab pos="584200" algn="l"/>
                <a:tab pos="800100" algn="l"/>
                <a:tab pos="1028700" algn="l"/>
              </a:tabLst>
            </a:pPr>
            <a:r>
              <a:rPr lang="en-US" altLang="zh-CN" dirty="0" smtClean="0"/>
              <a:t>		</a:t>
            </a:r>
            <a:r>
              <a:rPr lang="en-US" altLang="zh-CN" sz="1978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Hi8</a:t>
            </a:r>
          </a:p>
          <a:p>
            <a:pPr>
              <a:lnSpc>
                <a:spcPts val="2500"/>
              </a:lnSpc>
              <a:tabLst>
                <a:tab pos="355600" algn="l"/>
                <a:tab pos="584200" algn="l"/>
                <a:tab pos="800100" algn="l"/>
                <a:tab pos="1028700" algn="l"/>
              </a:tabLst>
            </a:pPr>
            <a:r>
              <a:rPr lang="en-US" altLang="zh-CN" dirty="0" smtClean="0"/>
              <a:t>			</a:t>
            </a:r>
            <a:r>
              <a:rPr lang="en-US" altLang="zh-CN" sz="1780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78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80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14</a:t>
            </a:r>
            <a:r>
              <a:rPr lang="en-US" altLang="zh-CN" sz="17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80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cassettes;</a:t>
            </a:r>
          </a:p>
          <a:p>
            <a:pPr>
              <a:lnSpc>
                <a:spcPts val="1800"/>
              </a:lnSpc>
              <a:tabLst>
                <a:tab pos="355600" algn="l"/>
                <a:tab pos="584200" algn="l"/>
                <a:tab pos="800100" algn="l"/>
                <a:tab pos="1028700" algn="l"/>
              </a:tabLst>
            </a:pPr>
            <a:r>
              <a:rPr lang="en-US" altLang="zh-CN" dirty="0" smtClean="0"/>
              <a:t>				</a:t>
            </a:r>
            <a:r>
              <a:rPr lang="en-US" altLang="zh-CN" sz="1780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1985-1987</a:t>
            </a:r>
          </a:p>
          <a:p>
            <a:pPr>
              <a:lnSpc>
                <a:spcPts val="2400"/>
              </a:lnSpc>
              <a:tabLst>
                <a:tab pos="355600" algn="l"/>
                <a:tab pos="584200" algn="l"/>
                <a:tab pos="800100" algn="l"/>
                <a:tab pos="1028700" algn="l"/>
              </a:tabLst>
            </a:pPr>
            <a:r>
              <a:rPr lang="en-US" altLang="zh-CN" dirty="0" smtClean="0"/>
              <a:t>			</a:t>
            </a:r>
            <a:r>
              <a:rPr lang="en-US" altLang="zh-CN" sz="1780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78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80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2</a:t>
            </a:r>
            <a:r>
              <a:rPr lang="en-US" altLang="zh-CN" sz="17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80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cassettes;</a:t>
            </a:r>
            <a:r>
              <a:rPr lang="en-US" altLang="zh-CN" sz="17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80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1988;</a:t>
            </a:r>
          </a:p>
          <a:p>
            <a:pPr>
              <a:lnSpc>
                <a:spcPts val="1900"/>
              </a:lnSpc>
              <a:tabLst>
                <a:tab pos="355600" algn="l"/>
                <a:tab pos="584200" algn="l"/>
                <a:tab pos="800100" algn="l"/>
                <a:tab pos="1028700" algn="l"/>
              </a:tabLst>
            </a:pPr>
            <a:r>
              <a:rPr lang="en-US" altLang="zh-CN" dirty="0" smtClean="0"/>
              <a:t>				</a:t>
            </a:r>
            <a:r>
              <a:rPr lang="en-US" altLang="zh-CN" sz="1780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mold</a:t>
            </a:r>
            <a:r>
              <a:rPr lang="en-US" altLang="zh-CN" sz="17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80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detected.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895600" y="1117600"/>
            <a:ext cx="42672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Level-Up: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Item-ish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485900" y="2743200"/>
            <a:ext cx="3060700" cy="2171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Max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size/length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Speed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Duplicate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vs.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original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Content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key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words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5372100" y="2628900"/>
            <a:ext cx="1016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/>
            </a:pPr>
            <a:r>
              <a:rPr lang="en-US" altLang="zh-CN" sz="1681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5715000" y="2743200"/>
            <a:ext cx="2781300" cy="3670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                <a:tab pos="241300" algn="l"/>
                <a:tab pos="685800" algn="l"/>
                <a:tab pos="914400" algn="l"/>
                <a:tab pos="1143000" algn="l"/>
              </a:tabLst>
            </a:pPr>
            <a:r>
              <a:rPr lang="en-US" altLang="zh-CN" sz="168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Box</a:t>
            </a:r>
            <a:r>
              <a:rPr lang="en-US" altLang="zh-CN" sz="168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8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212</a:t>
            </a:r>
          </a:p>
          <a:p>
            <a:pPr>
              <a:lnSpc>
                <a:spcPts val="1900"/>
              </a:lnSpc>
              <a:tabLst>
                <a:tab pos="241300" algn="l"/>
                <a:tab pos="685800" algn="l"/>
                <a:tab pos="914400" algn="l"/>
                <a:tab pos="1143000" algn="l"/>
              </a:tabLst>
            </a:pPr>
            <a:r>
              <a:rPr lang="en-US" altLang="zh-CN" sz="1483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48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48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Film</a:t>
            </a:r>
          </a:p>
          <a:p>
            <a:pPr>
              <a:lnSpc>
                <a:spcPts val="1900"/>
              </a:lnSpc>
              <a:tabLst>
                <a:tab pos="241300" algn="l"/>
                <a:tab pos="685800" algn="l"/>
                <a:tab pos="914400" algn="l"/>
                <a:tab pos="1143000" algn="l"/>
              </a:tabLst>
            </a:pPr>
            <a:r>
              <a:rPr lang="en-US" altLang="zh-CN" dirty="0" smtClean="0"/>
              <a:t>	</a:t>
            </a:r>
            <a:r>
              <a:rPr lang="en-US" altLang="zh-CN" sz="1384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384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384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16mm</a:t>
            </a:r>
          </a:p>
          <a:p>
            <a:pPr>
              <a:lnSpc>
                <a:spcPts val="1800"/>
              </a:lnSpc>
              <a:tabLst>
                <a:tab pos="241300" algn="l"/>
                <a:tab pos="685800" algn="l"/>
                <a:tab pos="914400" algn="l"/>
                <a:tab pos="1143000" algn="l"/>
              </a:tabLst>
            </a:pPr>
            <a:r>
              <a:rPr lang="en-US" altLang="zh-CN" dirty="0" smtClean="0"/>
              <a:t>		</a:t>
            </a:r>
            <a:r>
              <a:rPr lang="en-US" altLang="zh-CN" sz="1384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384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384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Masters</a:t>
            </a:r>
          </a:p>
          <a:p>
            <a:pPr>
              <a:lnSpc>
                <a:spcPts val="1800"/>
              </a:lnSpc>
              <a:tabLst>
                <a:tab pos="241300" algn="l"/>
                <a:tab pos="685800" algn="l"/>
                <a:tab pos="914400" algn="l"/>
                <a:tab pos="1143000" algn="l"/>
              </a:tabLst>
            </a:pPr>
            <a:r>
              <a:rPr lang="en-US" altLang="zh-CN" dirty="0" smtClean="0"/>
              <a:t>			</a:t>
            </a:r>
            <a:r>
              <a:rPr lang="en-US" altLang="zh-CN" sz="1285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5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reels;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1962;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400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feet;</a:t>
            </a:r>
          </a:p>
          <a:p>
            <a:pPr>
              <a:lnSpc>
                <a:spcPts val="1100"/>
              </a:lnSpc>
              <a:tabLst>
                <a:tab pos="241300" algn="l"/>
                <a:tab pos="685800" algn="l"/>
                <a:tab pos="914400" algn="l"/>
                <a:tab pos="1143000" algn="l"/>
              </a:tabLst>
            </a:pPr>
            <a:r>
              <a:rPr lang="en-US" altLang="zh-CN" dirty="0" smtClean="0"/>
              <a:t>				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18fps;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Football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film</a:t>
            </a:r>
          </a:p>
          <a:p>
            <a:pPr>
              <a:lnSpc>
                <a:spcPts val="1800"/>
              </a:lnSpc>
              <a:tabLst>
                <a:tab pos="241300" algn="l"/>
                <a:tab pos="685800" algn="l"/>
                <a:tab pos="914400" algn="l"/>
                <a:tab pos="1143000" algn="l"/>
              </a:tabLst>
            </a:pPr>
            <a:r>
              <a:rPr lang="en-US" altLang="zh-CN" dirty="0" smtClean="0"/>
              <a:t>			</a:t>
            </a:r>
            <a:r>
              <a:rPr lang="en-US" altLang="zh-CN" sz="1285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9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reels;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1967-1969;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800</a:t>
            </a:r>
          </a:p>
          <a:p>
            <a:pPr>
              <a:lnSpc>
                <a:spcPts val="1100"/>
              </a:lnSpc>
              <a:tabLst>
                <a:tab pos="241300" algn="l"/>
                <a:tab pos="685800" algn="l"/>
                <a:tab pos="914400" algn="l"/>
                <a:tab pos="1143000" algn="l"/>
              </a:tabLst>
            </a:pPr>
            <a:r>
              <a:rPr lang="en-US" altLang="zh-CN" dirty="0" smtClean="0"/>
              <a:t>				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feet;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home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movies</a:t>
            </a:r>
          </a:p>
          <a:p>
            <a:pPr>
              <a:lnSpc>
                <a:spcPts val="2000"/>
              </a:lnSpc>
              <a:tabLst>
                <a:tab pos="241300" algn="l"/>
                <a:tab pos="685800" algn="l"/>
                <a:tab pos="914400" algn="l"/>
                <a:tab pos="1143000" algn="l"/>
              </a:tabLst>
            </a:pPr>
            <a:r>
              <a:rPr lang="en-US" altLang="zh-CN" sz="1483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48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48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Video</a:t>
            </a:r>
          </a:p>
          <a:p>
            <a:pPr>
              <a:lnSpc>
                <a:spcPts val="1800"/>
              </a:lnSpc>
              <a:tabLst>
                <a:tab pos="241300" algn="l"/>
                <a:tab pos="685800" algn="l"/>
                <a:tab pos="914400" algn="l"/>
                <a:tab pos="1143000" algn="l"/>
              </a:tabLst>
            </a:pPr>
            <a:r>
              <a:rPr lang="en-US" altLang="zh-CN" dirty="0" smtClean="0"/>
              <a:t>	</a:t>
            </a:r>
            <a:r>
              <a:rPr lang="en-US" altLang="zh-CN" sz="1384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384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384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Home</a:t>
            </a:r>
            <a:r>
              <a:rPr lang="en-US" altLang="zh-CN" sz="138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84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movies</a:t>
            </a:r>
          </a:p>
          <a:p>
            <a:pPr>
              <a:lnSpc>
                <a:spcPts val="1800"/>
              </a:lnSpc>
              <a:tabLst>
                <a:tab pos="241300" algn="l"/>
                <a:tab pos="685800" algn="l"/>
                <a:tab pos="914400" algn="l"/>
                <a:tab pos="1143000" algn="l"/>
              </a:tabLst>
            </a:pPr>
            <a:r>
              <a:rPr lang="en-US" altLang="zh-CN" dirty="0" smtClean="0"/>
              <a:t>		</a:t>
            </a:r>
            <a:r>
              <a:rPr lang="en-US" altLang="zh-CN" sz="1384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384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384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Hi8;</a:t>
            </a:r>
          </a:p>
          <a:p>
            <a:pPr>
              <a:lnSpc>
                <a:spcPts val="1800"/>
              </a:lnSpc>
              <a:tabLst>
                <a:tab pos="241300" algn="l"/>
                <a:tab pos="685800" algn="l"/>
                <a:tab pos="914400" algn="l"/>
                <a:tab pos="1143000" algn="l"/>
              </a:tabLst>
            </a:pPr>
            <a:r>
              <a:rPr lang="en-US" altLang="zh-CN" dirty="0" smtClean="0"/>
              <a:t>			</a:t>
            </a:r>
            <a:r>
              <a:rPr lang="en-US" altLang="zh-CN" sz="1285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10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cassettes;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1985-1987;</a:t>
            </a:r>
          </a:p>
          <a:p>
            <a:pPr>
              <a:lnSpc>
                <a:spcPts val="1100"/>
              </a:lnSpc>
              <a:tabLst>
                <a:tab pos="241300" algn="l"/>
                <a:tab pos="685800" algn="l"/>
                <a:tab pos="914400" algn="l"/>
                <a:tab pos="1143000" algn="l"/>
              </a:tabLst>
            </a:pPr>
            <a:r>
              <a:rPr lang="en-US" altLang="zh-CN" dirty="0" smtClean="0"/>
              <a:t>				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120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minutes;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Originals</a:t>
            </a:r>
          </a:p>
          <a:p>
            <a:pPr>
              <a:lnSpc>
                <a:spcPts val="1800"/>
              </a:lnSpc>
              <a:tabLst>
                <a:tab pos="241300" algn="l"/>
                <a:tab pos="685800" algn="l"/>
                <a:tab pos="914400" algn="l"/>
                <a:tab pos="1143000" algn="l"/>
              </a:tabLst>
            </a:pPr>
            <a:r>
              <a:rPr lang="en-US" altLang="zh-CN" dirty="0" smtClean="0"/>
              <a:t>			</a:t>
            </a:r>
            <a:r>
              <a:rPr lang="en-US" altLang="zh-CN" sz="1285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4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cassettes;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1985;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120</a:t>
            </a:r>
          </a:p>
          <a:p>
            <a:pPr>
              <a:lnSpc>
                <a:spcPts val="1100"/>
              </a:lnSpc>
              <a:tabLst>
                <a:tab pos="241300" algn="l"/>
                <a:tab pos="685800" algn="l"/>
                <a:tab pos="914400" algn="l"/>
                <a:tab pos="1143000" algn="l"/>
              </a:tabLst>
            </a:pPr>
            <a:r>
              <a:rPr lang="en-US" altLang="zh-CN" dirty="0" smtClean="0"/>
              <a:t>				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minutes;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duplicates</a:t>
            </a:r>
          </a:p>
          <a:p>
            <a:pPr>
              <a:lnSpc>
                <a:spcPts val="1800"/>
              </a:lnSpc>
              <a:tabLst>
                <a:tab pos="241300" algn="l"/>
                <a:tab pos="685800" algn="l"/>
                <a:tab pos="914400" algn="l"/>
                <a:tab pos="1143000" algn="l"/>
              </a:tabLst>
            </a:pPr>
            <a:r>
              <a:rPr lang="en-US" altLang="zh-CN" dirty="0" smtClean="0"/>
              <a:t>			</a:t>
            </a:r>
            <a:r>
              <a:rPr lang="en-US" altLang="zh-CN" sz="1285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2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cassettes;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1988;</a:t>
            </a:r>
            <a:r>
              <a:rPr lang="en-US" altLang="zh-CN" sz="12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mold</a:t>
            </a:r>
          </a:p>
          <a:p>
            <a:pPr>
              <a:lnSpc>
                <a:spcPts val="1100"/>
              </a:lnSpc>
              <a:tabLst>
                <a:tab pos="241300" algn="l"/>
                <a:tab pos="685800" algn="l"/>
                <a:tab pos="914400" algn="l"/>
                <a:tab pos="1143000" algn="l"/>
              </a:tabLst>
            </a:pPr>
            <a:r>
              <a:rPr lang="en-US" altLang="zh-CN" dirty="0" smtClean="0"/>
              <a:t>				</a:t>
            </a:r>
            <a:r>
              <a:rPr lang="en-US" altLang="zh-CN" sz="1285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detected.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187792" y="2521134"/>
            <a:ext cx="5709550" cy="3647901"/>
          </a:xfrm>
          <a:custGeom>
            <a:avLst/>
            <a:gdLst>
              <a:gd name="connsiteX0" fmla="*/ 6350 w 5709550"/>
              <a:gd name="connsiteY0" fmla="*/ 6350 h 3647901"/>
              <a:gd name="connsiteX1" fmla="*/ 5703200 w 5709550"/>
              <a:gd name="connsiteY1" fmla="*/ 6350 h 3647901"/>
              <a:gd name="connsiteX2" fmla="*/ 5703200 w 5709550"/>
              <a:gd name="connsiteY2" fmla="*/ 3641551 h 3647901"/>
              <a:gd name="connsiteX3" fmla="*/ 6350 w 5709550"/>
              <a:gd name="connsiteY3" fmla="*/ 3641551 h 3647901"/>
              <a:gd name="connsiteX4" fmla="*/ 6350 w 5709550"/>
              <a:gd name="connsiteY4" fmla="*/ 6350 h 364790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709550" h="3647901">
                <a:moveTo>
                  <a:pt x="6350" y="6350"/>
                </a:moveTo>
                <a:lnTo>
                  <a:pt x="5703200" y="6350"/>
                </a:lnTo>
                <a:lnTo>
                  <a:pt x="5703200" y="3641551"/>
                </a:lnTo>
                <a:lnTo>
                  <a:pt x="6350" y="3641551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84400" y="2514600"/>
            <a:ext cx="5715000" cy="36576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971800" y="1117600"/>
            <a:ext cx="40894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Max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Size/Length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227858" y="2265702"/>
            <a:ext cx="5532511" cy="4147611"/>
          </a:xfrm>
          <a:custGeom>
            <a:avLst/>
            <a:gdLst>
              <a:gd name="connsiteX0" fmla="*/ 6350 w 5532511"/>
              <a:gd name="connsiteY0" fmla="*/ 6350 h 4147611"/>
              <a:gd name="connsiteX1" fmla="*/ 5526161 w 5532511"/>
              <a:gd name="connsiteY1" fmla="*/ 6350 h 4147611"/>
              <a:gd name="connsiteX2" fmla="*/ 5526161 w 5532511"/>
              <a:gd name="connsiteY2" fmla="*/ 4141261 h 4147611"/>
              <a:gd name="connsiteX3" fmla="*/ 6350 w 5532511"/>
              <a:gd name="connsiteY3" fmla="*/ 4141261 h 4147611"/>
              <a:gd name="connsiteX4" fmla="*/ 6350 w 5532511"/>
              <a:gd name="connsiteY4" fmla="*/ 6350 h 41476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532511" h="4147611">
                <a:moveTo>
                  <a:pt x="6350" y="6350"/>
                </a:moveTo>
                <a:lnTo>
                  <a:pt x="5526161" y="6350"/>
                </a:lnTo>
                <a:lnTo>
                  <a:pt x="5526161" y="4141261"/>
                </a:lnTo>
                <a:lnTo>
                  <a:pt x="6350" y="4141261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0" y="2260600"/>
            <a:ext cx="5537200" cy="41529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971800" y="1117600"/>
            <a:ext cx="40894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Max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Size/Length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1514349" y="2596502"/>
            <a:ext cx="4046728" cy="3599225"/>
          </a:xfrm>
          <a:custGeom>
            <a:avLst/>
            <a:gdLst>
              <a:gd name="connsiteX0" fmla="*/ 6350 w 4046728"/>
              <a:gd name="connsiteY0" fmla="*/ 6350 h 3599225"/>
              <a:gd name="connsiteX1" fmla="*/ 4040377 w 4046728"/>
              <a:gd name="connsiteY1" fmla="*/ 6350 h 3599225"/>
              <a:gd name="connsiteX2" fmla="*/ 4040377 w 4046728"/>
              <a:gd name="connsiteY2" fmla="*/ 3592875 h 3599225"/>
              <a:gd name="connsiteX3" fmla="*/ 6350 w 4046728"/>
              <a:gd name="connsiteY3" fmla="*/ 3592875 h 3599225"/>
              <a:gd name="connsiteX4" fmla="*/ 6350 w 4046728"/>
              <a:gd name="connsiteY4" fmla="*/ 6350 h 3599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046728" h="3599225">
                <a:moveTo>
                  <a:pt x="6350" y="6350"/>
                </a:moveTo>
                <a:lnTo>
                  <a:pt x="4040377" y="6350"/>
                </a:lnTo>
                <a:lnTo>
                  <a:pt x="4040377" y="3592875"/>
                </a:lnTo>
                <a:lnTo>
                  <a:pt x="6350" y="359287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5805703" y="2470675"/>
            <a:ext cx="2772132" cy="3714634"/>
          </a:xfrm>
          <a:custGeom>
            <a:avLst/>
            <a:gdLst>
              <a:gd name="connsiteX0" fmla="*/ 6350 w 2772132"/>
              <a:gd name="connsiteY0" fmla="*/ 6350 h 3714634"/>
              <a:gd name="connsiteX1" fmla="*/ 2765782 w 2772132"/>
              <a:gd name="connsiteY1" fmla="*/ 6350 h 3714634"/>
              <a:gd name="connsiteX2" fmla="*/ 2765782 w 2772132"/>
              <a:gd name="connsiteY2" fmla="*/ 3708284 h 3714634"/>
              <a:gd name="connsiteX3" fmla="*/ 6350 w 2772132"/>
              <a:gd name="connsiteY3" fmla="*/ 3708284 h 3714634"/>
              <a:gd name="connsiteX4" fmla="*/ 6350 w 2772132"/>
              <a:gd name="connsiteY4" fmla="*/ 6350 h 371463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772132" h="3714634">
                <a:moveTo>
                  <a:pt x="6350" y="6350"/>
                </a:moveTo>
                <a:lnTo>
                  <a:pt x="2765782" y="6350"/>
                </a:lnTo>
                <a:lnTo>
                  <a:pt x="2765782" y="3708284"/>
                </a:lnTo>
                <a:lnTo>
                  <a:pt x="6350" y="3708284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11300" y="2590800"/>
            <a:ext cx="4191000" cy="36068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53100" y="2463800"/>
            <a:ext cx="2832100" cy="3721100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971800" y="1117600"/>
            <a:ext cx="40894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Max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Size/Length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1193517" y="2066109"/>
            <a:ext cx="3803741" cy="4451835"/>
          </a:xfrm>
          <a:custGeom>
            <a:avLst/>
            <a:gdLst>
              <a:gd name="connsiteX0" fmla="*/ 6350 w 3803741"/>
              <a:gd name="connsiteY0" fmla="*/ 6350 h 4451835"/>
              <a:gd name="connsiteX1" fmla="*/ 3797391 w 3803741"/>
              <a:gd name="connsiteY1" fmla="*/ 6350 h 4451835"/>
              <a:gd name="connsiteX2" fmla="*/ 3797391 w 3803741"/>
              <a:gd name="connsiteY2" fmla="*/ 4445485 h 4451835"/>
              <a:gd name="connsiteX3" fmla="*/ 6350 w 3803741"/>
              <a:gd name="connsiteY3" fmla="*/ 4445485 h 4451835"/>
              <a:gd name="connsiteX4" fmla="*/ 6350 w 3803741"/>
              <a:gd name="connsiteY4" fmla="*/ 6350 h 44518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803741" h="4451835">
                <a:moveTo>
                  <a:pt x="6350" y="6350"/>
                </a:moveTo>
                <a:lnTo>
                  <a:pt x="3797391" y="6350"/>
                </a:lnTo>
                <a:lnTo>
                  <a:pt x="3797391" y="4445485"/>
                </a:lnTo>
                <a:lnTo>
                  <a:pt x="6350" y="444548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3675401" y="2344159"/>
            <a:ext cx="5392373" cy="3600403"/>
          </a:xfrm>
          <a:custGeom>
            <a:avLst/>
            <a:gdLst>
              <a:gd name="connsiteX0" fmla="*/ 6350 w 5392373"/>
              <a:gd name="connsiteY0" fmla="*/ 6350 h 3600403"/>
              <a:gd name="connsiteX1" fmla="*/ 5386023 w 5392373"/>
              <a:gd name="connsiteY1" fmla="*/ 6350 h 3600403"/>
              <a:gd name="connsiteX2" fmla="*/ 5386023 w 5392373"/>
              <a:gd name="connsiteY2" fmla="*/ 3594053 h 3600403"/>
              <a:gd name="connsiteX3" fmla="*/ 6350 w 5392373"/>
              <a:gd name="connsiteY3" fmla="*/ 3594053 h 3600403"/>
              <a:gd name="connsiteX4" fmla="*/ 6350 w 5392373"/>
              <a:gd name="connsiteY4" fmla="*/ 6350 h 360040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392373" h="3600403">
                <a:moveTo>
                  <a:pt x="6350" y="6350"/>
                </a:moveTo>
                <a:lnTo>
                  <a:pt x="5386023" y="6350"/>
                </a:lnTo>
                <a:lnTo>
                  <a:pt x="5386023" y="3594053"/>
                </a:lnTo>
                <a:lnTo>
                  <a:pt x="6350" y="3594053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93800" y="2057400"/>
            <a:ext cx="7874000" cy="44704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01900" y="1117600"/>
            <a:ext cx="50419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Duplicate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vs.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Original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98600" y="1143000"/>
            <a:ext cx="7048500" cy="609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800"/>
              </a:lnSpc>
              <a:tabLst/>
            </a:pPr>
            <a:r>
              <a:rPr lang="en-US" altLang="zh-CN" sz="4253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What</a:t>
            </a:r>
            <a:r>
              <a:rPr lang="en-US" altLang="zh-CN" sz="425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53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to</a:t>
            </a:r>
            <a:r>
              <a:rPr lang="en-US" altLang="zh-CN" sz="425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53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do</a:t>
            </a:r>
            <a:r>
              <a:rPr lang="en-US" altLang="zh-CN" sz="425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53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with</a:t>
            </a:r>
            <a:r>
              <a:rPr lang="en-US" altLang="zh-CN" sz="425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53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this</a:t>
            </a:r>
            <a:r>
              <a:rPr lang="en-US" altLang="zh-CN" sz="425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53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information?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485900" y="2679700"/>
            <a:ext cx="2743200" cy="34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Intellectual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control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828800" y="3111500"/>
            <a:ext cx="37338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Patron-requested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reformatting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485900" y="3695700"/>
            <a:ext cx="5270500" cy="34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Preservation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priorities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(need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pro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input)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1828800" y="4165600"/>
            <a:ext cx="3594100" cy="1130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Umatics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before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Kodachrome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DATs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before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record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discs</a:t>
            </a:r>
          </a:p>
          <a:p>
            <a:pPr>
              <a:lnSpc>
                <a:spcPts val="3200"/>
              </a:lnSpc>
              <a:tabLst/>
            </a:pPr>
            <a:r>
              <a:rPr lang="en-US" altLang="zh-CN" sz="2176" dirty="0" smtClean="0">
                <a:solidFill>
                  <a:srgbClr val="B0BCC1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Quotes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for</a:t>
            </a:r>
            <a:r>
              <a:rPr lang="en-US" altLang="zh-CN" sz="21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76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grants/funds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2057400" y="5359400"/>
            <a:ext cx="43180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1978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5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boxes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of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Umatic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Masters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from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1980s</a:t>
            </a:r>
          </a:p>
          <a:p>
            <a:pPr>
              <a:lnSpc>
                <a:spcPts val="2900"/>
              </a:lnSpc>
              <a:tabLst/>
            </a:pPr>
            <a:r>
              <a:rPr lang="en-US" altLang="zh-CN" sz="1978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Round</a:t>
            </a:r>
            <a:r>
              <a:rPr lang="en-US" altLang="zh-CN" sz="197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78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up!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860800" y="1117600"/>
            <a:ext cx="23241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Summary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2032000" y="2273300"/>
            <a:ext cx="3251200" cy="34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</a:t>
            </a:r>
            <a:r>
              <a:rPr lang="en-US" altLang="zh-CN" sz="2373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 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Minimal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Box-ish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Level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2489200" y="2641600"/>
            <a:ext cx="3124200" cy="711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Numbers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of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formats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373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Date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range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of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content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489200" y="3352800"/>
            <a:ext cx="3657600" cy="34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Proper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storage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orientation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3390900" y="3708400"/>
            <a:ext cx="2324100" cy="34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Vertical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vs.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Flat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3390900" y="4076700"/>
            <a:ext cx="4216400" cy="34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Plastic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bags,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rubber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bands,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etc.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2489200" y="4445000"/>
            <a:ext cx="1600200" cy="34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Red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flags!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2413000" y="4914900"/>
            <a:ext cx="381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2373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 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2146300" y="4914900"/>
            <a:ext cx="2832100" cy="1066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>
                <a:tab pos="444500" algn="l"/>
              </a:tabLst>
            </a:pPr>
            <a:r>
              <a:rPr lang="en-US" altLang="zh-CN" sz="2373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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Bonus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item-ish</a:t>
            </a:r>
          </a:p>
          <a:p>
            <a:pPr>
              <a:lnSpc>
                <a:spcPts val="2800"/>
              </a:lnSpc>
              <a:tabLst>
                <a:tab pos="444500" algn="l"/>
              </a:tabLst>
            </a:pPr>
            <a:r>
              <a:rPr lang="en-US" altLang="zh-CN" dirty="0" smtClean="0"/>
              <a:t>	</a:t>
            </a:r>
            <a:r>
              <a:rPr lang="en-US" altLang="zh-CN" sz="2373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Max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size/length</a:t>
            </a:r>
          </a:p>
          <a:p>
            <a:pPr>
              <a:lnSpc>
                <a:spcPts val="2800"/>
              </a:lnSpc>
              <a:tabLst>
                <a:tab pos="444500" algn="l"/>
              </a:tabLst>
            </a:pPr>
            <a:r>
              <a:rPr lang="en-US" altLang="zh-CN" dirty="0" smtClean="0"/>
              <a:t>	</a:t>
            </a:r>
            <a:r>
              <a:rPr lang="en-US" altLang="zh-CN" sz="2373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Speed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2590800" y="5981700"/>
            <a:ext cx="3086100" cy="711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Duplicate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vs.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Original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373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Content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key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words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773010" y="2410298"/>
            <a:ext cx="4592366" cy="3905803"/>
          </a:xfrm>
          <a:custGeom>
            <a:avLst/>
            <a:gdLst>
              <a:gd name="connsiteX0" fmla="*/ 6350 w 4592366"/>
              <a:gd name="connsiteY0" fmla="*/ 6350 h 3905803"/>
              <a:gd name="connsiteX1" fmla="*/ 4586016 w 4592366"/>
              <a:gd name="connsiteY1" fmla="*/ 6350 h 3905803"/>
              <a:gd name="connsiteX2" fmla="*/ 4586016 w 4592366"/>
              <a:gd name="connsiteY2" fmla="*/ 3899453 h 3905803"/>
              <a:gd name="connsiteX3" fmla="*/ 6350 w 4592366"/>
              <a:gd name="connsiteY3" fmla="*/ 3899453 h 3905803"/>
              <a:gd name="connsiteX4" fmla="*/ 6350 w 4592366"/>
              <a:gd name="connsiteY4" fmla="*/ 6350 h 390580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592366" h="3905803">
                <a:moveTo>
                  <a:pt x="6350" y="6350"/>
                </a:moveTo>
                <a:lnTo>
                  <a:pt x="4586016" y="6350"/>
                </a:lnTo>
                <a:lnTo>
                  <a:pt x="4586016" y="3899453"/>
                </a:lnTo>
                <a:lnTo>
                  <a:pt x="6350" y="3899453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68600" y="2400300"/>
            <a:ext cx="4597400" cy="39243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413000" y="1117600"/>
            <a:ext cx="52070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Incorrect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Identification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933700" y="1117600"/>
            <a:ext cx="41910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Summary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(cont’d)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2032000" y="2273300"/>
            <a:ext cx="4673600" cy="34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</a:t>
            </a:r>
            <a:r>
              <a:rPr lang="en-US" altLang="zh-CN" sz="2373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 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Access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and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Preservation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Priorities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2489200" y="2641600"/>
            <a:ext cx="2387600" cy="711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</a:t>
            </a:r>
            <a:r>
              <a:rPr lang="en-US" altLang="zh-CN" sz="2373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 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Patron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requests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373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</a:t>
            </a:r>
            <a:r>
              <a:rPr lang="en-US" altLang="zh-CN" sz="2373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 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Grant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proposals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489200" y="3352800"/>
            <a:ext cx="3530600" cy="34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</a:t>
            </a:r>
            <a:r>
              <a:rPr lang="en-US" altLang="zh-CN" sz="2373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 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Internal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funds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prioritized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670300" y="1117600"/>
            <a:ext cx="27051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Thank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you!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3848100" y="3175000"/>
            <a:ext cx="2349500" cy="1066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>
                <a:tab pos="76200" algn="l"/>
              </a:tabLst>
            </a:pP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Siobhan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C.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Hagan</a:t>
            </a:r>
          </a:p>
          <a:p>
            <a:pPr>
              <a:lnSpc>
                <a:spcPts val="2800"/>
              </a:lnSpc>
              <a:tabLst>
                <a:tab pos="76200" algn="l"/>
              </a:tabLst>
            </a:pPr>
            <a:r>
              <a:rPr lang="en-US" altLang="zh-CN" sz="2373" u="sng" dirty="0" smtClean="0">
                <a:solidFill>
                  <a:srgbClr val="524A82"/>
                </a:solidFill>
                <a:latin typeface="Calisto MT" pitchFamily="18" charset="0"/>
                <a:cs typeface="Calisto MT" pitchFamily="18" charset="0"/>
              </a:rPr>
              <a:t>shagan@ubalt.edu</a:t>
            </a:r>
          </a:p>
          <a:p>
            <a:pPr>
              <a:lnSpc>
                <a:spcPts val="2800"/>
              </a:lnSpc>
              <a:tabLst>
                <a:tab pos="76200" algn="l"/>
              </a:tabLst>
            </a:pPr>
            <a:r>
              <a:rPr lang="en-US" altLang="zh-CN" dirty="0" smtClean="0"/>
              <a:t>	</a:t>
            </a:r>
            <a:r>
              <a:rPr lang="en-US" altLang="zh-CN" sz="2373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@AV_DiscoTech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334098" y="2569903"/>
            <a:ext cx="5549784" cy="3905804"/>
          </a:xfrm>
          <a:custGeom>
            <a:avLst/>
            <a:gdLst>
              <a:gd name="connsiteX0" fmla="*/ 6350 w 5549784"/>
              <a:gd name="connsiteY0" fmla="*/ 6350 h 3905804"/>
              <a:gd name="connsiteX1" fmla="*/ 5543434 w 5549784"/>
              <a:gd name="connsiteY1" fmla="*/ 6350 h 3905804"/>
              <a:gd name="connsiteX2" fmla="*/ 5543434 w 5549784"/>
              <a:gd name="connsiteY2" fmla="*/ 3899454 h 3905804"/>
              <a:gd name="connsiteX3" fmla="*/ 6350 w 5549784"/>
              <a:gd name="connsiteY3" fmla="*/ 3899454 h 3905804"/>
              <a:gd name="connsiteX4" fmla="*/ 6350 w 5549784"/>
              <a:gd name="connsiteY4" fmla="*/ 6350 h 39058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549784" h="3905804">
                <a:moveTo>
                  <a:pt x="6350" y="6350"/>
                </a:moveTo>
                <a:lnTo>
                  <a:pt x="5543434" y="6350"/>
                </a:lnTo>
                <a:lnTo>
                  <a:pt x="5543434" y="3899454"/>
                </a:lnTo>
                <a:lnTo>
                  <a:pt x="6350" y="3899454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24100" y="2565400"/>
            <a:ext cx="5562600" cy="39116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413000" y="1117600"/>
            <a:ext cx="52070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Incorrect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Identification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58400" cy="7772400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753965" y="723407"/>
            <a:ext cx="8541424" cy="6307495"/>
          </a:xfrm>
          <a:custGeom>
            <a:avLst/>
            <a:gdLst>
              <a:gd name="connsiteX0" fmla="*/ 6350 w 8541424"/>
              <a:gd name="connsiteY0" fmla="*/ 6350 h 6307495"/>
              <a:gd name="connsiteX1" fmla="*/ 8535074 w 8541424"/>
              <a:gd name="connsiteY1" fmla="*/ 6350 h 6307495"/>
              <a:gd name="connsiteX2" fmla="*/ 8535074 w 8541424"/>
              <a:gd name="connsiteY2" fmla="*/ 6301145 h 6307495"/>
              <a:gd name="connsiteX3" fmla="*/ 6350 w 8541424"/>
              <a:gd name="connsiteY3" fmla="*/ 6301145 h 6307495"/>
              <a:gd name="connsiteX4" fmla="*/ 6350 w 8541424"/>
              <a:gd name="connsiteY4" fmla="*/ 6350 h 63074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6307495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53965" y="6798001"/>
            <a:ext cx="8541425" cy="25261"/>
          </a:xfrm>
          <a:custGeom>
            <a:avLst/>
            <a:gdLst>
              <a:gd name="connsiteX0" fmla="*/ 6350 w 8541425"/>
              <a:gd name="connsiteY0" fmla="*/ 6350 h 25261"/>
              <a:gd name="connsiteX1" fmla="*/ 8535075 w 8541425"/>
              <a:gd name="connsiteY1" fmla="*/ 7920 h 252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1425" h="25261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ln w="12700">
            <a:solidFill>
              <a:srgbClr val="BEBDB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760315" y="2079829"/>
            <a:ext cx="8528724" cy="63309"/>
          </a:xfrm>
          <a:custGeom>
            <a:avLst/>
            <a:gdLst>
              <a:gd name="connsiteX0" fmla="*/ 0 w 8528724"/>
              <a:gd name="connsiteY0" fmla="*/ 63309 h 63309"/>
              <a:gd name="connsiteX1" fmla="*/ 8528723 w 8528724"/>
              <a:gd name="connsiteY1" fmla="*/ 63309 h 63309"/>
              <a:gd name="connsiteX2" fmla="*/ 8528723 w 8528724"/>
              <a:gd name="connsiteY2" fmla="*/ 0 h 63309"/>
              <a:gd name="connsiteX3" fmla="*/ 0 w 8528724"/>
              <a:gd name="connsiteY3" fmla="*/ 0 h 63309"/>
              <a:gd name="connsiteX4" fmla="*/ 0 w 8528724"/>
              <a:gd name="connsiteY4" fmla="*/ 63309 h 633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28724" h="63309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3965" y="2073478"/>
            <a:ext cx="8541424" cy="76009"/>
          </a:xfrm>
          <a:custGeom>
            <a:avLst/>
            <a:gdLst>
              <a:gd name="connsiteX0" fmla="*/ 6350 w 8541424"/>
              <a:gd name="connsiteY0" fmla="*/ 6350 h 76009"/>
              <a:gd name="connsiteX1" fmla="*/ 8535074 w 8541424"/>
              <a:gd name="connsiteY1" fmla="*/ 6350 h 76009"/>
              <a:gd name="connsiteX2" fmla="*/ 8535074 w 8541424"/>
              <a:gd name="connsiteY2" fmla="*/ 69659 h 76009"/>
              <a:gd name="connsiteX3" fmla="*/ 6350 w 8541424"/>
              <a:gd name="connsiteY3" fmla="*/ 69659 h 76009"/>
              <a:gd name="connsiteX4" fmla="*/ 6350 w 8541424"/>
              <a:gd name="connsiteY4" fmla="*/ 6350 h 760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41424" h="76009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1D0C8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" y="482600"/>
            <a:ext cx="9067800" cy="6807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" y="508000"/>
            <a:ext cx="9029700" cy="6756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314700" y="1117600"/>
            <a:ext cx="34163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Training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to</a:t>
            </a:r>
            <a:r>
              <a:rPr lang="en-US" altLang="zh-CN" sz="474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47" i="1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ID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943100" y="3060700"/>
            <a:ext cx="1879600" cy="279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Media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Type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Format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Size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Speed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/>
            </a:pPr>
            <a:r>
              <a:rPr lang="en-US" altLang="zh-CN" sz="2373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2373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73" dirty="0" smtClean="0">
                <a:solidFill>
                  <a:srgbClr val="404040"/>
                </a:solidFill>
                <a:latin typeface="Calisto MT" pitchFamily="18" charset="0"/>
                <a:cs typeface="Calisto MT" pitchFamily="18" charset="0"/>
              </a:rPr>
              <a:t>Generation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5295900" y="3124200"/>
            <a:ext cx="1803400" cy="1143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520700" algn="l"/>
              </a:tabLst>
            </a:pPr>
            <a:r>
              <a:rPr lang="en-US" altLang="zh-CN" sz="1780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</a:t>
            </a:r>
            <a:r>
              <a:rPr lang="en-US" altLang="zh-CN" sz="178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 </a:t>
            </a:r>
            <a:r>
              <a:rPr lang="en-US" altLang="zh-CN" sz="1780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Red</a:t>
            </a:r>
            <a:r>
              <a:rPr lang="en-US" altLang="zh-CN" sz="17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80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flags!</a:t>
            </a:r>
          </a:p>
          <a:p>
            <a:pPr>
              <a:lnSpc>
                <a:spcPts val="2400"/>
              </a:lnSpc>
              <a:tabLst>
                <a:tab pos="520700" algn="l"/>
              </a:tabLst>
            </a:pPr>
            <a:r>
              <a:rPr lang="en-US" altLang="zh-CN" dirty="0" smtClean="0"/>
              <a:t>	</a:t>
            </a:r>
            <a:r>
              <a:rPr lang="en-US" altLang="zh-CN" sz="158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82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Mold</a:t>
            </a:r>
          </a:p>
          <a:p>
            <a:pPr>
              <a:lnSpc>
                <a:spcPts val="2200"/>
              </a:lnSpc>
              <a:tabLst>
                <a:tab pos="520700" algn="l"/>
              </a:tabLst>
            </a:pPr>
            <a:r>
              <a:rPr lang="en-US" altLang="zh-CN" dirty="0" smtClean="0"/>
              <a:t>	</a:t>
            </a:r>
            <a:r>
              <a:rPr lang="en-US" altLang="zh-CN" sz="158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82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Degradation</a:t>
            </a:r>
          </a:p>
          <a:p>
            <a:pPr>
              <a:lnSpc>
                <a:spcPts val="2200"/>
              </a:lnSpc>
              <a:tabLst>
                <a:tab pos="520700" algn="l"/>
              </a:tabLst>
            </a:pPr>
            <a:r>
              <a:rPr lang="en-US" altLang="zh-CN" dirty="0" smtClean="0"/>
              <a:t>	</a:t>
            </a:r>
            <a:r>
              <a:rPr lang="en-US" altLang="zh-CN" sz="158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 </a:t>
            </a:r>
            <a:r>
              <a:rPr lang="en-US" altLang="zh-CN" sz="1582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582" dirty="0" smtClean="0">
                <a:solidFill>
                  <a:srgbClr val="000000"/>
                </a:solidFill>
                <a:latin typeface="Calisto MT" pitchFamily="18" charset="0"/>
                <a:cs typeface="Calisto MT" pitchFamily="18" charset="0"/>
              </a:rPr>
              <a:t>Etc.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458</Words>
  <Application>Microsoft Office PowerPoint</Application>
  <PresentationFormat>Custom</PresentationFormat>
  <Paragraphs>366</Paragraphs>
  <Slides>71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Kim O'leary</dc:creator>
  <cp:lastModifiedBy>Kim O'leary</cp:lastModifiedBy>
  <cp:revision>4</cp:revision>
  <dcterms:created xsi:type="dcterms:W3CDTF">2006-08-16T00:00:00Z</dcterms:created>
  <dcterms:modified xsi:type="dcterms:W3CDTF">2014-10-20T16:56:56Z</dcterms:modified>
</cp:coreProperties>
</file>