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A8"/>
    <a:srgbClr val="00B0F0"/>
    <a:srgbClr val="009242"/>
    <a:srgbClr val="54F294"/>
    <a:srgbClr val="5FF39B"/>
    <a:srgbClr val="E700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7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1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1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4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7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0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1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81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0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7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1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98A6F-16DA-44B7-803C-A14E14F8C32F}" type="datetimeFigureOut">
              <a:rPr lang="en-US" smtClean="0"/>
              <a:t>10/29/2015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s://mdsoar.org/registe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s://drive.google.com/file/d/0B8JJ_StVlqJQV2k1YkoyQ1NoQXM/view" TargetMode="External"/><Relationship Id="rId4" Type="http://schemas.openxmlformats.org/officeDocument/2006/relationships/hyperlink" Target="mailto:scholarlyworks@ubalt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6126480"/>
            <a:ext cx="12191999" cy="731520"/>
          </a:xfrm>
          <a:prstGeom prst="rect">
            <a:avLst/>
          </a:prstGeom>
          <a:solidFill>
            <a:srgbClr val="0076A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-1"/>
            <a:ext cx="12192000" cy="919757"/>
          </a:xfrm>
          <a:prstGeom prst="rect">
            <a:avLst/>
          </a:prstGeom>
          <a:solidFill>
            <a:srgbClr val="0076A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9026" y="167489"/>
            <a:ext cx="12132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Knowledge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Works@UB</a:t>
            </a:r>
            <a:endParaRPr lang="en-US" sz="20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he 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new digital repository of scholarship and research at the University of Baltimore</a:t>
            </a:r>
          </a:p>
        </p:txBody>
      </p:sp>
      <p:sp>
        <p:nvSpPr>
          <p:cNvPr id="3" name="Rectangle 2"/>
          <p:cNvSpPr/>
          <p:nvPr/>
        </p:nvSpPr>
        <p:spPr>
          <a:xfrm>
            <a:off x="8366607" y="2367654"/>
            <a:ext cx="1968674" cy="141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30"/>
              </a:spcAft>
            </a:pP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become a new </a:t>
            </a:r>
          </a:p>
          <a:p>
            <a:pPr>
              <a:spcAft>
                <a:spcPts val="230"/>
              </a:spcAft>
            </a:pP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Works@UB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community member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register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then we will contact you about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uploading your files. 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69784" y="6568129"/>
            <a:ext cx="15760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knowledgeworks@ubalt.edu</a:t>
            </a:r>
            <a:endParaRPr lang="en-US" sz="9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921" y="5921873"/>
            <a:ext cx="1885742" cy="8856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30518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>
                <a:latin typeface="+mj-lt"/>
              </a:rPr>
              <a:t>One location for all your most important work!</a:t>
            </a:r>
            <a:endParaRPr lang="en-US" sz="50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9025" y="1792292"/>
            <a:ext cx="3840480" cy="412958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175760" y="1776073"/>
            <a:ext cx="3840480" cy="4129581"/>
          </a:xfrm>
          <a:prstGeom prst="rect">
            <a:avLst/>
          </a:prstGeom>
          <a:noFill/>
          <a:ln>
            <a:solidFill>
              <a:srgbClr val="0076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183880" y="1776073"/>
            <a:ext cx="3840480" cy="4129581"/>
          </a:xfrm>
          <a:prstGeom prst="rect">
            <a:avLst/>
          </a:prstGeom>
          <a:noFill/>
          <a:ln>
            <a:solidFill>
              <a:srgbClr val="0076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0410" y="1792292"/>
            <a:ext cx="3849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6A8"/>
                </a:solidFill>
              </a:rPr>
              <a:t>A Great space for</a:t>
            </a:r>
            <a:endParaRPr lang="en-US" sz="3200" b="1" i="1" dirty="0">
              <a:solidFill>
                <a:srgbClr val="0076A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67145" y="3917589"/>
            <a:ext cx="3857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6A8"/>
                </a:solidFill>
              </a:rPr>
              <a:t>Major advantages</a:t>
            </a:r>
            <a:endParaRPr lang="en-US" sz="3200" b="1" i="1" dirty="0">
              <a:solidFill>
                <a:srgbClr val="0076A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92495" y="1838462"/>
            <a:ext cx="3831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76A8"/>
                </a:solidFill>
              </a:rPr>
              <a:t>  Join now</a:t>
            </a:r>
            <a:endParaRPr lang="en-US" sz="3200" b="1" i="1" dirty="0">
              <a:solidFill>
                <a:srgbClr val="0076A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258" y="2327247"/>
            <a:ext cx="373886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All types of material including: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Articles, papers, </a:t>
            </a:r>
            <a:r>
              <a:rPr lang="en-US" sz="1400" dirty="0" smtClean="0"/>
              <a:t>books, chapters </a:t>
            </a:r>
            <a:r>
              <a:rPr lang="en-US" sz="1400" dirty="0"/>
              <a:t>and </a:t>
            </a:r>
            <a:r>
              <a:rPr lang="en-US" sz="1400" dirty="0" smtClean="0"/>
              <a:t>reports</a:t>
            </a:r>
            <a:endParaRPr lang="en-US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Data and code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Supplemental material for journal articles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Presentations and posters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Audio and video files</a:t>
            </a:r>
          </a:p>
          <a:p>
            <a:r>
              <a:rPr lang="en-US" b="1" dirty="0" smtClean="0"/>
              <a:t>Any file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Including unusual formats not accepted by other repositories</a:t>
            </a:r>
          </a:p>
          <a:p>
            <a:r>
              <a:rPr lang="en-US" b="1" dirty="0" smtClean="0"/>
              <a:t>Large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Up to a 2GB limit per file</a:t>
            </a:r>
          </a:p>
          <a:p>
            <a:r>
              <a:rPr lang="en-US" b="1" dirty="0" smtClean="0"/>
              <a:t>Unlimited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Initially, there is no limit on the total volume of your uploads. Act now to reserve your space before limits are set.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783370" y="3830808"/>
            <a:ext cx="23368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 smtClean="0">
                <a:solidFill>
                  <a:srgbClr val="0076A8"/>
                </a:solidFill>
              </a:rPr>
              <a:t>DIY Uploads</a:t>
            </a:r>
            <a:endParaRPr lang="en-US" sz="3000" b="1" i="1" dirty="0">
              <a:solidFill>
                <a:srgbClr val="0076A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21333" y="4496799"/>
            <a:ext cx="382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+mj-lt"/>
              </a:rPr>
              <a:t>High Google visibility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+mj-lt"/>
              </a:rPr>
              <a:t>Permanent URL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+mj-lt"/>
              </a:rPr>
              <a:t>Fulfillment of open access </a:t>
            </a:r>
            <a:r>
              <a:rPr lang="en-US" sz="1400" b="1" dirty="0" smtClean="0">
                <a:latin typeface="+mj-lt"/>
              </a:rPr>
              <a:t>requirements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+mj-lt"/>
              </a:rPr>
              <a:t>One central storage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+mj-lt"/>
              </a:rPr>
              <a:t>Backup for content located elsewhere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+mj-lt"/>
              </a:rPr>
              <a:t>Preservation on UMD servers</a:t>
            </a:r>
            <a:endParaRPr lang="en-US" sz="1400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98312" y="4385266"/>
            <a:ext cx="22739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request help uploading your files contact us at </a:t>
            </a:r>
            <a:r>
              <a:rPr lang="en-US" sz="1400" dirty="0" smtClean="0">
                <a:hlinkClick r:id="rId4"/>
              </a:rPr>
              <a:t>knowledgeworks@ubalt.edu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r>
              <a:rPr lang="en-US" sz="1400" dirty="0" smtClean="0"/>
              <a:t>or access the</a:t>
            </a:r>
          </a:p>
          <a:p>
            <a:r>
              <a:rPr lang="en-US" sz="1400" dirty="0" smtClean="0">
                <a:hlinkClick r:id="rId5"/>
              </a:rPr>
              <a:t>Quick Start Guide 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334" y="3949350"/>
            <a:ext cx="1387512" cy="17956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452483" y="4718989"/>
            <a:ext cx="12412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Knowledge</a:t>
            </a:r>
            <a:r>
              <a:rPr lang="en-US" sz="900" dirty="0" smtClean="0"/>
              <a:t>Works@UB </a:t>
            </a:r>
            <a:endParaRPr lang="en-US" sz="900" dirty="0" smtClean="0"/>
          </a:p>
          <a:p>
            <a:pPr algn="ctr"/>
            <a:r>
              <a:rPr lang="en-US" sz="900" dirty="0" smtClean="0"/>
              <a:t>Quick Start Guide</a:t>
            </a:r>
            <a:endParaRPr lang="en-US" sz="900" dirty="0"/>
          </a:p>
        </p:txBody>
      </p:sp>
      <p:pic>
        <p:nvPicPr>
          <p:cNvPr id="22" name="Picture 21"/>
          <p:cNvPicPr/>
          <p:nvPr/>
        </p:nvPicPr>
        <p:blipFill rotWithShape="1">
          <a:blip r:embed="rId7"/>
          <a:srcRect l="16546" t="14607" r="64832" b="44740"/>
          <a:stretch/>
        </p:blipFill>
        <p:spPr bwMode="auto">
          <a:xfrm>
            <a:off x="10211663" y="1901105"/>
            <a:ext cx="1691615" cy="180603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/>
          <p:cNvPicPr/>
          <p:nvPr/>
        </p:nvPicPr>
        <p:blipFill rotWithShape="1">
          <a:blip r:embed="rId8"/>
          <a:srcRect l="15691" t="11844" r="33604" b="37550"/>
          <a:stretch/>
        </p:blipFill>
        <p:spPr>
          <a:xfrm>
            <a:off x="4420356" y="1950909"/>
            <a:ext cx="3425203" cy="19852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797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3007</TotalTime>
  <Words>175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Baltimore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Blake</dc:creator>
  <cp:lastModifiedBy>Benjamin Blake</cp:lastModifiedBy>
  <cp:revision>94</cp:revision>
  <dcterms:created xsi:type="dcterms:W3CDTF">2015-10-06T21:22:44Z</dcterms:created>
  <dcterms:modified xsi:type="dcterms:W3CDTF">2015-10-29T15:35:40Z</dcterms:modified>
</cp:coreProperties>
</file>