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Hello everyone!</a:t>
            </a:r>
          </a:p>
          <a:p>
            <a:pPr lvl="0">
              <a:spcBef>
                <a:spcPts val="0"/>
              </a:spcBef>
              <a:buNone/>
            </a:pPr>
            <a:endParaRPr/>
          </a:p>
          <a:p>
            <a:pPr lvl="0">
              <a:spcBef>
                <a:spcPts val="0"/>
              </a:spcBef>
              <a:buNone/>
            </a:pPr>
            <a:r>
              <a:rPr lang="en"/>
              <a:t>I’m Kelly Sattler. I’m from Michigan State University Libraries. I’m 1 of 4 here to talk to you about Recruiting and Retaining Library IT People - what we learned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So these may not be that surprising, but generally speaking they were our respondents top factors for retention.</a:t>
            </a:r>
          </a:p>
          <a:p>
            <a:pPr lvl="0">
              <a:spcBef>
                <a:spcPts val="0"/>
              </a:spcBef>
              <a:buNone/>
            </a:pPr>
            <a:endParaRPr/>
          </a:p>
          <a:p>
            <a:pPr lvl="0">
              <a:spcBef>
                <a:spcPts val="0"/>
              </a:spcBef>
              <a:buNone/>
            </a:pPr>
            <a:r>
              <a:rPr lang="en">
                <a:solidFill>
                  <a:schemeClr val="dk1"/>
                </a:solidFill>
              </a:rPr>
              <a:t>Most of which have significant financial components to them.</a:t>
            </a:r>
          </a:p>
          <a:p>
            <a:pPr lvl="0">
              <a:spcBef>
                <a:spcPts val="0"/>
              </a:spcBef>
              <a:buNone/>
            </a:pPr>
            <a:endParaRPr/>
          </a:p>
          <a:p>
            <a:pPr lvl="0">
              <a:spcBef>
                <a:spcPts val="0"/>
              </a:spcBef>
              <a:buNone/>
            </a:pPr>
            <a:r>
              <a:rPr lang="en"/>
              <a:t>Compensation includes factors like salary, retirement options, and paid sick time. </a:t>
            </a:r>
          </a:p>
          <a:p>
            <a:pPr lvl="0">
              <a:spcBef>
                <a:spcPts val="0"/>
              </a:spcBef>
              <a:buNone/>
            </a:pPr>
            <a:endParaRPr/>
          </a:p>
          <a:p>
            <a:pPr lvl="0">
              <a:spcBef>
                <a:spcPts val="0"/>
              </a:spcBef>
              <a:buNone/>
            </a:pPr>
            <a:r>
              <a:rPr lang="en"/>
              <a:t>Benefits include things like medical, dental, and prescription drug insurance as well as tuition benefits. </a:t>
            </a:r>
          </a:p>
          <a:p>
            <a:pPr lvl="0">
              <a:spcBef>
                <a:spcPts val="0"/>
              </a:spcBef>
              <a:buNone/>
            </a:pPr>
            <a:endParaRPr/>
          </a:p>
          <a:p>
            <a:pPr lvl="0">
              <a:spcBef>
                <a:spcPts val="0"/>
              </a:spcBef>
              <a:buNone/>
            </a:pPr>
            <a:r>
              <a:rPr lang="en"/>
              <a:t>Work-life balance includes things like telework and flexible schedule options. </a:t>
            </a:r>
          </a:p>
          <a:p>
            <a:pPr lvl="0">
              <a:spcBef>
                <a:spcPts val="0"/>
              </a:spcBef>
              <a:buNone/>
            </a:pPr>
            <a:endParaRPr/>
          </a:p>
          <a:p>
            <a:pPr lvl="0" rtl="0">
              <a:spcBef>
                <a:spcPts val="0"/>
              </a:spcBef>
              <a:buClr>
                <a:schemeClr val="dk1"/>
              </a:buClr>
              <a:buSzPct val="100000"/>
              <a:buFont typeface="Arial"/>
              <a:buNone/>
            </a:pPr>
            <a:r>
              <a:rPr lang="en">
                <a:solidFill>
                  <a:schemeClr val="dk1"/>
                </a:solidFill>
              </a:rPr>
              <a:t>We all want to say that we stay at a job for “more than money,” but at the end of the day that’s the foundation for the decision.</a:t>
            </a:r>
          </a:p>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a:solidFill>
                  <a:schemeClr val="dk1"/>
                </a:solidFill>
              </a:rPr>
              <a:t>This is for respondents who indicated that they are planning to leave their current position within the next two years.</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Note that many of them are related to organizational, or managerial, factors.</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The respondents say that they want to have a clear career path and opportunities for promotion.</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They want to be treated as valuable partners, not just brought in to accomplish tasks.</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The respondents felt they were asked to do too much with too little - lacking people, technology, or funding to do the job well.</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They wanted more formal guidance and support from senior members of their group.</a:t>
            </a:r>
          </a:p>
          <a:p>
            <a:pPr lvl="0">
              <a:spcBef>
                <a:spcPts val="0"/>
              </a:spcBef>
              <a:buClr>
                <a:schemeClr val="dk1"/>
              </a:buClr>
              <a:buSzPct val="100000"/>
              <a:buFont typeface="Arial"/>
              <a:buNone/>
            </a:pPr>
            <a:endParaRPr>
              <a:solidFill>
                <a:schemeClr val="dk1"/>
              </a:solidFill>
            </a:endParaRPr>
          </a:p>
          <a:p>
            <a:pPr lvl="0" rtl="0">
              <a:spcBef>
                <a:spcPts val="0"/>
              </a:spcBef>
              <a:buNone/>
            </a:pPr>
            <a:r>
              <a:rPr lang="en">
                <a:solidFill>
                  <a:schemeClr val="dk1"/>
                </a:solidFill>
              </a:rPr>
              <a:t>And a lot of them were just bored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solidFill>
                  <a:schemeClr val="dk1"/>
                </a:solidFill>
              </a:rPr>
              <a:t>One of the things we looked at where there were significant satisfaction gaps. These are the places where respondents said a thing was important, but that they weren’t satisfied with their experience with it.</a:t>
            </a:r>
          </a:p>
          <a:p>
            <a:pPr lvl="0">
              <a:spcBef>
                <a:spcPts val="0"/>
              </a:spcBef>
              <a:buNone/>
            </a:pPr>
            <a:endParaRPr>
              <a:solidFill>
                <a:schemeClr val="dk1"/>
              </a:solidFill>
            </a:endParaRPr>
          </a:p>
          <a:p>
            <a:pPr lvl="0">
              <a:spcBef>
                <a:spcPts val="0"/>
              </a:spcBef>
              <a:buNone/>
            </a:pPr>
            <a:r>
              <a:rPr lang="en">
                <a:solidFill>
                  <a:schemeClr val="dk1"/>
                </a:solidFill>
              </a:rPr>
              <a:t>Respondents wanted more flex time than they were given, better opportunities for promotion, and felt that they did not receive the resources (technology, funding, people, etc) to do their jobs well.</a:t>
            </a:r>
          </a:p>
          <a:p>
            <a:pPr lvl="0">
              <a:spcBef>
                <a:spcPts val="0"/>
              </a:spcBef>
              <a:buNone/>
            </a:pPr>
            <a:endParaRPr>
              <a:solidFill>
                <a:schemeClr val="dk1"/>
              </a:solidFill>
            </a:endParaRPr>
          </a:p>
          <a:p>
            <a:pPr lvl="0" rtl="0">
              <a:spcBef>
                <a:spcPts val="0"/>
              </a:spcBef>
              <a:buClr>
                <a:schemeClr val="dk1"/>
              </a:buClr>
              <a:buSzPct val="100000"/>
              <a:buFont typeface="Arial"/>
              <a:buNone/>
            </a:pPr>
            <a:r>
              <a:rPr lang="en">
                <a:solidFill>
                  <a:schemeClr val="dk1"/>
                </a:solidFill>
              </a:rPr>
              <a:t>It interesting to note, that while there was a significant satisfaction gap for each of these across the board, they were all more pronounced for female respondents.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r>
              <a:rPr lang="en">
                <a:solidFill>
                  <a:schemeClr val="dk1"/>
                </a:solidFill>
              </a:rPr>
              <a:t>There were also some particularly important gaps in satisfaction with how managers and senior leadership are performing for their employees.</a:t>
            </a:r>
          </a:p>
          <a:p>
            <a:pPr lvl="0">
              <a:lnSpc>
                <a:spcPct val="115000"/>
              </a:lnSpc>
              <a:spcBef>
                <a:spcPts val="0"/>
              </a:spcBef>
              <a:spcAft>
                <a:spcPts val="1600"/>
              </a:spcAft>
              <a:buNone/>
            </a:pPr>
            <a:r>
              <a:rPr lang="en">
                <a:solidFill>
                  <a:schemeClr val="dk1"/>
                </a:solidFill>
              </a:rPr>
              <a:t>Respondents cited a lack of trust in senior leadership, a lack of clear expectations from leadership, and a feeling that those in charge didn’t understand what it was they did.</a:t>
            </a:r>
          </a:p>
          <a:p>
            <a:pPr lvl="0">
              <a:lnSpc>
                <a:spcPct val="115000"/>
              </a:lnSpc>
              <a:spcBef>
                <a:spcPts val="0"/>
              </a:spcBef>
              <a:spcAft>
                <a:spcPts val="1600"/>
              </a:spcAft>
              <a:buNone/>
            </a:pPr>
            <a:r>
              <a:rPr lang="en">
                <a:solidFill>
                  <a:schemeClr val="dk1"/>
                </a:solidFill>
              </a:rPr>
              <a:t>In general women had a more significant satisfaction gap for all three of these factors than their male colleagues. Though they were significant for men too.</a:t>
            </a:r>
          </a:p>
          <a:p>
            <a:pPr lvl="0">
              <a:lnSpc>
                <a:spcPct val="115000"/>
              </a:lnSpc>
              <a:spcBef>
                <a:spcPts val="0"/>
              </a:spcBef>
              <a:spcAft>
                <a:spcPts val="1600"/>
              </a:spcAft>
              <a:buNone/>
            </a:pPr>
            <a:r>
              <a:rPr lang="en">
                <a:solidFill>
                  <a:schemeClr val="dk1"/>
                </a:solidFill>
              </a:rPr>
              <a:t>Furthermore professional librarians reported they were less satisfied with the factors “Clear expectations” and “trust in senior leadership”</a:t>
            </a:r>
          </a:p>
          <a:p>
            <a:pPr lvl="0" rtl="0">
              <a:lnSpc>
                <a:spcPct val="115000"/>
              </a:lnSpc>
              <a:spcBef>
                <a:spcPts val="0"/>
              </a:spcBef>
              <a:spcAft>
                <a:spcPts val="1600"/>
              </a:spcAft>
              <a:buNone/>
            </a:pPr>
            <a:r>
              <a:rPr lang="en">
                <a:solidFill>
                  <a:schemeClr val="dk1"/>
                </a:solidFill>
              </a:rPr>
              <a:t>Whereas non-librarian IT staff were less satisfied with “Library leadership that understands IT work.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Lifted/condensed from Q28-Q31 comments</a:t>
            </a:r>
          </a:p>
          <a:p>
            <a:pPr lvl="0">
              <a:spcBef>
                <a:spcPts val="0"/>
              </a:spcBef>
              <a:buNone/>
            </a:pPr>
            <a:endParaRPr/>
          </a:p>
          <a:p>
            <a:pPr lvl="0">
              <a:spcBef>
                <a:spcPts val="0"/>
              </a:spcBef>
              <a:buNone/>
            </a:pPr>
            <a:r>
              <a:rPr lang="en"/>
              <a:t>Paraphrases from male respondents:</a:t>
            </a:r>
          </a:p>
          <a:p>
            <a:pPr marL="457200" lvl="0" indent="-228600" rtl="0">
              <a:spcBef>
                <a:spcPts val="0"/>
              </a:spcBef>
              <a:buChar char="●"/>
            </a:pPr>
            <a:r>
              <a:rPr lang="en"/>
              <a:t>Shenanigans in tenure process poisoned work environment</a:t>
            </a:r>
          </a:p>
          <a:p>
            <a:pPr marL="457200" lvl="0" indent="-228600" rtl="0">
              <a:spcBef>
                <a:spcPts val="0"/>
              </a:spcBef>
              <a:buChar char="●"/>
            </a:pPr>
            <a:r>
              <a:rPr lang="en"/>
              <a:t>No significant raise in years and no clear promotion ladder</a:t>
            </a:r>
          </a:p>
          <a:p>
            <a:pPr marL="457200" lvl="0" indent="-228600" rtl="0">
              <a:spcBef>
                <a:spcPts val="0"/>
              </a:spcBef>
              <a:buChar char="●"/>
            </a:pPr>
            <a:r>
              <a:rPr lang="en"/>
              <a:t>Do not always (nor often) feel supported </a:t>
            </a:r>
          </a:p>
          <a:p>
            <a:pPr marL="457200" lvl="0" indent="-228600" rtl="0">
              <a:spcBef>
                <a:spcPts val="0"/>
              </a:spcBef>
              <a:buChar char="●"/>
            </a:pPr>
            <a:r>
              <a:rPr lang="en"/>
              <a:t>Terrible technology refresh rate</a:t>
            </a:r>
          </a:p>
          <a:p>
            <a:pPr lvl="0" rtl="0">
              <a:spcBef>
                <a:spcPts val="0"/>
              </a:spcBef>
              <a:buNone/>
            </a:pPr>
            <a:r>
              <a:rPr lang="en"/>
              <a:t>Female:</a:t>
            </a:r>
          </a:p>
          <a:p>
            <a:pPr marL="457200" lvl="0" indent="-228600" rtl="0">
              <a:spcBef>
                <a:spcPts val="0"/>
              </a:spcBef>
              <a:buChar char="●"/>
            </a:pPr>
            <a:r>
              <a:rPr lang="en"/>
              <a:t>I’m 72 and have been here 20+ years - it’s time to pass the torch</a:t>
            </a:r>
          </a:p>
          <a:p>
            <a:pPr marL="457200" lvl="0" indent="-228600" rtl="0">
              <a:spcBef>
                <a:spcPts val="0"/>
              </a:spcBef>
              <a:buChar char="●"/>
            </a:pPr>
            <a:r>
              <a:rPr lang="en"/>
              <a:t>Spouse unable to find work in the area</a:t>
            </a:r>
          </a:p>
          <a:p>
            <a:pPr marL="457200" lvl="0" indent="-228600" rtl="0">
              <a:spcBef>
                <a:spcPts val="0"/>
              </a:spcBef>
              <a:buChar char="●"/>
            </a:pPr>
            <a:r>
              <a:rPr lang="en"/>
              <a:t>Compared to former position (elsewhere) current position give no recognition for my work and denies presentation or continuing education opportunities</a:t>
            </a:r>
          </a:p>
          <a:p>
            <a:pPr marL="457200" lvl="0" indent="-228600" rtl="0">
              <a:spcBef>
                <a:spcPts val="0"/>
              </a:spcBef>
              <a:buChar char="●"/>
            </a:pPr>
            <a:r>
              <a:rPr lang="en"/>
              <a:t>Too much internal politics (for too little gain)</a:t>
            </a:r>
          </a:p>
          <a:p>
            <a:pPr marL="457200" lvl="0" indent="-228600" rtl="0">
              <a:spcBef>
                <a:spcPts val="0"/>
              </a:spcBef>
              <a:buChar char="●"/>
            </a:pPr>
            <a:r>
              <a:rPr lang="en"/>
              <a:t>External salary equity -- I can make 140% of my salary fr doing the same thing elsewhere</a:t>
            </a:r>
          </a:p>
          <a:p>
            <a:pPr marL="457200" lvl="0" indent="-228600" rtl="0">
              <a:spcBef>
                <a:spcPts val="0"/>
              </a:spcBef>
              <a:buChar char="●"/>
            </a:pPr>
            <a:r>
              <a:rPr lang="en"/>
              <a:t>Have to leave to advance professionally</a:t>
            </a:r>
          </a:p>
          <a:p>
            <a:pPr marL="457200" lvl="0" indent="-228600">
              <a:spcBef>
                <a:spcPts val="0"/>
              </a:spcBef>
              <a:buChar char="●"/>
            </a:pPr>
            <a:r>
              <a:rPr lang="en"/>
              <a:t>Ancient legacy technology</a:t>
            </a:r>
          </a:p>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a:solidFill>
                  <a:schemeClr val="dk1"/>
                </a:solidFill>
              </a:rPr>
              <a:t>Lifted/condensed from Q28-Q31 comments</a:t>
            </a:r>
          </a:p>
          <a:p>
            <a:pPr lvl="0">
              <a:spcBef>
                <a:spcPts val="0"/>
              </a:spcBef>
              <a:buClr>
                <a:schemeClr val="dk1"/>
              </a:buClr>
              <a:buSzPct val="100000"/>
              <a:buFont typeface="Arial"/>
              <a:buNone/>
            </a:pPr>
            <a:endParaRPr>
              <a:solidFill>
                <a:schemeClr val="dk1"/>
              </a:solidFill>
            </a:endParaRPr>
          </a:p>
          <a:p>
            <a:pPr lvl="0">
              <a:spcBef>
                <a:spcPts val="0"/>
              </a:spcBef>
              <a:buClr>
                <a:schemeClr val="dk1"/>
              </a:buClr>
              <a:buSzPct val="100000"/>
              <a:buFont typeface="Arial"/>
              <a:buNone/>
            </a:pPr>
            <a:r>
              <a:rPr lang="en">
                <a:solidFill>
                  <a:schemeClr val="dk1"/>
                </a:solidFill>
              </a:rPr>
              <a:t>Paraphrases from male respondents:</a:t>
            </a:r>
          </a:p>
          <a:p>
            <a:pPr marL="457200" lvl="0" indent="-228600" rtl="0">
              <a:spcBef>
                <a:spcPts val="0"/>
              </a:spcBef>
              <a:buClr>
                <a:schemeClr val="dk1"/>
              </a:buClr>
              <a:buChar char="●"/>
            </a:pPr>
            <a:r>
              <a:rPr lang="en">
                <a:solidFill>
                  <a:schemeClr val="dk1"/>
                </a:solidFill>
              </a:rPr>
              <a:t>Salary and reputation of school brought me here, environment and culture will determine how long I stay</a:t>
            </a:r>
          </a:p>
          <a:p>
            <a:pPr marL="457200" lvl="0" indent="-228600" rtl="0">
              <a:spcBef>
                <a:spcPts val="0"/>
              </a:spcBef>
              <a:buClr>
                <a:schemeClr val="dk1"/>
              </a:buClr>
              <a:buChar char="●"/>
            </a:pPr>
            <a:r>
              <a:rPr lang="en">
                <a:solidFill>
                  <a:schemeClr val="dk1"/>
                </a:solidFill>
              </a:rPr>
              <a:t>I enjoy the people and the projects (same person said: no significant raise in 10 years)</a:t>
            </a:r>
          </a:p>
          <a:p>
            <a:pPr marL="457200" lvl="0" indent="-228600" rtl="0">
              <a:spcBef>
                <a:spcPts val="0"/>
              </a:spcBef>
              <a:buClr>
                <a:schemeClr val="dk1"/>
              </a:buClr>
              <a:buChar char="●"/>
            </a:pPr>
            <a:r>
              <a:rPr lang="en">
                <a:solidFill>
                  <a:schemeClr val="dk1"/>
                </a:solidFill>
              </a:rPr>
              <a:t>I can be proactive and have the autonomy to solve pressing problems</a:t>
            </a:r>
          </a:p>
          <a:p>
            <a:pPr marL="457200" lvl="0" indent="-228600" rtl="0">
              <a:spcBef>
                <a:spcPts val="0"/>
              </a:spcBef>
              <a:buClr>
                <a:schemeClr val="dk1"/>
              </a:buClr>
              <a:buChar char="●"/>
            </a:pPr>
            <a:r>
              <a:rPr lang="en">
                <a:solidFill>
                  <a:schemeClr val="dk1"/>
                </a:solidFill>
              </a:rPr>
              <a:t>I can take an idea of mine and see it through, from conception to implementation</a:t>
            </a:r>
          </a:p>
          <a:p>
            <a:pPr marL="457200" lvl="0" indent="-228600" rtl="0">
              <a:spcBef>
                <a:spcPts val="0"/>
              </a:spcBef>
              <a:buClr>
                <a:schemeClr val="dk1"/>
              </a:buClr>
              <a:buChar char="●"/>
            </a:pPr>
            <a:r>
              <a:rPr lang="en">
                <a:solidFill>
                  <a:schemeClr val="dk1"/>
                </a:solidFill>
              </a:rPr>
              <a:t>I (now) get to work with an open source ILS - I think I wil be happy and stimulated for a long time!</a:t>
            </a:r>
          </a:p>
          <a:p>
            <a:pPr lvl="0" rtl="0">
              <a:spcBef>
                <a:spcPts val="0"/>
              </a:spcBef>
              <a:buNone/>
            </a:pPr>
            <a:r>
              <a:rPr lang="en">
                <a:solidFill>
                  <a:schemeClr val="dk1"/>
                </a:solidFill>
              </a:rPr>
              <a:t>Female:</a:t>
            </a:r>
          </a:p>
          <a:p>
            <a:pPr marL="457200" lvl="0" indent="-228600" rtl="0">
              <a:spcBef>
                <a:spcPts val="0"/>
              </a:spcBef>
              <a:buClr>
                <a:schemeClr val="dk1"/>
              </a:buClr>
              <a:buChar char="●"/>
            </a:pPr>
            <a:r>
              <a:rPr lang="en">
                <a:solidFill>
                  <a:schemeClr val="dk1"/>
                </a:solidFill>
              </a:rPr>
              <a:t>Not much could convince me to change jobs, due to schedule flexibility and opportunities to work out of state and internationally</a:t>
            </a:r>
          </a:p>
          <a:p>
            <a:pPr marL="457200" lvl="0" indent="-228600" rtl="0">
              <a:spcBef>
                <a:spcPts val="0"/>
              </a:spcBef>
              <a:buClr>
                <a:schemeClr val="dk1"/>
              </a:buClr>
              <a:buChar char="●"/>
            </a:pPr>
            <a:r>
              <a:rPr lang="en">
                <a:solidFill>
                  <a:schemeClr val="dk1"/>
                </a:solidFill>
              </a:rPr>
              <a:t>Only have one year until retirement - I wish I had come to library IT sooner!</a:t>
            </a:r>
          </a:p>
          <a:p>
            <a:pPr marL="457200" lvl="0" indent="-228600" rtl="0">
              <a:spcBef>
                <a:spcPts val="0"/>
              </a:spcBef>
              <a:buClr>
                <a:schemeClr val="dk1"/>
              </a:buClr>
              <a:buChar char="●"/>
            </a:pPr>
            <a:r>
              <a:rPr lang="en">
                <a:solidFill>
                  <a:schemeClr val="dk1"/>
                </a:solidFill>
              </a:rPr>
              <a:t>3 more years until my retirement is vested (same person also said: Spouse unable to find work in area)</a:t>
            </a:r>
          </a:p>
          <a:p>
            <a:pPr marL="457200" lvl="0" indent="-228600" rtl="0">
              <a:spcBef>
                <a:spcPts val="0"/>
              </a:spcBef>
              <a:buClr>
                <a:schemeClr val="dk1"/>
              </a:buClr>
              <a:buChar char="●"/>
            </a:pPr>
            <a:r>
              <a:rPr lang="en">
                <a:solidFill>
                  <a:schemeClr val="dk1"/>
                </a:solidFill>
              </a:rPr>
              <a:t>I love what I do</a:t>
            </a:r>
          </a:p>
          <a:p>
            <a:pPr marL="457200" lvl="0" indent="-228600" rtl="0">
              <a:spcBef>
                <a:spcPts val="0"/>
              </a:spcBef>
              <a:buClr>
                <a:schemeClr val="dk1"/>
              </a:buClr>
              <a:buChar char="●"/>
            </a:pPr>
            <a:r>
              <a:rPr lang="en">
                <a:solidFill>
                  <a:schemeClr val="dk1"/>
                </a:solidFill>
              </a:rPr>
              <a:t>Library IT is a full partner in strategic planning efforts</a:t>
            </a:r>
          </a:p>
          <a:p>
            <a:pPr marL="457200" lvl="0" indent="-228600">
              <a:spcBef>
                <a:spcPts val="0"/>
              </a:spcBef>
              <a:buClr>
                <a:schemeClr val="dk1"/>
              </a:buClr>
              <a:buChar char="●"/>
            </a:pPr>
            <a:r>
              <a:rPr lang="en">
                <a:solidFill>
                  <a:schemeClr val="dk1"/>
                </a:solidFill>
              </a:rPr>
              <a:t>Opportunities to play with emerging technologies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Skipped slide here: actually paying people! First and foremost, advocate for folks, look at the market, try to hire and give raises that at least knowledge that the person has outside options.</a:t>
            </a:r>
          </a:p>
          <a:p>
            <a:pPr lvl="0">
              <a:spcBef>
                <a:spcPts val="0"/>
              </a:spcBef>
              <a:buNone/>
            </a:pPr>
            <a:endParaRPr/>
          </a:p>
          <a:p>
            <a:pPr lvl="0">
              <a:spcBef>
                <a:spcPts val="0"/>
              </a:spcBef>
              <a:buNone/>
            </a:pPr>
            <a:r>
              <a:rPr lang="en"/>
              <a:t>These non-pay options highlight some of the factors Aaron talked about w/r/t retaining people. Finding ways to get everyone involved in organizational decision-making, while also recognizing that they have lives outside of work and may want to flex their time to accommodate that. This flexibility helps you recruit more diverse people, too.</a:t>
            </a:r>
          </a:p>
          <a:p>
            <a:pPr lvl="0">
              <a:spcBef>
                <a:spcPts val="0"/>
              </a:spcBef>
              <a:buNone/>
            </a:pPr>
            <a:endParaRPr/>
          </a:p>
          <a:p>
            <a:pPr lvl="0">
              <a:spcBef>
                <a:spcPts val="0"/>
              </a:spcBef>
              <a:buNone/>
            </a:pPr>
            <a:r>
              <a:rPr lang="en"/>
              <a:t>And, because our organizations are not profit-driven, we can make room for our employees to work on 10- or 20%-time projects, explore new technologies and learn on the job</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Another emerging theme from this research was that managers had a *huge* impact on whether their employees stayed or left. And what’s funny is that in libraryland (and in higher ed, often) there is little to no investment in management training. Managers are often promoted because they were good at doing work, but are not equipped with the skills to proceed.</a:t>
            </a:r>
          </a:p>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r>
              <a:rPr lang="en" sz="1200">
                <a:solidFill>
                  <a:schemeClr val="dk1"/>
                </a:solidFill>
              </a:rPr>
              <a:t>Managers </a:t>
            </a:r>
            <a:r>
              <a:rPr lang="en" sz="1200" b="1">
                <a:solidFill>
                  <a:schemeClr val="dk1"/>
                </a:solidFill>
              </a:rPr>
              <a:t>can</a:t>
            </a:r>
            <a:r>
              <a:rPr lang="en" sz="1200">
                <a:solidFill>
                  <a:schemeClr val="dk1"/>
                </a:solidFill>
              </a:rPr>
              <a:t> change how they manage and influence the culture of the library. I haven’t read this book but I assume it’s great.</a:t>
            </a:r>
          </a:p>
          <a:p>
            <a:pPr lvl="0">
              <a:lnSpc>
                <a:spcPct val="115000"/>
              </a:lnSpc>
              <a:spcBef>
                <a:spcPts val="0"/>
              </a:spcBef>
              <a:spcAft>
                <a:spcPts val="1600"/>
              </a:spcAft>
              <a:buClr>
                <a:schemeClr val="dk1"/>
              </a:buClr>
              <a:buSzPct val="91666"/>
              <a:buFont typeface="Arial"/>
              <a:buNone/>
            </a:pPr>
            <a:r>
              <a:rPr lang="en" sz="1200">
                <a:solidFill>
                  <a:schemeClr val="dk1"/>
                </a:solidFill>
              </a:rPr>
              <a:t>So how can managers support their people’s autonomy, mastery, purpose?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Starting in 2015, we put together a survey hoping to find out what ways - other than money - good I.T. people could be recruited and retained within a library. The survey results were collected in October and November of 2015. We had a total of 531 respondents,</a:t>
            </a:r>
            <a:r>
              <a:rPr lang="en" sz="800"/>
              <a:t> but they didn’t all answer all of the questions. It was a long survey. May the 312 people who answered every question be blessed.</a:t>
            </a:r>
            <a:r>
              <a:rPr lang="en"/>
              <a:t> We’re here to share some of the results, some insights, some by various demographics, and hopefully enable you to find and keep good IT people.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 lot of this comes down to trust. “Command and control management” like we see in Dilbert and Office Space just doesn’t work. Employees must be entrusted to use a common set of values to solve problems - not just wait for the next order from you.</a:t>
            </a:r>
          </a:p>
          <a:p>
            <a:pPr lvl="0">
              <a:spcBef>
                <a:spcPts val="0"/>
              </a:spcBef>
              <a:buNone/>
            </a:pPr>
            <a:endParaRPr/>
          </a:p>
          <a:p>
            <a:pPr lvl="0">
              <a:spcBef>
                <a:spcPts val="0"/>
              </a:spcBef>
              <a:buNone/>
            </a:pPr>
            <a:r>
              <a:rPr lang="en"/>
              <a:t>Your job as a manager is to clear obstacles for your team, find out what they need to grow, advocate for their needs and ideas, and allow your own mind to be changed. When you’ve made a decision about something, communicate. Communicate all the time anyway.</a:t>
            </a:r>
          </a:p>
          <a:p>
            <a:pPr lvl="0">
              <a:spcBef>
                <a:spcPts val="0"/>
              </a:spcBef>
              <a:buNone/>
            </a:pPr>
            <a:endParaRPr/>
          </a:p>
          <a:p>
            <a:pPr lvl="0" rtl="0">
              <a:spcBef>
                <a:spcPts val="0"/>
              </a:spcBef>
              <a:buNone/>
            </a:pPr>
            <a:r>
              <a:rPr lang="en"/>
              <a:t>And a lot of this also involves working on the culture at your library (which as UX-type folks we are used to doing). Managing up, too, to make some of these values universal.</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That’s all the time we have today. I think our big takeaway is, invest in your people! For salaries and for training opportunities for managers. </a:t>
            </a:r>
          </a:p>
          <a:p>
            <a:pPr lvl="0">
              <a:spcBef>
                <a:spcPts val="0"/>
              </a:spcBef>
              <a:buNone/>
            </a:pPr>
            <a:endParaRPr/>
          </a:p>
          <a:p>
            <a:pPr lvl="0">
              <a:spcBef>
                <a:spcPts val="0"/>
              </a:spcBef>
              <a:buNone/>
            </a:pPr>
            <a:r>
              <a:rPr lang="en"/>
              <a:t>We would love to take your questions.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a:t>We asked the question “How did you hear about your current position?”  Of the 446 who responded, we found that the top 5 ways that people found their current position were</a:t>
            </a:r>
          </a:p>
          <a:p>
            <a:pPr marL="457200" lvl="0" indent="-304800" rtl="0">
              <a:spcBef>
                <a:spcPts val="0"/>
              </a:spcBef>
              <a:buSzPct val="100000"/>
              <a:buAutoNum type="arabicPeriod"/>
            </a:pPr>
            <a:r>
              <a:rPr lang="en" sz="1200"/>
              <a:t>Listserves &amp;  discussion boards</a:t>
            </a:r>
          </a:p>
          <a:p>
            <a:pPr marL="457200" lvl="0" indent="-304800" rtl="0">
              <a:spcBef>
                <a:spcPts val="0"/>
              </a:spcBef>
              <a:buSzPct val="100000"/>
              <a:buAutoNum type="arabicPeriod"/>
            </a:pPr>
            <a:r>
              <a:rPr lang="en" sz="1200"/>
              <a:t>Invitations from a colleague or a former colleague</a:t>
            </a:r>
          </a:p>
          <a:p>
            <a:pPr marL="457200" lvl="0" indent="-304800" rtl="0">
              <a:spcBef>
                <a:spcPts val="0"/>
              </a:spcBef>
              <a:buSzPct val="100000"/>
              <a:buAutoNum type="arabicPeriod"/>
            </a:pPr>
            <a:r>
              <a:rPr lang="en" sz="1200"/>
              <a:t>Internal postings</a:t>
            </a:r>
          </a:p>
          <a:p>
            <a:pPr marL="457200" lvl="0" indent="-304800" rtl="0">
              <a:spcBef>
                <a:spcPts val="0"/>
              </a:spcBef>
              <a:buSzPct val="100000"/>
              <a:buAutoNum type="arabicPeriod"/>
            </a:pPr>
            <a:r>
              <a:rPr lang="en" sz="1200"/>
              <a:t>An institutions website</a:t>
            </a:r>
          </a:p>
          <a:p>
            <a:pPr lvl="0">
              <a:lnSpc>
                <a:spcPct val="115000"/>
              </a:lnSpc>
              <a:spcBef>
                <a:spcPts val="0"/>
              </a:spcBef>
              <a:buClr>
                <a:schemeClr val="dk1"/>
              </a:buClr>
              <a:buSzPct val="91666"/>
              <a:buFont typeface="Arial"/>
              <a:buNone/>
            </a:pPr>
            <a:endParaRPr sz="1200">
              <a:solidFill>
                <a:schemeClr val="dk1"/>
              </a:solidFill>
            </a:endParaRPr>
          </a:p>
          <a:p>
            <a:pPr lvl="0">
              <a:spcBef>
                <a:spcPts val="0"/>
              </a:spcBef>
              <a:buNone/>
            </a:pPr>
            <a:r>
              <a:rPr lang="en" sz="1200">
                <a:solidFill>
                  <a:schemeClr val="dk1"/>
                </a:solidFill>
              </a:rPr>
              <a:t>We did encouraged people to select all options that they used when seeking their position.</a:t>
            </a:r>
          </a:p>
          <a:p>
            <a:pPr lvl="0" rtl="0">
              <a:spcBef>
                <a:spcPts val="0"/>
              </a:spcBef>
              <a:buNone/>
            </a:pPr>
            <a:endParaRPr sz="1200">
              <a:solidFill>
                <a:schemeClr val="dk1"/>
              </a:solidFill>
            </a:endParaRPr>
          </a:p>
          <a:p>
            <a:pPr lvl="0">
              <a:spcBef>
                <a:spcPts val="0"/>
              </a:spcBef>
              <a:buNone/>
            </a:pPr>
            <a:r>
              <a:rPr lang="en" sz="1200">
                <a:solidFill>
                  <a:schemeClr val="dk1"/>
                </a:solidFill>
              </a:rPr>
              <a:t>Not surprisingly the longer a person has worked in a profession, the more likely they are to get an invitation to apply for a position. If you were in your position for more than 10 years, you’re most likely to have worked in another position for the same institution prior to this one.</a:t>
            </a:r>
          </a:p>
          <a:p>
            <a:pPr lvl="0">
              <a:spcBef>
                <a:spcPts val="0"/>
              </a:spcBef>
              <a:buNone/>
            </a:pPr>
            <a:endParaRPr sz="1200">
              <a:solidFill>
                <a:schemeClr val="dk1"/>
              </a:solidFill>
            </a:endParaRPr>
          </a:p>
          <a:p>
            <a:pPr lvl="0">
              <a:spcBef>
                <a:spcPts val="0"/>
              </a:spcBef>
              <a:buClr>
                <a:schemeClr val="dk1"/>
              </a:buClr>
              <a:buSzPct val="91666"/>
              <a:buFont typeface="Arial"/>
              <a:buNone/>
            </a:pPr>
            <a:r>
              <a:rPr lang="en" sz="1200">
                <a:solidFill>
                  <a:schemeClr val="dk1"/>
                </a:solidFill>
              </a:rPr>
              <a:t>For a people ages 45-54, librarians (vs. non-librarians), and people who had been with their current employer less than 3 years, the “Being invited by a former colleague” category fell out of the top 5 and was replaced with “professional publications. </a:t>
            </a:r>
          </a:p>
          <a:p>
            <a:pPr lvl="0">
              <a:spcBef>
                <a:spcPts val="0"/>
              </a:spcBef>
              <a:buClr>
                <a:schemeClr val="dk1"/>
              </a:buClr>
              <a:buSzPct val="91666"/>
              <a:buFont typeface="Arial"/>
              <a:buNone/>
            </a:pPr>
            <a:endParaRPr sz="1200">
              <a:solidFill>
                <a:schemeClr val="dk1"/>
              </a:solidFill>
            </a:endParaRPr>
          </a:p>
          <a:p>
            <a:pPr lvl="0" rtl="0">
              <a:spcBef>
                <a:spcPts val="0"/>
              </a:spcBef>
              <a:buClr>
                <a:schemeClr val="dk1"/>
              </a:buClr>
              <a:buSzPct val="91666"/>
              <a:buFont typeface="Arial"/>
              <a:buNone/>
            </a:pPr>
            <a:r>
              <a:rPr lang="en" sz="1200">
                <a:solidFill>
                  <a:schemeClr val="dk1"/>
                </a:solidFill>
              </a:rPr>
              <a:t>We also had an “Other” category. Looking at those comments, it was clear we should have suggested “Newspapers” especially for those who had been in their position for a long time and “Friends/Relatives” or even a general “Word of Mouth”.   Also from those comments, I learned that more men found their jobs through “Word of Mouth” than women. It was clear that women more often mentioned they were in their current position having moved there from a different position within the same institution. Their job changed, morphed or they were promoted. </a:t>
            </a:r>
          </a:p>
          <a:p>
            <a:pPr lvl="0">
              <a:spcBef>
                <a:spcPts val="0"/>
              </a:spcBef>
              <a:buNone/>
            </a:pPr>
            <a:endParaRP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a:solidFill>
                  <a:schemeClr val="dk1"/>
                </a:solidFill>
              </a:rPr>
              <a:t>Roughly a fourth of the people who answered our survey, had their current job less than 3 years. Focusing on them, the social media platforms used most to find a new job were LinkedIn, Facebook, Twitter and Glassdoor. Obviously, the most common answer for people who have been at their jobs for 10 years or more, and even for just 7 years or more, was that hadn’t used any social media platform because none existed.</a:t>
            </a:r>
          </a:p>
          <a:p>
            <a:pPr lvl="0">
              <a:spcBef>
                <a:spcPts val="0"/>
              </a:spcBef>
              <a:buNone/>
            </a:pPr>
            <a:endParaRPr sz="1200">
              <a:solidFill>
                <a:schemeClr val="dk1"/>
              </a:solidFill>
            </a:endParaRPr>
          </a:p>
          <a:p>
            <a:pPr lvl="0">
              <a:spcBef>
                <a:spcPts val="0"/>
              </a:spcBef>
              <a:buClr>
                <a:schemeClr val="dk1"/>
              </a:buClr>
              <a:buSzPct val="91666"/>
              <a:buFont typeface="Arial"/>
              <a:buNone/>
            </a:pPr>
            <a:endParaRPr sz="12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sz="1200"/>
              <a:t>We also asked the question, what influenced you to accept a position and gave them 12 options to rank with 1 being the most important. So, in this graph, the shorter the bar, the more influence a factor had.</a:t>
            </a:r>
          </a:p>
          <a:p>
            <a:pPr lvl="0">
              <a:spcBef>
                <a:spcPts val="0"/>
              </a:spcBef>
              <a:buNone/>
            </a:pPr>
            <a:endParaRPr sz="1200"/>
          </a:p>
          <a:p>
            <a:pPr lvl="0">
              <a:spcBef>
                <a:spcPts val="0"/>
              </a:spcBef>
              <a:buNone/>
            </a:pPr>
            <a:r>
              <a:rPr lang="en" sz="1200"/>
              <a:t>Sadly, our survey confirms the well held belief that salary really is the most important factor when someone is looking for a new job, unless they are over 55, then it was an extremely close second. Location was #1. More bad news is that insurance benefits, paid time off, and location, which are things you’re not like to be able change, are high on the list too. However, perceived job security and opportunities for promotion and professional growth or development may be things that you can influence and they are about on par with other factors. </a:t>
            </a:r>
          </a:p>
          <a:p>
            <a:pPr lvl="0">
              <a:lnSpc>
                <a:spcPct val="115000"/>
              </a:lnSpc>
              <a:spcBef>
                <a:spcPts val="0"/>
              </a:spcBef>
              <a:buClr>
                <a:schemeClr val="dk1"/>
              </a:buClr>
              <a:buSzPct val="91666"/>
              <a:buFont typeface="Arial"/>
              <a:buNone/>
            </a:pPr>
            <a:endParaRPr sz="1200">
              <a:solidFill>
                <a:srgbClr val="333333"/>
              </a:solidFill>
            </a:endParaRPr>
          </a:p>
          <a:p>
            <a:pPr marL="0" lvl="0" indent="0" rtl="0">
              <a:lnSpc>
                <a:spcPct val="115000"/>
              </a:lnSpc>
              <a:spcBef>
                <a:spcPts val="0"/>
              </a:spcBef>
              <a:buNone/>
            </a:pPr>
            <a:r>
              <a:rPr lang="en" sz="1200"/>
              <a:t>We asked people what other factors influence them in taking the job and two things were frequently repeated. They were I needed a full-time position and I connected with the person I be working for. </a:t>
            </a:r>
          </a:p>
          <a:p>
            <a:pPr lvl="0">
              <a:spcBef>
                <a:spcPts val="0"/>
              </a:spcBef>
              <a:buNone/>
            </a:pPr>
            <a:endParaRPr sz="1200"/>
          </a:p>
          <a:p>
            <a:pPr lvl="0">
              <a:spcBef>
                <a:spcPts val="0"/>
              </a:spcBef>
              <a:buNone/>
            </a:pPr>
            <a:r>
              <a:rPr lang="en" sz="1200"/>
              <a:t>As far as men vs. women, not a lot of difference in the top factors. </a:t>
            </a:r>
          </a:p>
          <a:p>
            <a:pPr lvl="0">
              <a:spcBef>
                <a:spcPts val="0"/>
              </a:spcBef>
              <a:buNone/>
            </a:pPr>
            <a:endParaRPr sz="1200"/>
          </a:p>
          <a:p>
            <a:pPr lvl="0">
              <a:spcBef>
                <a:spcPts val="0"/>
              </a:spcBef>
              <a:buNone/>
            </a:pPr>
            <a:r>
              <a:rPr lang="en" sz="1200"/>
              <a:t>Flexible work hours ranked higher for non-librarians than librarians.</a:t>
            </a:r>
          </a:p>
          <a:p>
            <a:pPr lvl="0">
              <a:spcBef>
                <a:spcPts val="0"/>
              </a:spcBef>
              <a:buNone/>
            </a:pPr>
            <a:endParaRPr sz="1200"/>
          </a:p>
          <a:p>
            <a:pPr lvl="0">
              <a:lnSpc>
                <a:spcPct val="115000"/>
              </a:lnSpc>
              <a:spcBef>
                <a:spcPts val="0"/>
              </a:spcBef>
              <a:buClr>
                <a:schemeClr val="dk1"/>
              </a:buClr>
              <a:buSzPct val="91666"/>
              <a:buFont typeface="Arial"/>
              <a:buNone/>
            </a:pPr>
            <a:r>
              <a:rPr lang="en" sz="1200">
                <a:solidFill>
                  <a:srgbClr val="333333"/>
                </a:solidFill>
              </a:rPr>
              <a:t>As far as age goes...</a:t>
            </a:r>
          </a:p>
          <a:p>
            <a:pPr lvl="0">
              <a:spcBef>
                <a:spcPts val="0"/>
              </a:spcBef>
              <a:buNone/>
            </a:pPr>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Besides age, another time factor is time in position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Clr>
                <a:schemeClr val="dk1"/>
              </a:buClr>
              <a:buSzPct val="100000"/>
              <a:buFont typeface="Arial"/>
              <a:buNone/>
            </a:pPr>
            <a:r>
              <a:rPr lang="en">
                <a:solidFill>
                  <a:schemeClr val="dk1"/>
                </a:solidFill>
              </a:rPr>
              <a:t>Besides age, another time factor is time in position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openclipart.org/user-detail/Cai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brainpickings.org/2013/05/09/daniel-pink-drive-rsa-motivation/"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flipH="1">
            <a:off x="460875" y="2630575"/>
            <a:ext cx="1207500" cy="742800"/>
          </a:xfrm>
          <a:prstGeom prst="cloudCallout">
            <a:avLst>
              <a:gd name="adj1" fmla="val -20833"/>
              <a:gd name="adj2" fmla="val 625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Clr>
                <a:srgbClr val="000000"/>
              </a:buClr>
              <a:buFont typeface="Arial"/>
              <a:buNone/>
            </a:pPr>
            <a:endParaRPr/>
          </a:p>
        </p:txBody>
      </p:sp>
      <p:pic>
        <p:nvPicPr>
          <p:cNvPr id="55" name="Shape 55"/>
          <p:cNvPicPr preferRelativeResize="0"/>
          <p:nvPr/>
        </p:nvPicPr>
        <p:blipFill>
          <a:blip r:embed="rId3">
            <a:alphaModFix/>
          </a:blip>
          <a:stretch>
            <a:fillRect/>
          </a:stretch>
        </p:blipFill>
        <p:spPr>
          <a:xfrm>
            <a:off x="657050" y="3602162"/>
            <a:ext cx="409575" cy="695325"/>
          </a:xfrm>
          <a:prstGeom prst="rect">
            <a:avLst/>
          </a:prstGeom>
          <a:noFill/>
          <a:ln>
            <a:noFill/>
          </a:ln>
        </p:spPr>
      </p:pic>
      <p:sp>
        <p:nvSpPr>
          <p:cNvPr id="56" name="Shape 56"/>
          <p:cNvSpPr txBox="1">
            <a:spLocks noGrp="1"/>
          </p:cNvSpPr>
          <p:nvPr>
            <p:ph type="ctrTitle"/>
          </p:nvPr>
        </p:nvSpPr>
        <p:spPr>
          <a:xfrm>
            <a:off x="311700" y="393150"/>
            <a:ext cx="8520600" cy="1735500"/>
          </a:xfrm>
          <a:prstGeom prst="rect">
            <a:avLst/>
          </a:prstGeom>
        </p:spPr>
        <p:txBody>
          <a:bodyPr lIns="91425" tIns="91425" rIns="91425" bIns="91425" anchor="b" anchorCtr="0">
            <a:noAutofit/>
          </a:bodyPr>
          <a:lstStyle/>
          <a:p>
            <a:pPr lvl="0">
              <a:spcBef>
                <a:spcPts val="0"/>
              </a:spcBef>
              <a:buClr>
                <a:srgbClr val="000000"/>
              </a:buClr>
              <a:buSzPct val="30555"/>
              <a:buFont typeface="Arial"/>
              <a:buNone/>
            </a:pPr>
            <a:r>
              <a:rPr lang="en" sz="3600" b="1"/>
              <a:t>Recruiting and Retaining </a:t>
            </a:r>
          </a:p>
          <a:p>
            <a:pPr lvl="0">
              <a:spcBef>
                <a:spcPts val="0"/>
              </a:spcBef>
              <a:buClr>
                <a:srgbClr val="000000"/>
              </a:buClr>
              <a:buSzPct val="30555"/>
              <a:buFont typeface="Arial"/>
              <a:buNone/>
            </a:pPr>
            <a:r>
              <a:rPr lang="en" sz="3600" b="1"/>
              <a:t>Library IT People</a:t>
            </a:r>
          </a:p>
          <a:p>
            <a:pPr lvl="0">
              <a:spcBef>
                <a:spcPts val="0"/>
              </a:spcBef>
              <a:buClr>
                <a:srgbClr val="000000"/>
              </a:buClr>
              <a:buSzPct val="30555"/>
              <a:buFont typeface="Arial"/>
              <a:buNone/>
            </a:pPr>
            <a:r>
              <a:rPr lang="en" sz="3600" b="1"/>
              <a:t> </a:t>
            </a:r>
            <a:r>
              <a:rPr lang="en" sz="3000" b="1"/>
              <a:t>- What We Learned -</a:t>
            </a:r>
          </a:p>
        </p:txBody>
      </p:sp>
      <p:sp>
        <p:nvSpPr>
          <p:cNvPr id="57" name="Shape 57"/>
          <p:cNvSpPr txBox="1">
            <a:spLocks noGrp="1"/>
          </p:cNvSpPr>
          <p:nvPr>
            <p:ph type="subTitle" idx="1"/>
          </p:nvPr>
        </p:nvSpPr>
        <p:spPr>
          <a:xfrm>
            <a:off x="4449850" y="3114937"/>
            <a:ext cx="4447800" cy="1426500"/>
          </a:xfrm>
          <a:prstGeom prst="rect">
            <a:avLst/>
          </a:prstGeom>
        </p:spPr>
        <p:txBody>
          <a:bodyPr lIns="91425" tIns="91425" rIns="91425" bIns="91425" anchor="t" anchorCtr="0">
            <a:noAutofit/>
          </a:bodyPr>
          <a:lstStyle/>
          <a:p>
            <a:pPr lvl="0" algn="r" rtl="0">
              <a:spcBef>
                <a:spcPts val="0"/>
              </a:spcBef>
              <a:buNone/>
            </a:pPr>
            <a:r>
              <a:rPr lang="en" sz="2400">
                <a:solidFill>
                  <a:srgbClr val="000000"/>
                </a:solidFill>
              </a:rPr>
              <a:t>A panel presentation by </a:t>
            </a:r>
            <a:br>
              <a:rPr lang="en" sz="2400">
                <a:solidFill>
                  <a:srgbClr val="000000"/>
                </a:solidFill>
              </a:rPr>
            </a:br>
            <a:r>
              <a:rPr lang="en" sz="2400">
                <a:solidFill>
                  <a:srgbClr val="000000"/>
                </a:solidFill>
              </a:rPr>
              <a:t>Kelly Sattler, Bill Helman, </a:t>
            </a:r>
          </a:p>
          <a:p>
            <a:pPr lvl="0" algn="r" rtl="0">
              <a:spcBef>
                <a:spcPts val="0"/>
              </a:spcBef>
              <a:buNone/>
            </a:pPr>
            <a:r>
              <a:rPr lang="en" sz="2400">
                <a:solidFill>
                  <a:srgbClr val="000000"/>
                </a:solidFill>
              </a:rPr>
              <a:t>Erin White, and Aaron Dobbs </a:t>
            </a:r>
          </a:p>
        </p:txBody>
      </p:sp>
      <p:sp>
        <p:nvSpPr>
          <p:cNvPr id="58" name="Shape 58"/>
          <p:cNvSpPr txBox="1"/>
          <p:nvPr/>
        </p:nvSpPr>
        <p:spPr>
          <a:xfrm>
            <a:off x="7305850" y="4351550"/>
            <a:ext cx="1591800" cy="607500"/>
          </a:xfrm>
          <a:prstGeom prst="rect">
            <a:avLst/>
          </a:prstGeom>
          <a:noFill/>
          <a:ln>
            <a:noFill/>
          </a:ln>
        </p:spPr>
        <p:txBody>
          <a:bodyPr lIns="91425" tIns="91425" rIns="91425" bIns="91425" anchor="t" anchorCtr="0">
            <a:noAutofit/>
          </a:bodyPr>
          <a:lstStyle/>
          <a:p>
            <a:pPr lvl="0" algn="r">
              <a:spcBef>
                <a:spcPts val="0"/>
              </a:spcBef>
              <a:buNone/>
            </a:pPr>
            <a:r>
              <a:rPr lang="en">
                <a:solidFill>
                  <a:srgbClr val="A2C4C9"/>
                </a:solidFill>
              </a:rPr>
              <a:t>eDUI Conference</a:t>
            </a:r>
          </a:p>
          <a:p>
            <a:pPr lvl="0" algn="r">
              <a:spcBef>
                <a:spcPts val="0"/>
              </a:spcBef>
              <a:buNone/>
            </a:pPr>
            <a:r>
              <a:rPr lang="en">
                <a:solidFill>
                  <a:srgbClr val="A2C4C9"/>
                </a:solidFill>
              </a:rPr>
              <a:t>Oct. 25, 2016</a:t>
            </a:r>
          </a:p>
        </p:txBody>
      </p:sp>
      <p:sp>
        <p:nvSpPr>
          <p:cNvPr id="59" name="Shape 59"/>
          <p:cNvSpPr txBox="1"/>
          <p:nvPr/>
        </p:nvSpPr>
        <p:spPr>
          <a:xfrm>
            <a:off x="311700" y="4611800"/>
            <a:ext cx="3795300" cy="3663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sz="1050" u="sng">
                <a:solidFill>
                  <a:schemeClr val="hlink"/>
                </a:solidFill>
                <a:latin typeface="Calibri"/>
                <a:ea typeface="Calibri"/>
                <a:cs typeface="Calibri"/>
                <a:sym typeface="Calibri"/>
                <a:hlinkClick r:id="rId4"/>
              </a:rPr>
              <a:t>All meeple images by Caig, modified under CreativeCommons</a:t>
            </a:r>
          </a:p>
          <a:p>
            <a:pPr lvl="0">
              <a:spcBef>
                <a:spcPts val="0"/>
              </a:spcBef>
              <a:buNone/>
            </a:pPr>
            <a:endParaRPr/>
          </a:p>
        </p:txBody>
      </p:sp>
      <p:pic>
        <p:nvPicPr>
          <p:cNvPr id="60" name="Shape 60"/>
          <p:cNvPicPr preferRelativeResize="0"/>
          <p:nvPr/>
        </p:nvPicPr>
        <p:blipFill>
          <a:blip r:embed="rId5">
            <a:alphaModFix/>
          </a:blip>
          <a:stretch>
            <a:fillRect/>
          </a:stretch>
        </p:blipFill>
        <p:spPr>
          <a:xfrm>
            <a:off x="1884700" y="3503837"/>
            <a:ext cx="381000" cy="695325"/>
          </a:xfrm>
          <a:prstGeom prst="rect">
            <a:avLst/>
          </a:prstGeom>
          <a:noFill/>
          <a:ln>
            <a:noFill/>
          </a:ln>
        </p:spPr>
      </p:pic>
      <p:pic>
        <p:nvPicPr>
          <p:cNvPr id="61" name="Shape 61"/>
          <p:cNvPicPr preferRelativeResize="0"/>
          <p:nvPr/>
        </p:nvPicPr>
        <p:blipFill>
          <a:blip r:embed="rId6">
            <a:alphaModFix/>
          </a:blip>
          <a:stretch>
            <a:fillRect/>
          </a:stretch>
        </p:blipFill>
        <p:spPr>
          <a:xfrm>
            <a:off x="1592375" y="3656225"/>
            <a:ext cx="409575" cy="695325"/>
          </a:xfrm>
          <a:prstGeom prst="rect">
            <a:avLst/>
          </a:prstGeom>
          <a:noFill/>
          <a:ln>
            <a:noFill/>
          </a:ln>
        </p:spPr>
      </p:pic>
      <p:pic>
        <p:nvPicPr>
          <p:cNvPr id="62" name="Shape 62"/>
          <p:cNvPicPr preferRelativeResize="0"/>
          <p:nvPr/>
        </p:nvPicPr>
        <p:blipFill>
          <a:blip r:embed="rId7">
            <a:alphaModFix/>
          </a:blip>
          <a:stretch>
            <a:fillRect/>
          </a:stretch>
        </p:blipFill>
        <p:spPr>
          <a:xfrm>
            <a:off x="1192312" y="3525975"/>
            <a:ext cx="400050" cy="695325"/>
          </a:xfrm>
          <a:prstGeom prst="rect">
            <a:avLst/>
          </a:prstGeom>
          <a:noFill/>
          <a:ln>
            <a:noFill/>
          </a:ln>
        </p:spPr>
      </p:pic>
      <p:pic>
        <p:nvPicPr>
          <p:cNvPr id="63" name="Shape 63"/>
          <p:cNvPicPr preferRelativeResize="0"/>
          <p:nvPr/>
        </p:nvPicPr>
        <p:blipFill>
          <a:blip r:embed="rId8">
            <a:alphaModFix/>
          </a:blip>
          <a:stretch>
            <a:fillRect/>
          </a:stretch>
        </p:blipFill>
        <p:spPr>
          <a:xfrm>
            <a:off x="999612" y="3875325"/>
            <a:ext cx="381000" cy="695325"/>
          </a:xfrm>
          <a:prstGeom prst="rect">
            <a:avLst/>
          </a:prstGeom>
          <a:noFill/>
          <a:ln>
            <a:noFill/>
          </a:ln>
        </p:spPr>
      </p:pic>
      <p:sp>
        <p:nvSpPr>
          <p:cNvPr id="64" name="Shape 64"/>
          <p:cNvSpPr/>
          <p:nvPr/>
        </p:nvSpPr>
        <p:spPr>
          <a:xfrm>
            <a:off x="1820975" y="2522024"/>
            <a:ext cx="1044600" cy="829499"/>
          </a:xfrm>
          <a:prstGeom prst="cloudCallout">
            <a:avLst>
              <a:gd name="adj1" fmla="val -20833"/>
              <a:gd name="adj2" fmla="val 625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5" name="Shape 65"/>
          <p:cNvSpPr txBox="1"/>
          <p:nvPr/>
        </p:nvSpPr>
        <p:spPr>
          <a:xfrm>
            <a:off x="733250" y="2706775"/>
            <a:ext cx="894900" cy="657300"/>
          </a:xfrm>
          <a:prstGeom prst="rect">
            <a:avLst/>
          </a:prstGeom>
          <a:noFill/>
          <a:ln>
            <a:noFill/>
          </a:ln>
        </p:spPr>
        <p:txBody>
          <a:bodyPr lIns="91425" tIns="91425" rIns="91425" bIns="91425" anchor="t" anchorCtr="0">
            <a:noAutofit/>
          </a:bodyPr>
          <a:lstStyle/>
          <a:p>
            <a:pPr lvl="0">
              <a:spcBef>
                <a:spcPts val="0"/>
              </a:spcBef>
              <a:buNone/>
            </a:pPr>
            <a:r>
              <a:rPr lang="en" sz="1200"/>
              <a:t>I’m glad I’m here!</a:t>
            </a:r>
          </a:p>
        </p:txBody>
      </p:sp>
      <p:sp>
        <p:nvSpPr>
          <p:cNvPr id="66" name="Shape 66"/>
          <p:cNvSpPr txBox="1"/>
          <p:nvPr/>
        </p:nvSpPr>
        <p:spPr>
          <a:xfrm>
            <a:off x="2042950" y="2633025"/>
            <a:ext cx="951600" cy="607500"/>
          </a:xfrm>
          <a:prstGeom prst="rect">
            <a:avLst/>
          </a:prstGeom>
          <a:noFill/>
          <a:ln>
            <a:noFill/>
          </a:ln>
        </p:spPr>
        <p:txBody>
          <a:bodyPr lIns="91425" tIns="91425" rIns="91425" bIns="91425" anchor="t" anchorCtr="0">
            <a:noAutofit/>
          </a:bodyPr>
          <a:lstStyle/>
          <a:p>
            <a:pPr lvl="0">
              <a:spcBef>
                <a:spcPts val="0"/>
              </a:spcBef>
              <a:buNone/>
            </a:pPr>
            <a:r>
              <a:rPr lang="en" sz="1200"/>
              <a:t>Should I stay?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What keeps people onboard?</a:t>
            </a:r>
          </a:p>
          <a:p>
            <a:pPr lvl="0" rtl="0">
              <a:spcBef>
                <a:spcPts val="0"/>
              </a:spcBef>
              <a:buNone/>
            </a:pPr>
            <a:endParaRPr/>
          </a:p>
        </p:txBody>
      </p:sp>
      <p:sp>
        <p:nvSpPr>
          <p:cNvPr id="127" name="Shape 127"/>
          <p:cNvSpPr txBox="1">
            <a:spLocks noGrp="1"/>
          </p:cNvSpPr>
          <p:nvPr>
            <p:ph type="body" idx="1"/>
          </p:nvPr>
        </p:nvSpPr>
        <p:spPr>
          <a:xfrm>
            <a:off x="311700" y="1095400"/>
            <a:ext cx="8438700" cy="1964700"/>
          </a:xfrm>
          <a:prstGeom prst="rect">
            <a:avLst/>
          </a:prstGeom>
        </p:spPr>
        <p:txBody>
          <a:bodyPr lIns="91425" tIns="91425" rIns="91425" bIns="91425" anchor="t" anchorCtr="0">
            <a:noAutofit/>
          </a:bodyPr>
          <a:lstStyle/>
          <a:p>
            <a:pPr lvl="0" rtl="0">
              <a:spcBef>
                <a:spcPts val="0"/>
              </a:spcBef>
              <a:buNone/>
            </a:pPr>
            <a:r>
              <a:rPr lang="en" sz="2400">
                <a:solidFill>
                  <a:srgbClr val="000000"/>
                </a:solidFill>
              </a:rPr>
              <a:t>It’s more than money, but money’s really important.</a:t>
            </a:r>
          </a:p>
          <a:p>
            <a:pPr marL="457200" lvl="0" indent="-228600" rtl="0">
              <a:spcBef>
                <a:spcPts val="0"/>
              </a:spcBef>
              <a:buClr>
                <a:srgbClr val="000000"/>
              </a:buClr>
            </a:pPr>
            <a:r>
              <a:rPr lang="en">
                <a:solidFill>
                  <a:srgbClr val="000000"/>
                </a:solidFill>
              </a:rPr>
              <a:t>Compensation</a:t>
            </a:r>
          </a:p>
          <a:p>
            <a:pPr marL="457200" lvl="0" indent="-228600" rtl="0">
              <a:spcBef>
                <a:spcPts val="0"/>
              </a:spcBef>
              <a:buClr>
                <a:srgbClr val="000000"/>
              </a:buClr>
            </a:pPr>
            <a:r>
              <a:rPr lang="en">
                <a:solidFill>
                  <a:srgbClr val="000000"/>
                </a:solidFill>
              </a:rPr>
              <a:t>Benefits</a:t>
            </a:r>
          </a:p>
          <a:p>
            <a:pPr marL="457200" lvl="0" indent="-228600" rtl="0">
              <a:spcBef>
                <a:spcPts val="0"/>
              </a:spcBef>
              <a:buClr>
                <a:srgbClr val="000000"/>
              </a:buClr>
            </a:pPr>
            <a:r>
              <a:rPr lang="en">
                <a:solidFill>
                  <a:srgbClr val="000000"/>
                </a:solidFill>
              </a:rPr>
              <a:t>Work-Life Balance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Why do they jump ship?</a:t>
            </a:r>
          </a:p>
          <a:p>
            <a:pPr lvl="0">
              <a:spcBef>
                <a:spcPts val="0"/>
              </a:spcBef>
              <a:buClr>
                <a:schemeClr val="dk1"/>
              </a:buClr>
              <a:buSzPct val="39285"/>
              <a:buFont typeface="Arial"/>
              <a:buNone/>
            </a:pPr>
            <a:endParaRPr/>
          </a:p>
          <a:p>
            <a:pPr lvl="0" rtl="0">
              <a:spcBef>
                <a:spcPts val="0"/>
              </a:spcBef>
              <a:buNone/>
            </a:pPr>
            <a:endParaRPr/>
          </a:p>
        </p:txBody>
      </p:sp>
      <p:sp>
        <p:nvSpPr>
          <p:cNvPr id="133" name="Shape 133"/>
          <p:cNvSpPr txBox="1">
            <a:spLocks noGrp="1"/>
          </p:cNvSpPr>
          <p:nvPr>
            <p:ph type="body" idx="1"/>
          </p:nvPr>
        </p:nvSpPr>
        <p:spPr>
          <a:xfrm>
            <a:off x="311700" y="1095400"/>
            <a:ext cx="8230500" cy="3093600"/>
          </a:xfrm>
          <a:prstGeom prst="rect">
            <a:avLst/>
          </a:prstGeom>
        </p:spPr>
        <p:txBody>
          <a:bodyPr lIns="91425" tIns="91425" rIns="91425" bIns="91425" anchor="t" anchorCtr="0">
            <a:noAutofit/>
          </a:bodyPr>
          <a:lstStyle/>
          <a:p>
            <a:pPr lvl="0" rtl="0">
              <a:spcBef>
                <a:spcPts val="0"/>
              </a:spcBef>
              <a:buNone/>
            </a:pPr>
            <a:r>
              <a:rPr lang="en" sz="2400">
                <a:solidFill>
                  <a:srgbClr val="000000"/>
                </a:solidFill>
              </a:rPr>
              <a:t>For respondents planning on leaving in the next two years.</a:t>
            </a:r>
          </a:p>
          <a:p>
            <a:pPr marL="457200" lvl="0" indent="-228600" rtl="0">
              <a:spcBef>
                <a:spcPts val="0"/>
              </a:spcBef>
              <a:spcAft>
                <a:spcPts val="0"/>
              </a:spcAft>
              <a:buClr>
                <a:srgbClr val="000000"/>
              </a:buClr>
            </a:pPr>
            <a:r>
              <a:rPr lang="en">
                <a:solidFill>
                  <a:srgbClr val="000000"/>
                </a:solidFill>
              </a:rPr>
              <a:t>Lack of opportunity for promotion</a:t>
            </a:r>
          </a:p>
          <a:p>
            <a:pPr marL="457200" lvl="0" indent="-228600" rtl="0">
              <a:spcBef>
                <a:spcPts val="0"/>
              </a:spcBef>
              <a:spcAft>
                <a:spcPts val="0"/>
              </a:spcAft>
              <a:buClr>
                <a:srgbClr val="000000"/>
              </a:buClr>
            </a:pPr>
            <a:r>
              <a:rPr lang="en">
                <a:solidFill>
                  <a:srgbClr val="000000"/>
                </a:solidFill>
              </a:rPr>
              <a:t>Not involved in decision making</a:t>
            </a:r>
          </a:p>
          <a:p>
            <a:pPr marL="457200" lvl="0" indent="-228600" rtl="0">
              <a:spcBef>
                <a:spcPts val="0"/>
              </a:spcBef>
              <a:spcAft>
                <a:spcPts val="0"/>
              </a:spcAft>
              <a:buClr>
                <a:srgbClr val="000000"/>
              </a:buClr>
            </a:pPr>
            <a:r>
              <a:rPr lang="en">
                <a:solidFill>
                  <a:srgbClr val="000000"/>
                </a:solidFill>
              </a:rPr>
              <a:t>Insufficient resources to do the job well</a:t>
            </a:r>
          </a:p>
          <a:p>
            <a:pPr marL="457200" lvl="0" indent="-228600" rtl="0">
              <a:spcBef>
                <a:spcPts val="0"/>
              </a:spcBef>
              <a:spcAft>
                <a:spcPts val="0"/>
              </a:spcAft>
              <a:buClr>
                <a:srgbClr val="000000"/>
              </a:buClr>
            </a:pPr>
            <a:r>
              <a:rPr lang="en">
                <a:solidFill>
                  <a:srgbClr val="000000"/>
                </a:solidFill>
              </a:rPr>
              <a:t>Lack of mentoring programs</a:t>
            </a:r>
          </a:p>
          <a:p>
            <a:pPr marL="457200" lvl="0" indent="-228600" rtl="0">
              <a:spcBef>
                <a:spcPts val="0"/>
              </a:spcBef>
              <a:spcAft>
                <a:spcPts val="0"/>
              </a:spcAft>
              <a:buClr>
                <a:srgbClr val="000000"/>
              </a:buClr>
            </a:pPr>
            <a:r>
              <a:rPr lang="en">
                <a:solidFill>
                  <a:srgbClr val="000000"/>
                </a:solidFill>
              </a:rPr>
              <a:t>Not enough interesting projects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Mind the gaps.</a:t>
            </a:r>
          </a:p>
          <a:p>
            <a:pPr lvl="0" rtl="0">
              <a:spcBef>
                <a:spcPts val="0"/>
              </a:spcBef>
              <a:buNone/>
            </a:pPr>
            <a:endParaRPr/>
          </a:p>
        </p:txBody>
      </p:sp>
      <p:sp>
        <p:nvSpPr>
          <p:cNvPr id="139" name="Shape 139"/>
          <p:cNvSpPr txBox="1">
            <a:spLocks noGrp="1"/>
          </p:cNvSpPr>
          <p:nvPr>
            <p:ph type="body" idx="1"/>
          </p:nvPr>
        </p:nvSpPr>
        <p:spPr>
          <a:xfrm>
            <a:off x="311700" y="1095400"/>
            <a:ext cx="8520600" cy="3093600"/>
          </a:xfrm>
          <a:prstGeom prst="rect">
            <a:avLst/>
          </a:prstGeom>
        </p:spPr>
        <p:txBody>
          <a:bodyPr lIns="91425" tIns="91425" rIns="91425" bIns="91425" anchor="t" anchorCtr="0">
            <a:noAutofit/>
          </a:bodyPr>
          <a:lstStyle/>
          <a:p>
            <a:pPr lvl="0" rtl="0">
              <a:spcBef>
                <a:spcPts val="0"/>
              </a:spcBef>
              <a:buClr>
                <a:srgbClr val="000000"/>
              </a:buClr>
              <a:buSzPct val="45833"/>
              <a:buFont typeface="Arial"/>
              <a:buNone/>
            </a:pPr>
            <a:r>
              <a:rPr lang="en" sz="2400">
                <a:solidFill>
                  <a:srgbClr val="000000"/>
                </a:solidFill>
              </a:rPr>
              <a:t>Some of the gaps between what they want and what they get:</a:t>
            </a:r>
          </a:p>
          <a:p>
            <a:pPr marL="457200" lvl="0" indent="-228600" rtl="0">
              <a:spcBef>
                <a:spcPts val="0"/>
              </a:spcBef>
              <a:buClr>
                <a:srgbClr val="000000"/>
              </a:buClr>
            </a:pPr>
            <a:r>
              <a:rPr lang="en">
                <a:solidFill>
                  <a:srgbClr val="000000"/>
                </a:solidFill>
              </a:rPr>
              <a:t>Telecommuting and flexible hours</a:t>
            </a:r>
          </a:p>
          <a:p>
            <a:pPr marL="457200" lvl="0" indent="-228600" rtl="0">
              <a:spcBef>
                <a:spcPts val="0"/>
              </a:spcBef>
              <a:spcAft>
                <a:spcPts val="0"/>
              </a:spcAft>
              <a:buClr>
                <a:srgbClr val="000000"/>
              </a:buClr>
            </a:pPr>
            <a:r>
              <a:rPr lang="en">
                <a:solidFill>
                  <a:srgbClr val="000000"/>
                </a:solidFill>
              </a:rPr>
              <a:t>Opportunities for promotion</a:t>
            </a:r>
          </a:p>
          <a:p>
            <a:pPr marL="457200" lvl="0" indent="-228600" rtl="0">
              <a:spcBef>
                <a:spcPts val="0"/>
              </a:spcBef>
              <a:buClr>
                <a:srgbClr val="000000"/>
              </a:buClr>
            </a:pPr>
            <a:r>
              <a:rPr lang="en">
                <a:solidFill>
                  <a:srgbClr val="000000"/>
                </a:solidFill>
              </a:rPr>
              <a:t>Insufficient resources</a:t>
            </a:r>
          </a:p>
          <a:p>
            <a:pPr lvl="0" rtl="0">
              <a:spcBef>
                <a:spcPts val="0"/>
              </a:spcBef>
              <a:spcAft>
                <a:spcPts val="0"/>
              </a:spcAft>
              <a:buNone/>
            </a:pPr>
            <a:endParaRPr>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And mind the gaps in leadership too.</a:t>
            </a:r>
          </a:p>
          <a:p>
            <a:pPr lvl="0" rtl="0">
              <a:spcBef>
                <a:spcPts val="0"/>
              </a:spcBef>
              <a:buNone/>
            </a:pPr>
            <a:endParaRPr/>
          </a:p>
        </p:txBody>
      </p:sp>
      <p:sp>
        <p:nvSpPr>
          <p:cNvPr id="145" name="Shape 145"/>
          <p:cNvSpPr txBox="1">
            <a:spLocks noGrp="1"/>
          </p:cNvSpPr>
          <p:nvPr>
            <p:ph type="body" idx="1"/>
          </p:nvPr>
        </p:nvSpPr>
        <p:spPr>
          <a:xfrm>
            <a:off x="311700" y="1095400"/>
            <a:ext cx="8412600" cy="3093600"/>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a:solidFill>
                  <a:srgbClr val="000000"/>
                </a:solidFill>
              </a:rPr>
              <a:t>Or where the boss “does not meet expectations.”</a:t>
            </a:r>
          </a:p>
          <a:p>
            <a:pPr marL="457200" lvl="0" indent="-228600" rtl="0">
              <a:spcBef>
                <a:spcPts val="0"/>
              </a:spcBef>
              <a:buClr>
                <a:srgbClr val="000000"/>
              </a:buClr>
            </a:pPr>
            <a:r>
              <a:rPr lang="en">
                <a:solidFill>
                  <a:srgbClr val="000000"/>
                </a:solidFill>
              </a:rPr>
              <a:t>Trust in senior leadership</a:t>
            </a:r>
          </a:p>
          <a:p>
            <a:pPr marL="457200" lvl="0" indent="-228600" rtl="0">
              <a:spcBef>
                <a:spcPts val="0"/>
              </a:spcBef>
              <a:buClr>
                <a:srgbClr val="000000"/>
              </a:buClr>
            </a:pPr>
            <a:r>
              <a:rPr lang="en">
                <a:solidFill>
                  <a:srgbClr val="000000"/>
                </a:solidFill>
              </a:rPr>
              <a:t>Clear expectations</a:t>
            </a:r>
          </a:p>
          <a:p>
            <a:pPr marL="457200" lvl="0" indent="-228600" rtl="0">
              <a:spcBef>
                <a:spcPts val="0"/>
              </a:spcBef>
              <a:buClr>
                <a:srgbClr val="000000"/>
              </a:buClr>
            </a:pPr>
            <a:r>
              <a:rPr lang="en">
                <a:solidFill>
                  <a:srgbClr val="000000"/>
                </a:solidFill>
              </a:rPr>
              <a:t>A leadership that “understands IT work”</a:t>
            </a:r>
          </a:p>
          <a:p>
            <a:pPr lvl="0" rtl="0">
              <a:spcBef>
                <a:spcPts val="0"/>
              </a:spcBef>
              <a:spcAft>
                <a:spcPts val="0"/>
              </a:spcAft>
              <a:buNone/>
            </a:pPr>
            <a:endParaRPr>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6000" b="1"/>
              <a:t>More than Money</a:t>
            </a:r>
          </a:p>
        </p:txBody>
      </p:sp>
      <p:pic>
        <p:nvPicPr>
          <p:cNvPr id="151" name="Shape 151"/>
          <p:cNvPicPr preferRelativeResize="0"/>
          <p:nvPr/>
        </p:nvPicPr>
        <p:blipFill>
          <a:blip r:embed="rId3">
            <a:alphaModFix/>
          </a:blip>
          <a:stretch>
            <a:fillRect/>
          </a:stretch>
        </p:blipFill>
        <p:spPr>
          <a:xfrm>
            <a:off x="8422712" y="4027300"/>
            <a:ext cx="409575" cy="695325"/>
          </a:xfrm>
          <a:prstGeom prst="rect">
            <a:avLst/>
          </a:prstGeom>
          <a:noFill/>
          <a:ln>
            <a:noFill/>
          </a:ln>
        </p:spPr>
      </p:pic>
      <p:pic>
        <p:nvPicPr>
          <p:cNvPr id="152" name="Shape 152"/>
          <p:cNvPicPr preferRelativeResize="0"/>
          <p:nvPr/>
        </p:nvPicPr>
        <p:blipFill>
          <a:blip r:embed="rId4">
            <a:alphaModFix/>
          </a:blip>
          <a:stretch>
            <a:fillRect/>
          </a:stretch>
        </p:blipFill>
        <p:spPr>
          <a:xfrm>
            <a:off x="8041725" y="3951087"/>
            <a:ext cx="381000" cy="6953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Should I stay or should I go now?</a:t>
            </a:r>
          </a:p>
        </p:txBody>
      </p:sp>
      <p:sp>
        <p:nvSpPr>
          <p:cNvPr id="158" name="Shape 15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R="0" lvl="0" algn="l" rtl="0">
              <a:lnSpc>
                <a:spcPct val="115000"/>
              </a:lnSpc>
              <a:spcBef>
                <a:spcPts val="0"/>
              </a:spcBef>
              <a:spcAft>
                <a:spcPts val="1600"/>
              </a:spcAft>
              <a:buNone/>
            </a:pPr>
            <a:r>
              <a:rPr lang="en" sz="2400">
                <a:solidFill>
                  <a:srgbClr val="000000"/>
                </a:solidFill>
              </a:rPr>
              <a:t>Here why respondents said they’re tempted to leave</a:t>
            </a:r>
          </a:p>
          <a:p>
            <a:pPr marL="457200" marR="0" lvl="0" indent="-342900" algn="l" rtl="0">
              <a:lnSpc>
                <a:spcPct val="115000"/>
              </a:lnSpc>
              <a:spcBef>
                <a:spcPts val="0"/>
              </a:spcBef>
              <a:spcAft>
                <a:spcPts val="1600"/>
              </a:spcAft>
              <a:buClr>
                <a:srgbClr val="000000"/>
              </a:buClr>
              <a:buSzPct val="100000"/>
              <a:buFont typeface="Old Standard TT"/>
            </a:pPr>
            <a:r>
              <a:rPr lang="en">
                <a:solidFill>
                  <a:srgbClr val="000000"/>
                </a:solidFill>
              </a:rPr>
              <a:t>Salary (offers of ~40% more salary elsewhere)</a:t>
            </a:r>
          </a:p>
          <a:p>
            <a:pPr marL="457200" lvl="0" indent="-228600" rtl="0">
              <a:spcBef>
                <a:spcPts val="0"/>
              </a:spcBef>
              <a:buClr>
                <a:srgbClr val="000000"/>
              </a:buClr>
            </a:pPr>
            <a:r>
              <a:rPr lang="en">
                <a:solidFill>
                  <a:srgbClr val="000000"/>
                </a:solidFill>
              </a:rPr>
              <a:t>Demanding (many only-loosely related tasks)</a:t>
            </a:r>
          </a:p>
          <a:p>
            <a:pPr marL="457200" lvl="0" indent="-228600" rtl="0">
              <a:spcBef>
                <a:spcPts val="0"/>
              </a:spcBef>
              <a:buClr>
                <a:srgbClr val="000000"/>
              </a:buClr>
            </a:pPr>
            <a:r>
              <a:rPr lang="en">
                <a:solidFill>
                  <a:srgbClr val="000000"/>
                </a:solidFill>
              </a:rPr>
              <a:t>Poor management (unrealistic expectations / lack of understanding)</a:t>
            </a:r>
          </a:p>
          <a:p>
            <a:pPr marL="457200" lvl="0" indent="-228600" rtl="0">
              <a:spcBef>
                <a:spcPts val="0"/>
              </a:spcBef>
              <a:buClr>
                <a:srgbClr val="000000"/>
              </a:buClr>
            </a:pPr>
            <a:r>
              <a:rPr lang="en">
                <a:solidFill>
                  <a:srgbClr val="000000"/>
                </a:solidFill>
              </a:rPr>
              <a:t>Technology refresh rate / legacy technology (</a:t>
            </a:r>
            <a:r>
              <a:rPr lang="en" b="1" i="1">
                <a:solidFill>
                  <a:srgbClr val="000000"/>
                </a:solidFill>
              </a:rPr>
              <a:t>how old </a:t>
            </a:r>
            <a:r>
              <a:rPr lang="en">
                <a:solidFill>
                  <a:srgbClr val="000000"/>
                </a:solidFill>
              </a:rPr>
              <a:t>is this technology?!)</a:t>
            </a:r>
          </a:p>
          <a:p>
            <a:pPr marL="457200" lvl="0" indent="-228600" rtl="0">
              <a:spcBef>
                <a:spcPts val="0"/>
              </a:spcBef>
              <a:buClr>
                <a:srgbClr val="000000"/>
              </a:buClr>
            </a:pPr>
            <a:r>
              <a:rPr lang="en">
                <a:solidFill>
                  <a:srgbClr val="000000"/>
                </a:solidFill>
              </a:rPr>
              <a:t>Lack of IT integration into organizational goals (out of sight out of mind)</a:t>
            </a:r>
          </a:p>
          <a:p>
            <a:pPr marL="457200" lvl="0" indent="-228600" rtl="0">
              <a:spcBef>
                <a:spcPts val="0"/>
              </a:spcBef>
              <a:buClr>
                <a:srgbClr val="000000"/>
              </a:buClr>
            </a:pPr>
            <a:r>
              <a:rPr lang="en">
                <a:solidFill>
                  <a:srgbClr val="000000"/>
                </a:solidFill>
              </a:rPr>
              <a:t>Lack of advancement path (if there is only a few people, how to advance?)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Should I stay or should I go now?</a:t>
            </a:r>
          </a:p>
          <a:p>
            <a:pPr lvl="0">
              <a:spcBef>
                <a:spcPts val="0"/>
              </a:spcBef>
              <a:buNone/>
            </a:pPr>
            <a:endParaRPr/>
          </a:p>
        </p:txBody>
      </p:sp>
      <p:sp>
        <p:nvSpPr>
          <p:cNvPr id="164" name="Shape 16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a:solidFill>
                  <a:srgbClr val="000000"/>
                </a:solidFill>
              </a:rPr>
              <a:t>Here why respondents said they would rather stay than go</a:t>
            </a:r>
          </a:p>
          <a:p>
            <a:pPr marL="457200" lvl="0" indent="-228600">
              <a:spcBef>
                <a:spcPts val="0"/>
              </a:spcBef>
              <a:buClr>
                <a:srgbClr val="000000"/>
              </a:buClr>
            </a:pPr>
            <a:r>
              <a:rPr lang="en">
                <a:solidFill>
                  <a:srgbClr val="000000"/>
                </a:solidFill>
              </a:rPr>
              <a:t>Teleworking options (skip the commute a couple days a week? sign me up!)</a:t>
            </a:r>
          </a:p>
          <a:p>
            <a:pPr marL="457200" lvl="0" indent="-228600">
              <a:spcBef>
                <a:spcPts val="0"/>
              </a:spcBef>
              <a:buClr>
                <a:srgbClr val="000000"/>
              </a:buClr>
            </a:pPr>
            <a:r>
              <a:rPr lang="en">
                <a:solidFill>
                  <a:srgbClr val="000000"/>
                </a:solidFill>
              </a:rPr>
              <a:t>Customer focus (care about the customer &amp; technology will (usually) follow)</a:t>
            </a:r>
          </a:p>
          <a:p>
            <a:pPr marL="457200" lvl="0" indent="-228600" rtl="0">
              <a:spcBef>
                <a:spcPts val="0"/>
              </a:spcBef>
              <a:buClr>
                <a:srgbClr val="000000"/>
              </a:buClr>
            </a:pPr>
            <a:r>
              <a:rPr lang="en">
                <a:solidFill>
                  <a:srgbClr val="000000"/>
                </a:solidFill>
              </a:rPr>
              <a:t>User Experience Focus (higher ed &amp; libraries help student/faculty success) </a:t>
            </a:r>
          </a:p>
          <a:p>
            <a:pPr marL="457200" lvl="0" indent="-228600">
              <a:spcBef>
                <a:spcPts val="0"/>
              </a:spcBef>
              <a:buClr>
                <a:srgbClr val="000000"/>
              </a:buClr>
            </a:pPr>
            <a:r>
              <a:rPr lang="en">
                <a:solidFill>
                  <a:srgbClr val="000000"/>
                </a:solidFill>
              </a:rPr>
              <a:t>Integration of IT into strategic planning (IT knows what’s realistic, let us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3000"/>
              <a:t>It ain’t a huge salary, but…	</a:t>
            </a:r>
          </a:p>
        </p:txBody>
      </p:sp>
      <p:sp>
        <p:nvSpPr>
          <p:cNvPr id="170" name="Shape 17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r>
              <a:rPr lang="en" sz="2400">
                <a:solidFill>
                  <a:srgbClr val="000000"/>
                </a:solidFill>
              </a:rPr>
              <a:t>...what can we offer instead?</a:t>
            </a:r>
          </a:p>
          <a:p>
            <a:pPr marL="457200" lvl="0" indent="-228600" rtl="0">
              <a:spcBef>
                <a:spcPts val="0"/>
              </a:spcBef>
              <a:buClr>
                <a:srgbClr val="000000"/>
              </a:buClr>
            </a:pPr>
            <a:r>
              <a:rPr lang="en">
                <a:solidFill>
                  <a:srgbClr val="000000"/>
                </a:solidFill>
              </a:rPr>
              <a:t>Tuition remission and other non-salary bennies and discounts</a:t>
            </a:r>
          </a:p>
          <a:p>
            <a:pPr marL="457200" lvl="0" indent="-228600" rtl="0">
              <a:spcBef>
                <a:spcPts val="0"/>
              </a:spcBef>
              <a:buClr>
                <a:srgbClr val="000000"/>
              </a:buClr>
            </a:pPr>
            <a:r>
              <a:rPr lang="en">
                <a:solidFill>
                  <a:srgbClr val="000000"/>
                </a:solidFill>
              </a:rPr>
              <a:t>Support for conference travel, webinars or other training</a:t>
            </a:r>
          </a:p>
          <a:p>
            <a:pPr marL="457200" lvl="0" indent="-228600" rtl="0">
              <a:spcBef>
                <a:spcPts val="0"/>
              </a:spcBef>
              <a:buClr>
                <a:srgbClr val="000000"/>
              </a:buClr>
            </a:pPr>
            <a:r>
              <a:rPr lang="en">
                <a:solidFill>
                  <a:srgbClr val="000000"/>
                </a:solidFill>
              </a:rPr>
              <a:t>Work/life balance: *only* a 40-hour workweek, lots of leave, flexible hours</a:t>
            </a:r>
          </a:p>
          <a:p>
            <a:pPr marL="457200" lvl="0" indent="-228600" rtl="0">
              <a:spcBef>
                <a:spcPts val="0"/>
              </a:spcBef>
              <a:buClr>
                <a:srgbClr val="000000"/>
              </a:buClr>
            </a:pPr>
            <a:r>
              <a:rPr lang="en">
                <a:solidFill>
                  <a:srgbClr val="000000"/>
                </a:solidFill>
              </a:rPr>
              <a:t>Options to telecommute regularly</a:t>
            </a:r>
          </a:p>
          <a:p>
            <a:pPr marL="457200" lvl="0" indent="-228600" rtl="0">
              <a:spcBef>
                <a:spcPts val="0"/>
              </a:spcBef>
              <a:buClr>
                <a:srgbClr val="000000"/>
              </a:buClr>
            </a:pPr>
            <a:r>
              <a:rPr lang="en">
                <a:solidFill>
                  <a:srgbClr val="000000"/>
                </a:solidFill>
              </a:rPr>
              <a:t>Ability to work on fun projects/20%-time projects</a:t>
            </a:r>
          </a:p>
          <a:p>
            <a:pPr marL="457200" lvl="0" indent="-228600" rtl="0">
              <a:spcBef>
                <a:spcPts val="0"/>
              </a:spcBef>
              <a:buClr>
                <a:srgbClr val="000000"/>
              </a:buClr>
            </a:pPr>
            <a:r>
              <a:rPr lang="en">
                <a:solidFill>
                  <a:srgbClr val="000000"/>
                </a:solidFill>
              </a:rPr>
              <a:t>Inclusion in organizational decision-making</a:t>
            </a:r>
          </a:p>
          <a:p>
            <a:pPr marL="457200" lvl="0" indent="-228600">
              <a:spcBef>
                <a:spcPts val="0"/>
              </a:spcBef>
              <a:buClr>
                <a:srgbClr val="000000"/>
              </a:buClr>
            </a:pPr>
            <a:r>
              <a:rPr lang="en">
                <a:solidFill>
                  <a:srgbClr val="000000"/>
                </a:solidFill>
              </a:rPr>
              <a:t>Working directly with stakeholders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sz="3000"/>
              <a:t>Where are my competent managers at?</a:t>
            </a:r>
          </a:p>
        </p:txBody>
      </p:sp>
      <p:sp>
        <p:nvSpPr>
          <p:cNvPr id="176" name="Shape 17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rtl="0">
              <a:spcBef>
                <a:spcPts val="0"/>
              </a:spcBef>
              <a:buClr>
                <a:srgbClr val="000000"/>
              </a:buClr>
              <a:buSzPct val="100000"/>
            </a:pPr>
            <a:r>
              <a:rPr lang="en" sz="2400">
                <a:solidFill>
                  <a:srgbClr val="000000"/>
                </a:solidFill>
              </a:rPr>
              <a:t>Good managers = happier employees</a:t>
            </a:r>
          </a:p>
          <a:p>
            <a:pPr marL="457200" lvl="0" indent="-381000" rtl="0">
              <a:spcBef>
                <a:spcPts val="0"/>
              </a:spcBef>
              <a:buClr>
                <a:srgbClr val="000000"/>
              </a:buClr>
              <a:buSzPct val="100000"/>
            </a:pPr>
            <a:r>
              <a:rPr lang="en" sz="2400">
                <a:solidFill>
                  <a:srgbClr val="000000"/>
                </a:solidFill>
              </a:rPr>
              <a:t>Not much training for managers in libraryland or higher ed</a:t>
            </a:r>
          </a:p>
          <a:p>
            <a:pPr marL="457200" lvl="0" indent="-381000" rtl="0">
              <a:spcBef>
                <a:spcPts val="0"/>
              </a:spcBef>
              <a:buClr>
                <a:srgbClr val="000000"/>
              </a:buClr>
              <a:buSzPct val="100000"/>
            </a:pPr>
            <a:r>
              <a:rPr lang="en" sz="2400">
                <a:solidFill>
                  <a:srgbClr val="000000"/>
                </a:solidFill>
              </a:rPr>
              <a:t>Peter Principle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221850" y="1387800"/>
            <a:ext cx="8700300" cy="2367900"/>
          </a:xfrm>
          <a:prstGeom prst="rect">
            <a:avLst/>
          </a:prstGeom>
        </p:spPr>
        <p:txBody>
          <a:bodyPr lIns="91425" tIns="91425" rIns="91425" bIns="91425" anchor="t" anchorCtr="0">
            <a:noAutofit/>
          </a:bodyPr>
          <a:lstStyle/>
          <a:p>
            <a:pPr lvl="0" rtl="0">
              <a:spcBef>
                <a:spcPts val="0"/>
              </a:spcBef>
              <a:buNone/>
            </a:pPr>
            <a:r>
              <a:rPr lang="en" sz="3000">
                <a:solidFill>
                  <a:srgbClr val="000000"/>
                </a:solidFill>
              </a:rPr>
              <a:t>What motivates people: “autonomy, mastery, purpose” </a:t>
            </a:r>
          </a:p>
          <a:p>
            <a:pPr marL="457200" lvl="0" indent="-228600" algn="r" rtl="0">
              <a:spcBef>
                <a:spcPts val="0"/>
              </a:spcBef>
              <a:buChar char="-"/>
            </a:pPr>
            <a:r>
              <a:rPr lang="en">
                <a:solidFill>
                  <a:srgbClr val="000000"/>
                </a:solidFill>
              </a:rPr>
              <a:t>Daniel Pink,</a:t>
            </a:r>
            <a:r>
              <a:rPr lang="en"/>
              <a:t> </a:t>
            </a:r>
            <a:r>
              <a:rPr lang="en" u="sng">
                <a:solidFill>
                  <a:schemeClr val="accent5"/>
                </a:solidFill>
                <a:hlinkClick r:id="rId3"/>
              </a:rPr>
              <a:t>Drive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3000"/>
              <a:t>Why we’re here &amp; Who we are</a:t>
            </a:r>
          </a:p>
        </p:txBody>
      </p:sp>
      <p:sp>
        <p:nvSpPr>
          <p:cNvPr id="72" name="Shape 72"/>
          <p:cNvSpPr txBox="1">
            <a:spLocks noGrp="1"/>
          </p:cNvSpPr>
          <p:nvPr>
            <p:ph type="body" idx="1"/>
          </p:nvPr>
        </p:nvSpPr>
        <p:spPr>
          <a:xfrm>
            <a:off x="311700" y="2151525"/>
            <a:ext cx="7308300" cy="2812800"/>
          </a:xfrm>
          <a:prstGeom prst="rect">
            <a:avLst/>
          </a:prstGeom>
        </p:spPr>
        <p:txBody>
          <a:bodyPr lIns="91425" tIns="91425" rIns="91425" bIns="91425" anchor="t" anchorCtr="0">
            <a:noAutofit/>
          </a:bodyPr>
          <a:lstStyle/>
          <a:p>
            <a:pPr lvl="0" rtl="0">
              <a:lnSpc>
                <a:spcPct val="100000"/>
              </a:lnSpc>
              <a:spcBef>
                <a:spcPts val="0"/>
              </a:spcBef>
              <a:buNone/>
            </a:pPr>
            <a:r>
              <a:rPr lang="en" sz="2400">
                <a:solidFill>
                  <a:srgbClr val="000000"/>
                </a:solidFill>
              </a:rPr>
              <a:t>Here today in person:</a:t>
            </a:r>
          </a:p>
          <a:p>
            <a:pPr marL="457200" lvl="0" indent="-342900" rtl="0">
              <a:spcBef>
                <a:spcPts val="0"/>
              </a:spcBef>
              <a:buClr>
                <a:srgbClr val="000000"/>
              </a:buClr>
              <a:buSzPct val="100000"/>
            </a:pPr>
            <a:r>
              <a:rPr lang="en" sz="1800">
                <a:solidFill>
                  <a:srgbClr val="000000"/>
                </a:solidFill>
              </a:rPr>
              <a:t>Kelly Sattler (@ksattler)</a:t>
            </a:r>
          </a:p>
          <a:p>
            <a:pPr marL="914400" lvl="1" indent="-228600" rtl="0">
              <a:spcBef>
                <a:spcPts val="0"/>
              </a:spcBef>
              <a:buClr>
                <a:srgbClr val="000000"/>
              </a:buClr>
            </a:pPr>
            <a:r>
              <a:rPr lang="en">
                <a:solidFill>
                  <a:srgbClr val="000000"/>
                </a:solidFill>
              </a:rPr>
              <a:t>Head of Web Services at Michigan State University Libraries</a:t>
            </a:r>
          </a:p>
          <a:p>
            <a:pPr marL="457200" lvl="0" indent="-342900" rtl="0">
              <a:spcBef>
                <a:spcPts val="0"/>
              </a:spcBef>
              <a:buClr>
                <a:srgbClr val="000000"/>
              </a:buClr>
              <a:buSzPct val="100000"/>
            </a:pPr>
            <a:r>
              <a:rPr lang="en" sz="1800">
                <a:solidFill>
                  <a:srgbClr val="000000"/>
                </a:solidFill>
              </a:rPr>
              <a:t>Bill Helman (@thinkpol)</a:t>
            </a:r>
          </a:p>
          <a:p>
            <a:pPr marL="914400" lvl="1" indent="-228600" rtl="0">
              <a:spcBef>
                <a:spcPts val="0"/>
              </a:spcBef>
              <a:buClr>
                <a:srgbClr val="000000"/>
              </a:buClr>
            </a:pPr>
            <a:r>
              <a:rPr lang="en">
                <a:solidFill>
                  <a:srgbClr val="000000"/>
                </a:solidFill>
              </a:rPr>
              <a:t>Information Technology Librarian at Towson University</a:t>
            </a:r>
          </a:p>
          <a:p>
            <a:pPr marL="457200" lvl="0" indent="-342900" rtl="0">
              <a:spcBef>
                <a:spcPts val="0"/>
              </a:spcBef>
              <a:buClr>
                <a:srgbClr val="000000"/>
              </a:buClr>
              <a:buSzPct val="100000"/>
            </a:pPr>
            <a:r>
              <a:rPr lang="en" sz="1800">
                <a:solidFill>
                  <a:srgbClr val="000000"/>
                </a:solidFill>
              </a:rPr>
              <a:t>Erin White (@erinrwhite)</a:t>
            </a:r>
          </a:p>
          <a:p>
            <a:pPr marL="914400" lvl="1" indent="-228600" rtl="0">
              <a:spcBef>
                <a:spcPts val="0"/>
              </a:spcBef>
              <a:buClr>
                <a:srgbClr val="000000"/>
              </a:buClr>
            </a:pPr>
            <a:r>
              <a:rPr lang="en">
                <a:solidFill>
                  <a:srgbClr val="000000"/>
                </a:solidFill>
              </a:rPr>
              <a:t>Head of Digital Engagement at VCU Libraries</a:t>
            </a:r>
          </a:p>
          <a:p>
            <a:pPr marL="457200" lvl="0" indent="-342900" rtl="0">
              <a:spcBef>
                <a:spcPts val="0"/>
              </a:spcBef>
              <a:buClr>
                <a:srgbClr val="000000"/>
              </a:buClr>
              <a:buSzPct val="100000"/>
            </a:pPr>
            <a:r>
              <a:rPr lang="en" sz="1800">
                <a:solidFill>
                  <a:srgbClr val="000000"/>
                </a:solidFill>
              </a:rPr>
              <a:t>Aaron Dobbs (@awd)</a:t>
            </a:r>
          </a:p>
          <a:p>
            <a:pPr marL="914400" lvl="1" indent="-228600">
              <a:spcBef>
                <a:spcPts val="0"/>
              </a:spcBef>
              <a:buClr>
                <a:srgbClr val="000000"/>
              </a:buClr>
            </a:pPr>
            <a:r>
              <a:rPr lang="en">
                <a:solidFill>
                  <a:srgbClr val="000000"/>
                </a:solidFill>
              </a:rPr>
              <a:t>Scholarly Communications &amp; eResources Librarian at Shippensburg University</a:t>
            </a:r>
          </a:p>
        </p:txBody>
      </p:sp>
      <p:sp>
        <p:nvSpPr>
          <p:cNvPr id="73" name="Shape 73"/>
          <p:cNvSpPr txBox="1">
            <a:spLocks noGrp="1"/>
          </p:cNvSpPr>
          <p:nvPr>
            <p:ph type="body" idx="2"/>
          </p:nvPr>
        </p:nvSpPr>
        <p:spPr>
          <a:xfrm>
            <a:off x="5576425" y="2349225"/>
            <a:ext cx="3132600" cy="2417400"/>
          </a:xfrm>
          <a:prstGeom prst="rect">
            <a:avLst/>
          </a:prstGeom>
        </p:spPr>
        <p:txBody>
          <a:bodyPr lIns="91425" tIns="91425" rIns="91425" bIns="91425" anchor="t" anchorCtr="0">
            <a:noAutofit/>
          </a:bodyPr>
          <a:lstStyle/>
          <a:p>
            <a:pPr lvl="0" rtl="0">
              <a:lnSpc>
                <a:spcPct val="100000"/>
              </a:lnSpc>
              <a:spcBef>
                <a:spcPts val="0"/>
              </a:spcBef>
              <a:buNone/>
            </a:pPr>
            <a:r>
              <a:rPr lang="en" sz="2400">
                <a:solidFill>
                  <a:srgbClr val="000000"/>
                </a:solidFill>
              </a:rPr>
              <a:t>Rest of the team:</a:t>
            </a:r>
          </a:p>
          <a:p>
            <a:pPr marL="457200" lvl="0" indent="-342900" rtl="0">
              <a:spcBef>
                <a:spcPts val="0"/>
              </a:spcBef>
              <a:buClr>
                <a:srgbClr val="000000"/>
              </a:buClr>
              <a:buSzPct val="100000"/>
            </a:pPr>
            <a:r>
              <a:rPr lang="en" sz="1800">
                <a:solidFill>
                  <a:srgbClr val="000000"/>
                </a:solidFill>
              </a:rPr>
              <a:t>Wenjuan Ma</a:t>
            </a:r>
          </a:p>
          <a:p>
            <a:pPr marL="914400" lvl="1" indent="-228600" rtl="0">
              <a:spcBef>
                <a:spcPts val="0"/>
              </a:spcBef>
              <a:buClr>
                <a:srgbClr val="000000"/>
              </a:buClr>
            </a:pPr>
            <a:r>
              <a:rPr lang="en">
                <a:solidFill>
                  <a:srgbClr val="000000"/>
                </a:solidFill>
              </a:rPr>
              <a:t>Michigan State University </a:t>
            </a:r>
          </a:p>
          <a:p>
            <a:pPr marL="457200" lvl="0" indent="-342900" rtl="0">
              <a:spcBef>
                <a:spcPts val="0"/>
              </a:spcBef>
              <a:buClr>
                <a:srgbClr val="000000"/>
              </a:buClr>
              <a:buSzPct val="100000"/>
            </a:pPr>
            <a:r>
              <a:rPr lang="en" sz="1800">
                <a:solidFill>
                  <a:srgbClr val="000000"/>
                </a:solidFill>
              </a:rPr>
              <a:t>Mark Dehmlow</a:t>
            </a:r>
          </a:p>
          <a:p>
            <a:pPr marL="914400" lvl="1" indent="-228600" rtl="0">
              <a:spcBef>
                <a:spcPts val="0"/>
              </a:spcBef>
              <a:buClr>
                <a:srgbClr val="000000"/>
              </a:buClr>
            </a:pPr>
            <a:r>
              <a:rPr lang="en">
                <a:solidFill>
                  <a:srgbClr val="000000"/>
                </a:solidFill>
              </a:rPr>
              <a:t>Notre Dame</a:t>
            </a:r>
          </a:p>
          <a:p>
            <a:pPr marL="457200" lvl="0" indent="-342900" rtl="0">
              <a:spcBef>
                <a:spcPts val="0"/>
              </a:spcBef>
              <a:buClr>
                <a:srgbClr val="000000"/>
              </a:buClr>
              <a:buSzPct val="100000"/>
            </a:pPr>
            <a:r>
              <a:rPr lang="en" sz="1800">
                <a:solidFill>
                  <a:srgbClr val="000000"/>
                </a:solidFill>
              </a:rPr>
              <a:t>Janet Crum </a:t>
            </a:r>
          </a:p>
          <a:p>
            <a:pPr marL="914400" lvl="1" indent="-228600">
              <a:spcBef>
                <a:spcPts val="0"/>
              </a:spcBef>
              <a:buClr>
                <a:srgbClr val="000000"/>
              </a:buClr>
            </a:pPr>
            <a:r>
              <a:rPr lang="en">
                <a:solidFill>
                  <a:srgbClr val="000000"/>
                </a:solidFill>
              </a:rPr>
              <a:t>Northern Arizona University</a:t>
            </a:r>
          </a:p>
        </p:txBody>
      </p:sp>
      <p:sp>
        <p:nvSpPr>
          <p:cNvPr id="74" name="Shape 74"/>
          <p:cNvSpPr txBox="1"/>
          <p:nvPr/>
        </p:nvSpPr>
        <p:spPr>
          <a:xfrm>
            <a:off x="343800" y="1135975"/>
            <a:ext cx="8456400" cy="897300"/>
          </a:xfrm>
          <a:prstGeom prst="rect">
            <a:avLst/>
          </a:prstGeom>
          <a:noFill/>
          <a:ln>
            <a:noFill/>
          </a:ln>
        </p:spPr>
        <p:txBody>
          <a:bodyPr lIns="91425" tIns="91425" rIns="91425" bIns="91425" anchor="t" anchorCtr="0">
            <a:noAutofit/>
          </a:bodyPr>
          <a:lstStyle/>
          <a:p>
            <a:pPr lvl="0">
              <a:spcBef>
                <a:spcPts val="0"/>
              </a:spcBef>
              <a:buNone/>
            </a:pPr>
            <a:r>
              <a:rPr lang="en" sz="2400"/>
              <a:t>Sharing results from a survey with 531 respondents concerning recruiting and retaining library IT.</a:t>
            </a:r>
          </a:p>
        </p:txBody>
      </p:sp>
      <p:pic>
        <p:nvPicPr>
          <p:cNvPr id="75" name="Shape 75"/>
          <p:cNvPicPr preferRelativeResize="0"/>
          <p:nvPr/>
        </p:nvPicPr>
        <p:blipFill>
          <a:blip r:embed="rId3">
            <a:alphaModFix/>
          </a:blip>
          <a:stretch>
            <a:fillRect/>
          </a:stretch>
        </p:blipFill>
        <p:spPr>
          <a:xfrm>
            <a:off x="8451300" y="4269000"/>
            <a:ext cx="381000" cy="6953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000"/>
              <a:t>For managers	</a:t>
            </a:r>
          </a:p>
        </p:txBody>
      </p:sp>
      <p:sp>
        <p:nvSpPr>
          <p:cNvPr id="187" name="Shape 187"/>
          <p:cNvSpPr txBox="1">
            <a:spLocks noGrp="1"/>
          </p:cNvSpPr>
          <p:nvPr>
            <p:ph type="body" idx="1"/>
          </p:nvPr>
        </p:nvSpPr>
        <p:spPr>
          <a:xfrm>
            <a:off x="311700" y="1070775"/>
            <a:ext cx="8700300" cy="3397200"/>
          </a:xfrm>
          <a:prstGeom prst="rect">
            <a:avLst/>
          </a:prstGeom>
        </p:spPr>
        <p:txBody>
          <a:bodyPr lIns="91425" tIns="91425" rIns="91425" bIns="91425" anchor="t" anchorCtr="0">
            <a:noAutofit/>
          </a:bodyPr>
          <a:lstStyle/>
          <a:p>
            <a:pPr marL="457200" lvl="0" indent="-228600" rtl="0">
              <a:spcBef>
                <a:spcPts val="0"/>
              </a:spcBef>
            </a:pPr>
            <a:r>
              <a:rPr lang="en" b="1"/>
              <a:t>Trust your people. </a:t>
            </a:r>
            <a:r>
              <a:rPr lang="en"/>
              <a:t>Document, cross-train, delegate, and let it go.</a:t>
            </a:r>
          </a:p>
          <a:p>
            <a:pPr marL="457200" lvl="0" indent="-228600" rtl="0">
              <a:spcBef>
                <a:spcPts val="0"/>
              </a:spcBef>
            </a:pPr>
            <a:r>
              <a:rPr lang="en" b="1"/>
              <a:t>Communicate. </a:t>
            </a:r>
            <a:r>
              <a:rPr lang="en"/>
              <a:t>Make sure folks know why their work matters.</a:t>
            </a:r>
          </a:p>
          <a:p>
            <a:pPr marL="457200" lvl="0" indent="-228600" rtl="0">
              <a:spcBef>
                <a:spcPts val="0"/>
              </a:spcBef>
            </a:pPr>
            <a:r>
              <a:rPr lang="en" b="1"/>
              <a:t>Don't roadblock. Street sweep.</a:t>
            </a:r>
            <a:r>
              <a:rPr lang="en"/>
              <a:t> Take yourself out of workflows to avoid bottlenecking. Spend your time getting rid of obstacles for your team.</a:t>
            </a:r>
          </a:p>
          <a:p>
            <a:pPr marL="457200" lvl="0" indent="-228600" rtl="0">
              <a:spcBef>
                <a:spcPts val="0"/>
              </a:spcBef>
            </a:pPr>
            <a:r>
              <a:rPr lang="en" b="1"/>
              <a:t>Support employees’ growth.</a:t>
            </a:r>
            <a:r>
              <a:rPr lang="en"/>
              <a:t> Ask “how do you want to grow?” then follow through.</a:t>
            </a:r>
          </a:p>
          <a:p>
            <a:pPr marL="457200" lvl="0" indent="-228600" rtl="0">
              <a:spcBef>
                <a:spcPts val="0"/>
              </a:spcBef>
            </a:pPr>
            <a:r>
              <a:rPr lang="en" b="1"/>
              <a:t>Advocate.</a:t>
            </a:r>
            <a:r>
              <a:rPr lang="en"/>
              <a:t> Find ways to let employees’ voices be heard. Use your position to push for humane policies and practices for </a:t>
            </a:r>
            <a:r>
              <a:rPr lang="en" b="1"/>
              <a:t>all</a:t>
            </a:r>
            <a:r>
              <a:rPr lang="en"/>
              <a:t> employees - not just faculty.</a:t>
            </a:r>
          </a:p>
          <a:p>
            <a:pPr marL="457200" lvl="0" indent="-228600" rtl="0">
              <a:spcBef>
                <a:spcPts val="0"/>
              </a:spcBef>
            </a:pPr>
            <a:r>
              <a:rPr lang="en" b="1"/>
              <a:t>Be open to new ideas and technologies.</a:t>
            </a:r>
            <a:r>
              <a:rPr lang="en"/>
              <a:t> Folks want to learn and your organization will benefit.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6000" b="1"/>
              <a:t>Questions?</a:t>
            </a:r>
          </a:p>
        </p:txBody>
      </p:sp>
      <p:pic>
        <p:nvPicPr>
          <p:cNvPr id="193" name="Shape 193"/>
          <p:cNvPicPr preferRelativeResize="0"/>
          <p:nvPr/>
        </p:nvPicPr>
        <p:blipFill>
          <a:blip r:embed="rId3">
            <a:alphaModFix/>
          </a:blip>
          <a:stretch>
            <a:fillRect/>
          </a:stretch>
        </p:blipFill>
        <p:spPr>
          <a:xfrm>
            <a:off x="311700" y="3796900"/>
            <a:ext cx="1371600" cy="933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6000" b="1"/>
              <a:t>Recruitment</a:t>
            </a:r>
          </a:p>
        </p:txBody>
      </p:sp>
      <p:pic>
        <p:nvPicPr>
          <p:cNvPr id="81" name="Shape 81"/>
          <p:cNvPicPr preferRelativeResize="0"/>
          <p:nvPr/>
        </p:nvPicPr>
        <p:blipFill>
          <a:blip r:embed="rId3">
            <a:alphaModFix/>
          </a:blip>
          <a:stretch>
            <a:fillRect/>
          </a:stretch>
        </p:blipFill>
        <p:spPr>
          <a:xfrm>
            <a:off x="8432237" y="4261862"/>
            <a:ext cx="400050" cy="6953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3000"/>
              <a:t>Top 5 ways people found their current position:</a:t>
            </a:r>
          </a:p>
        </p:txBody>
      </p:sp>
      <p:pic>
        <p:nvPicPr>
          <p:cNvPr id="87" name="Shape 87"/>
          <p:cNvPicPr preferRelativeResize="0"/>
          <p:nvPr/>
        </p:nvPicPr>
        <p:blipFill>
          <a:blip r:embed="rId3">
            <a:alphaModFix/>
          </a:blip>
          <a:stretch>
            <a:fillRect/>
          </a:stretch>
        </p:blipFill>
        <p:spPr>
          <a:xfrm>
            <a:off x="903562" y="1149175"/>
            <a:ext cx="7336874" cy="372818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3000"/>
              <a:t>What about Social Media?</a:t>
            </a:r>
          </a:p>
        </p:txBody>
      </p:sp>
      <p:sp>
        <p:nvSpPr>
          <p:cNvPr id="93" name="Shape 9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2400">
                <a:solidFill>
                  <a:srgbClr val="000000"/>
                </a:solidFill>
              </a:rPr>
              <a:t>For those who found their job within the past 3 years: </a:t>
            </a:r>
          </a:p>
          <a:p>
            <a:pPr lvl="0">
              <a:lnSpc>
                <a:spcPct val="100000"/>
              </a:lnSpc>
              <a:spcBef>
                <a:spcPts val="0"/>
              </a:spcBef>
              <a:spcAft>
                <a:spcPts val="0"/>
              </a:spcAft>
              <a:buNone/>
            </a:pPr>
            <a:endParaRPr sz="1400">
              <a:solidFill>
                <a:srgbClr val="000000"/>
              </a:solidFill>
            </a:endParaRPr>
          </a:p>
          <a:p>
            <a:pPr marL="457200" lvl="0" indent="-381000">
              <a:lnSpc>
                <a:spcPct val="100000"/>
              </a:lnSpc>
              <a:spcBef>
                <a:spcPts val="0"/>
              </a:spcBef>
              <a:spcAft>
                <a:spcPts val="0"/>
              </a:spcAft>
              <a:buClr>
                <a:srgbClr val="000000"/>
              </a:buClr>
              <a:buSzPct val="100000"/>
              <a:buFont typeface="Arial"/>
              <a:buAutoNum type="arabicPeriod"/>
            </a:pPr>
            <a:r>
              <a:rPr lang="en" sz="2400">
                <a:solidFill>
                  <a:srgbClr val="000000"/>
                </a:solidFill>
              </a:rPr>
              <a:t>LinkedIn (45)</a:t>
            </a:r>
          </a:p>
          <a:p>
            <a:pPr marL="457200" lvl="0" indent="-381000">
              <a:lnSpc>
                <a:spcPct val="100000"/>
              </a:lnSpc>
              <a:spcBef>
                <a:spcPts val="0"/>
              </a:spcBef>
              <a:spcAft>
                <a:spcPts val="0"/>
              </a:spcAft>
              <a:buClr>
                <a:srgbClr val="000000"/>
              </a:buClr>
              <a:buSzPct val="100000"/>
              <a:buFont typeface="Arial"/>
              <a:buAutoNum type="arabicPeriod"/>
            </a:pPr>
            <a:r>
              <a:rPr lang="en" sz="2400">
                <a:solidFill>
                  <a:srgbClr val="000000"/>
                </a:solidFill>
              </a:rPr>
              <a:t>Facebook (36)</a:t>
            </a:r>
          </a:p>
          <a:p>
            <a:pPr marL="457200" lvl="0" indent="-381000">
              <a:lnSpc>
                <a:spcPct val="100000"/>
              </a:lnSpc>
              <a:spcBef>
                <a:spcPts val="0"/>
              </a:spcBef>
              <a:spcAft>
                <a:spcPts val="0"/>
              </a:spcAft>
              <a:buClr>
                <a:srgbClr val="000000"/>
              </a:buClr>
              <a:buSzPct val="100000"/>
              <a:buFont typeface="Arial"/>
              <a:buAutoNum type="arabicPeriod"/>
            </a:pPr>
            <a:r>
              <a:rPr lang="en" sz="2400">
                <a:solidFill>
                  <a:srgbClr val="000000"/>
                </a:solidFill>
              </a:rPr>
              <a:t>Twitter (26)</a:t>
            </a:r>
          </a:p>
          <a:p>
            <a:pPr marL="457200" lvl="0" indent="-381000">
              <a:lnSpc>
                <a:spcPct val="100000"/>
              </a:lnSpc>
              <a:spcBef>
                <a:spcPts val="0"/>
              </a:spcBef>
              <a:spcAft>
                <a:spcPts val="0"/>
              </a:spcAft>
              <a:buClr>
                <a:srgbClr val="000000"/>
              </a:buClr>
              <a:buSzPct val="100000"/>
              <a:buFont typeface="Arial"/>
              <a:buAutoNum type="arabicPeriod"/>
            </a:pPr>
            <a:r>
              <a:rPr lang="en" sz="2400">
                <a:solidFill>
                  <a:srgbClr val="000000"/>
                </a:solidFill>
              </a:rPr>
              <a:t>Glassdoor (22)</a:t>
            </a:r>
          </a:p>
          <a:p>
            <a:pPr lvl="0">
              <a:lnSpc>
                <a:spcPct val="100000"/>
              </a:lnSpc>
              <a:spcBef>
                <a:spcPts val="0"/>
              </a:spcBef>
              <a:spcAft>
                <a:spcPts val="0"/>
              </a:spcAft>
              <a:buNone/>
            </a:pPr>
            <a:endParaRPr>
              <a:solidFill>
                <a:srgbClr val="000000"/>
              </a:solidFill>
              <a:latin typeface="Arial"/>
              <a:ea typeface="Arial"/>
              <a:cs typeface="Arial"/>
              <a:sym typeface="Arial"/>
            </a:endParaRPr>
          </a:p>
          <a:p>
            <a:pPr lvl="0">
              <a:spcBef>
                <a:spcPts val="0"/>
              </a:spcBef>
              <a:buNone/>
            </a:pPr>
            <a:endParaRPr>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What influenced people to accept a position?</a:t>
            </a:r>
          </a:p>
          <a:p>
            <a:pPr lvl="0">
              <a:spcBef>
                <a:spcPts val="0"/>
              </a:spcBef>
              <a:buNone/>
            </a:pPr>
            <a:endParaRPr/>
          </a:p>
        </p:txBody>
      </p:sp>
      <p:pic>
        <p:nvPicPr>
          <p:cNvPr id="99" name="Shape 99"/>
          <p:cNvPicPr preferRelativeResize="0"/>
          <p:nvPr/>
        </p:nvPicPr>
        <p:blipFill>
          <a:blip r:embed="rId3">
            <a:alphaModFix/>
          </a:blip>
          <a:stretch>
            <a:fillRect/>
          </a:stretch>
        </p:blipFill>
        <p:spPr>
          <a:xfrm>
            <a:off x="1162050" y="1173875"/>
            <a:ext cx="6819900" cy="3638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3000"/>
              <a:t>Top 3 factors by age after salary...</a:t>
            </a:r>
          </a:p>
        </p:txBody>
      </p:sp>
      <p:sp>
        <p:nvSpPr>
          <p:cNvPr id="105" name="Shape 105"/>
          <p:cNvSpPr txBox="1"/>
          <p:nvPr/>
        </p:nvSpPr>
        <p:spPr>
          <a:xfrm>
            <a:off x="4703100" y="1171600"/>
            <a:ext cx="2914200" cy="1503000"/>
          </a:xfrm>
          <a:prstGeom prst="rect">
            <a:avLst/>
          </a:prstGeom>
          <a:noFill/>
          <a:ln>
            <a:noFill/>
          </a:ln>
        </p:spPr>
        <p:txBody>
          <a:bodyPr lIns="91425" tIns="91425" rIns="91425" bIns="91425" anchor="t" anchorCtr="0">
            <a:noAutofit/>
          </a:bodyPr>
          <a:lstStyle/>
          <a:p>
            <a:pPr lvl="0">
              <a:spcBef>
                <a:spcPts val="0"/>
              </a:spcBef>
              <a:buNone/>
            </a:pPr>
            <a:r>
              <a:rPr lang="en" sz="2400"/>
              <a:t>35 - 44 years old:</a:t>
            </a:r>
          </a:p>
          <a:p>
            <a:pPr lvl="0">
              <a:spcBef>
                <a:spcPts val="0"/>
              </a:spcBef>
              <a:buNone/>
            </a:pPr>
            <a:endParaRPr sz="1000"/>
          </a:p>
          <a:p>
            <a:pPr marL="457200" lvl="0" indent="-342900" rtl="0">
              <a:spcBef>
                <a:spcPts val="0"/>
              </a:spcBef>
              <a:buSzPct val="100000"/>
              <a:buAutoNum type="arabicPeriod"/>
            </a:pPr>
            <a:r>
              <a:rPr lang="en" sz="1800"/>
              <a:t>Paid time off</a:t>
            </a:r>
          </a:p>
          <a:p>
            <a:pPr marL="457200" lvl="0" indent="-342900" rtl="0">
              <a:spcBef>
                <a:spcPts val="0"/>
              </a:spcBef>
              <a:buSzPct val="100000"/>
              <a:buAutoNum type="arabicPeriod"/>
            </a:pPr>
            <a:r>
              <a:rPr lang="en" sz="1800"/>
              <a:t>Job security</a:t>
            </a:r>
          </a:p>
          <a:p>
            <a:pPr marL="457200" lvl="0" indent="-342900" rtl="0">
              <a:spcBef>
                <a:spcPts val="0"/>
              </a:spcBef>
              <a:buSzPct val="100000"/>
              <a:buAutoNum type="arabicPeriod"/>
            </a:pPr>
            <a:r>
              <a:rPr lang="en" sz="1800"/>
              <a:t>Insurance benefits</a:t>
            </a:r>
          </a:p>
          <a:p>
            <a:pPr lvl="0">
              <a:spcBef>
                <a:spcPts val="0"/>
              </a:spcBef>
              <a:buNone/>
            </a:pPr>
            <a:endParaRPr/>
          </a:p>
        </p:txBody>
      </p:sp>
      <p:sp>
        <p:nvSpPr>
          <p:cNvPr id="106" name="Shape 106"/>
          <p:cNvSpPr txBox="1"/>
          <p:nvPr/>
        </p:nvSpPr>
        <p:spPr>
          <a:xfrm>
            <a:off x="311700" y="3135375"/>
            <a:ext cx="4301400" cy="1503000"/>
          </a:xfrm>
          <a:prstGeom prst="rect">
            <a:avLst/>
          </a:prstGeom>
          <a:noFill/>
          <a:ln>
            <a:noFill/>
          </a:ln>
        </p:spPr>
        <p:txBody>
          <a:bodyPr lIns="91425" tIns="91425" rIns="91425" bIns="91425" anchor="t" anchorCtr="0">
            <a:noAutofit/>
          </a:bodyPr>
          <a:lstStyle/>
          <a:p>
            <a:pPr lvl="0">
              <a:spcBef>
                <a:spcPts val="0"/>
              </a:spcBef>
              <a:buNone/>
            </a:pPr>
            <a:r>
              <a:rPr lang="en" sz="2400"/>
              <a:t>45 - 54 years old:</a:t>
            </a:r>
          </a:p>
          <a:p>
            <a:pPr lvl="0">
              <a:spcBef>
                <a:spcPts val="0"/>
              </a:spcBef>
              <a:buNone/>
            </a:pPr>
            <a:endParaRPr sz="1000"/>
          </a:p>
          <a:p>
            <a:pPr marL="457200" lvl="0" indent="-342900" rtl="0">
              <a:spcBef>
                <a:spcPts val="0"/>
              </a:spcBef>
              <a:buSzPct val="100000"/>
              <a:buAutoNum type="arabicPeriod"/>
            </a:pPr>
            <a:r>
              <a:rPr lang="en" sz="1800"/>
              <a:t>Insurance benefits</a:t>
            </a:r>
          </a:p>
          <a:p>
            <a:pPr marL="457200" lvl="0" indent="-342900" rtl="0">
              <a:spcBef>
                <a:spcPts val="0"/>
              </a:spcBef>
              <a:buSzPct val="100000"/>
              <a:buAutoNum type="arabicPeriod"/>
            </a:pPr>
            <a:r>
              <a:rPr lang="en" sz="1800"/>
              <a:t>Job security</a:t>
            </a:r>
          </a:p>
          <a:p>
            <a:pPr marL="457200" lvl="0" indent="-342900" rtl="0">
              <a:spcBef>
                <a:spcPts val="0"/>
              </a:spcBef>
              <a:buSzPct val="100000"/>
              <a:buAutoNum type="arabicPeriod"/>
            </a:pPr>
            <a:r>
              <a:rPr lang="en" sz="1800"/>
              <a:t>Opportunities for promotion/growth</a:t>
            </a:r>
          </a:p>
          <a:p>
            <a:pPr lvl="0">
              <a:spcBef>
                <a:spcPts val="0"/>
              </a:spcBef>
              <a:buNone/>
            </a:pPr>
            <a:endParaRPr sz="1800"/>
          </a:p>
        </p:txBody>
      </p:sp>
      <p:sp>
        <p:nvSpPr>
          <p:cNvPr id="107" name="Shape 107"/>
          <p:cNvSpPr txBox="1"/>
          <p:nvPr/>
        </p:nvSpPr>
        <p:spPr>
          <a:xfrm>
            <a:off x="4703100" y="3135375"/>
            <a:ext cx="3485100" cy="1774800"/>
          </a:xfrm>
          <a:prstGeom prst="rect">
            <a:avLst/>
          </a:prstGeom>
          <a:noFill/>
          <a:ln>
            <a:noFill/>
          </a:ln>
        </p:spPr>
        <p:txBody>
          <a:bodyPr lIns="91425" tIns="91425" rIns="91425" bIns="91425" anchor="t" anchorCtr="0">
            <a:noAutofit/>
          </a:bodyPr>
          <a:lstStyle/>
          <a:p>
            <a:pPr lvl="0">
              <a:spcBef>
                <a:spcPts val="0"/>
              </a:spcBef>
              <a:buNone/>
            </a:pPr>
            <a:r>
              <a:rPr lang="en" sz="2400"/>
              <a:t>Over 55 years old:</a:t>
            </a:r>
          </a:p>
          <a:p>
            <a:pPr lvl="0">
              <a:spcBef>
                <a:spcPts val="0"/>
              </a:spcBef>
              <a:buNone/>
            </a:pPr>
            <a:endParaRPr sz="1000"/>
          </a:p>
          <a:p>
            <a:pPr marL="457200" lvl="0" indent="-342900" rtl="0">
              <a:spcBef>
                <a:spcPts val="0"/>
              </a:spcBef>
              <a:buSzPct val="100000"/>
              <a:buAutoNum type="arabicPeriod"/>
            </a:pPr>
            <a:r>
              <a:rPr lang="en" sz="1800"/>
              <a:t>Location</a:t>
            </a:r>
          </a:p>
          <a:p>
            <a:pPr marL="457200" lvl="0" indent="-342900" rtl="0">
              <a:spcBef>
                <a:spcPts val="0"/>
              </a:spcBef>
              <a:buSzPct val="100000"/>
              <a:buAutoNum type="arabicPeriod"/>
            </a:pPr>
            <a:r>
              <a:rPr lang="en" sz="1800"/>
              <a:t>Insurance benefits</a:t>
            </a:r>
          </a:p>
          <a:p>
            <a:pPr marL="457200" lvl="0" indent="-342900">
              <a:spcBef>
                <a:spcPts val="0"/>
              </a:spcBef>
              <a:buSzPct val="100000"/>
              <a:buAutoNum type="arabicPeriod"/>
            </a:pPr>
            <a:r>
              <a:rPr lang="en" sz="1800"/>
              <a:t>Job security</a:t>
            </a:r>
          </a:p>
        </p:txBody>
      </p:sp>
      <p:sp>
        <p:nvSpPr>
          <p:cNvPr id="108" name="Shape 108"/>
          <p:cNvSpPr txBox="1"/>
          <p:nvPr/>
        </p:nvSpPr>
        <p:spPr>
          <a:xfrm>
            <a:off x="311700" y="1171600"/>
            <a:ext cx="4917000" cy="1503000"/>
          </a:xfrm>
          <a:prstGeom prst="rect">
            <a:avLst/>
          </a:prstGeom>
          <a:noFill/>
          <a:ln>
            <a:noFill/>
          </a:ln>
        </p:spPr>
        <p:txBody>
          <a:bodyPr lIns="91425" tIns="91425" rIns="91425" bIns="91425" anchor="t" anchorCtr="0">
            <a:noAutofit/>
          </a:bodyPr>
          <a:lstStyle/>
          <a:p>
            <a:pPr lvl="0">
              <a:spcBef>
                <a:spcPts val="0"/>
              </a:spcBef>
              <a:buNone/>
            </a:pPr>
            <a:r>
              <a:rPr lang="en" sz="2400"/>
              <a:t>Under 34 years old:</a:t>
            </a:r>
          </a:p>
          <a:p>
            <a:pPr lvl="0">
              <a:spcBef>
                <a:spcPts val="0"/>
              </a:spcBef>
              <a:buNone/>
            </a:pPr>
            <a:endParaRPr sz="1000"/>
          </a:p>
          <a:p>
            <a:pPr marL="457200" lvl="0" indent="-342900" rtl="0">
              <a:spcBef>
                <a:spcPts val="0"/>
              </a:spcBef>
              <a:buSzPct val="100000"/>
              <a:buAutoNum type="arabicPeriod"/>
            </a:pPr>
            <a:r>
              <a:rPr lang="en" sz="1800"/>
              <a:t>Location</a:t>
            </a:r>
          </a:p>
          <a:p>
            <a:pPr marL="457200" lvl="0" indent="-342900" rtl="0">
              <a:spcBef>
                <a:spcPts val="0"/>
              </a:spcBef>
              <a:buSzPct val="100000"/>
              <a:buAutoNum type="arabicPeriod"/>
            </a:pPr>
            <a:r>
              <a:rPr lang="en" sz="1800"/>
              <a:t>Opportunities for promotion/growth</a:t>
            </a:r>
          </a:p>
          <a:p>
            <a:pPr marL="457200" lvl="0" indent="-342900">
              <a:spcBef>
                <a:spcPts val="0"/>
              </a:spcBef>
              <a:buSzPct val="100000"/>
              <a:buAutoNum type="arabicPeriod"/>
            </a:pPr>
            <a:r>
              <a:rPr lang="en" sz="1800"/>
              <a:t>Paid time off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a:t>Top 3 factors by time in position after salary...</a:t>
            </a:r>
          </a:p>
          <a:p>
            <a:pPr lvl="0">
              <a:spcBef>
                <a:spcPts val="0"/>
              </a:spcBef>
              <a:buNone/>
            </a:pPr>
            <a:endParaRPr/>
          </a:p>
        </p:txBody>
      </p:sp>
      <p:sp>
        <p:nvSpPr>
          <p:cNvPr id="114" name="Shape 114"/>
          <p:cNvSpPr txBox="1">
            <a:spLocks noGrp="1"/>
          </p:cNvSpPr>
          <p:nvPr>
            <p:ph type="body" idx="1"/>
          </p:nvPr>
        </p:nvSpPr>
        <p:spPr>
          <a:xfrm>
            <a:off x="311700" y="1152475"/>
            <a:ext cx="4293900" cy="3416400"/>
          </a:xfrm>
          <a:prstGeom prst="rect">
            <a:avLst/>
          </a:prstGeom>
        </p:spPr>
        <p:txBody>
          <a:bodyPr lIns="91425" tIns="91425" rIns="91425" bIns="91425" anchor="t" anchorCtr="0">
            <a:noAutofit/>
          </a:bodyPr>
          <a:lstStyle/>
          <a:p>
            <a:pPr lvl="0">
              <a:spcBef>
                <a:spcPts val="0"/>
              </a:spcBef>
              <a:buNone/>
            </a:pPr>
            <a:r>
              <a:rPr lang="en" sz="2400">
                <a:solidFill>
                  <a:srgbClr val="000000"/>
                </a:solidFill>
              </a:rPr>
              <a:t>Less than 3 years:</a:t>
            </a:r>
          </a:p>
          <a:p>
            <a:pPr marL="457200" lvl="0" indent="-342900" rtl="0">
              <a:spcBef>
                <a:spcPts val="0"/>
              </a:spcBef>
              <a:buClr>
                <a:srgbClr val="000000"/>
              </a:buClr>
              <a:buSzPct val="100000"/>
              <a:buAutoNum type="arabicPeriod"/>
            </a:pPr>
            <a:r>
              <a:rPr lang="en" sz="1800">
                <a:solidFill>
                  <a:srgbClr val="000000"/>
                </a:solidFill>
              </a:rPr>
              <a:t>Location</a:t>
            </a:r>
          </a:p>
          <a:p>
            <a:pPr marL="457200" lvl="0" indent="-342900" rtl="0">
              <a:spcBef>
                <a:spcPts val="0"/>
              </a:spcBef>
              <a:buClr>
                <a:srgbClr val="000000"/>
              </a:buClr>
              <a:buSzPct val="100000"/>
              <a:buAutoNum type="arabicPeriod"/>
            </a:pPr>
            <a:r>
              <a:rPr lang="en" sz="1800">
                <a:solidFill>
                  <a:srgbClr val="000000"/>
                </a:solidFill>
              </a:rPr>
              <a:t>Paid time off</a:t>
            </a:r>
          </a:p>
          <a:p>
            <a:pPr marL="457200" lvl="0" indent="-342900" rtl="0">
              <a:spcBef>
                <a:spcPts val="0"/>
              </a:spcBef>
              <a:buClr>
                <a:srgbClr val="000000"/>
              </a:buClr>
              <a:buSzPct val="100000"/>
              <a:buAutoNum type="arabicPeriod"/>
            </a:pPr>
            <a:r>
              <a:rPr lang="en" sz="1800">
                <a:solidFill>
                  <a:srgbClr val="000000"/>
                </a:solidFill>
              </a:rPr>
              <a:t>Opportunities for promotion/growth</a:t>
            </a:r>
          </a:p>
          <a:p>
            <a:pPr lvl="0">
              <a:spcBef>
                <a:spcPts val="0"/>
              </a:spcBef>
              <a:buNone/>
            </a:pPr>
            <a:endParaRPr>
              <a:solidFill>
                <a:srgbClr val="000000"/>
              </a:solidFill>
            </a:endParaRPr>
          </a:p>
        </p:txBody>
      </p:sp>
      <p:sp>
        <p:nvSpPr>
          <p:cNvPr id="115" name="Shape 115"/>
          <p:cNvSpPr txBox="1">
            <a:spLocks noGrp="1"/>
          </p:cNvSpPr>
          <p:nvPr>
            <p:ph type="body" idx="2"/>
          </p:nvPr>
        </p:nvSpPr>
        <p:spPr>
          <a:xfrm>
            <a:off x="5289175" y="1152475"/>
            <a:ext cx="3543000" cy="3416400"/>
          </a:xfrm>
          <a:prstGeom prst="rect">
            <a:avLst/>
          </a:prstGeom>
        </p:spPr>
        <p:txBody>
          <a:bodyPr lIns="91425" tIns="91425" rIns="91425" bIns="91425" anchor="t" anchorCtr="0">
            <a:noAutofit/>
          </a:bodyPr>
          <a:lstStyle/>
          <a:p>
            <a:pPr lvl="0">
              <a:spcBef>
                <a:spcPts val="0"/>
              </a:spcBef>
              <a:buClr>
                <a:schemeClr val="dk1"/>
              </a:buClr>
              <a:buSzPct val="45833"/>
              <a:buFont typeface="Arial"/>
              <a:buNone/>
            </a:pPr>
            <a:r>
              <a:rPr lang="en" sz="2400">
                <a:solidFill>
                  <a:srgbClr val="000000"/>
                </a:solidFill>
              </a:rPr>
              <a:t>4 years or more:</a:t>
            </a:r>
          </a:p>
          <a:p>
            <a:pPr marL="457200" lvl="0" indent="-342900">
              <a:spcBef>
                <a:spcPts val="0"/>
              </a:spcBef>
              <a:buClr>
                <a:srgbClr val="000000"/>
              </a:buClr>
              <a:buSzPct val="100000"/>
              <a:buAutoNum type="arabicPeriod"/>
            </a:pPr>
            <a:r>
              <a:rPr lang="en" sz="1800">
                <a:solidFill>
                  <a:srgbClr val="000000"/>
                </a:solidFill>
              </a:rPr>
              <a:t>Job Security </a:t>
            </a:r>
          </a:p>
          <a:p>
            <a:pPr marL="457200" lvl="0" indent="-342900">
              <a:spcBef>
                <a:spcPts val="0"/>
              </a:spcBef>
              <a:buClr>
                <a:srgbClr val="000000"/>
              </a:buClr>
              <a:buSzPct val="100000"/>
              <a:buAutoNum type="arabicPeriod"/>
            </a:pPr>
            <a:r>
              <a:rPr lang="en" sz="1800">
                <a:solidFill>
                  <a:srgbClr val="000000"/>
                </a:solidFill>
              </a:rPr>
              <a:t>Insurance Benefits</a:t>
            </a:r>
          </a:p>
          <a:p>
            <a:pPr marL="457200" lvl="0" indent="-342900" rtl="0">
              <a:spcBef>
                <a:spcPts val="0"/>
              </a:spcBef>
              <a:buClr>
                <a:srgbClr val="000000"/>
              </a:buClr>
              <a:buSzPct val="100000"/>
              <a:buAutoNum type="arabicPeriod"/>
            </a:pPr>
            <a:r>
              <a:rPr lang="en" sz="1800">
                <a:solidFill>
                  <a:srgbClr val="000000"/>
                </a:solidFill>
              </a:rPr>
              <a:t>Location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6000" b="1"/>
              <a:t>Retention</a:t>
            </a:r>
          </a:p>
        </p:txBody>
      </p:sp>
      <p:pic>
        <p:nvPicPr>
          <p:cNvPr id="121" name="Shape 121"/>
          <p:cNvPicPr preferRelativeResize="0"/>
          <p:nvPr/>
        </p:nvPicPr>
        <p:blipFill>
          <a:blip r:embed="rId3">
            <a:alphaModFix/>
          </a:blip>
          <a:stretch>
            <a:fillRect/>
          </a:stretch>
        </p:blipFill>
        <p:spPr>
          <a:xfrm>
            <a:off x="8422712" y="4035237"/>
            <a:ext cx="409575" cy="695325"/>
          </a:xfrm>
          <a:prstGeom prst="rect">
            <a:avLst/>
          </a:prstGeom>
          <a:noFill/>
          <a:ln>
            <a:noFill/>
          </a:ln>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2726</Words>
  <Application>Microsoft Office PowerPoint</Application>
  <PresentationFormat>On-screen Show (16:9)</PresentationFormat>
  <Paragraphs>240</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Old Standard TT</vt:lpstr>
      <vt:lpstr>simple-light-2</vt:lpstr>
      <vt:lpstr>Recruiting and Retaining  Library IT People  - What We Learned -</vt:lpstr>
      <vt:lpstr>Why we’re here &amp; Who we are</vt:lpstr>
      <vt:lpstr>Recruitment</vt:lpstr>
      <vt:lpstr>Top 5 ways people found their current position:</vt:lpstr>
      <vt:lpstr>What about Social Media?</vt:lpstr>
      <vt:lpstr>What influenced people to accept a position? </vt:lpstr>
      <vt:lpstr>Top 3 factors by age after salary...</vt:lpstr>
      <vt:lpstr>Top 3 factors by time in position after salary... </vt:lpstr>
      <vt:lpstr>Retention</vt:lpstr>
      <vt:lpstr>What keeps people onboard? </vt:lpstr>
      <vt:lpstr>Why do they jump ship?  </vt:lpstr>
      <vt:lpstr>Mind the gaps. </vt:lpstr>
      <vt:lpstr>And mind the gaps in leadership too. </vt:lpstr>
      <vt:lpstr>More than Money</vt:lpstr>
      <vt:lpstr>Should I stay or should I go now?</vt:lpstr>
      <vt:lpstr>Should I stay or should I go now? </vt:lpstr>
      <vt:lpstr>It ain’t a huge salary, but… </vt:lpstr>
      <vt:lpstr>Where are my competent managers at?</vt:lpstr>
      <vt:lpstr>PowerPoint Presentation</vt:lpstr>
      <vt:lpstr>For managers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Recruiting and Retaining  Library IT People  - What We Learned -</dc:title>
  <cp:lastModifiedBy>Helman, William P.</cp:lastModifiedBy>
  <cp:revision>1</cp:revision>
  <dcterms:modified xsi:type="dcterms:W3CDTF">2016-11-07T14:57:06Z</dcterms:modified>
</cp:coreProperties>
</file>