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61" r:id="rId3"/>
    <p:sldId id="257" r:id="rId4"/>
    <p:sldId id="264" r:id="rId5"/>
    <p:sldId id="263" r:id="rId6"/>
    <p:sldId id="265" r:id="rId7"/>
    <p:sldId id="266" r:id="rId8"/>
    <p:sldId id="269" r:id="rId9"/>
    <p:sldId id="267" r:id="rId10"/>
    <p:sldId id="268" r:id="rId11"/>
    <p:sldId id="262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9292E"/>
    <a:srgbClr val="AC4F15"/>
    <a:srgbClr val="DFA66B"/>
    <a:srgbClr val="D58B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6" autoAdjust="0"/>
    <p:restoredTop sz="94660"/>
  </p:normalViewPr>
  <p:slideViewPr>
    <p:cSldViewPr snapToGrid="0">
      <p:cViewPr varScale="1">
        <p:scale>
          <a:sx n="84" d="100"/>
          <a:sy n="84" d="100"/>
        </p:scale>
        <p:origin x="39" y="4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8B715-4232-42A9-B048-CB9C24C9D58B}" type="datetimeFigureOut">
              <a:rPr lang="en-US" smtClean="0"/>
              <a:t>3/14/2018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DF730-FDDC-461D-AAFA-290DC47958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7855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8B715-4232-42A9-B048-CB9C24C9D58B}" type="datetimeFigureOut">
              <a:rPr lang="en-US" smtClean="0"/>
              <a:t>3/14/2018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DF730-FDDC-461D-AAFA-290DC47958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5699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8B715-4232-42A9-B048-CB9C24C9D58B}" type="datetimeFigureOut">
              <a:rPr lang="en-US" smtClean="0"/>
              <a:t>3/14/2018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DF730-FDDC-461D-AAFA-290DC47958D8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775839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8B715-4232-42A9-B048-CB9C24C9D58B}" type="datetimeFigureOut">
              <a:rPr lang="en-US" smtClean="0"/>
              <a:t>3/14/2018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DF730-FDDC-461D-AAFA-290DC47958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2035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8B715-4232-42A9-B048-CB9C24C9D58B}" type="datetimeFigureOut">
              <a:rPr lang="en-US" smtClean="0"/>
              <a:t>3/14/2018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DF730-FDDC-461D-AAFA-290DC47958D8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744652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8B715-4232-42A9-B048-CB9C24C9D58B}" type="datetimeFigureOut">
              <a:rPr lang="en-US" smtClean="0"/>
              <a:t>3/14/2018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DF730-FDDC-461D-AAFA-290DC47958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8353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8B715-4232-42A9-B048-CB9C24C9D58B}" type="datetimeFigureOut">
              <a:rPr lang="en-US" smtClean="0"/>
              <a:t>3/14/2018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DF730-FDDC-461D-AAFA-290DC47958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5168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8B715-4232-42A9-B048-CB9C24C9D58B}" type="datetimeFigureOut">
              <a:rPr lang="en-US" smtClean="0"/>
              <a:t>3/14/2018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DF730-FDDC-461D-AAFA-290DC47958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2361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8B715-4232-42A9-B048-CB9C24C9D58B}" type="datetimeFigureOut">
              <a:rPr lang="en-US" smtClean="0"/>
              <a:t>3/14/2018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DF730-FDDC-461D-AAFA-290DC47958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44325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8B715-4232-42A9-B048-CB9C24C9D58B}" type="datetimeFigureOut">
              <a:rPr lang="en-US" smtClean="0"/>
              <a:t>3/14/2018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DF730-FDDC-461D-AAFA-290DC47958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913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8B715-4232-42A9-B048-CB9C24C9D58B}" type="datetimeFigureOut">
              <a:rPr lang="en-US" smtClean="0"/>
              <a:t>3/14/2018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DF730-FDDC-461D-AAFA-290DC47958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7695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8B715-4232-42A9-B048-CB9C24C9D58B}" type="datetimeFigureOut">
              <a:rPr lang="en-US" smtClean="0"/>
              <a:t>3/14/2018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DF730-FDDC-461D-AAFA-290DC47958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8943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8B715-4232-42A9-B048-CB9C24C9D58B}" type="datetimeFigureOut">
              <a:rPr lang="en-US" smtClean="0"/>
              <a:t>3/14/2018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DF730-FDDC-461D-AAFA-290DC47958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5820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8B715-4232-42A9-B048-CB9C24C9D58B}" type="datetimeFigureOut">
              <a:rPr lang="en-US" smtClean="0"/>
              <a:t>3/14/2018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DF730-FDDC-461D-AAFA-290DC47958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9419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8B715-4232-42A9-B048-CB9C24C9D58B}" type="datetimeFigureOut">
              <a:rPr lang="en-US" smtClean="0"/>
              <a:t>3/14/2018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DF730-FDDC-461D-AAFA-290DC47958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399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DF730-FDDC-461D-AAFA-290DC47958D8}" type="slidenum">
              <a:rPr lang="en-US" smtClean="0"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8B715-4232-42A9-B048-CB9C24C9D58B}" type="datetimeFigureOut">
              <a:rPr lang="en-US" smtClean="0"/>
              <a:t>3/14/2018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4016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18B715-4232-42A9-B048-CB9C24C9D58B}" type="datetimeFigureOut">
              <a:rPr lang="en-US" smtClean="0"/>
              <a:t>3/14/2018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D1DF730-FDDC-461D-AAFA-290DC47958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80954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970960" y="1578640"/>
            <a:ext cx="8521831" cy="3777456"/>
          </a:xfrm>
        </p:spPr>
        <p:txBody>
          <a:bodyPr/>
          <a:lstStyle/>
          <a:p>
            <a:pPr algn="ctr"/>
            <a:r>
              <a:rPr lang="en-US" sz="4800" dirty="0" smtClean="0">
                <a:solidFill>
                  <a:srgbClr val="89292E"/>
                </a:solidFill>
              </a:rPr>
              <a:t/>
            </a:r>
            <a:br>
              <a:rPr lang="en-US" sz="4800" dirty="0" smtClean="0">
                <a:solidFill>
                  <a:srgbClr val="89292E"/>
                </a:solidFill>
              </a:rPr>
            </a:br>
            <a:r>
              <a:rPr lang="en-US" sz="4800" dirty="0">
                <a:solidFill>
                  <a:srgbClr val="89292E"/>
                </a:solidFill>
              </a:rPr>
              <a:t/>
            </a:r>
            <a:br>
              <a:rPr lang="en-US" sz="4800" dirty="0">
                <a:solidFill>
                  <a:srgbClr val="89292E"/>
                </a:solidFill>
              </a:rPr>
            </a:br>
            <a:r>
              <a:rPr lang="en-US" sz="4800" dirty="0" smtClean="0">
                <a:solidFill>
                  <a:srgbClr val="89292E"/>
                </a:solidFill>
              </a:rPr>
              <a:t/>
            </a:r>
            <a:br>
              <a:rPr lang="en-US" sz="4800" dirty="0" smtClean="0">
                <a:solidFill>
                  <a:srgbClr val="89292E"/>
                </a:solidFill>
              </a:rPr>
            </a:br>
            <a:r>
              <a:rPr lang="en-US" sz="4800" dirty="0">
                <a:solidFill>
                  <a:srgbClr val="89292E"/>
                </a:solidFill>
              </a:rPr>
              <a:t/>
            </a:r>
            <a:br>
              <a:rPr lang="en-US" sz="4800" dirty="0">
                <a:solidFill>
                  <a:srgbClr val="89292E"/>
                </a:solidFill>
              </a:rPr>
            </a:br>
            <a:r>
              <a:rPr lang="en-US" sz="4800" dirty="0" smtClean="0">
                <a:solidFill>
                  <a:srgbClr val="89292E"/>
                </a:solidFill>
              </a:rPr>
              <a:t>O</a:t>
            </a:r>
            <a:r>
              <a:rPr lang="en-US" sz="4800" dirty="0" smtClean="0">
                <a:solidFill>
                  <a:schemeClr val="tx1"/>
                </a:solidFill>
              </a:rPr>
              <a:t>pen </a:t>
            </a:r>
            <a:r>
              <a:rPr lang="en-US" sz="4800" dirty="0" smtClean="0">
                <a:solidFill>
                  <a:srgbClr val="89292E"/>
                </a:solidFill>
              </a:rPr>
              <a:t>E</a:t>
            </a:r>
            <a:r>
              <a:rPr lang="en-US" sz="4800" dirty="0" smtClean="0">
                <a:solidFill>
                  <a:schemeClr val="tx1"/>
                </a:solidFill>
              </a:rPr>
              <a:t>ducational </a:t>
            </a:r>
            <a:r>
              <a:rPr lang="en-US" sz="4800" dirty="0" smtClean="0">
                <a:solidFill>
                  <a:srgbClr val="89292E"/>
                </a:solidFill>
              </a:rPr>
              <a:t>R</a:t>
            </a:r>
            <a:r>
              <a:rPr lang="en-US" sz="4800" dirty="0" smtClean="0">
                <a:solidFill>
                  <a:schemeClr val="tx1"/>
                </a:solidFill>
              </a:rPr>
              <a:t>esources (</a:t>
            </a:r>
            <a:r>
              <a:rPr lang="en-US" sz="4800" dirty="0" smtClean="0">
                <a:solidFill>
                  <a:srgbClr val="89292E"/>
                </a:solidFill>
              </a:rPr>
              <a:t>OER</a:t>
            </a:r>
            <a:r>
              <a:rPr lang="en-US" sz="4800" dirty="0" smtClean="0">
                <a:solidFill>
                  <a:schemeClr val="tx1"/>
                </a:solidFill>
              </a:rPr>
              <a:t>)</a:t>
            </a:r>
            <a:br>
              <a:rPr lang="en-US" sz="4800" dirty="0" smtClean="0">
                <a:solidFill>
                  <a:schemeClr val="tx1"/>
                </a:solidFill>
              </a:rPr>
            </a:br>
            <a:r>
              <a:rPr lang="en-US" sz="4800" dirty="0" smtClean="0">
                <a:solidFill>
                  <a:schemeClr val="tx1"/>
                </a:solidFill>
              </a:rPr>
              <a:t/>
            </a:r>
            <a:br>
              <a:rPr lang="en-US" sz="4800" dirty="0" smtClean="0">
                <a:solidFill>
                  <a:schemeClr val="tx1"/>
                </a:solidFill>
              </a:rPr>
            </a:br>
            <a:r>
              <a:rPr lang="en-US" sz="4400" dirty="0" smtClean="0">
                <a:solidFill>
                  <a:srgbClr val="89292E"/>
                </a:solidFill>
              </a:rPr>
              <a:t/>
            </a:r>
            <a:br>
              <a:rPr lang="en-US" sz="4400" dirty="0" smtClean="0">
                <a:solidFill>
                  <a:srgbClr val="89292E"/>
                </a:solidFill>
              </a:rPr>
            </a:br>
            <a:endParaRPr lang="en-US" sz="4400" dirty="0">
              <a:solidFill>
                <a:srgbClr val="DFA66B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649691" y="3976415"/>
            <a:ext cx="7766936" cy="1096899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rgbClr val="89292E"/>
                </a:solidFill>
              </a:rPr>
              <a:t>An overview</a:t>
            </a:r>
            <a:endParaRPr lang="en-US" sz="4000" dirty="0">
              <a:solidFill>
                <a:srgbClr val="89292E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649691" y="3789575"/>
            <a:ext cx="7164371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1374440" y="5833408"/>
            <a:ext cx="50093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Victoria Martin</a:t>
            </a:r>
            <a:br>
              <a:rPr lang="en-US" sz="2000" dirty="0" smtClean="0"/>
            </a:br>
            <a:r>
              <a:rPr lang="en-US" sz="2000" dirty="0" smtClean="0"/>
              <a:t>January 8, 2018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586986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89292E"/>
                </a:solidFill>
              </a:rPr>
              <a:t>Creative Commons </a:t>
            </a:r>
            <a:r>
              <a:rPr lang="en-US" b="1" dirty="0" smtClean="0">
                <a:solidFill>
                  <a:srgbClr val="89292E"/>
                </a:solidFill>
              </a:rPr>
              <a:t>Licenses (contd.)</a:t>
            </a:r>
            <a:br>
              <a:rPr lang="en-US" b="1" dirty="0" smtClean="0">
                <a:solidFill>
                  <a:srgbClr val="89292E"/>
                </a:solidFill>
              </a:rPr>
            </a:br>
            <a:endParaRPr lang="en-US" dirty="0"/>
          </a:p>
        </p:txBody>
      </p:sp>
      <p:pic>
        <p:nvPicPr>
          <p:cNvPr id="2052" name="Picture 4" descr="https://licensebuttons.net/l/by/3.0/88x3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9763" y="1678942"/>
            <a:ext cx="1782079" cy="627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licensebuttons.net/l/by-sa/3.0/88x3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8075" y="2490310"/>
            <a:ext cx="1747904" cy="615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licensebuttons.net/l/by-nd/3.0/88x3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8075" y="3262952"/>
            <a:ext cx="1747904" cy="615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s://licensebuttons.net/l/by-nc/3.0/88x31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8075" y="4058746"/>
            <a:ext cx="1747904" cy="615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s://licensebuttons.net/l/by-nc-sa/3.0/88x31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8075" y="4869369"/>
            <a:ext cx="1747904" cy="615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https://licensebuttons.net/l/by-nc-nd/3.0/88x31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8075" y="5670146"/>
            <a:ext cx="1747904" cy="615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https://libapps.s3.amazonaws.com/accounts/889/images/Range_of_OER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5150" y="1863119"/>
            <a:ext cx="4469089" cy="3864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7553194" y="6086203"/>
            <a:ext cx="22922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/>
              <a:t>(Gable Green, CC BY)</a:t>
            </a:r>
            <a:endParaRPr lang="en-US" sz="1200" i="1" dirty="0"/>
          </a:p>
        </p:txBody>
      </p:sp>
      <p:cxnSp>
        <p:nvCxnSpPr>
          <p:cNvPr id="16" name="Straight Connector 15"/>
          <p:cNvCxnSpPr>
            <a:stCxn id="2" idx="1"/>
          </p:cNvCxnSpPr>
          <p:nvPr/>
        </p:nvCxnSpPr>
        <p:spPr>
          <a:xfrm flipV="1">
            <a:off x="677334" y="1240077"/>
            <a:ext cx="8378984" cy="29923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2427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89292E"/>
                </a:solidFill>
              </a:rPr>
              <a:t>References</a:t>
            </a:r>
            <a:br>
              <a:rPr lang="en-US" b="1" dirty="0" smtClean="0">
                <a:solidFill>
                  <a:srgbClr val="89292E"/>
                </a:solidFill>
              </a:rPr>
            </a:br>
            <a:endParaRPr lang="en-US" b="1" dirty="0">
              <a:solidFill>
                <a:srgbClr val="89292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sz="2000" dirty="0"/>
              <a:t>Smith, M., &amp; </a:t>
            </a:r>
            <a:r>
              <a:rPr lang="en-US" sz="2000" dirty="0" err="1"/>
              <a:t>Casserly</a:t>
            </a:r>
            <a:r>
              <a:rPr lang="en-US" sz="2000" dirty="0"/>
              <a:t>, C. (2006). The promise of Open Educational Resources. Change: The Magazine of Higher </a:t>
            </a:r>
            <a:r>
              <a:rPr lang="en-US" sz="2000" dirty="0" err="1" smtClean="0"/>
              <a:t>Leaming</a:t>
            </a:r>
            <a:r>
              <a:rPr lang="en-US" sz="2000" dirty="0" smtClean="0"/>
              <a:t>.</a:t>
            </a:r>
            <a:br>
              <a:rPr lang="en-US" sz="2000" dirty="0" smtClean="0"/>
            </a:br>
            <a:endParaRPr lang="en-US" sz="2000" dirty="0"/>
          </a:p>
          <a:p>
            <a:r>
              <a:rPr lang="en-US" sz="2000" dirty="0" smtClean="0"/>
              <a:t>UNESCO</a:t>
            </a:r>
            <a:r>
              <a:rPr lang="en-US" sz="2000" dirty="0"/>
              <a:t>. (2002). Forum on the impact of open courseware for higher education in developing countries: Final report. </a:t>
            </a:r>
            <a:endParaRPr lang="en-US" sz="2000" dirty="0" smtClean="0"/>
          </a:p>
          <a:p>
            <a:endParaRPr lang="en-US" sz="2000" dirty="0"/>
          </a:p>
          <a:p>
            <a:r>
              <a:rPr lang="en-US" sz="2000" dirty="0" smtClean="0"/>
              <a:t>Wiley, David. (2014). </a:t>
            </a:r>
            <a:r>
              <a:rPr lang="en-US" sz="2000" dirty="0"/>
              <a:t>The Access Compromise and the 5th </a:t>
            </a:r>
            <a:r>
              <a:rPr lang="en-US" sz="2000" dirty="0" smtClean="0"/>
              <a:t>R.</a:t>
            </a:r>
            <a:endParaRPr lang="en-US" sz="2000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950632" y="1515649"/>
            <a:ext cx="6050071" cy="1252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2143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400" b="1" dirty="0" smtClean="0">
                <a:solidFill>
                  <a:srgbClr val="89292E"/>
                </a:solidFill>
              </a:rPr>
              <a:t>What are OER?</a:t>
            </a:r>
            <a:br>
              <a:rPr lang="en-US" sz="4400" b="1" dirty="0" smtClean="0">
                <a:solidFill>
                  <a:srgbClr val="89292E"/>
                </a:solidFill>
              </a:rPr>
            </a:br>
            <a:endParaRPr lang="en-US" sz="4400" b="1" dirty="0">
              <a:solidFill>
                <a:srgbClr val="89292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2486992"/>
            <a:ext cx="8596668" cy="4745972"/>
          </a:xfrm>
        </p:spPr>
        <p:txBody>
          <a:bodyPr>
            <a:noAutofit/>
          </a:bodyPr>
          <a:lstStyle/>
          <a:p>
            <a:r>
              <a:rPr lang="en-US" sz="2000" b="1" dirty="0" smtClean="0">
                <a:solidFill>
                  <a:srgbClr val="89292E"/>
                </a:solidFill>
              </a:rPr>
              <a:t>ORIGINAL DEFINITION:</a:t>
            </a:r>
          </a:p>
          <a:p>
            <a:pPr marL="400050" lvl="1" indent="0">
              <a:buNone/>
            </a:pPr>
            <a:r>
              <a:rPr lang="en-US" sz="2000" dirty="0" smtClean="0">
                <a:solidFill>
                  <a:schemeClr val="tx1"/>
                </a:solidFill>
              </a:rPr>
              <a:t>“…technology‐enabled</a:t>
            </a:r>
            <a:r>
              <a:rPr lang="en-US" sz="2000" dirty="0">
                <a:solidFill>
                  <a:schemeClr val="tx1"/>
                </a:solidFill>
              </a:rPr>
              <a:t>, open provision of educational resources for consultation, use and adaptation by a community of users for non-commercial </a:t>
            </a:r>
            <a:r>
              <a:rPr lang="en-US" sz="2000" dirty="0" smtClean="0">
                <a:solidFill>
                  <a:schemeClr val="tx1"/>
                </a:solidFill>
              </a:rPr>
              <a:t>purposes” </a:t>
            </a:r>
            <a:r>
              <a:rPr lang="en-US" sz="2000" dirty="0">
                <a:solidFill>
                  <a:schemeClr val="tx1"/>
                </a:solidFill>
              </a:rPr>
              <a:t>(UNESCO, </a:t>
            </a:r>
            <a:r>
              <a:rPr lang="en-US" sz="2000" dirty="0" smtClean="0">
                <a:solidFill>
                  <a:schemeClr val="tx1"/>
                </a:solidFill>
              </a:rPr>
              <a:t>2002).</a:t>
            </a:r>
            <a:br>
              <a:rPr lang="en-US" sz="2000" dirty="0" smtClean="0">
                <a:solidFill>
                  <a:schemeClr val="tx1"/>
                </a:solidFill>
              </a:rPr>
            </a:br>
            <a:endParaRPr lang="en-US" sz="2000" dirty="0">
              <a:solidFill>
                <a:schemeClr val="tx1"/>
              </a:solidFill>
            </a:endParaRPr>
          </a:p>
          <a:p>
            <a:r>
              <a:rPr lang="en-US" sz="2000" b="1" dirty="0" smtClean="0">
                <a:solidFill>
                  <a:srgbClr val="89292E"/>
                </a:solidFill>
              </a:rPr>
              <a:t>MOST OFTEN CITED DEFINITON:</a:t>
            </a:r>
          </a:p>
          <a:p>
            <a:pPr marL="400050" lvl="1" indent="0">
              <a:buNone/>
            </a:pPr>
            <a:r>
              <a:rPr lang="en-US" sz="2000" dirty="0" smtClean="0">
                <a:solidFill>
                  <a:schemeClr val="tx1"/>
                </a:solidFill>
              </a:rPr>
              <a:t>“…educational </a:t>
            </a:r>
            <a:r>
              <a:rPr lang="en-US" sz="2000" dirty="0">
                <a:solidFill>
                  <a:schemeClr val="tx1"/>
                </a:solidFill>
              </a:rPr>
              <a:t>materials that reside in the public domain or have been released under an open license that permits their free use and re-purposing by </a:t>
            </a:r>
            <a:r>
              <a:rPr lang="en-US" sz="2000" dirty="0" smtClean="0">
                <a:solidFill>
                  <a:schemeClr val="tx1"/>
                </a:solidFill>
              </a:rPr>
              <a:t>others” (Hewlett </a:t>
            </a:r>
            <a:r>
              <a:rPr lang="en-US" sz="2000" dirty="0">
                <a:solidFill>
                  <a:schemeClr val="tx1"/>
                </a:solidFill>
              </a:rPr>
              <a:t>Foundation</a:t>
            </a:r>
            <a:r>
              <a:rPr lang="en-US" sz="2000" dirty="0" smtClean="0">
                <a:solidFill>
                  <a:schemeClr val="tx1"/>
                </a:solidFill>
              </a:rPr>
              <a:t>).</a:t>
            </a:r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1706252" y="1602557"/>
            <a:ext cx="6551628" cy="28281"/>
          </a:xfrm>
          <a:prstGeom prst="line">
            <a:avLst/>
          </a:prstGeom>
          <a:ln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9141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307942"/>
            <a:ext cx="8596668" cy="1775382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rgbClr val="89292E"/>
                </a:solidFill>
              </a:rPr>
              <a:t/>
            </a:r>
            <a:br>
              <a:rPr lang="en-US" b="1" dirty="0" smtClean="0">
                <a:solidFill>
                  <a:srgbClr val="89292E"/>
                </a:solidFill>
              </a:rPr>
            </a:br>
            <a:r>
              <a:rPr lang="en-US" sz="4900" b="1" dirty="0" smtClean="0">
                <a:solidFill>
                  <a:srgbClr val="89292E"/>
                </a:solidFill>
              </a:rPr>
              <a:t>5Rs </a:t>
            </a:r>
            <a:r>
              <a:rPr lang="en-US" sz="4900" b="1" dirty="0">
                <a:solidFill>
                  <a:srgbClr val="89292E"/>
                </a:solidFill>
              </a:rPr>
              <a:t>of </a:t>
            </a:r>
            <a:r>
              <a:rPr lang="en-US" sz="4900" b="1" dirty="0" smtClean="0">
                <a:solidFill>
                  <a:srgbClr val="89292E"/>
                </a:solidFill>
              </a:rPr>
              <a:t>Openness</a:t>
            </a:r>
            <a:br>
              <a:rPr lang="en-US" sz="4900" b="1" dirty="0" smtClean="0">
                <a:solidFill>
                  <a:srgbClr val="89292E"/>
                </a:solidFill>
              </a:rPr>
            </a:br>
            <a:endParaRPr lang="en-US" sz="4900" dirty="0">
              <a:solidFill>
                <a:srgbClr val="89292E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1008668" y="1715678"/>
            <a:ext cx="802221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837590" y="2415113"/>
            <a:ext cx="8596668" cy="3476639"/>
          </a:xfrm>
        </p:spPr>
        <p:txBody>
          <a:bodyPr>
            <a:normAutofit fontScale="92500" lnSpcReduction="20000"/>
          </a:bodyPr>
          <a:lstStyle/>
          <a:p>
            <a:pPr lvl="2"/>
            <a:r>
              <a:rPr lang="en-US" sz="3600" b="1" dirty="0" smtClean="0">
                <a:solidFill>
                  <a:schemeClr val="tx1"/>
                </a:solidFill>
              </a:rPr>
              <a:t>Retain - </a:t>
            </a:r>
            <a:r>
              <a:rPr lang="en-US" sz="3600" dirty="0"/>
              <a:t>Make and own copies</a:t>
            </a:r>
            <a:endParaRPr lang="en-US" sz="3600" b="1" dirty="0" smtClean="0">
              <a:solidFill>
                <a:schemeClr val="tx1"/>
              </a:solidFill>
            </a:endParaRPr>
          </a:p>
          <a:p>
            <a:pPr lvl="2"/>
            <a:r>
              <a:rPr lang="en-US" sz="3600" b="1" dirty="0" smtClean="0">
                <a:solidFill>
                  <a:schemeClr val="tx1"/>
                </a:solidFill>
              </a:rPr>
              <a:t>Reuse - </a:t>
            </a:r>
            <a:r>
              <a:rPr lang="en-US" sz="3600" dirty="0"/>
              <a:t>Use in a wide range of ways</a:t>
            </a:r>
            <a:endParaRPr lang="en-US" sz="3600" b="1" dirty="0" smtClean="0">
              <a:solidFill>
                <a:schemeClr val="tx1"/>
              </a:solidFill>
            </a:endParaRPr>
          </a:p>
          <a:p>
            <a:pPr lvl="2"/>
            <a:r>
              <a:rPr lang="en-US" sz="3600" b="1" dirty="0" smtClean="0">
                <a:solidFill>
                  <a:schemeClr val="tx1"/>
                </a:solidFill>
              </a:rPr>
              <a:t>Revise - </a:t>
            </a:r>
            <a:r>
              <a:rPr lang="en-US" sz="3600" dirty="0"/>
              <a:t>Adapt, modify, and improve</a:t>
            </a:r>
            <a:endParaRPr lang="en-US" sz="3600" b="1" dirty="0" smtClean="0">
              <a:solidFill>
                <a:schemeClr val="tx1"/>
              </a:solidFill>
            </a:endParaRPr>
          </a:p>
          <a:p>
            <a:pPr lvl="2"/>
            <a:r>
              <a:rPr lang="en-US" sz="3600" b="1" dirty="0" smtClean="0">
                <a:solidFill>
                  <a:schemeClr val="tx1"/>
                </a:solidFill>
              </a:rPr>
              <a:t>Remix - </a:t>
            </a:r>
            <a:r>
              <a:rPr lang="en-US" sz="3600" dirty="0"/>
              <a:t>Combine two or more</a:t>
            </a:r>
          </a:p>
          <a:p>
            <a:pPr lvl="2"/>
            <a:r>
              <a:rPr lang="en-US" sz="3600" b="1" dirty="0" smtClean="0">
                <a:solidFill>
                  <a:schemeClr val="tx1"/>
                </a:solidFill>
              </a:rPr>
              <a:t>Redistribute – </a:t>
            </a:r>
            <a:r>
              <a:rPr lang="en-US" sz="3600" dirty="0"/>
              <a:t>Share with </a:t>
            </a:r>
            <a:r>
              <a:rPr lang="en-US" sz="3600" dirty="0" smtClean="0"/>
              <a:t>others</a:t>
            </a:r>
            <a:br>
              <a:rPr lang="en-US" sz="3600" dirty="0" smtClean="0"/>
            </a:br>
            <a:endParaRPr lang="en-US" sz="3600" dirty="0" smtClean="0"/>
          </a:p>
          <a:p>
            <a:pPr marL="914400" lvl="2" indent="0" algn="r">
              <a:buNone/>
            </a:pPr>
            <a:r>
              <a:rPr lang="en-US" sz="1700" i="1" dirty="0" smtClean="0">
                <a:solidFill>
                  <a:schemeClr val="tx1"/>
                </a:solidFill>
              </a:rPr>
              <a:t>(David Wiley, The Access Compromise and the 5th R, 2014)</a:t>
            </a:r>
          </a:p>
          <a:p>
            <a:pPr marL="914400" lvl="2" indent="0">
              <a:buNone/>
            </a:pPr>
            <a:endParaRPr lang="en-US" sz="17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0952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1249" y="851770"/>
            <a:ext cx="8480121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latin typeface="Trebuchet MS" panose="020B0603020202020204" pitchFamily="34" charset="0"/>
                <a:ea typeface="Cambria" panose="02040503050406030204" pitchFamily="18" charset="0"/>
              </a:rPr>
              <a:t>“At </a:t>
            </a:r>
            <a:r>
              <a:rPr lang="en-US" sz="3200" dirty="0">
                <a:latin typeface="Trebuchet MS" panose="020B0603020202020204" pitchFamily="34" charset="0"/>
                <a:ea typeface="Cambria" panose="02040503050406030204" pitchFamily="18" charset="0"/>
              </a:rPr>
              <a:t>the heart of the open educational resources movement is the simple and powerful idea that the world's knowledge is a public good and that technology in general and the World Wide Web in particular provide an extraordinary opportunity for everyone to share, use, </a:t>
            </a:r>
            <a:r>
              <a:rPr lang="en-US" sz="3200" dirty="0" smtClean="0">
                <a:latin typeface="Trebuchet MS" panose="020B0603020202020204" pitchFamily="34" charset="0"/>
                <a:ea typeface="Cambria" panose="02040503050406030204" pitchFamily="18" charset="0"/>
              </a:rPr>
              <a:t>and </a:t>
            </a:r>
            <a:r>
              <a:rPr lang="en-US" sz="3200" dirty="0">
                <a:latin typeface="Trebuchet MS" panose="020B0603020202020204" pitchFamily="34" charset="0"/>
                <a:ea typeface="Cambria" panose="02040503050406030204" pitchFamily="18" charset="0"/>
              </a:rPr>
              <a:t>reuse that </a:t>
            </a:r>
            <a:r>
              <a:rPr lang="en-US" sz="3200" dirty="0" smtClean="0">
                <a:latin typeface="Trebuchet MS" panose="020B0603020202020204" pitchFamily="34" charset="0"/>
                <a:ea typeface="Cambria" panose="02040503050406030204" pitchFamily="18" charset="0"/>
              </a:rPr>
              <a:t>knowledge.”</a:t>
            </a:r>
          </a:p>
          <a:p>
            <a:endParaRPr lang="en-US" sz="3200" dirty="0" smtClean="0">
              <a:latin typeface="Trebuchet MS" panose="020B0603020202020204" pitchFamily="34" charset="0"/>
              <a:ea typeface="Cambria" panose="02040503050406030204" pitchFamily="18" charset="0"/>
            </a:endParaRPr>
          </a:p>
          <a:p>
            <a:endParaRPr lang="en-US" sz="3200" dirty="0" smtClean="0">
              <a:latin typeface="Trebuchet MS" panose="020B0603020202020204" pitchFamily="34" charset="0"/>
              <a:ea typeface="Cambria" panose="02040503050406030204" pitchFamily="18" charset="0"/>
            </a:endParaRPr>
          </a:p>
          <a:p>
            <a:pPr algn="r"/>
            <a:r>
              <a:rPr lang="en-US" sz="2000" dirty="0" smtClean="0"/>
              <a:t>Mike </a:t>
            </a:r>
            <a:r>
              <a:rPr lang="en-US" sz="2000" dirty="0"/>
              <a:t>Smith, Director of the Hewlett Foundation Education Program </a:t>
            </a:r>
            <a:r>
              <a:rPr lang="en-US" sz="2000" dirty="0" smtClean="0">
                <a:latin typeface="Trebuchet MS" panose="020B0603020202020204" pitchFamily="34" charset="0"/>
                <a:ea typeface="Cambria" panose="02040503050406030204" pitchFamily="18" charset="0"/>
              </a:rPr>
              <a:t> </a:t>
            </a:r>
            <a:endParaRPr lang="en-US" sz="2000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6545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rgbClr val="89292E"/>
                </a:solidFill>
              </a:rPr>
              <a:t>Key characteristics of OER</a:t>
            </a:r>
            <a:br>
              <a:rPr lang="en-US" sz="4000" b="1" dirty="0" smtClean="0">
                <a:solidFill>
                  <a:srgbClr val="89292E"/>
                </a:solidFill>
              </a:rPr>
            </a:br>
            <a:endParaRPr lang="en-US" sz="4000" b="1" dirty="0">
              <a:solidFill>
                <a:srgbClr val="89292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base"/>
            <a:r>
              <a:rPr lang="en-US" sz="2400" b="1" dirty="0"/>
              <a:t>Authorship. </a:t>
            </a:r>
            <a:r>
              <a:rPr lang="en-US" sz="2400" dirty="0"/>
              <a:t>Originate from colleges and universities, libraries, organizations, faculty or other individuals.</a:t>
            </a:r>
            <a:r>
              <a:rPr lang="en-US" sz="2400" b="1" dirty="0"/>
              <a:t> </a:t>
            </a:r>
            <a:endParaRPr lang="en-US" sz="2400" dirty="0"/>
          </a:p>
          <a:p>
            <a:pPr fontAlgn="base"/>
            <a:r>
              <a:rPr lang="en-US" sz="2400" b="1" dirty="0"/>
              <a:t>Formats. </a:t>
            </a:r>
            <a:r>
              <a:rPr lang="en-US" sz="2400" dirty="0"/>
              <a:t>Typically, in digital format, including multimedia formats.</a:t>
            </a:r>
          </a:p>
          <a:p>
            <a:pPr fontAlgn="base"/>
            <a:r>
              <a:rPr lang="en-US" sz="2400" b="1" dirty="0"/>
              <a:t>Platforms. </a:t>
            </a:r>
            <a:r>
              <a:rPr lang="en-US" sz="2400" dirty="0"/>
              <a:t>No platform restraints.</a:t>
            </a:r>
          </a:p>
          <a:p>
            <a:pPr fontAlgn="base"/>
            <a:r>
              <a:rPr lang="en-US" sz="2400" b="1" dirty="0"/>
              <a:t>Ownership. </a:t>
            </a:r>
            <a:r>
              <a:rPr lang="en-US" sz="2400" dirty="0"/>
              <a:t>Either reside in the public domain or are released under an open license.</a:t>
            </a:r>
          </a:p>
          <a:p>
            <a:pPr fontAlgn="base"/>
            <a:r>
              <a:rPr lang="en-US" sz="2400" b="1" dirty="0"/>
              <a:t>Conditions. </a:t>
            </a:r>
            <a:r>
              <a:rPr lang="en-US" sz="2400" dirty="0"/>
              <a:t>Permit free use and re-purposing by others.</a:t>
            </a:r>
          </a:p>
          <a:p>
            <a:pPr marL="0" indent="0">
              <a:buNone/>
            </a:pPr>
            <a:endParaRPr lang="en-US" sz="2400" dirty="0"/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1578279" y="1615858"/>
            <a:ext cx="6839211" cy="37578"/>
          </a:xfrm>
          <a:prstGeom prst="line">
            <a:avLst/>
          </a:prstGeom>
          <a:ln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0299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rgbClr val="89292E"/>
                </a:solidFill>
              </a:rPr>
              <a:t>OER forms</a:t>
            </a:r>
            <a:br>
              <a:rPr lang="en-US" sz="4000" b="1" dirty="0" smtClean="0">
                <a:solidFill>
                  <a:srgbClr val="89292E"/>
                </a:solidFill>
              </a:rPr>
            </a:br>
            <a:endParaRPr lang="en-US" sz="4000" b="1" dirty="0">
              <a:solidFill>
                <a:srgbClr val="89292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textbooks</a:t>
            </a:r>
          </a:p>
          <a:p>
            <a:r>
              <a:rPr lang="en-US" sz="2400" dirty="0"/>
              <a:t>courses</a:t>
            </a:r>
          </a:p>
          <a:p>
            <a:r>
              <a:rPr lang="en-US" sz="2400" dirty="0"/>
              <a:t>syllabi and lesson plans</a:t>
            </a:r>
          </a:p>
          <a:p>
            <a:r>
              <a:rPr lang="en-US" sz="2400" dirty="0"/>
              <a:t>learning modules</a:t>
            </a:r>
          </a:p>
          <a:p>
            <a:r>
              <a:rPr lang="en-US" sz="2400" dirty="0"/>
              <a:t>tests</a:t>
            </a:r>
          </a:p>
          <a:p>
            <a:r>
              <a:rPr lang="en-US" sz="2400" dirty="0"/>
              <a:t>teaching techniques</a:t>
            </a:r>
          </a:p>
          <a:p>
            <a:r>
              <a:rPr lang="en-US" sz="2400" dirty="0"/>
              <a:t>writing prompts</a:t>
            </a:r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group activities</a:t>
            </a:r>
          </a:p>
          <a:p>
            <a:r>
              <a:rPr lang="en-US" sz="2400" dirty="0"/>
              <a:t>audio and video recordings</a:t>
            </a:r>
          </a:p>
          <a:p>
            <a:r>
              <a:rPr lang="en-US" sz="2400" dirty="0"/>
              <a:t>games</a:t>
            </a:r>
          </a:p>
          <a:p>
            <a:r>
              <a:rPr lang="en-US" sz="2400" dirty="0"/>
              <a:t>software applications</a:t>
            </a:r>
          </a:p>
          <a:p>
            <a:r>
              <a:rPr lang="en-US" sz="2400" dirty="0"/>
              <a:t>experiments</a:t>
            </a:r>
          </a:p>
          <a:p>
            <a:r>
              <a:rPr lang="en-US" sz="2400" dirty="0"/>
              <a:t>simulations</a:t>
            </a:r>
          </a:p>
          <a:p>
            <a:pPr marL="0" indent="0">
              <a:buNone/>
            </a:pP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2129425" y="1453019"/>
            <a:ext cx="5373665" cy="0"/>
          </a:xfrm>
          <a:prstGeom prst="line">
            <a:avLst/>
          </a:prstGeom>
          <a:ln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8712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rgbClr val="89292E"/>
                </a:solidFill>
              </a:rPr>
              <a:t>Typical OER models</a:t>
            </a:r>
            <a:br>
              <a:rPr lang="en-US" sz="4000" b="1" dirty="0" smtClean="0">
                <a:solidFill>
                  <a:srgbClr val="89292E"/>
                </a:solidFill>
              </a:rPr>
            </a:br>
            <a:endParaRPr lang="en-US" sz="4000" b="1" dirty="0">
              <a:solidFill>
                <a:srgbClr val="89292E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865226" y="2260252"/>
            <a:ext cx="8596668" cy="3880773"/>
          </a:xfrm>
        </p:spPr>
        <p:txBody>
          <a:bodyPr>
            <a:normAutofit/>
          </a:bodyPr>
          <a:lstStyle/>
          <a:p>
            <a:pPr lvl="1"/>
            <a:r>
              <a:rPr lang="en-US" sz="3600" b="1" dirty="0"/>
              <a:t>Individual </a:t>
            </a:r>
            <a:r>
              <a:rPr lang="en-US" sz="3600" b="1" dirty="0" smtClean="0"/>
              <a:t>OER</a:t>
            </a:r>
            <a:r>
              <a:rPr lang="en-US" sz="3600" dirty="0"/>
              <a:t> </a:t>
            </a:r>
          </a:p>
          <a:p>
            <a:pPr lvl="1"/>
            <a:r>
              <a:rPr lang="en-US" sz="3600" b="1" dirty="0"/>
              <a:t>Open </a:t>
            </a:r>
            <a:r>
              <a:rPr lang="en-US" sz="3600" b="1" dirty="0" smtClean="0"/>
              <a:t>textbooks</a:t>
            </a:r>
          </a:p>
          <a:p>
            <a:pPr lvl="1"/>
            <a:r>
              <a:rPr lang="en-US" sz="3600" b="1" dirty="0" err="1" smtClean="0"/>
              <a:t>OpenCourseWare</a:t>
            </a:r>
            <a:r>
              <a:rPr lang="en-US" sz="3600" b="1" dirty="0" smtClean="0"/>
              <a:t> </a:t>
            </a:r>
            <a:r>
              <a:rPr lang="en-US" sz="3600" b="1" dirty="0"/>
              <a:t>(</a:t>
            </a:r>
            <a:r>
              <a:rPr lang="en-US" sz="3600" b="1" dirty="0" smtClean="0"/>
              <a:t>OCW)</a:t>
            </a:r>
          </a:p>
          <a:p>
            <a:pPr lvl="1"/>
            <a:r>
              <a:rPr lang="en-US" sz="3600" b="1" dirty="0" smtClean="0"/>
              <a:t>Peer-productions</a:t>
            </a:r>
            <a:endParaRPr lang="en-US" sz="3600" dirty="0"/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2054268" y="1402915"/>
            <a:ext cx="5436296" cy="50104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9830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rgbClr val="89292E"/>
                </a:solidFill>
              </a:rPr>
              <a:t>Examples of OER initiatives</a:t>
            </a:r>
            <a:br>
              <a:rPr lang="en-US" sz="4000" b="1" dirty="0" smtClean="0">
                <a:solidFill>
                  <a:srgbClr val="89292E"/>
                </a:solidFill>
              </a:rPr>
            </a:br>
            <a:endParaRPr lang="en-US" sz="4000" b="1" dirty="0">
              <a:solidFill>
                <a:srgbClr val="89292E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MIT </a:t>
            </a:r>
            <a:r>
              <a:rPr lang="en-US" sz="3200" b="1" dirty="0" err="1" smtClean="0"/>
              <a:t>OpenCourseWare</a:t>
            </a:r>
            <a:r>
              <a:rPr lang="en-US" sz="3200" b="1" dirty="0" smtClean="0"/>
              <a:t> (OCW)</a:t>
            </a:r>
            <a:br>
              <a:rPr lang="en-US" sz="3200" b="1" dirty="0" smtClean="0"/>
            </a:br>
            <a:endParaRPr lang="en-US" sz="3200" b="1" dirty="0" smtClean="0"/>
          </a:p>
          <a:p>
            <a:r>
              <a:rPr lang="en-US" sz="3200" b="1" dirty="0" err="1" smtClean="0"/>
              <a:t>OpenStax</a:t>
            </a:r>
            <a:r>
              <a:rPr lang="en-US" sz="3200" b="1" dirty="0" smtClean="0"/>
              <a:t/>
            </a:r>
            <a:br>
              <a:rPr lang="en-US" sz="3200" b="1" dirty="0" smtClean="0"/>
            </a:br>
            <a:endParaRPr lang="en-US" sz="3200" b="1" dirty="0" smtClean="0"/>
          </a:p>
          <a:p>
            <a:r>
              <a:rPr lang="en-US" sz="3200" b="1" dirty="0"/>
              <a:t>Maryland Open Source Textbook (M.O.S.T.) Initiative 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926926" y="1553227"/>
            <a:ext cx="8004132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8848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rgbClr val="89292E"/>
                </a:solidFill>
              </a:rPr>
              <a:t>Creative Commons Licenses</a:t>
            </a:r>
            <a:br>
              <a:rPr lang="en-US" sz="4000" b="1" dirty="0" smtClean="0">
                <a:solidFill>
                  <a:srgbClr val="89292E"/>
                </a:solidFill>
              </a:rPr>
            </a:br>
            <a:endParaRPr lang="en-US" sz="4000" b="1" dirty="0">
              <a:solidFill>
                <a:srgbClr val="89292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0173" y="2072819"/>
            <a:ext cx="8596668" cy="3880773"/>
          </a:xfrm>
        </p:spPr>
        <p:txBody>
          <a:bodyPr/>
          <a:lstStyle/>
          <a:p>
            <a:endParaRPr lang="en-US" dirty="0"/>
          </a:p>
          <a:p>
            <a:pPr lvl="1"/>
            <a:r>
              <a:rPr lang="en-US" sz="3600" dirty="0" smtClean="0"/>
              <a:t>"</a:t>
            </a:r>
            <a:r>
              <a:rPr lang="en-US" sz="3600" b="1" dirty="0"/>
              <a:t>Attribution" </a:t>
            </a:r>
            <a:r>
              <a:rPr lang="en-US" sz="3600" b="1" dirty="0" smtClean="0"/>
              <a:t>(BY) </a:t>
            </a:r>
          </a:p>
          <a:p>
            <a:pPr lvl="1"/>
            <a:r>
              <a:rPr lang="en-US" sz="3600" b="1" dirty="0" smtClean="0"/>
              <a:t>"Share Alike</a:t>
            </a:r>
            <a:r>
              <a:rPr lang="en-US" sz="3600" b="1" dirty="0"/>
              <a:t>" </a:t>
            </a:r>
            <a:r>
              <a:rPr lang="en-US" sz="3600" b="1" dirty="0" smtClean="0"/>
              <a:t>(SA)</a:t>
            </a:r>
            <a:endParaRPr lang="en-US" sz="3600" b="1" dirty="0"/>
          </a:p>
          <a:p>
            <a:pPr lvl="1"/>
            <a:r>
              <a:rPr lang="en-US" sz="3600" b="1" dirty="0"/>
              <a:t>"Noncommercial" </a:t>
            </a:r>
            <a:r>
              <a:rPr lang="en-US" sz="3600" b="1" dirty="0" smtClean="0"/>
              <a:t>(NC) </a:t>
            </a:r>
          </a:p>
          <a:p>
            <a:pPr lvl="1"/>
            <a:r>
              <a:rPr lang="en-US" sz="3600" b="1" dirty="0" smtClean="0"/>
              <a:t>“</a:t>
            </a:r>
            <a:r>
              <a:rPr lang="en-US" sz="3600" b="1" dirty="0"/>
              <a:t>No Derivatives" </a:t>
            </a:r>
            <a:r>
              <a:rPr lang="en-US" sz="3600" b="1" dirty="0" smtClean="0"/>
              <a:t>(ND)</a:t>
            </a:r>
            <a:endParaRPr lang="en-US" sz="3600" b="1" dirty="0"/>
          </a:p>
          <a:p>
            <a:endParaRPr lang="en-US" b="1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1365337" y="1503123"/>
            <a:ext cx="7102258" cy="6263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479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xtreme Shadow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9800000"/>
            </a:lightRig>
          </a:scene3d>
          <a:sp3d prstMaterial="plastic">
            <a:bevelT w="25400" h="1905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887</TotalTime>
  <Words>241</Words>
  <Application>Microsoft Office PowerPoint</Application>
  <PresentationFormat>Widescreen</PresentationFormat>
  <Paragraphs>62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Cambria</vt:lpstr>
      <vt:lpstr>Trebuchet MS</vt:lpstr>
      <vt:lpstr>Wingdings 3</vt:lpstr>
      <vt:lpstr>Facet</vt:lpstr>
      <vt:lpstr>    Open Educational Resources (OER)   </vt:lpstr>
      <vt:lpstr>What are OER? </vt:lpstr>
      <vt:lpstr> 5Rs of Openness </vt:lpstr>
      <vt:lpstr>PowerPoint Presentation</vt:lpstr>
      <vt:lpstr>Key characteristics of OER </vt:lpstr>
      <vt:lpstr>OER forms </vt:lpstr>
      <vt:lpstr>Typical OER models </vt:lpstr>
      <vt:lpstr>Examples of OER initiatives </vt:lpstr>
      <vt:lpstr>Creative Commons Licenses </vt:lpstr>
      <vt:lpstr>Creative Commons Licenses (contd.) </vt:lpstr>
      <vt:lpstr>References </vt:lpstr>
    </vt:vector>
  </TitlesOfParts>
  <Company>Salisbury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Open Educational Resources (OER) ________________________</dc:title>
  <dc:creator>Victoria Martin</dc:creator>
  <cp:lastModifiedBy>Victoria Martin</cp:lastModifiedBy>
  <cp:revision>40</cp:revision>
  <dcterms:created xsi:type="dcterms:W3CDTF">2017-12-05T18:07:51Z</dcterms:created>
  <dcterms:modified xsi:type="dcterms:W3CDTF">2018-03-14T14:08:36Z</dcterms:modified>
</cp:coreProperties>
</file>