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6" r:id="rId1"/>
  </p:sldMasterIdLst>
  <p:sldIdLst>
    <p:sldId id="256" r:id="rId2"/>
    <p:sldId id="257" r:id="rId3"/>
    <p:sldId id="265" r:id="rId4"/>
    <p:sldId id="266" r:id="rId5"/>
    <p:sldId id="258" r:id="rId6"/>
    <p:sldId id="260" r:id="rId7"/>
    <p:sldId id="267" r:id="rId8"/>
    <p:sldId id="259" r:id="rId9"/>
    <p:sldId id="268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EA521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938706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4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661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4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448297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0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29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3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606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042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8356C91-FBDD-45D9-BCCC-C9229E798EFD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584A81E-F342-48C2-A604-4D28C74F1F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724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SOAR</a:t>
            </a:r>
            <a:r>
              <a:rPr lang="en-US" sz="9600" b="1" dirty="0" smtClean="0">
                <a:solidFill>
                  <a:srgbClr val="FFC000"/>
                </a:solidFill>
                <a:latin typeface="Bell MT" panose="02020503060305020303" pitchFamily="18" charset="0"/>
              </a:rPr>
              <a:t>@</a:t>
            </a:r>
            <a:r>
              <a:rPr lang="en-US" sz="9600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SU:</a:t>
            </a:r>
            <a:endParaRPr lang="en-US" sz="9600" b="1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455" y="3886680"/>
            <a:ext cx="10750573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Showcase and Share Your Research</a:t>
            </a:r>
            <a:endParaRPr lang="en-US" sz="3600" b="1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26377" y="6291552"/>
            <a:ext cx="3538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Bell MT" panose="02020503060305020303" pitchFamily="18" charset="0"/>
              </a:rPr>
              <a:t>Victoria Martin, October 25, 2018</a:t>
            </a:r>
            <a:endParaRPr lang="en-US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33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SOAR@SU and copyright </a:t>
            </a: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02" y="2550404"/>
            <a:ext cx="11145398" cy="3581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>You </a:t>
            </a:r>
            <a:r>
              <a:rPr lang="en-US" sz="3600" dirty="0">
                <a:solidFill>
                  <a:schemeClr val="tx1"/>
                </a:solidFill>
                <a:latin typeface="Bell MT" panose="02020503060305020303" pitchFamily="18" charset="0"/>
              </a:rPr>
              <a:t>must </a:t>
            </a: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>hold </a:t>
            </a:r>
            <a:r>
              <a:rPr lang="en-US" sz="3600" dirty="0">
                <a:solidFill>
                  <a:schemeClr val="tx1"/>
                </a:solidFill>
                <a:latin typeface="Bell MT" panose="02020503060305020303" pitchFamily="18" charset="0"/>
              </a:rPr>
              <a:t>the copyright </a:t>
            </a:r>
            <a:r>
              <a:rPr lang="en-US" sz="3600" u="sng" dirty="0">
                <a:solidFill>
                  <a:srgbClr val="800000"/>
                </a:solidFill>
                <a:latin typeface="Bell MT" panose="02020503060305020303" pitchFamily="18" charset="0"/>
              </a:rPr>
              <a:t>to all components </a:t>
            </a:r>
            <a:r>
              <a:rPr lang="en-US" sz="3600" dirty="0">
                <a:solidFill>
                  <a:schemeClr val="tx1"/>
                </a:solidFill>
                <a:latin typeface="Bell MT" panose="02020503060305020303" pitchFamily="18" charset="0"/>
              </a:rPr>
              <a:t>within your work or have a documented permission from </a:t>
            </a: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>the </a:t>
            </a:r>
            <a:r>
              <a:rPr lang="en-US" sz="3600" dirty="0">
                <a:solidFill>
                  <a:schemeClr val="tx1"/>
                </a:solidFill>
                <a:latin typeface="Bell MT" panose="02020503060305020303" pitchFamily="18" charset="0"/>
              </a:rPr>
              <a:t>copyright holder(s) such as your publisher.</a:t>
            </a:r>
            <a:r>
              <a:rPr lang="en-US" sz="4000" dirty="0">
                <a:solidFill>
                  <a:schemeClr val="tx1"/>
                </a:solidFill>
                <a:latin typeface="Bell MT" panose="02020503060305020303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625" y="1912416"/>
            <a:ext cx="5883150" cy="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How to submit</a:t>
            </a: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216703" y="2544896"/>
            <a:ext cx="4753778" cy="619880"/>
          </a:xfrm>
          <a:solidFill>
            <a:srgbClr val="EEA521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Self-archiving</a:t>
            </a:r>
            <a:endParaRPr lang="en-US" b="1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216703" y="3537970"/>
            <a:ext cx="4443984" cy="2562193"/>
          </a:xfrm>
        </p:spPr>
        <p:txBody>
          <a:bodyPr>
            <a:normAutofit/>
          </a:bodyPr>
          <a:lstStyle/>
          <a:p>
            <a:pPr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Create an account</a:t>
            </a:r>
          </a:p>
          <a:p>
            <a:pPr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Submit your work</a:t>
            </a:r>
            <a:endParaRPr lang="en-US" sz="3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599102" y="2544896"/>
            <a:ext cx="4884465" cy="619880"/>
          </a:xfrm>
          <a:solidFill>
            <a:srgbClr val="EEA521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Mediated archiving</a:t>
            </a:r>
            <a:endParaRPr lang="en-US" b="1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341720" y="3537969"/>
            <a:ext cx="5916057" cy="2562193"/>
          </a:xfrm>
        </p:spPr>
        <p:txBody>
          <a:bodyPr>
            <a:normAutofit/>
          </a:bodyPr>
          <a:lstStyle/>
          <a:p>
            <a:pPr marL="0" indent="0">
              <a:buClr>
                <a:srgbClr val="800000"/>
              </a:buClr>
              <a:buNone/>
            </a:pPr>
            <a:r>
              <a:rPr lang="en-US" sz="2800" dirty="0" smtClean="0">
                <a:solidFill>
                  <a:schemeClr val="tx1"/>
                </a:solidFill>
                <a:latin typeface="Bell MT" panose="02020503060305020303" pitchFamily="18" charset="0"/>
              </a:rPr>
              <a:t>Submit a digital copy of your work </a:t>
            </a:r>
            <a:br>
              <a:rPr lang="en-US" sz="280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Bell MT" panose="02020503060305020303" pitchFamily="18" charset="0"/>
              </a:rPr>
              <a:t>and the SOAR distribution license to Scholarly Communications Librarian</a:t>
            </a:r>
            <a:endParaRPr lang="en-US" sz="28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94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Getting help</a:t>
            </a: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Clr>
                <a:srgbClr val="800000"/>
              </a:buClr>
            </a:pPr>
            <a:r>
              <a:rPr lang="en-US" sz="3200" b="1" dirty="0" smtClean="0">
                <a:solidFill>
                  <a:schemeClr val="tx1"/>
                </a:solidFill>
                <a:latin typeface="Bell MT" panose="02020503060305020303" pitchFamily="18" charset="0"/>
              </a:rPr>
              <a:t>Contact Victoria Martin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, </a:t>
            </a:r>
            <a:b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Bell MT" panose="02020503060305020303" pitchFamily="18" charset="0"/>
              </a:rPr>
              <a:t>Scholarly Communications Librarian: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vmmartin@salisbury.edu; (410) 543-6206</a:t>
            </a:r>
            <a:b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endParaRPr lang="en-US" sz="320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algn="ctr">
              <a:buClr>
                <a:srgbClr val="800000"/>
              </a:buClr>
            </a:pPr>
            <a:r>
              <a:rPr lang="en-US" sz="3200" b="1" dirty="0">
                <a:solidFill>
                  <a:schemeClr val="tx1"/>
                </a:solidFill>
                <a:latin typeface="Bell MT" panose="02020503060305020303" pitchFamily="18" charset="0"/>
              </a:rPr>
              <a:t>Visit SOAR@SU </a:t>
            </a:r>
            <a:r>
              <a:rPr lang="en-US" sz="3200" b="1" dirty="0" smtClean="0">
                <a:solidFill>
                  <a:schemeClr val="tx1"/>
                </a:solidFill>
                <a:latin typeface="Bell MT" panose="02020503060305020303" pitchFamily="18" charset="0"/>
              </a:rPr>
              <a:t>guide:</a:t>
            </a:r>
            <a: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  <a:t/>
            </a:r>
            <a:b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</a:br>
            <a: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  <a:t>https://libraryguides.salisbury.edu/SOAR</a:t>
            </a:r>
          </a:p>
          <a:p>
            <a:pPr marL="0" indent="0">
              <a:buClr>
                <a:srgbClr val="800000"/>
              </a:buClr>
              <a:buNone/>
            </a:pPr>
            <a:endParaRPr lang="en-US" sz="3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040655" y="1553378"/>
            <a:ext cx="5949109" cy="22034"/>
          </a:xfrm>
          <a:prstGeom prst="line">
            <a:avLst/>
          </a:prstGeom>
          <a:ln>
            <a:solidFill>
              <a:srgbClr val="EEA5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1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6634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Topics</a:t>
            </a: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334768"/>
            <a:ext cx="9601200" cy="4523232"/>
          </a:xfrm>
        </p:spPr>
        <p:txBody>
          <a:bodyPr/>
          <a:lstStyle/>
          <a:p>
            <a:pPr algn="ctr">
              <a:buClr>
                <a:srgbClr val="800000"/>
              </a:buClr>
            </a:pP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>SOAR@SU: An overview </a:t>
            </a:r>
          </a:p>
          <a:p>
            <a:pPr algn="ctr">
              <a:buClr>
                <a:srgbClr val="800000"/>
              </a:buClr>
            </a:pP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>SOAR@SU: A research guide </a:t>
            </a:r>
          </a:p>
          <a:p>
            <a:pPr algn="ctr">
              <a:buClr>
                <a:srgbClr val="800000"/>
              </a:buClr>
            </a:pP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>SOAR@SU: A demo </a:t>
            </a:r>
          </a:p>
          <a:p>
            <a:pPr algn="ctr">
              <a:buClr>
                <a:srgbClr val="800000"/>
              </a:buClr>
            </a:pPr>
            <a:r>
              <a:rPr lang="en-US" sz="3600" dirty="0" smtClean="0">
                <a:solidFill>
                  <a:schemeClr val="tx1"/>
                </a:solidFill>
                <a:latin typeface="Bell MT" panose="02020503060305020303" pitchFamily="18" charset="0"/>
              </a:rPr>
              <a:t>Hands-on session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106757" y="1751682"/>
            <a:ext cx="5860974" cy="0"/>
          </a:xfrm>
          <a:prstGeom prst="line">
            <a:avLst/>
          </a:prstGeom>
          <a:ln>
            <a:solidFill>
              <a:srgbClr val="EEA5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48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800100"/>
            <a:ext cx="9601200" cy="14859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What is SOAR</a:t>
            </a:r>
            <a:r>
              <a:rPr lang="en-US" sz="4800" dirty="0" smtClean="0">
                <a:solidFill>
                  <a:srgbClr val="EEA521"/>
                </a:solidFill>
                <a:latin typeface="Bell MT" panose="02020503060305020303" pitchFamily="18" charset="0"/>
              </a:rPr>
              <a:t>@</a:t>
            </a:r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SU?</a:t>
            </a: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2462270"/>
            <a:ext cx="11109960" cy="3581400"/>
          </a:xfrm>
        </p:spPr>
        <p:txBody>
          <a:bodyPr>
            <a:normAutofit/>
          </a:bodyPr>
          <a:lstStyle/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The SU’s institutional repository</a:t>
            </a: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Part 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of 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MD-SOAR</a:t>
            </a: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Stands for Maryland’s </a:t>
            </a:r>
            <a:r>
              <a:rPr lang="en-US" sz="3200" b="1" dirty="0" smtClean="0">
                <a:solidFill>
                  <a:srgbClr val="EEA521"/>
                </a:solidFill>
                <a:latin typeface="Bell MT" panose="02020503060305020303" pitchFamily="18" charset="0"/>
              </a:rPr>
              <a:t>S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hared </a:t>
            </a:r>
            <a:r>
              <a:rPr lang="en-US" sz="3200" b="1" dirty="0">
                <a:solidFill>
                  <a:srgbClr val="EEA521"/>
                </a:solidFill>
                <a:latin typeface="Bell MT" panose="02020503060305020303" pitchFamily="18" charset="0"/>
              </a:rPr>
              <a:t>O</a:t>
            </a:r>
            <a: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  <a:t>pen </a:t>
            </a:r>
            <a:r>
              <a:rPr lang="en-US" sz="3200" b="1" dirty="0">
                <a:solidFill>
                  <a:srgbClr val="EEA521"/>
                </a:solidFill>
                <a:latin typeface="Bell MT" panose="02020503060305020303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  <a:t>ccess </a:t>
            </a:r>
            <a:r>
              <a:rPr lang="en-US" sz="3200" b="1" dirty="0" smtClean="0">
                <a:solidFill>
                  <a:srgbClr val="EEA521"/>
                </a:solidFill>
                <a:latin typeface="Bell MT" panose="02020503060305020303" pitchFamily="18" charset="0"/>
              </a:rPr>
              <a:t>R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epository</a:t>
            </a:r>
            <a:endParaRPr lang="en-US" sz="320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Operates on the </a:t>
            </a:r>
            <a:r>
              <a:rPr lang="en-US" sz="3200" dirty="0" err="1" smtClean="0">
                <a:solidFill>
                  <a:schemeClr val="tx1"/>
                </a:solidFill>
                <a:latin typeface="Bell MT" panose="02020503060305020303" pitchFamily="18" charset="0"/>
              </a:rPr>
              <a:t>DSpace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 platform</a:t>
            </a: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Launched in October, 2015</a:t>
            </a:r>
            <a:endParaRPr lang="en-US" sz="320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marL="0" indent="0" algn="ctr">
              <a:buClr>
                <a:srgbClr val="800000"/>
              </a:buClr>
              <a:buNone/>
            </a:pPr>
            <a:endParaRPr lang="en-US" dirty="0">
              <a:latin typeface="Bell MT" panose="020205030603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2569613" y="1822629"/>
            <a:ext cx="73531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8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23743"/>
            <a:ext cx="9601200" cy="14859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SOAR@SU as a set of services</a:t>
            </a: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120525" y="2392672"/>
            <a:ext cx="6103345" cy="564795"/>
          </a:xfrm>
          <a:solidFill>
            <a:srgbClr val="EEA521"/>
          </a:solidFill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Main services</a:t>
            </a:r>
            <a:endParaRPr lang="en-US" sz="3600" b="1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950206" y="3173003"/>
            <a:ext cx="4443984" cy="2562193"/>
          </a:xfrm>
        </p:spPr>
        <p:txBody>
          <a:bodyPr/>
          <a:lstStyle/>
          <a:p>
            <a:pPr algn="ctr">
              <a:buClr>
                <a:srgbClr val="800000"/>
              </a:buClr>
            </a:pP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Preservation</a:t>
            </a:r>
          </a:p>
          <a:p>
            <a:pPr algn="ctr">
              <a:buClr>
                <a:srgbClr val="800000"/>
              </a:buClr>
            </a:pP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Curation</a:t>
            </a:r>
          </a:p>
          <a:p>
            <a:pPr algn="ctr">
              <a:buClr>
                <a:srgbClr val="800000"/>
              </a:buClr>
            </a:pP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Dissemination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39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067" y="734772"/>
            <a:ext cx="9970265" cy="14859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SOAR@SU as a set of services (cont’d)</a:t>
            </a: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0208" y="1850833"/>
            <a:ext cx="4443984" cy="649995"/>
          </a:xfrm>
          <a:solidFill>
            <a:srgbClr val="EEA521"/>
          </a:solidFill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Additional services</a:t>
            </a:r>
            <a:endParaRPr lang="en-US" sz="3600" b="1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42615" y="2954674"/>
            <a:ext cx="7059168" cy="3281534"/>
          </a:xfrm>
        </p:spPr>
        <p:txBody>
          <a:bodyPr>
            <a:noAutofit/>
          </a:bodyPr>
          <a:lstStyle/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Easy access</a:t>
            </a: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Platform for alternative content</a:t>
            </a: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Facilitation of grant requirements</a:t>
            </a: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Copyright consulting</a:t>
            </a:r>
          </a:p>
          <a:p>
            <a:pPr algn="ctr">
              <a:buClr>
                <a:srgbClr val="800000"/>
              </a:buClr>
            </a:pP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Value-added services</a:t>
            </a:r>
            <a:endParaRPr lang="en-US" sz="3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95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Who can submit?</a:t>
            </a:r>
            <a:b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66622"/>
            <a:ext cx="9601200" cy="4572000"/>
          </a:xfrm>
        </p:spPr>
        <p:txBody>
          <a:bodyPr>
            <a:normAutofit/>
          </a:bodyPr>
          <a:lstStyle/>
          <a:p>
            <a:pPr algn="ctr">
              <a:buClr>
                <a:srgbClr val="800000"/>
              </a:buClr>
            </a:pP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Current </a:t>
            </a: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and </a:t>
            </a: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former SU faculty</a:t>
            </a:r>
          </a:p>
          <a:p>
            <a:pPr algn="ctr">
              <a:buClr>
                <a:srgbClr val="800000"/>
              </a:buClr>
            </a:pP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Current </a:t>
            </a: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and </a:t>
            </a: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former SU staff</a:t>
            </a:r>
          </a:p>
          <a:p>
            <a:pPr algn="ctr">
              <a:buClr>
                <a:srgbClr val="800000"/>
              </a:buClr>
            </a:pP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Current </a:t>
            </a: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and </a:t>
            </a: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former SU students</a:t>
            </a:r>
            <a:r>
              <a:rPr lang="en-US" sz="44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*</a:t>
            </a:r>
          </a:p>
          <a:p>
            <a:pPr algn="ctr">
              <a:buClr>
                <a:srgbClr val="800000"/>
              </a:buClr>
            </a:pPr>
            <a:r>
              <a:rPr lang="en-US" sz="4400" dirty="0" smtClean="0">
                <a:solidFill>
                  <a:schemeClr val="tx1"/>
                </a:solidFill>
                <a:latin typeface="Bell MT" panose="02020503060305020303" pitchFamily="18" charset="0"/>
              </a:rPr>
              <a:t> SU academic and administrative units</a:t>
            </a:r>
          </a:p>
          <a:p>
            <a:pPr marL="0" indent="0" algn="ctr">
              <a:buClr>
                <a:srgbClr val="800000"/>
              </a:buClr>
              <a:buNone/>
            </a:pPr>
            <a:endParaRPr lang="en-US" sz="48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83027" y="5255046"/>
            <a:ext cx="5684704" cy="0"/>
          </a:xfrm>
          <a:prstGeom prst="line">
            <a:avLst/>
          </a:prstGeom>
          <a:ln>
            <a:solidFill>
              <a:srgbClr val="EEA5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8636" y="5435169"/>
            <a:ext cx="1069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*</a:t>
            </a:r>
            <a:r>
              <a:rPr lang="en-US" dirty="0" smtClean="0">
                <a:solidFill>
                  <a:srgbClr val="800000"/>
                </a:solidFill>
              </a:rPr>
              <a:t>Undergraduate s</a:t>
            </a:r>
            <a:r>
              <a:rPr lang="en-US" sz="2000" dirty="0" smtClean="0">
                <a:solidFill>
                  <a:srgbClr val="800000"/>
                </a:solidFill>
              </a:rPr>
              <a:t>tudents </a:t>
            </a:r>
            <a:r>
              <a:rPr lang="en-US" sz="2000" dirty="0" smtClean="0">
                <a:solidFill>
                  <a:srgbClr val="800000"/>
                </a:solidFill>
              </a:rPr>
              <a:t>must have a faculty </a:t>
            </a:r>
            <a:r>
              <a:rPr lang="en-US" sz="2000" dirty="0" smtClean="0">
                <a:solidFill>
                  <a:srgbClr val="800000"/>
                </a:solidFill>
              </a:rPr>
              <a:t>or staff sponsor </a:t>
            </a:r>
            <a:r>
              <a:rPr lang="en-US" sz="2000" dirty="0" smtClean="0">
                <a:solidFill>
                  <a:srgbClr val="800000"/>
                </a:solidFill>
              </a:rPr>
              <a:t>to ensure that </a:t>
            </a:r>
            <a:r>
              <a:rPr lang="en-US" sz="2000" dirty="0" smtClean="0">
                <a:solidFill>
                  <a:srgbClr val="800000"/>
                </a:solidFill>
              </a:rPr>
              <a:t>students’ </a:t>
            </a:r>
            <a:r>
              <a:rPr lang="en-US" sz="2000" dirty="0">
                <a:solidFill>
                  <a:srgbClr val="800000"/>
                </a:solidFill>
              </a:rPr>
              <a:t>work </a:t>
            </a:r>
            <a:r>
              <a:rPr lang="en-US" sz="2000" dirty="0" smtClean="0">
                <a:solidFill>
                  <a:srgbClr val="800000"/>
                </a:solidFill>
              </a:rPr>
              <a:t>meets </a:t>
            </a:r>
            <a:r>
              <a:rPr lang="en-US" sz="2000" dirty="0">
                <a:solidFill>
                  <a:srgbClr val="800000"/>
                </a:solidFill>
              </a:rPr>
              <a:t>the quality standards of the department or </a:t>
            </a:r>
            <a:r>
              <a:rPr lang="en-US" sz="2000" dirty="0" smtClean="0">
                <a:solidFill>
                  <a:srgbClr val="800000"/>
                </a:solidFill>
              </a:rPr>
              <a:t>university. </a:t>
            </a:r>
            <a:r>
              <a:rPr lang="en-US" sz="2000" b="1" u="sng" dirty="0" smtClean="0">
                <a:solidFill>
                  <a:srgbClr val="800000"/>
                </a:solidFill>
              </a:rPr>
              <a:t>Exception:</a:t>
            </a: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smtClean="0">
                <a:solidFill>
                  <a:srgbClr val="800000"/>
                </a:solidFill>
              </a:rPr>
              <a:t>Honors </a:t>
            </a:r>
            <a:r>
              <a:rPr lang="en-US" sz="2000" dirty="0" smtClean="0">
                <a:solidFill>
                  <a:srgbClr val="800000"/>
                </a:solidFill>
              </a:rPr>
              <a:t>theses.</a:t>
            </a:r>
            <a:endParaRPr lang="en-US" sz="2000" dirty="0">
              <a:solidFill>
                <a:srgbClr val="8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106757" y="1751682"/>
            <a:ext cx="5860974" cy="0"/>
          </a:xfrm>
          <a:prstGeom prst="line">
            <a:avLst/>
          </a:prstGeom>
          <a:ln>
            <a:solidFill>
              <a:srgbClr val="EEA5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60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What can be submitted?</a:t>
            </a:r>
            <a:b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316515"/>
            <a:ext cx="11277599" cy="5304622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320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800000"/>
                </a:solidFill>
                <a:latin typeface="Bell MT" panose="02020503060305020303" pitchFamily="18" charset="0"/>
              </a:rPr>
              <a:t>Any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 work that is scholarly, academic, and/or artistic </a:t>
            </a:r>
            <a: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  <a:t>in nature 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or </a:t>
            </a:r>
            <a: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  <a:t>part of 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existing </a:t>
            </a:r>
            <a:r>
              <a:rPr lang="en-US" sz="3200" dirty="0">
                <a:solidFill>
                  <a:schemeClr val="tx1"/>
                </a:solidFill>
                <a:latin typeface="Bell MT" panose="02020503060305020303" pitchFamily="18" charset="0"/>
              </a:rPr>
              <a:t>library </a:t>
            </a:r>
            <a:r>
              <a:rPr lang="en-US" sz="32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collections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760" y="1725129"/>
            <a:ext cx="5883150" cy="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4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What can be submitted</a:t>
            </a:r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? (cont’d)</a:t>
            </a:r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/>
            </a:r>
            <a:b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316515"/>
            <a:ext cx="11277599" cy="5304622"/>
          </a:xfrm>
          <a:noFill/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5100" u="sng" dirty="0" smtClean="0">
                <a:solidFill>
                  <a:schemeClr val="tx1"/>
                </a:solidFill>
                <a:latin typeface="Bell MT" panose="02020503060305020303" pitchFamily="18" charset="0"/>
              </a:rPr>
              <a:t>Examples:</a:t>
            </a:r>
            <a:endParaRPr lang="en-US" sz="5100" u="sng" dirty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algn="ctr">
              <a:buClr>
                <a:srgbClr val="800000"/>
              </a:buClr>
            </a:pPr>
            <a:r>
              <a:rPr lang="en-US" sz="3500" dirty="0" smtClean="0">
                <a:solidFill>
                  <a:schemeClr val="tx1"/>
                </a:solidFill>
                <a:latin typeface="Bell MT" panose="02020503060305020303" pitchFamily="18" charset="0"/>
              </a:rPr>
              <a:t>Journal and newspaper articles</a:t>
            </a:r>
          </a:p>
          <a:p>
            <a:pPr algn="ctr">
              <a:buClr>
                <a:srgbClr val="800000"/>
              </a:buClr>
            </a:pPr>
            <a:r>
              <a:rPr lang="en-US" sz="3500" dirty="0" smtClean="0">
                <a:solidFill>
                  <a:schemeClr val="tx1"/>
                </a:solidFill>
                <a:latin typeface="Bell MT" panose="02020503060305020303" pitchFamily="18" charset="0"/>
              </a:rPr>
              <a:t>Book chapters</a:t>
            </a:r>
          </a:p>
          <a:p>
            <a:pPr algn="ctr">
              <a:buClr>
                <a:srgbClr val="800000"/>
              </a:buClr>
            </a:pPr>
            <a:r>
              <a:rPr lang="en-US" sz="3500" dirty="0" smtClean="0">
                <a:solidFill>
                  <a:schemeClr val="tx1"/>
                </a:solidFill>
                <a:latin typeface="Bell MT" panose="02020503060305020303" pitchFamily="18" charset="0"/>
              </a:rPr>
              <a:t>Theses, dissertations, and doctoral projects</a:t>
            </a:r>
            <a:r>
              <a:rPr lang="en-US" sz="3500" dirty="0">
                <a:solidFill>
                  <a:schemeClr val="tx1"/>
                </a:solidFill>
                <a:latin typeface="Bell MT" panose="02020503060305020303" pitchFamily="18" charset="0"/>
              </a:rPr>
              <a:t> </a:t>
            </a:r>
            <a:endParaRPr lang="en-US" sz="350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algn="ctr">
              <a:buClr>
                <a:srgbClr val="800000"/>
              </a:buClr>
            </a:pPr>
            <a:r>
              <a:rPr lang="en-US" sz="3500" dirty="0" smtClean="0">
                <a:solidFill>
                  <a:schemeClr val="tx1"/>
                </a:solidFill>
                <a:latin typeface="Bell MT" panose="02020503060305020303" pitchFamily="18" charset="0"/>
              </a:rPr>
              <a:t>Datasets </a:t>
            </a:r>
          </a:p>
          <a:p>
            <a:pPr algn="ctr">
              <a:buClr>
                <a:srgbClr val="800000"/>
              </a:buClr>
            </a:pPr>
            <a:r>
              <a:rPr lang="en-US" sz="3500" dirty="0" smtClean="0">
                <a:solidFill>
                  <a:schemeClr val="tx1"/>
                </a:solidFill>
                <a:latin typeface="Bell MT" panose="02020503060305020303" pitchFamily="18" charset="0"/>
              </a:rPr>
              <a:t>Audio and video recordings</a:t>
            </a:r>
          </a:p>
          <a:p>
            <a:pPr algn="ctr">
              <a:buClr>
                <a:srgbClr val="800000"/>
              </a:buClr>
            </a:pPr>
            <a:r>
              <a:rPr lang="en-US" sz="3500" dirty="0" smtClean="0">
                <a:solidFill>
                  <a:schemeClr val="tx1"/>
                </a:solidFill>
                <a:latin typeface="Bell MT" panose="02020503060305020303" pitchFamily="18" charset="0"/>
              </a:rPr>
              <a:t>Images</a:t>
            </a:r>
            <a:endParaRPr lang="en-US" sz="3500" dirty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algn="ctr">
              <a:buClr>
                <a:srgbClr val="800000"/>
              </a:buClr>
            </a:pPr>
            <a:r>
              <a:rPr lang="en-US" sz="3500" dirty="0" smtClean="0">
                <a:solidFill>
                  <a:schemeClr val="tx1"/>
                </a:solidFill>
                <a:latin typeface="Bell MT" panose="02020503060305020303" pitchFamily="18" charset="0"/>
              </a:rPr>
              <a:t>Collections of works</a:t>
            </a:r>
            <a:endParaRPr lang="en-US" sz="35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743" y="1548859"/>
            <a:ext cx="5883150" cy="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04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>Submission criteria</a:t>
            </a:r>
            <a:b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  <a:t/>
            </a:r>
            <a:br>
              <a:rPr lang="en-US" sz="4800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endParaRPr lang="en-US" sz="4800" dirty="0">
              <a:solidFill>
                <a:srgbClr val="800000"/>
              </a:solidFill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261" y="1761708"/>
            <a:ext cx="11168350" cy="4394353"/>
          </a:xfrm>
          <a:noFill/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sz="510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marL="530352" lvl="1" indent="0" algn="ctr">
              <a:buNone/>
            </a:pPr>
            <a:r>
              <a:rPr lang="en-US" sz="5100" b="1" i="0" u="sng" dirty="0" smtClean="0">
                <a:solidFill>
                  <a:srgbClr val="800000"/>
                </a:solidFill>
                <a:latin typeface="Bell MT" panose="02020503060305020303" pitchFamily="18" charset="0"/>
              </a:rPr>
              <a:t>Content</a:t>
            </a:r>
            <a:br>
              <a:rPr lang="en-US" sz="5100" b="1" i="0" u="sng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r>
              <a:rPr lang="en-US" sz="5100" i="0" dirty="0" smtClean="0">
                <a:solidFill>
                  <a:schemeClr val="tx1"/>
                </a:solidFill>
                <a:latin typeface="Bell MT" panose="02020503060305020303" pitchFamily="18" charset="0"/>
              </a:rPr>
              <a:t>Completed works, </a:t>
            </a:r>
            <a:r>
              <a:rPr lang="en-US" sz="5100" i="0" dirty="0">
                <a:solidFill>
                  <a:schemeClr val="tx1"/>
                </a:solidFill>
                <a:latin typeface="Bell MT" panose="02020503060305020303" pitchFamily="18" charset="0"/>
              </a:rPr>
              <a:t>not </a:t>
            </a:r>
            <a:r>
              <a:rPr lang="en-US" sz="5100" i="0" dirty="0" smtClean="0">
                <a:solidFill>
                  <a:schemeClr val="tx1"/>
                </a:solidFill>
                <a:latin typeface="Bell MT" panose="02020503060305020303" pitchFamily="18" charset="0"/>
              </a:rPr>
              <a:t>works-in-progress</a:t>
            </a:r>
            <a:br>
              <a:rPr lang="en-US" sz="5100" i="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endParaRPr lang="en-US" sz="5100" i="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marL="530352" lvl="1" indent="0" algn="ctr">
              <a:buNone/>
            </a:pPr>
            <a:r>
              <a:rPr lang="en-US" sz="5100" b="1" i="0" u="sng" dirty="0" smtClean="0">
                <a:solidFill>
                  <a:srgbClr val="800000"/>
                </a:solidFill>
                <a:latin typeface="Bell MT" panose="02020503060305020303" pitchFamily="18" charset="0"/>
              </a:rPr>
              <a:t>Format</a:t>
            </a:r>
            <a:br>
              <a:rPr lang="en-US" sz="5100" b="1" i="0" u="sng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r>
              <a:rPr lang="en-US" sz="5100" i="0" dirty="0" smtClean="0">
                <a:solidFill>
                  <a:schemeClr val="tx1"/>
                </a:solidFill>
                <a:latin typeface="Bell MT" panose="02020503060305020303" pitchFamily="18" charset="0"/>
              </a:rPr>
              <a:t>A digital format supported by </a:t>
            </a:r>
            <a:r>
              <a:rPr lang="en-US" sz="5100" i="0" dirty="0" err="1" smtClean="0">
                <a:solidFill>
                  <a:schemeClr val="tx1"/>
                </a:solidFill>
                <a:latin typeface="Bell MT" panose="02020503060305020303" pitchFamily="18" charset="0"/>
              </a:rPr>
              <a:t>DSpace</a:t>
            </a:r>
            <a:r>
              <a:rPr lang="en-US" sz="5100" i="0" dirty="0" smtClean="0">
                <a:solidFill>
                  <a:schemeClr val="tx1"/>
                </a:solidFill>
                <a:latin typeface="Bell MT" panose="02020503060305020303" pitchFamily="18" charset="0"/>
              </a:rPr>
              <a:t/>
            </a:r>
            <a:br>
              <a:rPr lang="en-US" sz="5100" i="0" dirty="0" smtClean="0">
                <a:solidFill>
                  <a:schemeClr val="tx1"/>
                </a:solidFill>
                <a:latin typeface="Bell MT" panose="02020503060305020303" pitchFamily="18" charset="0"/>
              </a:rPr>
            </a:br>
            <a:endParaRPr lang="en-US" sz="5100" i="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marL="530352" lvl="1" indent="0" algn="ctr">
              <a:buNone/>
            </a:pPr>
            <a:r>
              <a:rPr lang="en-US" sz="5100" b="1" i="0" u="sng" dirty="0" smtClean="0">
                <a:solidFill>
                  <a:srgbClr val="800000"/>
                </a:solidFill>
                <a:latin typeface="Bell MT" panose="02020503060305020303" pitchFamily="18" charset="0"/>
              </a:rPr>
              <a:t>Size</a:t>
            </a:r>
            <a:br>
              <a:rPr lang="en-US" sz="5100" b="1" i="0" u="sng" dirty="0" smtClean="0">
                <a:solidFill>
                  <a:srgbClr val="800000"/>
                </a:solidFill>
                <a:latin typeface="Bell MT" panose="02020503060305020303" pitchFamily="18" charset="0"/>
              </a:rPr>
            </a:br>
            <a:r>
              <a:rPr lang="en-US" sz="5100" i="0" dirty="0" smtClean="0">
                <a:solidFill>
                  <a:schemeClr val="tx1"/>
                </a:solidFill>
                <a:latin typeface="Bell MT" panose="02020503060305020303" pitchFamily="18" charset="0"/>
              </a:rPr>
              <a:t>Up </a:t>
            </a:r>
            <a:r>
              <a:rPr lang="en-US" sz="5100" i="0" dirty="0">
                <a:solidFill>
                  <a:schemeClr val="tx1"/>
                </a:solidFill>
                <a:latin typeface="Bell MT" panose="02020503060305020303" pitchFamily="18" charset="0"/>
              </a:rPr>
              <a:t>to 2 GB</a:t>
            </a:r>
            <a:endParaRPr lang="en-US" sz="5100" i="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  <a:p>
            <a:pPr marL="0" indent="0" algn="ctr">
              <a:buNone/>
            </a:pPr>
            <a:endParaRPr lang="en-US" sz="3200" dirty="0" smtClean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760" y="1725129"/>
            <a:ext cx="5883150" cy="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2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478</TotalTime>
  <Words>239</Words>
  <Application>Microsoft Office PowerPoint</Application>
  <PresentationFormat>Widescreen</PresentationFormat>
  <Paragraphs>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Bell MT</vt:lpstr>
      <vt:lpstr>Franklin Gothic Book</vt:lpstr>
      <vt:lpstr>Crop</vt:lpstr>
      <vt:lpstr>SOAR@SU:</vt:lpstr>
      <vt:lpstr>Topics</vt:lpstr>
      <vt:lpstr>What is SOAR@SU?</vt:lpstr>
      <vt:lpstr>SOAR@SU as a set of services</vt:lpstr>
      <vt:lpstr>SOAR@SU as a set of services (cont’d)</vt:lpstr>
      <vt:lpstr>Who can submit? </vt:lpstr>
      <vt:lpstr>What can be submitted? </vt:lpstr>
      <vt:lpstr>What can be submitted? (cont’d) </vt:lpstr>
      <vt:lpstr>Submission criteria  </vt:lpstr>
      <vt:lpstr>SOAR@SU and copyright </vt:lpstr>
      <vt:lpstr>How to submit</vt:lpstr>
      <vt:lpstr>Getting help</vt:lpstr>
    </vt:vector>
  </TitlesOfParts>
  <Company>Salisbury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Martin</dc:creator>
  <cp:lastModifiedBy>Victoria Martin</cp:lastModifiedBy>
  <cp:revision>34</cp:revision>
  <dcterms:created xsi:type="dcterms:W3CDTF">2018-10-22T18:24:55Z</dcterms:created>
  <dcterms:modified xsi:type="dcterms:W3CDTF">2018-10-25T18:04:17Z</dcterms:modified>
</cp:coreProperties>
</file>