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13" r:id="rId4"/>
  </p:sldMasterIdLst>
  <p:notesMasterIdLst>
    <p:notesMasterId r:id="rId16"/>
  </p:notesMasterIdLst>
  <p:sldIdLst>
    <p:sldId id="296" r:id="rId5"/>
    <p:sldId id="309" r:id="rId6"/>
    <p:sldId id="304" r:id="rId7"/>
    <p:sldId id="294" r:id="rId8"/>
    <p:sldId id="297" r:id="rId9"/>
    <p:sldId id="298" r:id="rId10"/>
    <p:sldId id="306" r:id="rId11"/>
    <p:sldId id="303" r:id="rId12"/>
    <p:sldId id="305" r:id="rId13"/>
    <p:sldId id="308" r:id="rId14"/>
    <p:sldId id="30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0EF3"/>
    <a:srgbClr val="A94CF2"/>
    <a:srgbClr val="EBBA8A"/>
    <a:srgbClr val="8593A8"/>
    <a:srgbClr val="FF9506"/>
    <a:srgbClr val="DE8334"/>
    <a:srgbClr val="EFA5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8"/>
    <p:restoredTop sz="92724"/>
  </p:normalViewPr>
  <p:slideViewPr>
    <p:cSldViewPr snapToGrid="0">
      <p:cViewPr varScale="1">
        <p:scale>
          <a:sx n="128" d="100"/>
          <a:sy n="128" d="100"/>
        </p:scale>
        <p:origin x="192" y="216"/>
      </p:cViewPr>
      <p:guideLst/>
    </p:cSldViewPr>
  </p:slideViewPr>
  <p:notesTextViewPr>
    <p:cViewPr>
      <p:scale>
        <a:sx n="1" d="1"/>
        <a:sy n="1" d="1"/>
      </p:scale>
      <p:origin x="0" y="0"/>
    </p:cViewPr>
  </p:notesTextViewPr>
  <p:sorterViewPr>
    <p:cViewPr>
      <p:scale>
        <a:sx n="126" d="100"/>
        <a:sy n="12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87ADD9-2083-264C-A652-8D52D02F7E72}" type="datetimeFigureOut">
              <a:rPr lang="en-US" smtClean="0"/>
              <a:t>5/22/23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7DC217-DF71-1A49-B3EA-559F1F43B0FF}" type="slidenum">
              <a:rPr lang="en-US" smtClean="0"/>
              <a:t>‹#›</a:t>
            </a:fld>
            <a:endParaRPr lang="en-US" dirty="0"/>
          </a:p>
        </p:txBody>
      </p:sp>
    </p:spTree>
    <p:extLst>
      <p:ext uri="{BB962C8B-B14F-4D97-AF65-F5344CB8AC3E}">
        <p14:creationId xmlns:p14="http://schemas.microsoft.com/office/powerpoint/2010/main" val="2846425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Crossroads of living wages in American museums</a:t>
            </a:r>
          </a:p>
        </p:txBody>
      </p:sp>
      <p:sp>
        <p:nvSpPr>
          <p:cNvPr id="4" name="Slide Number Placeholder 3"/>
          <p:cNvSpPr>
            <a:spLocks noGrp="1"/>
          </p:cNvSpPr>
          <p:nvPr>
            <p:ph type="sldNum" sz="quarter" idx="5"/>
          </p:nvPr>
        </p:nvSpPr>
        <p:spPr/>
        <p:txBody>
          <a:bodyPr/>
          <a:lstStyle/>
          <a:p>
            <a:fld id="{F97DC217-DF71-1A49-B3EA-559F1F43B0FF}" type="slidenum">
              <a:rPr lang="en-US" smtClean="0"/>
              <a:t>1</a:t>
            </a:fld>
            <a:endParaRPr lang="en-US" dirty="0"/>
          </a:p>
        </p:txBody>
      </p:sp>
    </p:spTree>
    <p:extLst>
      <p:ext uri="{BB962C8B-B14F-4D97-AF65-F5344CB8AC3E}">
        <p14:creationId xmlns:p14="http://schemas.microsoft.com/office/powerpoint/2010/main" val="3798810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To support change, the cost-of-living crisis in pay rates must be researched by museum administrators through the study of living wages in their respective regions. Incorporating this information into planning (be it a two-to-five-year implementation policy that can come to fruition) will allow museums to respond to economic pressures and avoid the constant turnover of employees that has become indicative of the sector.</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Instead of confrontation, transparency, an open dialogue, and exchange of ideas must be had between employees, leadership, and boards if the museum world is to continue and thrive; a failure to do so will result in the museum sector being known as a field that exploits and alienates brilliant minds and stewards of arts and culture—past, present, and future.</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10</a:t>
            </a:fld>
            <a:endParaRPr lang="en-US" dirty="0"/>
          </a:p>
        </p:txBody>
      </p:sp>
    </p:spTree>
    <p:extLst>
      <p:ext uri="{BB962C8B-B14F-4D97-AF65-F5344CB8AC3E}">
        <p14:creationId xmlns:p14="http://schemas.microsoft.com/office/powerpoint/2010/main" val="1560742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Boards can take a particularly key role in implementing living wages for museums, as they represent the community the organizations reside in and have a fiduciary duty for the sustainability of all parts of an institution, including the compensation of employees, one of the most vital assets of any institution.</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Arts and culture uplift, inspire, and educate and yet many cultural institutions, particularly museums, are currently being indicted by their employees for the ways in which they devalue their employees with a lack of living wages. Change in this area is among the reforms that museum administrators can make to improve organizational culture and a societal divide.</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11</a:t>
            </a:fld>
            <a:endParaRPr lang="en-US" dirty="0"/>
          </a:p>
        </p:txBody>
      </p:sp>
    </p:spTree>
    <p:extLst>
      <p:ext uri="{BB962C8B-B14F-4D97-AF65-F5344CB8AC3E}">
        <p14:creationId xmlns:p14="http://schemas.microsoft.com/office/powerpoint/2010/main" val="1102530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i="0" u="none" strike="noStrike" dirty="0">
                <a:solidFill>
                  <a:srgbClr val="000000"/>
                </a:solidFill>
                <a:effectLst/>
                <a:latin typeface="Calibri" panose="020F0502020204030204" pitchFamily="34" charset="0"/>
                <a:cs typeface="Calibri" panose="020F0502020204030204" pitchFamily="34" charset="0"/>
              </a:rPr>
              <a:t>Thesis Statement</a:t>
            </a:r>
            <a:br>
              <a:rPr lang="en-US" b="0" i="0" u="none" strike="noStrike" dirty="0">
                <a:solidFill>
                  <a:srgbClr val="000000"/>
                </a:solidFill>
                <a:effectLst/>
              </a:rPr>
            </a:br>
            <a:r>
              <a:rPr lang="en-US" sz="1200" b="0" u="none" strike="noStrike" dirty="0">
                <a:solidFill>
                  <a:srgbClr val="000000"/>
                </a:solidFill>
                <a:effectLst/>
              </a:rPr>
              <a:t>In response to employee turnover, museums are at a crossroads in addressing labor issues, which require a rethinking of their traditional business model. Museums implementing salaries that reflect living wages in their respective regions will improve employee retention and organizational culture. </a:t>
            </a:r>
            <a:endParaRPr lang="en-US" b="0" u="none" strike="noStrike" dirty="0">
              <a:solidFill>
                <a:srgbClr val="000000"/>
              </a:solidFill>
              <a:effectLst/>
            </a:endParaRP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a:t>
            </a:fld>
            <a:endParaRPr lang="en-US" dirty="0"/>
          </a:p>
        </p:txBody>
      </p:sp>
    </p:spTree>
    <p:extLst>
      <p:ext uri="{BB962C8B-B14F-4D97-AF65-F5344CB8AC3E}">
        <p14:creationId xmlns:p14="http://schemas.microsoft.com/office/powerpoint/2010/main" val="4176070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lack of living wages is an equity issue that adversely affects the field's ability to address calls for greater equity and retention. To retain a diversified museum workforce, more diversified boards can play a significant role in addressing the lack of livable wages. A broader understanding of the data on the museum workforce and the retention challenges in museums underpins the importance of this inquiry. Leaders in museums are facing considerable difficulty in not addressing the realities of the living wage issue that affects the employees of their institutions.</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3</a:t>
            </a:fld>
            <a:endParaRPr lang="en-US" dirty="0"/>
          </a:p>
        </p:txBody>
      </p:sp>
    </p:spTree>
    <p:extLst>
      <p:ext uri="{BB962C8B-B14F-4D97-AF65-F5344CB8AC3E}">
        <p14:creationId xmlns:p14="http://schemas.microsoft.com/office/powerpoint/2010/main" val="2110436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Museum workers have historically been made up of employees with generational wealth, allowing them to get a foot in the door of an industry that all too often offers ridiculously low wages (Tremayne-Pengelly). Even for those with inherited wealth, inadequate compensation coupled with a lack of development prospects and poor work cultures does not represent a sustainable career path. The issue of lack of appropriate living wages has been a significant factor even prior to COVID-19 initiating a disruption in the labor force. The majority of museum directors are finding difficulty in creating an employee-centered culture that adequately compensates employees, rewards high performance, and supports employee professional development.</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a:t>
            </a:fld>
            <a:endParaRPr lang="en-US" dirty="0"/>
          </a:p>
        </p:txBody>
      </p:sp>
    </p:spTree>
    <p:extLst>
      <p:ext uri="{BB962C8B-B14F-4D97-AF65-F5344CB8AC3E}">
        <p14:creationId xmlns:p14="http://schemas.microsoft.com/office/powerpoint/2010/main" val="3678567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 wide gap exists between executive employees and the remainder of staff in most museums. Historically the executive positions have been filled by white males from certain socio-economic backgrounds that permitted them to rise in becoming leaders of museums given their access to the inner circles that museums can be privy to. An important segment of museum staff are docents, interns, and volunteers, who contribute greatly to the operation of museums. An intern could spend an entire year researching for an upcoming exhibit and not get paid, aside from adding the experience to their resume. Who could survive a summer on an intern stipend of $400 or, like most, unpaid? Unpaid internships are not a fair and equitable employment practice and have alienated many worthy up-and-coming museum study graduates who come from working or middle-class backgrounds.</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5</a:t>
            </a:fld>
            <a:endParaRPr lang="en-US" dirty="0"/>
          </a:p>
        </p:txBody>
      </p:sp>
    </p:spTree>
    <p:extLst>
      <p:ext uri="{BB962C8B-B14F-4D97-AF65-F5344CB8AC3E}">
        <p14:creationId xmlns:p14="http://schemas.microsoft.com/office/powerpoint/2010/main" val="58355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Museums with large net assets that claim to have equitable, inclusive, and accessible environments might have to rethink whether they are living up to the wording of their vision and mission statements. Not only are they often not providing living wages for their employees, but they also do not consider the educational requirements that they ask of their candidates, which carry heavy student loans. The same applies to cultural workers in other parts of the cultural sector, like the performing arts, where salaries are not enough to sustain the cost of living.</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6</a:t>
            </a:fld>
            <a:endParaRPr lang="en-US" dirty="0"/>
          </a:p>
        </p:txBody>
      </p:sp>
    </p:spTree>
    <p:extLst>
      <p:ext uri="{BB962C8B-B14F-4D97-AF65-F5344CB8AC3E}">
        <p14:creationId xmlns:p14="http://schemas.microsoft.com/office/powerpoint/2010/main" val="2069179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Implementing living wages based on the prevailing labor market conditions and inflation in their regions and publishing competitive salaries and wages to avoid the constant turnover of employees is imperative for museums and other arts and cultural institutions to retain staff. Society benefits from museums retaining their staff, as these institutions support and contribute to restaurants, housing, local businesses, taxes, social security, and Medicare in the geographic area in which the museum operates. Data on cost of living and salary transparency, such as the MIT Living Wage Calculator, can be used as a model for assessing compensation levels for positions based on living wages. Once applied, it can demonstrate which museums are acknowledging the cost-of-living wages in their area. </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7</a:t>
            </a:fld>
            <a:endParaRPr lang="en-US" dirty="0"/>
          </a:p>
        </p:txBody>
      </p:sp>
    </p:spTree>
    <p:extLst>
      <p:ext uri="{BB962C8B-B14F-4D97-AF65-F5344CB8AC3E}">
        <p14:creationId xmlns:p14="http://schemas.microsoft.com/office/powerpoint/2010/main" val="1148679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Here are some samplings of job postings with salary rate with the MIT Living Wage Estimate Calculator being used to determine whether living wages are being offered for the position in that area. These findings demonstrate ways that museums can determine whether their compensation matches living wages for their community. Their net assets are also a reflection of the institutions at hand, which are available to all to research through tax filings. One can notice that if the employee is the sole breadwinner in a household that encompasses dependents, that employee's salary rate, most of the time, will not suffice and they might have to take on additional jobs and or rethink a career. This could cause alienation of a diverse pool of candidates who might opt out.</a:t>
            </a: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8</a:t>
            </a:fld>
            <a:endParaRPr lang="en-US" dirty="0"/>
          </a:p>
        </p:txBody>
      </p:sp>
    </p:spTree>
    <p:extLst>
      <p:ext uri="{BB962C8B-B14F-4D97-AF65-F5344CB8AC3E}">
        <p14:creationId xmlns:p14="http://schemas.microsoft.com/office/powerpoint/2010/main" val="1207535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There are many arguments about why living wages in museums remain elusive. Many would claim that most museums do not have the budget to allocate additional funds for salaries. It is also said that endowments used for operational costs fluctuate and cannot be relied on during recessions, and donors are resistant to giving to operational funding. Others argue that living wages cannot be given out overnight and need time to be absorbed which can take years to implement in thoughtful steps. Yet, some executive directors who at times are restricted in allocating living wages have produced alternate benefits such as extra time off, free parking, retirement plans or health benefits for part-time workers as well. Operational grants geared toward salaries should be investigated by educating those funders about the vital importance of funding beyond programing. A new movement of trust-based philanthropy that emerged during COVID-19 can be beneficial for the donor and recipient. Most museum employees are required to have higher education qualifications and yet are often paid less than the living wage matrix for the geographical location in which they work and in a manner that is inconsistent with their educational level. These factors also alienate a population that does not come from wealth and cannot permit themselves to live on the wages museums are offering. In a current environment in which equity in the museum sector is being discussed with urgency, compensation could stand to play a significant role in allowing a wider cross-section of the population to pursue museum careers.</a:t>
            </a:r>
          </a:p>
          <a:p>
            <a:pPr marL="0" marR="0">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9</a:t>
            </a:fld>
            <a:endParaRPr lang="en-US" dirty="0"/>
          </a:p>
        </p:txBody>
      </p:sp>
    </p:spTree>
    <p:extLst>
      <p:ext uri="{BB962C8B-B14F-4D97-AF65-F5344CB8AC3E}">
        <p14:creationId xmlns:p14="http://schemas.microsoft.com/office/powerpoint/2010/main" val="2402974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5FD45-D0E6-A0BF-C13D-E0F8DC7E324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966002-9395-6058-D88E-2F2279D0D8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4A0A7E5-CDF3-7769-B314-2851638AB318}"/>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5" name="Footer Placeholder 4">
            <a:extLst>
              <a:ext uri="{FF2B5EF4-FFF2-40B4-BE49-F238E27FC236}">
                <a16:creationId xmlns:a16="http://schemas.microsoft.com/office/drawing/2014/main" id="{81BCE635-0765-CD68-EF6D-656E9DDFA74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47A80D3-0407-E13C-15CC-441D7661C2A3}"/>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3290453"/>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CC38C-0DF0-FB1C-9B54-F5813EA9C3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980D3A6-9103-8E7E-9F81-B28A348661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685DEA-DCDE-0A6A-CF43-F7CE157669DD}"/>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5" name="Footer Placeholder 4">
            <a:extLst>
              <a:ext uri="{FF2B5EF4-FFF2-40B4-BE49-F238E27FC236}">
                <a16:creationId xmlns:a16="http://schemas.microsoft.com/office/drawing/2014/main" id="{AFBDC0E5-4CB3-4070-AA11-DE7DE385E27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1B8645-4E7F-C357-E1B8-3C4AE1662549}"/>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80997642"/>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B870F3-4B18-9DD3-2BB1-07476B49AF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74A35FA-F281-4DFC-506A-F10B74F0E9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8BD166-9A71-7361-2CE1-7F6B02F81C93}"/>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5" name="Footer Placeholder 4">
            <a:extLst>
              <a:ext uri="{FF2B5EF4-FFF2-40B4-BE49-F238E27FC236}">
                <a16:creationId xmlns:a16="http://schemas.microsoft.com/office/drawing/2014/main" id="{E24A53E2-78B3-AEBE-BC5C-AE6069243A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BC071AA-CBA3-C934-6E94-0C16E7D4178E}"/>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4204468"/>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a:noAutofit/>
          </a:bodyPr>
          <a:lstStyle>
            <a:lvl1pPr algn="ctr">
              <a:lnSpc>
                <a:spcPct val="100000"/>
              </a:lnSpc>
              <a:defRPr sz="4600">
                <a:solidFill>
                  <a:schemeClr val="bg1"/>
                </a:solidFill>
                <a:latin typeface="+mj-lt"/>
              </a:defRPr>
            </a:lvl1pPr>
          </a:lstStyle>
          <a:p>
            <a:r>
              <a:rPr lang="en-US"/>
              <a:t>Click to edit Master title style</a:t>
            </a:r>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881813" y="4494213"/>
            <a:ext cx="3511550" cy="679450"/>
          </a:xfrm>
        </p:spPr>
        <p:txBody>
          <a:bodyPr>
            <a:noAutofit/>
          </a:bodyPr>
          <a:lstStyle>
            <a:lvl1pPr marL="0" indent="0" algn="r">
              <a:buNone/>
              <a:defRPr sz="2000">
                <a:solidFill>
                  <a:schemeClr val="bg1"/>
                </a:solidFill>
                <a:latin typeface="+mn-lt"/>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a:r>
              <a:rPr lang="en-US"/>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a:t>”</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a:noAutofit/>
          </a:bodyPr>
          <a:lstStyle>
            <a:lvl1pPr>
              <a:defRPr>
                <a:solidFill>
                  <a:schemeClr val="accent2"/>
                </a:solidFill>
                <a:latin typeface="+mn-lt"/>
              </a:defRPr>
            </a:lvl1pPr>
          </a:lstStyle>
          <a:p>
            <a:fld id="{D3DA9A77-60C0-4BB8-898D-2828EE4073AD}" type="datetime1">
              <a:rPr lang="en-US" smtClean="0"/>
              <a:t>5/22/23</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noAutofit/>
          </a:bodyPr>
          <a:lstStyle>
            <a:lvl1pPr>
              <a:defRPr>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328657776"/>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anchor="b">
            <a:noAutofit/>
          </a:bodyPr>
          <a:lstStyle>
            <a:lvl1pPr>
              <a:defRPr sz="4800" b="1">
                <a:latin typeface="+mj-lt"/>
              </a:defRPr>
            </a:lvl1pPr>
          </a:lstStyle>
          <a:p>
            <a:r>
              <a:rPr lang="en-US"/>
              <a:t>Click to edit Master title style</a:t>
            </a:r>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a:noAutofit/>
          </a:bodyPr>
          <a:lstStyle>
            <a:lvl1pPr marL="0" indent="0">
              <a:buNone/>
              <a:defRPr sz="1400">
                <a:solidFill>
                  <a:schemeClr val="tx1"/>
                </a:solidFill>
                <a:latin typeface="+mn-lt"/>
              </a:defRPr>
            </a:lvl1pPr>
          </a:lstStyle>
          <a:p>
            <a:endParaRPr lang="en-US" dirty="0"/>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a:noAutofit/>
          </a:bodyPr>
          <a:lstStyle>
            <a:lvl1pPr marL="0" indent="0">
              <a:buNone/>
              <a:defRPr sz="1400">
                <a:solidFill>
                  <a:schemeClr val="tx1"/>
                </a:solidFill>
                <a:latin typeface="+mn-lt"/>
              </a:defRPr>
            </a:lvl1pPr>
          </a:lstStyle>
          <a:p>
            <a:endParaRPr lang="en-US" dirty="0"/>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a:noAutofit/>
          </a:bodyPr>
          <a:lstStyle>
            <a:lvl1pPr marL="0" indent="0">
              <a:buNone/>
              <a:defRPr sz="1400">
                <a:solidFill>
                  <a:schemeClr val="tx1"/>
                </a:solidFill>
                <a:latin typeface="+mn-lt"/>
              </a:defRPr>
            </a:lvl1pPr>
          </a:lstStyle>
          <a:p>
            <a:endParaRPr lang="en-US" dirty="0"/>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a:noAutofit/>
          </a:bodyPr>
          <a:lstStyle>
            <a:lvl1pPr marL="0" indent="0">
              <a:buNone/>
              <a:defRPr sz="1400">
                <a:solidFill>
                  <a:schemeClr val="tx1"/>
                </a:solidFill>
                <a:latin typeface="+mn-lt"/>
              </a:defRPr>
            </a:lvl1pPr>
          </a:lstStyle>
          <a:p>
            <a:endParaRPr lang="en-US" dirty="0"/>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a:xfrm>
            <a:off x="381000" y="6356350"/>
            <a:ext cx="1569803" cy="365125"/>
          </a:xfrm>
        </p:spPr>
        <p:txBody>
          <a:bodyPr>
            <a:noAutofit/>
          </a:bodyPr>
          <a:lstStyle>
            <a:lvl1pPr>
              <a:defRPr>
                <a:solidFill>
                  <a:schemeClr val="accent3"/>
                </a:solidFill>
                <a:latin typeface="+mn-lt"/>
              </a:defRPr>
            </a:lvl1pPr>
          </a:lstStyle>
          <a:p>
            <a:fld id="{C1F30CD5-42B1-4614-9F46-5D29928CC2DB}" type="datetime1">
              <a:rPr lang="en-US" smtClean="0"/>
              <a:t>5/22/23</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a:xfrm>
            <a:off x="2871106" y="6356350"/>
            <a:ext cx="4114800" cy="365125"/>
          </a:xfrm>
        </p:spPr>
        <p:txBody>
          <a:bodyPr>
            <a:noAutofit/>
          </a:bodyPr>
          <a:lstStyle>
            <a:lvl1pPr>
              <a:defRPr>
                <a:solidFill>
                  <a:schemeClr val="accent3"/>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643036670"/>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ole team">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anchor="b">
            <a:noAutofit/>
          </a:bodyPr>
          <a:lstStyle>
            <a:lvl1pPr>
              <a:defRPr sz="4800" b="1">
                <a:latin typeface="+mj-lt"/>
              </a:defRPr>
            </a:lvl1pPr>
          </a:lstStyle>
          <a:p>
            <a:r>
              <a:rPr lang="en-US"/>
              <a:t>Click to edit Master title style</a:t>
            </a:r>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a:noAutofit/>
          </a:bodyPr>
          <a:lstStyle>
            <a:lvl1pPr marL="0" indent="0">
              <a:buNone/>
              <a:defRPr sz="1400">
                <a:solidFill>
                  <a:schemeClr val="tx1"/>
                </a:solidFill>
              </a:defRPr>
            </a:lvl1pPr>
          </a:lstStyle>
          <a:p>
            <a:endParaRPr lang="en-US" dirty="0"/>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a:noAutofit/>
          </a:bodyPr>
          <a:lstStyle>
            <a:lvl1pPr marL="0" indent="0">
              <a:buNone/>
              <a:defRPr sz="1400">
                <a:solidFill>
                  <a:schemeClr val="tx1"/>
                </a:solidFill>
              </a:defRPr>
            </a:lvl1pPr>
          </a:lstStyle>
          <a:p>
            <a:endParaRPr lang="en-US" dirty="0"/>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a:noAutofit/>
          </a:bodyPr>
          <a:lstStyle>
            <a:lvl1pPr marL="0" indent="0">
              <a:buNone/>
              <a:defRPr sz="1400">
                <a:solidFill>
                  <a:schemeClr val="tx1"/>
                </a:solidFill>
              </a:defRPr>
            </a:lvl1pPr>
          </a:lstStyle>
          <a:p>
            <a:endParaRPr lang="en-US" dirty="0"/>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a:noAutofit/>
          </a:bodyPr>
          <a:lstStyle>
            <a:lvl1pPr marL="0" indent="0">
              <a:buNone/>
              <a:defRPr sz="1400">
                <a:solidFill>
                  <a:schemeClr val="tx1"/>
                </a:solidFill>
              </a:defRPr>
            </a:lvl1pPr>
          </a:lstStyle>
          <a:p>
            <a:endParaRPr lang="en-US" dirty="0"/>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a:noAutofit/>
          </a:bodyPr>
          <a:lstStyle>
            <a:lvl1pPr marL="0" indent="0">
              <a:buNone/>
              <a:defRPr sz="1400">
                <a:solidFill>
                  <a:schemeClr val="tx1"/>
                </a:solidFill>
              </a:defRPr>
            </a:lvl1pPr>
          </a:lstStyle>
          <a:p>
            <a:endParaRPr lang="en-US" dirty="0"/>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a:noAutofit/>
          </a:bodyPr>
          <a:lstStyle>
            <a:lvl1pPr marL="0" indent="0">
              <a:buNone/>
              <a:defRPr sz="1400">
                <a:solidFill>
                  <a:schemeClr val="tx1"/>
                </a:solidFill>
              </a:defRPr>
            </a:lvl1pPr>
          </a:lstStyle>
          <a:p>
            <a:endParaRPr lang="en-US" dirty="0"/>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a:noAutofit/>
          </a:bodyPr>
          <a:lstStyle>
            <a:lvl1pPr marL="0" indent="0">
              <a:buNone/>
              <a:defRPr sz="1400">
                <a:solidFill>
                  <a:schemeClr val="tx1"/>
                </a:solidFill>
              </a:defRPr>
            </a:lvl1pPr>
          </a:lstStyle>
          <a:p>
            <a:endParaRPr lang="en-US" dirty="0"/>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a:noAutofit/>
          </a:bodyPr>
          <a:lstStyle>
            <a:lvl1pPr marL="0" indent="0">
              <a:buNone/>
              <a:defRPr sz="1400">
                <a:solidFill>
                  <a:schemeClr val="tx1"/>
                </a:solidFill>
              </a:defRPr>
            </a:lvl1pPr>
          </a:lstStyle>
          <a:p>
            <a:endParaRPr lang="en-US" dirty="0"/>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18" name="Date Placeholder 17">
            <a:extLst>
              <a:ext uri="{FF2B5EF4-FFF2-40B4-BE49-F238E27FC236}">
                <a16:creationId xmlns:a16="http://schemas.microsoft.com/office/drawing/2014/main" id="{30445668-2DC5-E84C-8B16-922BC95F13F2}"/>
              </a:ext>
            </a:extLst>
          </p:cNvPr>
          <p:cNvSpPr>
            <a:spLocks noGrp="1"/>
          </p:cNvSpPr>
          <p:nvPr>
            <p:ph type="dt" sz="half" idx="25"/>
          </p:nvPr>
        </p:nvSpPr>
        <p:spPr/>
        <p:txBody>
          <a:bodyPr>
            <a:noAutofit/>
          </a:bodyPr>
          <a:lstStyle>
            <a:lvl1pPr>
              <a:defRPr>
                <a:solidFill>
                  <a:schemeClr val="accent3"/>
                </a:solidFill>
                <a:latin typeface="+mn-lt"/>
              </a:defRPr>
            </a:lvl1pPr>
          </a:lstStyle>
          <a:p>
            <a:fld id="{EE6020E3-D95B-4E55-964F-4B1A98BDAA6F}" type="datetime1">
              <a:rPr lang="en-US" smtClean="0"/>
              <a:t>5/22/23</a:t>
            </a:fld>
            <a:endParaRPr lang="en-US" dirty="0"/>
          </a:p>
        </p:txBody>
      </p:sp>
      <p:sp>
        <p:nvSpPr>
          <p:cNvPr id="22" name="Footer Placeholder 21">
            <a:extLst>
              <a:ext uri="{FF2B5EF4-FFF2-40B4-BE49-F238E27FC236}">
                <a16:creationId xmlns:a16="http://schemas.microsoft.com/office/drawing/2014/main" id="{D9227732-A878-814C-8621-64ED1B2CCF9F}"/>
              </a:ext>
            </a:extLst>
          </p:cNvPr>
          <p:cNvSpPr>
            <a:spLocks noGrp="1"/>
          </p:cNvSpPr>
          <p:nvPr>
            <p:ph type="ftr" sz="quarter" idx="26"/>
          </p:nvPr>
        </p:nvSpPr>
        <p:spPr/>
        <p:txBody>
          <a:bodyPr>
            <a:noAutofit/>
          </a:bodyPr>
          <a:lstStyle>
            <a:lvl1pPr>
              <a:defRPr>
                <a:solidFill>
                  <a:schemeClr val="accent3"/>
                </a:solidFill>
                <a:latin typeface="+mn-lt"/>
              </a:defRPr>
            </a:lvl1pPr>
          </a:lstStyle>
          <a:p>
            <a:r>
              <a:rPr lang="en-US" dirty="0"/>
              <a:t>PRESENTATION 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319340184"/>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2A620-0DA1-4AD2-8B4F-B5AAD8C47A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BA037B-CFD5-6FD1-FBA6-585429C290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5A7B6C-70C5-B6FA-5CE5-CE0958C0E830}"/>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5" name="Footer Placeholder 4">
            <a:extLst>
              <a:ext uri="{FF2B5EF4-FFF2-40B4-BE49-F238E27FC236}">
                <a16:creationId xmlns:a16="http://schemas.microsoft.com/office/drawing/2014/main" id="{6CFACBCB-C974-3C1D-15BA-6E0809E1A38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C9E47C9-1699-73C9-30DC-73AF64514C70}"/>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4801364"/>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AFBC6-134E-BBD9-08BA-3824911952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51B90A-4DC3-408F-3B62-2F117F9AD8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5A1351-7526-5444-1555-F8DAA0B2A96F}"/>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5" name="Footer Placeholder 4">
            <a:extLst>
              <a:ext uri="{FF2B5EF4-FFF2-40B4-BE49-F238E27FC236}">
                <a16:creationId xmlns:a16="http://schemas.microsoft.com/office/drawing/2014/main" id="{910E2B06-FF08-976C-21F5-2D144C3DA89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5EC6BEB-270B-0786-A9D2-FDAA287AC6A8}"/>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2689424"/>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9CC7E-B0C7-5BD9-D2D3-902123EA8A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FA7DD8-8245-824C-B3F3-423022F473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4F077B-88B5-E7DA-1EA2-E983A24B0C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CAC965-0C1D-7416-A9B1-15C4BD298E1E}"/>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6" name="Footer Placeholder 5">
            <a:extLst>
              <a:ext uri="{FF2B5EF4-FFF2-40B4-BE49-F238E27FC236}">
                <a16:creationId xmlns:a16="http://schemas.microsoft.com/office/drawing/2014/main" id="{BE7B1535-B9EC-B889-7BA3-B542B4E4B5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1B5445B-97E8-CA25-A53E-769B7454B50E}"/>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7288984"/>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98BFB-3604-B9D6-8875-9E6F317669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7DE7D4-4D08-2028-ED53-8AF3DE6988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DC9507-56BF-7476-2F82-321A20A385D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FD7FB75-7B5F-0F62-8394-362FAD6983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F13147-840F-1BDD-AA32-F325CD98D4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8702FB-A639-F3C6-0984-F841E5574C8A}"/>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8" name="Footer Placeholder 7">
            <a:extLst>
              <a:ext uri="{FF2B5EF4-FFF2-40B4-BE49-F238E27FC236}">
                <a16:creationId xmlns:a16="http://schemas.microsoft.com/office/drawing/2014/main" id="{523E55A5-D362-5E12-631A-2C6BA2DE078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77569229-2461-5C35-A4FC-CD337E5C72E3}"/>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6840553"/>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79203-583F-403A-706C-3A0D9E1EAFD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3B238F-4050-F9E8-98CE-8D3381EBDB42}"/>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4" name="Footer Placeholder 3">
            <a:extLst>
              <a:ext uri="{FF2B5EF4-FFF2-40B4-BE49-F238E27FC236}">
                <a16:creationId xmlns:a16="http://schemas.microsoft.com/office/drawing/2014/main" id="{8BF2E086-F00B-6F6B-07DF-517D80ECEF7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FE2E8657-CFA5-E2B4-1FC8-38600CC8F8A5}"/>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9396145"/>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B8874-4D0D-E191-C21E-3BA997F67445}"/>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3" name="Footer Placeholder 2">
            <a:extLst>
              <a:ext uri="{FF2B5EF4-FFF2-40B4-BE49-F238E27FC236}">
                <a16:creationId xmlns:a16="http://schemas.microsoft.com/office/drawing/2014/main" id="{26A559ED-FF33-2F2A-4B51-E52966FFD36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01B5C25-3129-97A1-49B3-EB248EA15B07}"/>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56084720"/>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C60E8-AF30-1096-812D-6A66D4CEFB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DC42B0-4F77-0D47-42D0-EEB4C2EA68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BC1868-BF2C-4F83-C70D-5CFD250420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9D8BB0-40FE-4944-F71A-2D71E440EE97}"/>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6" name="Footer Placeholder 5">
            <a:extLst>
              <a:ext uri="{FF2B5EF4-FFF2-40B4-BE49-F238E27FC236}">
                <a16:creationId xmlns:a16="http://schemas.microsoft.com/office/drawing/2014/main" id="{5B303119-5668-D575-9B31-BC318C8529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BC39071-5FE9-B52E-E387-6D1A3C56BC15}"/>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9566788"/>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F69FF-5AA2-7E70-CA68-95F6967AE6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398A1C-D89E-742F-1D34-E8DAE772F5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E1CB8C05-587A-8B57-ACEB-B5BD620309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C74366-15D9-0C0C-0E40-C9744E5DC3EF}"/>
              </a:ext>
            </a:extLst>
          </p:cNvPr>
          <p:cNvSpPr>
            <a:spLocks noGrp="1"/>
          </p:cNvSpPr>
          <p:nvPr>
            <p:ph type="dt" sz="half" idx="10"/>
          </p:nvPr>
        </p:nvSpPr>
        <p:spPr/>
        <p:txBody>
          <a:bodyPr/>
          <a:lstStyle/>
          <a:p>
            <a:fld id="{B61BEF0D-F0BB-DE4B-95CE-6DB70DBA9567}" type="datetimeFigureOut">
              <a:rPr lang="en-US" smtClean="0"/>
              <a:pPr/>
              <a:t>5/22/23</a:t>
            </a:fld>
            <a:endParaRPr lang="en-US" dirty="0"/>
          </a:p>
        </p:txBody>
      </p:sp>
      <p:sp>
        <p:nvSpPr>
          <p:cNvPr id="6" name="Footer Placeholder 5">
            <a:extLst>
              <a:ext uri="{FF2B5EF4-FFF2-40B4-BE49-F238E27FC236}">
                <a16:creationId xmlns:a16="http://schemas.microsoft.com/office/drawing/2014/main" id="{407A264D-7461-FB56-65AC-08EEB69E7B4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44722F0-6BDF-6C7A-EE17-0D707FF4BA7C}"/>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1873780"/>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91A249-9F44-1FA6-DF92-6A756ABDCD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B19B2F-F5D3-527F-0B27-A42727FD14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6FE7A7-14CE-F7F8-0FB3-06803D2113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5/22/23</a:t>
            </a:fld>
            <a:endParaRPr lang="en-US" dirty="0"/>
          </a:p>
        </p:txBody>
      </p:sp>
      <p:sp>
        <p:nvSpPr>
          <p:cNvPr id="5" name="Footer Placeholder 4">
            <a:extLst>
              <a:ext uri="{FF2B5EF4-FFF2-40B4-BE49-F238E27FC236}">
                <a16:creationId xmlns:a16="http://schemas.microsoft.com/office/drawing/2014/main" id="{D1AC3C5B-AC0F-1702-4CDF-75BD632133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3353E4A9-D25D-6C2C-E9B8-D5BE2944E7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25165852"/>
      </p:ext>
    </p:extLst>
  </p:cSld>
  <p:clrMap bg1="lt1" tx1="dk1" bg2="lt2" tx2="dk2" accent1="accent1" accent2="accent2" accent3="accent3" accent4="accent4" accent5="accent5" accent6="accent6" hlink="hlink" folHlink="folHlink"/>
  <p:sldLayoutIdLst>
    <p:sldLayoutId id="2147484514" r:id="rId1"/>
    <p:sldLayoutId id="2147484515" r:id="rId2"/>
    <p:sldLayoutId id="2147484516" r:id="rId3"/>
    <p:sldLayoutId id="2147484517" r:id="rId4"/>
    <p:sldLayoutId id="2147484518" r:id="rId5"/>
    <p:sldLayoutId id="2147484519" r:id="rId6"/>
    <p:sldLayoutId id="2147484520" r:id="rId7"/>
    <p:sldLayoutId id="2147484521" r:id="rId8"/>
    <p:sldLayoutId id="2147484522" r:id="rId9"/>
    <p:sldLayoutId id="2147484523" r:id="rId10"/>
    <p:sldLayoutId id="2147484524" r:id="rId11"/>
    <p:sldLayoutId id="2147483708" r:id="rId12"/>
    <p:sldLayoutId id="2147483709" r:id="rId13"/>
    <p:sldLayoutId id="2147483710" r:id="rId14"/>
  </p:sldLayoutIdLst>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m4a"/><Relationship Id="rId1" Type="http://schemas.microsoft.com/office/2007/relationships/media" Target="../media/media1.m4a"/><Relationship Id="rId6" Type="http://schemas.microsoft.com/office/2007/relationships/hdphoto" Target="../media/hdphoto1.wdp"/><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10.m4a"/><Relationship Id="rId1" Type="http://schemas.microsoft.com/office/2007/relationships/media" Target="../media/media10.m4a"/><Relationship Id="rId6" Type="http://schemas.microsoft.com/office/2007/relationships/hdphoto" Target="../media/hdphoto5.wdp"/><Relationship Id="rId5" Type="http://schemas.openxmlformats.org/officeDocument/2006/relationships/image" Target="../media/image19.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0.png"/><Relationship Id="rId5" Type="http://schemas.openxmlformats.org/officeDocument/2006/relationships/image" Target="../media/image4.png"/><Relationship Id="rId4"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7.xml"/><Relationship Id="rId7" Type="http://schemas.openxmlformats.org/officeDocument/2006/relationships/image" Target="../media/image7.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2.png"/><Relationship Id="rId4" Type="http://schemas.openxmlformats.org/officeDocument/2006/relationships/notesSlide" Target="../notesSlides/notesSlide3.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4.m4a"/><Relationship Id="rId1" Type="http://schemas.microsoft.com/office/2007/relationships/media" Target="../media/media4.m4a"/><Relationship Id="rId6" Type="http://schemas.microsoft.com/office/2007/relationships/hdphoto" Target="../media/hdphoto2.wdp"/><Relationship Id="rId5" Type="http://schemas.openxmlformats.org/officeDocument/2006/relationships/image" Target="../media/image9.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xml"/><Relationship Id="rId7" Type="http://schemas.openxmlformats.org/officeDocument/2006/relationships/image" Target="../media/image11.png"/><Relationship Id="rId2" Type="http://schemas.openxmlformats.org/officeDocument/2006/relationships/audio" Target="../media/media5.m4a"/><Relationship Id="rId1" Type="http://schemas.microsoft.com/office/2007/relationships/media" Target="../media/media5.m4a"/><Relationship Id="rId6" Type="http://schemas.microsoft.com/office/2007/relationships/hdphoto" Target="../media/hdphoto3.wdp"/><Relationship Id="rId5" Type="http://schemas.openxmlformats.org/officeDocument/2006/relationships/image" Target="../media/image10.png"/><Relationship Id="rId4" Type="http://schemas.openxmlformats.org/officeDocument/2006/relationships/notesSlide" Target="../notesSlides/notesSlide5.xml"/><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8.m4a"/><Relationship Id="rId1" Type="http://schemas.microsoft.com/office/2007/relationships/media" Target="../media/media8.m4a"/><Relationship Id="rId6" Type="http://schemas.microsoft.com/office/2007/relationships/hdphoto" Target="../media/hdphoto4.wdp"/><Relationship Id="rId5" Type="http://schemas.openxmlformats.org/officeDocument/2006/relationships/image" Target="../media/image1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7.xml"/><Relationship Id="rId7" Type="http://schemas.openxmlformats.org/officeDocument/2006/relationships/image" Target="../media/image17.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png"/><Relationship Id="rId4" Type="http://schemas.openxmlformats.org/officeDocument/2006/relationships/notesSlide" Target="../notesSlides/notesSlide9.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432E0-7BB1-F485-6D9D-2776106E604C}"/>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89B2AF8F-EE98-980A-DBE5-52C14FC8F3A6}"/>
              </a:ext>
            </a:extLst>
          </p:cNvPr>
          <p:cNvPicPr>
            <a:picLocks noGrp="1" noChangeAspect="1"/>
          </p:cNvPicPr>
          <p:nvPr>
            <p:ph idx="1"/>
          </p:nvPr>
        </p:nvPicPr>
        <p:blipFill>
          <a:blip r:embed="rId5">
            <a:extLst>
              <a:ext uri="{BEBA8EAE-BF5A-486C-A8C5-ECC9F3942E4B}">
                <a14:imgProps xmlns:a14="http://schemas.microsoft.com/office/drawing/2010/main">
                  <a14:imgLayer r:embed="rId6">
                    <a14:imgEffect>
                      <a14:brightnessContrast bright="-3000"/>
                    </a14:imgEffect>
                  </a14:imgLayer>
                </a14:imgProps>
              </a:ext>
            </a:extLst>
          </a:blip>
          <a:stretch>
            <a:fillRect/>
          </a:stretch>
        </p:blipFill>
        <p:spPr>
          <a:xfrm>
            <a:off x="0" y="0"/>
            <a:ext cx="12191999" cy="6858000"/>
          </a:xfrm>
        </p:spPr>
      </p:pic>
      <p:sp>
        <p:nvSpPr>
          <p:cNvPr id="7" name="TextBox 6">
            <a:extLst>
              <a:ext uri="{FF2B5EF4-FFF2-40B4-BE49-F238E27FC236}">
                <a16:creationId xmlns:a16="http://schemas.microsoft.com/office/drawing/2014/main" id="{874E1650-F7DB-CEF5-0480-4E589CA7271E}"/>
              </a:ext>
            </a:extLst>
          </p:cNvPr>
          <p:cNvSpPr txBox="1"/>
          <p:nvPr/>
        </p:nvSpPr>
        <p:spPr>
          <a:xfrm>
            <a:off x="1615044" y="154379"/>
            <a:ext cx="8455231" cy="1323439"/>
          </a:xfrm>
          <a:prstGeom prst="rect">
            <a:avLst/>
          </a:prstGeom>
          <a:noFill/>
        </p:spPr>
        <p:txBody>
          <a:bodyPr wrap="square">
            <a:spAutoFit/>
          </a:bodyPr>
          <a:lstStyle/>
          <a:p>
            <a:pPr algn="ctr"/>
            <a:r>
              <a:rPr lang="en-US" sz="4000" b="1" dirty="0">
                <a:solidFill>
                  <a:schemeClr val="tx1"/>
                </a:solidFill>
                <a:effectLst>
                  <a:outerShdw blurRad="50800" dist="50800" dir="5400000" algn="ctr" rotWithShape="0">
                    <a:schemeClr val="bg1"/>
                  </a:outerShdw>
                </a:effectLst>
                <a:latin typeface="Calibri"/>
                <a:cs typeface="Times New Roman"/>
              </a:rPr>
              <a:t>THE CROSSROADS OF LIVING WAGES IN AMERICAN MUSEUMS</a:t>
            </a:r>
            <a:endParaRPr lang="en-US" sz="4000" dirty="0"/>
          </a:p>
        </p:txBody>
      </p:sp>
      <p:sp>
        <p:nvSpPr>
          <p:cNvPr id="10" name="TextBox 9">
            <a:extLst>
              <a:ext uri="{FF2B5EF4-FFF2-40B4-BE49-F238E27FC236}">
                <a16:creationId xmlns:a16="http://schemas.microsoft.com/office/drawing/2014/main" id="{6B714765-FBE3-0C9D-B3A4-408FB2F49306}"/>
              </a:ext>
            </a:extLst>
          </p:cNvPr>
          <p:cNvSpPr txBox="1"/>
          <p:nvPr/>
        </p:nvSpPr>
        <p:spPr>
          <a:xfrm>
            <a:off x="7198242" y="5226293"/>
            <a:ext cx="4593265" cy="1754326"/>
          </a:xfrm>
          <a:prstGeom prst="rect">
            <a:avLst/>
          </a:prstGeom>
          <a:noFill/>
        </p:spPr>
        <p:txBody>
          <a:bodyPr wrap="square" rtlCol="0">
            <a:spAutoFit/>
          </a:bodyPr>
          <a:lstStyle/>
          <a:p>
            <a:pPr algn="ctr"/>
            <a:r>
              <a:rPr lang="en-US" sz="1800" dirty="0">
                <a:solidFill>
                  <a:schemeClr val="tx1"/>
                </a:solidFill>
                <a:latin typeface="Calibri"/>
                <a:cs typeface="Calibri"/>
              </a:rPr>
              <a:t>Vanessa M Lancaric</a:t>
            </a:r>
          </a:p>
          <a:p>
            <a:pPr algn="ctr"/>
            <a:r>
              <a:rPr lang="en-US" sz="1800" dirty="0">
                <a:solidFill>
                  <a:schemeClr val="tx1"/>
                </a:solidFill>
                <a:latin typeface="Calibri"/>
                <a:cs typeface="Times New Roman"/>
              </a:rPr>
              <a:t>Major paper presentation in partial fulfillment of the requirements for the degree of</a:t>
            </a:r>
            <a:endParaRPr lang="en-US" sz="1800" dirty="0">
              <a:solidFill>
                <a:schemeClr val="tx1"/>
              </a:solidFill>
              <a:latin typeface="Calibri"/>
              <a:cs typeface="Calibri"/>
            </a:endParaRPr>
          </a:p>
          <a:p>
            <a:pPr algn="ctr"/>
            <a:r>
              <a:rPr lang="en-US" sz="1800" dirty="0">
                <a:solidFill>
                  <a:schemeClr val="tx1"/>
                </a:solidFill>
                <a:latin typeface="Calibri"/>
                <a:cs typeface="Times New Roman"/>
              </a:rPr>
              <a:t>Master of Arts in Arts Administration</a:t>
            </a:r>
            <a:endParaRPr lang="en-US" sz="1800" dirty="0">
              <a:solidFill>
                <a:schemeClr val="tx1"/>
              </a:solidFill>
              <a:latin typeface="Calibri"/>
              <a:cs typeface="Calibri"/>
            </a:endParaRPr>
          </a:p>
          <a:p>
            <a:pPr algn="ctr"/>
            <a:r>
              <a:rPr lang="en-US" sz="1800" dirty="0">
                <a:solidFill>
                  <a:schemeClr val="tx1"/>
                </a:solidFill>
                <a:latin typeface="Calibri"/>
                <a:cs typeface="Times New Roman"/>
              </a:rPr>
              <a:t>2023</a:t>
            </a:r>
            <a:endParaRPr lang="en-US" sz="1800" dirty="0">
              <a:solidFill>
                <a:schemeClr val="tx1"/>
              </a:solidFill>
              <a:latin typeface="Calibri"/>
              <a:cs typeface="Calibri"/>
            </a:endParaRPr>
          </a:p>
          <a:p>
            <a:endParaRPr lang="en-US" dirty="0"/>
          </a:p>
        </p:txBody>
      </p:sp>
      <p:pic>
        <p:nvPicPr>
          <p:cNvPr id="3" name="Audio 2">
            <a:hlinkClick r:id="" action="ppaction://media"/>
            <a:extLst>
              <a:ext uri="{FF2B5EF4-FFF2-40B4-BE49-F238E27FC236}">
                <a16:creationId xmlns:a16="http://schemas.microsoft.com/office/drawing/2014/main" id="{286D267B-BAE9-2044-52B5-73C836D1DB9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361772566"/>
      </p:ext>
    </p:extLst>
  </p:cSld>
  <p:clrMapOvr>
    <a:masterClrMapping/>
  </p:clrMapOvr>
  <mc:AlternateContent xmlns:mc="http://schemas.openxmlformats.org/markup-compatibility/2006" xmlns:p14="http://schemas.microsoft.com/office/powerpoint/2010/main">
    <mc:Choice Requires="p14">
      <p:transition spd="slow" p14:dur="6250" advTm="3658"/>
    </mc:Choice>
    <mc:Fallback xmlns="">
      <p:transition spd="slow" advTm="36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39F42F-7CF8-73E8-D6EF-B7167426641A}"/>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21000"/>
                    </a14:imgEffect>
                    <a14:imgEffect>
                      <a14:brightnessContrast bright="22000" contrast="-11000"/>
                    </a14:imgEffect>
                  </a14:imgLayer>
                </a14:imgProps>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7E76F644-424E-EFBC-4255-0E8FEBA0CA81}"/>
              </a:ext>
            </a:extLst>
          </p:cNvPr>
          <p:cNvSpPr txBox="1"/>
          <p:nvPr/>
        </p:nvSpPr>
        <p:spPr>
          <a:xfrm>
            <a:off x="1463040" y="5852160"/>
            <a:ext cx="9499600" cy="846386"/>
          </a:xfrm>
          <a:prstGeom prst="rect">
            <a:avLst/>
          </a:prstGeom>
          <a:blipFill>
            <a:blip r:embed="rId7">
              <a:alphaModFix amt="90000"/>
            </a:blip>
            <a:tile tx="0" ty="0" sx="100000" sy="100000" flip="none" algn="tl"/>
          </a:blipFill>
          <a:effectLst>
            <a:softEdge rad="25400"/>
          </a:effectLst>
        </p:spPr>
        <p:txBody>
          <a:bodyPr wrap="square" bIns="182880" rtlCol="0">
            <a:spAutoFit/>
          </a:bodyPr>
          <a:lstStyle/>
          <a:p>
            <a:r>
              <a:rPr lang="en-US" sz="4000" b="1" dirty="0">
                <a:latin typeface="Calibri" panose="020F0502020204030204" pitchFamily="34" charset="0"/>
                <a:ea typeface="Times New Roman" panose="02020603050405020304" pitchFamily="18" charset="0"/>
                <a:cs typeface="Calibri" panose="020F0502020204030204" pitchFamily="34" charset="0"/>
              </a:rPr>
              <a:t>I</a:t>
            </a:r>
            <a:r>
              <a:rPr lang="en-US" sz="4000" b="1" dirty="0">
                <a:effectLst/>
                <a:latin typeface="Calibri" panose="020F0502020204030204" pitchFamily="34" charset="0"/>
                <a:ea typeface="Times New Roman" panose="02020603050405020304" pitchFamily="18" charset="0"/>
                <a:cs typeface="Calibri" panose="020F0502020204030204" pitchFamily="34" charset="0"/>
              </a:rPr>
              <a:t>mplementing </a:t>
            </a:r>
            <a:r>
              <a:rPr lang="en-US" sz="4000" b="1" dirty="0">
                <a:latin typeface="Calibri" panose="020F0502020204030204" pitchFamily="34" charset="0"/>
                <a:ea typeface="Times New Roman" panose="02020603050405020304" pitchFamily="18" charset="0"/>
                <a:cs typeface="Calibri" panose="020F0502020204030204" pitchFamily="34" charset="0"/>
              </a:rPr>
              <a:t>Li</a:t>
            </a:r>
            <a:r>
              <a:rPr lang="en-US" sz="4000" b="1" dirty="0">
                <a:effectLst/>
                <a:latin typeface="Calibri" panose="020F0502020204030204" pitchFamily="34" charset="0"/>
                <a:ea typeface="Times New Roman" panose="02020603050405020304" pitchFamily="18" charset="0"/>
                <a:cs typeface="Calibri" panose="020F0502020204030204" pitchFamily="34" charset="0"/>
              </a:rPr>
              <a:t>ving </a:t>
            </a:r>
            <a:r>
              <a:rPr lang="en-US" sz="4000" b="1" dirty="0">
                <a:latin typeface="Calibri" panose="020F0502020204030204" pitchFamily="34" charset="0"/>
                <a:ea typeface="Times New Roman" panose="02020603050405020304" pitchFamily="18" charset="0"/>
                <a:cs typeface="Calibri" panose="020F0502020204030204" pitchFamily="34" charset="0"/>
              </a:rPr>
              <a:t>W</a:t>
            </a:r>
            <a:r>
              <a:rPr lang="en-US" sz="4000" b="1" dirty="0">
                <a:effectLst/>
                <a:latin typeface="Calibri" panose="020F0502020204030204" pitchFamily="34" charset="0"/>
                <a:ea typeface="Times New Roman" panose="02020603050405020304" pitchFamily="18" charset="0"/>
                <a:cs typeface="Calibri" panose="020F0502020204030204" pitchFamily="34" charset="0"/>
              </a:rPr>
              <a:t>ages </a:t>
            </a:r>
            <a:r>
              <a:rPr lang="en-US" sz="4000" b="1" dirty="0">
                <a:latin typeface="Calibri" panose="020F0502020204030204" pitchFamily="34" charset="0"/>
                <a:ea typeface="Times New Roman" panose="02020603050405020304" pitchFamily="18" charset="0"/>
                <a:cs typeface="Calibri" panose="020F0502020204030204" pitchFamily="34" charset="0"/>
              </a:rPr>
              <a:t>F</a:t>
            </a:r>
            <a:r>
              <a:rPr lang="en-US" sz="4000" b="1" dirty="0">
                <a:effectLst/>
                <a:latin typeface="Calibri" panose="020F0502020204030204" pitchFamily="34" charset="0"/>
                <a:ea typeface="Times New Roman" panose="02020603050405020304" pitchFamily="18" charset="0"/>
                <a:cs typeface="Calibri" panose="020F0502020204030204" pitchFamily="34" charset="0"/>
              </a:rPr>
              <a:t>or Museums</a:t>
            </a:r>
            <a:endParaRPr lang="en-US" sz="4000" dirty="0"/>
          </a:p>
        </p:txBody>
      </p:sp>
      <p:pic>
        <p:nvPicPr>
          <p:cNvPr id="10" name="Audio 9">
            <a:hlinkClick r:id="" action="ppaction://media"/>
            <a:extLst>
              <a:ext uri="{FF2B5EF4-FFF2-40B4-BE49-F238E27FC236}">
                <a16:creationId xmlns:a16="http://schemas.microsoft.com/office/drawing/2014/main" id="{C1D90B23-FDDE-CF2E-DB7B-472F5DBDC7D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569635401"/>
      </p:ext>
    </p:extLst>
  </p:cSld>
  <p:clrMapOvr>
    <a:masterClrMapping/>
  </p:clrMapOvr>
  <mc:AlternateContent xmlns:mc="http://schemas.openxmlformats.org/markup-compatibility/2006" xmlns:p14="http://schemas.microsoft.com/office/powerpoint/2010/main">
    <mc:Choice Requires="p14">
      <p:transition spd="slow" p14:dur="6250" advTm="51328"/>
    </mc:Choice>
    <mc:Fallback xmlns="">
      <p:transition spd="slow" advTm="513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5">
            <a:alphaModFix amt="92455"/>
          </a:blip>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03DCF-EFFA-0A1F-FB65-661A7E0DCC05}"/>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A28D184C-8DB7-8E61-9004-65F9A8280FFE}"/>
              </a:ext>
            </a:extLst>
          </p:cNvPr>
          <p:cNvPicPr>
            <a:picLocks noGrp="1" noChangeAspect="1"/>
          </p:cNvPicPr>
          <p:nvPr>
            <p:ph idx="1"/>
          </p:nvPr>
        </p:nvPicPr>
        <p:blipFill>
          <a:blip r:embed="rId6"/>
          <a:stretch>
            <a:fillRect/>
          </a:stretch>
        </p:blipFill>
        <p:spPr>
          <a:xfrm>
            <a:off x="0" y="0"/>
            <a:ext cx="12334504" cy="6938159"/>
          </a:xfrm>
        </p:spPr>
      </p:pic>
      <p:sp>
        <p:nvSpPr>
          <p:cNvPr id="6" name="TextBox 5">
            <a:extLst>
              <a:ext uri="{FF2B5EF4-FFF2-40B4-BE49-F238E27FC236}">
                <a16:creationId xmlns:a16="http://schemas.microsoft.com/office/drawing/2014/main" id="{820C3E51-F7BE-3D12-2DB7-0938B97CE4B3}"/>
              </a:ext>
            </a:extLst>
          </p:cNvPr>
          <p:cNvSpPr txBox="1"/>
          <p:nvPr/>
        </p:nvSpPr>
        <p:spPr>
          <a:xfrm>
            <a:off x="216725" y="2926080"/>
            <a:ext cx="9880270" cy="2646878"/>
          </a:xfrm>
          <a:prstGeom prst="rect">
            <a:avLst/>
          </a:prstGeom>
          <a:blipFill dpi="0" rotWithShape="1">
            <a:blip r:embed="rId5">
              <a:alphaModFix amt="97000"/>
            </a:blip>
            <a:srcRect/>
            <a:tile tx="0" ty="0" sx="100000" sy="100000" flip="none" algn="tl"/>
          </a:blipFill>
          <a:effectLst>
            <a:softEdge rad="34321"/>
          </a:effectLst>
        </p:spPr>
        <p:txBody>
          <a:bodyPr wrap="square" rtlCol="0">
            <a:spAutoFit/>
          </a:bodyPr>
          <a:lstStyle/>
          <a:p>
            <a:pPr algn="ctr"/>
            <a:r>
              <a:rPr lang="en-US" sz="4000" b="1" dirty="0">
                <a:effectLst/>
                <a:latin typeface="Calibri" panose="020F0502020204030204" pitchFamily="34" charset="0"/>
                <a:ea typeface="Times New Roman" panose="02020603050405020304" pitchFamily="18" charset="0"/>
                <a:cs typeface="Calibri" panose="020F0502020204030204" pitchFamily="34" charset="0"/>
              </a:rPr>
              <a:t>Boards </a:t>
            </a:r>
            <a:r>
              <a:rPr lang="en-US" sz="4000" b="1" dirty="0">
                <a:latin typeface="Calibri" panose="020F0502020204030204" pitchFamily="34" charset="0"/>
                <a:ea typeface="Times New Roman" panose="02020603050405020304" pitchFamily="18" charset="0"/>
                <a:cs typeface="Calibri" panose="020F0502020204030204" pitchFamily="34" charset="0"/>
              </a:rPr>
              <a:t>C</a:t>
            </a:r>
            <a:r>
              <a:rPr lang="en-US" sz="4000" b="1" dirty="0">
                <a:effectLst/>
                <a:latin typeface="Calibri" panose="020F0502020204030204" pitchFamily="34" charset="0"/>
                <a:ea typeface="Times New Roman" panose="02020603050405020304" pitchFamily="18" charset="0"/>
                <a:cs typeface="Calibri" panose="020F0502020204030204" pitchFamily="34" charset="0"/>
              </a:rPr>
              <a:t>an </a:t>
            </a:r>
            <a:r>
              <a:rPr lang="en-US" sz="4000" b="1" dirty="0">
                <a:latin typeface="Calibri" panose="020F0502020204030204" pitchFamily="34" charset="0"/>
                <a:ea typeface="Times New Roman" panose="02020603050405020304" pitchFamily="18" charset="0"/>
                <a:cs typeface="Calibri" panose="020F0502020204030204" pitchFamily="34" charset="0"/>
              </a:rPr>
              <a:t>T</a:t>
            </a:r>
            <a:r>
              <a:rPr lang="en-US" sz="4000" b="1" dirty="0">
                <a:effectLst/>
                <a:latin typeface="Calibri" panose="020F0502020204030204" pitchFamily="34" charset="0"/>
                <a:ea typeface="Times New Roman" panose="02020603050405020304" pitchFamily="18" charset="0"/>
                <a:cs typeface="Calibri" panose="020F0502020204030204" pitchFamily="34" charset="0"/>
              </a:rPr>
              <a:t>ake a Particularly </a:t>
            </a:r>
            <a:r>
              <a:rPr lang="en-US" sz="4000" b="1" dirty="0">
                <a:latin typeface="Calibri" panose="020F0502020204030204" pitchFamily="34" charset="0"/>
                <a:ea typeface="Times New Roman" panose="02020603050405020304" pitchFamily="18" charset="0"/>
                <a:cs typeface="Calibri" panose="020F0502020204030204" pitchFamily="34" charset="0"/>
              </a:rPr>
              <a:t>K</a:t>
            </a:r>
            <a:r>
              <a:rPr lang="en-US" sz="4000" b="1" dirty="0">
                <a:effectLst/>
                <a:latin typeface="Calibri" panose="020F0502020204030204" pitchFamily="34" charset="0"/>
                <a:ea typeface="Times New Roman" panose="02020603050405020304" pitchFamily="18" charset="0"/>
                <a:cs typeface="Calibri" panose="020F0502020204030204" pitchFamily="34" charset="0"/>
              </a:rPr>
              <a:t>ey </a:t>
            </a:r>
            <a:r>
              <a:rPr lang="en-US" sz="4000" b="1" dirty="0">
                <a:latin typeface="Calibri" panose="020F0502020204030204" pitchFamily="34" charset="0"/>
                <a:ea typeface="Times New Roman" panose="02020603050405020304" pitchFamily="18" charset="0"/>
                <a:cs typeface="Calibri" panose="020F0502020204030204" pitchFamily="34" charset="0"/>
              </a:rPr>
              <a:t>R</a:t>
            </a:r>
            <a:r>
              <a:rPr lang="en-US" sz="4000" b="1" dirty="0">
                <a:effectLst/>
                <a:latin typeface="Calibri" panose="020F0502020204030204" pitchFamily="34" charset="0"/>
                <a:ea typeface="Times New Roman" panose="02020603050405020304" pitchFamily="18" charset="0"/>
                <a:cs typeface="Calibri" panose="020F0502020204030204" pitchFamily="34" charset="0"/>
              </a:rPr>
              <a:t>ole</a:t>
            </a:r>
            <a:endParaRPr lang="en-US" sz="4000" b="1" dirty="0">
              <a:effectLst/>
              <a:latin typeface="Calibri" panose="020F0502020204030204" pitchFamily="34" charset="0"/>
              <a:cs typeface="Calibri" panose="020F0502020204030204" pitchFamily="34" charset="0"/>
            </a:endParaRPr>
          </a:p>
          <a:p>
            <a:r>
              <a:rPr lang="en-US" dirty="0">
                <a:effectLst/>
                <a:latin typeface="Calibri" panose="020F0502020204030204" pitchFamily="34" charset="0"/>
                <a:ea typeface="Times New Roman" panose="02020603050405020304" pitchFamily="18" charset="0"/>
                <a:cs typeface="Calibri" panose="020F0502020204030204" pitchFamily="34" charset="0"/>
              </a:rPr>
              <a:t>Fred Bidwell—a board member of Cleveland Museum of Art, Visiting Committee member of the Allen Memorial Art Museum, and Board Chair of Assembly for the Arts:</a:t>
            </a:r>
            <a:r>
              <a:rPr lang="en-US" dirty="0">
                <a:effectLst/>
                <a:latin typeface="Calibri" panose="020F0502020204030204" pitchFamily="34" charset="0"/>
                <a:cs typeface="Calibri" panose="020F0502020204030204" pitchFamily="34" charset="0"/>
              </a:rPr>
              <a:t> </a:t>
            </a:r>
          </a:p>
          <a:p>
            <a:pPr marL="742950" lvl="1" indent="-285750">
              <a:buFont typeface="Arial" panose="020B0604020202020204" pitchFamily="34" charset="0"/>
              <a:buChar char="•"/>
            </a:pPr>
            <a:r>
              <a:rPr lang="en-US" dirty="0">
                <a:effectLst/>
                <a:latin typeface="Calibri" panose="020F0502020204030204" pitchFamily="34" charset="0"/>
                <a:ea typeface="Times New Roman" panose="02020603050405020304" pitchFamily="18" charset="0"/>
                <a:cs typeface="Calibri" panose="020F0502020204030204" pitchFamily="34" charset="0"/>
              </a:rPr>
              <a:t>I think there's been an assumption that museums, by definition, are wonderful places and people should just love working there and that you don't really have to pay people that much because the personal reward should somehow compensate. That's naive, that's arrogant, and it's incredibly unfair, and particularly distasteful. </a:t>
            </a:r>
          </a:p>
          <a:p>
            <a:pPr lvl="1"/>
            <a:endParaRPr lang="en-US" dirty="0">
              <a:effectLst/>
              <a:latin typeface="Calibri" panose="020F0502020204030204" pitchFamily="34" charset="0"/>
              <a:ea typeface="Times New Roman" panose="02020603050405020304" pitchFamily="18" charset="0"/>
              <a:cs typeface="Calibri" panose="020F0502020204030204" pitchFamily="34" charset="0"/>
            </a:endParaRPr>
          </a:p>
        </p:txBody>
      </p:sp>
      <p:pic>
        <p:nvPicPr>
          <p:cNvPr id="14" name="Audio 13">
            <a:hlinkClick r:id="" action="ppaction://media"/>
            <a:extLst>
              <a:ext uri="{FF2B5EF4-FFF2-40B4-BE49-F238E27FC236}">
                <a16:creationId xmlns:a16="http://schemas.microsoft.com/office/drawing/2014/main" id="{64A77D53-9BE8-8211-40D2-CCFAF50946E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695438909"/>
      </p:ext>
    </p:extLst>
  </p:cSld>
  <p:clrMapOvr>
    <a:masterClrMapping/>
  </p:clrMapOvr>
  <mc:AlternateContent xmlns:mc="http://schemas.openxmlformats.org/markup-compatibility/2006" xmlns:p14="http://schemas.microsoft.com/office/powerpoint/2010/main">
    <mc:Choice Requires="p14">
      <p:transition spd="slow" p14:dur="6250" advTm="45834"/>
    </mc:Choice>
    <mc:Fallback xmlns="">
      <p:transition spd="slow" advTm="458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AAA34-5175-A0B7-B4A5-71A2296A4241}"/>
              </a:ext>
            </a:extLst>
          </p:cNvPr>
          <p:cNvSpPr>
            <a:spLocks noGrp="1"/>
          </p:cNvSpPr>
          <p:nvPr>
            <p:ph type="title"/>
          </p:nvPr>
        </p:nvSpPr>
        <p:spPr/>
        <p:txBody>
          <a:bodyPr/>
          <a:lstStyle/>
          <a:p>
            <a:endParaRPr lang="en-US" dirty="0"/>
          </a:p>
        </p:txBody>
      </p:sp>
      <p:pic>
        <p:nvPicPr>
          <p:cNvPr id="9" name="Content Placeholder 8">
            <a:extLst>
              <a:ext uri="{FF2B5EF4-FFF2-40B4-BE49-F238E27FC236}">
                <a16:creationId xmlns:a16="http://schemas.microsoft.com/office/drawing/2014/main" id="{118FA252-A81E-B03D-78FA-D693EAD5F5C7}"/>
              </a:ext>
            </a:extLst>
          </p:cNvPr>
          <p:cNvPicPr>
            <a:picLocks noGrp="1" noChangeAspect="1"/>
          </p:cNvPicPr>
          <p:nvPr>
            <p:ph idx="1"/>
          </p:nvPr>
        </p:nvPicPr>
        <p:blipFill rotWithShape="1">
          <a:blip r:embed="rId5"/>
          <a:srcRect t="1209" b="1209"/>
          <a:stretch/>
        </p:blipFill>
        <p:spPr>
          <a:xfrm>
            <a:off x="0" y="0"/>
            <a:ext cx="12192000" cy="7138412"/>
          </a:xfrm>
        </p:spPr>
      </p:pic>
      <p:sp>
        <p:nvSpPr>
          <p:cNvPr id="11" name="TextBox 10">
            <a:extLst>
              <a:ext uri="{FF2B5EF4-FFF2-40B4-BE49-F238E27FC236}">
                <a16:creationId xmlns:a16="http://schemas.microsoft.com/office/drawing/2014/main" id="{C94F0C28-B683-4F1F-2ACB-4DD0B2BDCC81}"/>
              </a:ext>
            </a:extLst>
          </p:cNvPr>
          <p:cNvSpPr txBox="1"/>
          <p:nvPr/>
        </p:nvSpPr>
        <p:spPr>
          <a:xfrm>
            <a:off x="182088" y="2393467"/>
            <a:ext cx="11827824" cy="1815882"/>
          </a:xfrm>
          <a:prstGeom prst="rect">
            <a:avLst/>
          </a:prstGeom>
          <a:blipFill>
            <a:blip r:embed="rId6">
              <a:alphaModFix amt="90000"/>
            </a:blip>
            <a:tile tx="0" ty="0" sx="100000" sy="100000" flip="none" algn="tl"/>
          </a:blipFill>
          <a:effectLst>
            <a:softEdge rad="38100"/>
          </a:effectLst>
        </p:spPr>
        <p:txBody>
          <a:bodyPr wrap="square" rtlCol="0">
            <a:spAutoFit/>
          </a:bodyPr>
          <a:lstStyle/>
          <a:p>
            <a:pPr algn="ctr" rtl="0">
              <a:spcBef>
                <a:spcPts val="0"/>
              </a:spcBef>
              <a:spcAft>
                <a:spcPts val="0"/>
              </a:spcAft>
            </a:pPr>
            <a:r>
              <a:rPr lang="en-US" sz="4000" b="1" i="0" u="none" strike="noStrike" dirty="0">
                <a:solidFill>
                  <a:srgbClr val="000000"/>
                </a:solidFill>
                <a:effectLst/>
                <a:latin typeface="Calibri" panose="020F0502020204030204" pitchFamily="34" charset="0"/>
                <a:cs typeface="Calibri" panose="020F0502020204030204" pitchFamily="34" charset="0"/>
              </a:rPr>
              <a:t>Thesis Statement</a:t>
            </a:r>
            <a:br>
              <a:rPr lang="en-US" b="0" i="0" u="none" strike="noStrike" dirty="0">
                <a:solidFill>
                  <a:srgbClr val="000000"/>
                </a:solidFill>
                <a:effectLst/>
              </a:rPr>
            </a:br>
            <a:r>
              <a:rPr lang="en-US" sz="1800" b="0" u="none" strike="noStrike" dirty="0">
                <a:solidFill>
                  <a:srgbClr val="000000"/>
                </a:solidFill>
                <a:effectLst/>
              </a:rPr>
              <a:t>In response to employee turnover, museums are at a crossroads in addressing labor issues, which require a rethinking of their traditional business model. </a:t>
            </a:r>
            <a:br>
              <a:rPr lang="en-US" b="0" u="none" strike="noStrike" dirty="0">
                <a:solidFill>
                  <a:srgbClr val="000000"/>
                </a:solidFill>
                <a:effectLst/>
              </a:rPr>
            </a:br>
            <a:r>
              <a:rPr lang="en-US" sz="1800" b="0" u="none" strike="noStrike" dirty="0">
                <a:solidFill>
                  <a:srgbClr val="000000"/>
                </a:solidFill>
                <a:effectLst/>
              </a:rPr>
              <a:t>Museums implementing salaries that reflect living wages in their respective regions will improve employee retention and organizational culture. </a:t>
            </a:r>
            <a:endParaRPr lang="en-US" b="0" u="none" strike="noStrike" dirty="0">
              <a:solidFill>
                <a:srgbClr val="000000"/>
              </a:solidFill>
              <a:effectLst/>
            </a:endParaRPr>
          </a:p>
        </p:txBody>
      </p:sp>
      <p:pic>
        <p:nvPicPr>
          <p:cNvPr id="3" name="Audio 2">
            <a:hlinkClick r:id="" action="ppaction://media"/>
            <a:extLst>
              <a:ext uri="{FF2B5EF4-FFF2-40B4-BE49-F238E27FC236}">
                <a16:creationId xmlns:a16="http://schemas.microsoft.com/office/drawing/2014/main" id="{481ECBA2-C150-A295-1C81-00B02436C03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563295642"/>
      </p:ext>
    </p:extLst>
  </p:cSld>
  <p:clrMapOvr>
    <a:masterClrMapping/>
  </p:clrMapOvr>
  <mc:AlternateContent xmlns:mc="http://schemas.openxmlformats.org/markup-compatibility/2006" xmlns:p14="http://schemas.microsoft.com/office/powerpoint/2010/main">
    <mc:Choice Requires="p14">
      <p:transition spd="slow" p14:dur="6250" advTm="20864"/>
    </mc:Choice>
    <mc:Fallback xmlns="">
      <p:transition spd="slow" advTm="208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1734D3-116F-AA92-6074-6FFE5588DBA2}"/>
              </a:ext>
            </a:extLst>
          </p:cNvPr>
          <p:cNvPicPr>
            <a:picLocks noChangeAspect="1"/>
          </p:cNvPicPr>
          <p:nvPr/>
        </p:nvPicPr>
        <p:blipFill>
          <a:blip r:embed="rId5"/>
          <a:stretch>
            <a:fillRect/>
          </a:stretch>
        </p:blipFill>
        <p:spPr>
          <a:xfrm>
            <a:off x="-1" y="3561320"/>
            <a:ext cx="6419850" cy="3296680"/>
          </a:xfrm>
          <a:prstGeom prst="rect">
            <a:avLst/>
          </a:prstGeom>
        </p:spPr>
      </p:pic>
      <p:pic>
        <p:nvPicPr>
          <p:cNvPr id="7" name="Picture 6">
            <a:extLst>
              <a:ext uri="{FF2B5EF4-FFF2-40B4-BE49-F238E27FC236}">
                <a16:creationId xmlns:a16="http://schemas.microsoft.com/office/drawing/2014/main" id="{6E9B3F23-3C1F-02CF-41BE-DA71C5DF3893}"/>
              </a:ext>
            </a:extLst>
          </p:cNvPr>
          <p:cNvPicPr>
            <a:picLocks noChangeAspect="1"/>
          </p:cNvPicPr>
          <p:nvPr/>
        </p:nvPicPr>
        <p:blipFill>
          <a:blip r:embed="rId6"/>
          <a:stretch>
            <a:fillRect/>
          </a:stretch>
        </p:blipFill>
        <p:spPr>
          <a:xfrm>
            <a:off x="0" y="-1"/>
            <a:ext cx="5962650" cy="3581401"/>
          </a:xfrm>
          <a:prstGeom prst="rect">
            <a:avLst/>
          </a:prstGeom>
        </p:spPr>
      </p:pic>
      <p:pic>
        <p:nvPicPr>
          <p:cNvPr id="9" name="Picture 8">
            <a:extLst>
              <a:ext uri="{FF2B5EF4-FFF2-40B4-BE49-F238E27FC236}">
                <a16:creationId xmlns:a16="http://schemas.microsoft.com/office/drawing/2014/main" id="{EA874A6D-3B1B-89AC-F49E-3DB081BE277F}"/>
              </a:ext>
            </a:extLst>
          </p:cNvPr>
          <p:cNvPicPr>
            <a:picLocks noChangeAspect="1"/>
          </p:cNvPicPr>
          <p:nvPr/>
        </p:nvPicPr>
        <p:blipFill>
          <a:blip r:embed="rId7"/>
          <a:stretch>
            <a:fillRect/>
          </a:stretch>
        </p:blipFill>
        <p:spPr>
          <a:xfrm>
            <a:off x="5772151" y="0"/>
            <a:ext cx="6419849" cy="3830055"/>
          </a:xfrm>
          <a:prstGeom prst="rect">
            <a:avLst/>
          </a:prstGeom>
        </p:spPr>
      </p:pic>
      <p:pic>
        <p:nvPicPr>
          <p:cNvPr id="11" name="Picture 10">
            <a:extLst>
              <a:ext uri="{FF2B5EF4-FFF2-40B4-BE49-F238E27FC236}">
                <a16:creationId xmlns:a16="http://schemas.microsoft.com/office/drawing/2014/main" id="{260CA51B-987A-BDDE-3070-8790448863BC}"/>
              </a:ext>
            </a:extLst>
          </p:cNvPr>
          <p:cNvPicPr>
            <a:picLocks noChangeAspect="1"/>
          </p:cNvPicPr>
          <p:nvPr/>
        </p:nvPicPr>
        <p:blipFill>
          <a:blip r:embed="rId8"/>
          <a:stretch>
            <a:fillRect/>
          </a:stretch>
        </p:blipFill>
        <p:spPr>
          <a:xfrm>
            <a:off x="5597524" y="3830052"/>
            <a:ext cx="6594476" cy="3027948"/>
          </a:xfrm>
          <a:prstGeom prst="rect">
            <a:avLst/>
          </a:prstGeom>
        </p:spPr>
      </p:pic>
      <p:sp>
        <p:nvSpPr>
          <p:cNvPr id="12" name="TextBox 11">
            <a:extLst>
              <a:ext uri="{FF2B5EF4-FFF2-40B4-BE49-F238E27FC236}">
                <a16:creationId xmlns:a16="http://schemas.microsoft.com/office/drawing/2014/main" id="{EEC80694-2E1B-BC13-D264-84AD66380BED}"/>
              </a:ext>
            </a:extLst>
          </p:cNvPr>
          <p:cNvSpPr txBox="1"/>
          <p:nvPr/>
        </p:nvSpPr>
        <p:spPr>
          <a:xfrm>
            <a:off x="1403175" y="3259695"/>
            <a:ext cx="10033348" cy="707886"/>
          </a:xfrm>
          <a:prstGeom prst="rect">
            <a:avLst/>
          </a:prstGeom>
          <a:blipFill dpi="0" rotWithShape="1">
            <a:blip r:embed="rId9">
              <a:alphaModFix amt="90000"/>
            </a:blip>
            <a:srcRect/>
            <a:tile tx="0" ty="0" sx="100000" sy="100000" flip="none" algn="tl"/>
          </a:blipFill>
          <a:effectLst>
            <a:softEdge rad="25400"/>
          </a:effectLst>
        </p:spPr>
        <p:txBody>
          <a:bodyPr wrap="square" rtlCol="0">
            <a:spAutoFit/>
          </a:bodyPr>
          <a:lstStyle/>
          <a:p>
            <a:pPr algn="ctr" rtl="0">
              <a:spcBef>
                <a:spcPts val="0"/>
              </a:spcBef>
              <a:spcAft>
                <a:spcPts val="0"/>
              </a:spcAft>
            </a:pPr>
            <a:r>
              <a:rPr lang="en-US" sz="4000" b="1" kern="100" dirty="0">
                <a:effectLst/>
                <a:latin typeface="Calibri" panose="020F0502020204030204" pitchFamily="34" charset="0"/>
                <a:ea typeface="Calibri" panose="020F0502020204030204" pitchFamily="34" charset="0"/>
                <a:cs typeface="Times New Roman" panose="02020603050405020304" pitchFamily="18" charset="0"/>
              </a:rPr>
              <a:t>The Lack of Living </a:t>
            </a:r>
            <a:r>
              <a:rPr lang="en-US" sz="4000" b="1" kern="100" dirty="0">
                <a:latin typeface="Calibri" panose="020F0502020204030204" pitchFamily="34" charset="0"/>
                <a:ea typeface="Calibri" panose="020F0502020204030204" pitchFamily="34" charset="0"/>
                <a:cs typeface="Times New Roman" panose="02020603050405020304" pitchFamily="18" charset="0"/>
              </a:rPr>
              <a:t>W</a:t>
            </a:r>
            <a:r>
              <a:rPr lang="en-US" sz="4000" b="1" kern="100" dirty="0">
                <a:effectLst/>
                <a:latin typeface="Calibri" panose="020F0502020204030204" pitchFamily="34" charset="0"/>
                <a:ea typeface="Calibri" panose="020F0502020204030204" pitchFamily="34" charset="0"/>
                <a:cs typeface="Times New Roman" panose="02020603050405020304" pitchFamily="18" charset="0"/>
              </a:rPr>
              <a:t>ages is an Equity </a:t>
            </a:r>
            <a:r>
              <a:rPr lang="en-US" sz="4000" b="1" kern="100" dirty="0">
                <a:latin typeface="Calibri" panose="020F0502020204030204" pitchFamily="34" charset="0"/>
                <a:ea typeface="Calibri" panose="020F0502020204030204" pitchFamily="34" charset="0"/>
                <a:cs typeface="Times New Roman" panose="02020603050405020304" pitchFamily="18" charset="0"/>
              </a:rPr>
              <a:t>I</a:t>
            </a:r>
            <a:r>
              <a:rPr lang="en-US" sz="4000" b="1" kern="100" dirty="0">
                <a:effectLst/>
                <a:latin typeface="Calibri" panose="020F0502020204030204" pitchFamily="34" charset="0"/>
                <a:ea typeface="Calibri" panose="020F0502020204030204" pitchFamily="34" charset="0"/>
                <a:cs typeface="Times New Roman" panose="02020603050405020304" pitchFamily="18" charset="0"/>
              </a:rPr>
              <a:t>ssue</a:t>
            </a:r>
            <a:endParaRPr lang="en-US" sz="4000" b="1" u="none" strike="noStrike" dirty="0">
              <a:solidFill>
                <a:srgbClr val="000000"/>
              </a:solidFill>
              <a:effectLst/>
            </a:endParaRPr>
          </a:p>
        </p:txBody>
      </p:sp>
      <p:pic>
        <p:nvPicPr>
          <p:cNvPr id="2" name="Audio 1">
            <a:hlinkClick r:id="" action="ppaction://media"/>
            <a:extLst>
              <a:ext uri="{FF2B5EF4-FFF2-40B4-BE49-F238E27FC236}">
                <a16:creationId xmlns:a16="http://schemas.microsoft.com/office/drawing/2014/main" id="{0DAE90A5-2495-74FF-2611-53D96894A828}"/>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962988085"/>
      </p:ext>
    </p:extLst>
  </p:cSld>
  <p:clrMapOvr>
    <a:masterClrMapping/>
  </p:clrMapOvr>
  <mc:AlternateContent xmlns:mc="http://schemas.openxmlformats.org/markup-compatibility/2006" xmlns:p14="http://schemas.microsoft.com/office/powerpoint/2010/main">
    <mc:Choice Requires="p14">
      <p:transition spd="slow" p14:dur="6250" advTm="37941"/>
    </mc:Choice>
    <mc:Fallback xmlns="">
      <p:transition spd="slow" advTm="379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70EF3">
            <a:alpha val="88000"/>
          </a:srgb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CC45FA-443E-74EA-A49C-4BE838D76407}"/>
              </a:ext>
            </a:extLst>
          </p:cNvPr>
          <p:cNvSpPr txBox="1"/>
          <p:nvPr/>
        </p:nvSpPr>
        <p:spPr>
          <a:xfrm>
            <a:off x="1754373" y="4167962"/>
            <a:ext cx="10437627" cy="369332"/>
          </a:xfrm>
          <a:prstGeom prst="rect">
            <a:avLst/>
          </a:prstGeom>
          <a:solidFill>
            <a:schemeClr val="bg1"/>
          </a:solidFill>
        </p:spPr>
        <p:txBody>
          <a:bodyPr wrap="square" rtlCol="0">
            <a:spAutoFit/>
          </a:bodyPr>
          <a:lstStyle/>
          <a:p>
            <a:pPr algn="ctr" rtl="0">
              <a:spcBef>
                <a:spcPts val="0"/>
              </a:spcBef>
              <a:spcAft>
                <a:spcPts val="0"/>
              </a:spcAft>
            </a:pPr>
            <a:endParaRPr lang="en-US" sz="1800" b="0" i="0" u="none" strike="noStrike" dirty="0">
              <a:solidFill>
                <a:srgbClr val="000000"/>
              </a:solidFill>
              <a:effectLst/>
              <a:latin typeface="Arial" panose="020B0604020202020204" pitchFamily="34" charset="0"/>
            </a:endParaRPr>
          </a:p>
        </p:txBody>
      </p:sp>
      <p:pic>
        <p:nvPicPr>
          <p:cNvPr id="8" name="Picture 7">
            <a:extLst>
              <a:ext uri="{FF2B5EF4-FFF2-40B4-BE49-F238E27FC236}">
                <a16:creationId xmlns:a16="http://schemas.microsoft.com/office/drawing/2014/main" id="{97D2706C-9BDD-B978-1E7D-4AF1ED128C07}"/>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5000"/>
                    </a14:imgEffect>
                  </a14:imgLayer>
                </a14:imgProps>
              </a:ext>
            </a:extLst>
          </a:blip>
          <a:stretch>
            <a:fill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787393B7-D26A-D0AB-AA82-FA8C93E80798}"/>
              </a:ext>
            </a:extLst>
          </p:cNvPr>
          <p:cNvSpPr txBox="1"/>
          <p:nvPr/>
        </p:nvSpPr>
        <p:spPr>
          <a:xfrm>
            <a:off x="287080" y="701749"/>
            <a:ext cx="10940902" cy="2369880"/>
          </a:xfrm>
          <a:prstGeom prst="rect">
            <a:avLst/>
          </a:prstGeom>
          <a:blipFill dpi="0" rotWithShape="1">
            <a:blip r:embed="rId7">
              <a:alphaModFix amt="90000"/>
            </a:blip>
            <a:srcRect/>
            <a:tile tx="0" ty="0" sx="100000" sy="100000" flip="none" algn="tl"/>
          </a:blipFill>
          <a:effectLst>
            <a:softEdge rad="25400"/>
          </a:effectLst>
        </p:spPr>
        <p:txBody>
          <a:bodyPr wrap="square" rtlCol="0">
            <a:spAutoFit/>
          </a:bodyPr>
          <a:lstStyle/>
          <a:p>
            <a:pPr algn="ctr" rtl="0">
              <a:spcBef>
                <a:spcPts val="0"/>
              </a:spcBef>
              <a:spcAft>
                <a:spcPts val="0"/>
              </a:spcAft>
            </a:pPr>
            <a:r>
              <a:rPr lang="en-US" sz="4000" b="1" i="0" u="none" strike="noStrike" dirty="0">
                <a:solidFill>
                  <a:srgbClr val="000000"/>
                </a:solidFill>
                <a:effectLst/>
              </a:rPr>
              <a:t>Low Salaries &amp; Employee Retention</a:t>
            </a:r>
          </a:p>
          <a:p>
            <a:pPr algn="l" rtl="0">
              <a:spcBef>
                <a:spcPts val="0"/>
              </a:spcBef>
              <a:spcAft>
                <a:spcPts val="0"/>
              </a:spcAft>
            </a:pPr>
            <a:br>
              <a:rPr lang="en-US" b="0" i="0" u="none" strike="noStrike" dirty="0">
                <a:solidFill>
                  <a:srgbClr val="000000"/>
                </a:solidFill>
                <a:effectLst/>
              </a:rPr>
            </a:br>
            <a:r>
              <a:rPr lang="en-US" i="0" u="none" strike="noStrike" dirty="0">
                <a:effectLst/>
              </a:rPr>
              <a:t>A survey of graduates of museum studies programs from 1994 to 2017, performed by Martha Morris of George Washington University in 2019, demonstrated that most had left the museum field because of:</a:t>
            </a:r>
          </a:p>
          <a:p>
            <a:pPr marL="381000" algn="l" rtl="0" fontAlgn="base">
              <a:spcBef>
                <a:spcPts val="0"/>
              </a:spcBef>
              <a:spcAft>
                <a:spcPts val="0"/>
              </a:spcAft>
              <a:buFont typeface="Arial" panose="020B0604020202020204" pitchFamily="34" charset="0"/>
              <a:buChar char="•"/>
            </a:pPr>
            <a:r>
              <a:rPr lang="en-US" i="0" u="none" strike="noStrike" dirty="0">
                <a:effectLst/>
              </a:rPr>
              <a:t>Low salaries</a:t>
            </a:r>
          </a:p>
          <a:p>
            <a:pPr marL="381000" algn="l" rtl="0" fontAlgn="base">
              <a:spcBef>
                <a:spcPts val="0"/>
              </a:spcBef>
              <a:spcAft>
                <a:spcPts val="0"/>
              </a:spcAft>
              <a:buFont typeface="Arial" panose="020B0604020202020204" pitchFamily="34" charset="0"/>
              <a:buChar char="•"/>
            </a:pPr>
            <a:r>
              <a:rPr lang="en-US" i="0" u="none" strike="noStrike" dirty="0">
                <a:effectLst/>
              </a:rPr>
              <a:t>Lack of full-time positions</a:t>
            </a:r>
          </a:p>
          <a:p>
            <a:pPr marL="381000" algn="l" rtl="0" fontAlgn="base">
              <a:spcBef>
                <a:spcPts val="0"/>
              </a:spcBef>
              <a:spcAft>
                <a:spcPts val="0"/>
              </a:spcAft>
              <a:buFont typeface="Arial" panose="020B0604020202020204" pitchFamily="34" charset="0"/>
              <a:buChar char="•"/>
            </a:pPr>
            <a:r>
              <a:rPr lang="en-US" i="0" u="none" strike="noStrike" dirty="0">
                <a:effectLst/>
              </a:rPr>
              <a:t>Lack of opportunities for advancement/challenging work projects </a:t>
            </a:r>
          </a:p>
        </p:txBody>
      </p:sp>
      <p:pic>
        <p:nvPicPr>
          <p:cNvPr id="2" name="Audio 1">
            <a:hlinkClick r:id="" action="ppaction://media"/>
            <a:extLst>
              <a:ext uri="{FF2B5EF4-FFF2-40B4-BE49-F238E27FC236}">
                <a16:creationId xmlns:a16="http://schemas.microsoft.com/office/drawing/2014/main" id="{527E4516-D6A5-0D4B-7622-8D5A5BBE5438}"/>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937429362"/>
      </p:ext>
    </p:extLst>
  </p:cSld>
  <p:clrMapOvr>
    <a:masterClrMapping/>
  </p:clrMapOvr>
  <mc:AlternateContent xmlns:mc="http://schemas.openxmlformats.org/markup-compatibility/2006" xmlns:p14="http://schemas.microsoft.com/office/powerpoint/2010/main">
    <mc:Choice Requires="p14">
      <p:transition spd="slow" p14:dur="6250" advTm="49866"/>
    </mc:Choice>
    <mc:Fallback xmlns="">
      <p:transition spd="slow" advTm="498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D29983D-BBC9-69E0-66E8-3C2D8939A9DA}"/>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5000"/>
                    </a14:imgEffect>
                  </a14:imgLayer>
                </a14:imgProps>
              </a:ext>
            </a:extLst>
          </a:blip>
          <a:stretch>
            <a:fillRect/>
          </a:stretch>
        </p:blipFill>
        <p:spPr>
          <a:xfrm>
            <a:off x="-89789" y="0"/>
            <a:ext cx="12281789" cy="6858000"/>
          </a:xfrm>
          <a:prstGeom prst="rect">
            <a:avLst/>
          </a:prstGeom>
          <a:blipFill>
            <a:blip r:embed="rId7"/>
            <a:tile tx="0" ty="0" sx="100000" sy="100000" flip="none" algn="tl"/>
          </a:blipFill>
        </p:spPr>
      </p:pic>
      <p:graphicFrame>
        <p:nvGraphicFramePr>
          <p:cNvPr id="8" name="Table 7">
            <a:extLst>
              <a:ext uri="{FF2B5EF4-FFF2-40B4-BE49-F238E27FC236}">
                <a16:creationId xmlns:a16="http://schemas.microsoft.com/office/drawing/2014/main" id="{9351331F-5C15-65D6-2DA4-006435A8EBD1}"/>
              </a:ext>
            </a:extLst>
          </p:cNvPr>
          <p:cNvGraphicFramePr>
            <a:graphicFrameLocks noGrp="1"/>
          </p:cNvGraphicFramePr>
          <p:nvPr>
            <p:extLst>
              <p:ext uri="{D42A27DB-BD31-4B8C-83A1-F6EECF244321}">
                <p14:modId xmlns:p14="http://schemas.microsoft.com/office/powerpoint/2010/main" val="1592962145"/>
              </p:ext>
            </p:extLst>
          </p:nvPr>
        </p:nvGraphicFramePr>
        <p:xfrm>
          <a:off x="772886" y="1645930"/>
          <a:ext cx="10591800" cy="5212080"/>
        </p:xfrm>
        <a:graphic>
          <a:graphicData uri="http://schemas.openxmlformats.org/drawingml/2006/table">
            <a:tbl>
              <a:tblPr>
                <a:effectLst>
                  <a:outerShdw blurRad="50800" dist="50800" dir="5400000" sx="1000" sy="1000" algn="ctr" rotWithShape="0">
                    <a:schemeClr val="bg1"/>
                  </a:outerShdw>
                </a:effectLst>
                <a:tableStyleId>{5C22544A-7EE6-4342-B048-85BDC9FD1C3A}</a:tableStyleId>
              </a:tblPr>
              <a:tblGrid>
                <a:gridCol w="3217599">
                  <a:extLst>
                    <a:ext uri="{9D8B030D-6E8A-4147-A177-3AD203B41FA5}">
                      <a16:colId xmlns:a16="http://schemas.microsoft.com/office/drawing/2014/main" val="3236414758"/>
                    </a:ext>
                  </a:extLst>
                </a:gridCol>
                <a:gridCol w="1502155">
                  <a:extLst>
                    <a:ext uri="{9D8B030D-6E8A-4147-A177-3AD203B41FA5}">
                      <a16:colId xmlns:a16="http://schemas.microsoft.com/office/drawing/2014/main" val="2251208889"/>
                    </a:ext>
                  </a:extLst>
                </a:gridCol>
                <a:gridCol w="2647314">
                  <a:extLst>
                    <a:ext uri="{9D8B030D-6E8A-4147-A177-3AD203B41FA5}">
                      <a16:colId xmlns:a16="http://schemas.microsoft.com/office/drawing/2014/main" val="659853316"/>
                    </a:ext>
                  </a:extLst>
                </a:gridCol>
                <a:gridCol w="3224732">
                  <a:extLst>
                    <a:ext uri="{9D8B030D-6E8A-4147-A177-3AD203B41FA5}">
                      <a16:colId xmlns:a16="http://schemas.microsoft.com/office/drawing/2014/main" val="1955372141"/>
                    </a:ext>
                  </a:extLst>
                </a:gridCol>
              </a:tblGrid>
              <a:tr h="536266">
                <a:tc gridSpan="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800" b="1" dirty="0">
                          <a:latin typeface="Calibri" panose="020F0502020204030204" pitchFamily="34" charset="0"/>
                          <a:cs typeface="Calibri" panose="020F0502020204030204" pitchFamily="34" charset="0"/>
                        </a:rPr>
                        <a:t>Current museum structures create salary differentials </a:t>
                      </a:r>
                    </a:p>
                    <a:p>
                      <a:pPr algn="ctr" fontAlgn="ctr"/>
                      <a:r>
                        <a:rPr lang="en-US" sz="1800" b="1" u="none" strike="noStrike" dirty="0">
                          <a:effectLst/>
                          <a:latin typeface="Calibri" panose="020F0502020204030204" pitchFamily="34" charset="0"/>
                          <a:cs typeface="Calibri" panose="020F0502020204030204" pitchFamily="34" charset="0"/>
                        </a:rPr>
                        <a:t>Mean salaries compiled from the Association of Art Museum Directors salary survey of 2022</a:t>
                      </a:r>
                      <a:endParaRPr lang="en-US" sz="1800" b="1"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18193436"/>
                  </a:ext>
                </a:extLst>
              </a:tr>
              <a:tr h="268133">
                <a:tc>
                  <a:txBody>
                    <a:bodyPr/>
                    <a:lstStyle/>
                    <a:p>
                      <a:pPr algn="ctr" fontAlgn="ctr"/>
                      <a:r>
                        <a:rPr lang="en-US" sz="1800" b="1" u="none" strike="noStrike" dirty="0">
                          <a:effectLst/>
                          <a:latin typeface="Calibri" panose="020F0502020204030204" pitchFamily="34" charset="0"/>
                          <a:cs typeface="Calibri" panose="020F0502020204030204" pitchFamily="34" charset="0"/>
                        </a:rPr>
                        <a:t>Position</a:t>
                      </a:r>
                      <a:endParaRPr lang="en-US" sz="1800" b="1"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b="1" u="none" strike="noStrike" dirty="0">
                          <a:effectLst/>
                          <a:latin typeface="Calibri" panose="020F0502020204030204" pitchFamily="34" charset="0"/>
                          <a:cs typeface="Calibri" panose="020F0502020204030204" pitchFamily="34" charset="0"/>
                        </a:rPr>
                        <a:t>Salary 2022</a:t>
                      </a:r>
                      <a:endParaRPr lang="en-US" sz="1800" b="1"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b="1" u="none" strike="noStrike" dirty="0">
                          <a:effectLst/>
                          <a:latin typeface="Calibri" panose="020F0502020204030204" pitchFamily="34" charset="0"/>
                          <a:cs typeface="Calibri" panose="020F0502020204030204" pitchFamily="34" charset="0"/>
                        </a:rPr>
                        <a:t>Position</a:t>
                      </a:r>
                      <a:endParaRPr lang="en-US" sz="1800" b="1"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b="1" u="none" strike="noStrike" dirty="0">
                          <a:effectLst/>
                          <a:latin typeface="Calibri" panose="020F0502020204030204" pitchFamily="34" charset="0"/>
                          <a:cs typeface="Calibri" panose="020F0502020204030204" pitchFamily="34" charset="0"/>
                        </a:rPr>
                        <a:t>Salary 2022</a:t>
                      </a:r>
                      <a:endParaRPr lang="en-US" sz="1800" b="1"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1726093524"/>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Museum Directors</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$343,600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Chief of Security</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$81,200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1300814099"/>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Deputy Director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$185,500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Exhibition Designer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$75,500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2049816774"/>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Chief Operating Officer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$209,500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Associate Conservator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$73,200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3079084224"/>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Chief Curator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$158,500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Registrar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$72,500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2182796232"/>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Director of Development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$153,000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Museum Store Manager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$70,100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2916126240"/>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Director of Finance</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$151,700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Special Events Manager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$67,400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2507572651"/>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Chief Conservator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$126,500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Associate Librarian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$63,600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3640272661"/>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Human Resources Director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$125,700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Associate Educator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$61,200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3648977177"/>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Director, Planned Giving</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$105,800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Assistant Curator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$60,000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3063926618"/>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Senior Conservator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$98,900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Associate Librarian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$51,700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2823926545"/>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Marketing Director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$99,200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Assistant Registrar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$51,900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580084777"/>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Director of Education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$94,400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Assistant Educator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$52,000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3885950302"/>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Facilities Director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$97,900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Volunteer Coordinator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$55,000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3855902121"/>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Systems Manager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$97,500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Education Assistant</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$45,700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4049318686"/>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Director of Finance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$87,700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Museum Security Officer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$39,700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545851575"/>
                  </a:ext>
                </a:extLst>
              </a:tr>
              <a:tr h="268133">
                <a:tc>
                  <a:txBody>
                    <a:bodyPr/>
                    <a:lstStyle/>
                    <a:p>
                      <a:pPr algn="ctr" fontAlgn="ctr"/>
                      <a:r>
                        <a:rPr lang="en-US" sz="1800" u="none" strike="noStrike" dirty="0">
                          <a:effectLst/>
                          <a:latin typeface="Calibri" panose="020F0502020204030204" pitchFamily="34" charset="0"/>
                          <a:cs typeface="Calibri" panose="020F0502020204030204" pitchFamily="34" charset="0"/>
                        </a:rPr>
                        <a:t>Engineering Manager</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$89,900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Visitor Services Associate</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tc>
                  <a:txBody>
                    <a:bodyPr/>
                    <a:lstStyle/>
                    <a:p>
                      <a:pPr algn="ctr" fontAlgn="ctr"/>
                      <a:r>
                        <a:rPr lang="en-US" sz="1800" u="none" strike="noStrike" dirty="0">
                          <a:effectLst/>
                          <a:latin typeface="Calibri" panose="020F0502020204030204" pitchFamily="34" charset="0"/>
                          <a:cs typeface="Calibri" panose="020F0502020204030204" pitchFamily="34" charset="0"/>
                        </a:rPr>
                        <a:t>$36,800 </a:t>
                      </a:r>
                      <a:endParaRPr lang="en-US" sz="1800" b="0" i="0" u="none" strike="noStrike" dirty="0">
                        <a:solidFill>
                          <a:srgbClr val="000000"/>
                        </a:solidFill>
                        <a:effectLst/>
                        <a:latin typeface="Calibri" panose="020F0502020204030204" pitchFamily="34" charset="0"/>
                        <a:cs typeface="Calibri" panose="020F0502020204030204" pitchFamily="34" charset="0"/>
                      </a:endParaRPr>
                    </a:p>
                  </a:txBody>
                  <a:tcPr marL="182880" marR="0" marT="0" marB="0" anchor="ctr">
                    <a:blipFill dpi="0" rotWithShape="1">
                      <a:blip r:embed="rId8">
                        <a:alphaModFix amt="90000"/>
                      </a:blip>
                      <a:srcRect/>
                      <a:tile tx="0" ty="0" sx="100000" sy="100000" flip="none" algn="tl"/>
                    </a:blipFill>
                  </a:tcPr>
                </a:tc>
                <a:extLst>
                  <a:ext uri="{0D108BD9-81ED-4DB2-BD59-A6C34878D82A}">
                    <a16:rowId xmlns:a16="http://schemas.microsoft.com/office/drawing/2014/main" val="2992219926"/>
                  </a:ext>
                </a:extLst>
              </a:tr>
            </a:tbl>
          </a:graphicData>
        </a:graphic>
      </p:graphicFrame>
      <p:pic>
        <p:nvPicPr>
          <p:cNvPr id="11" name="Audio 10">
            <a:hlinkClick r:id="" action="ppaction://media"/>
            <a:extLst>
              <a:ext uri="{FF2B5EF4-FFF2-40B4-BE49-F238E27FC236}">
                <a16:creationId xmlns:a16="http://schemas.microsoft.com/office/drawing/2014/main" id="{DC479138-AC3C-B34A-C560-B81EE95E8E6F}"/>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519096472"/>
      </p:ext>
    </p:extLst>
  </p:cSld>
  <p:clrMapOvr>
    <a:masterClrMapping/>
  </p:clrMapOvr>
  <mc:AlternateContent xmlns:mc="http://schemas.openxmlformats.org/markup-compatibility/2006" xmlns:p14="http://schemas.microsoft.com/office/powerpoint/2010/main">
    <mc:Choice Requires="p14">
      <p:transition spd="slow" p14:dur="6250" advTm="57408"/>
    </mc:Choice>
    <mc:Fallback xmlns="">
      <p:transition spd="slow" advTm="574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26B4D4-5BA3-9D6E-CA6B-899FFB4D0940}"/>
              </a:ext>
            </a:extLst>
          </p:cNvPr>
          <p:cNvPicPr>
            <a:picLocks noChangeAspect="1"/>
          </p:cNvPicPr>
          <p:nvPr/>
        </p:nvPicPr>
        <p:blipFill>
          <a:blip r:embed="rId5"/>
          <a:stretch>
            <a:fillRect/>
          </a:stretch>
        </p:blipFill>
        <p:spPr>
          <a:xfrm>
            <a:off x="0" y="0"/>
            <a:ext cx="12210034" cy="6858000"/>
          </a:xfrm>
          <a:prstGeom prst="rect">
            <a:avLst/>
          </a:prstGeom>
        </p:spPr>
      </p:pic>
      <p:sp>
        <p:nvSpPr>
          <p:cNvPr id="4" name="TextBox 3">
            <a:extLst>
              <a:ext uri="{FF2B5EF4-FFF2-40B4-BE49-F238E27FC236}">
                <a16:creationId xmlns:a16="http://schemas.microsoft.com/office/drawing/2014/main" id="{024A13C4-A1DF-DBA5-F8B8-8916D9BCD18B}"/>
              </a:ext>
            </a:extLst>
          </p:cNvPr>
          <p:cNvSpPr txBox="1"/>
          <p:nvPr/>
        </p:nvSpPr>
        <p:spPr>
          <a:xfrm>
            <a:off x="1935680" y="5114842"/>
            <a:ext cx="8003968" cy="1538883"/>
          </a:xfrm>
          <a:prstGeom prst="rect">
            <a:avLst/>
          </a:prstGeom>
          <a:blipFill dpi="0" rotWithShape="1">
            <a:blip r:embed="rId6">
              <a:alphaModFix amt="90000"/>
            </a:blip>
            <a:srcRect/>
            <a:tile tx="0" ty="0" sx="100000" sy="100000" flip="none" algn="tl"/>
          </a:blipFill>
          <a:effectLst>
            <a:softEdge rad="25400"/>
          </a:effectLst>
        </p:spPr>
        <p:txBody>
          <a:bodyPr wrap="square" rtlCol="0">
            <a:spAutoFit/>
          </a:bodyPr>
          <a:lstStyle/>
          <a:p>
            <a:pPr algn="ctr" rtl="0">
              <a:spcBef>
                <a:spcPts val="0"/>
              </a:spcBef>
              <a:spcAft>
                <a:spcPts val="0"/>
              </a:spcAft>
            </a:pPr>
            <a:r>
              <a:rPr lang="en-US" sz="4000" b="1" i="0" u="none" strike="noStrike" dirty="0">
                <a:solidFill>
                  <a:srgbClr val="000000"/>
                </a:solidFill>
                <a:effectLst/>
                <a:latin typeface="Calibri" panose="020F0502020204030204" pitchFamily="34" charset="0"/>
                <a:cs typeface="Calibri" panose="020F0502020204030204" pitchFamily="34" charset="0"/>
              </a:rPr>
              <a:t>Gap in Executive and Front Line Pay</a:t>
            </a:r>
          </a:p>
          <a:p>
            <a:pPr algn="l"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Average museum director compensation is nearly 10x that of museum associates</a:t>
            </a:r>
          </a:p>
          <a:p>
            <a:pPr algn="l"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Education and front of house roles, which engage the public, are underpaid relative to other positions</a:t>
            </a:r>
          </a:p>
        </p:txBody>
      </p:sp>
      <p:pic>
        <p:nvPicPr>
          <p:cNvPr id="2" name="Audio 1">
            <a:hlinkClick r:id="" action="ppaction://media"/>
            <a:extLst>
              <a:ext uri="{FF2B5EF4-FFF2-40B4-BE49-F238E27FC236}">
                <a16:creationId xmlns:a16="http://schemas.microsoft.com/office/drawing/2014/main" id="{B2FF76B9-A024-990D-8A85-4926DB3545A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672738574"/>
      </p:ext>
    </p:extLst>
  </p:cSld>
  <p:clrMapOvr>
    <a:masterClrMapping/>
  </p:clrMapOvr>
  <mc:AlternateContent xmlns:mc="http://schemas.openxmlformats.org/markup-compatibility/2006" xmlns:p14="http://schemas.microsoft.com/office/powerpoint/2010/main">
    <mc:Choice Requires="p14">
      <p:transition spd="slow" p14:dur="6250" advTm="33632"/>
    </mc:Choice>
    <mc:Fallback xmlns="">
      <p:transition spd="slow" advTm="336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67ABF4-4ED9-A2B2-DB72-6F648637CC0F}"/>
              </a:ext>
            </a:extLst>
          </p:cNvPr>
          <p:cNvPicPr>
            <a:picLocks noChangeAspect="1"/>
          </p:cNvPicPr>
          <p:nvPr/>
        </p:nvPicPr>
        <p:blipFill>
          <a:blip r:embed="rId5"/>
          <a:stretch>
            <a:fillRect/>
          </a:stretch>
        </p:blipFill>
        <p:spPr>
          <a:xfrm>
            <a:off x="0" y="0"/>
            <a:ext cx="12192000" cy="6857999"/>
          </a:xfrm>
          <a:prstGeom prst="rect">
            <a:avLst/>
          </a:prstGeom>
        </p:spPr>
      </p:pic>
      <p:sp>
        <p:nvSpPr>
          <p:cNvPr id="5" name="TextBox 4">
            <a:extLst>
              <a:ext uri="{FF2B5EF4-FFF2-40B4-BE49-F238E27FC236}">
                <a16:creationId xmlns:a16="http://schemas.microsoft.com/office/drawing/2014/main" id="{6F65C8FF-CAE0-8F74-84CB-07B7EEB8398C}"/>
              </a:ext>
            </a:extLst>
          </p:cNvPr>
          <p:cNvSpPr txBox="1"/>
          <p:nvPr/>
        </p:nvSpPr>
        <p:spPr>
          <a:xfrm rot="10800000" flipV="1">
            <a:off x="304798" y="5285319"/>
            <a:ext cx="9973734" cy="1261884"/>
          </a:xfrm>
          <a:prstGeom prst="rect">
            <a:avLst/>
          </a:prstGeom>
          <a:blipFill>
            <a:blip r:embed="rId6">
              <a:alphaModFix amt="92455"/>
            </a:blip>
            <a:tile tx="0" ty="0" sx="100000" sy="100000" flip="none" algn="tl"/>
          </a:blipFill>
          <a:effectLst>
            <a:softEdge rad="25400"/>
          </a:effectLst>
        </p:spPr>
        <p:txBody>
          <a:bodyPr wrap="square">
            <a:spAutoFit/>
          </a:bodyPr>
          <a:lstStyle/>
          <a:p>
            <a:r>
              <a:rPr lang="en-US" sz="4000" b="1" i="0" u="none" strike="noStrike" dirty="0">
                <a:effectLst/>
              </a:rPr>
              <a:t>What is the MIT Living Wage Calculator?</a:t>
            </a:r>
            <a:br>
              <a:rPr lang="en-US" dirty="0"/>
            </a:br>
            <a:r>
              <a:rPr lang="en-US" dirty="0"/>
              <a:t>D</a:t>
            </a:r>
            <a:r>
              <a:rPr lang="en-US" b="0" i="0" u="none" strike="noStrike" dirty="0">
                <a:effectLst/>
              </a:rPr>
              <a:t>eveloped to help individuals, communities, employers, and others estimate the local wage rate that a full-time worker requires to cover the costs of their family’s basic needs where they live. </a:t>
            </a:r>
            <a:endParaRPr lang="en-US" dirty="0"/>
          </a:p>
        </p:txBody>
      </p:sp>
      <p:pic>
        <p:nvPicPr>
          <p:cNvPr id="2" name="Audio 1">
            <a:hlinkClick r:id="" action="ppaction://media"/>
            <a:extLst>
              <a:ext uri="{FF2B5EF4-FFF2-40B4-BE49-F238E27FC236}">
                <a16:creationId xmlns:a16="http://schemas.microsoft.com/office/drawing/2014/main" id="{AD3E6FD9-4DB8-C467-A77E-E03871B2632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951123238"/>
      </p:ext>
    </p:extLst>
  </p:cSld>
  <p:clrMapOvr>
    <a:masterClrMapping/>
  </p:clrMapOvr>
  <mc:AlternateContent xmlns:mc="http://schemas.openxmlformats.org/markup-compatibility/2006" xmlns:p14="http://schemas.microsoft.com/office/powerpoint/2010/main">
    <mc:Choice Requires="p14">
      <p:transition spd="slow" p14:dur="6250" advTm="54668"/>
    </mc:Choice>
    <mc:Fallback xmlns="">
      <p:transition spd="slow" advTm="546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0E11A9-A4FE-4F40-E0B0-09EEDB97666D}"/>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5000"/>
                    </a14:imgEffect>
                  </a14:imgLayer>
                </a14:imgProps>
              </a:ext>
            </a:extLst>
          </a:blip>
          <a:stretch>
            <a:fillRect/>
          </a:stretch>
        </p:blipFill>
        <p:spPr>
          <a:xfrm>
            <a:off x="-98961" y="-159521"/>
            <a:ext cx="12290961" cy="7017521"/>
          </a:xfrm>
          <a:prstGeom prst="rect">
            <a:avLst/>
          </a:prstGeom>
        </p:spPr>
      </p:pic>
      <p:sp>
        <p:nvSpPr>
          <p:cNvPr id="7" name="TextBox 6">
            <a:extLst>
              <a:ext uri="{FF2B5EF4-FFF2-40B4-BE49-F238E27FC236}">
                <a16:creationId xmlns:a16="http://schemas.microsoft.com/office/drawing/2014/main" id="{9A61FDB5-1A86-B0EA-00CE-84DC25F710B3}"/>
              </a:ext>
            </a:extLst>
          </p:cNvPr>
          <p:cNvSpPr txBox="1"/>
          <p:nvPr/>
        </p:nvSpPr>
        <p:spPr>
          <a:xfrm>
            <a:off x="1503822" y="-185199"/>
            <a:ext cx="9583386" cy="707886"/>
          </a:xfrm>
          <a:prstGeom prst="rect">
            <a:avLst/>
          </a:prstGeom>
          <a:noFill/>
        </p:spPr>
        <p:txBody>
          <a:bodyPr wrap="square">
            <a:spAutoFit/>
          </a:bodyPr>
          <a:lstStyle/>
          <a:p>
            <a:r>
              <a:rPr lang="en-US" sz="4000" b="1" dirty="0">
                <a:latin typeface="Calibri" panose="020F0502020204030204" pitchFamily="34" charset="0"/>
                <a:ea typeface="Times New Roman" panose="02020603050405020304" pitchFamily="18" charset="0"/>
                <a:cs typeface="Calibri" panose="020F0502020204030204" pitchFamily="34" charset="0"/>
              </a:rPr>
              <a:t>Museums Must Address the Cost-of-Living</a:t>
            </a:r>
            <a:endParaRPr lang="en-US" sz="4000" dirty="0"/>
          </a:p>
        </p:txBody>
      </p:sp>
      <p:graphicFrame>
        <p:nvGraphicFramePr>
          <p:cNvPr id="8" name="Table 7">
            <a:extLst>
              <a:ext uri="{FF2B5EF4-FFF2-40B4-BE49-F238E27FC236}">
                <a16:creationId xmlns:a16="http://schemas.microsoft.com/office/drawing/2014/main" id="{E4D546B0-5ACC-914A-48E7-193F54AA778B}"/>
              </a:ext>
            </a:extLst>
          </p:cNvPr>
          <p:cNvGraphicFramePr>
            <a:graphicFrameLocks noGrp="1"/>
          </p:cNvGraphicFramePr>
          <p:nvPr>
            <p:extLst>
              <p:ext uri="{D42A27DB-BD31-4B8C-83A1-F6EECF244321}">
                <p14:modId xmlns:p14="http://schemas.microsoft.com/office/powerpoint/2010/main" val="1988766624"/>
              </p:ext>
            </p:extLst>
          </p:nvPr>
        </p:nvGraphicFramePr>
        <p:xfrm>
          <a:off x="263235" y="676210"/>
          <a:ext cx="11566567" cy="5505579"/>
        </p:xfrm>
        <a:graphic>
          <a:graphicData uri="http://schemas.openxmlformats.org/drawingml/2006/table">
            <a:tbl>
              <a:tblPr>
                <a:tableStyleId>{5C22544A-7EE6-4342-B048-85BDC9FD1C3A}</a:tableStyleId>
              </a:tblPr>
              <a:tblGrid>
                <a:gridCol w="3528730">
                  <a:extLst>
                    <a:ext uri="{9D8B030D-6E8A-4147-A177-3AD203B41FA5}">
                      <a16:colId xmlns:a16="http://schemas.microsoft.com/office/drawing/2014/main" val="4005070238"/>
                    </a:ext>
                  </a:extLst>
                </a:gridCol>
                <a:gridCol w="828303">
                  <a:extLst>
                    <a:ext uri="{9D8B030D-6E8A-4147-A177-3AD203B41FA5}">
                      <a16:colId xmlns:a16="http://schemas.microsoft.com/office/drawing/2014/main" val="515325511"/>
                    </a:ext>
                  </a:extLst>
                </a:gridCol>
                <a:gridCol w="1636893">
                  <a:extLst>
                    <a:ext uri="{9D8B030D-6E8A-4147-A177-3AD203B41FA5}">
                      <a16:colId xmlns:a16="http://schemas.microsoft.com/office/drawing/2014/main" val="1758189897"/>
                    </a:ext>
                  </a:extLst>
                </a:gridCol>
                <a:gridCol w="1329626">
                  <a:extLst>
                    <a:ext uri="{9D8B030D-6E8A-4147-A177-3AD203B41FA5}">
                      <a16:colId xmlns:a16="http://schemas.microsoft.com/office/drawing/2014/main" val="2222537777"/>
                    </a:ext>
                  </a:extLst>
                </a:gridCol>
                <a:gridCol w="4243015">
                  <a:extLst>
                    <a:ext uri="{9D8B030D-6E8A-4147-A177-3AD203B41FA5}">
                      <a16:colId xmlns:a16="http://schemas.microsoft.com/office/drawing/2014/main" val="3962731768"/>
                    </a:ext>
                  </a:extLst>
                </a:gridCol>
              </a:tblGrid>
              <a:tr h="1460050">
                <a:tc>
                  <a:txBody>
                    <a:bodyPr/>
                    <a:lstStyle/>
                    <a:p>
                      <a:pPr algn="ctr" fontAlgn="t"/>
                      <a:r>
                        <a:rPr lang="en-US" sz="1600" b="1" u="none" strike="noStrike" dirty="0">
                          <a:effectLst/>
                          <a:latin typeface="Calibri" panose="020F0502020204030204" pitchFamily="34" charset="0"/>
                          <a:cs typeface="Calibri" panose="020F0502020204030204" pitchFamily="34" charset="0"/>
                        </a:rPr>
                        <a:t>Full-Time Job Posting Description and Location</a:t>
                      </a:r>
                      <a:endParaRPr lang="en-US" sz="1600" b="1"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b="1" u="none" strike="noStrike" dirty="0">
                          <a:effectLst/>
                          <a:latin typeface="Calibri" panose="020F0502020204030204" pitchFamily="34" charset="0"/>
                          <a:cs typeface="Calibri" panose="020F0502020204030204" pitchFamily="34" charset="0"/>
                        </a:rPr>
                        <a:t>Salary</a:t>
                      </a:r>
                      <a:endParaRPr lang="en-US" sz="1600" b="1"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b="1" u="none" strike="noStrike" dirty="0">
                          <a:effectLst/>
                          <a:latin typeface="Calibri" panose="020F0502020204030204" pitchFamily="34" charset="0"/>
                          <a:cs typeface="Calibri" panose="020F0502020204030204" pitchFamily="34" charset="0"/>
                        </a:rPr>
                        <a:t>MIT Living Wage Calculator One Adult Only</a:t>
                      </a:r>
                      <a:endParaRPr lang="en-US" sz="1600" b="1"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b="1" u="none" strike="noStrike" dirty="0">
                          <a:effectLst/>
                          <a:latin typeface="Calibri" panose="020F0502020204030204" pitchFamily="34" charset="0"/>
                          <a:cs typeface="Calibri" panose="020F0502020204030204" pitchFamily="34" charset="0"/>
                        </a:rPr>
                        <a:t>MIT Living Wage Calculator One Adult and 1 Child</a:t>
                      </a:r>
                      <a:endParaRPr lang="en-US" sz="1600" b="1"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b="1" u="none" strike="noStrike" dirty="0">
                          <a:effectLst/>
                          <a:latin typeface="Calibri" panose="020F0502020204030204" pitchFamily="34" charset="0"/>
                          <a:cs typeface="Calibri" panose="020F0502020204030204" pitchFamily="34" charset="0"/>
                        </a:rPr>
                        <a:t>Museum Net Assets per 990 Form or Financial Report 2020 or 2021</a:t>
                      </a:r>
                      <a:endParaRPr lang="en-US" sz="1600" b="1"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extLst>
                  <a:ext uri="{0D108BD9-81ED-4DB2-BD59-A6C34878D82A}">
                    <a16:rowId xmlns:a16="http://schemas.microsoft.com/office/drawing/2014/main" val="4063507203"/>
                  </a:ext>
                </a:extLst>
              </a:tr>
              <a:tr h="878854">
                <a:tc>
                  <a:txBody>
                    <a:bodyPr/>
                    <a:lstStyle/>
                    <a:p>
                      <a:pPr algn="ctr" fontAlgn="t"/>
                      <a:r>
                        <a:rPr lang="en-US" sz="1600" u="none" strike="noStrike" dirty="0">
                          <a:effectLst/>
                          <a:latin typeface="Calibri" panose="020F0502020204030204" pitchFamily="34" charset="0"/>
                          <a:cs typeface="Calibri" panose="020F0502020204030204" pitchFamily="34" charset="0"/>
                        </a:rPr>
                        <a:t>Website Content Manager, The San Francisco Museum of Modern, San Francisco CA</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$76,841 - $81,334</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$64,090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$125,687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$736,279,605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extLst>
                  <a:ext uri="{0D108BD9-81ED-4DB2-BD59-A6C34878D82A}">
                    <a16:rowId xmlns:a16="http://schemas.microsoft.com/office/drawing/2014/main" val="1418805659"/>
                  </a:ext>
                </a:extLst>
              </a:tr>
              <a:tr h="878854">
                <a:tc>
                  <a:txBody>
                    <a:bodyPr/>
                    <a:lstStyle/>
                    <a:p>
                      <a:pPr algn="ctr" fontAlgn="t"/>
                      <a:r>
                        <a:rPr lang="en-US" sz="1600" u="none" strike="noStrike" dirty="0">
                          <a:effectLst/>
                          <a:latin typeface="Calibri" panose="020F0502020204030204" pitchFamily="34" charset="0"/>
                          <a:cs typeface="Calibri" panose="020F0502020204030204" pitchFamily="34" charset="0"/>
                        </a:rPr>
                        <a:t>Associate Director of Individual Giving and Events, Mississippi Museums of Art, Jackson MS</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$55,000 - $65,000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$33,498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$62,984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$7,998,794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extLst>
                  <a:ext uri="{0D108BD9-81ED-4DB2-BD59-A6C34878D82A}">
                    <a16:rowId xmlns:a16="http://schemas.microsoft.com/office/drawing/2014/main" val="3053080073"/>
                  </a:ext>
                </a:extLst>
              </a:tr>
              <a:tr h="849782">
                <a:tc>
                  <a:txBody>
                    <a:bodyPr/>
                    <a:lstStyle/>
                    <a:p>
                      <a:pPr algn="ctr" fontAlgn="t"/>
                      <a:r>
                        <a:rPr lang="en-US" sz="1600" u="none" strike="noStrike" dirty="0">
                          <a:effectLst/>
                          <a:latin typeface="Calibri" panose="020F0502020204030204" pitchFamily="34" charset="0"/>
                          <a:cs typeface="Calibri" panose="020F0502020204030204" pitchFamily="34" charset="0"/>
                        </a:rPr>
                        <a:t>Director's Office Assistant, Museum of Contemporary Art Chicago, Chicago IL</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$49,430 - $61,680</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$38,306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$73,208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$194,091,422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extLst>
                  <a:ext uri="{0D108BD9-81ED-4DB2-BD59-A6C34878D82A}">
                    <a16:rowId xmlns:a16="http://schemas.microsoft.com/office/drawing/2014/main" val="2646114853"/>
                  </a:ext>
                </a:extLst>
              </a:tr>
              <a:tr h="849782">
                <a:tc>
                  <a:txBody>
                    <a:bodyPr/>
                    <a:lstStyle/>
                    <a:p>
                      <a:pPr algn="ctr" fontAlgn="t"/>
                      <a:r>
                        <a:rPr lang="en-US" sz="1600" u="none" strike="noStrike" dirty="0">
                          <a:effectLst/>
                          <a:latin typeface="Calibri" panose="020F0502020204030204" pitchFamily="34" charset="0"/>
                          <a:cs typeface="Calibri" panose="020F0502020204030204" pitchFamily="34" charset="0"/>
                        </a:rPr>
                        <a:t>Preventive Conservator, The Walters Art Museum, Baltimore MD</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$50,500 - $60,500</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$36,477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$74,494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$234,163,733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extLst>
                  <a:ext uri="{0D108BD9-81ED-4DB2-BD59-A6C34878D82A}">
                    <a16:rowId xmlns:a16="http://schemas.microsoft.com/office/drawing/2014/main" val="1405837009"/>
                  </a:ext>
                </a:extLst>
              </a:tr>
              <a:tr h="588257">
                <a:tc>
                  <a:txBody>
                    <a:bodyPr/>
                    <a:lstStyle/>
                    <a:p>
                      <a:pPr algn="ctr" fontAlgn="t"/>
                      <a:r>
                        <a:rPr lang="en-US" sz="1600" u="none" strike="noStrike" dirty="0">
                          <a:effectLst/>
                          <a:latin typeface="Calibri" panose="020F0502020204030204" pitchFamily="34" charset="0"/>
                          <a:cs typeface="Calibri" panose="020F0502020204030204" pitchFamily="34" charset="0"/>
                        </a:rPr>
                        <a:t>Museum Executive Director, Southeast Museum, Brewster NY</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$30,000 - $40,000</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$52,863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$96,867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tc>
                  <a:txBody>
                    <a:bodyPr/>
                    <a:lstStyle/>
                    <a:p>
                      <a:pPr algn="ctr" fontAlgn="t"/>
                      <a:r>
                        <a:rPr lang="en-US" sz="1600" u="none" strike="noStrike" dirty="0">
                          <a:effectLst/>
                          <a:latin typeface="Calibri" panose="020F0502020204030204" pitchFamily="34" charset="0"/>
                          <a:cs typeface="Calibri" panose="020F0502020204030204" pitchFamily="34" charset="0"/>
                        </a:rPr>
                        <a:t>$109,531 </a:t>
                      </a:r>
                      <a:endParaRPr lang="en-US" sz="1600" b="0" i="0" u="none" strike="noStrike" dirty="0">
                        <a:solidFill>
                          <a:srgbClr val="000000"/>
                        </a:solidFill>
                        <a:effectLst/>
                        <a:latin typeface="Calibri" panose="020F0502020204030204" pitchFamily="34" charset="0"/>
                        <a:cs typeface="Calibri" panose="020F0502020204030204" pitchFamily="34" charset="0"/>
                      </a:endParaRPr>
                    </a:p>
                  </a:txBody>
                  <a:tcPr marL="5925" marR="5925" marT="5925" marB="0">
                    <a:blipFill dpi="0" rotWithShape="1">
                      <a:blip r:embed="rId7">
                        <a:alphaModFix amt="90000"/>
                      </a:blip>
                      <a:srcRect/>
                      <a:tile tx="0" ty="0" sx="100000" sy="100000" flip="none" algn="tl"/>
                    </a:blipFill>
                  </a:tcPr>
                </a:tc>
                <a:extLst>
                  <a:ext uri="{0D108BD9-81ED-4DB2-BD59-A6C34878D82A}">
                    <a16:rowId xmlns:a16="http://schemas.microsoft.com/office/drawing/2014/main" val="1928390135"/>
                  </a:ext>
                </a:extLst>
              </a:tr>
            </a:tbl>
          </a:graphicData>
        </a:graphic>
      </p:graphicFrame>
      <p:pic>
        <p:nvPicPr>
          <p:cNvPr id="4" name="Audio 3">
            <a:hlinkClick r:id="" action="ppaction://media"/>
            <a:extLst>
              <a:ext uri="{FF2B5EF4-FFF2-40B4-BE49-F238E27FC236}">
                <a16:creationId xmlns:a16="http://schemas.microsoft.com/office/drawing/2014/main" id="{CF6A5FA2-21AF-AC89-5639-16D3380B58EC}"/>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598534458"/>
      </p:ext>
    </p:extLst>
  </p:cSld>
  <p:clrMapOvr>
    <a:masterClrMapping/>
  </p:clrMapOvr>
  <mc:AlternateContent xmlns:mc="http://schemas.openxmlformats.org/markup-compatibility/2006" xmlns:p14="http://schemas.microsoft.com/office/powerpoint/2010/main">
    <mc:Choice Requires="p14">
      <p:transition spd="slow" p14:dur="6250" advTm="50410"/>
    </mc:Choice>
    <mc:Fallback xmlns="">
      <p:transition spd="slow" advTm="504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7F10BE0-3ED0-3FA5-1AE4-4CF9502A879C}"/>
              </a:ext>
            </a:extLst>
          </p:cNvPr>
          <p:cNvPicPr>
            <a:picLocks noChangeAspect="1"/>
          </p:cNvPicPr>
          <p:nvPr/>
        </p:nvPicPr>
        <p:blipFill>
          <a:blip r:embed="rId5"/>
          <a:stretch>
            <a:fillRect/>
          </a:stretch>
        </p:blipFill>
        <p:spPr>
          <a:xfrm>
            <a:off x="6551112" y="3212927"/>
            <a:ext cx="5640888" cy="3645073"/>
          </a:xfrm>
          <a:prstGeom prst="rect">
            <a:avLst/>
          </a:prstGeom>
        </p:spPr>
      </p:pic>
      <p:pic>
        <p:nvPicPr>
          <p:cNvPr id="5" name="Picture 4">
            <a:extLst>
              <a:ext uri="{FF2B5EF4-FFF2-40B4-BE49-F238E27FC236}">
                <a16:creationId xmlns:a16="http://schemas.microsoft.com/office/drawing/2014/main" id="{247B17AC-21E8-A60A-06C3-6E97F70B421F}"/>
              </a:ext>
            </a:extLst>
          </p:cNvPr>
          <p:cNvPicPr>
            <a:picLocks noChangeAspect="1"/>
          </p:cNvPicPr>
          <p:nvPr/>
        </p:nvPicPr>
        <p:blipFill>
          <a:blip r:embed="rId6"/>
          <a:stretch>
            <a:fillRect/>
          </a:stretch>
        </p:blipFill>
        <p:spPr>
          <a:xfrm>
            <a:off x="-1" y="3226791"/>
            <a:ext cx="6551113" cy="3651336"/>
          </a:xfrm>
          <a:prstGeom prst="rect">
            <a:avLst/>
          </a:prstGeom>
        </p:spPr>
      </p:pic>
      <p:pic>
        <p:nvPicPr>
          <p:cNvPr id="7" name="Picture 6">
            <a:extLst>
              <a:ext uri="{FF2B5EF4-FFF2-40B4-BE49-F238E27FC236}">
                <a16:creationId xmlns:a16="http://schemas.microsoft.com/office/drawing/2014/main" id="{FB53056D-06D7-D8EF-B6C0-5A9EAD22F0A0}"/>
              </a:ext>
            </a:extLst>
          </p:cNvPr>
          <p:cNvPicPr>
            <a:picLocks noChangeAspect="1"/>
          </p:cNvPicPr>
          <p:nvPr/>
        </p:nvPicPr>
        <p:blipFill>
          <a:blip r:embed="rId7"/>
          <a:stretch>
            <a:fillRect/>
          </a:stretch>
        </p:blipFill>
        <p:spPr>
          <a:xfrm>
            <a:off x="-1" y="16997"/>
            <a:ext cx="6551112" cy="3206662"/>
          </a:xfrm>
          <a:prstGeom prst="rect">
            <a:avLst/>
          </a:prstGeom>
        </p:spPr>
      </p:pic>
      <p:pic>
        <p:nvPicPr>
          <p:cNvPr id="9" name="Picture 8">
            <a:extLst>
              <a:ext uri="{FF2B5EF4-FFF2-40B4-BE49-F238E27FC236}">
                <a16:creationId xmlns:a16="http://schemas.microsoft.com/office/drawing/2014/main" id="{14B0DD63-4684-7430-E595-C887B0EC3CC9}"/>
              </a:ext>
            </a:extLst>
          </p:cNvPr>
          <p:cNvPicPr>
            <a:picLocks noChangeAspect="1"/>
          </p:cNvPicPr>
          <p:nvPr/>
        </p:nvPicPr>
        <p:blipFill>
          <a:blip r:embed="rId8"/>
          <a:stretch>
            <a:fillRect/>
          </a:stretch>
        </p:blipFill>
        <p:spPr>
          <a:xfrm>
            <a:off x="6551112" y="0"/>
            <a:ext cx="5640888" cy="3206662"/>
          </a:xfrm>
          <a:prstGeom prst="rect">
            <a:avLst/>
          </a:prstGeom>
        </p:spPr>
      </p:pic>
      <p:sp>
        <p:nvSpPr>
          <p:cNvPr id="10" name="TextBox 9">
            <a:extLst>
              <a:ext uri="{FF2B5EF4-FFF2-40B4-BE49-F238E27FC236}">
                <a16:creationId xmlns:a16="http://schemas.microsoft.com/office/drawing/2014/main" id="{8F8F7754-6393-CF94-D46F-5D47653A9AF5}"/>
              </a:ext>
            </a:extLst>
          </p:cNvPr>
          <p:cNvSpPr txBox="1"/>
          <p:nvPr/>
        </p:nvSpPr>
        <p:spPr>
          <a:xfrm>
            <a:off x="1966586" y="2292262"/>
            <a:ext cx="8830849" cy="2369880"/>
          </a:xfrm>
          <a:prstGeom prst="rect">
            <a:avLst/>
          </a:prstGeom>
          <a:blipFill dpi="0" rotWithShape="1">
            <a:blip r:embed="rId9">
              <a:alphaModFix amt="90000"/>
            </a:blip>
            <a:srcRect/>
            <a:tile tx="0" ty="0" sx="100000" sy="100000" flip="none" algn="tl"/>
          </a:blipFill>
          <a:effectLst>
            <a:softEdge rad="25400"/>
          </a:effectLst>
        </p:spPr>
        <p:txBody>
          <a:bodyPr wrap="square" rtlCol="0">
            <a:spAutoFit/>
          </a:bodyPr>
          <a:lstStyle/>
          <a:p>
            <a:pPr algn="ctr"/>
            <a:r>
              <a:rPr lang="en-US" sz="4000" b="1" dirty="0"/>
              <a:t>Practices that Museums Can Pursue</a:t>
            </a:r>
          </a:p>
          <a:p>
            <a:endParaRPr lang="en-US" dirty="0">
              <a:solidFill>
                <a:srgbClr val="444746"/>
              </a:solidFill>
              <a:latin typeface="Google Sans"/>
            </a:endParaRPr>
          </a:p>
          <a:p>
            <a:pPr marL="285750" indent="-285750">
              <a:buFont typeface="Arial" panose="020B0604020202020204" pitchFamily="34" charset="0"/>
              <a:buChar char="•"/>
            </a:pPr>
            <a:endParaRPr lang="en-US" dirty="0">
              <a:solidFill>
                <a:srgbClr val="444746"/>
              </a:solidFill>
              <a:latin typeface="Google Sans"/>
            </a:endParaRPr>
          </a:p>
          <a:p>
            <a:pPr marL="285750" indent="-285750" algn="ctr">
              <a:buFont typeface="Arial" panose="020B0604020202020204" pitchFamily="34" charset="0"/>
              <a:buChar char="•"/>
            </a:pPr>
            <a:r>
              <a:rPr lang="en-US" dirty="0">
                <a:solidFill>
                  <a:srgbClr val="444746"/>
                </a:solidFill>
              </a:rPr>
              <a:t>W</a:t>
            </a:r>
            <a:r>
              <a:rPr lang="en-US" b="0" i="0" u="none" strike="noStrike" dirty="0">
                <a:solidFill>
                  <a:srgbClr val="444746"/>
                </a:solidFill>
                <a:effectLst/>
              </a:rPr>
              <a:t>age/salary transparency</a:t>
            </a:r>
          </a:p>
          <a:p>
            <a:pPr marL="285750" indent="-285750" algn="ctr">
              <a:buFont typeface="Arial" panose="020B0604020202020204" pitchFamily="34" charset="0"/>
              <a:buChar char="•"/>
            </a:pPr>
            <a:r>
              <a:rPr lang="en-US" dirty="0">
                <a:solidFill>
                  <a:srgbClr val="444746"/>
                </a:solidFill>
              </a:rPr>
              <a:t>E</a:t>
            </a:r>
            <a:r>
              <a:rPr lang="en-US" b="0" i="0" u="none" strike="noStrike" dirty="0">
                <a:solidFill>
                  <a:srgbClr val="444746"/>
                </a:solidFill>
                <a:effectLst/>
              </a:rPr>
              <a:t>ndowment campaigns for salaries </a:t>
            </a:r>
          </a:p>
          <a:p>
            <a:pPr marL="285750" indent="-285750" algn="ctr">
              <a:buFont typeface="Arial" panose="020B0604020202020204" pitchFamily="34" charset="0"/>
              <a:buChar char="•"/>
            </a:pPr>
            <a:r>
              <a:rPr lang="en-US" dirty="0">
                <a:solidFill>
                  <a:srgbClr val="444746"/>
                </a:solidFill>
              </a:rPr>
              <a:t>C</a:t>
            </a:r>
            <a:r>
              <a:rPr lang="en-US" b="0" i="0" u="none" strike="noStrike" dirty="0">
                <a:solidFill>
                  <a:srgbClr val="444746"/>
                </a:solidFill>
                <a:effectLst/>
              </a:rPr>
              <a:t>ommitment to living wages</a:t>
            </a:r>
          </a:p>
          <a:p>
            <a:pPr marL="285750" indent="-285750" algn="ctr">
              <a:buFont typeface="Arial" panose="020B0604020202020204" pitchFamily="34" charset="0"/>
              <a:buChar char="•"/>
            </a:pPr>
            <a:r>
              <a:rPr lang="en-US" dirty="0">
                <a:solidFill>
                  <a:srgbClr val="444746"/>
                </a:solidFill>
              </a:rPr>
              <a:t>Seek trust-based philanthropy values and worker-centered</a:t>
            </a:r>
            <a:endParaRPr lang="en-US" dirty="0"/>
          </a:p>
        </p:txBody>
      </p:sp>
      <p:pic>
        <p:nvPicPr>
          <p:cNvPr id="12" name="Audio 11">
            <a:hlinkClick r:id="" action="ppaction://media"/>
            <a:extLst>
              <a:ext uri="{FF2B5EF4-FFF2-40B4-BE49-F238E27FC236}">
                <a16:creationId xmlns:a16="http://schemas.microsoft.com/office/drawing/2014/main" id="{B98F26F1-D418-D6A5-1DB5-5F1A1ECE8B3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208718252"/>
      </p:ext>
    </p:extLst>
  </p:cSld>
  <p:clrMapOvr>
    <a:masterClrMapping/>
  </p:clrMapOvr>
  <mc:AlternateContent xmlns:mc="http://schemas.openxmlformats.org/markup-compatibility/2006" xmlns:p14="http://schemas.microsoft.com/office/powerpoint/2010/main">
    <mc:Choice Requires="p14">
      <p:transition spd="slow" p14:dur="6250" advTm="100399"/>
    </mc:Choice>
    <mc:Fallback xmlns="">
      <p:transition spd="slow" advTm="1003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1" ma:contentTypeDescription="Create a new document." ma:contentTypeScope="" ma:versionID="64dfb1555687e0874b4304b796b5b0c7">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6e4c555b5e194d05b7203de9c4567b3"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2F1176D5-513E-4E73-98C9-4CEA832F57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076B5C-85B0-4D30-852D-5E5312EEA93B}">
  <ds:schemaRefs>
    <ds:schemaRef ds:uri="http://schemas.microsoft.com/sharepoint/v3/contenttype/forms"/>
  </ds:schemaRefs>
</ds:datastoreItem>
</file>

<file path=customXml/itemProps3.xml><?xml version="1.0" encoding="utf-8"?>
<ds:datastoreItem xmlns:ds="http://schemas.openxmlformats.org/officeDocument/2006/customXml" ds:itemID="{1342FAFE-88B4-49B4-9588-86CB0E564E50}">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17659</TotalTime>
  <Words>1988</Words>
  <Application>Microsoft Macintosh PowerPoint</Application>
  <PresentationFormat>Widescreen</PresentationFormat>
  <Paragraphs>152</Paragraphs>
  <Slides>11</Slides>
  <Notes>11</Notes>
  <HiddenSlides>0</HiddenSlides>
  <MMClips>11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Google Sans</vt:lpstr>
      <vt:lpstr>Tenorite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CROSSROADS OF LIVING WAGES IN AMERICAN MUSEUMS </dc:title>
  <dc:creator/>
  <cp:lastModifiedBy>Vanessa M Lancaric</cp:lastModifiedBy>
  <cp:revision>52</cp:revision>
  <dcterms:created xsi:type="dcterms:W3CDTF">2023-04-17T15:02:06Z</dcterms:created>
  <dcterms:modified xsi:type="dcterms:W3CDTF">2023-05-22T20:08:49Z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