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20" y="-1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298766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/>
          <p:cNvPicPr preferRelativeResize="0"/>
          <p:nvPr/>
        </p:nvPicPr>
        <p:blipFill>
          <a:blip r:embed="rId3">
            <a:alphaModFix amt="82000"/>
          </a:blip>
          <a:stretch>
            <a:fillRect/>
          </a:stretch>
        </p:blipFill>
        <p:spPr>
          <a:xfrm>
            <a:off x="-193675" y="-41750"/>
            <a:ext cx="9937249" cy="522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-387350" y="1031500"/>
            <a:ext cx="9937200" cy="1303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8800">
                <a:solidFill>
                  <a:srgbClr val="000000"/>
                </a:solidFill>
              </a:rPr>
              <a:t>STATE</a:t>
            </a:r>
            <a:r>
              <a:rPr lang="en" sz="3600">
                <a:solidFill>
                  <a:srgbClr val="000000"/>
                </a:solidFill>
              </a:rPr>
              <a:t>of the</a:t>
            </a:r>
            <a:r>
              <a:rPr lang="en" sz="8800">
                <a:solidFill>
                  <a:srgbClr val="000000"/>
                </a:solidFill>
              </a:rPr>
              <a:t>STATES</a:t>
            </a:r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>
            <a:off x="2044025" y="1877532"/>
            <a:ext cx="7772400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b="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Evaluating US Regional AV</a:t>
            </a:r>
          </a:p>
        </p:txBody>
      </p:sp>
      <p:sp>
        <p:nvSpPr>
          <p:cNvPr id="26" name="Shape 26"/>
          <p:cNvSpPr txBox="1">
            <a:spLocks noGrp="1"/>
          </p:cNvSpPr>
          <p:nvPr>
            <p:ph type="subTitle" idx="2"/>
          </p:nvPr>
        </p:nvSpPr>
        <p:spPr>
          <a:xfrm>
            <a:off x="0" y="3109800"/>
            <a:ext cx="9144000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i="1">
                <a:solidFill>
                  <a:srgbClr val="B7B7B7"/>
                </a:solidFill>
              </a:rPr>
              <a:t>siobhan hagan, university of baltimore</a:t>
            </a:r>
          </a:p>
          <a:p>
            <a:pPr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i="1">
                <a:solidFill>
                  <a:srgbClr val="B7B7B7"/>
                </a:solidFill>
              </a:rPr>
              <a:t>lynette stoudt, georgia historical society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i="1">
                <a:solidFill>
                  <a:srgbClr val="B7B7B7"/>
                </a:solidFill>
              </a:rPr>
              <a:t>anne wells, chicago film archives</a:t>
            </a:r>
          </a:p>
        </p:txBody>
      </p:sp>
      <p:sp>
        <p:nvSpPr>
          <p:cNvPr id="27" name="Shape 27"/>
          <p:cNvSpPr txBox="1"/>
          <p:nvPr/>
        </p:nvSpPr>
        <p:spPr>
          <a:xfrm>
            <a:off x="92375" y="2684900"/>
            <a:ext cx="3321300" cy="30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 i="1"/>
              <a:t>image via wikimedia commons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1443550" y="1306975"/>
            <a:ext cx="7638299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i="1">
                <a:solidFill>
                  <a:srgbClr val="0B5394"/>
                </a:solidFill>
              </a:rPr>
              <a:t>Types of AV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Mix of formats: film, magnetic tape, born-digital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Local television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Home movies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Documentaries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Publicity movies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B5394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subTitle" idx="1"/>
          </p:nvPr>
        </p:nvSpPr>
        <p:spPr>
          <a:xfrm>
            <a:off x="1443550" y="1306975"/>
            <a:ext cx="7638299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i="1">
                <a:solidFill>
                  <a:srgbClr val="0B5394"/>
                </a:solidFill>
              </a:rPr>
              <a:t>Needs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Environmental storage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Digital storage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Digitization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Staff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B539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B5394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subTitle" idx="1"/>
          </p:nvPr>
        </p:nvSpPr>
        <p:spPr>
          <a:xfrm>
            <a:off x="1443550" y="1306975"/>
            <a:ext cx="7638299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i="1">
                <a:solidFill>
                  <a:srgbClr val="0B5394"/>
                </a:solidFill>
              </a:rPr>
              <a:t>Collaboration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B539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B5394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subTitle" idx="1"/>
          </p:nvPr>
        </p:nvSpPr>
        <p:spPr>
          <a:xfrm>
            <a:off x="1443550" y="1306975"/>
            <a:ext cx="7638299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i="1">
                <a:solidFill>
                  <a:srgbClr val="0B5394"/>
                </a:solidFill>
              </a:rPr>
              <a:t>Collaboration=RAAC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B539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B5394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subTitle" idx="1"/>
          </p:nvPr>
        </p:nvSpPr>
        <p:spPr>
          <a:xfrm>
            <a:off x="1443550" y="1306975"/>
            <a:ext cx="7638299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i="1">
                <a:solidFill>
                  <a:srgbClr val="0B5394"/>
                </a:solidFill>
              </a:rPr>
              <a:t>Collaboration=RAAC+AMIA/RAVA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B539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B5394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Shape 122"/>
          <p:cNvPicPr preferRelativeResize="0"/>
          <p:nvPr/>
        </p:nvPicPr>
        <p:blipFill>
          <a:blip r:embed="rId3">
            <a:alphaModFix amt="82000"/>
          </a:blip>
          <a:stretch>
            <a:fillRect/>
          </a:stretch>
        </p:blipFill>
        <p:spPr>
          <a:xfrm>
            <a:off x="-193675" y="-41750"/>
            <a:ext cx="9937249" cy="522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 txBox="1">
            <a:spLocks noGrp="1"/>
          </p:cNvSpPr>
          <p:nvPr>
            <p:ph type="ctrTitle"/>
          </p:nvPr>
        </p:nvSpPr>
        <p:spPr>
          <a:xfrm>
            <a:off x="-387350" y="1031500"/>
            <a:ext cx="9937200" cy="1303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8800">
                <a:solidFill>
                  <a:srgbClr val="000000"/>
                </a:solidFill>
              </a:rPr>
              <a:t>STATE</a:t>
            </a:r>
            <a:r>
              <a:rPr lang="en" sz="3600">
                <a:solidFill>
                  <a:srgbClr val="000000"/>
                </a:solidFill>
              </a:rPr>
              <a:t>of the</a:t>
            </a:r>
            <a:r>
              <a:rPr lang="en" sz="8800">
                <a:solidFill>
                  <a:srgbClr val="000000"/>
                </a:solidFill>
              </a:rPr>
              <a:t>STATES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subTitle" idx="1"/>
          </p:nvPr>
        </p:nvSpPr>
        <p:spPr>
          <a:xfrm>
            <a:off x="2044025" y="1877532"/>
            <a:ext cx="7772400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Evaluating US Regional AV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subTitle" idx="2"/>
          </p:nvPr>
        </p:nvSpPr>
        <p:spPr>
          <a:xfrm>
            <a:off x="0" y="3109800"/>
            <a:ext cx="9144000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i="1">
                <a:solidFill>
                  <a:srgbClr val="B7B7B7"/>
                </a:solidFill>
              </a:rPr>
              <a:t>siobhan hagan, university of baltimore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i="1">
                <a:solidFill>
                  <a:srgbClr val="B7B7B7"/>
                </a:solidFill>
              </a:rPr>
              <a:t>lynette stoudt, georgia historical society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 i="1">
                <a:solidFill>
                  <a:srgbClr val="B7B7B7"/>
                </a:solidFill>
              </a:rPr>
              <a:t>anne wells, chicago film archives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92375" y="2684900"/>
            <a:ext cx="3321300" cy="30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i="1"/>
              <a:t>image via wikimedia commons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3" name="Shape 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48975"/>
            <a:ext cx="9231725" cy="5493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0" y="1289175"/>
            <a:ext cx="9144000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 b="1" i="1">
                <a:solidFill>
                  <a:srgbClr val="0B5394"/>
                </a:solidFill>
              </a:rPr>
              <a:t>Survey</a:t>
            </a:r>
          </a:p>
          <a:p>
            <a:pPr marL="457200" lvl="0" indent="-228600" algn="ctr" rtl="0">
              <a:spcBef>
                <a:spcPts val="0"/>
              </a:spcBef>
              <a:buClr>
                <a:srgbClr val="0B5394"/>
              </a:buClr>
              <a:buFont typeface="Cambria"/>
            </a:pPr>
            <a:r>
              <a:rPr lang="en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AMIA</a:t>
            </a:r>
          </a:p>
          <a:p>
            <a:pPr marL="457200" lvl="0" indent="-228600" algn="ctr" rtl="0">
              <a:spcBef>
                <a:spcPts val="0"/>
              </a:spcBef>
              <a:buClr>
                <a:srgbClr val="0B5394"/>
              </a:buClr>
              <a:buFont typeface="Cambria"/>
            </a:pPr>
            <a:r>
              <a:rPr lang="en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SAA</a:t>
            </a:r>
          </a:p>
          <a:p>
            <a:pPr marL="457200" lvl="0" indent="-228600" algn="ctr" rtl="0">
              <a:spcBef>
                <a:spcPts val="0"/>
              </a:spcBef>
              <a:buClr>
                <a:srgbClr val="0B5394"/>
              </a:buClr>
              <a:buFont typeface="Cambria"/>
            </a:pPr>
            <a:r>
              <a:rPr lang="en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ALA</a:t>
            </a:r>
          </a:p>
          <a:p>
            <a:pPr marL="457200" lvl="0" indent="-228600" algn="ctr" rtl="0">
              <a:spcBef>
                <a:spcPts val="0"/>
              </a:spcBef>
              <a:buClr>
                <a:srgbClr val="0B5394"/>
              </a:buClr>
              <a:buFont typeface="Cambria"/>
            </a:pPr>
            <a:r>
              <a:rPr lang="en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Email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Shape 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9238" y="0"/>
            <a:ext cx="674556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Shape 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8874" y="-62924"/>
            <a:ext cx="6932397" cy="535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subTitle" idx="1"/>
          </p:nvPr>
        </p:nvSpPr>
        <p:spPr>
          <a:xfrm>
            <a:off x="1120175" y="461575"/>
            <a:ext cx="7638299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i="1">
                <a:solidFill>
                  <a:srgbClr val="0B5394"/>
                </a:solidFill>
              </a:rPr>
              <a:t>Most represented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Louisiana, New York and Pennsylvania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 Maryland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Illinois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New Jersey, Texas, USA: national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California, Georgia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Alaska, Florida, Massachusetts, Mississippi, Tennessee, Virginia, West Virginia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Arizona, Colorado, Connecticut, Delaware, Hawaii, Indiana, Iowa, Kentucky, Michigan, Minnesota, Missouri, Montana, Nebraska, North Carolina, Northeast, Oklahoma, Oregon, Southwest, Utah, Washington, Wisconsin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hape 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8874" y="-62924"/>
            <a:ext cx="6932397" cy="535882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Shape 59"/>
          <p:cNvSpPr/>
          <p:nvPr/>
        </p:nvSpPr>
        <p:spPr>
          <a:xfrm>
            <a:off x="2196050" y="1983875"/>
            <a:ext cx="390599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>
            <a:off x="2586650" y="1517150"/>
            <a:ext cx="390599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/>
          <p:nvPr/>
        </p:nvSpPr>
        <p:spPr>
          <a:xfrm>
            <a:off x="3958175" y="1155200"/>
            <a:ext cx="581100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/>
          <p:nvPr/>
        </p:nvSpPr>
        <p:spPr>
          <a:xfrm>
            <a:off x="3272400" y="1726850"/>
            <a:ext cx="3905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>
            <a:off x="3224750" y="2984075"/>
            <a:ext cx="581100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>
            <a:off x="4234400" y="2441075"/>
            <a:ext cx="390599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/>
          <p:nvPr/>
        </p:nvSpPr>
        <p:spPr>
          <a:xfrm>
            <a:off x="4920200" y="2984075"/>
            <a:ext cx="3905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3958175" y="1574300"/>
            <a:ext cx="581100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6377525" y="2984075"/>
            <a:ext cx="304799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5605925" y="3107825"/>
            <a:ext cx="390599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7244300" y="1098050"/>
            <a:ext cx="3047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7244300" y="1779200"/>
            <a:ext cx="3047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>
            <a:off x="7101425" y="1438625"/>
            <a:ext cx="3047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6891875" y="1288550"/>
            <a:ext cx="3047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5948900" y="2117225"/>
            <a:ext cx="3047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8874" y="-62924"/>
            <a:ext cx="6932397" cy="535882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/>
          <p:nvPr/>
        </p:nvSpPr>
        <p:spPr>
          <a:xfrm>
            <a:off x="2586650" y="1517150"/>
            <a:ext cx="390599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3958175" y="1155200"/>
            <a:ext cx="581100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3272400" y="1726850"/>
            <a:ext cx="3905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/>
          <p:nvPr/>
        </p:nvSpPr>
        <p:spPr>
          <a:xfrm>
            <a:off x="4234400" y="2441075"/>
            <a:ext cx="390599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/>
          <p:nvPr/>
        </p:nvSpPr>
        <p:spPr>
          <a:xfrm>
            <a:off x="4920200" y="2984075"/>
            <a:ext cx="3905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3958175" y="1574300"/>
            <a:ext cx="581100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6377525" y="2984075"/>
            <a:ext cx="304799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>
            <a:off x="5605925" y="3107825"/>
            <a:ext cx="390599" cy="2382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5948900" y="2117225"/>
            <a:ext cx="304799" cy="190500"/>
          </a:xfrm>
          <a:prstGeom prst="flowChartConnector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subTitle" idx="1"/>
          </p:nvPr>
        </p:nvSpPr>
        <p:spPr>
          <a:xfrm>
            <a:off x="1443550" y="1306975"/>
            <a:ext cx="7638299" cy="7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i="1">
                <a:solidFill>
                  <a:srgbClr val="0B5394"/>
                </a:solidFill>
              </a:rPr>
              <a:t>Types of organizations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Universities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 startAt="2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Historical societies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 startAt="2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RAVAs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B5394"/>
              </a:buClr>
              <a:buSzPct val="100000"/>
              <a:buFont typeface="Cambria"/>
              <a:buAutoNum type="arabicPeriod" startAt="2"/>
            </a:pPr>
            <a:r>
              <a:rPr lang="en" sz="1800">
                <a:solidFill>
                  <a:srgbClr val="0B5394"/>
                </a:solidFill>
                <a:latin typeface="Cambria"/>
                <a:ea typeface="Cambria"/>
                <a:cs typeface="Cambria"/>
                <a:sym typeface="Cambria"/>
              </a:rPr>
              <a:t>State/city archives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Microsoft Macintosh PowerPoint</Application>
  <PresentationFormat>On-screen Show (16:9)</PresentationFormat>
  <Paragraphs>44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simple-light</vt:lpstr>
      <vt:lpstr>STATEof theSTATES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STATEof theSTATES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STATEof theSTATES</dc:title>
  <cp:lastModifiedBy>Siobhan Hagan</cp:lastModifiedBy>
  <cp:revision>1</cp:revision>
  <dcterms:modified xsi:type="dcterms:W3CDTF">2015-11-11T15:10:48Z</dcterms:modified>
</cp:coreProperties>
</file>