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21"/>
  </p:notesMasterIdLst>
  <p:sldIdLst>
    <p:sldId id="258" r:id="rId2"/>
    <p:sldId id="274" r:id="rId3"/>
    <p:sldId id="259" r:id="rId4"/>
    <p:sldId id="276" r:id="rId5"/>
    <p:sldId id="256" r:id="rId6"/>
    <p:sldId id="273" r:id="rId7"/>
    <p:sldId id="260" r:id="rId8"/>
    <p:sldId id="261" r:id="rId9"/>
    <p:sldId id="262" r:id="rId10"/>
    <p:sldId id="263" r:id="rId11"/>
    <p:sldId id="264" r:id="rId12"/>
    <p:sldId id="266" r:id="rId13"/>
    <p:sldId id="267" r:id="rId14"/>
    <p:sldId id="268" r:id="rId15"/>
    <p:sldId id="277" r:id="rId16"/>
    <p:sldId id="279" r:id="rId17"/>
    <p:sldId id="275" r:id="rId18"/>
    <p:sldId id="278" r:id="rId19"/>
    <p:sldId id="280" r:id="rId20"/>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7" d="100"/>
          <a:sy n="107" d="100"/>
        </p:scale>
        <p:origin x="-768" y="-11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655583065"/>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3" name="Shape 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dirty="0" smtClean="0"/>
              <a:t>Across the US, </a:t>
            </a:r>
            <a:r>
              <a:rPr lang="en-US" dirty="0" smtClean="0"/>
              <a:t>there is </a:t>
            </a:r>
            <a:r>
              <a:rPr lang="en" dirty="0" smtClean="0"/>
              <a:t>regional AV </a:t>
            </a:r>
            <a:r>
              <a:rPr lang="en-US" dirty="0" smtClean="0"/>
              <a:t>content</a:t>
            </a:r>
            <a:r>
              <a:rPr lang="en-US" baseline="0" dirty="0" smtClean="0"/>
              <a:t> stored </a:t>
            </a:r>
            <a:r>
              <a:rPr lang="en" dirty="0" smtClean="0"/>
              <a:t>in various smaller institutions or non-moving image archives. I myself find myself as an AV Archivist working at such an institution. </a:t>
            </a:r>
            <a:endParaRPr lang="e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3" name="Shape 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lang="e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8" name="Shape 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8" name="Shape 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8" name="Shape 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 dirty="0" smtClean="0"/>
              <a:t>RAVA </a:t>
            </a:r>
            <a:r>
              <a:rPr lang="en-US" dirty="0" smtClean="0"/>
              <a:t>heard</a:t>
            </a:r>
            <a:r>
              <a:rPr lang="en" dirty="0" smtClean="0"/>
              <a:t> this issue anecdoteally from some AMIA members or others we met at different conferences, but we didn’t really have any numbers. And what role should RAVA play in helping to preserve regional AV to non-AMIA members?</a:t>
            </a:r>
          </a:p>
          <a:p>
            <a:pPr>
              <a:spcBef>
                <a:spcPts val="0"/>
              </a:spcBef>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Shape 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 name="Shape 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8" name="Shape 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5" name="Shape 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Northeast Historic=northern New England</a:t>
            </a:r>
          </a:p>
          <a:p>
            <a:pPr rtl="0">
              <a:spcBef>
                <a:spcPts val="0"/>
              </a:spcBef>
              <a:buNone/>
            </a:pPr>
            <a:r>
              <a:rPr lang="en"/>
              <a:t>Appalshop=Appalachia</a:t>
            </a:r>
          </a:p>
          <a:p>
            <a:pPr rtl="0">
              <a:spcBef>
                <a:spcPts val="0"/>
              </a:spcBef>
              <a:buNone/>
            </a:pPr>
            <a:r>
              <a:rPr lang="en"/>
              <a:t>Chicago Film Archive=midwest</a:t>
            </a:r>
          </a:p>
          <a:p>
            <a:pPr>
              <a:spcBef>
                <a:spcPts val="0"/>
              </a:spcBef>
              <a:buNone/>
            </a:pPr>
            <a:r>
              <a:rPr lang="en">
                <a:solidFill>
                  <a:schemeClr val="dk1"/>
                </a:solidFill>
              </a:rPr>
              <a:t>Lynn and Louis Wolfson II Florida Moving Image Archives is an official moving image repository and archives of the State of Florida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9" name="Shape 9"/>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2" name="Shape 12"/>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6" name="Shape 16"/>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pic>
        <p:nvPicPr>
          <p:cNvPr id="40" name="Shape 40"/>
          <p:cNvPicPr preferRelativeResize="0"/>
          <p:nvPr/>
        </p:nvPicPr>
        <p:blipFill>
          <a:blip r:embed="rId3">
            <a:alphaModFix/>
          </a:blip>
          <a:stretch>
            <a:fillRect/>
          </a:stretch>
        </p:blipFill>
        <p:spPr>
          <a:xfrm>
            <a:off x="-76284" y="-336035"/>
            <a:ext cx="9231725" cy="5493648"/>
          </a:xfrm>
          <a:prstGeom prst="rect">
            <a:avLst/>
          </a:prstGeom>
          <a:noFill/>
          <a:ln>
            <a:noFill/>
          </a:ln>
        </p:spPr>
      </p:pic>
      <p:sp>
        <p:nvSpPr>
          <p:cNvPr id="6" name="Shape 45"/>
          <p:cNvSpPr txBox="1">
            <a:spLocks/>
          </p:cNvSpPr>
          <p:nvPr/>
        </p:nvSpPr>
        <p:spPr>
          <a:xfrm>
            <a:off x="-2528207" y="885663"/>
            <a:ext cx="9144000" cy="712499"/>
          </a:xfrm>
          <a:prstGeom prst="rect">
            <a:avLst/>
          </a:prstGeom>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algn="ctr"/>
            <a:r>
              <a:rPr lang="en-US" sz="5400" b="1" i="1" dirty="0" smtClean="0">
                <a:solidFill>
                  <a:srgbClr val="0B5394"/>
                </a:solidFill>
                <a:effectLst>
                  <a:glow rad="63500">
                    <a:schemeClr val="bg1">
                      <a:alpha val="42000"/>
                    </a:schemeClr>
                  </a:glow>
                </a:effectLst>
              </a:rPr>
              <a:t>Regional</a:t>
            </a:r>
          </a:p>
          <a:p>
            <a:pPr algn="ctr"/>
            <a:r>
              <a:rPr lang="en-US" sz="5400" b="1" i="1" dirty="0" smtClean="0">
                <a:solidFill>
                  <a:srgbClr val="0B5394"/>
                </a:solidFill>
                <a:effectLst>
                  <a:glow rad="63500">
                    <a:schemeClr val="bg1">
                      <a:alpha val="42000"/>
                    </a:schemeClr>
                  </a:glow>
                </a:effectLst>
              </a:rPr>
              <a:t>Audiovisual</a:t>
            </a:r>
          </a:p>
          <a:p>
            <a:pPr algn="ctr"/>
            <a:r>
              <a:rPr lang="en-US" sz="5400" b="1" i="1" dirty="0" smtClean="0">
                <a:solidFill>
                  <a:srgbClr val="0B5394"/>
                </a:solidFill>
                <a:effectLst>
                  <a:glow rad="63500">
                    <a:schemeClr val="bg1">
                      <a:alpha val="42000"/>
                    </a:schemeClr>
                  </a:glow>
                </a:effectLst>
              </a:rPr>
              <a:t>Archives</a:t>
            </a:r>
            <a:endParaRPr lang="en" sz="5400" b="1" i="1" dirty="0">
              <a:solidFill>
                <a:srgbClr val="0B5394"/>
              </a:solidFill>
              <a:effectLst>
                <a:glow rad="63500">
                  <a:schemeClr val="bg1">
                    <a:alpha val="42000"/>
                  </a:schemeClr>
                </a:glow>
              </a:effectLst>
            </a:endParaRPr>
          </a:p>
        </p:txBody>
      </p:sp>
      <p:sp>
        <p:nvSpPr>
          <p:cNvPr id="7" name="Shape 45"/>
          <p:cNvSpPr txBox="1">
            <a:spLocks/>
          </p:cNvSpPr>
          <p:nvPr/>
        </p:nvSpPr>
        <p:spPr>
          <a:xfrm>
            <a:off x="-76284" y="4431001"/>
            <a:ext cx="9231725" cy="712499"/>
          </a:xfrm>
          <a:prstGeom prst="rect">
            <a:avLst/>
          </a:prstGeom>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algn="ctr"/>
            <a:r>
              <a:rPr lang="en-US" sz="1800" b="1" i="1" dirty="0" smtClean="0">
                <a:solidFill>
                  <a:srgbClr val="0B5394"/>
                </a:solidFill>
                <a:effectLst>
                  <a:glow rad="63500">
                    <a:schemeClr val="bg1">
                      <a:alpha val="42000"/>
                    </a:schemeClr>
                  </a:glow>
                </a:effectLst>
              </a:rPr>
              <a:t>Siobhan Hagan University of Baltimore </a:t>
            </a:r>
            <a:r>
              <a:rPr lang="en-US" sz="1800" b="1" i="1" dirty="0" err="1" smtClean="0">
                <a:solidFill>
                  <a:srgbClr val="0B5394"/>
                </a:solidFill>
                <a:effectLst>
                  <a:glow rad="63500">
                    <a:schemeClr val="bg1">
                      <a:alpha val="42000"/>
                    </a:schemeClr>
                  </a:glow>
                </a:effectLst>
              </a:rPr>
              <a:t>Langsdale</a:t>
            </a:r>
            <a:r>
              <a:rPr lang="en-US" sz="1800" b="1" i="1" dirty="0" smtClean="0">
                <a:solidFill>
                  <a:srgbClr val="0B5394"/>
                </a:solidFill>
                <a:effectLst>
                  <a:glow rad="63500">
                    <a:schemeClr val="bg1">
                      <a:alpha val="42000"/>
                    </a:schemeClr>
                  </a:glow>
                </a:effectLst>
              </a:rPr>
              <a:t> Library</a:t>
            </a:r>
            <a:endParaRPr lang="en" sz="1800" b="1" i="1" dirty="0">
              <a:solidFill>
                <a:srgbClr val="0B5394"/>
              </a:solidFill>
              <a:effectLst>
                <a:glow rad="63500">
                  <a:schemeClr val="bg1">
                    <a:alpha val="42000"/>
                  </a:schemeClr>
                </a:glow>
              </a:effectLst>
            </a:endParaRP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subTitle" idx="1"/>
          </p:nvPr>
        </p:nvSpPr>
        <p:spPr>
          <a:xfrm>
            <a:off x="1120175" y="461575"/>
            <a:ext cx="7638299" cy="712499"/>
          </a:xfrm>
          <a:prstGeom prst="rect">
            <a:avLst/>
          </a:prstGeom>
        </p:spPr>
        <p:txBody>
          <a:bodyPr lIns="91425" tIns="91425" rIns="91425" bIns="91425" anchor="t" anchorCtr="0">
            <a:noAutofit/>
          </a:bodyPr>
          <a:lstStyle/>
          <a:p>
            <a:pPr lvl="0" rtl="0">
              <a:spcBef>
                <a:spcPts val="0"/>
              </a:spcBef>
              <a:buNone/>
            </a:pPr>
            <a:r>
              <a:rPr lang="en" sz="4000" b="1" dirty="0">
                <a:solidFill>
                  <a:srgbClr val="0B5394"/>
                </a:solidFill>
              </a:rPr>
              <a:t>Most represented</a:t>
            </a:r>
          </a:p>
          <a:p>
            <a:pPr marL="457200" lvl="0" indent="-342900" rtl="0">
              <a:lnSpc>
                <a:spcPct val="115000"/>
              </a:lnSpc>
              <a:spcBef>
                <a:spcPts val="0"/>
              </a:spcBef>
              <a:buClr>
                <a:srgbClr val="0B5394"/>
              </a:buClr>
              <a:buSzPct val="100000"/>
              <a:buFont typeface="Cambria"/>
              <a:buAutoNum type="arabicPeriod"/>
            </a:pPr>
            <a:r>
              <a:rPr lang="en" sz="1800" dirty="0">
                <a:solidFill>
                  <a:srgbClr val="0B5394"/>
                </a:solidFill>
                <a:latin typeface="Cambria"/>
                <a:ea typeface="Cambria"/>
                <a:cs typeface="Cambria"/>
                <a:sym typeface="Cambria"/>
              </a:rPr>
              <a:t>Louisiana, New York and Pennsylvania</a:t>
            </a:r>
          </a:p>
          <a:p>
            <a:pPr marL="457200" lvl="0" indent="-342900" rtl="0">
              <a:lnSpc>
                <a:spcPct val="115000"/>
              </a:lnSpc>
              <a:spcBef>
                <a:spcPts val="0"/>
              </a:spcBef>
              <a:buClr>
                <a:srgbClr val="0B5394"/>
              </a:buClr>
              <a:buSzPct val="100000"/>
              <a:buFont typeface="Cambria"/>
              <a:buAutoNum type="arabicPeriod"/>
            </a:pPr>
            <a:r>
              <a:rPr lang="en" sz="1800" dirty="0">
                <a:solidFill>
                  <a:srgbClr val="0B5394"/>
                </a:solidFill>
                <a:latin typeface="Cambria"/>
                <a:ea typeface="Cambria"/>
                <a:cs typeface="Cambria"/>
                <a:sym typeface="Cambria"/>
              </a:rPr>
              <a:t> Maryland</a:t>
            </a:r>
          </a:p>
          <a:p>
            <a:pPr marL="457200" lvl="0" indent="-342900" rtl="0">
              <a:lnSpc>
                <a:spcPct val="115000"/>
              </a:lnSpc>
              <a:spcBef>
                <a:spcPts val="0"/>
              </a:spcBef>
              <a:buClr>
                <a:srgbClr val="0B5394"/>
              </a:buClr>
              <a:buSzPct val="100000"/>
              <a:buFont typeface="Cambria"/>
              <a:buAutoNum type="arabicPeriod"/>
            </a:pPr>
            <a:r>
              <a:rPr lang="en" sz="1800" dirty="0">
                <a:solidFill>
                  <a:srgbClr val="0B5394"/>
                </a:solidFill>
                <a:latin typeface="Cambria"/>
                <a:ea typeface="Cambria"/>
                <a:cs typeface="Cambria"/>
                <a:sym typeface="Cambria"/>
              </a:rPr>
              <a:t>Illinois</a:t>
            </a:r>
          </a:p>
          <a:p>
            <a:pPr marL="457200" lvl="0" indent="-342900" rtl="0">
              <a:lnSpc>
                <a:spcPct val="115000"/>
              </a:lnSpc>
              <a:spcBef>
                <a:spcPts val="0"/>
              </a:spcBef>
              <a:buClr>
                <a:srgbClr val="0B5394"/>
              </a:buClr>
              <a:buSzPct val="100000"/>
              <a:buFont typeface="Cambria"/>
              <a:buAutoNum type="arabicPeriod"/>
            </a:pPr>
            <a:r>
              <a:rPr lang="en" sz="1800" dirty="0">
                <a:solidFill>
                  <a:srgbClr val="0B5394"/>
                </a:solidFill>
                <a:latin typeface="Cambria"/>
                <a:ea typeface="Cambria"/>
                <a:cs typeface="Cambria"/>
                <a:sym typeface="Cambria"/>
              </a:rPr>
              <a:t>New Jersey, Texas, USA: national</a:t>
            </a:r>
          </a:p>
          <a:p>
            <a:pPr marL="457200" lvl="0" indent="-342900" rtl="0">
              <a:lnSpc>
                <a:spcPct val="115000"/>
              </a:lnSpc>
              <a:spcBef>
                <a:spcPts val="0"/>
              </a:spcBef>
              <a:buClr>
                <a:srgbClr val="0B5394"/>
              </a:buClr>
              <a:buSzPct val="100000"/>
              <a:buFont typeface="Cambria"/>
              <a:buAutoNum type="arabicPeriod"/>
            </a:pPr>
            <a:r>
              <a:rPr lang="en" sz="1800" dirty="0">
                <a:solidFill>
                  <a:srgbClr val="0B5394"/>
                </a:solidFill>
                <a:latin typeface="Cambria"/>
                <a:ea typeface="Cambria"/>
                <a:cs typeface="Cambria"/>
                <a:sym typeface="Cambria"/>
              </a:rPr>
              <a:t>California, Georgia</a:t>
            </a:r>
          </a:p>
          <a:p>
            <a:pPr marL="457200" lvl="0" indent="-342900" rtl="0">
              <a:lnSpc>
                <a:spcPct val="115000"/>
              </a:lnSpc>
              <a:spcBef>
                <a:spcPts val="0"/>
              </a:spcBef>
              <a:buClr>
                <a:srgbClr val="0B5394"/>
              </a:buClr>
              <a:buSzPct val="100000"/>
              <a:buFont typeface="Cambria"/>
              <a:buAutoNum type="arabicPeriod"/>
            </a:pPr>
            <a:r>
              <a:rPr lang="en" sz="1800" dirty="0">
                <a:solidFill>
                  <a:srgbClr val="0B5394"/>
                </a:solidFill>
                <a:latin typeface="Cambria"/>
                <a:ea typeface="Cambria"/>
                <a:cs typeface="Cambria"/>
                <a:sym typeface="Cambria"/>
              </a:rPr>
              <a:t>Alaska, Florida, Massachusetts, Mississippi, Tennessee, Virginia, West Virginia</a:t>
            </a:r>
          </a:p>
          <a:p>
            <a:pPr marL="457200" lvl="0" indent="-342900" rtl="0">
              <a:lnSpc>
                <a:spcPct val="115000"/>
              </a:lnSpc>
              <a:spcBef>
                <a:spcPts val="0"/>
              </a:spcBef>
              <a:buClr>
                <a:srgbClr val="0B5394"/>
              </a:buClr>
              <a:buSzPct val="100000"/>
              <a:buFont typeface="Cambria"/>
              <a:buAutoNum type="arabicPeriod"/>
            </a:pPr>
            <a:r>
              <a:rPr lang="en" sz="1800" dirty="0">
                <a:solidFill>
                  <a:srgbClr val="0B5394"/>
                </a:solidFill>
                <a:latin typeface="Cambria"/>
                <a:ea typeface="Cambria"/>
                <a:cs typeface="Cambria"/>
                <a:sym typeface="Cambria"/>
              </a:rPr>
              <a:t>Arizona, Colorado, Connecticut, Delaware, Hawaii, Indiana, Iowa, Kentucky, Michigan, Minnesota, Missouri, Montana, Nebraska, North Carolina, Northeast, Oklahoma, Oregon, Southwest, Utah, Washington, Wisconsin</a:t>
            </a: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pic>
        <p:nvPicPr>
          <p:cNvPr id="72" name="Shape 72"/>
          <p:cNvPicPr preferRelativeResize="0"/>
          <p:nvPr/>
        </p:nvPicPr>
        <p:blipFill>
          <a:blip r:embed="rId3">
            <a:alphaModFix/>
          </a:blip>
          <a:stretch>
            <a:fillRect/>
          </a:stretch>
        </p:blipFill>
        <p:spPr>
          <a:xfrm>
            <a:off x="1168874" y="-62924"/>
            <a:ext cx="6932397" cy="5358824"/>
          </a:xfrm>
          <a:prstGeom prst="rect">
            <a:avLst/>
          </a:prstGeom>
          <a:noFill/>
          <a:ln>
            <a:noFill/>
          </a:ln>
        </p:spPr>
      </p:pic>
      <p:sp>
        <p:nvSpPr>
          <p:cNvPr id="73" name="Shape 73"/>
          <p:cNvSpPr/>
          <p:nvPr/>
        </p:nvSpPr>
        <p:spPr>
          <a:xfrm>
            <a:off x="2196050" y="1983875"/>
            <a:ext cx="390599" cy="2382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74" name="Shape 74"/>
          <p:cNvSpPr/>
          <p:nvPr/>
        </p:nvSpPr>
        <p:spPr>
          <a:xfrm>
            <a:off x="2586650" y="1517150"/>
            <a:ext cx="390599" cy="2382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75" name="Shape 75"/>
          <p:cNvSpPr/>
          <p:nvPr/>
        </p:nvSpPr>
        <p:spPr>
          <a:xfrm>
            <a:off x="3958175" y="1155200"/>
            <a:ext cx="581100" cy="2382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76" name="Shape 76"/>
          <p:cNvSpPr/>
          <p:nvPr/>
        </p:nvSpPr>
        <p:spPr>
          <a:xfrm>
            <a:off x="3272400" y="1726850"/>
            <a:ext cx="390599" cy="1905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77" name="Shape 77"/>
          <p:cNvSpPr/>
          <p:nvPr/>
        </p:nvSpPr>
        <p:spPr>
          <a:xfrm>
            <a:off x="3224750" y="2984075"/>
            <a:ext cx="581100" cy="2382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78" name="Shape 78"/>
          <p:cNvSpPr/>
          <p:nvPr/>
        </p:nvSpPr>
        <p:spPr>
          <a:xfrm>
            <a:off x="4234400" y="2441075"/>
            <a:ext cx="390599" cy="2382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79" name="Shape 79"/>
          <p:cNvSpPr/>
          <p:nvPr/>
        </p:nvSpPr>
        <p:spPr>
          <a:xfrm>
            <a:off x="4920200" y="2984075"/>
            <a:ext cx="390599" cy="1905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0" name="Shape 80"/>
          <p:cNvSpPr/>
          <p:nvPr/>
        </p:nvSpPr>
        <p:spPr>
          <a:xfrm>
            <a:off x="3958175" y="1574300"/>
            <a:ext cx="581100" cy="2382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1" name="Shape 81"/>
          <p:cNvSpPr/>
          <p:nvPr/>
        </p:nvSpPr>
        <p:spPr>
          <a:xfrm>
            <a:off x="6377525" y="2984075"/>
            <a:ext cx="304799" cy="2382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2" name="Shape 82"/>
          <p:cNvSpPr/>
          <p:nvPr/>
        </p:nvSpPr>
        <p:spPr>
          <a:xfrm>
            <a:off x="5605925" y="3107825"/>
            <a:ext cx="390599" cy="2382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3" name="Shape 83"/>
          <p:cNvSpPr/>
          <p:nvPr/>
        </p:nvSpPr>
        <p:spPr>
          <a:xfrm>
            <a:off x="7244300" y="1098050"/>
            <a:ext cx="304799" cy="1905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4" name="Shape 84"/>
          <p:cNvSpPr/>
          <p:nvPr/>
        </p:nvSpPr>
        <p:spPr>
          <a:xfrm>
            <a:off x="7244300" y="1779200"/>
            <a:ext cx="304799" cy="1905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5" name="Shape 85"/>
          <p:cNvSpPr/>
          <p:nvPr/>
        </p:nvSpPr>
        <p:spPr>
          <a:xfrm>
            <a:off x="7101425" y="1438625"/>
            <a:ext cx="304799" cy="1905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6" name="Shape 86"/>
          <p:cNvSpPr/>
          <p:nvPr/>
        </p:nvSpPr>
        <p:spPr>
          <a:xfrm>
            <a:off x="6891875" y="1288550"/>
            <a:ext cx="304799" cy="1905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7" name="Shape 87"/>
          <p:cNvSpPr/>
          <p:nvPr/>
        </p:nvSpPr>
        <p:spPr>
          <a:xfrm>
            <a:off x="5948900" y="2117225"/>
            <a:ext cx="304799" cy="190500"/>
          </a:xfrm>
          <a:prstGeom prst="flowChartConnector">
            <a:avLst/>
          </a:prstGeom>
          <a:noFill/>
          <a:ln w="1905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subTitle" idx="1"/>
          </p:nvPr>
        </p:nvSpPr>
        <p:spPr>
          <a:xfrm>
            <a:off x="1906463" y="1081483"/>
            <a:ext cx="7638299" cy="712499"/>
          </a:xfrm>
          <a:prstGeom prst="rect">
            <a:avLst/>
          </a:prstGeom>
        </p:spPr>
        <p:txBody>
          <a:bodyPr lIns="91425" tIns="91425" rIns="91425" bIns="91425" anchor="t" anchorCtr="0">
            <a:noAutofit/>
          </a:bodyPr>
          <a:lstStyle/>
          <a:p>
            <a:pPr lvl="0" rtl="0">
              <a:spcBef>
                <a:spcPts val="0"/>
              </a:spcBef>
              <a:buNone/>
            </a:pPr>
            <a:r>
              <a:rPr lang="en" sz="4000" b="1" dirty="0">
                <a:solidFill>
                  <a:srgbClr val="0B5394"/>
                </a:solidFill>
              </a:rPr>
              <a:t>Types of organizations</a:t>
            </a:r>
          </a:p>
          <a:p>
            <a:pPr marL="457200" lvl="0" indent="-342900" rtl="0">
              <a:lnSpc>
                <a:spcPct val="115000"/>
              </a:lnSpc>
              <a:spcBef>
                <a:spcPts val="0"/>
              </a:spcBef>
              <a:buClr>
                <a:srgbClr val="0B5394"/>
              </a:buClr>
              <a:buSzPct val="100000"/>
              <a:buFont typeface="Cambria"/>
              <a:buAutoNum type="arabicPeriod"/>
            </a:pPr>
            <a:r>
              <a:rPr lang="en" sz="2800" dirty="0">
                <a:solidFill>
                  <a:srgbClr val="0B5394"/>
                </a:solidFill>
                <a:latin typeface="Cambria"/>
                <a:ea typeface="Cambria"/>
                <a:cs typeface="Cambria"/>
                <a:sym typeface="Cambria"/>
              </a:rPr>
              <a:t>Universities</a:t>
            </a:r>
          </a:p>
          <a:p>
            <a:pPr marL="457200" lvl="0" indent="-342900" rtl="0">
              <a:lnSpc>
                <a:spcPct val="115000"/>
              </a:lnSpc>
              <a:spcBef>
                <a:spcPts val="0"/>
              </a:spcBef>
              <a:buClr>
                <a:srgbClr val="0B5394"/>
              </a:buClr>
              <a:buSzPct val="100000"/>
              <a:buFont typeface="Cambria"/>
              <a:buAutoNum type="arabicPeriod" startAt="2"/>
            </a:pPr>
            <a:r>
              <a:rPr lang="en" sz="2800" dirty="0">
                <a:solidFill>
                  <a:srgbClr val="0B5394"/>
                </a:solidFill>
                <a:latin typeface="Cambria"/>
                <a:ea typeface="Cambria"/>
                <a:cs typeface="Cambria"/>
                <a:sym typeface="Cambria"/>
              </a:rPr>
              <a:t>Historical societies</a:t>
            </a:r>
          </a:p>
          <a:p>
            <a:pPr marL="457200" lvl="0" indent="-342900" rtl="0">
              <a:lnSpc>
                <a:spcPct val="115000"/>
              </a:lnSpc>
              <a:spcBef>
                <a:spcPts val="0"/>
              </a:spcBef>
              <a:buClr>
                <a:srgbClr val="0B5394"/>
              </a:buClr>
              <a:buSzPct val="100000"/>
              <a:buFont typeface="Cambria"/>
              <a:buAutoNum type="arabicPeriod" startAt="2"/>
            </a:pPr>
            <a:r>
              <a:rPr lang="en" sz="2800" dirty="0">
                <a:solidFill>
                  <a:srgbClr val="0B5394"/>
                </a:solidFill>
                <a:latin typeface="Cambria"/>
                <a:ea typeface="Cambria"/>
                <a:cs typeface="Cambria"/>
                <a:sym typeface="Cambria"/>
              </a:rPr>
              <a:t>RAVAs</a:t>
            </a:r>
          </a:p>
          <a:p>
            <a:pPr marL="457200" lvl="0" indent="-342900" rtl="0">
              <a:lnSpc>
                <a:spcPct val="115000"/>
              </a:lnSpc>
              <a:spcBef>
                <a:spcPts val="0"/>
              </a:spcBef>
              <a:buClr>
                <a:srgbClr val="0B5394"/>
              </a:buClr>
              <a:buSzPct val="100000"/>
              <a:buFont typeface="Cambria"/>
              <a:buAutoNum type="arabicPeriod" startAt="2"/>
            </a:pPr>
            <a:r>
              <a:rPr lang="en" sz="2800" dirty="0">
                <a:solidFill>
                  <a:srgbClr val="0B5394"/>
                </a:solidFill>
                <a:latin typeface="Cambria"/>
                <a:ea typeface="Cambria"/>
                <a:cs typeface="Cambria"/>
                <a:sym typeface="Cambria"/>
              </a:rPr>
              <a:t>State/city archives</a:t>
            </a:r>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subTitle" idx="1"/>
          </p:nvPr>
        </p:nvSpPr>
        <p:spPr>
          <a:xfrm>
            <a:off x="2229744" y="964036"/>
            <a:ext cx="7638299" cy="712499"/>
          </a:xfrm>
          <a:prstGeom prst="rect">
            <a:avLst/>
          </a:prstGeom>
        </p:spPr>
        <p:txBody>
          <a:bodyPr lIns="91425" tIns="91425" rIns="91425" bIns="91425" anchor="t" anchorCtr="0">
            <a:noAutofit/>
          </a:bodyPr>
          <a:lstStyle/>
          <a:p>
            <a:pPr lvl="0" rtl="0">
              <a:spcBef>
                <a:spcPts val="0"/>
              </a:spcBef>
              <a:buNone/>
            </a:pPr>
            <a:r>
              <a:rPr lang="en" sz="4000" b="1" dirty="0">
                <a:solidFill>
                  <a:srgbClr val="0B5394"/>
                </a:solidFill>
              </a:rPr>
              <a:t>Types of AV</a:t>
            </a:r>
          </a:p>
          <a:p>
            <a:pPr lvl="0" rtl="0">
              <a:lnSpc>
                <a:spcPct val="115000"/>
              </a:lnSpc>
              <a:spcBef>
                <a:spcPts val="0"/>
              </a:spcBef>
              <a:buNone/>
            </a:pPr>
            <a:r>
              <a:rPr lang="en" sz="2000" dirty="0">
                <a:solidFill>
                  <a:srgbClr val="0B5394"/>
                </a:solidFill>
                <a:latin typeface="Cambria"/>
                <a:ea typeface="Cambria"/>
                <a:cs typeface="Cambria"/>
                <a:sym typeface="Cambria"/>
              </a:rPr>
              <a:t>(Mix of formats: film, magnetic tape, born-digital)</a:t>
            </a:r>
          </a:p>
          <a:p>
            <a:pPr marL="457200" lvl="0" indent="-342900" rtl="0">
              <a:lnSpc>
                <a:spcPct val="115000"/>
              </a:lnSpc>
              <a:spcBef>
                <a:spcPts val="0"/>
              </a:spcBef>
              <a:buClr>
                <a:srgbClr val="0B5394"/>
              </a:buClr>
              <a:buSzPct val="100000"/>
              <a:buFont typeface="Cambria"/>
              <a:buAutoNum type="arabicPeriod"/>
            </a:pPr>
            <a:r>
              <a:rPr lang="en" sz="2800" dirty="0">
                <a:solidFill>
                  <a:srgbClr val="0B5394"/>
                </a:solidFill>
                <a:latin typeface="Cambria"/>
                <a:ea typeface="Cambria"/>
                <a:cs typeface="Cambria"/>
                <a:sym typeface="Cambria"/>
              </a:rPr>
              <a:t>Local television</a:t>
            </a:r>
          </a:p>
          <a:p>
            <a:pPr marL="457200" lvl="0" indent="-342900" rtl="0">
              <a:lnSpc>
                <a:spcPct val="115000"/>
              </a:lnSpc>
              <a:spcBef>
                <a:spcPts val="0"/>
              </a:spcBef>
              <a:buClr>
                <a:srgbClr val="0B5394"/>
              </a:buClr>
              <a:buSzPct val="100000"/>
              <a:buFont typeface="Cambria"/>
              <a:buAutoNum type="arabicPeriod"/>
            </a:pPr>
            <a:r>
              <a:rPr lang="en" sz="2800" dirty="0">
                <a:solidFill>
                  <a:srgbClr val="0B5394"/>
                </a:solidFill>
                <a:latin typeface="Cambria"/>
                <a:ea typeface="Cambria"/>
                <a:cs typeface="Cambria"/>
                <a:sym typeface="Cambria"/>
              </a:rPr>
              <a:t>Home movies</a:t>
            </a:r>
          </a:p>
          <a:p>
            <a:pPr marL="457200" lvl="0" indent="-342900" rtl="0">
              <a:lnSpc>
                <a:spcPct val="115000"/>
              </a:lnSpc>
              <a:spcBef>
                <a:spcPts val="0"/>
              </a:spcBef>
              <a:buClr>
                <a:srgbClr val="0B5394"/>
              </a:buClr>
              <a:buSzPct val="100000"/>
              <a:buFont typeface="Cambria"/>
              <a:buAutoNum type="arabicPeriod"/>
            </a:pPr>
            <a:r>
              <a:rPr lang="en" sz="2800" dirty="0">
                <a:solidFill>
                  <a:srgbClr val="0B5394"/>
                </a:solidFill>
                <a:latin typeface="Cambria"/>
                <a:ea typeface="Cambria"/>
                <a:cs typeface="Cambria"/>
                <a:sym typeface="Cambria"/>
              </a:rPr>
              <a:t>Documentaries</a:t>
            </a:r>
          </a:p>
          <a:p>
            <a:pPr marL="457200" lvl="0" indent="-342900" rtl="0">
              <a:lnSpc>
                <a:spcPct val="115000"/>
              </a:lnSpc>
              <a:spcBef>
                <a:spcPts val="0"/>
              </a:spcBef>
              <a:buClr>
                <a:srgbClr val="0B5394"/>
              </a:buClr>
              <a:buSzPct val="100000"/>
              <a:buFont typeface="Cambria"/>
              <a:buAutoNum type="arabicPeriod"/>
            </a:pPr>
            <a:r>
              <a:rPr lang="en" sz="2800" dirty="0">
                <a:solidFill>
                  <a:srgbClr val="0B5394"/>
                </a:solidFill>
                <a:latin typeface="Cambria"/>
                <a:ea typeface="Cambria"/>
                <a:cs typeface="Cambria"/>
                <a:sym typeface="Cambria"/>
              </a:rPr>
              <a:t>Publicity movies</a:t>
            </a:r>
          </a:p>
          <a:p>
            <a:pPr lvl="0" rtl="0">
              <a:lnSpc>
                <a:spcPct val="115000"/>
              </a:lnSpc>
              <a:spcBef>
                <a:spcPts val="0"/>
              </a:spcBef>
              <a:buNone/>
            </a:pPr>
            <a:endParaRPr sz="1800" dirty="0">
              <a:solidFill>
                <a:srgbClr val="0B5394"/>
              </a:solidFill>
              <a:latin typeface="Cambria"/>
              <a:ea typeface="Cambria"/>
              <a:cs typeface="Cambria"/>
              <a:sym typeface="Cambria"/>
            </a:endParaRP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subTitle" idx="1"/>
          </p:nvPr>
        </p:nvSpPr>
        <p:spPr>
          <a:xfrm>
            <a:off x="2666112" y="998199"/>
            <a:ext cx="7638299" cy="712499"/>
          </a:xfrm>
          <a:prstGeom prst="rect">
            <a:avLst/>
          </a:prstGeom>
        </p:spPr>
        <p:txBody>
          <a:bodyPr lIns="91425" tIns="91425" rIns="91425" bIns="91425" anchor="t" anchorCtr="0">
            <a:noAutofit/>
          </a:bodyPr>
          <a:lstStyle/>
          <a:p>
            <a:pPr lvl="0" rtl="0">
              <a:spcBef>
                <a:spcPts val="0"/>
              </a:spcBef>
              <a:buNone/>
            </a:pPr>
            <a:r>
              <a:rPr lang="en" sz="4000" b="1" dirty="0">
                <a:solidFill>
                  <a:srgbClr val="0B5394"/>
                </a:solidFill>
              </a:rPr>
              <a:t>Needs</a:t>
            </a:r>
          </a:p>
          <a:p>
            <a:pPr marL="457200" lvl="0" indent="-342900" rtl="0">
              <a:lnSpc>
                <a:spcPct val="115000"/>
              </a:lnSpc>
              <a:spcBef>
                <a:spcPts val="0"/>
              </a:spcBef>
              <a:buClr>
                <a:srgbClr val="0B5394"/>
              </a:buClr>
              <a:buSzPct val="100000"/>
              <a:buFont typeface="Cambria"/>
              <a:buAutoNum type="arabicPeriod"/>
            </a:pPr>
            <a:r>
              <a:rPr lang="en" sz="2800" dirty="0">
                <a:solidFill>
                  <a:srgbClr val="0B5394"/>
                </a:solidFill>
                <a:latin typeface="Cambria"/>
                <a:ea typeface="Cambria"/>
                <a:cs typeface="Cambria"/>
                <a:sym typeface="Cambria"/>
              </a:rPr>
              <a:t>Environmental storage</a:t>
            </a:r>
          </a:p>
          <a:p>
            <a:pPr marL="457200" lvl="0" indent="-342900" rtl="0">
              <a:lnSpc>
                <a:spcPct val="115000"/>
              </a:lnSpc>
              <a:spcBef>
                <a:spcPts val="0"/>
              </a:spcBef>
              <a:buClr>
                <a:srgbClr val="0B5394"/>
              </a:buClr>
              <a:buSzPct val="100000"/>
              <a:buFont typeface="Cambria"/>
              <a:buAutoNum type="arabicPeriod"/>
            </a:pPr>
            <a:r>
              <a:rPr lang="en" sz="2800" dirty="0">
                <a:solidFill>
                  <a:srgbClr val="0B5394"/>
                </a:solidFill>
                <a:latin typeface="Cambria"/>
                <a:ea typeface="Cambria"/>
                <a:cs typeface="Cambria"/>
                <a:sym typeface="Cambria"/>
              </a:rPr>
              <a:t>Digital storage</a:t>
            </a:r>
          </a:p>
          <a:p>
            <a:pPr marL="457200" lvl="0" indent="-342900" rtl="0">
              <a:lnSpc>
                <a:spcPct val="115000"/>
              </a:lnSpc>
              <a:spcBef>
                <a:spcPts val="0"/>
              </a:spcBef>
              <a:buClr>
                <a:srgbClr val="0B5394"/>
              </a:buClr>
              <a:buSzPct val="100000"/>
              <a:buFont typeface="Cambria"/>
              <a:buAutoNum type="arabicPeriod"/>
            </a:pPr>
            <a:r>
              <a:rPr lang="en" sz="2800" dirty="0">
                <a:solidFill>
                  <a:srgbClr val="0B5394"/>
                </a:solidFill>
                <a:latin typeface="Cambria"/>
                <a:ea typeface="Cambria"/>
                <a:cs typeface="Cambria"/>
                <a:sym typeface="Cambria"/>
              </a:rPr>
              <a:t>Digitization</a:t>
            </a:r>
          </a:p>
          <a:p>
            <a:pPr marL="457200" lvl="0" indent="-342900" rtl="0">
              <a:lnSpc>
                <a:spcPct val="115000"/>
              </a:lnSpc>
              <a:spcBef>
                <a:spcPts val="0"/>
              </a:spcBef>
              <a:buClr>
                <a:srgbClr val="0B5394"/>
              </a:buClr>
              <a:buSzPct val="100000"/>
              <a:buFont typeface="Cambria"/>
              <a:buAutoNum type="arabicPeriod"/>
            </a:pPr>
            <a:r>
              <a:rPr lang="en" sz="2800" dirty="0">
                <a:solidFill>
                  <a:srgbClr val="0B5394"/>
                </a:solidFill>
                <a:latin typeface="Cambria"/>
                <a:ea typeface="Cambria"/>
                <a:cs typeface="Cambria"/>
                <a:sym typeface="Cambria"/>
              </a:rPr>
              <a:t>Staff</a:t>
            </a:r>
          </a:p>
          <a:p>
            <a:pPr lvl="0" rtl="0">
              <a:lnSpc>
                <a:spcPct val="115000"/>
              </a:lnSpc>
              <a:spcBef>
                <a:spcPts val="0"/>
              </a:spcBef>
              <a:buNone/>
            </a:pPr>
            <a:endParaRPr sz="1800" dirty="0">
              <a:solidFill>
                <a:srgbClr val="0B5394"/>
              </a:solidFill>
              <a:latin typeface="Cambria"/>
              <a:ea typeface="Cambria"/>
              <a:cs typeface="Cambria"/>
              <a:sym typeface="Cambria"/>
            </a:endParaRPr>
          </a:p>
          <a:p>
            <a:pPr lvl="0" rtl="0">
              <a:lnSpc>
                <a:spcPct val="115000"/>
              </a:lnSpc>
              <a:spcBef>
                <a:spcPts val="0"/>
              </a:spcBef>
              <a:buNone/>
            </a:pPr>
            <a:endParaRPr sz="1800" dirty="0">
              <a:solidFill>
                <a:srgbClr val="0B5394"/>
              </a:solidFill>
              <a:latin typeface="Cambria"/>
              <a:ea typeface="Cambria"/>
              <a:cs typeface="Cambria"/>
              <a:sym typeface="Cambria"/>
            </a:endParaRP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subTitle" idx="1"/>
          </p:nvPr>
        </p:nvSpPr>
        <p:spPr>
          <a:xfrm>
            <a:off x="1351397" y="1081273"/>
            <a:ext cx="7638299" cy="712499"/>
          </a:xfrm>
          <a:prstGeom prst="rect">
            <a:avLst/>
          </a:prstGeom>
        </p:spPr>
        <p:txBody>
          <a:bodyPr lIns="91425" tIns="91425" rIns="91425" bIns="91425" anchor="t" anchorCtr="0">
            <a:noAutofit/>
          </a:bodyPr>
          <a:lstStyle/>
          <a:p>
            <a:pPr lvl="0" rtl="0">
              <a:spcBef>
                <a:spcPts val="0"/>
              </a:spcBef>
              <a:buNone/>
            </a:pPr>
            <a:r>
              <a:rPr lang="en-US" sz="4000" b="1" dirty="0" smtClean="0">
                <a:solidFill>
                  <a:srgbClr val="0B5394"/>
                </a:solidFill>
              </a:rPr>
              <a:t>Next steps for AMIA RAVA</a:t>
            </a:r>
            <a:endParaRPr lang="en" sz="4000" b="1" dirty="0">
              <a:solidFill>
                <a:srgbClr val="0B5394"/>
              </a:solidFill>
            </a:endParaRPr>
          </a:p>
          <a:p>
            <a:pPr marL="457200" lvl="0" indent="-342900" rtl="0">
              <a:lnSpc>
                <a:spcPct val="115000"/>
              </a:lnSpc>
              <a:spcBef>
                <a:spcPts val="0"/>
              </a:spcBef>
              <a:buClr>
                <a:srgbClr val="0B5394"/>
              </a:buClr>
              <a:buSzPct val="100000"/>
              <a:buFont typeface="Cambria"/>
              <a:buAutoNum type="arabicPeriod"/>
            </a:pPr>
            <a:r>
              <a:rPr lang="en-US" sz="2800" dirty="0" smtClean="0">
                <a:solidFill>
                  <a:srgbClr val="0B5394"/>
                </a:solidFill>
                <a:latin typeface="Cambria"/>
                <a:ea typeface="Cambria"/>
                <a:cs typeface="Cambria"/>
                <a:sym typeface="Cambria"/>
              </a:rPr>
              <a:t>Update database</a:t>
            </a:r>
          </a:p>
          <a:p>
            <a:pPr marL="457200" lvl="0" indent="-342900" rtl="0">
              <a:lnSpc>
                <a:spcPct val="115000"/>
              </a:lnSpc>
              <a:spcBef>
                <a:spcPts val="0"/>
              </a:spcBef>
              <a:buClr>
                <a:srgbClr val="0B5394"/>
              </a:buClr>
              <a:buSzPct val="100000"/>
              <a:buFont typeface="Cambria"/>
              <a:buAutoNum type="arabicPeriod"/>
            </a:pPr>
            <a:r>
              <a:rPr lang="en-US" sz="2800" dirty="0" smtClean="0">
                <a:solidFill>
                  <a:srgbClr val="0B5394"/>
                </a:solidFill>
                <a:latin typeface="Cambria"/>
                <a:ea typeface="Cambria"/>
                <a:cs typeface="Cambria"/>
                <a:sym typeface="Cambria"/>
              </a:rPr>
              <a:t>Publish in AMIA Deep Focus Directory</a:t>
            </a:r>
          </a:p>
          <a:p>
            <a:pPr marL="457200" lvl="0" indent="-342900" rtl="0">
              <a:lnSpc>
                <a:spcPct val="115000"/>
              </a:lnSpc>
              <a:spcBef>
                <a:spcPts val="0"/>
              </a:spcBef>
              <a:buClr>
                <a:srgbClr val="0B5394"/>
              </a:buClr>
              <a:buSzPct val="100000"/>
              <a:buFont typeface="Cambria"/>
              <a:buAutoNum type="arabicPeriod"/>
            </a:pPr>
            <a:r>
              <a:rPr lang="en-US" sz="2800" dirty="0" smtClean="0">
                <a:solidFill>
                  <a:srgbClr val="0B5394"/>
                </a:solidFill>
                <a:latin typeface="Cambria"/>
                <a:ea typeface="Cambria"/>
                <a:cs typeface="Cambria"/>
                <a:sym typeface="Cambria"/>
              </a:rPr>
              <a:t>Outreach/Awareness</a:t>
            </a:r>
            <a:endParaRPr lang="en" sz="2800" dirty="0">
              <a:solidFill>
                <a:srgbClr val="0B5394"/>
              </a:solidFill>
              <a:latin typeface="Cambria"/>
              <a:ea typeface="Cambria"/>
              <a:cs typeface="Cambria"/>
              <a:sym typeface="Cambria"/>
            </a:endParaRPr>
          </a:p>
          <a:p>
            <a:pPr lvl="0" rtl="0">
              <a:lnSpc>
                <a:spcPct val="115000"/>
              </a:lnSpc>
              <a:spcBef>
                <a:spcPts val="0"/>
              </a:spcBef>
              <a:buNone/>
            </a:pPr>
            <a:endParaRPr sz="1800" dirty="0">
              <a:solidFill>
                <a:srgbClr val="0B5394"/>
              </a:solidFill>
              <a:latin typeface="Cambria"/>
              <a:ea typeface="Cambria"/>
              <a:cs typeface="Cambria"/>
              <a:sym typeface="Cambria"/>
            </a:endParaRPr>
          </a:p>
          <a:p>
            <a:pPr lvl="0" rtl="0">
              <a:lnSpc>
                <a:spcPct val="115000"/>
              </a:lnSpc>
              <a:spcBef>
                <a:spcPts val="0"/>
              </a:spcBef>
              <a:buNone/>
            </a:pPr>
            <a:endParaRPr sz="1800" dirty="0">
              <a:solidFill>
                <a:srgbClr val="0B5394"/>
              </a:solidFill>
              <a:latin typeface="Cambria"/>
              <a:ea typeface="Cambria"/>
              <a:cs typeface="Cambria"/>
              <a:sym typeface="Cambria"/>
            </a:endParaRPr>
          </a:p>
        </p:txBody>
      </p:sp>
    </p:spTree>
    <p:extLst>
      <p:ext uri="{BB962C8B-B14F-4D97-AF65-F5344CB8AC3E}">
        <p14:creationId xmlns:p14="http://schemas.microsoft.com/office/powerpoint/2010/main" val="3294929382"/>
      </p:ext>
    </p:extLst>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2" name="Picture 1" descr="Screen Shot 2015-06-27 at 7.43.0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3309"/>
            <a:ext cx="9144000" cy="4033061"/>
          </a:xfrm>
          <a:prstGeom prst="rect">
            <a:avLst/>
          </a:prstGeom>
          <a:ln>
            <a:solidFill>
              <a:schemeClr val="tx1"/>
            </a:solidFill>
          </a:ln>
        </p:spPr>
      </p:pic>
    </p:spTree>
    <p:extLst>
      <p:ext uri="{BB962C8B-B14F-4D97-AF65-F5344CB8AC3E}">
        <p14:creationId xmlns:p14="http://schemas.microsoft.com/office/powerpoint/2010/main" val="3777207522"/>
      </p:ext>
    </p:extLst>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4" name="Shape 130"/>
          <p:cNvPicPr preferRelativeResize="0"/>
          <p:nvPr/>
        </p:nvPicPr>
        <p:blipFill>
          <a:blip r:embed="rId3">
            <a:alphaModFix/>
          </a:blip>
          <a:stretch>
            <a:fillRect/>
          </a:stretch>
        </p:blipFill>
        <p:spPr>
          <a:xfrm>
            <a:off x="1996842" y="0"/>
            <a:ext cx="4840314" cy="5143499"/>
          </a:xfrm>
          <a:prstGeom prst="rect">
            <a:avLst/>
          </a:prstGeom>
          <a:noFill/>
          <a:ln>
            <a:solidFill>
              <a:schemeClr val="tx1"/>
            </a:solidFill>
          </a:ln>
        </p:spPr>
      </p:pic>
      <p:sp>
        <p:nvSpPr>
          <p:cNvPr id="3" name="Rectangle 2"/>
          <p:cNvSpPr/>
          <p:nvPr/>
        </p:nvSpPr>
        <p:spPr>
          <a:xfrm>
            <a:off x="6801842" y="3423375"/>
            <a:ext cx="2539486" cy="369332"/>
          </a:xfrm>
          <a:prstGeom prst="rect">
            <a:avLst/>
          </a:prstGeom>
        </p:spPr>
        <p:txBody>
          <a:bodyPr wrap="square">
            <a:spAutoFit/>
          </a:bodyPr>
          <a:lstStyle/>
          <a:p>
            <a:pPr marL="38100" lvl="0">
              <a:buClr>
                <a:schemeClr val="dk1"/>
              </a:buClr>
              <a:buSzPct val="100000"/>
            </a:pPr>
            <a:r>
              <a:rPr lang="en" sz="1800" dirty="0" smtClean="0">
                <a:solidFill>
                  <a:srgbClr val="2C618B"/>
                </a:solidFill>
                <a:latin typeface="Cambria"/>
                <a:cs typeface="Cambria"/>
              </a:rPr>
              <a:t>amiarava.tumblr.com</a:t>
            </a:r>
            <a:endParaRPr lang="en" sz="1800" dirty="0">
              <a:solidFill>
                <a:srgbClr val="2C618B"/>
              </a:solidFill>
              <a:latin typeface="Cambria"/>
              <a:cs typeface="Cambria"/>
            </a:endParaRPr>
          </a:p>
        </p:txBody>
      </p:sp>
    </p:spTree>
    <p:extLst>
      <p:ext uri="{BB962C8B-B14F-4D97-AF65-F5344CB8AC3E}">
        <p14:creationId xmlns:p14="http://schemas.microsoft.com/office/powerpoint/2010/main" val="2311937956"/>
      </p:ext>
    </p:extLst>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subTitle" idx="1"/>
          </p:nvPr>
        </p:nvSpPr>
        <p:spPr>
          <a:xfrm>
            <a:off x="1158681" y="928235"/>
            <a:ext cx="7638299" cy="712499"/>
          </a:xfrm>
          <a:prstGeom prst="rect">
            <a:avLst/>
          </a:prstGeom>
        </p:spPr>
        <p:txBody>
          <a:bodyPr lIns="91425" tIns="91425" rIns="91425" bIns="91425" anchor="t" anchorCtr="0">
            <a:noAutofit/>
          </a:bodyPr>
          <a:lstStyle/>
          <a:p>
            <a:pPr lvl="0" rtl="0">
              <a:spcBef>
                <a:spcPts val="0"/>
              </a:spcBef>
              <a:buNone/>
            </a:pPr>
            <a:r>
              <a:rPr lang="en-US" sz="4000" b="1" dirty="0" smtClean="0">
                <a:solidFill>
                  <a:srgbClr val="0B5394"/>
                </a:solidFill>
              </a:rPr>
              <a:t>Further steps for AMIA RAVA</a:t>
            </a:r>
            <a:endParaRPr lang="en" sz="4000" b="1" dirty="0">
              <a:solidFill>
                <a:srgbClr val="0B5394"/>
              </a:solidFill>
            </a:endParaRPr>
          </a:p>
          <a:p>
            <a:pPr marL="457200" lvl="0" indent="-342900" rtl="0">
              <a:lnSpc>
                <a:spcPct val="115000"/>
              </a:lnSpc>
              <a:spcBef>
                <a:spcPts val="0"/>
              </a:spcBef>
              <a:buClr>
                <a:srgbClr val="0B5394"/>
              </a:buClr>
              <a:buSzPct val="100000"/>
              <a:buFont typeface="Cambria"/>
              <a:buAutoNum type="arabicPeriod"/>
            </a:pPr>
            <a:r>
              <a:rPr lang="en-US" sz="2800" dirty="0" smtClean="0">
                <a:solidFill>
                  <a:srgbClr val="0B5394"/>
                </a:solidFill>
                <a:latin typeface="Cambria"/>
                <a:ea typeface="Cambria"/>
                <a:cs typeface="Cambria"/>
                <a:sym typeface="Cambria"/>
              </a:rPr>
              <a:t>In-depth survey</a:t>
            </a:r>
          </a:p>
          <a:p>
            <a:pPr marL="457200" lvl="0" indent="-342900" rtl="0">
              <a:lnSpc>
                <a:spcPct val="115000"/>
              </a:lnSpc>
              <a:spcBef>
                <a:spcPts val="0"/>
              </a:spcBef>
              <a:buClr>
                <a:srgbClr val="0B5394"/>
              </a:buClr>
              <a:buSzPct val="100000"/>
              <a:buFont typeface="Cambria"/>
              <a:buAutoNum type="arabicPeriod"/>
            </a:pPr>
            <a:r>
              <a:rPr lang="en-US" sz="2800" dirty="0" smtClean="0">
                <a:solidFill>
                  <a:srgbClr val="0B5394"/>
                </a:solidFill>
                <a:latin typeface="Cambria"/>
                <a:ea typeface="Cambria"/>
                <a:cs typeface="Cambria"/>
                <a:sym typeface="Cambria"/>
              </a:rPr>
              <a:t>Collaboration</a:t>
            </a:r>
          </a:p>
          <a:p>
            <a:pPr marL="457200" lvl="1" indent="-342900">
              <a:lnSpc>
                <a:spcPct val="115000"/>
              </a:lnSpc>
              <a:buClr>
                <a:srgbClr val="0B5394"/>
              </a:buClr>
              <a:buFont typeface="Arial"/>
              <a:buChar char="•"/>
            </a:pPr>
            <a:r>
              <a:rPr lang="en-US" sz="2200" dirty="0">
                <a:solidFill>
                  <a:srgbClr val="0B5394"/>
                </a:solidFill>
                <a:latin typeface="Cambria"/>
                <a:ea typeface="Cambria"/>
                <a:cs typeface="Cambria"/>
                <a:sym typeface="Cambria"/>
              </a:rPr>
              <a:t>Resources </a:t>
            </a:r>
          </a:p>
          <a:p>
            <a:pPr marL="457200" lvl="1" indent="-342900">
              <a:lnSpc>
                <a:spcPct val="115000"/>
              </a:lnSpc>
              <a:buClr>
                <a:srgbClr val="0B5394"/>
              </a:buClr>
              <a:buFont typeface="Arial"/>
              <a:buChar char="•"/>
            </a:pPr>
            <a:r>
              <a:rPr lang="en-US" sz="2200" dirty="0">
                <a:solidFill>
                  <a:srgbClr val="0B5394"/>
                </a:solidFill>
                <a:latin typeface="Cambria"/>
                <a:ea typeface="Cambria"/>
                <a:cs typeface="Cambria"/>
                <a:sym typeface="Cambria"/>
              </a:rPr>
              <a:t>Grant </a:t>
            </a:r>
            <a:r>
              <a:rPr lang="en-US" sz="2200" dirty="0" smtClean="0">
                <a:solidFill>
                  <a:srgbClr val="0B5394"/>
                </a:solidFill>
                <a:latin typeface="Cambria"/>
                <a:ea typeface="Cambria"/>
                <a:cs typeface="Cambria"/>
                <a:sym typeface="Cambria"/>
              </a:rPr>
              <a:t>funding</a:t>
            </a:r>
            <a:endParaRPr lang="en-US" sz="2800" dirty="0" smtClean="0">
              <a:solidFill>
                <a:srgbClr val="0B5394"/>
              </a:solidFill>
              <a:latin typeface="Cambria"/>
              <a:ea typeface="Cambria"/>
              <a:cs typeface="Cambria"/>
              <a:sym typeface="Cambria"/>
            </a:endParaRPr>
          </a:p>
          <a:p>
            <a:pPr marL="457200" lvl="0" indent="-342900" rtl="0">
              <a:lnSpc>
                <a:spcPct val="115000"/>
              </a:lnSpc>
              <a:spcBef>
                <a:spcPts val="0"/>
              </a:spcBef>
              <a:buClr>
                <a:srgbClr val="0B5394"/>
              </a:buClr>
              <a:buSzPct val="100000"/>
              <a:buFont typeface="Cambria"/>
              <a:buAutoNum type="arabicPeriod"/>
            </a:pPr>
            <a:r>
              <a:rPr lang="en-US" sz="2800" dirty="0" smtClean="0">
                <a:solidFill>
                  <a:srgbClr val="0B5394"/>
                </a:solidFill>
                <a:latin typeface="Cambria"/>
                <a:ea typeface="Cambria"/>
                <a:cs typeface="Cambria"/>
                <a:sym typeface="Cambria"/>
              </a:rPr>
              <a:t>You tell me!</a:t>
            </a:r>
          </a:p>
          <a:p>
            <a:pPr marL="457200" lvl="0" indent="-342900" rtl="0">
              <a:lnSpc>
                <a:spcPct val="115000"/>
              </a:lnSpc>
              <a:spcBef>
                <a:spcPts val="0"/>
              </a:spcBef>
              <a:buClr>
                <a:srgbClr val="0B5394"/>
              </a:buClr>
              <a:buSzPct val="100000"/>
              <a:buFont typeface="Cambria"/>
              <a:buAutoNum type="arabicPeriod"/>
            </a:pPr>
            <a:endParaRPr sz="1800" dirty="0">
              <a:solidFill>
                <a:srgbClr val="0B5394"/>
              </a:solidFill>
              <a:latin typeface="Cambria"/>
              <a:ea typeface="Cambria"/>
              <a:cs typeface="Cambria"/>
              <a:sym typeface="Cambria"/>
            </a:endParaRPr>
          </a:p>
        </p:txBody>
      </p:sp>
    </p:spTree>
    <p:extLst>
      <p:ext uri="{BB962C8B-B14F-4D97-AF65-F5344CB8AC3E}">
        <p14:creationId xmlns:p14="http://schemas.microsoft.com/office/powerpoint/2010/main" val="3738516339"/>
      </p:ext>
    </p:extLst>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pic>
        <p:nvPicPr>
          <p:cNvPr id="40" name="Shape 40"/>
          <p:cNvPicPr preferRelativeResize="0"/>
          <p:nvPr/>
        </p:nvPicPr>
        <p:blipFill>
          <a:blip r:embed="rId3">
            <a:alphaModFix/>
          </a:blip>
          <a:stretch>
            <a:fillRect/>
          </a:stretch>
        </p:blipFill>
        <p:spPr>
          <a:xfrm>
            <a:off x="-76284" y="-336035"/>
            <a:ext cx="9231725" cy="5493648"/>
          </a:xfrm>
          <a:prstGeom prst="rect">
            <a:avLst/>
          </a:prstGeom>
          <a:noFill/>
          <a:ln>
            <a:noFill/>
          </a:ln>
        </p:spPr>
      </p:pic>
      <p:sp>
        <p:nvSpPr>
          <p:cNvPr id="6" name="Shape 45"/>
          <p:cNvSpPr txBox="1">
            <a:spLocks/>
          </p:cNvSpPr>
          <p:nvPr/>
        </p:nvSpPr>
        <p:spPr>
          <a:xfrm>
            <a:off x="-2528207" y="885663"/>
            <a:ext cx="9144000" cy="712499"/>
          </a:xfrm>
          <a:prstGeom prst="rect">
            <a:avLst/>
          </a:prstGeom>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algn="ctr"/>
            <a:r>
              <a:rPr lang="en-US" sz="5400" b="1" i="1" dirty="0" smtClean="0">
                <a:solidFill>
                  <a:srgbClr val="0B5394"/>
                </a:solidFill>
                <a:effectLst>
                  <a:glow rad="63500">
                    <a:schemeClr val="bg1">
                      <a:alpha val="42000"/>
                    </a:schemeClr>
                  </a:glow>
                </a:effectLst>
              </a:rPr>
              <a:t>Thank</a:t>
            </a:r>
          </a:p>
          <a:p>
            <a:pPr algn="ctr"/>
            <a:r>
              <a:rPr lang="en-US" sz="5400" b="1" i="1" dirty="0" smtClean="0">
                <a:solidFill>
                  <a:srgbClr val="0B5394"/>
                </a:solidFill>
                <a:effectLst>
                  <a:glow rad="63500">
                    <a:schemeClr val="bg1">
                      <a:alpha val="42000"/>
                    </a:schemeClr>
                  </a:glow>
                </a:effectLst>
              </a:rPr>
              <a:t>You!</a:t>
            </a:r>
            <a:endParaRPr lang="en" sz="5400" b="1" i="1" dirty="0">
              <a:solidFill>
                <a:srgbClr val="0B5394"/>
              </a:solidFill>
              <a:effectLst>
                <a:glow rad="63500">
                  <a:schemeClr val="bg1">
                    <a:alpha val="42000"/>
                  </a:schemeClr>
                </a:glow>
              </a:effectLst>
            </a:endParaRPr>
          </a:p>
        </p:txBody>
      </p:sp>
      <p:sp>
        <p:nvSpPr>
          <p:cNvPr id="7" name="Shape 45"/>
          <p:cNvSpPr txBox="1">
            <a:spLocks/>
          </p:cNvSpPr>
          <p:nvPr/>
        </p:nvSpPr>
        <p:spPr>
          <a:xfrm>
            <a:off x="184846" y="4431001"/>
            <a:ext cx="9231725" cy="712499"/>
          </a:xfrm>
          <a:prstGeom prst="rect">
            <a:avLst/>
          </a:prstGeom>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algn="ctr"/>
            <a:r>
              <a:rPr lang="en-US" sz="1800" b="1" i="1" dirty="0" smtClean="0">
                <a:solidFill>
                  <a:srgbClr val="0B5394"/>
                </a:solidFill>
                <a:effectLst>
                  <a:glow rad="63500">
                    <a:schemeClr val="bg1">
                      <a:alpha val="42000"/>
                    </a:schemeClr>
                  </a:glow>
                </a:effectLst>
              </a:rPr>
              <a:t>@</a:t>
            </a:r>
            <a:r>
              <a:rPr lang="en-US" sz="1800" b="1" i="1" dirty="0" err="1" smtClean="0">
                <a:solidFill>
                  <a:srgbClr val="0B5394"/>
                </a:solidFill>
                <a:effectLst>
                  <a:glow rad="63500">
                    <a:schemeClr val="bg1">
                      <a:alpha val="42000"/>
                    </a:schemeClr>
                  </a:glow>
                </a:effectLst>
              </a:rPr>
              <a:t>AV_DiscoTech</a:t>
            </a:r>
            <a:r>
              <a:rPr lang="en-US" sz="1800" b="1" i="1" dirty="0" smtClean="0">
                <a:solidFill>
                  <a:srgbClr val="0B5394"/>
                </a:solidFill>
                <a:effectLst>
                  <a:glow rad="63500">
                    <a:schemeClr val="bg1">
                      <a:alpha val="42000"/>
                    </a:schemeClr>
                  </a:glow>
                </a:effectLst>
              </a:rPr>
              <a:t> </a:t>
            </a:r>
            <a:r>
              <a:rPr lang="en-US" sz="1800" b="1" i="1" dirty="0" err="1" smtClean="0">
                <a:solidFill>
                  <a:srgbClr val="0B5394"/>
                </a:solidFill>
                <a:effectLst>
                  <a:glow rad="63500">
                    <a:schemeClr val="bg1">
                      <a:alpha val="42000"/>
                    </a:schemeClr>
                  </a:glow>
                </a:effectLst>
              </a:rPr>
              <a:t>shagan@ubalt.edu</a:t>
            </a:r>
            <a:endParaRPr lang="en" sz="1800" b="1" i="1" dirty="0">
              <a:solidFill>
                <a:srgbClr val="0B5394"/>
              </a:solidFill>
              <a:effectLst>
                <a:glow rad="63500">
                  <a:schemeClr val="bg1">
                    <a:alpha val="42000"/>
                  </a:schemeClr>
                </a:glow>
              </a:effectLst>
            </a:endParaRPr>
          </a:p>
        </p:txBody>
      </p:sp>
    </p:spTree>
    <p:extLst>
      <p:ext uri="{BB962C8B-B14F-4D97-AF65-F5344CB8AC3E}">
        <p14:creationId xmlns:p14="http://schemas.microsoft.com/office/powerpoint/2010/main" val="2049130536"/>
      </p:ext>
    </p:extLst>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txBox="1">
            <a:spLocks noGrp="1"/>
          </p:cNvSpPr>
          <p:nvPr>
            <p:ph type="subTitle" idx="1"/>
          </p:nvPr>
        </p:nvSpPr>
        <p:spPr>
          <a:xfrm>
            <a:off x="0" y="470283"/>
            <a:ext cx="9144000" cy="712499"/>
          </a:xfrm>
          <a:prstGeom prst="rect">
            <a:avLst/>
          </a:prstGeom>
        </p:spPr>
        <p:txBody>
          <a:bodyPr lIns="91425" tIns="91425" rIns="91425" bIns="91425" anchor="t" anchorCtr="0">
            <a:noAutofit/>
          </a:bodyPr>
          <a:lstStyle/>
          <a:p>
            <a:pPr lvl="0" algn="ctr" rtl="0">
              <a:spcBef>
                <a:spcPts val="0"/>
              </a:spcBef>
              <a:buNone/>
            </a:pPr>
            <a:r>
              <a:rPr lang="en-US" sz="4000" b="1" i="1" dirty="0" smtClean="0">
                <a:solidFill>
                  <a:srgbClr val="0B5394"/>
                </a:solidFill>
              </a:rPr>
              <a:t>AMIA RAVA Committee</a:t>
            </a:r>
            <a:endParaRPr lang="en" sz="4000" b="1" i="1" dirty="0">
              <a:solidFill>
                <a:srgbClr val="0B5394"/>
              </a:solidFill>
            </a:endParaRPr>
          </a:p>
        </p:txBody>
      </p:sp>
      <p:pic>
        <p:nvPicPr>
          <p:cNvPr id="2" name="Picture 1" descr="Screen Shot 2015-06-27 at 7.10.0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0694" y="1182782"/>
            <a:ext cx="6558640" cy="3796747"/>
          </a:xfrm>
          <a:prstGeom prst="rect">
            <a:avLst/>
          </a:prstGeom>
          <a:ln>
            <a:solidFill>
              <a:schemeClr val="tx1"/>
            </a:solidFill>
          </a:ln>
        </p:spPr>
      </p:pic>
    </p:spTree>
    <p:extLst>
      <p:ext uri="{BB962C8B-B14F-4D97-AF65-F5344CB8AC3E}">
        <p14:creationId xmlns:p14="http://schemas.microsoft.com/office/powerpoint/2010/main" val="516638875"/>
      </p:ext>
    </p:extLst>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txBox="1">
            <a:spLocks noGrp="1"/>
          </p:cNvSpPr>
          <p:nvPr>
            <p:ph type="subTitle" idx="1"/>
          </p:nvPr>
        </p:nvSpPr>
        <p:spPr>
          <a:xfrm>
            <a:off x="106826" y="788783"/>
            <a:ext cx="9037174" cy="712499"/>
          </a:xfrm>
          <a:prstGeom prst="rect">
            <a:avLst/>
          </a:prstGeom>
        </p:spPr>
        <p:txBody>
          <a:bodyPr lIns="91425" tIns="91425" rIns="91425" bIns="91425" anchor="t" anchorCtr="0">
            <a:noAutofit/>
          </a:bodyPr>
          <a:lstStyle/>
          <a:p>
            <a:pPr lvl="0" algn="ctr" rtl="0">
              <a:spcBef>
                <a:spcPts val="0"/>
              </a:spcBef>
              <a:buNone/>
            </a:pPr>
            <a:r>
              <a:rPr lang="en-US" sz="4000" b="1" i="1" dirty="0" smtClean="0">
                <a:solidFill>
                  <a:srgbClr val="0B5394"/>
                </a:solidFill>
              </a:rPr>
              <a:t>AV Preservation Problems</a:t>
            </a:r>
            <a:endParaRPr lang="en" sz="4000" b="1" i="1" dirty="0" smtClean="0">
              <a:solidFill>
                <a:srgbClr val="0B5394"/>
              </a:solidFill>
            </a:endParaRPr>
          </a:p>
        </p:txBody>
      </p:sp>
      <p:sp>
        <p:nvSpPr>
          <p:cNvPr id="2" name="Rectangle 1"/>
          <p:cNvSpPr/>
          <p:nvPr/>
        </p:nvSpPr>
        <p:spPr>
          <a:xfrm>
            <a:off x="2286000" y="1619962"/>
            <a:ext cx="6858000" cy="2677656"/>
          </a:xfrm>
          <a:prstGeom prst="rect">
            <a:avLst/>
          </a:prstGeom>
        </p:spPr>
        <p:txBody>
          <a:bodyPr wrap="square">
            <a:spAutoFit/>
          </a:bodyPr>
          <a:lstStyle/>
          <a:p>
            <a:pPr marL="285750" lvl="0" indent="-285750">
              <a:buFont typeface="Arial"/>
              <a:buChar char="•"/>
            </a:pPr>
            <a:r>
              <a:rPr lang="en-US" sz="2800" dirty="0" smtClean="0">
                <a:solidFill>
                  <a:srgbClr val="0B5394"/>
                </a:solidFill>
                <a:latin typeface="Cambria"/>
                <a:ea typeface="Cambria"/>
                <a:cs typeface="Cambria"/>
                <a:sym typeface="Cambria"/>
              </a:rPr>
              <a:t>Mold</a:t>
            </a:r>
          </a:p>
          <a:p>
            <a:pPr marL="285750" lvl="0" indent="-285750">
              <a:buFont typeface="Arial"/>
              <a:buChar char="•"/>
            </a:pPr>
            <a:r>
              <a:rPr lang="en-US" sz="2800" dirty="0" smtClean="0">
                <a:solidFill>
                  <a:srgbClr val="0B5394"/>
                </a:solidFill>
                <a:latin typeface="Cambria"/>
                <a:ea typeface="Cambria"/>
                <a:cs typeface="Cambria"/>
                <a:sym typeface="Cambria"/>
              </a:rPr>
              <a:t>Film degradation</a:t>
            </a:r>
          </a:p>
          <a:p>
            <a:pPr marL="285750" lvl="0" indent="-285750">
              <a:buFont typeface="Arial"/>
              <a:buChar char="•"/>
            </a:pPr>
            <a:r>
              <a:rPr lang="en-US" sz="2800" dirty="0" smtClean="0">
                <a:solidFill>
                  <a:srgbClr val="0B5394"/>
                </a:solidFill>
                <a:latin typeface="Cambria"/>
                <a:ea typeface="Cambria"/>
                <a:cs typeface="Cambria"/>
                <a:sym typeface="Cambria"/>
              </a:rPr>
              <a:t>Nitrate phobia</a:t>
            </a:r>
          </a:p>
          <a:p>
            <a:pPr marL="285750" lvl="0" indent="-285750">
              <a:buFont typeface="Arial"/>
              <a:buChar char="•"/>
            </a:pPr>
            <a:r>
              <a:rPr lang="en-US" sz="2800" dirty="0" smtClean="0">
                <a:solidFill>
                  <a:srgbClr val="0B5394"/>
                </a:solidFill>
                <a:latin typeface="Cambria"/>
                <a:ea typeface="Cambria"/>
                <a:cs typeface="Cambria"/>
                <a:sym typeface="Cambria"/>
              </a:rPr>
              <a:t>Sticky Shed Syndrome</a:t>
            </a:r>
          </a:p>
          <a:p>
            <a:pPr marL="285750" lvl="0" indent="-285750">
              <a:buFont typeface="Arial"/>
              <a:buChar char="•"/>
            </a:pPr>
            <a:r>
              <a:rPr lang="en-US" sz="2800" dirty="0" smtClean="0">
                <a:solidFill>
                  <a:srgbClr val="0B5394"/>
                </a:solidFill>
                <a:latin typeface="Cambria"/>
                <a:ea typeface="Cambria"/>
                <a:cs typeface="Cambria"/>
                <a:sym typeface="Cambria"/>
              </a:rPr>
              <a:t>“</a:t>
            </a:r>
            <a:r>
              <a:rPr lang="en-US" sz="2800" dirty="0" err="1" smtClean="0">
                <a:solidFill>
                  <a:srgbClr val="0B5394"/>
                </a:solidFill>
                <a:latin typeface="Cambria"/>
                <a:ea typeface="Cambria"/>
                <a:cs typeface="Cambria"/>
                <a:sym typeface="Cambria"/>
              </a:rPr>
              <a:t>Degralescence</a:t>
            </a:r>
            <a:r>
              <a:rPr lang="en-US" sz="2800" dirty="0" smtClean="0">
                <a:solidFill>
                  <a:srgbClr val="0B5394"/>
                </a:solidFill>
                <a:latin typeface="Cambria"/>
                <a:ea typeface="Cambria"/>
                <a:cs typeface="Cambria"/>
                <a:sym typeface="Cambria"/>
              </a:rPr>
              <a:t>”</a:t>
            </a:r>
          </a:p>
          <a:p>
            <a:pPr lvl="0"/>
            <a:endParaRPr lang="en" sz="2800" dirty="0">
              <a:solidFill>
                <a:srgbClr val="0B5394"/>
              </a:solidFill>
              <a:latin typeface="Cambria"/>
              <a:ea typeface="Cambria"/>
              <a:cs typeface="Cambria"/>
              <a:sym typeface="Cambria"/>
            </a:endParaRP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txBox="1">
            <a:spLocks noGrp="1"/>
          </p:cNvSpPr>
          <p:nvPr>
            <p:ph type="subTitle" idx="1"/>
          </p:nvPr>
        </p:nvSpPr>
        <p:spPr>
          <a:xfrm>
            <a:off x="0" y="1453604"/>
            <a:ext cx="9144000" cy="712499"/>
          </a:xfrm>
          <a:prstGeom prst="rect">
            <a:avLst/>
          </a:prstGeom>
        </p:spPr>
        <p:txBody>
          <a:bodyPr lIns="91425" tIns="91425" rIns="91425" bIns="91425" anchor="t" anchorCtr="0">
            <a:noAutofit/>
          </a:bodyPr>
          <a:lstStyle/>
          <a:p>
            <a:pPr lvl="0" algn="ctr" rtl="0">
              <a:spcBef>
                <a:spcPts val="0"/>
              </a:spcBef>
              <a:buNone/>
            </a:pPr>
            <a:r>
              <a:rPr lang="en-US" sz="4000" b="1" i="1" dirty="0" smtClean="0">
                <a:solidFill>
                  <a:srgbClr val="0B5394"/>
                </a:solidFill>
              </a:rPr>
              <a:t>RAVA Preservation Problems</a:t>
            </a:r>
            <a:endParaRPr lang="en" sz="4000" b="1" i="1" dirty="0" smtClean="0">
              <a:solidFill>
                <a:srgbClr val="0B5394"/>
              </a:solidFill>
            </a:endParaRPr>
          </a:p>
        </p:txBody>
      </p:sp>
      <p:sp>
        <p:nvSpPr>
          <p:cNvPr id="2" name="Rectangle 1"/>
          <p:cNvSpPr/>
          <p:nvPr/>
        </p:nvSpPr>
        <p:spPr>
          <a:xfrm>
            <a:off x="2523391" y="2284593"/>
            <a:ext cx="4572000" cy="1384995"/>
          </a:xfrm>
          <a:prstGeom prst="rect">
            <a:avLst/>
          </a:prstGeom>
        </p:spPr>
        <p:txBody>
          <a:bodyPr>
            <a:spAutoFit/>
          </a:bodyPr>
          <a:lstStyle/>
          <a:p>
            <a:pPr marL="285750" lvl="0" indent="-285750">
              <a:buFont typeface="Arial"/>
              <a:buChar char="•"/>
            </a:pPr>
            <a:r>
              <a:rPr lang="en-US" sz="2800" dirty="0" smtClean="0">
                <a:solidFill>
                  <a:srgbClr val="0B5394"/>
                </a:solidFill>
                <a:latin typeface="Cambria"/>
                <a:ea typeface="Cambria"/>
                <a:cs typeface="Cambria"/>
                <a:sym typeface="Cambria"/>
              </a:rPr>
              <a:t>Lack of resources!</a:t>
            </a:r>
          </a:p>
          <a:p>
            <a:pPr lvl="0"/>
            <a:endParaRPr lang="en-US" sz="2800" dirty="0" smtClean="0">
              <a:solidFill>
                <a:srgbClr val="0B5394"/>
              </a:solidFill>
              <a:latin typeface="Cambria"/>
              <a:ea typeface="Cambria"/>
              <a:cs typeface="Cambria"/>
              <a:sym typeface="Cambria"/>
            </a:endParaRPr>
          </a:p>
          <a:p>
            <a:pPr lvl="2"/>
            <a:endParaRPr lang="en-US" sz="2800" dirty="0" smtClean="0">
              <a:solidFill>
                <a:srgbClr val="0B5394"/>
              </a:solidFill>
              <a:latin typeface="Cambria"/>
              <a:ea typeface="Cambria"/>
              <a:cs typeface="Cambria"/>
              <a:sym typeface="Cambria"/>
            </a:endParaRPr>
          </a:p>
        </p:txBody>
      </p:sp>
    </p:spTree>
    <p:extLst>
      <p:ext uri="{BB962C8B-B14F-4D97-AF65-F5344CB8AC3E}">
        <p14:creationId xmlns:p14="http://schemas.microsoft.com/office/powerpoint/2010/main" val="825533315"/>
      </p:ext>
    </p:extLst>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23" name="Shape 23"/>
          <p:cNvPicPr preferRelativeResize="0"/>
          <p:nvPr/>
        </p:nvPicPr>
        <p:blipFill>
          <a:blip r:embed="rId3">
            <a:alphaModFix amt="33000"/>
          </a:blip>
          <a:stretch>
            <a:fillRect/>
          </a:stretch>
        </p:blipFill>
        <p:spPr>
          <a:xfrm>
            <a:off x="-193675" y="-41750"/>
            <a:ext cx="9937249" cy="5227000"/>
          </a:xfrm>
          <a:prstGeom prst="rect">
            <a:avLst/>
          </a:prstGeom>
          <a:noFill/>
          <a:ln>
            <a:noFill/>
          </a:ln>
        </p:spPr>
      </p:pic>
      <p:sp>
        <p:nvSpPr>
          <p:cNvPr id="24" name="Shape 24"/>
          <p:cNvSpPr txBox="1">
            <a:spLocks noGrp="1"/>
          </p:cNvSpPr>
          <p:nvPr>
            <p:ph type="ctrTitle"/>
          </p:nvPr>
        </p:nvSpPr>
        <p:spPr>
          <a:xfrm>
            <a:off x="-387350" y="1031500"/>
            <a:ext cx="9937200" cy="1303500"/>
          </a:xfrm>
          <a:prstGeom prst="rect">
            <a:avLst/>
          </a:prstGeom>
        </p:spPr>
        <p:txBody>
          <a:bodyPr lIns="91425" tIns="91425" rIns="91425" bIns="91425" anchor="b" anchorCtr="0">
            <a:noAutofit/>
          </a:bodyPr>
          <a:lstStyle/>
          <a:p>
            <a:pPr algn="ctr">
              <a:spcBef>
                <a:spcPts val="0"/>
              </a:spcBef>
              <a:buNone/>
            </a:pPr>
            <a:r>
              <a:rPr lang="en" sz="8800" dirty="0">
                <a:solidFill>
                  <a:srgbClr val="000000"/>
                </a:solidFill>
              </a:rPr>
              <a:t>STATE</a:t>
            </a:r>
            <a:r>
              <a:rPr lang="en" sz="3600" dirty="0">
                <a:solidFill>
                  <a:srgbClr val="000000"/>
                </a:solidFill>
              </a:rPr>
              <a:t>of the</a:t>
            </a:r>
            <a:r>
              <a:rPr lang="en" sz="8800" dirty="0">
                <a:solidFill>
                  <a:srgbClr val="000000"/>
                </a:solidFill>
              </a:rPr>
              <a:t>STATES</a:t>
            </a:r>
          </a:p>
        </p:txBody>
      </p:sp>
      <p:sp>
        <p:nvSpPr>
          <p:cNvPr id="25" name="Shape 25"/>
          <p:cNvSpPr txBox="1">
            <a:spLocks noGrp="1"/>
          </p:cNvSpPr>
          <p:nvPr>
            <p:ph type="subTitle" idx="1"/>
          </p:nvPr>
        </p:nvSpPr>
        <p:spPr>
          <a:xfrm>
            <a:off x="2044025" y="1877532"/>
            <a:ext cx="7772400" cy="712499"/>
          </a:xfrm>
          <a:prstGeom prst="rect">
            <a:avLst/>
          </a:prstGeom>
        </p:spPr>
        <p:txBody>
          <a:bodyPr lIns="91425" tIns="91425" rIns="91425" bIns="91425" anchor="t" anchorCtr="0">
            <a:noAutofit/>
          </a:bodyPr>
          <a:lstStyle/>
          <a:p>
            <a:pPr>
              <a:spcBef>
                <a:spcPts val="0"/>
              </a:spcBef>
              <a:buNone/>
            </a:pPr>
            <a:r>
              <a:rPr lang="en" b="0">
                <a:solidFill>
                  <a:srgbClr val="0B5394"/>
                </a:solidFill>
                <a:latin typeface="Cambria"/>
                <a:ea typeface="Cambria"/>
                <a:cs typeface="Cambria"/>
                <a:sym typeface="Cambria"/>
              </a:rPr>
              <a:t>Evaluating US Regional AV</a:t>
            </a:r>
          </a:p>
        </p:txBody>
      </p:sp>
      <p:sp>
        <p:nvSpPr>
          <p:cNvPr id="27" name="Shape 27"/>
          <p:cNvSpPr txBox="1"/>
          <p:nvPr/>
        </p:nvSpPr>
        <p:spPr>
          <a:xfrm>
            <a:off x="92375" y="2684900"/>
            <a:ext cx="3321300" cy="303599"/>
          </a:xfrm>
          <a:prstGeom prst="rect">
            <a:avLst/>
          </a:prstGeom>
          <a:noFill/>
          <a:ln>
            <a:noFill/>
          </a:ln>
        </p:spPr>
        <p:txBody>
          <a:bodyPr lIns="91425" tIns="91425" rIns="91425" bIns="91425" anchor="t" anchorCtr="0">
            <a:noAutofit/>
          </a:bodyPr>
          <a:lstStyle/>
          <a:p>
            <a:pPr>
              <a:spcBef>
                <a:spcPts val="0"/>
              </a:spcBef>
              <a:buNone/>
            </a:pPr>
            <a:r>
              <a:rPr lang="en" sz="1000" i="1"/>
              <a:t>image via wikimedia commons</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txBox="1">
            <a:spLocks noGrp="1"/>
          </p:cNvSpPr>
          <p:nvPr>
            <p:ph type="subTitle" idx="1"/>
          </p:nvPr>
        </p:nvSpPr>
        <p:spPr>
          <a:xfrm>
            <a:off x="0" y="980026"/>
            <a:ext cx="9144000" cy="712499"/>
          </a:xfrm>
          <a:prstGeom prst="rect">
            <a:avLst/>
          </a:prstGeom>
        </p:spPr>
        <p:txBody>
          <a:bodyPr lIns="91425" tIns="91425" rIns="91425" bIns="91425" anchor="t" anchorCtr="0">
            <a:noAutofit/>
          </a:bodyPr>
          <a:lstStyle/>
          <a:p>
            <a:pPr lvl="0" algn="ctr" rtl="0">
              <a:spcBef>
                <a:spcPts val="0"/>
              </a:spcBef>
              <a:buNone/>
            </a:pPr>
            <a:r>
              <a:rPr lang="en" sz="4000" b="1" dirty="0" smtClean="0">
                <a:solidFill>
                  <a:srgbClr val="0B5394"/>
                </a:solidFill>
              </a:rPr>
              <a:t>Survey</a:t>
            </a:r>
            <a:endParaRPr lang="en" sz="4000" b="1" dirty="0">
              <a:solidFill>
                <a:srgbClr val="0B5394"/>
              </a:solidFill>
            </a:endParaRPr>
          </a:p>
        </p:txBody>
      </p:sp>
      <p:sp>
        <p:nvSpPr>
          <p:cNvPr id="2" name="Rectangle 1"/>
          <p:cNvSpPr/>
          <p:nvPr/>
        </p:nvSpPr>
        <p:spPr>
          <a:xfrm>
            <a:off x="3698476" y="1649540"/>
            <a:ext cx="4572000" cy="1815882"/>
          </a:xfrm>
          <a:prstGeom prst="rect">
            <a:avLst/>
          </a:prstGeom>
        </p:spPr>
        <p:txBody>
          <a:bodyPr>
            <a:spAutoFit/>
          </a:bodyPr>
          <a:lstStyle/>
          <a:p>
            <a:pPr marL="457200" lvl="0" indent="-457200">
              <a:buFont typeface="Arial"/>
              <a:buChar char="•"/>
            </a:pPr>
            <a:r>
              <a:rPr lang="en" sz="2800" dirty="0" smtClean="0">
                <a:solidFill>
                  <a:srgbClr val="0B5394"/>
                </a:solidFill>
                <a:latin typeface="Cambria"/>
                <a:ea typeface="Cambria"/>
                <a:cs typeface="Cambria"/>
                <a:sym typeface="Cambria"/>
              </a:rPr>
              <a:t>AMIA</a:t>
            </a:r>
            <a:endParaRPr lang="en-US" sz="2800" dirty="0">
              <a:solidFill>
                <a:srgbClr val="0B5394"/>
              </a:solidFill>
              <a:latin typeface="Cambria"/>
              <a:ea typeface="Cambria"/>
              <a:cs typeface="Cambria"/>
              <a:sym typeface="Cambria"/>
            </a:endParaRPr>
          </a:p>
          <a:p>
            <a:pPr marL="457200" lvl="0" indent="-457200">
              <a:buFont typeface="Arial"/>
              <a:buChar char="•"/>
            </a:pPr>
            <a:r>
              <a:rPr lang="en" sz="2800" dirty="0" smtClean="0">
                <a:solidFill>
                  <a:srgbClr val="0B5394"/>
                </a:solidFill>
                <a:latin typeface="Cambria"/>
                <a:ea typeface="Cambria"/>
                <a:cs typeface="Cambria"/>
                <a:sym typeface="Cambria"/>
              </a:rPr>
              <a:t>SAA</a:t>
            </a:r>
            <a:endParaRPr lang="en-US" sz="2800" dirty="0" smtClean="0">
              <a:solidFill>
                <a:srgbClr val="0B5394"/>
              </a:solidFill>
              <a:latin typeface="Cambria"/>
              <a:ea typeface="Cambria"/>
              <a:cs typeface="Cambria"/>
              <a:sym typeface="Cambria"/>
            </a:endParaRPr>
          </a:p>
          <a:p>
            <a:pPr marL="457200" lvl="0" indent="-457200">
              <a:buFont typeface="Arial"/>
              <a:buChar char="•"/>
            </a:pPr>
            <a:r>
              <a:rPr lang="en" sz="2800" dirty="0" smtClean="0">
                <a:solidFill>
                  <a:srgbClr val="0B5394"/>
                </a:solidFill>
                <a:latin typeface="Cambria"/>
                <a:ea typeface="Cambria"/>
                <a:cs typeface="Cambria"/>
                <a:sym typeface="Cambria"/>
              </a:rPr>
              <a:t>ALA</a:t>
            </a:r>
            <a:endParaRPr lang="en-US" sz="2800" dirty="0" smtClean="0">
              <a:solidFill>
                <a:srgbClr val="0B5394"/>
              </a:solidFill>
              <a:latin typeface="Cambria"/>
              <a:ea typeface="Cambria"/>
              <a:cs typeface="Cambria"/>
              <a:sym typeface="Cambria"/>
            </a:endParaRPr>
          </a:p>
          <a:p>
            <a:pPr marL="457200" lvl="0" indent="-457200">
              <a:buFont typeface="Arial"/>
              <a:buChar char="•"/>
            </a:pPr>
            <a:r>
              <a:rPr lang="en" sz="2800" dirty="0" smtClean="0">
                <a:solidFill>
                  <a:srgbClr val="0B5394"/>
                </a:solidFill>
                <a:latin typeface="Cambria"/>
                <a:ea typeface="Cambria"/>
                <a:cs typeface="Cambria"/>
                <a:sym typeface="Cambria"/>
              </a:rPr>
              <a:t>Email</a:t>
            </a:r>
            <a:endParaRPr lang="en" sz="2800" dirty="0">
              <a:solidFill>
                <a:srgbClr val="0B5394"/>
              </a:solidFill>
              <a:latin typeface="Cambria"/>
              <a:ea typeface="Cambria"/>
              <a:cs typeface="Cambria"/>
              <a:sym typeface="Cambria"/>
            </a:endParaRPr>
          </a:p>
        </p:txBody>
      </p:sp>
    </p:spTree>
    <p:extLst>
      <p:ext uri="{BB962C8B-B14F-4D97-AF65-F5344CB8AC3E}">
        <p14:creationId xmlns:p14="http://schemas.microsoft.com/office/powerpoint/2010/main" val="2199645714"/>
      </p:ext>
    </p:extLst>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pic>
        <p:nvPicPr>
          <p:cNvPr id="50" name="Shape 50"/>
          <p:cNvPicPr preferRelativeResize="0"/>
          <p:nvPr/>
        </p:nvPicPr>
        <p:blipFill>
          <a:blip r:embed="rId3">
            <a:alphaModFix/>
          </a:blip>
          <a:stretch>
            <a:fillRect/>
          </a:stretch>
        </p:blipFill>
        <p:spPr>
          <a:xfrm>
            <a:off x="1179238" y="0"/>
            <a:ext cx="6745561" cy="5143500"/>
          </a:xfrm>
          <a:prstGeom prst="rect">
            <a:avLst/>
          </a:prstGeom>
          <a:noFill/>
          <a:ln>
            <a:noFill/>
          </a:ln>
        </p:spPr>
      </p:pic>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pic>
        <p:nvPicPr>
          <p:cNvPr id="55" name="Shape 55"/>
          <p:cNvPicPr preferRelativeResize="0"/>
          <p:nvPr/>
        </p:nvPicPr>
        <p:blipFill>
          <a:blip r:embed="rId3">
            <a:alphaModFix/>
          </a:blip>
          <a:stretch>
            <a:fillRect/>
          </a:stretch>
        </p:blipFill>
        <p:spPr>
          <a:xfrm>
            <a:off x="1168874" y="-62924"/>
            <a:ext cx="6932397" cy="5358824"/>
          </a:xfrm>
          <a:prstGeom prst="rect">
            <a:avLst/>
          </a:prstGeom>
          <a:noFill/>
          <a:ln>
            <a:noFill/>
          </a:ln>
        </p:spPr>
      </p:pic>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5" name="Shape 45"/>
          <p:cNvSpPr txBox="1">
            <a:spLocks/>
          </p:cNvSpPr>
          <p:nvPr/>
        </p:nvSpPr>
        <p:spPr>
          <a:xfrm>
            <a:off x="0" y="482130"/>
            <a:ext cx="9144000" cy="71249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Clr>
                <a:schemeClr val="dk1"/>
              </a:buClr>
              <a:buSzPct val="100000"/>
              <a:buNone/>
              <a:defRPr sz="3000" b="0" i="0" u="none" strike="noStrike" cap="none" baseline="0">
                <a:solidFill>
                  <a:schemeClr val="dk1"/>
                </a:solidFill>
                <a:latin typeface="Arial"/>
                <a:ea typeface="Arial"/>
                <a:cs typeface="Arial"/>
                <a:sym typeface="Arial"/>
                <a:rtl val="0"/>
              </a:defRPr>
            </a:lvl1pPr>
            <a:lvl2pPr marR="0" algn="l" rtl="0">
              <a:lnSpc>
                <a:spcPct val="100000"/>
              </a:lnSpc>
              <a:spcBef>
                <a:spcPts val="0"/>
              </a:spcBef>
              <a:spcAft>
                <a:spcPts val="0"/>
              </a:spcAft>
              <a:buClr>
                <a:schemeClr val="dk1"/>
              </a:buClr>
              <a:buSzPct val="100000"/>
              <a:buNone/>
              <a:defRPr sz="2400" b="0" i="0" u="none" strike="noStrike" cap="none" baseline="0">
                <a:solidFill>
                  <a:schemeClr val="dk1"/>
                </a:solidFill>
                <a:latin typeface="Arial"/>
                <a:ea typeface="Arial"/>
                <a:cs typeface="Arial"/>
                <a:sym typeface="Arial"/>
                <a:rtl val="0"/>
              </a:defRPr>
            </a:lvl2pPr>
            <a:lvl3pPr marR="0" algn="l" rtl="0">
              <a:lnSpc>
                <a:spcPct val="100000"/>
              </a:lnSpc>
              <a:spcBef>
                <a:spcPts val="0"/>
              </a:spcBef>
              <a:spcAft>
                <a:spcPts val="0"/>
              </a:spcAft>
              <a:buClr>
                <a:schemeClr val="dk1"/>
              </a:buClr>
              <a:buSzPct val="100000"/>
              <a:buNone/>
              <a:defRPr sz="2400" b="0" i="0" u="none" strike="noStrike" cap="none" baseline="0">
                <a:solidFill>
                  <a:schemeClr val="dk1"/>
                </a:solidFill>
                <a:latin typeface="Arial"/>
                <a:ea typeface="Arial"/>
                <a:cs typeface="Arial"/>
                <a:sym typeface="Arial"/>
                <a:rtl val="0"/>
              </a:defRPr>
            </a:lvl3pPr>
            <a:lvl4pPr marR="0" algn="l" rtl="0">
              <a:lnSpc>
                <a:spcPct val="100000"/>
              </a:lnSpc>
              <a:spcBef>
                <a:spcPts val="0"/>
              </a:spcBef>
              <a:spcAft>
                <a:spcPts val="0"/>
              </a:spcAft>
              <a:buClr>
                <a:schemeClr val="dk1"/>
              </a:buClr>
              <a:buSzPct val="100000"/>
              <a:buNone/>
              <a:defRPr sz="1800" b="0" i="0" u="none" strike="noStrike" cap="none" baseline="0">
                <a:solidFill>
                  <a:schemeClr val="dk1"/>
                </a:solidFill>
                <a:latin typeface="Arial"/>
                <a:ea typeface="Arial"/>
                <a:cs typeface="Arial"/>
                <a:sym typeface="Arial"/>
                <a:rtl val="0"/>
              </a:defRPr>
            </a:lvl4pPr>
            <a:lvl5pPr marR="0" algn="l" rtl="0">
              <a:lnSpc>
                <a:spcPct val="100000"/>
              </a:lnSpc>
              <a:spcBef>
                <a:spcPts val="0"/>
              </a:spcBef>
              <a:spcAft>
                <a:spcPts val="0"/>
              </a:spcAft>
              <a:buClr>
                <a:schemeClr val="dk1"/>
              </a:buClr>
              <a:buSzPct val="100000"/>
              <a:buNone/>
              <a:defRPr sz="1800" b="0" i="0" u="none" strike="noStrike" cap="none" baseline="0">
                <a:solidFill>
                  <a:schemeClr val="dk1"/>
                </a:solidFill>
                <a:latin typeface="Arial"/>
                <a:ea typeface="Arial"/>
                <a:cs typeface="Arial"/>
                <a:sym typeface="Arial"/>
                <a:rtl val="0"/>
              </a:defRPr>
            </a:lvl5pPr>
            <a:lvl6pPr marR="0" algn="l" rtl="0">
              <a:lnSpc>
                <a:spcPct val="100000"/>
              </a:lnSpc>
              <a:spcBef>
                <a:spcPts val="0"/>
              </a:spcBef>
              <a:spcAft>
                <a:spcPts val="0"/>
              </a:spcAft>
              <a:buClr>
                <a:schemeClr val="dk1"/>
              </a:buClr>
              <a:buSzPct val="100000"/>
              <a:buNone/>
              <a:defRPr sz="1800" b="0" i="0" u="none" strike="noStrike" cap="none" baseline="0">
                <a:solidFill>
                  <a:schemeClr val="dk1"/>
                </a:solidFill>
                <a:latin typeface="Arial"/>
                <a:ea typeface="Arial"/>
                <a:cs typeface="Arial"/>
                <a:sym typeface="Arial"/>
                <a:rtl val="0"/>
              </a:defRPr>
            </a:lvl6pPr>
            <a:lvl7pPr marR="0" algn="l" rtl="0">
              <a:lnSpc>
                <a:spcPct val="100000"/>
              </a:lnSpc>
              <a:spcBef>
                <a:spcPts val="0"/>
              </a:spcBef>
              <a:spcAft>
                <a:spcPts val="0"/>
              </a:spcAft>
              <a:buClr>
                <a:schemeClr val="dk1"/>
              </a:buClr>
              <a:buSzPct val="100000"/>
              <a:buNone/>
              <a:defRPr sz="1800" b="0" i="0" u="none" strike="noStrike" cap="none" baseline="0">
                <a:solidFill>
                  <a:schemeClr val="dk1"/>
                </a:solidFill>
                <a:latin typeface="Arial"/>
                <a:ea typeface="Arial"/>
                <a:cs typeface="Arial"/>
                <a:sym typeface="Arial"/>
                <a:rtl val="0"/>
              </a:defRPr>
            </a:lvl7pPr>
            <a:lvl8pPr marR="0" algn="l" rtl="0">
              <a:lnSpc>
                <a:spcPct val="100000"/>
              </a:lnSpc>
              <a:spcBef>
                <a:spcPts val="0"/>
              </a:spcBef>
              <a:spcAft>
                <a:spcPts val="0"/>
              </a:spcAft>
              <a:buClr>
                <a:schemeClr val="dk1"/>
              </a:buClr>
              <a:buSzPct val="100000"/>
              <a:buNone/>
              <a:defRPr sz="1800" b="0" i="0" u="none" strike="noStrike" cap="none" baseline="0">
                <a:solidFill>
                  <a:schemeClr val="dk1"/>
                </a:solidFill>
                <a:latin typeface="Arial"/>
                <a:ea typeface="Arial"/>
                <a:cs typeface="Arial"/>
                <a:sym typeface="Arial"/>
                <a:rtl val="0"/>
              </a:defRPr>
            </a:lvl8pPr>
            <a:lvl9pPr marR="0" algn="l" rtl="0">
              <a:lnSpc>
                <a:spcPct val="100000"/>
              </a:lnSpc>
              <a:spcBef>
                <a:spcPts val="0"/>
              </a:spcBef>
              <a:spcAft>
                <a:spcPts val="0"/>
              </a:spcAft>
              <a:buClr>
                <a:schemeClr val="dk1"/>
              </a:buClr>
              <a:buSzPct val="100000"/>
              <a:buNone/>
              <a:defRPr sz="1800" b="0" i="0" u="none" strike="noStrike" cap="none" baseline="0">
                <a:solidFill>
                  <a:schemeClr val="dk1"/>
                </a:solidFill>
                <a:latin typeface="Arial"/>
                <a:ea typeface="Arial"/>
                <a:cs typeface="Arial"/>
                <a:sym typeface="Arial"/>
                <a:rtl val="0"/>
              </a:defRPr>
            </a:lvl9pPr>
          </a:lstStyle>
          <a:p>
            <a:pPr algn="ctr"/>
            <a:r>
              <a:rPr lang="en-US" sz="4000" b="1" dirty="0" smtClean="0">
                <a:solidFill>
                  <a:srgbClr val="0B5394"/>
                </a:solidFill>
              </a:rPr>
              <a:t>Official RAVAs</a:t>
            </a:r>
            <a:endParaRPr lang="en" sz="4000" b="1" dirty="0">
              <a:solidFill>
                <a:srgbClr val="0B5394"/>
              </a:solidFill>
            </a:endParaRPr>
          </a:p>
        </p:txBody>
      </p:sp>
      <p:sp>
        <p:nvSpPr>
          <p:cNvPr id="7" name="Rectangle 6"/>
          <p:cNvSpPr/>
          <p:nvPr/>
        </p:nvSpPr>
        <p:spPr>
          <a:xfrm>
            <a:off x="1204981" y="1194629"/>
            <a:ext cx="8229573" cy="4770537"/>
          </a:xfrm>
          <a:prstGeom prst="rect">
            <a:avLst/>
          </a:prstGeom>
        </p:spPr>
        <p:txBody>
          <a:bodyPr wrap="square">
            <a:spAutoFit/>
          </a:bodyPr>
          <a:lstStyle/>
          <a:p>
            <a:pPr lvl="0"/>
            <a:r>
              <a:rPr lang="en-US" sz="2800" dirty="0" smtClean="0">
                <a:solidFill>
                  <a:srgbClr val="0B5394"/>
                </a:solidFill>
                <a:latin typeface="Cambria"/>
                <a:ea typeface="Cambria"/>
                <a:cs typeface="Cambria"/>
                <a:sym typeface="Cambria"/>
              </a:rPr>
              <a:t>R</a:t>
            </a:r>
            <a:r>
              <a:rPr lang="en-US" sz="2800" dirty="0" smtClean="0">
                <a:solidFill>
                  <a:schemeClr val="accent1">
                    <a:lumMod val="75000"/>
                  </a:schemeClr>
                </a:solidFill>
                <a:latin typeface="Cambria"/>
                <a:ea typeface="Cambria"/>
                <a:cs typeface="Cambria"/>
                <a:sym typeface="Cambria"/>
              </a:rPr>
              <a:t>egions</a:t>
            </a:r>
          </a:p>
          <a:p>
            <a:pPr marL="457200" lvl="0" indent="-457200">
              <a:buFont typeface="Arial"/>
              <a:buChar char="•"/>
            </a:pPr>
            <a:r>
              <a:rPr lang="en" sz="2400" dirty="0" smtClean="0">
                <a:solidFill>
                  <a:schemeClr val="accent1">
                    <a:lumMod val="75000"/>
                  </a:schemeClr>
                </a:solidFill>
                <a:latin typeface="Cambria"/>
                <a:cs typeface="Cambria"/>
              </a:rPr>
              <a:t>Northeast </a:t>
            </a:r>
            <a:r>
              <a:rPr lang="en" sz="2400" dirty="0">
                <a:solidFill>
                  <a:schemeClr val="accent1">
                    <a:lumMod val="75000"/>
                  </a:schemeClr>
                </a:solidFill>
                <a:latin typeface="Cambria"/>
                <a:cs typeface="Cambria"/>
              </a:rPr>
              <a:t>Historic </a:t>
            </a:r>
            <a:r>
              <a:rPr lang="en" sz="2400" dirty="0" smtClean="0">
                <a:solidFill>
                  <a:schemeClr val="accent1">
                    <a:lumMod val="75000"/>
                  </a:schemeClr>
                </a:solidFill>
                <a:latin typeface="Cambria"/>
                <a:cs typeface="Cambria"/>
              </a:rPr>
              <a:t>Film</a:t>
            </a:r>
            <a:endParaRPr lang="en-US" sz="2400" dirty="0" smtClean="0">
              <a:solidFill>
                <a:schemeClr val="accent1">
                  <a:lumMod val="75000"/>
                </a:schemeClr>
              </a:solidFill>
              <a:latin typeface="Cambria"/>
              <a:cs typeface="Cambria"/>
            </a:endParaRPr>
          </a:p>
          <a:p>
            <a:pPr marL="457200" lvl="0" indent="-457200">
              <a:buFont typeface="Arial"/>
              <a:buChar char="•"/>
            </a:pPr>
            <a:r>
              <a:rPr lang="en" sz="2400" dirty="0" smtClean="0">
                <a:solidFill>
                  <a:schemeClr val="accent1">
                    <a:lumMod val="75000"/>
                  </a:schemeClr>
                </a:solidFill>
                <a:latin typeface="Cambria"/>
                <a:cs typeface="Cambria"/>
              </a:rPr>
              <a:t>Appalshop</a:t>
            </a:r>
            <a:endParaRPr lang="en-US" sz="2400" dirty="0" smtClean="0">
              <a:solidFill>
                <a:schemeClr val="accent1">
                  <a:lumMod val="75000"/>
                </a:schemeClr>
              </a:solidFill>
              <a:latin typeface="Cambria"/>
              <a:cs typeface="Cambria"/>
            </a:endParaRPr>
          </a:p>
          <a:p>
            <a:pPr marL="457200" lvl="0" indent="-457200">
              <a:buFont typeface="Arial"/>
              <a:buChar char="•"/>
            </a:pPr>
            <a:r>
              <a:rPr lang="en" sz="2400" dirty="0" smtClean="0">
                <a:solidFill>
                  <a:schemeClr val="accent1">
                    <a:lumMod val="75000"/>
                  </a:schemeClr>
                </a:solidFill>
                <a:latin typeface="Cambria"/>
                <a:cs typeface="Cambria"/>
              </a:rPr>
              <a:t>Chicago </a:t>
            </a:r>
            <a:r>
              <a:rPr lang="en" sz="2400" dirty="0">
                <a:solidFill>
                  <a:schemeClr val="accent1">
                    <a:lumMod val="75000"/>
                  </a:schemeClr>
                </a:solidFill>
                <a:latin typeface="Cambria"/>
                <a:cs typeface="Cambria"/>
              </a:rPr>
              <a:t>Film </a:t>
            </a:r>
            <a:r>
              <a:rPr lang="en" sz="2400" dirty="0" smtClean="0">
                <a:solidFill>
                  <a:schemeClr val="accent1">
                    <a:lumMod val="75000"/>
                  </a:schemeClr>
                </a:solidFill>
                <a:latin typeface="Cambria"/>
                <a:cs typeface="Cambria"/>
              </a:rPr>
              <a:t>Archive</a:t>
            </a:r>
            <a:endParaRPr lang="en-US" sz="2400" dirty="0" smtClean="0">
              <a:solidFill>
                <a:schemeClr val="accent1">
                  <a:lumMod val="75000"/>
                </a:schemeClr>
              </a:solidFill>
              <a:latin typeface="Cambria"/>
              <a:cs typeface="Cambria"/>
            </a:endParaRPr>
          </a:p>
          <a:p>
            <a:pPr lvl="0"/>
            <a:r>
              <a:rPr lang="en-US" sz="2800" dirty="0" smtClean="0">
                <a:solidFill>
                  <a:schemeClr val="accent1">
                    <a:lumMod val="75000"/>
                  </a:schemeClr>
                </a:solidFill>
                <a:latin typeface="Cambria"/>
                <a:cs typeface="Cambria"/>
              </a:rPr>
              <a:t>States</a:t>
            </a:r>
          </a:p>
          <a:p>
            <a:pPr marL="457200" indent="-457200">
              <a:buFont typeface="Arial"/>
              <a:buChar char="•"/>
            </a:pPr>
            <a:r>
              <a:rPr lang="en" sz="2400" dirty="0">
                <a:solidFill>
                  <a:srgbClr val="2C618B"/>
                </a:solidFill>
                <a:latin typeface="Cambria"/>
                <a:cs typeface="Cambria"/>
              </a:rPr>
              <a:t>Florida Moving Image </a:t>
            </a:r>
            <a:r>
              <a:rPr lang="en" sz="2400" dirty="0" smtClean="0">
                <a:solidFill>
                  <a:srgbClr val="2C618B"/>
                </a:solidFill>
                <a:latin typeface="Cambria"/>
                <a:cs typeface="Cambria"/>
              </a:rPr>
              <a:t>Archives</a:t>
            </a:r>
            <a:endParaRPr lang="en-US" sz="2400" dirty="0" smtClean="0">
              <a:solidFill>
                <a:srgbClr val="2C618B"/>
              </a:solidFill>
              <a:latin typeface="Cambria"/>
              <a:cs typeface="Cambria"/>
            </a:endParaRPr>
          </a:p>
          <a:p>
            <a:pPr marL="457200" indent="-457200">
              <a:buFont typeface="Arial"/>
              <a:buChar char="•"/>
            </a:pPr>
            <a:r>
              <a:rPr lang="en" sz="2400" dirty="0" smtClean="0">
                <a:solidFill>
                  <a:srgbClr val="2C618B"/>
                </a:solidFill>
                <a:latin typeface="Cambria"/>
                <a:cs typeface="Cambria"/>
              </a:rPr>
              <a:t>Alaska </a:t>
            </a:r>
            <a:r>
              <a:rPr lang="en" sz="2400" dirty="0">
                <a:solidFill>
                  <a:srgbClr val="2C618B"/>
                </a:solidFill>
                <a:latin typeface="Cambria"/>
                <a:cs typeface="Cambria"/>
              </a:rPr>
              <a:t>Moving Image Preservation </a:t>
            </a:r>
            <a:r>
              <a:rPr lang="en" sz="2400" dirty="0" smtClean="0">
                <a:solidFill>
                  <a:srgbClr val="2C618B"/>
                </a:solidFill>
                <a:latin typeface="Cambria"/>
                <a:cs typeface="Cambria"/>
              </a:rPr>
              <a:t>Association</a:t>
            </a:r>
            <a:endParaRPr lang="en-US" sz="2400" dirty="0" smtClean="0">
              <a:solidFill>
                <a:srgbClr val="2C618B"/>
              </a:solidFill>
              <a:latin typeface="Cambria"/>
              <a:cs typeface="Cambria"/>
            </a:endParaRPr>
          </a:p>
          <a:p>
            <a:pPr marL="457200" indent="-457200">
              <a:buFont typeface="Arial"/>
              <a:buChar char="•"/>
            </a:pPr>
            <a:r>
              <a:rPr lang="en" sz="2400" dirty="0" smtClean="0">
                <a:solidFill>
                  <a:srgbClr val="2C618B"/>
                </a:solidFill>
                <a:latin typeface="Cambria"/>
                <a:cs typeface="Cambria"/>
              </a:rPr>
              <a:t>Tennessee </a:t>
            </a:r>
            <a:r>
              <a:rPr lang="en" sz="2400" dirty="0">
                <a:solidFill>
                  <a:srgbClr val="2C618B"/>
                </a:solidFill>
                <a:latin typeface="Cambria"/>
                <a:cs typeface="Cambria"/>
              </a:rPr>
              <a:t>Archive of Moving Image and </a:t>
            </a:r>
            <a:r>
              <a:rPr lang="en" sz="2400" dirty="0" smtClean="0">
                <a:solidFill>
                  <a:srgbClr val="2C618B"/>
                </a:solidFill>
                <a:latin typeface="Cambria"/>
                <a:cs typeface="Cambria"/>
              </a:rPr>
              <a:t>Sound</a:t>
            </a:r>
            <a:endParaRPr lang="en-US" sz="2400" dirty="0" smtClean="0">
              <a:solidFill>
                <a:srgbClr val="2C618B"/>
              </a:solidFill>
              <a:latin typeface="Cambria"/>
              <a:cs typeface="Cambria"/>
            </a:endParaRPr>
          </a:p>
          <a:p>
            <a:pPr marL="457200" indent="-457200">
              <a:buFont typeface="Arial"/>
              <a:buChar char="•"/>
            </a:pPr>
            <a:r>
              <a:rPr lang="en" sz="2400" dirty="0" smtClean="0">
                <a:solidFill>
                  <a:srgbClr val="2C618B"/>
                </a:solidFill>
                <a:latin typeface="Cambria"/>
                <a:cs typeface="Cambria"/>
              </a:rPr>
              <a:t>Texas </a:t>
            </a:r>
            <a:r>
              <a:rPr lang="en" sz="2400" dirty="0">
                <a:solidFill>
                  <a:srgbClr val="2C618B"/>
                </a:solidFill>
                <a:latin typeface="Cambria"/>
                <a:cs typeface="Cambria"/>
              </a:rPr>
              <a:t>Archive of the Moving Image</a:t>
            </a:r>
          </a:p>
          <a:p>
            <a:pPr marL="457200" lvl="0" indent="-457200">
              <a:buFont typeface="Arial"/>
              <a:buChar char="•"/>
            </a:pPr>
            <a:endParaRPr lang="en-US" sz="2800" dirty="0" smtClean="0">
              <a:solidFill>
                <a:schemeClr val="accent1">
                  <a:lumMod val="75000"/>
                </a:schemeClr>
              </a:solidFill>
              <a:latin typeface="Cambria"/>
              <a:cs typeface="Cambria"/>
            </a:endParaRPr>
          </a:p>
          <a:p>
            <a:pPr lvl="0"/>
            <a:endParaRPr lang="en" sz="2400" dirty="0">
              <a:solidFill>
                <a:schemeClr val="accent1">
                  <a:lumMod val="75000"/>
                </a:schemeClr>
              </a:solidFill>
              <a:latin typeface="Cambria"/>
              <a:cs typeface="Cambria"/>
            </a:endParaRPr>
          </a:p>
          <a:p>
            <a:pPr lvl="0"/>
            <a:endParaRPr lang="en" sz="2800" dirty="0">
              <a:solidFill>
                <a:srgbClr val="0B5394"/>
              </a:solidFill>
              <a:latin typeface="Cambria"/>
              <a:ea typeface="Cambria"/>
              <a:cs typeface="Cambria"/>
              <a:sym typeface="Cambria"/>
            </a:endParaRP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344</Words>
  <Application>Microsoft Macintosh PowerPoint</Application>
  <PresentationFormat>On-screen Show (16:9)</PresentationFormat>
  <Paragraphs>76</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simple-light</vt:lpstr>
      <vt:lpstr>PowerPoint Presentation</vt:lpstr>
      <vt:lpstr>PowerPoint Presentation</vt:lpstr>
      <vt:lpstr>PowerPoint Presentation</vt:lpstr>
      <vt:lpstr>PowerPoint Presentation</vt:lpstr>
      <vt:lpstr>STATEof theSTATES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Siobhan Hagan</cp:lastModifiedBy>
  <cp:revision>8</cp:revision>
  <dcterms:modified xsi:type="dcterms:W3CDTF">2015-06-27T23:55:30Z</dcterms:modified>
</cp:coreProperties>
</file>