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27" r:id="rId2"/>
    <p:sldId id="314" r:id="rId3"/>
    <p:sldId id="323" r:id="rId4"/>
    <p:sldId id="317" r:id="rId5"/>
    <p:sldId id="321" r:id="rId6"/>
    <p:sldId id="310" r:id="rId7"/>
    <p:sldId id="311" r:id="rId8"/>
    <p:sldId id="312" r:id="rId9"/>
    <p:sldId id="326" r:id="rId10"/>
    <p:sldId id="325" r:id="rId11"/>
    <p:sldId id="316" r:id="rId12"/>
    <p:sldId id="313" r:id="rId13"/>
    <p:sldId id="324" r:id="rId14"/>
    <p:sldId id="319" r:id="rId15"/>
    <p:sldId id="322" r:id="rId16"/>
    <p:sldId id="328" r:id="rId17"/>
    <p:sldId id="329" r:id="rId18"/>
    <p:sldId id="315" r:id="rId19"/>
    <p:sldId id="331" r:id="rId20"/>
  </p:sldIdLst>
  <p:sldSz cx="9144000" cy="6858000" type="screen4x3"/>
  <p:notesSz cx="6934200" cy="9232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pitchFamily="1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pitchFamily="1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pitchFamily="1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pitchFamily="1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pitchFamily="1" charset="0"/>
        <a:ea typeface="+mn-ea"/>
        <a:cs typeface="+mn-cs"/>
      </a:defRPr>
    </a:lvl5pPr>
    <a:lvl6pPr marL="2286000" algn="l" defTabSz="457200" rtl="0" eaLnBrk="1" latinLnBrk="0" hangingPunct="1">
      <a:defRPr sz="4400" kern="1200">
        <a:solidFill>
          <a:schemeClr val="tx1"/>
        </a:solidFill>
        <a:latin typeface="Times New Roman" pitchFamily="1" charset="0"/>
        <a:ea typeface="+mn-ea"/>
        <a:cs typeface="+mn-cs"/>
      </a:defRPr>
    </a:lvl6pPr>
    <a:lvl7pPr marL="2743200" algn="l" defTabSz="457200" rtl="0" eaLnBrk="1" latinLnBrk="0" hangingPunct="1">
      <a:defRPr sz="4400" kern="1200">
        <a:solidFill>
          <a:schemeClr val="tx1"/>
        </a:solidFill>
        <a:latin typeface="Times New Roman" pitchFamily="1" charset="0"/>
        <a:ea typeface="+mn-ea"/>
        <a:cs typeface="+mn-cs"/>
      </a:defRPr>
    </a:lvl7pPr>
    <a:lvl8pPr marL="3200400" algn="l" defTabSz="457200" rtl="0" eaLnBrk="1" latinLnBrk="0" hangingPunct="1">
      <a:defRPr sz="4400" kern="1200">
        <a:solidFill>
          <a:schemeClr val="tx1"/>
        </a:solidFill>
        <a:latin typeface="Times New Roman" pitchFamily="1" charset="0"/>
        <a:ea typeface="+mn-ea"/>
        <a:cs typeface="+mn-cs"/>
      </a:defRPr>
    </a:lvl8pPr>
    <a:lvl9pPr marL="3657600" algn="l" defTabSz="457200" rtl="0" eaLnBrk="1" latinLnBrk="0" hangingPunct="1">
      <a:defRPr sz="4400" kern="1200">
        <a:solidFill>
          <a:schemeClr val="tx1"/>
        </a:solidFill>
        <a:latin typeface="Times New Roman" pitchFamily="1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AC1A2F"/>
    <a:srgbClr val="8F99A5"/>
    <a:srgbClr val="D80000"/>
    <a:srgbClr val="50040D"/>
    <a:srgbClr val="899CAB"/>
    <a:srgbClr val="FFCC00"/>
    <a:srgbClr val="0063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43" d="100"/>
          <a:sy n="143" d="100"/>
        </p:scale>
        <p:origin x="-11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6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t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6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0938"/>
            <a:ext cx="3006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b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70938"/>
            <a:ext cx="3006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215B17E0-83E2-0140-B6B6-9A6C304B0B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0325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6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t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6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92150"/>
            <a:ext cx="4616450" cy="3462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384675"/>
            <a:ext cx="508317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0938"/>
            <a:ext cx="3006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b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70938"/>
            <a:ext cx="3006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B3FAEEE1-5023-B848-846A-E93C1FB51C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9773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C8FBD-B6BC-734C-940E-DBA95AAFC2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1A0BB-B03C-BE45-A75E-93B5029154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02FCB-D58D-1440-B63F-D67A6E94F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B217A-28ED-2942-9BC9-CB21077F1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1EF65-5B49-6D44-9D56-F938FFB7FC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CFD72-DD6F-E747-92EB-42D83BA9E3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F5B63-C054-5047-AB4A-1FCC566BC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C4D98-62D1-7942-B3ED-F9D2CCDB9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89AB0-7A5E-004E-81C7-6162A6390B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BF5BB-0A3C-C248-93A7-BBB21849B3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E23B4-4090-B448-9C2C-34DBCDD65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152A1-F2B7-D54D-B968-005C79098F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7000">
              <a:srgbClr val="0063C7"/>
            </a:gs>
            <a:gs pos="0">
              <a:schemeClr val="tx1"/>
            </a:gs>
          </a:gsLst>
          <a:lin ang="205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</a:defRPr>
            </a:lvl1pPr>
          </a:lstStyle>
          <a:p>
            <a:pPr>
              <a:defRPr/>
            </a:pPr>
            <a:fld id="{5600CF3A-A2FE-414A-BBF3-6EA6549E67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 userDrawn="1"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9" name="Picture 8" descr="wordmark_187w1.5ptstrokecurves_redl_whitet.emf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553200" y="6019800"/>
            <a:ext cx="2178050" cy="53816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1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40000"/>
        </a:spcBef>
        <a:spcAft>
          <a:spcPct val="0"/>
        </a:spcAft>
        <a:buSzPct val="95000"/>
        <a:buFont typeface="Wingdings" pitchFamily="1" charset="2"/>
        <a:buChar char="§"/>
        <a:defRPr sz="28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40000"/>
        </a:spcBef>
        <a:spcAft>
          <a:spcPct val="0"/>
        </a:spcAft>
        <a:buSzPct val="95000"/>
        <a:buFont typeface="Wingdings" pitchFamily="1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40000"/>
        </a:spcBef>
        <a:spcAft>
          <a:spcPct val="0"/>
        </a:spcAft>
        <a:buSzPct val="95000"/>
        <a:buFont typeface="Wingdings" pitchFamily="1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40000"/>
        </a:spcBef>
        <a:spcAft>
          <a:spcPct val="0"/>
        </a:spcAft>
        <a:buSzPct val="95000"/>
        <a:buFont typeface="Wingdings" pitchFamily="1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40000"/>
        </a:spcBef>
        <a:spcAft>
          <a:spcPct val="0"/>
        </a:spcAft>
        <a:buSzPct val="95000"/>
        <a:buFont typeface="Wingdings" pitchFamily="1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5pPr>
      <a:lvl6pPr marL="2514600" indent="-228600" algn="l" rtl="0" fontAlgn="base">
        <a:spcBef>
          <a:spcPct val="40000"/>
        </a:spcBef>
        <a:spcAft>
          <a:spcPct val="0"/>
        </a:spcAft>
        <a:buSzPct val="95000"/>
        <a:buFont typeface="Wingdings" pitchFamily="2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40000"/>
        </a:spcBef>
        <a:spcAft>
          <a:spcPct val="0"/>
        </a:spcAft>
        <a:buSzPct val="95000"/>
        <a:buFont typeface="Wingdings" pitchFamily="2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40000"/>
        </a:spcBef>
        <a:spcAft>
          <a:spcPct val="0"/>
        </a:spcAft>
        <a:buSzPct val="95000"/>
        <a:buFont typeface="Wingdings" pitchFamily="2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40000"/>
        </a:spcBef>
        <a:spcAft>
          <a:spcPct val="0"/>
        </a:spcAft>
        <a:buSzPct val="95000"/>
        <a:buFont typeface="Wingdings" pitchFamily="2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0" descr="wordmark_187w1.5ptstrokecurves_redl_whitet.e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6019800"/>
            <a:ext cx="2178050" cy="53816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1000"/>
              </a:srgbClr>
            </a:outerShdw>
          </a:effectLst>
        </p:spPr>
      </p:pic>
      <p:pic>
        <p:nvPicPr>
          <p:cNvPr id="15" name="Picture 14" descr="001-10858382A.jpg"/>
          <p:cNvPicPr>
            <a:picLocks noChangeAspect="1"/>
          </p:cNvPicPr>
          <p:nvPr/>
        </p:nvPicPr>
        <p:blipFill>
          <a:blip r:embed="rId3"/>
          <a:srcRect l="518" r="16046"/>
          <a:stretch>
            <a:fillRect/>
          </a:stretch>
        </p:blipFill>
        <p:spPr>
          <a:xfrm>
            <a:off x="3276600" y="304800"/>
            <a:ext cx="5489219" cy="48006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200400" y="5181600"/>
            <a:ext cx="563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Tapping a blast furnace. (Pollock Collection, YHCIL)</a:t>
            </a:r>
            <a:endParaRPr 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" y="304800"/>
            <a:ext cx="304800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Arial"/>
              </a:rPr>
              <a:t>From Depression </a:t>
            </a:r>
          </a:p>
          <a:p>
            <a:r>
              <a:rPr lang="en-US" sz="2800" b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Arial"/>
              </a:rPr>
              <a:t>to Hope:</a:t>
            </a:r>
          </a:p>
          <a:p>
            <a:r>
              <a:rPr lang="en-US" sz="2800" b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Arial"/>
              </a:rPr>
              <a:t>The Little Steel Strike </a:t>
            </a:r>
          </a:p>
          <a:p>
            <a:r>
              <a:rPr lang="en-US" sz="2800" b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Arial"/>
              </a:rPr>
              <a:t>of 1937</a:t>
            </a:r>
          </a:p>
          <a:p>
            <a:endParaRPr lang="en-US" sz="2800" b="1" dirty="0" smtClean="0">
              <a:solidFill>
                <a:srgbClr val="FFFF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+mj-lt"/>
              <a:cs typeface="Arial"/>
            </a:endParaRPr>
          </a:p>
          <a:p>
            <a:endParaRPr lang="en-US" sz="2800" b="1" dirty="0" smtClean="0">
              <a:solidFill>
                <a:srgbClr val="FFFF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+mj-lt"/>
              <a:cs typeface="Arial"/>
            </a:endParaRPr>
          </a:p>
          <a:p>
            <a:endParaRPr lang="en-US" sz="2800" b="1" dirty="0" smtClean="0">
              <a:solidFill>
                <a:srgbClr val="FFFF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+mj-lt"/>
              <a:cs typeface="Arial"/>
            </a:endParaRPr>
          </a:p>
          <a:p>
            <a:endParaRPr lang="en-US" sz="1200" b="1" dirty="0" smtClean="0">
              <a:solidFill>
                <a:srgbClr val="FFFF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+mj-lt"/>
              <a:cs typeface="Arial"/>
            </a:endParaRPr>
          </a:p>
          <a:p>
            <a:endParaRPr lang="en-US" sz="1200" b="1" dirty="0" smtClean="0">
              <a:solidFill>
                <a:srgbClr val="FFFF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+mj-lt"/>
              <a:cs typeface="Arial"/>
            </a:endParaRPr>
          </a:p>
          <a:p>
            <a:r>
              <a:rPr lang="en-US" sz="1200" b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Arial"/>
              </a:rPr>
              <a:t>Ben Blake</a:t>
            </a:r>
          </a:p>
          <a:p>
            <a:r>
              <a:rPr lang="en-US" sz="1200" b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Arial"/>
              </a:rPr>
              <a:t>University Archivist </a:t>
            </a:r>
          </a:p>
          <a:p>
            <a:r>
              <a:rPr lang="en-US" sz="1200" b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Arial"/>
              </a:rPr>
              <a:t>Youngstown State University</a:t>
            </a:r>
          </a:p>
          <a:p>
            <a:endParaRPr lang="en-US" dirty="0"/>
          </a:p>
        </p:txBody>
      </p:sp>
    </p:spTree>
  </p:cSld>
  <p:clrMapOvr>
    <a:masterClrMapping/>
  </p:clrMapOvr>
  <p:transition advTm="21783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0" descr="wordmark_187w1.5ptstrokecurves_redl_whitet.e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6019800"/>
            <a:ext cx="2178050" cy="53816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1000"/>
              </a:srgbClr>
            </a:outerShdw>
          </a:effectLst>
        </p:spPr>
      </p:pic>
      <p:pic>
        <p:nvPicPr>
          <p:cNvPr id="15" name="Picture 14" descr="001-10858382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304800"/>
            <a:ext cx="4814373" cy="5181600"/>
          </a:xfrm>
          <a:prstGeom prst="rect">
            <a:avLst/>
          </a:prstGeom>
        </p:spPr>
      </p:pic>
    </p:spTree>
  </p:cSld>
  <p:clrMapOvr>
    <a:masterClrMapping/>
  </p:clrMapOvr>
  <p:transition advTm="30766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0" descr="wordmark_187w1.5ptstrokecurves_redl_whitet.e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6019800"/>
            <a:ext cx="2178050" cy="53816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1000"/>
              </a:srgbClr>
            </a:outerShdw>
          </a:effectLst>
        </p:spPr>
      </p:pic>
      <p:pic>
        <p:nvPicPr>
          <p:cNvPr id="15" name="Picture 14" descr="001-10858382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838200"/>
            <a:ext cx="8489732" cy="3886200"/>
          </a:xfrm>
          <a:prstGeom prst="rect">
            <a:avLst/>
          </a:prstGeom>
        </p:spPr>
      </p:pic>
    </p:spTree>
  </p:cSld>
  <p:clrMapOvr>
    <a:masterClrMapping/>
  </p:clrMapOvr>
  <p:transition advTm="30783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0" descr="wordmark_187w1.5ptstrokecurves_redl_whitet.e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6019800"/>
            <a:ext cx="2178050" cy="53816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1000"/>
              </a:srgbClr>
            </a:outerShdw>
          </a:effectLst>
        </p:spPr>
      </p:pic>
      <p:pic>
        <p:nvPicPr>
          <p:cNvPr id="15" name="Picture 14" descr="001-10858382A.jpg"/>
          <p:cNvPicPr>
            <a:picLocks noChangeAspect="1"/>
          </p:cNvPicPr>
          <p:nvPr/>
        </p:nvPicPr>
        <p:blipFill>
          <a:blip r:embed="rId3"/>
          <a:srcRect b="11846"/>
          <a:stretch>
            <a:fillRect/>
          </a:stretch>
        </p:blipFill>
        <p:spPr>
          <a:xfrm>
            <a:off x="2667000" y="228600"/>
            <a:ext cx="3733800" cy="509566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667000" y="53340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Steel Labor cartoon depicting Republic Steel president Tom Girdler.</a:t>
            </a:r>
            <a:endParaRPr 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 advTm="3079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0" descr="wordmark_187w1.5ptstrokecurves_redl_whitet.e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6019800"/>
            <a:ext cx="2178050" cy="53816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1000"/>
              </a:srgbClr>
            </a:outerShdw>
          </a:effectLst>
        </p:spPr>
      </p:pic>
      <p:pic>
        <p:nvPicPr>
          <p:cNvPr id="15" name="Picture 14" descr="001-10858382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685800"/>
            <a:ext cx="8382000" cy="393138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600200" y="4648200"/>
            <a:ext cx="594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Aircraft used to fly supplies into the strike bound Republic Steel plant.</a:t>
            </a:r>
          </a:p>
          <a:p>
            <a:pPr algn="ctr"/>
            <a:r>
              <a:rPr lang="en-US" sz="1200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(Little Steel Strike Scrapbook, YHCIL)</a:t>
            </a:r>
            <a:endParaRPr 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 advTm="40416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0" descr="wordmark_187w1.5ptstrokecurves_redl_whitet.e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6019800"/>
            <a:ext cx="2178050" cy="53816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1000"/>
              </a:srgbClr>
            </a:outerShdw>
          </a:effectLst>
        </p:spPr>
      </p:pic>
      <p:pic>
        <p:nvPicPr>
          <p:cNvPr id="15" name="Picture 14" descr="001-10858382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380999"/>
            <a:ext cx="7696200" cy="479820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66800" y="51816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“Captain Baker’s hatchet gang” anti-union vigilantes, Niles, Ohio</a:t>
            </a:r>
          </a:p>
          <a:p>
            <a:pPr algn="ctr"/>
            <a:r>
              <a:rPr lang="en-US" sz="1200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(Little Steel Strike Collection, YHCIL)</a:t>
            </a:r>
            <a:endParaRPr 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 advTm="21166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0" descr="wordmark_187w1.5ptstrokecurves_redl_whitet.e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6019800"/>
            <a:ext cx="2178050" cy="53816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1000"/>
              </a:srgbClr>
            </a:outerShdw>
          </a:effectLst>
        </p:spPr>
      </p:pic>
      <p:pic>
        <p:nvPicPr>
          <p:cNvPr id="15" name="Picture 14" descr="001-10858382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304800"/>
            <a:ext cx="5610599" cy="5181600"/>
          </a:xfrm>
          <a:prstGeom prst="rect">
            <a:avLst/>
          </a:prstGeom>
        </p:spPr>
      </p:pic>
    </p:spTree>
  </p:cSld>
  <p:clrMapOvr>
    <a:masterClrMapping/>
  </p:clrMapOvr>
  <p:transition advTm="30883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0" descr="wordmark_187w1.5ptstrokecurves_redl_whitet.e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6019800"/>
            <a:ext cx="2178050" cy="53816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1000"/>
              </a:srgbClr>
            </a:outerShdw>
          </a:effectLst>
        </p:spPr>
      </p:pic>
      <p:pic>
        <p:nvPicPr>
          <p:cNvPr id="15" name="Picture 14" descr="001-10858382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228600"/>
            <a:ext cx="6934200" cy="5195498"/>
          </a:xfrm>
          <a:prstGeom prst="rect">
            <a:avLst/>
          </a:prstGeom>
        </p:spPr>
      </p:pic>
    </p:spTree>
  </p:cSld>
  <p:clrMapOvr>
    <a:masterClrMapping/>
  </p:clrMapOvr>
  <p:transition advTm="30266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0" descr="wordmark_187w1.5ptstrokecurves_redl_whitet.e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6019800"/>
            <a:ext cx="2178050" cy="53816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1000"/>
              </a:srgbClr>
            </a:outerShdw>
          </a:effectLst>
        </p:spPr>
      </p:pic>
      <p:pic>
        <p:nvPicPr>
          <p:cNvPr id="15" name="Picture 14" descr="001-10858382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52400"/>
            <a:ext cx="5486400" cy="5377359"/>
          </a:xfrm>
          <a:prstGeom prst="rect">
            <a:avLst/>
          </a:prstGeom>
        </p:spPr>
      </p:pic>
    </p:spTree>
  </p:cSld>
  <p:clrMapOvr>
    <a:masterClrMapping/>
  </p:clrMapOvr>
  <p:transition advTm="295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0" descr="wordmark_187w1.5ptstrokecurves_redl_whitet.e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6019800"/>
            <a:ext cx="2178050" cy="53816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1000"/>
              </a:srgbClr>
            </a:outerShdw>
          </a:effectLst>
        </p:spPr>
      </p:pic>
      <p:pic>
        <p:nvPicPr>
          <p:cNvPr id="15" name="Picture 14" descr="001-10858382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304800"/>
            <a:ext cx="6705600" cy="482603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447800" y="5105400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Jailed union members, Warren, Ohio.</a:t>
            </a:r>
          </a:p>
          <a:p>
            <a:pPr algn="ctr"/>
            <a:r>
              <a:rPr lang="en-US" sz="1200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(Republic Steel Warren Plant 1937 Strike Scrapbook, YHCIL)</a:t>
            </a:r>
            <a:endParaRPr 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 advTm="2955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0" descr="wordmark_187w1.5ptstrokecurves_redl_whitet.e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6019800"/>
            <a:ext cx="2178050" cy="53816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1000"/>
              </a:srgbClr>
            </a:outerShdw>
          </a:effectLst>
        </p:spPr>
      </p:pic>
      <p:pic>
        <p:nvPicPr>
          <p:cNvPr id="15" name="Picture 14" descr="001-10858382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228600"/>
            <a:ext cx="6524129" cy="5181600"/>
          </a:xfrm>
          <a:prstGeom prst="rect">
            <a:avLst/>
          </a:prstGeom>
        </p:spPr>
      </p:pic>
    </p:spTree>
  </p:cSld>
  <p:clrMapOvr>
    <a:masterClrMapping/>
  </p:clrMapOvr>
  <p:transition advTm="61216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0" descr="wordmark_187w1.5ptstrokecurves_redl_whitet.e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6019800"/>
            <a:ext cx="2178050" cy="53816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1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228600" y="5181600"/>
            <a:ext cx="876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16 cent paycheck (</a:t>
            </a:r>
            <a:r>
              <a:rPr lang="en-US" sz="1200" i="1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Steel Labor, </a:t>
            </a:r>
            <a:r>
              <a:rPr lang="en-US" sz="1200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193</a:t>
            </a:r>
            <a:r>
              <a:rPr lang="en-US" sz="1200" i="1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7</a:t>
            </a:r>
            <a:r>
              <a:rPr lang="en-US" sz="1200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3" name="Picture 12" descr="001-10858382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457200"/>
            <a:ext cx="8721972" cy="4724400"/>
          </a:xfrm>
          <a:prstGeom prst="rect">
            <a:avLst/>
          </a:prstGeom>
        </p:spPr>
      </p:pic>
    </p:spTree>
  </p:cSld>
  <p:clrMapOvr>
    <a:masterClrMapping/>
  </p:clrMapOvr>
  <p:transition advTm="2434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0" descr="wordmark_187w1.5ptstrokecurves_redl_whitet.e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6019800"/>
            <a:ext cx="2178050" cy="53816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1000"/>
              </a:srgbClr>
            </a:outerShdw>
          </a:effectLst>
        </p:spPr>
      </p:pic>
      <p:pic>
        <p:nvPicPr>
          <p:cNvPr id="15" name="Picture 14" descr="001-10858382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04800"/>
            <a:ext cx="7315200" cy="5168784"/>
          </a:xfrm>
          <a:prstGeom prst="rect">
            <a:avLst/>
          </a:prstGeom>
        </p:spPr>
      </p:pic>
    </p:spTree>
  </p:cSld>
  <p:clrMapOvr>
    <a:masterClrMapping/>
  </p:clrMapOvr>
  <p:transition advTm="11266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0" descr="wordmark_187w1.5ptstrokecurves_redl_whitet.e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6019800"/>
            <a:ext cx="2178050" cy="53816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1000"/>
              </a:srgbClr>
            </a:outerShdw>
          </a:effectLst>
        </p:spPr>
      </p:pic>
      <p:pic>
        <p:nvPicPr>
          <p:cNvPr id="15" name="Picture 14" descr="001-10858382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304800"/>
            <a:ext cx="3505200" cy="494483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819400" y="52578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Newspaper cartoon depicting the CIO’s John L. Lewis dancing in the ring with US Steel’s Myron Taylor.</a:t>
            </a:r>
            <a:endParaRPr 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 advTm="1079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0" descr="wordmark_187w1.5ptstrokecurves_redl_whitet.e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6019800"/>
            <a:ext cx="2178050" cy="53816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1000"/>
              </a:srgbClr>
            </a:outerShdw>
          </a:effectLst>
        </p:spPr>
      </p:pic>
      <p:pic>
        <p:nvPicPr>
          <p:cNvPr id="15" name="Picture 14" descr="001-10858382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228600"/>
            <a:ext cx="4621516" cy="5334000"/>
          </a:xfrm>
          <a:prstGeom prst="rect">
            <a:avLst/>
          </a:prstGeom>
        </p:spPr>
      </p:pic>
    </p:spTree>
  </p:cSld>
  <p:clrMapOvr>
    <a:masterClrMapping/>
  </p:clrMapOvr>
  <p:transition advTm="29433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0" descr="wordmark_187w1.5ptstrokecurves_redl_whitet.e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6019800"/>
            <a:ext cx="2178050" cy="53816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1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5638800" y="48768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Walter Black, Youngstown Sheet and Tube </a:t>
            </a:r>
          </a:p>
          <a:p>
            <a:pPr algn="ctr"/>
            <a:r>
              <a:rPr lang="en-US" sz="1200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blast furnace worker. </a:t>
            </a:r>
          </a:p>
          <a:p>
            <a:pPr algn="ctr"/>
            <a:r>
              <a:rPr lang="en-US" sz="1200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(Photograph Collection, YHCIL)</a:t>
            </a:r>
            <a:endParaRPr 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5" name="Picture 14" descr="001-10858382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381000"/>
            <a:ext cx="3099391" cy="4503629"/>
          </a:xfrm>
          <a:prstGeom prst="rect">
            <a:avLst/>
          </a:prstGeom>
        </p:spPr>
      </p:pic>
      <p:pic>
        <p:nvPicPr>
          <p:cNvPr id="13" name="Picture 12" descr="negro-workers-steel labor-1936-10-20.jpg"/>
          <p:cNvPicPr>
            <a:picLocks noChangeAspect="1"/>
          </p:cNvPicPr>
          <p:nvPr/>
        </p:nvPicPr>
        <p:blipFill>
          <a:blip r:embed="rId4"/>
          <a:srcRect l="2562" r="1922"/>
          <a:stretch>
            <a:fillRect/>
          </a:stretch>
        </p:blipFill>
        <p:spPr>
          <a:xfrm>
            <a:off x="228600" y="914400"/>
            <a:ext cx="5874506" cy="341440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09600" y="4343400"/>
            <a:ext cx="541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Steel Labor</a:t>
            </a:r>
            <a:r>
              <a:rPr lang="en-US" sz="1200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, 1936.</a:t>
            </a:r>
          </a:p>
        </p:txBody>
      </p:sp>
    </p:spTree>
  </p:cSld>
  <p:clrMapOvr>
    <a:masterClrMapping/>
  </p:clrMapOvr>
  <p:transition advTm="3028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0" descr="wordmark_187w1.5ptstrokecurves_redl_whitet.e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6019800"/>
            <a:ext cx="2178050" cy="53816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1000"/>
              </a:srgbClr>
            </a:outerShdw>
          </a:effectLst>
        </p:spPr>
      </p:pic>
      <p:pic>
        <p:nvPicPr>
          <p:cNvPr id="15" name="Picture 14" descr="001-10858382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304800"/>
            <a:ext cx="6934200" cy="502503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66800" y="5410200"/>
            <a:ext cx="693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en-US" sz="1200" i="1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Steel Labor</a:t>
            </a:r>
            <a:r>
              <a:rPr lang="en-US" sz="1200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, 1937)</a:t>
            </a:r>
            <a:endParaRPr 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 advTm="3025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0" descr="wordmark_187w1.5ptstrokecurves_redl_whitet.e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6019800"/>
            <a:ext cx="2178050" cy="53816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1000"/>
              </a:srgbClr>
            </a:outerShdw>
          </a:effectLst>
        </p:spPr>
      </p:pic>
      <p:pic>
        <p:nvPicPr>
          <p:cNvPr id="15" name="Picture 14" descr="001-10858382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533400"/>
            <a:ext cx="7924800" cy="4628198"/>
          </a:xfrm>
          <a:prstGeom prst="rect">
            <a:avLst/>
          </a:prstGeom>
        </p:spPr>
      </p:pic>
    </p:spTree>
  </p:cSld>
  <p:clrMapOvr>
    <a:masterClrMapping/>
  </p:clrMapOvr>
  <p:transition advTm="30616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0" descr="wordmark_187w1.5ptstrokecurves_redl_whitet.e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6019800"/>
            <a:ext cx="2178050" cy="53816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1000"/>
              </a:srgbClr>
            </a:outerShdw>
          </a:effectLst>
        </p:spPr>
      </p:pic>
      <p:pic>
        <p:nvPicPr>
          <p:cNvPr id="15" name="Picture 14" descr="001-10858382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412973"/>
            <a:ext cx="7162800" cy="4747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90600" y="5181600"/>
            <a:ext cx="716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“Memorial Day Massacre,” Chicago, May 30, 1937. </a:t>
            </a:r>
          </a:p>
          <a:p>
            <a:pPr algn="ctr"/>
            <a:r>
              <a:rPr lang="en-US" sz="1200" dirty="0" smtClean="0">
                <a:solidFill>
                  <a:srgbClr val="C0C0C0"/>
                </a:solidFill>
                <a:latin typeface="Times New Roman"/>
                <a:ea typeface="Times New Roman"/>
                <a:cs typeface="Times New Roman"/>
              </a:rPr>
              <a:t>(Library of Congress)</a:t>
            </a:r>
            <a:endParaRPr lang="en-US" sz="12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 advTm="30866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6(3)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1707</TotalTime>
  <Words>172</Words>
  <Application>Microsoft Office PowerPoint</Application>
  <PresentationFormat>On-screen Show (4:3)</PresentationFormat>
  <Paragraphs>29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ＭＳ Ｐゴシック</vt:lpstr>
      <vt:lpstr>Arial</vt:lpstr>
      <vt:lpstr>Times New Roman</vt:lpstr>
      <vt:lpstr>Verdana</vt:lpstr>
      <vt:lpstr>Wingdings</vt:lpstr>
      <vt:lpstr>Presentation6(3)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  Blake</dc:creator>
  <cp:lastModifiedBy>Benjamin Blake</cp:lastModifiedBy>
  <cp:revision>11</cp:revision>
  <cp:lastPrinted>2012-04-14T19:26:03Z</cp:lastPrinted>
  <dcterms:created xsi:type="dcterms:W3CDTF">2012-04-13T22:54:41Z</dcterms:created>
  <dcterms:modified xsi:type="dcterms:W3CDTF">2015-11-11T01:44:25Z</dcterms:modified>
</cp:coreProperties>
</file>