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362" r:id="rId32"/>
    <p:sldId id="286" r:id="rId33"/>
    <p:sldId id="287" r:id="rId34"/>
    <p:sldId id="288" r:id="rId35"/>
    <p:sldId id="289" r:id="rId36"/>
    <p:sldId id="360" r:id="rId37"/>
    <p:sldId id="290" r:id="rId38"/>
    <p:sldId id="291" r:id="rId39"/>
    <p:sldId id="36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 id="350" r:id="rId98"/>
    <p:sldId id="351" r:id="rId99"/>
    <p:sldId id="352" r:id="rId100"/>
    <p:sldId id="353" r:id="rId101"/>
    <p:sldId id="354" r:id="rId102"/>
    <p:sldId id="355" r:id="rId103"/>
    <p:sldId id="356" r:id="rId104"/>
    <p:sldId id="357" r:id="rId105"/>
    <p:sldId id="358" r:id="rId106"/>
    <p:sldId id="359" r:id="rId107"/>
  </p:sldIdLst>
  <p:sldSz cx="9144000" cy="5143500" type="screen16x9"/>
  <p:notesSz cx="6858000" cy="9144000"/>
  <p:embeddedFontLst>
    <p:embeddedFont>
      <p:font typeface="Merriweather" panose="020B0604020202020204" charset="0"/>
      <p:regular r:id="rId109"/>
      <p:bold r:id="rId110"/>
      <p:italic r:id="rId111"/>
      <p:boldItalic r:id="rId11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2220" y="-103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font" Target="fonts/font4.fntdata"/><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font" Target="fonts/font2.fntdata"/><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notesMaster" Target="notesMasters/notesMaster1.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1.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39779455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6"/>
        <p:cNvGrpSpPr/>
        <p:nvPr/>
      </p:nvGrpSpPr>
      <p:grpSpPr>
        <a:xfrm>
          <a:off x="0" y="0"/>
          <a:ext cx="0" cy="0"/>
          <a:chOff x="0" y="0"/>
          <a:chExt cx="0" cy="0"/>
        </a:xfrm>
      </p:grpSpPr>
      <p:sp>
        <p:nvSpPr>
          <p:cNvPr id="617" name="Shape 6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8" name="Shape 6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Shape 6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3" name="Shape 62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Shape 6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9" name="Shape 6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Shape 6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4" name="Shape 6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7"/>
        <p:cNvGrpSpPr/>
        <p:nvPr/>
      </p:nvGrpSpPr>
      <p:grpSpPr>
        <a:xfrm>
          <a:off x="0" y="0"/>
          <a:ext cx="0" cy="0"/>
          <a:chOff x="0" y="0"/>
          <a:chExt cx="0" cy="0"/>
        </a:xfrm>
      </p:grpSpPr>
      <p:sp>
        <p:nvSpPr>
          <p:cNvPr id="638" name="Shape 6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9" name="Shape 6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Shape 6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4" name="Shape 6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Shape 6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0" name="Shape 6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6" name="Shape 1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0" name="Shape 1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1" name="Shape 2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7" name="Shape 20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4" name="Shape 2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0" name="Shape 2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0" name="Shape 2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6" name="Shape 2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5" name="Shape 2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5" name="Shape 2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2" name="Shape 2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9" name="Shape 3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4" name="Shape 2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1" name="Shape 2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Shape 2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8" name="Shape 2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4" name="Shape 2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0" name="Shape 2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5" name="Shape 2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Shape 2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0" name="Shape 3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Shape 3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6" name="Shape 3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1" name="Shape 3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6" name="Shape 3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Shape 3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1" name="Shape 32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7" name="Shape 3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Shape 3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3" name="Shape 3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Shape 3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4" name="Shape 3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Shape 3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6" name="Shape 3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1" name="Shape 3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6" name="Shape 3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Shape 3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3" name="Shape 3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Shape 3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9" name="Shape 3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Shape 3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4" name="Shape 3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Shape 3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0" name="Shape 3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6" name="Shape 3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Shape 4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1" name="Shape 4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Shape 4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7" name="Shape 40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Shape 4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3" name="Shape 4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Shape 4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0" name="Shape 4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Shape 4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6" name="Shape 4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Shape 4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3" name="Shape 4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Shape 4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9" name="Shape 4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Shape 4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6" name="Shape 44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Shape 4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2" name="Shape 4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Shape 4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8" name="Shape 4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Shape 4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4" name="Shape 4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Shape 4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0" name="Shape 4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Shape 4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6" name="Shape 4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Shape 4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2" name="Shape 4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Shape 4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7" name="Shape 48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Shape 4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2" name="Shape 4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Shape 4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7" name="Shape 4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Shape 5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3" name="Shape 5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Shape 5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9" name="Shape 5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Shape 5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5" name="Shape 5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Shape 5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0" name="Shape 5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Shape 5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5" name="Shape 5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Shape 5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0" name="Shape 5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Shape 5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6" name="Shape 53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Shape 5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2" name="Shape 5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Shape 5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9" name="Shape 54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Shape 5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5" name="Shape 5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Shape 5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0" name="Shape 5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Shape 5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6" name="Shape 5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Shape 5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2" name="Shape 5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Shape 5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8" name="Shape 5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Shape 5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3" name="Shape 5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Shape 5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0" name="Shape 5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Shape 5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6" name="Shape 5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Shape 6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2" name="Shape 6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Shape 6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7" name="Shape 60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Shape 6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3" name="Shape 6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D966"/>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3" Type="http://schemas.openxmlformats.org/officeDocument/2006/relationships/image" Target="../media/image114.jpg"/><Relationship Id="rId2" Type="http://schemas.openxmlformats.org/officeDocument/2006/relationships/notesSlide" Target="../notesSlides/notesSlide100.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101.xml"/><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102.xml"/><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3" Type="http://schemas.openxmlformats.org/officeDocument/2006/relationships/image" Target="../media/image117.jpg"/><Relationship Id="rId2" Type="http://schemas.openxmlformats.org/officeDocument/2006/relationships/notesSlide" Target="../notesSlides/notesSlide103.xml"/><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3" Type="http://schemas.openxmlformats.org/officeDocument/2006/relationships/image" Target="../media/image118.jpg"/><Relationship Id="rId2" Type="http://schemas.openxmlformats.org/officeDocument/2006/relationships/notesSlide" Target="../notesSlides/notesSlide104.xml"/><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3" Type="http://schemas.openxmlformats.org/officeDocument/2006/relationships/image" Target="../media/image119.jpg"/><Relationship Id="rId2" Type="http://schemas.openxmlformats.org/officeDocument/2006/relationships/notesSlide" Target="../notesSlides/notesSlide105.xml"/><Relationship Id="rId1" Type="http://schemas.openxmlformats.org/officeDocument/2006/relationships/slideLayout" Target="../slideLayouts/slideLayout3.xml"/><Relationship Id="rId4" Type="http://schemas.openxmlformats.org/officeDocument/2006/relationships/image" Target="../media/image120.jpg"/></Relationships>
</file>

<file path=ppt/slides/_rels/slide106.xml.rels><?xml version="1.0" encoding="UTF-8" standalone="yes"?>
<Relationships xmlns="http://schemas.openxmlformats.org/package/2006/relationships"><Relationship Id="rId3" Type="http://schemas.openxmlformats.org/officeDocument/2006/relationships/image" Target="../media/image121.jpg"/><Relationship Id="rId2" Type="http://schemas.openxmlformats.org/officeDocument/2006/relationships/notesSlide" Target="../notesSlides/notesSlide10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1.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4.jpg"/></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31.jpg"/></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34.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41.jpg"/></Relationships>
</file>

<file path=ppt/slides/_rels/slide36.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44.jpg"/></Relationships>
</file>

<file path=ppt/slides/_rels/slide38.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49.jpg"/></Relationships>
</file>

<file path=ppt/slides/_rels/slide42.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51.jpg"/></Relationships>
</file>

<file path=ppt/slides/_rels/slide43.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53.jpg"/></Relationships>
</file>

<file path=ppt/slides/_rels/slide44.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image" Target="../media/image57.jpg"/></Relationships>
</file>

<file path=ppt/slides/_rels/slide47.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50.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50.xml"/><Relationship Id="rId1" Type="http://schemas.openxmlformats.org/officeDocument/2006/relationships/slideLayout" Target="../slideLayouts/slideLayout3.xml"/><Relationship Id="rId4" Type="http://schemas.openxmlformats.org/officeDocument/2006/relationships/image" Target="../media/image62.jpg"/></Relationships>
</file>

<file path=ppt/slides/_rels/slide51.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77.jpg"/><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88.jpg"/><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78.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91.jpg"/><Relationship Id="rId2" Type="http://schemas.openxmlformats.org/officeDocument/2006/relationships/notesSlide" Target="../notesSlides/notesSlide80.xml"/><Relationship Id="rId1" Type="http://schemas.openxmlformats.org/officeDocument/2006/relationships/slideLayout" Target="../slideLayouts/slideLayout3.xml"/><Relationship Id="rId4" Type="http://schemas.openxmlformats.org/officeDocument/2006/relationships/image" Target="../media/image92.jpg"/></Relationships>
</file>

<file path=ppt/slides/_rels/slide81.xml.rels><?xml version="1.0" encoding="UTF-8" standalone="yes"?>
<Relationships xmlns="http://schemas.openxmlformats.org/package/2006/relationships"><Relationship Id="rId3" Type="http://schemas.openxmlformats.org/officeDocument/2006/relationships/image" Target="../media/image93.jpg"/><Relationship Id="rId2" Type="http://schemas.openxmlformats.org/officeDocument/2006/relationships/notesSlide" Target="../notesSlides/notesSlide81.xml"/><Relationship Id="rId1" Type="http://schemas.openxmlformats.org/officeDocument/2006/relationships/slideLayout" Target="../slideLayouts/slideLayout3.xml"/><Relationship Id="rId4" Type="http://schemas.openxmlformats.org/officeDocument/2006/relationships/image" Target="../media/image94.jpg"/></Relationships>
</file>

<file path=ppt/slides/_rels/slide82.xml.rels><?xml version="1.0" encoding="UTF-8" standalone="yes"?>
<Relationships xmlns="http://schemas.openxmlformats.org/package/2006/relationships"><Relationship Id="rId3" Type="http://schemas.openxmlformats.org/officeDocument/2006/relationships/image" Target="../media/image95.jpg"/><Relationship Id="rId2" Type="http://schemas.openxmlformats.org/officeDocument/2006/relationships/notesSlide" Target="../notesSlides/notesSlide82.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image" Target="../media/image96.jpg"/><Relationship Id="rId2" Type="http://schemas.openxmlformats.org/officeDocument/2006/relationships/notesSlide" Target="../notesSlides/notesSlide83.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97.jpg"/><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3" Type="http://schemas.openxmlformats.org/officeDocument/2006/relationships/image" Target="../media/image98.jpg"/><Relationship Id="rId2" Type="http://schemas.openxmlformats.org/officeDocument/2006/relationships/notesSlide" Target="../notesSlides/notesSlide85.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86.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87.xml"/><Relationship Id="rId1" Type="http://schemas.openxmlformats.org/officeDocument/2006/relationships/slideLayout" Target="../slideLayouts/slideLayout3.xml"/><Relationship Id="rId4" Type="http://schemas.openxmlformats.org/officeDocument/2006/relationships/image" Target="../media/image101.jpeg"/></Relationships>
</file>

<file path=ppt/slides/_rels/slide88.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89.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90.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92.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3" Type="http://schemas.openxmlformats.org/officeDocument/2006/relationships/image" Target="../media/image108.jpg"/><Relationship Id="rId2" Type="http://schemas.openxmlformats.org/officeDocument/2006/relationships/notesSlide" Target="../notesSlides/notesSlide95.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3" Type="http://schemas.openxmlformats.org/officeDocument/2006/relationships/image" Target="../media/image109.jpg"/><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3" Type="http://schemas.openxmlformats.org/officeDocument/2006/relationships/image" Target="../media/image110.jpg"/><Relationship Id="rId2" Type="http://schemas.openxmlformats.org/officeDocument/2006/relationships/notesSlide" Target="../notesSlides/notesSlide97.xml"/><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notesSlide" Target="../notesSlides/notesSlide98.xml"/><Relationship Id="rId1" Type="http://schemas.openxmlformats.org/officeDocument/2006/relationships/slideLayout" Target="../slideLayouts/slideLayout3.xml"/><Relationship Id="rId4" Type="http://schemas.openxmlformats.org/officeDocument/2006/relationships/image" Target="../media/image112.jpg"/></Relationships>
</file>

<file path=ppt/slides/_rels/slide99.xml.rels><?xml version="1.0" encoding="UTF-8" standalone="yes"?>
<Relationships xmlns="http://schemas.openxmlformats.org/package/2006/relationships"><Relationship Id="rId3" Type="http://schemas.openxmlformats.org/officeDocument/2006/relationships/image" Target="../media/image113.jpg"/><Relationship Id="rId2" Type="http://schemas.openxmlformats.org/officeDocument/2006/relationships/notesSlide" Target="../notesSlides/notesSlide9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1026" name="Picture 2" descr="C:\Users\Scott\Pictures\PCE- Goucher\Joe Morton\Joe at White House- snip.JPG"/>
          <p:cNvPicPr>
            <a:picLocks noChangeAspect="1" noChangeArrowheads="1"/>
          </p:cNvPicPr>
          <p:nvPr/>
        </p:nvPicPr>
        <p:blipFill rotWithShape="1">
          <a:blip r:embed="rId3">
            <a:extLst>
              <a:ext uri="{28A0092B-C50C-407E-A947-70E740481C1C}">
                <a14:useLocalDpi xmlns:a14="http://schemas.microsoft.com/office/drawing/2010/main" val="0"/>
              </a:ext>
            </a:extLst>
          </a:blip>
          <a:srcRect b="14567"/>
          <a:stretch/>
        </p:blipFill>
        <p:spPr bwMode="auto">
          <a:xfrm>
            <a:off x="-46616" y="0"/>
            <a:ext cx="9190616" cy="5143499"/>
          </a:xfrm>
          <a:prstGeom prst="rect">
            <a:avLst/>
          </a:prstGeom>
          <a:noFill/>
          <a:extLst>
            <a:ext uri="{909E8E84-426E-40DD-AFC4-6F175D3DCCD1}">
              <a14:hiddenFill xmlns:a14="http://schemas.microsoft.com/office/drawing/2010/main">
                <a:solidFill>
                  <a:srgbClr val="FFFFFF"/>
                </a:solidFill>
              </a14:hiddenFill>
            </a:ext>
          </a:extLst>
        </p:spPr>
      </p:pic>
      <p:sp>
        <p:nvSpPr>
          <p:cNvPr id="55" name="Shape 55"/>
          <p:cNvSpPr txBox="1">
            <a:spLocks noGrp="1"/>
          </p:cNvSpPr>
          <p:nvPr>
            <p:ph type="ctrTitle"/>
          </p:nvPr>
        </p:nvSpPr>
        <p:spPr>
          <a:xfrm>
            <a:off x="1524000" y="3181350"/>
            <a:ext cx="6796500" cy="1529100"/>
          </a:xfrm>
          <a:prstGeom prst="rect">
            <a:avLst/>
          </a:prstGeom>
        </p:spPr>
        <p:txBody>
          <a:bodyPr lIns="91425" tIns="91425" rIns="91425" bIns="91425" anchor="b" anchorCtr="0">
            <a:noAutofit/>
          </a:bodyPr>
          <a:lstStyle/>
          <a:p>
            <a:pPr lvl="0" rtl="0">
              <a:spcBef>
                <a:spcPts val="0"/>
              </a:spcBef>
              <a:buNone/>
            </a:pPr>
            <a:r>
              <a:rPr lang="en" sz="4800" b="1" dirty="0">
                <a:solidFill>
                  <a:srgbClr val="FFFFFF"/>
                </a:solidFill>
                <a:latin typeface="Merriweather"/>
                <a:ea typeface="Merriweather"/>
                <a:cs typeface="Merriweather"/>
                <a:sym typeface="Merriweather"/>
              </a:rPr>
              <a:t>Remembering</a:t>
            </a:r>
          </a:p>
          <a:p>
            <a:pPr lvl="0" rtl="0">
              <a:spcBef>
                <a:spcPts val="0"/>
              </a:spcBef>
              <a:buNone/>
            </a:pPr>
            <a:r>
              <a:rPr lang="en" sz="4800" b="1" dirty="0">
                <a:solidFill>
                  <a:srgbClr val="FFFFFF"/>
                </a:solidFill>
                <a:latin typeface="Merriweather"/>
                <a:ea typeface="Merriweather"/>
                <a:cs typeface="Merriweather"/>
                <a:sym typeface="Merriweather"/>
              </a:rPr>
              <a:t>Joe Morton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body" idx="1"/>
          </p:nvPr>
        </p:nvSpPr>
        <p:spPr>
          <a:xfrm>
            <a:off x="143525" y="768825"/>
            <a:ext cx="3303300" cy="4282500"/>
          </a:xfrm>
          <a:prstGeom prst="rect">
            <a:avLst/>
          </a:prstGeom>
        </p:spPr>
        <p:txBody>
          <a:bodyPr lIns="91425" tIns="91425" rIns="91425" bIns="91425" anchor="t" anchorCtr="0">
            <a:noAutofit/>
          </a:bodyPr>
          <a:lstStyle/>
          <a:p>
            <a:pPr lvl="0" rtl="0">
              <a:spcBef>
                <a:spcPts val="0"/>
              </a:spcBef>
              <a:buNone/>
            </a:pPr>
            <a:r>
              <a:rPr lang="en" sz="2200">
                <a:solidFill>
                  <a:srgbClr val="000000"/>
                </a:solidFill>
                <a:latin typeface="Merriweather"/>
                <a:ea typeface="Merriweather"/>
                <a:cs typeface="Merriweather"/>
                <a:sym typeface="Merriweather"/>
              </a:rPr>
              <a:t>Joe had 3 children: Rebecca, Jason and Paul. </a:t>
            </a:r>
          </a:p>
          <a:p>
            <a:pPr lvl="0" rtl="0">
              <a:spcBef>
                <a:spcPts val="0"/>
              </a:spcBef>
              <a:buNone/>
            </a:pPr>
            <a:r>
              <a:rPr lang="en" sz="2200">
                <a:solidFill>
                  <a:srgbClr val="000000"/>
                </a:solidFill>
                <a:latin typeface="Merriweather"/>
                <a:ea typeface="Merriweather"/>
                <a:cs typeface="Merriweather"/>
                <a:sym typeface="Merriweather"/>
              </a:rPr>
              <a:t>His son Paulie died of leukemia in 1977. </a:t>
            </a:r>
          </a:p>
          <a:p>
            <a:pPr lvl="0" rtl="0">
              <a:spcBef>
                <a:spcPts val="0"/>
              </a:spcBef>
              <a:buNone/>
            </a:pPr>
            <a:endParaRPr sz="2200">
              <a:solidFill>
                <a:srgbClr val="000000"/>
              </a:solidFill>
              <a:latin typeface="Merriweather"/>
              <a:ea typeface="Merriweather"/>
              <a:cs typeface="Merriweather"/>
              <a:sym typeface="Merriweather"/>
            </a:endParaRPr>
          </a:p>
        </p:txBody>
      </p:sp>
      <p:sp>
        <p:nvSpPr>
          <p:cNvPr id="109" name="Shape 109"/>
          <p:cNvSpPr txBox="1">
            <a:spLocks noGrp="1"/>
          </p:cNvSpPr>
          <p:nvPr>
            <p:ph type="title"/>
          </p:nvPr>
        </p:nvSpPr>
        <p:spPr>
          <a:xfrm>
            <a:off x="219425" y="114425"/>
            <a:ext cx="3053100" cy="585300"/>
          </a:xfrm>
          <a:prstGeom prst="rect">
            <a:avLst/>
          </a:prstGeom>
        </p:spPr>
        <p:txBody>
          <a:bodyPr lIns="91425" tIns="91425" rIns="91425" bIns="91425" anchor="t" anchorCtr="0">
            <a:noAutofit/>
          </a:bodyPr>
          <a:lstStyle/>
          <a:p>
            <a:pPr lvl="0" rtl="0">
              <a:spcBef>
                <a:spcPts val="0"/>
              </a:spcBef>
              <a:buNone/>
            </a:pPr>
            <a:r>
              <a:rPr lang="en" b="1">
                <a:latin typeface="Merriweather"/>
                <a:ea typeface="Merriweather"/>
                <a:cs typeface="Merriweather"/>
                <a:sym typeface="Merriweather"/>
              </a:rPr>
              <a:t>Joe the Father</a:t>
            </a:r>
          </a:p>
        </p:txBody>
      </p:sp>
      <p:pic>
        <p:nvPicPr>
          <p:cNvPr id="110" name="Shape 110"/>
          <p:cNvPicPr preferRelativeResize="0"/>
          <p:nvPr/>
        </p:nvPicPr>
        <p:blipFill rotWithShape="1">
          <a:blip r:embed="rId3">
            <a:alphaModFix/>
          </a:blip>
          <a:srcRect l="10159" r="6770"/>
          <a:stretch/>
        </p:blipFill>
        <p:spPr>
          <a:xfrm>
            <a:off x="3446950" y="0"/>
            <a:ext cx="5697054" cy="5143498"/>
          </a:xfrm>
          <a:prstGeom prst="rect">
            <a:avLst/>
          </a:prstGeom>
          <a:noFill/>
          <a:ln>
            <a:noFill/>
          </a:ln>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619"/>
        <p:cNvGrpSpPr/>
        <p:nvPr/>
      </p:nvGrpSpPr>
      <p:grpSpPr>
        <a:xfrm>
          <a:off x="0" y="0"/>
          <a:ext cx="0" cy="0"/>
          <a:chOff x="0" y="0"/>
          <a:chExt cx="0" cy="0"/>
        </a:xfrm>
      </p:grpSpPr>
      <p:pic>
        <p:nvPicPr>
          <p:cNvPr id="620" name="Shape 620"/>
          <p:cNvPicPr preferRelativeResize="0"/>
          <p:nvPr/>
        </p:nvPicPr>
        <p:blipFill rotWithShape="1">
          <a:blip r:embed="rId3">
            <a:alphaModFix/>
          </a:blip>
          <a:srcRect t="12849" b="3327"/>
          <a:stretch/>
        </p:blipFill>
        <p:spPr>
          <a:xfrm>
            <a:off x="524525" y="0"/>
            <a:ext cx="7980255" cy="5143497"/>
          </a:xfrm>
          <a:prstGeom prst="rect">
            <a:avLst/>
          </a:prstGeom>
          <a:noFill/>
          <a:ln>
            <a:noFill/>
          </a:ln>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pic>
        <p:nvPicPr>
          <p:cNvPr id="625" name="Shape 625"/>
          <p:cNvPicPr preferRelativeResize="0"/>
          <p:nvPr/>
        </p:nvPicPr>
        <p:blipFill rotWithShape="1">
          <a:blip r:embed="rId3">
            <a:alphaModFix/>
          </a:blip>
          <a:srcRect r="7458"/>
          <a:stretch/>
        </p:blipFill>
        <p:spPr>
          <a:xfrm>
            <a:off x="0" y="0"/>
            <a:ext cx="9144000" cy="5143500"/>
          </a:xfrm>
          <a:prstGeom prst="rect">
            <a:avLst/>
          </a:prstGeom>
          <a:noFill/>
          <a:ln>
            <a:noFill/>
          </a:ln>
        </p:spPr>
      </p:pic>
      <p:sp>
        <p:nvSpPr>
          <p:cNvPr id="626" name="Shape 626"/>
          <p:cNvSpPr txBox="1">
            <a:spLocks noGrp="1"/>
          </p:cNvSpPr>
          <p:nvPr>
            <p:ph type="title"/>
          </p:nvPr>
        </p:nvSpPr>
        <p:spPr>
          <a:xfrm>
            <a:off x="311700" y="4095600"/>
            <a:ext cx="8520600" cy="1047900"/>
          </a:xfrm>
          <a:prstGeom prst="rect">
            <a:avLst/>
          </a:prstGeom>
        </p:spPr>
        <p:txBody>
          <a:bodyPr lIns="91425" tIns="91425" rIns="91425" bIns="91425" anchor="t" anchorCtr="0">
            <a:noAutofit/>
          </a:bodyPr>
          <a:lstStyle/>
          <a:p>
            <a:pPr lvl="0" algn="ctr">
              <a:lnSpc>
                <a:spcPct val="115000"/>
              </a:lnSpc>
              <a:spcBef>
                <a:spcPts val="0"/>
              </a:spcBef>
              <a:buClr>
                <a:schemeClr val="dk1"/>
              </a:buClr>
              <a:buSzPct val="42307"/>
              <a:buFont typeface="Arial"/>
              <a:buNone/>
            </a:pPr>
            <a:r>
              <a:rPr lang="en" sz="2600">
                <a:highlight>
                  <a:srgbClr val="FFFFFF"/>
                </a:highlight>
                <a:latin typeface="Merriweather"/>
                <a:ea typeface="Merriweather"/>
                <a:cs typeface="Merriweather"/>
                <a:sym typeface="Merriweather"/>
              </a:rPr>
              <a:t>Joe at the 90 Million Strong Vigil against the Death Penalty at the Supreme Court</a:t>
            </a:r>
          </a:p>
          <a:p>
            <a:pPr lvl="0">
              <a:spcBef>
                <a:spcPts val="0"/>
              </a:spcBef>
              <a:buNone/>
            </a:pPr>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pic>
        <p:nvPicPr>
          <p:cNvPr id="631" name="Shape 631"/>
          <p:cNvPicPr preferRelativeResize="0"/>
          <p:nvPr/>
        </p:nvPicPr>
        <p:blipFill>
          <a:blip r:embed="rId3">
            <a:alphaModFix/>
          </a:blip>
          <a:stretch>
            <a:fillRect/>
          </a:stretch>
        </p:blipFill>
        <p:spPr>
          <a:xfrm>
            <a:off x="1771029" y="2"/>
            <a:ext cx="5306048" cy="5143500"/>
          </a:xfrm>
          <a:prstGeom prst="rect">
            <a:avLst/>
          </a:prstGeom>
          <a:noFill/>
          <a:ln>
            <a:noFill/>
          </a:ln>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pic>
        <p:nvPicPr>
          <p:cNvPr id="636" name="Shape 636"/>
          <p:cNvPicPr preferRelativeResize="0"/>
          <p:nvPr/>
        </p:nvPicPr>
        <p:blipFill rotWithShape="1">
          <a:blip r:embed="rId3">
            <a:alphaModFix/>
          </a:blip>
          <a:srcRect t="9983" b="6752"/>
          <a:stretch/>
        </p:blipFill>
        <p:spPr>
          <a:xfrm>
            <a:off x="349875" y="0"/>
            <a:ext cx="8236500" cy="5143498"/>
          </a:xfrm>
          <a:prstGeom prst="rect">
            <a:avLst/>
          </a:prstGeom>
          <a:noFill/>
          <a:ln>
            <a:noFill/>
          </a:ln>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640"/>
        <p:cNvGrpSpPr/>
        <p:nvPr/>
      </p:nvGrpSpPr>
      <p:grpSpPr>
        <a:xfrm>
          <a:off x="0" y="0"/>
          <a:ext cx="0" cy="0"/>
          <a:chOff x="0" y="0"/>
          <a:chExt cx="0" cy="0"/>
        </a:xfrm>
      </p:grpSpPr>
      <p:pic>
        <p:nvPicPr>
          <p:cNvPr id="641" name="Shape 641"/>
          <p:cNvPicPr preferRelativeResize="0"/>
          <p:nvPr/>
        </p:nvPicPr>
        <p:blipFill rotWithShape="1">
          <a:blip r:embed="rId3">
            <a:alphaModFix/>
          </a:blip>
          <a:srcRect t="20680" b="7485"/>
          <a:stretch/>
        </p:blipFill>
        <p:spPr>
          <a:xfrm>
            <a:off x="1721126" y="0"/>
            <a:ext cx="5370410" cy="5143500"/>
          </a:xfrm>
          <a:prstGeom prst="rect">
            <a:avLst/>
          </a:prstGeom>
          <a:noFill/>
          <a:ln>
            <a:noFill/>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pic>
        <p:nvPicPr>
          <p:cNvPr id="646" name="Shape 646"/>
          <p:cNvPicPr preferRelativeResize="0"/>
          <p:nvPr/>
        </p:nvPicPr>
        <p:blipFill rotWithShape="1">
          <a:blip r:embed="rId3">
            <a:alphaModFix/>
          </a:blip>
          <a:srcRect l="7063" t="19826"/>
          <a:stretch/>
        </p:blipFill>
        <p:spPr>
          <a:xfrm>
            <a:off x="0" y="0"/>
            <a:ext cx="4471914" cy="5143500"/>
          </a:xfrm>
          <a:prstGeom prst="rect">
            <a:avLst/>
          </a:prstGeom>
          <a:noFill/>
          <a:ln>
            <a:noFill/>
          </a:ln>
        </p:spPr>
      </p:pic>
      <p:pic>
        <p:nvPicPr>
          <p:cNvPr id="647" name="Shape 647"/>
          <p:cNvPicPr preferRelativeResize="0"/>
          <p:nvPr/>
        </p:nvPicPr>
        <p:blipFill rotWithShape="1">
          <a:blip r:embed="rId4">
            <a:alphaModFix/>
          </a:blip>
          <a:srcRect l="7011" t="17672" r="8415" b="12505"/>
          <a:stretch/>
        </p:blipFill>
        <p:spPr>
          <a:xfrm>
            <a:off x="4471925" y="0"/>
            <a:ext cx="4672075" cy="5143500"/>
          </a:xfrm>
          <a:prstGeom prst="rect">
            <a:avLst/>
          </a:prstGeom>
          <a:noFill/>
          <a:ln>
            <a:noFill/>
          </a:ln>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pic>
        <p:nvPicPr>
          <p:cNvPr id="652" name="Shape 652"/>
          <p:cNvPicPr preferRelativeResize="0"/>
          <p:nvPr/>
        </p:nvPicPr>
        <p:blipFill rotWithShape="1">
          <a:blip r:embed="rId3">
            <a:alphaModFix/>
          </a:blip>
          <a:srcRect l="20487" r="15528" b="4598"/>
          <a:stretch/>
        </p:blipFill>
        <p:spPr>
          <a:xfrm>
            <a:off x="76200" y="1"/>
            <a:ext cx="2587223" cy="5143500"/>
          </a:xfrm>
          <a:prstGeom prst="rect">
            <a:avLst/>
          </a:prstGeom>
          <a:noFill/>
          <a:ln>
            <a:noFill/>
          </a:ln>
        </p:spPr>
      </p:pic>
      <p:pic>
        <p:nvPicPr>
          <p:cNvPr id="653" name="Shape 653"/>
          <p:cNvPicPr preferRelativeResize="0"/>
          <p:nvPr/>
        </p:nvPicPr>
        <p:blipFill rotWithShape="1">
          <a:blip r:embed="rId3">
            <a:alphaModFix/>
          </a:blip>
          <a:srcRect l="20484" r="16035" b="49944"/>
          <a:stretch/>
        </p:blipFill>
        <p:spPr>
          <a:xfrm>
            <a:off x="1828800" y="0"/>
            <a:ext cx="3971274" cy="4174998"/>
          </a:xfrm>
          <a:prstGeom prst="rect">
            <a:avLst/>
          </a:prstGeom>
          <a:noFill/>
          <a:ln>
            <a:noFill/>
          </a:ln>
        </p:spPr>
      </p:pic>
      <p:pic>
        <p:nvPicPr>
          <p:cNvPr id="654" name="Shape 654"/>
          <p:cNvPicPr preferRelativeResize="0"/>
          <p:nvPr/>
        </p:nvPicPr>
        <p:blipFill rotWithShape="1">
          <a:blip r:embed="rId3">
            <a:alphaModFix/>
          </a:blip>
          <a:srcRect l="20487" t="84625" r="15528" b="4597"/>
          <a:stretch/>
        </p:blipFill>
        <p:spPr>
          <a:xfrm>
            <a:off x="2819400" y="4143543"/>
            <a:ext cx="4312598" cy="968502"/>
          </a:xfrm>
          <a:prstGeom prst="rect">
            <a:avLst/>
          </a:prstGeom>
          <a:noFill/>
          <a:ln>
            <a:noFill/>
          </a:ln>
        </p:spPr>
      </p:pic>
      <p:sp>
        <p:nvSpPr>
          <p:cNvPr id="2" name="TextBox 1"/>
          <p:cNvSpPr txBox="1"/>
          <p:nvPr/>
        </p:nvSpPr>
        <p:spPr>
          <a:xfrm>
            <a:off x="5943600" y="285750"/>
            <a:ext cx="3124200" cy="3108543"/>
          </a:xfrm>
          <a:prstGeom prst="rect">
            <a:avLst/>
          </a:prstGeom>
          <a:noFill/>
        </p:spPr>
        <p:txBody>
          <a:bodyPr wrap="square" rtlCol="0">
            <a:spAutoFit/>
          </a:bodyPr>
          <a:lstStyle/>
          <a:p>
            <a:r>
              <a:rPr lang="en-US" sz="2800" dirty="0" smtClean="0">
                <a:latin typeface="Merriweather" panose="020B0604020202020204" charset="0"/>
              </a:rPr>
              <a:t>Joe’s Arrest Document- He took no id and instead gave the name of a Guantanamo Detainee</a:t>
            </a:r>
            <a:endParaRPr lang="en-US" sz="2800" dirty="0">
              <a:latin typeface="Merriweather" panose="020B060402020202020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11700" y="0"/>
            <a:ext cx="8520600" cy="572700"/>
          </a:xfrm>
          <a:prstGeom prst="rect">
            <a:avLst/>
          </a:prstGeom>
        </p:spPr>
        <p:txBody>
          <a:bodyPr lIns="91425" tIns="91425" rIns="91425" bIns="91425" anchor="t" anchorCtr="0">
            <a:noAutofit/>
          </a:bodyPr>
          <a:lstStyle/>
          <a:p>
            <a:pPr lvl="0" algn="ctr">
              <a:spcBef>
                <a:spcPts val="0"/>
              </a:spcBef>
              <a:buNone/>
            </a:pPr>
            <a:r>
              <a:rPr lang="en" b="1" dirty="0">
                <a:latin typeface="Merriweather"/>
                <a:ea typeface="Merriweather"/>
                <a:cs typeface="Merriweather"/>
                <a:sym typeface="Merriweather"/>
              </a:rPr>
              <a:t>Joe’s Children: Jason, Paul and Rebecca</a:t>
            </a:r>
          </a:p>
        </p:txBody>
      </p:sp>
      <p:pic>
        <p:nvPicPr>
          <p:cNvPr id="116" name="Shape 116"/>
          <p:cNvPicPr preferRelativeResize="0"/>
          <p:nvPr/>
        </p:nvPicPr>
        <p:blipFill rotWithShape="1">
          <a:blip r:embed="rId3">
            <a:alphaModFix/>
          </a:blip>
          <a:srcRect t="12694"/>
          <a:stretch/>
        </p:blipFill>
        <p:spPr>
          <a:xfrm>
            <a:off x="1211125" y="652774"/>
            <a:ext cx="6856801" cy="44907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121" name="Shape 121"/>
          <p:cNvPicPr preferRelativeResize="0"/>
          <p:nvPr/>
        </p:nvPicPr>
        <p:blipFill rotWithShape="1">
          <a:blip r:embed="rId3">
            <a:alphaModFix/>
          </a:blip>
          <a:srcRect t="18520"/>
          <a:stretch/>
        </p:blipFill>
        <p:spPr>
          <a:xfrm>
            <a:off x="0" y="0"/>
            <a:ext cx="9195278" cy="514349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26" name="Shape 126"/>
          <p:cNvPicPr preferRelativeResize="0"/>
          <p:nvPr/>
        </p:nvPicPr>
        <p:blipFill>
          <a:blip r:embed="rId3">
            <a:alphaModFix/>
          </a:blip>
          <a:stretch>
            <a:fillRect/>
          </a:stretch>
        </p:blipFill>
        <p:spPr>
          <a:xfrm>
            <a:off x="2093800" y="0"/>
            <a:ext cx="5143498" cy="5143498"/>
          </a:xfrm>
          <a:prstGeom prst="rect">
            <a:avLst/>
          </a:prstGeom>
          <a:noFill/>
          <a:ln>
            <a:noFill/>
          </a:ln>
        </p:spPr>
      </p:pic>
      <p:sp>
        <p:nvSpPr>
          <p:cNvPr id="3" name="Shape 115"/>
          <p:cNvSpPr txBox="1">
            <a:spLocks noGrp="1"/>
          </p:cNvSpPr>
          <p:nvPr>
            <p:ph type="title"/>
          </p:nvPr>
        </p:nvSpPr>
        <p:spPr>
          <a:xfrm>
            <a:off x="7088" y="590550"/>
            <a:ext cx="2086712" cy="1828800"/>
          </a:xfrm>
          <a:prstGeom prst="rect">
            <a:avLst/>
          </a:prstGeom>
        </p:spPr>
        <p:txBody>
          <a:bodyPr lIns="91425" tIns="91425" rIns="91425" bIns="91425" anchor="t" anchorCtr="0">
            <a:noAutofit/>
          </a:bodyPr>
          <a:lstStyle/>
          <a:p>
            <a:pPr lvl="0" algn="ctr">
              <a:spcBef>
                <a:spcPts val="0"/>
              </a:spcBef>
              <a:buNone/>
            </a:pPr>
            <a:r>
              <a:rPr lang="en" b="1" dirty="0" smtClean="0">
                <a:latin typeface="Merriweather"/>
                <a:ea typeface="Merriweather"/>
                <a:cs typeface="Merriweather"/>
                <a:sym typeface="Merriweather"/>
              </a:rPr>
              <a:t> Joe &amp; Rebecca</a:t>
            </a:r>
            <a:endParaRPr lang="en" b="1" dirty="0">
              <a:latin typeface="Merriweather"/>
              <a:ea typeface="Merriweather"/>
              <a:cs typeface="Merriweather"/>
              <a:sym typeface="Merriweathe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Shape 131"/>
          <p:cNvPicPr preferRelativeResize="0"/>
          <p:nvPr/>
        </p:nvPicPr>
        <p:blipFill rotWithShape="1">
          <a:blip r:embed="rId3">
            <a:alphaModFix/>
          </a:blip>
          <a:srcRect t="6347" b="5740"/>
          <a:stretch/>
        </p:blipFill>
        <p:spPr>
          <a:xfrm>
            <a:off x="0" y="0"/>
            <a:ext cx="9144001" cy="514349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pic>
        <p:nvPicPr>
          <p:cNvPr id="136" name="Shape 136"/>
          <p:cNvPicPr preferRelativeResize="0"/>
          <p:nvPr/>
        </p:nvPicPr>
        <p:blipFill rotWithShape="1">
          <a:blip r:embed="rId3">
            <a:alphaModFix/>
          </a:blip>
          <a:srcRect t="12395"/>
          <a:stretch/>
        </p:blipFill>
        <p:spPr>
          <a:xfrm>
            <a:off x="0" y="0"/>
            <a:ext cx="4513221" cy="5143501"/>
          </a:xfrm>
          <a:prstGeom prst="rect">
            <a:avLst/>
          </a:prstGeom>
          <a:noFill/>
          <a:ln>
            <a:noFill/>
          </a:ln>
        </p:spPr>
      </p:pic>
      <p:pic>
        <p:nvPicPr>
          <p:cNvPr id="137" name="Shape 137"/>
          <p:cNvPicPr preferRelativeResize="0"/>
          <p:nvPr/>
        </p:nvPicPr>
        <p:blipFill rotWithShape="1">
          <a:blip r:embed="rId4">
            <a:alphaModFix/>
          </a:blip>
          <a:srcRect t="13577"/>
          <a:stretch/>
        </p:blipFill>
        <p:spPr>
          <a:xfrm>
            <a:off x="4513224" y="0"/>
            <a:ext cx="4630772" cy="514350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142" name="Shape 142"/>
          <p:cNvPicPr preferRelativeResize="0"/>
          <p:nvPr/>
        </p:nvPicPr>
        <p:blipFill rotWithShape="1">
          <a:blip r:embed="rId3">
            <a:alphaModFix/>
          </a:blip>
          <a:srcRect t="20903" b="1989"/>
          <a:stretch/>
        </p:blipFill>
        <p:spPr>
          <a:xfrm>
            <a:off x="0" y="0"/>
            <a:ext cx="9144001" cy="514349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pic>
        <p:nvPicPr>
          <p:cNvPr id="147" name="Shape 147"/>
          <p:cNvPicPr preferRelativeResize="0"/>
          <p:nvPr/>
        </p:nvPicPr>
        <p:blipFill>
          <a:blip r:embed="rId3">
            <a:alphaModFix/>
          </a:blip>
          <a:stretch>
            <a:fillRect/>
          </a:stretch>
        </p:blipFill>
        <p:spPr>
          <a:xfrm>
            <a:off x="1219800" y="0"/>
            <a:ext cx="6857998" cy="514349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152" name="Shape 152"/>
          <p:cNvPicPr preferRelativeResize="0"/>
          <p:nvPr/>
        </p:nvPicPr>
        <p:blipFill>
          <a:blip r:embed="rId3">
            <a:alphaModFix/>
          </a:blip>
          <a:stretch>
            <a:fillRect/>
          </a:stretch>
        </p:blipFill>
        <p:spPr>
          <a:xfrm>
            <a:off x="1072975" y="0"/>
            <a:ext cx="6857998" cy="514349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Shape 157"/>
          <p:cNvPicPr preferRelativeResize="0"/>
          <p:nvPr/>
        </p:nvPicPr>
        <p:blipFill rotWithShape="1">
          <a:blip r:embed="rId3">
            <a:alphaModFix/>
          </a:blip>
          <a:srcRect t="7266" r="16673" b="8819"/>
          <a:stretch/>
        </p:blipFill>
        <p:spPr>
          <a:xfrm>
            <a:off x="4353375" y="0"/>
            <a:ext cx="4790628" cy="5143502"/>
          </a:xfrm>
          <a:prstGeom prst="rect">
            <a:avLst/>
          </a:prstGeom>
          <a:noFill/>
          <a:ln>
            <a:noFill/>
          </a:ln>
        </p:spPr>
      </p:pic>
      <p:pic>
        <p:nvPicPr>
          <p:cNvPr id="158" name="Shape 158"/>
          <p:cNvPicPr preferRelativeResize="0"/>
          <p:nvPr/>
        </p:nvPicPr>
        <p:blipFill rotWithShape="1">
          <a:blip r:embed="rId4">
            <a:alphaModFix/>
          </a:blip>
          <a:srcRect l="20025" t="4973" b="12401"/>
          <a:stretch/>
        </p:blipFill>
        <p:spPr>
          <a:xfrm>
            <a:off x="0" y="0"/>
            <a:ext cx="4353378" cy="51434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Shape 60" descr="Joe at Goucher.JPG"/>
          <p:cNvPicPr preferRelativeResize="0"/>
          <p:nvPr/>
        </p:nvPicPr>
        <p:blipFill>
          <a:blip r:embed="rId3">
            <a:alphaModFix/>
          </a:blip>
          <a:stretch>
            <a:fillRect/>
          </a:stretch>
        </p:blipFill>
        <p:spPr>
          <a:xfrm>
            <a:off x="5286362" y="0"/>
            <a:ext cx="3857626" cy="5143501"/>
          </a:xfrm>
          <a:prstGeom prst="rect">
            <a:avLst/>
          </a:prstGeom>
          <a:noFill/>
          <a:ln>
            <a:noFill/>
          </a:ln>
        </p:spPr>
      </p:pic>
      <p:sp>
        <p:nvSpPr>
          <p:cNvPr id="61" name="Shape 61"/>
          <p:cNvSpPr txBox="1">
            <a:spLocks noGrp="1"/>
          </p:cNvSpPr>
          <p:nvPr>
            <p:ph type="subTitle" idx="4294967295"/>
          </p:nvPr>
        </p:nvSpPr>
        <p:spPr>
          <a:xfrm>
            <a:off x="82000" y="180750"/>
            <a:ext cx="5204400" cy="4824300"/>
          </a:xfrm>
          <a:prstGeom prst="rect">
            <a:avLst/>
          </a:prstGeom>
        </p:spPr>
        <p:txBody>
          <a:bodyPr lIns="91425" tIns="91425" rIns="91425" bIns="91425" anchor="t" anchorCtr="0">
            <a:noAutofit/>
          </a:bodyPr>
          <a:lstStyle/>
          <a:p>
            <a:pPr lvl="0">
              <a:spcBef>
                <a:spcPts val="0"/>
              </a:spcBef>
              <a:buNone/>
            </a:pPr>
            <a:r>
              <a:rPr lang="en" sz="4500" b="1">
                <a:solidFill>
                  <a:srgbClr val="000000"/>
                </a:solidFill>
                <a:latin typeface="Merriweather"/>
                <a:ea typeface="Merriweather"/>
                <a:cs typeface="Merriweather"/>
                <a:sym typeface="Merriweather"/>
              </a:rPr>
              <a:t>J</a:t>
            </a:r>
            <a:r>
              <a:rPr lang="en" sz="3500" b="1">
                <a:solidFill>
                  <a:srgbClr val="000000"/>
                </a:solidFill>
                <a:latin typeface="Merriweather"/>
                <a:ea typeface="Merriweather"/>
                <a:cs typeface="Merriweather"/>
                <a:sym typeface="Merriweather"/>
              </a:rPr>
              <a:t>oe </a:t>
            </a:r>
            <a:r>
              <a:rPr lang="en" sz="4500" b="1">
                <a:solidFill>
                  <a:srgbClr val="000000"/>
                </a:solidFill>
                <a:latin typeface="Merriweather"/>
                <a:ea typeface="Merriweather"/>
                <a:cs typeface="Merriweather"/>
                <a:sym typeface="Merriweather"/>
              </a:rPr>
              <a:t>M</a:t>
            </a:r>
            <a:r>
              <a:rPr lang="en" sz="3500" b="1">
                <a:solidFill>
                  <a:srgbClr val="000000"/>
                </a:solidFill>
                <a:latin typeface="Merriweather"/>
                <a:ea typeface="Merriweather"/>
                <a:cs typeface="Merriweather"/>
                <a:sym typeface="Merriweather"/>
              </a:rPr>
              <a:t>orton</a:t>
            </a:r>
          </a:p>
          <a:p>
            <a:pPr lvl="0">
              <a:spcBef>
                <a:spcPts val="0"/>
              </a:spcBef>
              <a:buNone/>
            </a:pPr>
            <a:r>
              <a:rPr lang="en" sz="2400" b="1">
                <a:solidFill>
                  <a:srgbClr val="000000"/>
                </a:solidFill>
                <a:latin typeface="Merriweather"/>
                <a:ea typeface="Merriweather"/>
                <a:cs typeface="Merriweather"/>
                <a:sym typeface="Merriweather"/>
              </a:rPr>
              <a:t>December 7, 1935 - April 7, 2016 </a:t>
            </a:r>
          </a:p>
          <a:p>
            <a:pPr lvl="0" rtl="0">
              <a:spcBef>
                <a:spcPts val="0"/>
              </a:spcBef>
              <a:buNone/>
            </a:pPr>
            <a:r>
              <a:rPr lang="en" sz="3000" b="1">
                <a:solidFill>
                  <a:srgbClr val="000000"/>
                </a:solidFill>
                <a:latin typeface="Merriweather"/>
                <a:ea typeface="Merriweather"/>
                <a:cs typeface="Merriweather"/>
                <a:sym typeface="Merriweather"/>
              </a:rPr>
              <a:t>Beloved father, brother, grandfather, teacher, friend, mentor &amp; activist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Shape 163"/>
          <p:cNvPicPr preferRelativeResize="0"/>
          <p:nvPr/>
        </p:nvPicPr>
        <p:blipFill rotWithShape="1">
          <a:blip r:embed="rId3">
            <a:alphaModFix/>
          </a:blip>
          <a:srcRect t="3279" b="32033"/>
          <a:stretch/>
        </p:blipFill>
        <p:spPr>
          <a:xfrm>
            <a:off x="0" y="0"/>
            <a:ext cx="9143997" cy="514350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168" name="Shape 168"/>
          <p:cNvPicPr preferRelativeResize="0"/>
          <p:nvPr/>
        </p:nvPicPr>
        <p:blipFill rotWithShape="1">
          <a:blip r:embed="rId3">
            <a:alphaModFix/>
          </a:blip>
          <a:srcRect l="7475"/>
          <a:stretch/>
        </p:blipFill>
        <p:spPr>
          <a:xfrm>
            <a:off x="0" y="0"/>
            <a:ext cx="4759072" cy="5143498"/>
          </a:xfrm>
          <a:prstGeom prst="rect">
            <a:avLst/>
          </a:prstGeom>
          <a:noFill/>
          <a:ln>
            <a:noFill/>
          </a:ln>
        </p:spPr>
      </p:pic>
      <p:pic>
        <p:nvPicPr>
          <p:cNvPr id="169" name="Shape 169"/>
          <p:cNvPicPr preferRelativeResize="0"/>
          <p:nvPr/>
        </p:nvPicPr>
        <p:blipFill rotWithShape="1">
          <a:blip r:embed="rId4">
            <a:alphaModFix/>
          </a:blip>
          <a:srcRect/>
          <a:stretch/>
        </p:blipFill>
        <p:spPr>
          <a:xfrm>
            <a:off x="4000474" y="0"/>
            <a:ext cx="5143521" cy="5143498"/>
          </a:xfrm>
          <a:prstGeom prst="rect">
            <a:avLst/>
          </a:prstGeom>
          <a:noFill/>
          <a:ln>
            <a:noFill/>
          </a:ln>
        </p:spPr>
      </p:pic>
      <p:sp>
        <p:nvSpPr>
          <p:cNvPr id="4" name="Shape 175"/>
          <p:cNvSpPr txBox="1">
            <a:spLocks noGrp="1"/>
          </p:cNvSpPr>
          <p:nvPr>
            <p:ph type="title"/>
          </p:nvPr>
        </p:nvSpPr>
        <p:spPr>
          <a:xfrm>
            <a:off x="4028827" y="133350"/>
            <a:ext cx="5115168" cy="990600"/>
          </a:xfrm>
          <a:prstGeom prst="rect">
            <a:avLst/>
          </a:prstGeom>
        </p:spPr>
        <p:txBody>
          <a:bodyPr lIns="91425" tIns="91425" rIns="91425" bIns="91425" anchor="t" anchorCtr="0">
            <a:noAutofit/>
          </a:bodyPr>
          <a:lstStyle/>
          <a:p>
            <a:pPr lvl="0" rtl="0">
              <a:spcBef>
                <a:spcPts val="0"/>
              </a:spcBef>
              <a:buNone/>
            </a:pPr>
            <a:r>
              <a:rPr lang="en" b="1" dirty="0" smtClean="0">
                <a:solidFill>
                  <a:schemeClr val="bg1"/>
                </a:solidFill>
                <a:latin typeface="Merriweather"/>
                <a:ea typeface="Merriweather"/>
                <a:cs typeface="Merriweather"/>
                <a:sym typeface="Merriweather"/>
              </a:rPr>
              <a:t>At Jason’s Swarthmore Graduation</a:t>
            </a:r>
            <a:endParaRPr lang="en" b="1" dirty="0">
              <a:solidFill>
                <a:schemeClr val="bg1"/>
              </a:solidFill>
              <a:latin typeface="Merriweather"/>
              <a:ea typeface="Merriweather"/>
              <a:cs typeface="Merriweather"/>
              <a:sym typeface="Merriweathe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Shape 174"/>
          <p:cNvPicPr preferRelativeResize="0"/>
          <p:nvPr/>
        </p:nvPicPr>
        <p:blipFill rotWithShape="1">
          <a:blip r:embed="rId3">
            <a:alphaModFix/>
          </a:blip>
          <a:srcRect t="27921" b="8331"/>
          <a:stretch/>
        </p:blipFill>
        <p:spPr>
          <a:xfrm>
            <a:off x="0" y="0"/>
            <a:ext cx="9144001" cy="5143498"/>
          </a:xfrm>
          <a:prstGeom prst="rect">
            <a:avLst/>
          </a:prstGeom>
          <a:noFill/>
          <a:ln>
            <a:noFill/>
          </a:ln>
        </p:spPr>
      </p:pic>
      <p:sp>
        <p:nvSpPr>
          <p:cNvPr id="175" name="Shape 175"/>
          <p:cNvSpPr txBox="1">
            <a:spLocks noGrp="1"/>
          </p:cNvSpPr>
          <p:nvPr>
            <p:ph type="title"/>
          </p:nvPr>
        </p:nvSpPr>
        <p:spPr>
          <a:xfrm>
            <a:off x="228075" y="207650"/>
            <a:ext cx="2391000" cy="615000"/>
          </a:xfrm>
          <a:prstGeom prst="rect">
            <a:avLst/>
          </a:prstGeom>
        </p:spPr>
        <p:txBody>
          <a:bodyPr lIns="91425" tIns="91425" rIns="91425" bIns="91425" anchor="t" anchorCtr="0">
            <a:noAutofit/>
          </a:bodyPr>
          <a:lstStyle/>
          <a:p>
            <a:pPr lvl="0" rtl="0">
              <a:spcBef>
                <a:spcPts val="0"/>
              </a:spcBef>
              <a:buNone/>
            </a:pPr>
            <a:r>
              <a:rPr lang="en" b="1" dirty="0">
                <a:latin typeface="Merriweather"/>
                <a:ea typeface="Merriweather"/>
                <a:cs typeface="Merriweather"/>
                <a:sym typeface="Merriweather"/>
              </a:rPr>
              <a:t>Jason &amp; Joe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pic>
        <p:nvPicPr>
          <p:cNvPr id="180" name="Shape 180"/>
          <p:cNvPicPr preferRelativeResize="0"/>
          <p:nvPr/>
        </p:nvPicPr>
        <p:blipFill rotWithShape="1">
          <a:blip r:embed="rId3">
            <a:alphaModFix/>
          </a:blip>
          <a:srcRect t="6787" b="18216"/>
          <a:stretch/>
        </p:blipFill>
        <p:spPr>
          <a:xfrm>
            <a:off x="0" y="0"/>
            <a:ext cx="9144003" cy="5143502"/>
          </a:xfrm>
          <a:prstGeom prst="rect">
            <a:avLst/>
          </a:prstGeom>
          <a:noFill/>
          <a:ln>
            <a:noFill/>
          </a:ln>
        </p:spPr>
      </p:pic>
      <p:sp>
        <p:nvSpPr>
          <p:cNvPr id="181" name="Shape 181"/>
          <p:cNvSpPr txBox="1">
            <a:spLocks noGrp="1"/>
          </p:cNvSpPr>
          <p:nvPr>
            <p:ph type="title"/>
          </p:nvPr>
        </p:nvSpPr>
        <p:spPr>
          <a:xfrm>
            <a:off x="2719100" y="4528500"/>
            <a:ext cx="2391000" cy="615000"/>
          </a:xfrm>
          <a:prstGeom prst="rect">
            <a:avLst/>
          </a:prstGeom>
        </p:spPr>
        <p:txBody>
          <a:bodyPr lIns="91425" tIns="91425" rIns="91425" bIns="91425" anchor="t" anchorCtr="0">
            <a:noAutofit/>
          </a:bodyPr>
          <a:lstStyle/>
          <a:p>
            <a:pPr lvl="0" rtl="0">
              <a:spcBef>
                <a:spcPts val="0"/>
              </a:spcBef>
              <a:buNone/>
            </a:pPr>
            <a:r>
              <a:rPr lang="en" b="1">
                <a:latin typeface="Merriweather"/>
                <a:ea typeface="Merriweather"/>
                <a:cs typeface="Merriweather"/>
                <a:sym typeface="Merriweather"/>
              </a:rPr>
              <a:t>Jason &amp; Joe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186" name="Shape 186"/>
          <p:cNvPicPr preferRelativeResize="0"/>
          <p:nvPr/>
        </p:nvPicPr>
        <p:blipFill rotWithShape="1">
          <a:blip r:embed="rId3">
            <a:alphaModFix/>
          </a:blip>
          <a:srcRect t="7429" b="16368"/>
          <a:stretch/>
        </p:blipFill>
        <p:spPr>
          <a:xfrm>
            <a:off x="0" y="0"/>
            <a:ext cx="9144000" cy="5143500"/>
          </a:xfrm>
          <a:prstGeom prst="rect">
            <a:avLst/>
          </a:prstGeom>
          <a:noFill/>
          <a:ln>
            <a:noFill/>
          </a:ln>
        </p:spPr>
      </p:pic>
      <p:sp>
        <p:nvSpPr>
          <p:cNvPr id="187" name="Shape 187"/>
          <p:cNvSpPr txBox="1">
            <a:spLocks noGrp="1"/>
          </p:cNvSpPr>
          <p:nvPr>
            <p:ph type="title"/>
          </p:nvPr>
        </p:nvSpPr>
        <p:spPr>
          <a:xfrm>
            <a:off x="2719100" y="4528500"/>
            <a:ext cx="2391000" cy="615000"/>
          </a:xfrm>
          <a:prstGeom prst="rect">
            <a:avLst/>
          </a:prstGeom>
        </p:spPr>
        <p:txBody>
          <a:bodyPr lIns="91425" tIns="91425" rIns="91425" bIns="91425" anchor="t" anchorCtr="0">
            <a:noAutofit/>
          </a:bodyPr>
          <a:lstStyle/>
          <a:p>
            <a:pPr lvl="0" rtl="0">
              <a:spcBef>
                <a:spcPts val="0"/>
              </a:spcBef>
              <a:buNone/>
            </a:pPr>
            <a:r>
              <a:rPr lang="en" b="1">
                <a:latin typeface="Merriweather"/>
                <a:ea typeface="Merriweather"/>
                <a:cs typeface="Merriweather"/>
                <a:sym typeface="Merriweather"/>
              </a:rPr>
              <a:t>Jason &amp; Joe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pic>
        <p:nvPicPr>
          <p:cNvPr id="192" name="Shape 192"/>
          <p:cNvPicPr preferRelativeResize="0"/>
          <p:nvPr/>
        </p:nvPicPr>
        <p:blipFill rotWithShape="1">
          <a:blip r:embed="rId3">
            <a:alphaModFix/>
          </a:blip>
          <a:srcRect t="5002" b="19995"/>
          <a:stretch/>
        </p:blipFill>
        <p:spPr>
          <a:xfrm>
            <a:off x="0" y="0"/>
            <a:ext cx="9144001" cy="5143498"/>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pic>
        <p:nvPicPr>
          <p:cNvPr id="197" name="Shape 197"/>
          <p:cNvPicPr preferRelativeResize="0"/>
          <p:nvPr/>
        </p:nvPicPr>
        <p:blipFill rotWithShape="1">
          <a:blip r:embed="rId3">
            <a:alphaModFix/>
          </a:blip>
          <a:srcRect l="8858" t="4892" b="7900"/>
          <a:stretch/>
        </p:blipFill>
        <p:spPr>
          <a:xfrm>
            <a:off x="935744" y="0"/>
            <a:ext cx="7167031" cy="5143498"/>
          </a:xfrm>
          <a:prstGeom prst="rect">
            <a:avLst/>
          </a:prstGeom>
          <a:noFill/>
          <a:ln>
            <a:noFill/>
          </a:ln>
        </p:spPr>
      </p:pic>
      <p:sp>
        <p:nvSpPr>
          <p:cNvPr id="198" name="Shape 198"/>
          <p:cNvSpPr txBox="1"/>
          <p:nvPr/>
        </p:nvSpPr>
        <p:spPr>
          <a:xfrm>
            <a:off x="3451175" y="1175025"/>
            <a:ext cx="4256700" cy="496500"/>
          </a:xfrm>
          <a:prstGeom prst="rect">
            <a:avLst/>
          </a:prstGeom>
          <a:noFill/>
          <a:ln>
            <a:noFill/>
          </a:ln>
        </p:spPr>
        <p:txBody>
          <a:bodyPr lIns="91425" tIns="91425" rIns="91425" bIns="91425" anchor="t" anchorCtr="0">
            <a:noAutofit/>
          </a:bodyPr>
          <a:lstStyle/>
          <a:p>
            <a:pPr lvl="0">
              <a:spcBef>
                <a:spcPts val="0"/>
              </a:spcBef>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pic>
        <p:nvPicPr>
          <p:cNvPr id="203" name="Shape 203"/>
          <p:cNvPicPr preferRelativeResize="0"/>
          <p:nvPr/>
        </p:nvPicPr>
        <p:blipFill rotWithShape="1">
          <a:blip r:embed="rId3">
            <a:alphaModFix/>
          </a:blip>
          <a:srcRect t="25534"/>
          <a:stretch/>
        </p:blipFill>
        <p:spPr>
          <a:xfrm>
            <a:off x="0" y="0"/>
            <a:ext cx="5180450" cy="5143500"/>
          </a:xfrm>
          <a:prstGeom prst="rect">
            <a:avLst/>
          </a:prstGeom>
          <a:noFill/>
          <a:ln>
            <a:noFill/>
          </a:ln>
        </p:spPr>
      </p:pic>
      <p:pic>
        <p:nvPicPr>
          <p:cNvPr id="204" name="Shape 204"/>
          <p:cNvPicPr preferRelativeResize="0"/>
          <p:nvPr/>
        </p:nvPicPr>
        <p:blipFill rotWithShape="1">
          <a:blip r:embed="rId4">
            <a:alphaModFix/>
          </a:blip>
          <a:srcRect t="11064" b="15513"/>
          <a:stretch/>
        </p:blipFill>
        <p:spPr>
          <a:xfrm>
            <a:off x="5180449" y="-29925"/>
            <a:ext cx="3963549" cy="5173427"/>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pic>
        <p:nvPicPr>
          <p:cNvPr id="209" name="Shape 209"/>
          <p:cNvPicPr preferRelativeResize="0"/>
          <p:nvPr/>
        </p:nvPicPr>
        <p:blipFill rotWithShape="1">
          <a:blip r:embed="rId3">
            <a:alphaModFix/>
          </a:blip>
          <a:srcRect t="7218" b="15074"/>
          <a:stretch/>
        </p:blipFill>
        <p:spPr>
          <a:xfrm>
            <a:off x="0" y="0"/>
            <a:ext cx="9144001" cy="5143498"/>
          </a:xfrm>
          <a:prstGeom prst="rect">
            <a:avLst/>
          </a:prstGeom>
          <a:noFill/>
          <a:ln>
            <a:noFill/>
          </a:ln>
        </p:spPr>
      </p:pic>
      <p:sp>
        <p:nvSpPr>
          <p:cNvPr id="210" name="Shape 210"/>
          <p:cNvSpPr txBox="1">
            <a:spLocks noGrp="1"/>
          </p:cNvSpPr>
          <p:nvPr>
            <p:ph type="title"/>
          </p:nvPr>
        </p:nvSpPr>
        <p:spPr>
          <a:xfrm>
            <a:off x="228075" y="207650"/>
            <a:ext cx="4530900" cy="615000"/>
          </a:xfrm>
          <a:prstGeom prst="rect">
            <a:avLst/>
          </a:prstGeom>
        </p:spPr>
        <p:txBody>
          <a:bodyPr lIns="91425" tIns="91425" rIns="91425" bIns="91425" anchor="t" anchorCtr="0">
            <a:noAutofit/>
          </a:bodyPr>
          <a:lstStyle/>
          <a:p>
            <a:pPr lvl="0" rtl="0">
              <a:spcBef>
                <a:spcPts val="0"/>
              </a:spcBef>
              <a:buNone/>
            </a:pPr>
            <a:r>
              <a:rPr lang="en" b="1" dirty="0">
                <a:latin typeface="Merriweather"/>
                <a:ea typeface="Merriweather"/>
                <a:cs typeface="Merriweather"/>
                <a:sym typeface="Merriweather"/>
              </a:rPr>
              <a:t>Joe Through The Ages</a:t>
            </a:r>
          </a:p>
        </p:txBody>
      </p:sp>
      <p:sp>
        <p:nvSpPr>
          <p:cNvPr id="211" name="Shape 211"/>
          <p:cNvSpPr txBox="1">
            <a:spLocks noGrp="1"/>
          </p:cNvSpPr>
          <p:nvPr>
            <p:ph type="title"/>
          </p:nvPr>
        </p:nvSpPr>
        <p:spPr>
          <a:xfrm>
            <a:off x="295925" y="936675"/>
            <a:ext cx="4530900" cy="934200"/>
          </a:xfrm>
          <a:prstGeom prst="rect">
            <a:avLst/>
          </a:prstGeom>
        </p:spPr>
        <p:txBody>
          <a:bodyPr lIns="91425" tIns="91425" rIns="91425" bIns="91425" anchor="t" anchorCtr="0">
            <a:noAutofit/>
          </a:bodyPr>
          <a:lstStyle/>
          <a:p>
            <a:pPr lvl="0" rtl="0">
              <a:spcBef>
                <a:spcPts val="0"/>
              </a:spcBef>
              <a:buNone/>
            </a:pPr>
            <a:r>
              <a:rPr lang="en" sz="2200">
                <a:latin typeface="Merriweather"/>
                <a:ea typeface="Merriweather"/>
                <a:cs typeface="Merriweather"/>
                <a:sym typeface="Merriweather"/>
              </a:rPr>
              <a:t>Watch as his hair gets, longer, whiter and wilder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pic>
        <p:nvPicPr>
          <p:cNvPr id="216" name="Shape 216"/>
          <p:cNvPicPr preferRelativeResize="0"/>
          <p:nvPr/>
        </p:nvPicPr>
        <p:blipFill rotWithShape="1">
          <a:blip r:embed="rId3">
            <a:alphaModFix/>
          </a:blip>
          <a:srcRect l="13566" r="6350"/>
          <a:stretch/>
        </p:blipFill>
        <p:spPr>
          <a:xfrm>
            <a:off x="0" y="0"/>
            <a:ext cx="4119300" cy="5143498"/>
          </a:xfrm>
          <a:prstGeom prst="rect">
            <a:avLst/>
          </a:prstGeom>
          <a:noFill/>
          <a:ln>
            <a:noFill/>
          </a:ln>
        </p:spPr>
      </p:pic>
      <p:pic>
        <p:nvPicPr>
          <p:cNvPr id="217" name="Shape 217"/>
          <p:cNvPicPr preferRelativeResize="0"/>
          <p:nvPr/>
        </p:nvPicPr>
        <p:blipFill rotWithShape="1">
          <a:blip r:embed="rId4">
            <a:alphaModFix/>
          </a:blip>
          <a:srcRect l="2305"/>
          <a:stretch/>
        </p:blipFill>
        <p:spPr>
          <a:xfrm>
            <a:off x="4119299" y="0"/>
            <a:ext cx="5024701" cy="514349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body" idx="1"/>
          </p:nvPr>
        </p:nvSpPr>
        <p:spPr>
          <a:xfrm>
            <a:off x="4768150" y="1184025"/>
            <a:ext cx="4049100" cy="3390600"/>
          </a:xfrm>
          <a:prstGeom prst="rect">
            <a:avLst/>
          </a:prstGeom>
        </p:spPr>
        <p:txBody>
          <a:bodyPr lIns="91425" tIns="91425" rIns="91425" bIns="91425" anchor="t" anchorCtr="0">
            <a:noAutofit/>
          </a:bodyPr>
          <a:lstStyle/>
          <a:p>
            <a:pPr lvl="0">
              <a:spcBef>
                <a:spcPts val="0"/>
              </a:spcBef>
              <a:buNone/>
            </a:pPr>
            <a:r>
              <a:rPr lang="en" sz="2200">
                <a:solidFill>
                  <a:srgbClr val="000000"/>
                </a:solidFill>
                <a:latin typeface="Merriweather"/>
                <a:ea typeface="Merriweather"/>
                <a:cs typeface="Merriweather"/>
                <a:sym typeface="Merriweather"/>
              </a:rPr>
              <a:t>Joe was born in Budapest, Hungary to Tibor and Rose Morton, Hungarian Jews. </a:t>
            </a:r>
          </a:p>
          <a:p>
            <a:pPr lvl="0" rtl="0">
              <a:spcBef>
                <a:spcPts val="0"/>
              </a:spcBef>
              <a:buNone/>
            </a:pPr>
            <a:r>
              <a:rPr lang="en" sz="2200">
                <a:solidFill>
                  <a:srgbClr val="000000"/>
                </a:solidFill>
                <a:latin typeface="Merriweather"/>
                <a:ea typeface="Merriweather"/>
                <a:cs typeface="Merriweather"/>
                <a:sym typeface="Merriweather"/>
              </a:rPr>
              <a:t>He has an older sister, Victoria Eve, born in 1934</a:t>
            </a:r>
          </a:p>
        </p:txBody>
      </p:sp>
      <p:pic>
        <p:nvPicPr>
          <p:cNvPr id="67" name="Shape 67" descr="Joe Morton- Budapest.JPG"/>
          <p:cNvPicPr preferRelativeResize="0"/>
          <p:nvPr/>
        </p:nvPicPr>
        <p:blipFill rotWithShape="1">
          <a:blip r:embed="rId3">
            <a:alphaModFix/>
          </a:blip>
          <a:srcRect t="8817"/>
          <a:stretch/>
        </p:blipFill>
        <p:spPr>
          <a:xfrm>
            <a:off x="0" y="-37100"/>
            <a:ext cx="4261246" cy="5180595"/>
          </a:xfrm>
          <a:prstGeom prst="rect">
            <a:avLst/>
          </a:prstGeom>
          <a:noFill/>
          <a:ln>
            <a:noFill/>
          </a:ln>
        </p:spPr>
      </p:pic>
      <p:sp>
        <p:nvSpPr>
          <p:cNvPr id="68" name="Shape 68"/>
          <p:cNvSpPr txBox="1">
            <a:spLocks noGrp="1"/>
          </p:cNvSpPr>
          <p:nvPr>
            <p:ph type="title"/>
          </p:nvPr>
        </p:nvSpPr>
        <p:spPr>
          <a:xfrm>
            <a:off x="4441200" y="438150"/>
            <a:ext cx="4702800" cy="969600"/>
          </a:xfrm>
          <a:prstGeom prst="rect">
            <a:avLst/>
          </a:prstGeom>
        </p:spPr>
        <p:txBody>
          <a:bodyPr lIns="91425" tIns="91425" rIns="91425" bIns="91425" anchor="t" anchorCtr="0">
            <a:noAutofit/>
          </a:bodyPr>
          <a:lstStyle/>
          <a:p>
            <a:pPr lvl="0" rtl="0">
              <a:spcBef>
                <a:spcPts val="0"/>
              </a:spcBef>
              <a:buNone/>
            </a:pPr>
            <a:r>
              <a:rPr lang="en" sz="2700" b="1" dirty="0">
                <a:latin typeface="Merriweather"/>
                <a:ea typeface="Merriweather"/>
                <a:cs typeface="Merriweather"/>
                <a:sym typeface="Merriweather"/>
              </a:rPr>
              <a:t>Joe as a Child in Budapest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pic>
        <p:nvPicPr>
          <p:cNvPr id="223" name="Shape 223"/>
          <p:cNvPicPr preferRelativeResize="0"/>
          <p:nvPr/>
        </p:nvPicPr>
        <p:blipFill>
          <a:blip r:embed="rId3">
            <a:alphaModFix/>
          </a:blip>
          <a:stretch>
            <a:fillRect/>
          </a:stretch>
        </p:blipFill>
        <p:spPr>
          <a:xfrm>
            <a:off x="357636" y="-1"/>
            <a:ext cx="3857623" cy="5143497"/>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pic>
        <p:nvPicPr>
          <p:cNvPr id="222" name="Shape 222"/>
          <p:cNvPicPr preferRelativeResize="0"/>
          <p:nvPr/>
        </p:nvPicPr>
        <p:blipFill>
          <a:blip r:embed="rId3">
            <a:alphaModFix/>
          </a:blip>
          <a:stretch>
            <a:fillRect/>
          </a:stretch>
        </p:blipFill>
        <p:spPr>
          <a:xfrm>
            <a:off x="4858712" y="0"/>
            <a:ext cx="3857621" cy="5143495"/>
          </a:xfrm>
          <a:prstGeom prst="rect">
            <a:avLst/>
          </a:prstGeom>
          <a:noFill/>
          <a:ln>
            <a:noFill/>
          </a:ln>
        </p:spPr>
      </p:pic>
      <p:sp>
        <p:nvSpPr>
          <p:cNvPr id="4" name="Shape 210"/>
          <p:cNvSpPr txBox="1">
            <a:spLocks noGrp="1"/>
          </p:cNvSpPr>
          <p:nvPr>
            <p:ph type="title"/>
          </p:nvPr>
        </p:nvSpPr>
        <p:spPr>
          <a:xfrm>
            <a:off x="228600" y="1123950"/>
            <a:ext cx="4530900" cy="1144900"/>
          </a:xfrm>
          <a:prstGeom prst="rect">
            <a:avLst/>
          </a:prstGeom>
        </p:spPr>
        <p:txBody>
          <a:bodyPr lIns="91425" tIns="91425" rIns="91425" bIns="91425" anchor="t" anchorCtr="0">
            <a:noAutofit/>
          </a:bodyPr>
          <a:lstStyle/>
          <a:p>
            <a:pPr lvl="0" rtl="0">
              <a:spcBef>
                <a:spcPts val="0"/>
              </a:spcBef>
              <a:buNone/>
            </a:pPr>
            <a:r>
              <a:rPr lang="en" b="1" dirty="0">
                <a:latin typeface="Merriweather"/>
                <a:ea typeface="Merriweather"/>
                <a:cs typeface="Merriweather"/>
                <a:sym typeface="Merriweather"/>
              </a:rPr>
              <a:t>Joe </a:t>
            </a:r>
            <a:r>
              <a:rPr lang="en" b="1" dirty="0" smtClean="0">
                <a:latin typeface="Merriweather"/>
                <a:ea typeface="Merriweather"/>
                <a:cs typeface="Merriweather"/>
                <a:sym typeface="Merriweather"/>
              </a:rPr>
              <a:t>and a photo of his father Tibor Morton</a:t>
            </a:r>
            <a:endParaRPr lang="en" b="1" dirty="0">
              <a:latin typeface="Merriweather"/>
              <a:ea typeface="Merriweather"/>
              <a:cs typeface="Merriweather"/>
              <a:sym typeface="Merriweather"/>
            </a:endParaRPr>
          </a:p>
        </p:txBody>
      </p:sp>
    </p:spTree>
    <p:extLst>
      <p:ext uri="{BB962C8B-B14F-4D97-AF65-F5344CB8AC3E}">
        <p14:creationId xmlns:p14="http://schemas.microsoft.com/office/powerpoint/2010/main" val="2496436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Shape 228"/>
          <p:cNvPicPr preferRelativeResize="0"/>
          <p:nvPr/>
        </p:nvPicPr>
        <p:blipFill rotWithShape="1">
          <a:blip r:embed="rId3">
            <a:alphaModFix/>
          </a:blip>
          <a:srcRect t="30852" b="12897"/>
          <a:stretch/>
        </p:blipFill>
        <p:spPr>
          <a:xfrm>
            <a:off x="0" y="0"/>
            <a:ext cx="9144001" cy="5143498"/>
          </a:xfrm>
          <a:prstGeom prst="rect">
            <a:avLst/>
          </a:prstGeom>
          <a:noFill/>
          <a:ln>
            <a:noFill/>
          </a:ln>
        </p:spPr>
      </p:pic>
      <p:sp>
        <p:nvSpPr>
          <p:cNvPr id="229" name="Shape 22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b="1">
                <a:solidFill>
                  <a:srgbClr val="FFFFFF"/>
                </a:solidFill>
                <a:latin typeface="Merriweather"/>
                <a:ea typeface="Merriweather"/>
                <a:cs typeface="Merriweather"/>
                <a:sym typeface="Merriweather"/>
              </a:rPr>
              <a:t>What is it: Moss or Joe’s Hair?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pic>
        <p:nvPicPr>
          <p:cNvPr id="234" name="Shape 234"/>
          <p:cNvPicPr preferRelativeResize="0"/>
          <p:nvPr/>
        </p:nvPicPr>
        <p:blipFill rotWithShape="1">
          <a:blip r:embed="rId3">
            <a:alphaModFix/>
          </a:blip>
          <a:srcRect l="6879" r="7025"/>
          <a:stretch/>
        </p:blipFill>
        <p:spPr>
          <a:xfrm>
            <a:off x="3272525" y="0"/>
            <a:ext cx="5904652" cy="5143502"/>
          </a:xfrm>
          <a:prstGeom prst="rect">
            <a:avLst/>
          </a:prstGeom>
          <a:noFill/>
          <a:ln>
            <a:noFill/>
          </a:ln>
        </p:spPr>
      </p:pic>
      <p:sp>
        <p:nvSpPr>
          <p:cNvPr id="235" name="Shape 235"/>
          <p:cNvSpPr txBox="1">
            <a:spLocks noGrp="1"/>
          </p:cNvSpPr>
          <p:nvPr>
            <p:ph type="title"/>
          </p:nvPr>
        </p:nvSpPr>
        <p:spPr>
          <a:xfrm>
            <a:off x="177700" y="452725"/>
            <a:ext cx="3053100" cy="585300"/>
          </a:xfrm>
          <a:prstGeom prst="rect">
            <a:avLst/>
          </a:prstGeom>
        </p:spPr>
        <p:txBody>
          <a:bodyPr lIns="91425" tIns="91425" rIns="91425" bIns="91425" anchor="t" anchorCtr="0">
            <a:noAutofit/>
          </a:bodyPr>
          <a:lstStyle/>
          <a:p>
            <a:pPr lvl="0" rtl="0">
              <a:spcBef>
                <a:spcPts val="0"/>
              </a:spcBef>
              <a:buNone/>
            </a:pPr>
            <a:r>
              <a:rPr lang="en" b="1">
                <a:latin typeface="Merriweather"/>
                <a:ea typeface="Merriweather"/>
                <a:cs typeface="Merriweather"/>
                <a:sym typeface="Merriweather"/>
              </a:rPr>
              <a:t>Joe the Brother</a:t>
            </a:r>
          </a:p>
        </p:txBody>
      </p:sp>
      <p:sp>
        <p:nvSpPr>
          <p:cNvPr id="236" name="Shape 236"/>
          <p:cNvSpPr txBox="1">
            <a:spLocks noGrp="1"/>
          </p:cNvSpPr>
          <p:nvPr>
            <p:ph type="body" idx="1"/>
          </p:nvPr>
        </p:nvSpPr>
        <p:spPr>
          <a:xfrm>
            <a:off x="135849" y="1268575"/>
            <a:ext cx="3136800" cy="3759600"/>
          </a:xfrm>
          <a:prstGeom prst="rect">
            <a:avLst/>
          </a:prstGeom>
        </p:spPr>
        <p:txBody>
          <a:bodyPr lIns="91425" tIns="91425" rIns="91425" bIns="91425" anchor="t" anchorCtr="0">
            <a:noAutofit/>
          </a:bodyPr>
          <a:lstStyle/>
          <a:p>
            <a:pPr lvl="0" rtl="0">
              <a:spcBef>
                <a:spcPts val="0"/>
              </a:spcBef>
              <a:buNone/>
            </a:pPr>
            <a:r>
              <a:rPr lang="en" sz="2200">
                <a:solidFill>
                  <a:srgbClr val="000000"/>
                </a:solidFill>
                <a:latin typeface="Merriweather"/>
                <a:ea typeface="Merriweather"/>
                <a:cs typeface="Merriweather"/>
                <a:sym typeface="Merriweather"/>
              </a:rPr>
              <a:t>Joe and his older sister Veronika who lives in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pic>
        <p:nvPicPr>
          <p:cNvPr id="241" name="Shape 241"/>
          <p:cNvPicPr preferRelativeResize="0"/>
          <p:nvPr/>
        </p:nvPicPr>
        <p:blipFill rotWithShape="1">
          <a:blip r:embed="rId3">
            <a:alphaModFix/>
          </a:blip>
          <a:srcRect b="23634"/>
          <a:stretch/>
        </p:blipFill>
        <p:spPr>
          <a:xfrm>
            <a:off x="0" y="0"/>
            <a:ext cx="9144000" cy="5143504"/>
          </a:xfrm>
          <a:prstGeom prst="rect">
            <a:avLst/>
          </a:prstGeom>
          <a:noFill/>
          <a:ln>
            <a:noFill/>
          </a:ln>
        </p:spPr>
      </p:pic>
      <p:sp>
        <p:nvSpPr>
          <p:cNvPr id="242" name="Shape 242"/>
          <p:cNvSpPr txBox="1">
            <a:spLocks noGrp="1"/>
          </p:cNvSpPr>
          <p:nvPr>
            <p:ph type="title"/>
          </p:nvPr>
        </p:nvSpPr>
        <p:spPr>
          <a:xfrm>
            <a:off x="135825" y="852500"/>
            <a:ext cx="2629500" cy="1338600"/>
          </a:xfrm>
          <a:prstGeom prst="rect">
            <a:avLst/>
          </a:prstGeom>
        </p:spPr>
        <p:txBody>
          <a:bodyPr lIns="91425" tIns="91425" rIns="91425" bIns="91425" anchor="t" anchorCtr="0">
            <a:noAutofit/>
          </a:bodyPr>
          <a:lstStyle/>
          <a:p>
            <a:pPr lvl="0" rtl="0">
              <a:spcBef>
                <a:spcPts val="0"/>
              </a:spcBef>
              <a:buNone/>
            </a:pPr>
            <a:r>
              <a:rPr lang="en" b="1">
                <a:latin typeface="Merriweather"/>
                <a:ea typeface="Merriweather"/>
                <a:cs typeface="Merriweather"/>
                <a:sym typeface="Merriweather"/>
              </a:rPr>
              <a:t>Veronika, Jason &amp; Joe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8" name="Shape 248"/>
          <p:cNvPicPr preferRelativeResize="0"/>
          <p:nvPr/>
        </p:nvPicPr>
        <p:blipFill rotWithShape="1">
          <a:blip r:embed="rId3">
            <a:alphaModFix/>
          </a:blip>
          <a:srcRect t="14368"/>
          <a:stretch/>
        </p:blipFill>
        <p:spPr>
          <a:xfrm>
            <a:off x="-5100" y="1581150"/>
            <a:ext cx="5110500" cy="3562351"/>
          </a:xfrm>
          <a:prstGeom prst="rect">
            <a:avLst/>
          </a:prstGeom>
          <a:noFill/>
          <a:ln>
            <a:noFill/>
          </a:ln>
        </p:spPr>
      </p:pic>
      <p:pic>
        <p:nvPicPr>
          <p:cNvPr id="249" name="Shape 249"/>
          <p:cNvPicPr preferRelativeResize="0"/>
          <p:nvPr/>
        </p:nvPicPr>
        <p:blipFill>
          <a:blip r:embed="rId4">
            <a:alphaModFix/>
          </a:blip>
          <a:stretch>
            <a:fillRect/>
          </a:stretch>
        </p:blipFill>
        <p:spPr>
          <a:xfrm>
            <a:off x="5105400" y="0"/>
            <a:ext cx="4038600" cy="3028950"/>
          </a:xfrm>
          <a:prstGeom prst="rect">
            <a:avLst/>
          </a:prstGeom>
          <a:noFill/>
          <a:ln>
            <a:noFill/>
          </a:ln>
        </p:spPr>
      </p:pic>
      <p:sp>
        <p:nvSpPr>
          <p:cNvPr id="5" name="Shape 261"/>
          <p:cNvSpPr txBox="1">
            <a:spLocks noGrp="1"/>
          </p:cNvSpPr>
          <p:nvPr>
            <p:ph type="title"/>
          </p:nvPr>
        </p:nvSpPr>
        <p:spPr>
          <a:xfrm>
            <a:off x="0" y="209550"/>
            <a:ext cx="5706000" cy="1131000"/>
          </a:xfrm>
          <a:prstGeom prst="rect">
            <a:avLst/>
          </a:prstGeom>
        </p:spPr>
        <p:txBody>
          <a:bodyPr lIns="91425" tIns="91425" rIns="91425" bIns="91425" anchor="t" anchorCtr="0">
            <a:noAutofit/>
          </a:bodyPr>
          <a:lstStyle/>
          <a:p>
            <a:pPr lvl="0">
              <a:spcBef>
                <a:spcPts val="0"/>
              </a:spcBef>
              <a:buNone/>
            </a:pPr>
            <a:r>
              <a:rPr lang="en" b="1" dirty="0" smtClean="0">
                <a:latin typeface="Merriweather"/>
                <a:ea typeface="Merriweather"/>
                <a:cs typeface="Merriweather"/>
                <a:sym typeface="Merriweather"/>
              </a:rPr>
              <a:t>Joe’s nephew Michael, Veronika, Joe and Jason</a:t>
            </a:r>
            <a:endParaRPr lang="en" b="1" dirty="0">
              <a:latin typeface="Merriweather"/>
              <a:ea typeface="Merriweather"/>
              <a:cs typeface="Merriweather"/>
              <a:sym typeface="Merriweathe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Shape 247"/>
          <p:cNvPicPr preferRelativeResize="0"/>
          <p:nvPr/>
        </p:nvPicPr>
        <p:blipFill rotWithShape="1">
          <a:blip r:embed="rId3">
            <a:alphaModFix/>
          </a:blip>
          <a:srcRect t="8682" r="-48" b="12983"/>
          <a:stretch/>
        </p:blipFill>
        <p:spPr>
          <a:xfrm>
            <a:off x="0" y="0"/>
            <a:ext cx="9163493" cy="5143499"/>
          </a:xfrm>
          <a:prstGeom prst="rect">
            <a:avLst/>
          </a:prstGeom>
          <a:noFill/>
          <a:ln>
            <a:noFill/>
          </a:ln>
        </p:spPr>
      </p:pic>
      <p:sp>
        <p:nvSpPr>
          <p:cNvPr id="5" name="Shape 261"/>
          <p:cNvSpPr txBox="1">
            <a:spLocks noGrp="1"/>
          </p:cNvSpPr>
          <p:nvPr>
            <p:ph type="title"/>
          </p:nvPr>
        </p:nvSpPr>
        <p:spPr>
          <a:xfrm>
            <a:off x="685800" y="4455965"/>
            <a:ext cx="7162800" cy="673800"/>
          </a:xfrm>
          <a:prstGeom prst="rect">
            <a:avLst/>
          </a:prstGeom>
        </p:spPr>
        <p:txBody>
          <a:bodyPr lIns="91425" tIns="91425" rIns="91425" bIns="91425" anchor="t" anchorCtr="0">
            <a:noAutofit/>
          </a:bodyPr>
          <a:lstStyle/>
          <a:p>
            <a:pPr lvl="0">
              <a:spcBef>
                <a:spcPts val="0"/>
              </a:spcBef>
              <a:buNone/>
            </a:pPr>
            <a:r>
              <a:rPr lang="en" b="1" dirty="0" smtClean="0">
                <a:solidFill>
                  <a:schemeClr val="bg1"/>
                </a:solidFill>
                <a:latin typeface="Merriweather"/>
                <a:ea typeface="Merriweather"/>
                <a:cs typeface="Merriweather"/>
                <a:sym typeface="Merriweather"/>
              </a:rPr>
              <a:t>Michael, Rebecca, Joe &amp; Veronika</a:t>
            </a:r>
            <a:endParaRPr lang="en" b="1" dirty="0">
              <a:solidFill>
                <a:schemeClr val="bg1"/>
              </a:solidFill>
              <a:latin typeface="Merriweather"/>
              <a:ea typeface="Merriweather"/>
              <a:cs typeface="Merriweather"/>
              <a:sym typeface="Merriweather"/>
            </a:endParaRPr>
          </a:p>
        </p:txBody>
      </p:sp>
    </p:spTree>
    <p:extLst>
      <p:ext uri="{BB962C8B-B14F-4D97-AF65-F5344CB8AC3E}">
        <p14:creationId xmlns:p14="http://schemas.microsoft.com/office/powerpoint/2010/main" val="2719806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Shape 254"/>
          <p:cNvPicPr preferRelativeResize="0"/>
          <p:nvPr/>
        </p:nvPicPr>
        <p:blipFill rotWithShape="1">
          <a:blip r:embed="rId3">
            <a:alphaModFix/>
          </a:blip>
          <a:srcRect l="6226" b="16652"/>
          <a:stretch/>
        </p:blipFill>
        <p:spPr>
          <a:xfrm>
            <a:off x="0" y="0"/>
            <a:ext cx="7715854" cy="5143504"/>
          </a:xfrm>
          <a:prstGeom prst="rect">
            <a:avLst/>
          </a:prstGeom>
          <a:noFill/>
          <a:ln>
            <a:noFill/>
          </a:ln>
        </p:spPr>
      </p:pic>
      <p:pic>
        <p:nvPicPr>
          <p:cNvPr id="255" name="Shape 255"/>
          <p:cNvPicPr preferRelativeResize="0"/>
          <p:nvPr/>
        </p:nvPicPr>
        <p:blipFill rotWithShape="1">
          <a:blip r:embed="rId4">
            <a:alphaModFix/>
          </a:blip>
          <a:srcRect l="17156" t="14052"/>
          <a:stretch/>
        </p:blipFill>
        <p:spPr>
          <a:xfrm>
            <a:off x="5425789" y="0"/>
            <a:ext cx="3718215" cy="514349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pic>
        <p:nvPicPr>
          <p:cNvPr id="260" name="Shape 260"/>
          <p:cNvPicPr preferRelativeResize="0"/>
          <p:nvPr/>
        </p:nvPicPr>
        <p:blipFill rotWithShape="1">
          <a:blip r:embed="rId3">
            <a:alphaModFix/>
          </a:blip>
          <a:srcRect t="6292" b="17342"/>
          <a:stretch/>
        </p:blipFill>
        <p:spPr>
          <a:xfrm>
            <a:off x="0" y="0"/>
            <a:ext cx="9144003" cy="5143502"/>
          </a:xfrm>
          <a:prstGeom prst="rect">
            <a:avLst/>
          </a:prstGeom>
          <a:noFill/>
          <a:ln>
            <a:noFill/>
          </a:ln>
        </p:spPr>
      </p:pic>
      <p:sp>
        <p:nvSpPr>
          <p:cNvPr id="261" name="Shape 261"/>
          <p:cNvSpPr txBox="1">
            <a:spLocks noGrp="1"/>
          </p:cNvSpPr>
          <p:nvPr>
            <p:ph type="title"/>
          </p:nvPr>
        </p:nvSpPr>
        <p:spPr>
          <a:xfrm>
            <a:off x="3380300" y="206675"/>
            <a:ext cx="5706000" cy="1131000"/>
          </a:xfrm>
          <a:prstGeom prst="rect">
            <a:avLst/>
          </a:prstGeom>
        </p:spPr>
        <p:txBody>
          <a:bodyPr lIns="91425" tIns="91425" rIns="91425" bIns="91425" anchor="t" anchorCtr="0">
            <a:noAutofit/>
          </a:bodyPr>
          <a:lstStyle/>
          <a:p>
            <a:pPr lvl="0">
              <a:spcBef>
                <a:spcPts val="0"/>
              </a:spcBef>
              <a:buNone/>
            </a:pPr>
            <a:r>
              <a:rPr lang="en" b="1" dirty="0">
                <a:latin typeface="Merriweather"/>
                <a:ea typeface="Merriweather"/>
                <a:cs typeface="Merriweather"/>
                <a:sym typeface="Merriweather"/>
              </a:rPr>
              <a:t>Joe, Meredith &amp; Veronika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pic>
        <p:nvPicPr>
          <p:cNvPr id="341" name="Shape 341"/>
          <p:cNvPicPr preferRelativeResize="0"/>
          <p:nvPr/>
        </p:nvPicPr>
        <p:blipFill>
          <a:blip r:embed="rId3">
            <a:alphaModFix/>
          </a:blip>
          <a:stretch>
            <a:fillRect/>
          </a:stretch>
        </p:blipFill>
        <p:spPr>
          <a:xfrm>
            <a:off x="1726968" y="0"/>
            <a:ext cx="4995210" cy="5143497"/>
          </a:xfrm>
          <a:prstGeom prst="rect">
            <a:avLst/>
          </a:prstGeom>
          <a:noFill/>
          <a:ln>
            <a:noFill/>
          </a:ln>
        </p:spPr>
      </p:pic>
      <p:sp>
        <p:nvSpPr>
          <p:cNvPr id="3" name="Shape 261"/>
          <p:cNvSpPr txBox="1">
            <a:spLocks noGrp="1"/>
          </p:cNvSpPr>
          <p:nvPr>
            <p:ph type="title"/>
          </p:nvPr>
        </p:nvSpPr>
        <p:spPr>
          <a:xfrm>
            <a:off x="6781800" y="206674"/>
            <a:ext cx="2304500" cy="2212675"/>
          </a:xfrm>
          <a:prstGeom prst="rect">
            <a:avLst/>
          </a:prstGeom>
        </p:spPr>
        <p:txBody>
          <a:bodyPr lIns="91425" tIns="91425" rIns="91425" bIns="91425" anchor="t" anchorCtr="0">
            <a:noAutofit/>
          </a:bodyPr>
          <a:lstStyle/>
          <a:p>
            <a:pPr lvl="0">
              <a:spcBef>
                <a:spcPts val="0"/>
              </a:spcBef>
              <a:buNone/>
            </a:pPr>
            <a:r>
              <a:rPr lang="en" b="1" dirty="0" smtClean="0">
                <a:latin typeface="Merriweather"/>
                <a:ea typeface="Merriweather"/>
                <a:cs typeface="Merriweather"/>
                <a:sym typeface="Merriweather"/>
              </a:rPr>
              <a:t>Joe &amp; </a:t>
            </a:r>
            <a:r>
              <a:rPr lang="en" b="1" dirty="0">
                <a:latin typeface="Merriweather"/>
                <a:ea typeface="Merriweather"/>
                <a:cs typeface="Merriweather"/>
                <a:sym typeface="Merriweather"/>
              </a:rPr>
              <a:t>Veronika</a:t>
            </a:r>
          </a:p>
        </p:txBody>
      </p:sp>
    </p:spTree>
    <p:extLst>
      <p:ext uri="{BB962C8B-B14F-4D97-AF65-F5344CB8AC3E}">
        <p14:creationId xmlns:p14="http://schemas.microsoft.com/office/powerpoint/2010/main" val="935279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134875" y="160575"/>
            <a:ext cx="5075400" cy="969600"/>
          </a:xfrm>
          <a:prstGeom prst="rect">
            <a:avLst/>
          </a:prstGeom>
        </p:spPr>
        <p:txBody>
          <a:bodyPr lIns="91425" tIns="91425" rIns="91425" bIns="91425" anchor="t" anchorCtr="0">
            <a:noAutofit/>
          </a:bodyPr>
          <a:lstStyle/>
          <a:p>
            <a:pPr lvl="0">
              <a:spcBef>
                <a:spcPts val="0"/>
              </a:spcBef>
              <a:buNone/>
            </a:pPr>
            <a:r>
              <a:rPr lang="en" b="1">
                <a:latin typeface="Merriweather"/>
                <a:ea typeface="Merriweather"/>
                <a:cs typeface="Merriweather"/>
                <a:sym typeface="Merriweather"/>
              </a:rPr>
              <a:t>Joe as a Child, Either Budapest or Rochester, NY</a:t>
            </a:r>
          </a:p>
        </p:txBody>
      </p:sp>
      <p:pic>
        <p:nvPicPr>
          <p:cNvPr id="74" name="Shape 74"/>
          <p:cNvPicPr preferRelativeResize="0"/>
          <p:nvPr/>
        </p:nvPicPr>
        <p:blipFill>
          <a:blip r:embed="rId3">
            <a:alphaModFix/>
          </a:blip>
          <a:stretch>
            <a:fillRect/>
          </a:stretch>
        </p:blipFill>
        <p:spPr>
          <a:xfrm>
            <a:off x="5286362" y="0"/>
            <a:ext cx="3857626" cy="5143501"/>
          </a:xfrm>
          <a:prstGeom prst="rect">
            <a:avLst/>
          </a:prstGeom>
          <a:noFill/>
          <a:ln>
            <a:noFill/>
          </a:ln>
        </p:spPr>
      </p:pic>
      <p:sp>
        <p:nvSpPr>
          <p:cNvPr id="75" name="Shape 75"/>
          <p:cNvSpPr txBox="1"/>
          <p:nvPr/>
        </p:nvSpPr>
        <p:spPr>
          <a:xfrm>
            <a:off x="328025" y="1160950"/>
            <a:ext cx="4051800" cy="3752100"/>
          </a:xfrm>
          <a:prstGeom prst="rect">
            <a:avLst/>
          </a:prstGeom>
          <a:noFill/>
          <a:ln>
            <a:noFill/>
          </a:ln>
        </p:spPr>
        <p:txBody>
          <a:bodyPr lIns="91425" tIns="91425" rIns="91425" bIns="91425" anchor="t" anchorCtr="0">
            <a:noAutofit/>
          </a:bodyPr>
          <a:lstStyle/>
          <a:p>
            <a:pPr lvl="0">
              <a:spcBef>
                <a:spcPts val="0"/>
              </a:spcBef>
              <a:buNone/>
            </a:pPr>
            <a:r>
              <a:rPr lang="en" sz="2200">
                <a:latin typeface="Merriweather"/>
                <a:ea typeface="Merriweather"/>
                <a:cs typeface="Merriweather"/>
                <a:sym typeface="Merriweather"/>
              </a:rPr>
              <a:t>Joe’s father worked for the Eastman Kodak Company as the manager for Hungary. </a:t>
            </a:r>
          </a:p>
          <a:p>
            <a:pPr lvl="0">
              <a:spcBef>
                <a:spcPts val="0"/>
              </a:spcBef>
              <a:buNone/>
            </a:pPr>
            <a:endParaRPr sz="2200">
              <a:latin typeface="Merriweather"/>
              <a:ea typeface="Merriweather"/>
              <a:cs typeface="Merriweather"/>
              <a:sym typeface="Merriweather"/>
            </a:endParaRPr>
          </a:p>
          <a:p>
            <a:pPr lvl="0">
              <a:spcBef>
                <a:spcPts val="0"/>
              </a:spcBef>
              <a:buNone/>
            </a:pPr>
            <a:r>
              <a:rPr lang="en" sz="2200">
                <a:latin typeface="Merriweather"/>
                <a:ea typeface="Merriweather"/>
                <a:cs typeface="Merriweather"/>
                <a:sym typeface="Merriweather"/>
              </a:rPr>
              <a:t>With help from Kodak, the Mortons were able to leave Europe in 1941, escaping the Nazis. They settled in Rochester, NY, the home of the Kodak Company. </a:t>
            </a:r>
          </a:p>
          <a:p>
            <a:pPr lvl="0">
              <a:spcBef>
                <a:spcPts val="0"/>
              </a:spcBef>
              <a:buNone/>
            </a:pP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pic>
        <p:nvPicPr>
          <p:cNvPr id="266" name="Shape 266"/>
          <p:cNvPicPr preferRelativeResize="0"/>
          <p:nvPr/>
        </p:nvPicPr>
        <p:blipFill rotWithShape="1">
          <a:blip r:embed="rId3">
            <a:alphaModFix/>
          </a:blip>
          <a:srcRect r="16742"/>
          <a:stretch/>
        </p:blipFill>
        <p:spPr>
          <a:xfrm>
            <a:off x="3434125" y="0"/>
            <a:ext cx="5709876" cy="5143504"/>
          </a:xfrm>
          <a:prstGeom prst="rect">
            <a:avLst/>
          </a:prstGeom>
          <a:noFill/>
          <a:ln>
            <a:noFill/>
          </a:ln>
        </p:spPr>
      </p:pic>
      <p:sp>
        <p:nvSpPr>
          <p:cNvPr id="267" name="Shape 267"/>
          <p:cNvSpPr txBox="1">
            <a:spLocks noGrp="1"/>
          </p:cNvSpPr>
          <p:nvPr>
            <p:ph type="title"/>
          </p:nvPr>
        </p:nvSpPr>
        <p:spPr>
          <a:xfrm>
            <a:off x="177700" y="271650"/>
            <a:ext cx="3189900" cy="1107300"/>
          </a:xfrm>
          <a:prstGeom prst="rect">
            <a:avLst/>
          </a:prstGeom>
        </p:spPr>
        <p:txBody>
          <a:bodyPr lIns="91425" tIns="91425" rIns="91425" bIns="91425" anchor="t" anchorCtr="0">
            <a:noAutofit/>
          </a:bodyPr>
          <a:lstStyle/>
          <a:p>
            <a:pPr lvl="0" rtl="0">
              <a:spcBef>
                <a:spcPts val="0"/>
              </a:spcBef>
              <a:buNone/>
            </a:pPr>
            <a:r>
              <a:rPr lang="en" b="1">
                <a:latin typeface="Merriweather"/>
                <a:ea typeface="Merriweather"/>
                <a:cs typeface="Merriweather"/>
                <a:sym typeface="Merriweather"/>
              </a:rPr>
              <a:t>Joe the Grandfather</a:t>
            </a:r>
          </a:p>
        </p:txBody>
      </p:sp>
      <p:sp>
        <p:nvSpPr>
          <p:cNvPr id="268" name="Shape 268"/>
          <p:cNvSpPr txBox="1">
            <a:spLocks noGrp="1"/>
          </p:cNvSpPr>
          <p:nvPr>
            <p:ph type="body" idx="1"/>
          </p:nvPr>
        </p:nvSpPr>
        <p:spPr>
          <a:xfrm>
            <a:off x="135849" y="1268575"/>
            <a:ext cx="3136800" cy="3759600"/>
          </a:xfrm>
          <a:prstGeom prst="rect">
            <a:avLst/>
          </a:prstGeom>
        </p:spPr>
        <p:txBody>
          <a:bodyPr lIns="91425" tIns="91425" rIns="91425" bIns="91425" anchor="t" anchorCtr="0">
            <a:noAutofit/>
          </a:bodyPr>
          <a:lstStyle/>
          <a:p>
            <a:pPr lvl="0">
              <a:spcBef>
                <a:spcPts val="0"/>
              </a:spcBef>
              <a:buNone/>
            </a:pPr>
            <a:r>
              <a:rPr lang="en" sz="2200">
                <a:solidFill>
                  <a:srgbClr val="000000"/>
                </a:solidFill>
                <a:latin typeface="Merriweather"/>
                <a:ea typeface="Merriweather"/>
                <a:cs typeface="Merriweather"/>
                <a:sym typeface="Merriweather"/>
              </a:rPr>
              <a:t>Joe had four grandchildren:</a:t>
            </a:r>
          </a:p>
          <a:p>
            <a:pPr lvl="0">
              <a:spcBef>
                <a:spcPts val="0"/>
              </a:spcBef>
              <a:buNone/>
            </a:pPr>
            <a:r>
              <a:rPr lang="en" sz="2200">
                <a:solidFill>
                  <a:srgbClr val="000000"/>
                </a:solidFill>
                <a:latin typeface="Merriweather"/>
                <a:ea typeface="Merriweather"/>
                <a:cs typeface="Merriweather"/>
                <a:sym typeface="Merriweather"/>
              </a:rPr>
              <a:t>Meredith</a:t>
            </a:r>
          </a:p>
          <a:p>
            <a:pPr lvl="0">
              <a:spcBef>
                <a:spcPts val="0"/>
              </a:spcBef>
              <a:buNone/>
            </a:pPr>
            <a:r>
              <a:rPr lang="en" sz="2200">
                <a:solidFill>
                  <a:srgbClr val="000000"/>
                </a:solidFill>
                <a:latin typeface="Merriweather"/>
                <a:ea typeface="Merriweather"/>
                <a:cs typeface="Merriweather"/>
                <a:sym typeface="Merriweather"/>
              </a:rPr>
              <a:t>Sadie</a:t>
            </a:r>
          </a:p>
          <a:p>
            <a:pPr lvl="0">
              <a:spcBef>
                <a:spcPts val="0"/>
              </a:spcBef>
              <a:buNone/>
            </a:pPr>
            <a:r>
              <a:rPr lang="en" sz="2200">
                <a:solidFill>
                  <a:srgbClr val="000000"/>
                </a:solidFill>
                <a:latin typeface="Merriweather"/>
                <a:ea typeface="Merriweather"/>
                <a:cs typeface="Merriweather"/>
                <a:sym typeface="Merriweather"/>
              </a:rPr>
              <a:t>Lotte</a:t>
            </a:r>
          </a:p>
          <a:p>
            <a:pPr lvl="0" rtl="0">
              <a:spcBef>
                <a:spcPts val="0"/>
              </a:spcBef>
              <a:buNone/>
            </a:pPr>
            <a:r>
              <a:rPr lang="en" sz="2200">
                <a:solidFill>
                  <a:srgbClr val="000000"/>
                </a:solidFill>
                <a:latin typeface="Merriweather"/>
                <a:ea typeface="Merriweather"/>
                <a:cs typeface="Merriweather"/>
                <a:sym typeface="Merriweather"/>
              </a:rPr>
              <a:t>Lucian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Shape 273"/>
          <p:cNvPicPr preferRelativeResize="0"/>
          <p:nvPr/>
        </p:nvPicPr>
        <p:blipFill rotWithShape="1">
          <a:blip r:embed="rId3">
            <a:alphaModFix/>
          </a:blip>
          <a:srcRect l="27470" t="13048" r="9509" b="5191"/>
          <a:stretch/>
        </p:blipFill>
        <p:spPr>
          <a:xfrm>
            <a:off x="0" y="0"/>
            <a:ext cx="5286371" cy="5143502"/>
          </a:xfrm>
          <a:prstGeom prst="rect">
            <a:avLst/>
          </a:prstGeom>
          <a:noFill/>
          <a:ln>
            <a:noFill/>
          </a:ln>
        </p:spPr>
      </p:pic>
      <p:pic>
        <p:nvPicPr>
          <p:cNvPr id="274" name="Shape 274"/>
          <p:cNvPicPr preferRelativeResize="0"/>
          <p:nvPr/>
        </p:nvPicPr>
        <p:blipFill>
          <a:blip r:embed="rId4">
            <a:alphaModFix/>
          </a:blip>
          <a:stretch>
            <a:fillRect/>
          </a:stretch>
        </p:blipFill>
        <p:spPr>
          <a:xfrm>
            <a:off x="5286362" y="0"/>
            <a:ext cx="3857626" cy="5143501"/>
          </a:xfrm>
          <a:prstGeom prst="rect">
            <a:avLst/>
          </a:prstGeom>
          <a:noFill/>
          <a:ln>
            <a:noFill/>
          </a:ln>
        </p:spPr>
      </p:pic>
      <p:sp>
        <p:nvSpPr>
          <p:cNvPr id="275" name="Shape 275"/>
          <p:cNvSpPr txBox="1">
            <a:spLocks noGrp="1"/>
          </p:cNvSpPr>
          <p:nvPr>
            <p:ph type="title"/>
          </p:nvPr>
        </p:nvSpPr>
        <p:spPr>
          <a:xfrm>
            <a:off x="2549000" y="4412225"/>
            <a:ext cx="3130200" cy="572700"/>
          </a:xfrm>
          <a:prstGeom prst="rect">
            <a:avLst/>
          </a:prstGeom>
        </p:spPr>
        <p:txBody>
          <a:bodyPr lIns="91425" tIns="91425" rIns="91425" bIns="91425" anchor="t" anchorCtr="0">
            <a:noAutofit/>
          </a:bodyPr>
          <a:lstStyle/>
          <a:p>
            <a:pPr lvl="0">
              <a:spcBef>
                <a:spcPts val="0"/>
              </a:spcBef>
              <a:buNone/>
            </a:pPr>
            <a:r>
              <a:rPr lang="en" b="1">
                <a:latin typeface="Merriweather"/>
                <a:ea typeface="Merriweather"/>
                <a:cs typeface="Merriweather"/>
                <a:sym typeface="Merriweather"/>
              </a:rPr>
              <a:t>Joe &amp; Meredith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pic>
        <p:nvPicPr>
          <p:cNvPr id="280" name="Shape 280"/>
          <p:cNvPicPr preferRelativeResize="0"/>
          <p:nvPr/>
        </p:nvPicPr>
        <p:blipFill rotWithShape="1">
          <a:blip r:embed="rId3">
            <a:alphaModFix/>
          </a:blip>
          <a:srcRect t="6783" b="5910"/>
          <a:stretch/>
        </p:blipFill>
        <p:spPr>
          <a:xfrm>
            <a:off x="0" y="0"/>
            <a:ext cx="4591999" cy="5143497"/>
          </a:xfrm>
          <a:prstGeom prst="rect">
            <a:avLst/>
          </a:prstGeom>
          <a:noFill/>
          <a:ln>
            <a:noFill/>
          </a:ln>
        </p:spPr>
      </p:pic>
      <p:pic>
        <p:nvPicPr>
          <p:cNvPr id="281" name="Shape 281"/>
          <p:cNvPicPr preferRelativeResize="0"/>
          <p:nvPr/>
        </p:nvPicPr>
        <p:blipFill rotWithShape="1">
          <a:blip r:embed="rId4">
            <a:alphaModFix/>
          </a:blip>
          <a:srcRect t="5029" b="7657"/>
          <a:stretch/>
        </p:blipFill>
        <p:spPr>
          <a:xfrm>
            <a:off x="4592000" y="25"/>
            <a:ext cx="4551999" cy="5143475"/>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286" name="Shape 286"/>
          <p:cNvPicPr preferRelativeResize="0"/>
          <p:nvPr/>
        </p:nvPicPr>
        <p:blipFill rotWithShape="1">
          <a:blip r:embed="rId3">
            <a:alphaModFix/>
          </a:blip>
          <a:srcRect r="16387"/>
          <a:stretch/>
        </p:blipFill>
        <p:spPr>
          <a:xfrm>
            <a:off x="5918572" y="0"/>
            <a:ext cx="3225422" cy="5143497"/>
          </a:xfrm>
          <a:prstGeom prst="rect">
            <a:avLst/>
          </a:prstGeom>
          <a:noFill/>
          <a:ln>
            <a:noFill/>
          </a:ln>
        </p:spPr>
      </p:pic>
      <p:pic>
        <p:nvPicPr>
          <p:cNvPr id="287" name="Shape 287"/>
          <p:cNvPicPr preferRelativeResize="0"/>
          <p:nvPr/>
        </p:nvPicPr>
        <p:blipFill rotWithShape="1">
          <a:blip r:embed="rId4">
            <a:alphaModFix/>
          </a:blip>
          <a:srcRect l="4761" t="6352" b="10063"/>
          <a:stretch/>
        </p:blipFill>
        <p:spPr>
          <a:xfrm>
            <a:off x="0" y="506474"/>
            <a:ext cx="6104152" cy="4018000"/>
          </a:xfrm>
          <a:prstGeom prst="rect">
            <a:avLst/>
          </a:prstGeom>
          <a:noFill/>
          <a:ln>
            <a:noFill/>
          </a:ln>
        </p:spPr>
      </p:pic>
      <p:sp>
        <p:nvSpPr>
          <p:cNvPr id="4" name="Shape 175"/>
          <p:cNvSpPr txBox="1">
            <a:spLocks noGrp="1"/>
          </p:cNvSpPr>
          <p:nvPr>
            <p:ph type="title"/>
          </p:nvPr>
        </p:nvSpPr>
        <p:spPr>
          <a:xfrm>
            <a:off x="1295400" y="0"/>
            <a:ext cx="2391000" cy="615000"/>
          </a:xfrm>
          <a:prstGeom prst="rect">
            <a:avLst/>
          </a:prstGeom>
        </p:spPr>
        <p:txBody>
          <a:bodyPr lIns="91425" tIns="91425" rIns="91425" bIns="91425" anchor="t" anchorCtr="0">
            <a:noAutofit/>
          </a:bodyPr>
          <a:lstStyle/>
          <a:p>
            <a:pPr lvl="0" rtl="0">
              <a:spcBef>
                <a:spcPts val="0"/>
              </a:spcBef>
              <a:buNone/>
            </a:pPr>
            <a:r>
              <a:rPr lang="en" b="1" dirty="0" smtClean="0">
                <a:latin typeface="Merriweather"/>
                <a:ea typeface="Merriweather"/>
                <a:cs typeface="Merriweather"/>
                <a:sym typeface="Merriweather"/>
              </a:rPr>
              <a:t>Joe &amp; Sadie</a:t>
            </a:r>
            <a:endParaRPr lang="en" b="1" dirty="0">
              <a:latin typeface="Merriweather"/>
              <a:ea typeface="Merriweather"/>
              <a:cs typeface="Merriweather"/>
              <a:sym typeface="Merriweathe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pic>
        <p:nvPicPr>
          <p:cNvPr id="292" name="Shape 292"/>
          <p:cNvPicPr preferRelativeResize="0"/>
          <p:nvPr/>
        </p:nvPicPr>
        <p:blipFill rotWithShape="1">
          <a:blip r:embed="rId3">
            <a:alphaModFix/>
          </a:blip>
          <a:srcRect t="13637" b="11310"/>
          <a:stretch/>
        </p:blipFill>
        <p:spPr>
          <a:xfrm>
            <a:off x="0" y="0"/>
            <a:ext cx="9137610" cy="5143502"/>
          </a:xfrm>
          <a:prstGeom prst="rect">
            <a:avLst/>
          </a:prstGeom>
          <a:noFill/>
          <a:ln>
            <a:noFill/>
          </a:ln>
        </p:spPr>
      </p:pic>
      <p:sp>
        <p:nvSpPr>
          <p:cNvPr id="3" name="Shape 175"/>
          <p:cNvSpPr txBox="1">
            <a:spLocks noGrp="1"/>
          </p:cNvSpPr>
          <p:nvPr>
            <p:ph type="title"/>
          </p:nvPr>
        </p:nvSpPr>
        <p:spPr>
          <a:xfrm>
            <a:off x="1752600" y="4400550"/>
            <a:ext cx="4038600" cy="615000"/>
          </a:xfrm>
          <a:prstGeom prst="rect">
            <a:avLst/>
          </a:prstGeom>
        </p:spPr>
        <p:txBody>
          <a:bodyPr lIns="91425" tIns="91425" rIns="91425" bIns="91425" anchor="t" anchorCtr="0">
            <a:noAutofit/>
          </a:bodyPr>
          <a:lstStyle/>
          <a:p>
            <a:pPr lvl="0" rtl="0">
              <a:spcBef>
                <a:spcPts val="0"/>
              </a:spcBef>
              <a:buNone/>
            </a:pPr>
            <a:r>
              <a:rPr lang="en" b="1" dirty="0" smtClean="0">
                <a:latin typeface="Merriweather"/>
                <a:ea typeface="Merriweather"/>
                <a:cs typeface="Merriweather"/>
                <a:sym typeface="Merriweather"/>
              </a:rPr>
              <a:t>Joe, Lotte &amp; Meredith</a:t>
            </a:r>
            <a:endParaRPr lang="en" b="1" dirty="0">
              <a:latin typeface="Merriweather"/>
              <a:ea typeface="Merriweather"/>
              <a:cs typeface="Merriweather"/>
              <a:sym typeface="Merriweathe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pic>
        <p:nvPicPr>
          <p:cNvPr id="297" name="Shape 297"/>
          <p:cNvPicPr preferRelativeResize="0"/>
          <p:nvPr/>
        </p:nvPicPr>
        <p:blipFill rotWithShape="1">
          <a:blip r:embed="rId3">
            <a:alphaModFix/>
          </a:blip>
          <a:srcRect l="12326" t="19582" r="3646" b="5901"/>
          <a:stretch/>
        </p:blipFill>
        <p:spPr>
          <a:xfrm>
            <a:off x="705263" y="0"/>
            <a:ext cx="7733459" cy="5143502"/>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pic>
        <p:nvPicPr>
          <p:cNvPr id="302" name="Shape 302"/>
          <p:cNvPicPr preferRelativeResize="0"/>
          <p:nvPr/>
        </p:nvPicPr>
        <p:blipFill rotWithShape="1">
          <a:blip r:embed="rId3">
            <a:alphaModFix/>
          </a:blip>
          <a:srcRect l="9989" t="14427" r="13698" b="7673"/>
          <a:stretch/>
        </p:blipFill>
        <p:spPr>
          <a:xfrm>
            <a:off x="0" y="0"/>
            <a:ext cx="5233548" cy="4006748"/>
          </a:xfrm>
          <a:prstGeom prst="rect">
            <a:avLst/>
          </a:prstGeom>
          <a:noFill/>
          <a:ln>
            <a:noFill/>
          </a:ln>
        </p:spPr>
      </p:pic>
      <p:pic>
        <p:nvPicPr>
          <p:cNvPr id="303" name="Shape 303"/>
          <p:cNvPicPr preferRelativeResize="0"/>
          <p:nvPr/>
        </p:nvPicPr>
        <p:blipFill rotWithShape="1">
          <a:blip r:embed="rId4">
            <a:alphaModFix/>
          </a:blip>
          <a:srcRect l="8362" t="10671" r="10051" b="3542"/>
          <a:stretch/>
        </p:blipFill>
        <p:spPr>
          <a:xfrm>
            <a:off x="4990925" y="1868300"/>
            <a:ext cx="4153074" cy="3275197"/>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pic>
        <p:nvPicPr>
          <p:cNvPr id="308" name="Shape 308"/>
          <p:cNvPicPr preferRelativeResize="0"/>
          <p:nvPr/>
        </p:nvPicPr>
        <p:blipFill rotWithShape="1">
          <a:blip r:embed="rId3">
            <a:alphaModFix/>
          </a:blip>
          <a:srcRect b="21445"/>
          <a:stretch/>
        </p:blipFill>
        <p:spPr>
          <a:xfrm>
            <a:off x="0" y="0"/>
            <a:ext cx="9144003" cy="5143502"/>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pic>
        <p:nvPicPr>
          <p:cNvPr id="313" name="Shape 313"/>
          <p:cNvPicPr preferRelativeResize="0"/>
          <p:nvPr/>
        </p:nvPicPr>
        <p:blipFill rotWithShape="1">
          <a:blip r:embed="rId3">
            <a:alphaModFix/>
          </a:blip>
          <a:srcRect t="5907" b="8971"/>
          <a:stretch/>
        </p:blipFill>
        <p:spPr>
          <a:xfrm>
            <a:off x="543600" y="0"/>
            <a:ext cx="8056808" cy="5143502"/>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pic>
        <p:nvPicPr>
          <p:cNvPr id="318" name="Shape 318"/>
          <p:cNvPicPr preferRelativeResize="0"/>
          <p:nvPr/>
        </p:nvPicPr>
        <p:blipFill>
          <a:blip r:embed="rId3">
            <a:alphaModFix/>
          </a:blip>
          <a:stretch>
            <a:fillRect/>
          </a:stretch>
        </p:blipFill>
        <p:spPr>
          <a:xfrm>
            <a:off x="1143000" y="0"/>
            <a:ext cx="6858002" cy="514350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pic>
        <p:nvPicPr>
          <p:cNvPr id="80" name="Shape 80"/>
          <p:cNvPicPr preferRelativeResize="0"/>
          <p:nvPr/>
        </p:nvPicPr>
        <p:blipFill>
          <a:blip r:embed="rId3">
            <a:alphaModFix/>
          </a:blip>
          <a:stretch>
            <a:fillRect/>
          </a:stretch>
        </p:blipFill>
        <p:spPr>
          <a:xfrm>
            <a:off x="413837" y="0"/>
            <a:ext cx="3857626" cy="5143501"/>
          </a:xfrm>
          <a:prstGeom prst="rect">
            <a:avLst/>
          </a:prstGeom>
          <a:noFill/>
          <a:ln>
            <a:noFill/>
          </a:ln>
        </p:spPr>
      </p:pic>
      <p:pic>
        <p:nvPicPr>
          <p:cNvPr id="81" name="Shape 81"/>
          <p:cNvPicPr preferRelativeResize="0"/>
          <p:nvPr/>
        </p:nvPicPr>
        <p:blipFill>
          <a:blip r:embed="rId4">
            <a:alphaModFix/>
          </a:blip>
          <a:stretch>
            <a:fillRect/>
          </a:stretch>
        </p:blipFill>
        <p:spPr>
          <a:xfrm>
            <a:off x="4660662" y="0"/>
            <a:ext cx="3857626" cy="5143501"/>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pic>
        <p:nvPicPr>
          <p:cNvPr id="323" name="Shape 323"/>
          <p:cNvPicPr preferRelativeResize="0"/>
          <p:nvPr/>
        </p:nvPicPr>
        <p:blipFill>
          <a:blip r:embed="rId3">
            <a:alphaModFix/>
          </a:blip>
          <a:stretch>
            <a:fillRect/>
          </a:stretch>
        </p:blipFill>
        <p:spPr>
          <a:xfrm>
            <a:off x="3922774" y="0"/>
            <a:ext cx="5221227" cy="3915927"/>
          </a:xfrm>
          <a:prstGeom prst="rect">
            <a:avLst/>
          </a:prstGeom>
          <a:noFill/>
          <a:ln>
            <a:noFill/>
          </a:ln>
        </p:spPr>
      </p:pic>
      <p:pic>
        <p:nvPicPr>
          <p:cNvPr id="324" name="Shape 324"/>
          <p:cNvPicPr preferRelativeResize="0"/>
          <p:nvPr/>
        </p:nvPicPr>
        <p:blipFill>
          <a:blip r:embed="rId4">
            <a:alphaModFix/>
          </a:blip>
          <a:stretch>
            <a:fillRect/>
          </a:stretch>
        </p:blipFill>
        <p:spPr>
          <a:xfrm>
            <a:off x="0" y="1430024"/>
            <a:ext cx="4951300" cy="3713475"/>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pic>
        <p:nvPicPr>
          <p:cNvPr id="329" name="Shape 329"/>
          <p:cNvPicPr preferRelativeResize="0"/>
          <p:nvPr/>
        </p:nvPicPr>
        <p:blipFill>
          <a:blip r:embed="rId3">
            <a:alphaModFix/>
          </a:blip>
          <a:stretch>
            <a:fillRect/>
          </a:stretch>
        </p:blipFill>
        <p:spPr>
          <a:xfrm>
            <a:off x="0" y="0"/>
            <a:ext cx="6858002" cy="5143502"/>
          </a:xfrm>
          <a:prstGeom prst="rect">
            <a:avLst/>
          </a:prstGeom>
          <a:noFill/>
          <a:ln>
            <a:noFill/>
          </a:ln>
        </p:spPr>
      </p:pic>
      <p:sp>
        <p:nvSpPr>
          <p:cNvPr id="330" name="Shape 330"/>
          <p:cNvSpPr txBox="1">
            <a:spLocks noGrp="1"/>
          </p:cNvSpPr>
          <p:nvPr>
            <p:ph type="title"/>
          </p:nvPr>
        </p:nvSpPr>
        <p:spPr>
          <a:xfrm>
            <a:off x="6919500" y="445025"/>
            <a:ext cx="2137200" cy="2094600"/>
          </a:xfrm>
          <a:prstGeom prst="rect">
            <a:avLst/>
          </a:prstGeom>
        </p:spPr>
        <p:txBody>
          <a:bodyPr lIns="91425" tIns="91425" rIns="91425" bIns="91425" anchor="t" anchorCtr="0">
            <a:noAutofit/>
          </a:bodyPr>
          <a:lstStyle/>
          <a:p>
            <a:pPr lvl="0" algn="ctr" rtl="0">
              <a:spcBef>
                <a:spcPts val="0"/>
              </a:spcBef>
              <a:buNone/>
            </a:pPr>
            <a:r>
              <a:rPr lang="en" b="1">
                <a:latin typeface="Merriweather"/>
                <a:ea typeface="Merriweather"/>
                <a:cs typeface="Merriweather"/>
                <a:sym typeface="Merriweather"/>
              </a:rPr>
              <a:t>Meredith &amp; Joe at the BSO</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title"/>
          </p:nvPr>
        </p:nvSpPr>
        <p:spPr>
          <a:xfrm>
            <a:off x="4605325" y="445025"/>
            <a:ext cx="4451400" cy="1510500"/>
          </a:xfrm>
          <a:prstGeom prst="rect">
            <a:avLst/>
          </a:prstGeom>
        </p:spPr>
        <p:txBody>
          <a:bodyPr lIns="91425" tIns="91425" rIns="91425" bIns="91425" anchor="t" anchorCtr="0">
            <a:noAutofit/>
          </a:bodyPr>
          <a:lstStyle/>
          <a:p>
            <a:pPr lvl="0" algn="ctr" rtl="0">
              <a:spcBef>
                <a:spcPts val="0"/>
              </a:spcBef>
              <a:buNone/>
            </a:pPr>
            <a:r>
              <a:rPr lang="en" b="1">
                <a:latin typeface="Merriweather"/>
                <a:ea typeface="Merriweather"/>
                <a:cs typeface="Merriweather"/>
                <a:sym typeface="Merriweather"/>
              </a:rPr>
              <a:t>Meredith &amp; Joe at Goucher, his home away from home</a:t>
            </a:r>
          </a:p>
        </p:txBody>
      </p:sp>
      <p:pic>
        <p:nvPicPr>
          <p:cNvPr id="336" name="Shape 336"/>
          <p:cNvPicPr preferRelativeResize="0"/>
          <p:nvPr/>
        </p:nvPicPr>
        <p:blipFill rotWithShape="1">
          <a:blip r:embed="rId3">
            <a:alphaModFix/>
          </a:blip>
          <a:srcRect t="6183" b="-9"/>
          <a:stretch/>
        </p:blipFill>
        <p:spPr>
          <a:xfrm>
            <a:off x="369050" y="0"/>
            <a:ext cx="4111620" cy="5143495"/>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pic>
        <p:nvPicPr>
          <p:cNvPr id="346" name="Shape 346"/>
          <p:cNvPicPr preferRelativeResize="0"/>
          <p:nvPr/>
        </p:nvPicPr>
        <p:blipFill rotWithShape="1">
          <a:blip r:embed="rId3">
            <a:alphaModFix/>
          </a:blip>
          <a:srcRect t="11793" b="10771"/>
          <a:stretch/>
        </p:blipFill>
        <p:spPr>
          <a:xfrm>
            <a:off x="0" y="0"/>
            <a:ext cx="9144003" cy="5143502"/>
          </a:xfrm>
          <a:prstGeom prst="rect">
            <a:avLst/>
          </a:prstGeom>
          <a:noFill/>
          <a:ln>
            <a:noFill/>
          </a:ln>
        </p:spPr>
      </p:pic>
      <p:sp>
        <p:nvSpPr>
          <p:cNvPr id="347" name="Shape 347"/>
          <p:cNvSpPr txBox="1">
            <a:spLocks noGrp="1"/>
          </p:cNvSpPr>
          <p:nvPr>
            <p:ph type="title"/>
          </p:nvPr>
        </p:nvSpPr>
        <p:spPr>
          <a:xfrm>
            <a:off x="5005100" y="100000"/>
            <a:ext cx="3272700" cy="615000"/>
          </a:xfrm>
          <a:prstGeom prst="rect">
            <a:avLst/>
          </a:prstGeom>
        </p:spPr>
        <p:txBody>
          <a:bodyPr lIns="91425" tIns="91425" rIns="91425" bIns="91425" anchor="t" anchorCtr="0">
            <a:noAutofit/>
          </a:bodyPr>
          <a:lstStyle/>
          <a:p>
            <a:pPr lvl="0" rtl="0">
              <a:spcBef>
                <a:spcPts val="0"/>
              </a:spcBef>
              <a:buNone/>
            </a:pPr>
            <a:r>
              <a:rPr lang="en" b="1">
                <a:solidFill>
                  <a:srgbClr val="FFFFFF"/>
                </a:solidFill>
                <a:latin typeface="Merriweather"/>
                <a:ea typeface="Merriweather"/>
                <a:cs typeface="Merriweather"/>
                <a:sym typeface="Merriweather"/>
              </a:rPr>
              <a:t>At Jonah House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pic>
        <p:nvPicPr>
          <p:cNvPr id="352" name="Shape 352"/>
          <p:cNvPicPr preferRelativeResize="0"/>
          <p:nvPr/>
        </p:nvPicPr>
        <p:blipFill rotWithShape="1">
          <a:blip r:embed="rId3">
            <a:alphaModFix/>
          </a:blip>
          <a:srcRect t="5213" b="18567"/>
          <a:stretch/>
        </p:blipFill>
        <p:spPr>
          <a:xfrm>
            <a:off x="0" y="0"/>
            <a:ext cx="9144003" cy="5143502"/>
          </a:xfrm>
          <a:prstGeom prst="rect">
            <a:avLst/>
          </a:prstGeom>
          <a:noFill/>
          <a:ln>
            <a:noFill/>
          </a:ln>
        </p:spPr>
      </p:pic>
      <p:sp>
        <p:nvSpPr>
          <p:cNvPr id="353" name="Shape 353"/>
          <p:cNvSpPr txBox="1">
            <a:spLocks noGrp="1"/>
          </p:cNvSpPr>
          <p:nvPr>
            <p:ph type="title"/>
          </p:nvPr>
        </p:nvSpPr>
        <p:spPr>
          <a:xfrm>
            <a:off x="0" y="4171950"/>
            <a:ext cx="9144000" cy="914400"/>
          </a:xfrm>
          <a:prstGeom prst="rect">
            <a:avLst/>
          </a:prstGeom>
        </p:spPr>
        <p:txBody>
          <a:bodyPr lIns="91425" tIns="91425" rIns="91425" bIns="91425" anchor="t" anchorCtr="0">
            <a:noAutofit/>
          </a:bodyPr>
          <a:lstStyle/>
          <a:p>
            <a:pPr lvl="0" algn="ctr" rtl="0">
              <a:spcBef>
                <a:spcPts val="0"/>
              </a:spcBef>
              <a:buNone/>
            </a:pPr>
            <a:r>
              <a:rPr lang="en" b="1" dirty="0">
                <a:solidFill>
                  <a:srgbClr val="000000"/>
                </a:solidFill>
                <a:latin typeface="Merriweather"/>
                <a:ea typeface="Merriweather"/>
                <a:cs typeface="Merriweather"/>
                <a:sym typeface="Merriweather"/>
              </a:rPr>
              <a:t>At Jonah House: </a:t>
            </a:r>
            <a:r>
              <a:rPr lang="en" b="1" dirty="0" smtClean="0">
                <a:solidFill>
                  <a:srgbClr val="000000"/>
                </a:solidFill>
                <a:latin typeface="Merriweather"/>
                <a:ea typeface="Merriweather"/>
                <a:cs typeface="Merriweather"/>
                <a:sym typeface="Merriweather"/>
              </a:rPr>
              <a:t>Sister Ardeth, Joe, Liz McAlister, Sadie, Josh &amp; Meredith</a:t>
            </a:r>
            <a:endParaRPr lang="en" b="1" dirty="0">
              <a:solidFill>
                <a:srgbClr val="000000"/>
              </a:solidFill>
              <a:latin typeface="Merriweather"/>
              <a:ea typeface="Merriweather"/>
              <a:cs typeface="Merriweather"/>
              <a:sym typeface="Merriweathe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pic>
        <p:nvPicPr>
          <p:cNvPr id="358" name="Shape 358"/>
          <p:cNvPicPr preferRelativeResize="0"/>
          <p:nvPr/>
        </p:nvPicPr>
        <p:blipFill rotWithShape="1">
          <a:blip r:embed="rId3">
            <a:alphaModFix/>
          </a:blip>
          <a:srcRect t="12082" b="12915"/>
          <a:stretch/>
        </p:blipFill>
        <p:spPr>
          <a:xfrm>
            <a:off x="0" y="0"/>
            <a:ext cx="9144000" cy="5143495"/>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pic>
        <p:nvPicPr>
          <p:cNvPr id="363" name="Shape 363"/>
          <p:cNvPicPr preferRelativeResize="0"/>
          <p:nvPr/>
        </p:nvPicPr>
        <p:blipFill rotWithShape="1">
          <a:blip r:embed="rId3">
            <a:alphaModFix/>
          </a:blip>
          <a:srcRect t="15052" b="9945"/>
          <a:stretch/>
        </p:blipFill>
        <p:spPr>
          <a:xfrm>
            <a:off x="0" y="0"/>
            <a:ext cx="9144000" cy="5143504"/>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pic>
        <p:nvPicPr>
          <p:cNvPr id="368" name="Shape 368"/>
          <p:cNvPicPr preferRelativeResize="0"/>
          <p:nvPr/>
        </p:nvPicPr>
        <p:blipFill>
          <a:blip r:embed="rId3">
            <a:alphaModFix/>
          </a:blip>
          <a:stretch>
            <a:fillRect/>
          </a:stretch>
        </p:blipFill>
        <p:spPr>
          <a:xfrm>
            <a:off x="-10" y="0"/>
            <a:ext cx="4042421" cy="5143499"/>
          </a:xfrm>
          <a:prstGeom prst="rect">
            <a:avLst/>
          </a:prstGeom>
          <a:noFill/>
          <a:ln>
            <a:noFill/>
          </a:ln>
        </p:spPr>
      </p:pic>
      <p:sp>
        <p:nvSpPr>
          <p:cNvPr id="369" name="Shape 369"/>
          <p:cNvSpPr txBox="1">
            <a:spLocks noGrp="1"/>
          </p:cNvSpPr>
          <p:nvPr>
            <p:ph type="title"/>
          </p:nvPr>
        </p:nvSpPr>
        <p:spPr>
          <a:xfrm>
            <a:off x="5167425" y="161275"/>
            <a:ext cx="3189900" cy="1107300"/>
          </a:xfrm>
          <a:prstGeom prst="rect">
            <a:avLst/>
          </a:prstGeom>
        </p:spPr>
        <p:txBody>
          <a:bodyPr lIns="91425" tIns="91425" rIns="91425" bIns="91425" anchor="t" anchorCtr="0">
            <a:noAutofit/>
          </a:bodyPr>
          <a:lstStyle/>
          <a:p>
            <a:pPr lvl="0" rtl="0">
              <a:spcBef>
                <a:spcPts val="0"/>
              </a:spcBef>
              <a:buNone/>
            </a:pPr>
            <a:r>
              <a:rPr lang="en" b="1">
                <a:latin typeface="Merriweather"/>
                <a:ea typeface="Merriweather"/>
                <a:cs typeface="Merriweather"/>
                <a:sym typeface="Merriweather"/>
              </a:rPr>
              <a:t>Joe the Teacher</a:t>
            </a:r>
          </a:p>
        </p:txBody>
      </p:sp>
      <p:sp>
        <p:nvSpPr>
          <p:cNvPr id="370" name="Shape 370"/>
          <p:cNvSpPr txBox="1">
            <a:spLocks noGrp="1"/>
          </p:cNvSpPr>
          <p:nvPr>
            <p:ph type="body" idx="1"/>
          </p:nvPr>
        </p:nvSpPr>
        <p:spPr>
          <a:xfrm>
            <a:off x="4133775" y="722700"/>
            <a:ext cx="4959000" cy="4159500"/>
          </a:xfrm>
          <a:prstGeom prst="rect">
            <a:avLst/>
          </a:prstGeom>
        </p:spPr>
        <p:txBody>
          <a:bodyPr lIns="91425" tIns="91425" rIns="91425" bIns="91425" anchor="t" anchorCtr="0">
            <a:noAutofit/>
          </a:bodyPr>
          <a:lstStyle/>
          <a:p>
            <a:pPr lvl="0">
              <a:spcBef>
                <a:spcPts val="0"/>
              </a:spcBef>
              <a:buNone/>
            </a:pPr>
            <a:r>
              <a:rPr lang="en" sz="2200">
                <a:solidFill>
                  <a:srgbClr val="000000"/>
                </a:solidFill>
                <a:latin typeface="Merriweather"/>
                <a:ea typeface="Merriweather"/>
                <a:cs typeface="Merriweather"/>
                <a:sym typeface="Merriweather"/>
              </a:rPr>
              <a:t>Joe taught at Goucher College from 1963 to 2006. </a:t>
            </a:r>
          </a:p>
          <a:p>
            <a:pPr lvl="0" rtl="0">
              <a:spcBef>
                <a:spcPts val="0"/>
              </a:spcBef>
              <a:buNone/>
            </a:pPr>
            <a:r>
              <a:rPr lang="en" sz="2200">
                <a:solidFill>
                  <a:srgbClr val="000000"/>
                </a:solidFill>
                <a:latin typeface="Merriweather"/>
                <a:ea typeface="Merriweather"/>
                <a:cs typeface="Merriweather"/>
                <a:sym typeface="Merriweather"/>
              </a:rPr>
              <a:t>He served many roles at Goucher- philosophy professor, chair of the philosophy department, co-director of first year programs, photography teacher  and first director of Peace Studies.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pic>
        <p:nvPicPr>
          <p:cNvPr id="375" name="Shape 375"/>
          <p:cNvPicPr preferRelativeResize="0"/>
          <p:nvPr/>
        </p:nvPicPr>
        <p:blipFill rotWithShape="1">
          <a:blip r:embed="rId3">
            <a:alphaModFix/>
          </a:blip>
          <a:srcRect l="7853" t="20067" r="1567" b="11997"/>
          <a:stretch/>
        </p:blipFill>
        <p:spPr>
          <a:xfrm>
            <a:off x="0" y="0"/>
            <a:ext cx="9143998" cy="5143498"/>
          </a:xfrm>
          <a:prstGeom prst="rect">
            <a:avLst/>
          </a:prstGeom>
          <a:noFill/>
          <a:ln>
            <a:noFill/>
          </a:ln>
        </p:spPr>
      </p:pic>
      <p:sp>
        <p:nvSpPr>
          <p:cNvPr id="376" name="Shape 376"/>
          <p:cNvSpPr txBox="1">
            <a:spLocks noGrp="1"/>
          </p:cNvSpPr>
          <p:nvPr>
            <p:ph type="title"/>
          </p:nvPr>
        </p:nvSpPr>
        <p:spPr>
          <a:xfrm>
            <a:off x="37200" y="4336225"/>
            <a:ext cx="9069600" cy="514800"/>
          </a:xfrm>
          <a:prstGeom prst="rect">
            <a:avLst/>
          </a:prstGeom>
        </p:spPr>
        <p:txBody>
          <a:bodyPr lIns="91425" tIns="91425" rIns="91425" bIns="91425" anchor="t" anchorCtr="0">
            <a:noAutofit/>
          </a:bodyPr>
          <a:lstStyle/>
          <a:p>
            <a:pPr lvl="0" algn="ctr" rtl="0">
              <a:spcBef>
                <a:spcPts val="0"/>
              </a:spcBef>
              <a:buNone/>
            </a:pPr>
            <a:r>
              <a:rPr lang="en" b="1">
                <a:latin typeface="Merriweather"/>
                <a:ea typeface="Merriweather"/>
                <a:cs typeface="Merriweather"/>
                <a:sym typeface="Merriweather"/>
              </a:rPr>
              <a:t>Joe teaching outside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pic>
        <p:nvPicPr>
          <p:cNvPr id="381" name="Shape 381"/>
          <p:cNvPicPr preferRelativeResize="0"/>
          <p:nvPr/>
        </p:nvPicPr>
        <p:blipFill>
          <a:blip r:embed="rId3">
            <a:alphaModFix/>
          </a:blip>
          <a:stretch>
            <a:fillRect/>
          </a:stretch>
        </p:blipFill>
        <p:spPr>
          <a:xfrm>
            <a:off x="2475650" y="0"/>
            <a:ext cx="4448425" cy="5143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Shape 86" descr="Morton Family.JPG"/>
          <p:cNvPicPr preferRelativeResize="0"/>
          <p:nvPr/>
        </p:nvPicPr>
        <p:blipFill rotWithShape="1">
          <a:blip r:embed="rId3">
            <a:alphaModFix/>
          </a:blip>
          <a:srcRect t="7445" b="6879"/>
          <a:stretch/>
        </p:blipFill>
        <p:spPr>
          <a:xfrm>
            <a:off x="0" y="0"/>
            <a:ext cx="9144000" cy="5143499"/>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pic>
        <p:nvPicPr>
          <p:cNvPr id="386" name="Shape 386"/>
          <p:cNvPicPr preferRelativeResize="0"/>
          <p:nvPr/>
        </p:nvPicPr>
        <p:blipFill rotWithShape="1">
          <a:blip r:embed="rId3">
            <a:alphaModFix/>
          </a:blip>
          <a:srcRect l="4373" t="26314" r="3358" b="4490"/>
          <a:stretch/>
        </p:blipFill>
        <p:spPr>
          <a:xfrm>
            <a:off x="0" y="0"/>
            <a:ext cx="9143998" cy="5143498"/>
          </a:xfrm>
          <a:prstGeom prst="rect">
            <a:avLst/>
          </a:prstGeom>
          <a:noFill/>
          <a:ln>
            <a:noFill/>
          </a:ln>
        </p:spPr>
      </p:pic>
      <p:sp>
        <p:nvSpPr>
          <p:cNvPr id="387" name="Shape 387"/>
          <p:cNvSpPr txBox="1">
            <a:spLocks noGrp="1"/>
          </p:cNvSpPr>
          <p:nvPr>
            <p:ph type="title"/>
          </p:nvPr>
        </p:nvSpPr>
        <p:spPr>
          <a:xfrm>
            <a:off x="74325" y="84575"/>
            <a:ext cx="9069600" cy="514800"/>
          </a:xfrm>
          <a:prstGeom prst="rect">
            <a:avLst/>
          </a:prstGeom>
        </p:spPr>
        <p:txBody>
          <a:bodyPr lIns="91425" tIns="91425" rIns="91425" bIns="91425" anchor="t" anchorCtr="0">
            <a:noAutofit/>
          </a:bodyPr>
          <a:lstStyle/>
          <a:p>
            <a:pPr lvl="0" algn="ctr" rtl="0">
              <a:spcBef>
                <a:spcPts val="0"/>
              </a:spcBef>
              <a:buNone/>
            </a:pPr>
            <a:r>
              <a:rPr lang="en" b="1">
                <a:latin typeface="Merriweather"/>
                <a:ea typeface="Merriweather"/>
                <a:cs typeface="Merriweather"/>
                <a:sym typeface="Merriweather"/>
              </a:rPr>
              <a:t>Joe, Philip Berrigan and Liz McAlister in a Peace Studies Class, 1995</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pic>
        <p:nvPicPr>
          <p:cNvPr id="392" name="Shape 392"/>
          <p:cNvPicPr preferRelativeResize="0"/>
          <p:nvPr/>
        </p:nvPicPr>
        <p:blipFill rotWithShape="1">
          <a:blip r:embed="rId3">
            <a:alphaModFix/>
          </a:blip>
          <a:srcRect l="3809" t="15452" b="12408"/>
          <a:stretch/>
        </p:blipFill>
        <p:spPr>
          <a:xfrm>
            <a:off x="0" y="0"/>
            <a:ext cx="9143998" cy="5143498"/>
          </a:xfrm>
          <a:prstGeom prst="rect">
            <a:avLst/>
          </a:prstGeom>
          <a:noFill/>
          <a:ln>
            <a:noFill/>
          </a:ln>
        </p:spPr>
      </p:pic>
      <p:sp>
        <p:nvSpPr>
          <p:cNvPr id="393" name="Shape 393"/>
          <p:cNvSpPr txBox="1">
            <a:spLocks noGrp="1"/>
          </p:cNvSpPr>
          <p:nvPr>
            <p:ph type="title"/>
          </p:nvPr>
        </p:nvSpPr>
        <p:spPr>
          <a:xfrm>
            <a:off x="311700" y="84575"/>
            <a:ext cx="8520600" cy="933000"/>
          </a:xfrm>
          <a:prstGeom prst="rect">
            <a:avLst/>
          </a:prstGeom>
        </p:spPr>
        <p:txBody>
          <a:bodyPr lIns="91425" tIns="91425" rIns="91425" bIns="91425" anchor="t" anchorCtr="0">
            <a:noAutofit/>
          </a:bodyPr>
          <a:lstStyle/>
          <a:p>
            <a:pPr lvl="0" algn="ctr">
              <a:spcBef>
                <a:spcPts val="0"/>
              </a:spcBef>
              <a:buNone/>
            </a:pPr>
            <a:r>
              <a:rPr lang="en" b="1">
                <a:solidFill>
                  <a:srgbClr val="FFFFFF"/>
                </a:solidFill>
                <a:latin typeface="Merriweather"/>
                <a:ea typeface="Merriweather"/>
                <a:cs typeface="Merriweather"/>
                <a:sym typeface="Merriweather"/>
              </a:rPr>
              <a:t>Peace Studies class with Hiroshima Nuclear Bomb Survivor Miyoko Matsubara in 1995.</a:t>
            </a:r>
            <a:r>
              <a:rPr lang="en">
                <a:solidFill>
                  <a:srgbClr val="FFFFFF"/>
                </a:solidFill>
                <a:latin typeface="Merriweather"/>
                <a:ea typeface="Merriweather"/>
                <a:cs typeface="Merriweather"/>
                <a:sym typeface="Merriweather"/>
              </a:rPr>
              <a:t>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pic>
        <p:nvPicPr>
          <p:cNvPr id="398" name="Shape 398"/>
          <p:cNvPicPr preferRelativeResize="0"/>
          <p:nvPr/>
        </p:nvPicPr>
        <p:blipFill rotWithShape="1">
          <a:blip r:embed="rId3">
            <a:alphaModFix/>
          </a:blip>
          <a:srcRect l="1760" t="6603" r="4068"/>
          <a:stretch/>
        </p:blipFill>
        <p:spPr>
          <a:xfrm>
            <a:off x="1217014" y="0"/>
            <a:ext cx="6914710" cy="5143498"/>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pic>
        <p:nvPicPr>
          <p:cNvPr id="403" name="Shape 403"/>
          <p:cNvPicPr preferRelativeResize="0"/>
          <p:nvPr/>
        </p:nvPicPr>
        <p:blipFill rotWithShape="1">
          <a:blip r:embed="rId3">
            <a:alphaModFix/>
          </a:blip>
          <a:srcRect t="1494" b="2092"/>
          <a:stretch/>
        </p:blipFill>
        <p:spPr>
          <a:xfrm>
            <a:off x="159850" y="92250"/>
            <a:ext cx="3857625" cy="4959003"/>
          </a:xfrm>
          <a:prstGeom prst="rect">
            <a:avLst/>
          </a:prstGeom>
          <a:noFill/>
          <a:ln>
            <a:noFill/>
          </a:ln>
        </p:spPr>
      </p:pic>
      <p:pic>
        <p:nvPicPr>
          <p:cNvPr id="404" name="Shape 404"/>
          <p:cNvPicPr preferRelativeResize="0"/>
          <p:nvPr/>
        </p:nvPicPr>
        <p:blipFill rotWithShape="1">
          <a:blip r:embed="rId3">
            <a:alphaModFix/>
          </a:blip>
          <a:srcRect l="10133" t="24592" r="11735" b="44167"/>
          <a:stretch/>
        </p:blipFill>
        <p:spPr>
          <a:xfrm>
            <a:off x="2684849" y="0"/>
            <a:ext cx="6459152" cy="3443772"/>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pic>
        <p:nvPicPr>
          <p:cNvPr id="2050" name="Picture 2" descr="C:\Users\Scott\Pictures\PCE- Goucher\Caroline Bogart.jpg"/>
          <p:cNvPicPr>
            <a:picLocks noChangeAspect="1" noChangeArrowheads="1"/>
          </p:cNvPicPr>
          <p:nvPr/>
        </p:nvPicPr>
        <p:blipFill rotWithShape="1">
          <a:blip r:embed="rId3">
            <a:extLst>
              <a:ext uri="{28A0092B-C50C-407E-A947-70E740481C1C}">
                <a14:useLocalDpi xmlns:a14="http://schemas.microsoft.com/office/drawing/2010/main" val="0"/>
              </a:ext>
            </a:extLst>
          </a:blip>
          <a:srcRect t="9866" b="9895"/>
          <a:stretch/>
        </p:blipFill>
        <p:spPr bwMode="auto">
          <a:xfrm>
            <a:off x="0" y="1"/>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410" name="Shape 410"/>
          <p:cNvSpPr txBox="1">
            <a:spLocks noGrp="1"/>
          </p:cNvSpPr>
          <p:nvPr>
            <p:ph type="title"/>
          </p:nvPr>
        </p:nvSpPr>
        <p:spPr>
          <a:xfrm>
            <a:off x="480850" y="4527525"/>
            <a:ext cx="8520600" cy="572700"/>
          </a:xfrm>
          <a:prstGeom prst="rect">
            <a:avLst/>
          </a:prstGeom>
        </p:spPr>
        <p:txBody>
          <a:bodyPr lIns="91425" tIns="91425" rIns="91425" bIns="91425" anchor="t" anchorCtr="0">
            <a:noAutofit/>
          </a:bodyPr>
          <a:lstStyle/>
          <a:p>
            <a:pPr lvl="0">
              <a:spcBef>
                <a:spcPts val="0"/>
              </a:spcBef>
              <a:buNone/>
            </a:pPr>
            <a:r>
              <a:rPr lang="en" b="1">
                <a:solidFill>
                  <a:srgbClr val="FFFFFF"/>
                </a:solidFill>
                <a:latin typeface="Merriweather"/>
                <a:ea typeface="Merriweather"/>
                <a:cs typeface="Merriweather"/>
                <a:sym typeface="Merriweather"/>
              </a:rPr>
              <a:t>Joe (L), Caroline Bogart (C)</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pic>
        <p:nvPicPr>
          <p:cNvPr id="415" name="Shape 415"/>
          <p:cNvPicPr preferRelativeResize="0"/>
          <p:nvPr/>
        </p:nvPicPr>
        <p:blipFill rotWithShape="1">
          <a:blip r:embed="rId3">
            <a:alphaModFix/>
          </a:blip>
          <a:srcRect l="1912" t="7183" b="4888"/>
          <a:stretch/>
        </p:blipFill>
        <p:spPr>
          <a:xfrm>
            <a:off x="381000" y="16392"/>
            <a:ext cx="4303069" cy="5143500"/>
          </a:xfrm>
          <a:prstGeom prst="rect">
            <a:avLst/>
          </a:prstGeom>
          <a:noFill/>
          <a:ln>
            <a:noFill/>
          </a:ln>
        </p:spPr>
      </p:pic>
      <p:pic>
        <p:nvPicPr>
          <p:cNvPr id="416" name="Shape 416"/>
          <p:cNvPicPr preferRelativeResize="0"/>
          <p:nvPr/>
        </p:nvPicPr>
        <p:blipFill rotWithShape="1">
          <a:blip r:embed="rId3">
            <a:alphaModFix/>
          </a:blip>
          <a:srcRect l="6311" t="33244" r="4800" b="31124"/>
          <a:stretch/>
        </p:blipFill>
        <p:spPr>
          <a:xfrm>
            <a:off x="1371600" y="886800"/>
            <a:ext cx="7314226" cy="3909349"/>
          </a:xfrm>
          <a:prstGeom prst="rect">
            <a:avLst/>
          </a:prstGeom>
          <a:noFill/>
          <a:ln>
            <a:noFill/>
          </a:ln>
        </p:spPr>
      </p:pic>
      <p:sp>
        <p:nvSpPr>
          <p:cNvPr id="417" name="Shape 417"/>
          <p:cNvSpPr txBox="1"/>
          <p:nvPr/>
        </p:nvSpPr>
        <p:spPr>
          <a:xfrm>
            <a:off x="4448825" y="96075"/>
            <a:ext cx="4478400" cy="790800"/>
          </a:xfrm>
          <a:prstGeom prst="rect">
            <a:avLst/>
          </a:prstGeom>
          <a:noFill/>
          <a:ln>
            <a:noFill/>
          </a:ln>
        </p:spPr>
        <p:txBody>
          <a:bodyPr lIns="91425" tIns="91425" rIns="91425" bIns="91425" anchor="t" anchorCtr="0">
            <a:noAutofit/>
          </a:bodyPr>
          <a:lstStyle/>
          <a:p>
            <a:pPr lvl="0">
              <a:spcBef>
                <a:spcPts val="0"/>
              </a:spcBef>
              <a:buNone/>
            </a:pPr>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Shape 422"/>
          <p:cNvSpPr txBox="1">
            <a:spLocks noGrp="1"/>
          </p:cNvSpPr>
          <p:nvPr>
            <p:ph type="title"/>
          </p:nvPr>
        </p:nvSpPr>
        <p:spPr>
          <a:xfrm>
            <a:off x="311700" y="168250"/>
            <a:ext cx="8520600" cy="572700"/>
          </a:xfrm>
          <a:prstGeom prst="rect">
            <a:avLst/>
          </a:prstGeom>
        </p:spPr>
        <p:txBody>
          <a:bodyPr lIns="91425" tIns="91425" rIns="91425" bIns="91425" anchor="t" anchorCtr="0">
            <a:noAutofit/>
          </a:bodyPr>
          <a:lstStyle/>
          <a:p>
            <a:pPr lvl="0" algn="ctr" rtl="0">
              <a:spcBef>
                <a:spcPts val="0"/>
              </a:spcBef>
              <a:buNone/>
            </a:pPr>
            <a:r>
              <a:rPr lang="en" sz="4500" b="1">
                <a:latin typeface="Merriweather"/>
                <a:ea typeface="Merriweather"/>
                <a:cs typeface="Merriweather"/>
                <a:sym typeface="Merriweather"/>
              </a:rPr>
              <a:t>Joe &amp; Peace Studies</a:t>
            </a:r>
          </a:p>
        </p:txBody>
      </p:sp>
      <p:sp>
        <p:nvSpPr>
          <p:cNvPr id="423" name="Shape 423"/>
          <p:cNvSpPr txBox="1">
            <a:spLocks noGrp="1"/>
          </p:cNvSpPr>
          <p:nvPr>
            <p:ph type="body" idx="1"/>
          </p:nvPr>
        </p:nvSpPr>
        <p:spPr>
          <a:xfrm>
            <a:off x="228075" y="876475"/>
            <a:ext cx="8833800" cy="4090200"/>
          </a:xfrm>
          <a:prstGeom prst="rect">
            <a:avLst/>
          </a:prstGeom>
        </p:spPr>
        <p:txBody>
          <a:bodyPr lIns="91425" tIns="91425" rIns="91425" bIns="91425" anchor="t" anchorCtr="0">
            <a:noAutofit/>
          </a:bodyPr>
          <a:lstStyle/>
          <a:p>
            <a:pPr lvl="0">
              <a:spcBef>
                <a:spcPts val="0"/>
              </a:spcBef>
              <a:buNone/>
            </a:pPr>
            <a:r>
              <a:rPr lang="en" sz="2800" dirty="0">
                <a:solidFill>
                  <a:srgbClr val="000000"/>
                </a:solidFill>
                <a:latin typeface="Merriweather"/>
                <a:ea typeface="Merriweather"/>
                <a:cs typeface="Merriweather"/>
                <a:sym typeface="Merriweather"/>
              </a:rPr>
              <a:t>Ever modest, Joe never liked to be known as the founder of Goucher Peace Studies. However, he was the initiator of the idea and gave generously, both of his time and financial resources,  to nurture and grow the idea into the vibrant program of today.</a:t>
            </a:r>
          </a:p>
          <a:p>
            <a:pPr lvl="0">
              <a:spcBef>
                <a:spcPts val="0"/>
              </a:spcBef>
              <a:buNone/>
            </a:pPr>
            <a:r>
              <a:rPr lang="en" sz="2800" dirty="0">
                <a:solidFill>
                  <a:srgbClr val="000000"/>
                </a:solidFill>
                <a:latin typeface="Merriweather"/>
                <a:ea typeface="Merriweather"/>
                <a:cs typeface="Merriweather"/>
                <a:sym typeface="Merriweather"/>
              </a:rPr>
              <a:t>Goucher Peace Studies is </a:t>
            </a:r>
            <a:r>
              <a:rPr lang="en" sz="2800" dirty="0" smtClean="0">
                <a:solidFill>
                  <a:srgbClr val="000000"/>
                </a:solidFill>
                <a:latin typeface="Merriweather"/>
                <a:ea typeface="Merriweather"/>
                <a:cs typeface="Merriweather"/>
                <a:sym typeface="Merriweather"/>
              </a:rPr>
              <a:t>key piece of his legacy</a:t>
            </a:r>
            <a:r>
              <a:rPr lang="en" sz="2800" dirty="0">
                <a:solidFill>
                  <a:srgbClr val="000000"/>
                </a:solidFill>
                <a:latin typeface="Merriweather"/>
                <a:ea typeface="Merriweather"/>
                <a:cs typeface="Merriweather"/>
                <a:sym typeface="Merriweather"/>
              </a:rPr>
              <a:t>. </a:t>
            </a:r>
          </a:p>
          <a:p>
            <a:pPr lvl="0" rtl="0">
              <a:spcBef>
                <a:spcPts val="0"/>
              </a:spcBef>
              <a:buNone/>
            </a:pPr>
            <a:endParaRPr sz="2400" dirty="0">
              <a:solidFill>
                <a:srgbClr val="000000"/>
              </a:solidFill>
              <a:latin typeface="Merriweather"/>
              <a:ea typeface="Merriweather"/>
              <a:cs typeface="Merriweather"/>
              <a:sym typeface="Merriweather"/>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Shape 428"/>
          <p:cNvSpPr txBox="1">
            <a:spLocks noGrp="1"/>
          </p:cNvSpPr>
          <p:nvPr>
            <p:ph type="title"/>
          </p:nvPr>
        </p:nvSpPr>
        <p:spPr>
          <a:xfrm>
            <a:off x="311700" y="183625"/>
            <a:ext cx="8520600" cy="572700"/>
          </a:xfrm>
          <a:prstGeom prst="rect">
            <a:avLst/>
          </a:prstGeom>
        </p:spPr>
        <p:txBody>
          <a:bodyPr lIns="91425" tIns="91425" rIns="91425" bIns="91425" anchor="t" anchorCtr="0">
            <a:noAutofit/>
          </a:bodyPr>
          <a:lstStyle/>
          <a:p>
            <a:pPr lvl="0" rtl="0">
              <a:spcBef>
                <a:spcPts val="0"/>
              </a:spcBef>
              <a:buNone/>
            </a:pPr>
            <a:r>
              <a:rPr lang="en" sz="3000" b="1">
                <a:latin typeface="Merriweather"/>
                <a:ea typeface="Merriweather"/>
                <a:cs typeface="Merriweather"/>
                <a:sym typeface="Merriweather"/>
              </a:rPr>
              <a:t>Joe &amp; Peace Studies</a:t>
            </a:r>
          </a:p>
        </p:txBody>
      </p:sp>
      <p:sp>
        <p:nvSpPr>
          <p:cNvPr id="429" name="Shape 429"/>
          <p:cNvSpPr txBox="1">
            <a:spLocks noGrp="1"/>
          </p:cNvSpPr>
          <p:nvPr>
            <p:ph type="body" idx="1"/>
          </p:nvPr>
        </p:nvSpPr>
        <p:spPr>
          <a:xfrm>
            <a:off x="0" y="907225"/>
            <a:ext cx="5717700" cy="4182600"/>
          </a:xfrm>
          <a:prstGeom prst="rect">
            <a:avLst/>
          </a:prstGeom>
        </p:spPr>
        <p:txBody>
          <a:bodyPr lIns="91425" tIns="91425" rIns="91425" bIns="91425" anchor="t" anchorCtr="0">
            <a:noAutofit/>
          </a:bodyPr>
          <a:lstStyle/>
          <a:p>
            <a:pPr lvl="0">
              <a:spcBef>
                <a:spcPts val="0"/>
              </a:spcBef>
              <a:buNone/>
            </a:pPr>
            <a:r>
              <a:rPr lang="en" sz="2200">
                <a:solidFill>
                  <a:srgbClr val="000000"/>
                </a:solidFill>
                <a:latin typeface="Merriweather"/>
                <a:ea typeface="Merriweather"/>
                <a:cs typeface="Merriweather"/>
                <a:sym typeface="Merriweather"/>
              </a:rPr>
              <a:t>Joe credits Jane Addams with the foundation of Peace Studies. </a:t>
            </a:r>
          </a:p>
          <a:p>
            <a:pPr lvl="0">
              <a:spcBef>
                <a:spcPts val="0"/>
              </a:spcBef>
              <a:buNone/>
            </a:pPr>
            <a:r>
              <a:rPr lang="en" sz="2200">
                <a:solidFill>
                  <a:srgbClr val="000000"/>
                </a:solidFill>
                <a:latin typeface="Merriweather"/>
                <a:ea typeface="Merriweather"/>
                <a:cs typeface="Merriweather"/>
                <a:sym typeface="Merriweather"/>
              </a:rPr>
              <a:t>He presented a paper at a 1989 conference on Addams where he learned about other Peace Studies programs around the country.</a:t>
            </a:r>
          </a:p>
          <a:p>
            <a:pPr lvl="0" rtl="0">
              <a:spcBef>
                <a:spcPts val="0"/>
              </a:spcBef>
              <a:buNone/>
            </a:pPr>
            <a:r>
              <a:rPr lang="en" sz="2200">
                <a:solidFill>
                  <a:srgbClr val="000000"/>
                </a:solidFill>
                <a:latin typeface="Merriweather"/>
                <a:ea typeface="Merriweather"/>
                <a:cs typeface="Merriweather"/>
                <a:sym typeface="Merriweather"/>
              </a:rPr>
              <a:t>Inspired, he returned to Goucher and started a Peace Studies steering committee to offer our own program.</a:t>
            </a:r>
          </a:p>
        </p:txBody>
      </p:sp>
      <p:pic>
        <p:nvPicPr>
          <p:cNvPr id="430" name="Shape 430"/>
          <p:cNvPicPr preferRelativeResize="0"/>
          <p:nvPr/>
        </p:nvPicPr>
        <p:blipFill>
          <a:blip r:embed="rId3">
            <a:alphaModFix/>
          </a:blip>
          <a:stretch>
            <a:fillRect/>
          </a:stretch>
        </p:blipFill>
        <p:spPr>
          <a:xfrm>
            <a:off x="5749955" y="0"/>
            <a:ext cx="3394041" cy="5143501"/>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pic>
        <p:nvPicPr>
          <p:cNvPr id="435" name="Shape 435"/>
          <p:cNvPicPr preferRelativeResize="0"/>
          <p:nvPr/>
        </p:nvPicPr>
        <p:blipFill rotWithShape="1">
          <a:blip r:embed="rId3">
            <a:alphaModFix/>
          </a:blip>
          <a:srcRect l="11934" t="9188" r="3961" b="4856"/>
          <a:stretch/>
        </p:blipFill>
        <p:spPr>
          <a:xfrm>
            <a:off x="4064677" y="0"/>
            <a:ext cx="3774871" cy="5143500"/>
          </a:xfrm>
          <a:prstGeom prst="rect">
            <a:avLst/>
          </a:prstGeom>
          <a:noFill/>
          <a:ln>
            <a:noFill/>
          </a:ln>
        </p:spPr>
      </p:pic>
      <p:sp>
        <p:nvSpPr>
          <p:cNvPr id="436" name="Shape 436"/>
          <p:cNvSpPr txBox="1">
            <a:spLocks noGrp="1"/>
          </p:cNvSpPr>
          <p:nvPr>
            <p:ph type="title"/>
          </p:nvPr>
        </p:nvSpPr>
        <p:spPr>
          <a:xfrm>
            <a:off x="119500" y="1975025"/>
            <a:ext cx="3857700" cy="1546200"/>
          </a:xfrm>
          <a:prstGeom prst="rect">
            <a:avLst/>
          </a:prstGeom>
        </p:spPr>
        <p:txBody>
          <a:bodyPr lIns="91425" tIns="91425" rIns="91425" bIns="91425" anchor="t" anchorCtr="0">
            <a:noAutofit/>
          </a:bodyPr>
          <a:lstStyle/>
          <a:p>
            <a:pPr lvl="0" rtl="0">
              <a:spcBef>
                <a:spcPts val="0"/>
              </a:spcBef>
              <a:buNone/>
            </a:pPr>
            <a:r>
              <a:rPr lang="en" sz="3000" b="1">
                <a:latin typeface="Merriweather"/>
                <a:ea typeface="Merriweather"/>
                <a:cs typeface="Merriweather"/>
                <a:sym typeface="Merriweather"/>
              </a:rPr>
              <a:t>Joe at Addams’ Famous Hull House in Chicago</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Shape 441"/>
          <p:cNvSpPr txBox="1">
            <a:spLocks noGrp="1"/>
          </p:cNvSpPr>
          <p:nvPr>
            <p:ph type="title"/>
          </p:nvPr>
        </p:nvSpPr>
        <p:spPr>
          <a:xfrm>
            <a:off x="5609925" y="368150"/>
            <a:ext cx="3306900" cy="572700"/>
          </a:xfrm>
          <a:prstGeom prst="rect">
            <a:avLst/>
          </a:prstGeom>
        </p:spPr>
        <p:txBody>
          <a:bodyPr lIns="91425" tIns="91425" rIns="91425" bIns="91425" anchor="t" anchorCtr="0">
            <a:noAutofit/>
          </a:bodyPr>
          <a:lstStyle/>
          <a:p>
            <a:pPr lvl="0" rtl="0">
              <a:spcBef>
                <a:spcPts val="0"/>
              </a:spcBef>
              <a:buNone/>
            </a:pPr>
            <a:r>
              <a:rPr lang="en" b="1">
                <a:latin typeface="Merriweather"/>
                <a:ea typeface="Merriweather"/>
                <a:cs typeface="Merriweather"/>
                <a:sym typeface="Merriweather"/>
              </a:rPr>
              <a:t>Joe &amp; Margaret</a:t>
            </a:r>
          </a:p>
        </p:txBody>
      </p:sp>
      <p:sp>
        <p:nvSpPr>
          <p:cNvPr id="442" name="Shape 442"/>
          <p:cNvSpPr txBox="1">
            <a:spLocks noGrp="1"/>
          </p:cNvSpPr>
          <p:nvPr>
            <p:ph type="body" idx="1"/>
          </p:nvPr>
        </p:nvSpPr>
        <p:spPr>
          <a:xfrm>
            <a:off x="5525350" y="1137100"/>
            <a:ext cx="3583800" cy="3416400"/>
          </a:xfrm>
          <a:prstGeom prst="rect">
            <a:avLst/>
          </a:prstGeom>
        </p:spPr>
        <p:txBody>
          <a:bodyPr lIns="91425" tIns="91425" rIns="91425" bIns="91425" anchor="t" anchorCtr="0">
            <a:noAutofit/>
          </a:bodyPr>
          <a:lstStyle/>
          <a:p>
            <a:pPr lvl="0">
              <a:spcBef>
                <a:spcPts val="0"/>
              </a:spcBef>
              <a:buNone/>
            </a:pPr>
            <a:r>
              <a:rPr lang="en">
                <a:solidFill>
                  <a:srgbClr val="000000"/>
                </a:solidFill>
                <a:latin typeface="Merriweather"/>
                <a:ea typeface="Merriweather"/>
                <a:cs typeface="Merriweather"/>
                <a:sym typeface="Merriweather"/>
              </a:rPr>
              <a:t>Goucher Alumna Margaret McCouch, class of 1923 (1901-1998) became an early and enthusiastic financial backer of Peace Studies at Goucher. She and Joe became good friends. Joe referred to her as his second mother.</a:t>
            </a:r>
          </a:p>
        </p:txBody>
      </p:sp>
      <p:pic>
        <p:nvPicPr>
          <p:cNvPr id="443" name="Shape 443"/>
          <p:cNvPicPr preferRelativeResize="0"/>
          <p:nvPr/>
        </p:nvPicPr>
        <p:blipFill rotWithShape="1">
          <a:blip r:embed="rId3">
            <a:alphaModFix/>
          </a:blip>
          <a:srcRect l="20551" r="1603" b="7028"/>
          <a:stretch/>
        </p:blipFill>
        <p:spPr>
          <a:xfrm>
            <a:off x="123025" y="180675"/>
            <a:ext cx="5338277" cy="478215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b="1">
                <a:latin typeface="Merriweather"/>
                <a:ea typeface="Merriweather"/>
                <a:cs typeface="Merriweather"/>
                <a:sym typeface="Merriweather"/>
              </a:rPr>
              <a:t>Joe the Athlete</a:t>
            </a:r>
          </a:p>
        </p:txBody>
      </p:sp>
      <p:sp>
        <p:nvSpPr>
          <p:cNvPr id="92" name="Shape 92"/>
          <p:cNvSpPr txBox="1">
            <a:spLocks noGrp="1"/>
          </p:cNvSpPr>
          <p:nvPr>
            <p:ph type="body" idx="1"/>
          </p:nvPr>
        </p:nvSpPr>
        <p:spPr>
          <a:xfrm>
            <a:off x="311700" y="1152475"/>
            <a:ext cx="3745200" cy="3416400"/>
          </a:xfrm>
          <a:prstGeom prst="rect">
            <a:avLst/>
          </a:prstGeom>
        </p:spPr>
        <p:txBody>
          <a:bodyPr lIns="91425" tIns="91425" rIns="91425" bIns="91425" anchor="t" anchorCtr="0">
            <a:noAutofit/>
          </a:bodyPr>
          <a:lstStyle/>
          <a:p>
            <a:pPr lvl="0">
              <a:spcBef>
                <a:spcPts val="0"/>
              </a:spcBef>
              <a:buNone/>
            </a:pPr>
            <a:r>
              <a:rPr lang="en" sz="2200">
                <a:solidFill>
                  <a:srgbClr val="000000"/>
                </a:solidFill>
                <a:latin typeface="Merriweather"/>
                <a:ea typeface="Merriweather"/>
                <a:cs typeface="Merriweather"/>
                <a:sym typeface="Merriweather"/>
              </a:rPr>
              <a:t>He ran track and field at Monroe High School in Rochester, NY and at Amherst College, MA. </a:t>
            </a:r>
          </a:p>
          <a:p>
            <a:pPr lvl="0">
              <a:spcBef>
                <a:spcPts val="0"/>
              </a:spcBef>
              <a:buNone/>
            </a:pPr>
            <a:r>
              <a:rPr lang="en" sz="2200">
                <a:solidFill>
                  <a:srgbClr val="000000"/>
                </a:solidFill>
                <a:latin typeface="Merriweather"/>
                <a:ea typeface="Merriweather"/>
                <a:cs typeface="Merriweather"/>
                <a:sym typeface="Merriweather"/>
              </a:rPr>
              <a:t>He enjoyed running until the end of his life.</a:t>
            </a:r>
          </a:p>
        </p:txBody>
      </p:sp>
      <p:pic>
        <p:nvPicPr>
          <p:cNvPr id="93" name="Shape 93" descr="Joe Morton 15.JPG"/>
          <p:cNvPicPr preferRelativeResize="0"/>
          <p:nvPr/>
        </p:nvPicPr>
        <p:blipFill>
          <a:blip r:embed="rId3">
            <a:alphaModFix/>
          </a:blip>
          <a:stretch>
            <a:fillRect/>
          </a:stretch>
        </p:blipFill>
        <p:spPr>
          <a:xfrm>
            <a:off x="4476010" y="0"/>
            <a:ext cx="4667981" cy="5143503"/>
          </a:xfrm>
          <a:prstGeom prst="rect">
            <a:avLst/>
          </a:prstGeom>
          <a:noFill/>
          <a:ln>
            <a:noFill/>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Shape 448"/>
          <p:cNvSpPr txBox="1">
            <a:spLocks noGrp="1"/>
          </p:cNvSpPr>
          <p:nvPr>
            <p:ph type="title"/>
          </p:nvPr>
        </p:nvSpPr>
        <p:spPr>
          <a:xfrm>
            <a:off x="311700" y="106750"/>
            <a:ext cx="8520600" cy="572700"/>
          </a:xfrm>
          <a:prstGeom prst="rect">
            <a:avLst/>
          </a:prstGeom>
        </p:spPr>
        <p:txBody>
          <a:bodyPr lIns="91425" tIns="91425" rIns="91425" bIns="91425" anchor="t" anchorCtr="0">
            <a:noAutofit/>
          </a:bodyPr>
          <a:lstStyle/>
          <a:p>
            <a:pPr lvl="0" algn="ctr">
              <a:spcBef>
                <a:spcPts val="0"/>
              </a:spcBef>
              <a:buNone/>
            </a:pPr>
            <a:r>
              <a:rPr lang="en">
                <a:latin typeface="Merriweather"/>
                <a:ea typeface="Merriweather"/>
                <a:cs typeface="Merriweather"/>
                <a:sym typeface="Merriweather"/>
              </a:rPr>
              <a:t>Rebecca Morton &amp; Margaret McCouch</a:t>
            </a:r>
          </a:p>
        </p:txBody>
      </p:sp>
      <p:pic>
        <p:nvPicPr>
          <p:cNvPr id="449" name="Shape 449"/>
          <p:cNvPicPr preferRelativeResize="0"/>
          <p:nvPr/>
        </p:nvPicPr>
        <p:blipFill rotWithShape="1">
          <a:blip r:embed="rId3">
            <a:alphaModFix/>
          </a:blip>
          <a:srcRect l="14015" t="18160" r="10875"/>
          <a:stretch/>
        </p:blipFill>
        <p:spPr>
          <a:xfrm>
            <a:off x="1642775" y="620000"/>
            <a:ext cx="5535572" cy="4523500"/>
          </a:xfrm>
          <a:prstGeom prst="rect">
            <a:avLst/>
          </a:prstGeom>
          <a:noFill/>
          <a:ln>
            <a:noFill/>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pic>
        <p:nvPicPr>
          <p:cNvPr id="454" name="Shape 454"/>
          <p:cNvPicPr preferRelativeResize="0"/>
          <p:nvPr/>
        </p:nvPicPr>
        <p:blipFill rotWithShape="1">
          <a:blip r:embed="rId3">
            <a:alphaModFix/>
          </a:blip>
          <a:srcRect l="8404" t="12635" r="2468" b="8444"/>
          <a:stretch/>
        </p:blipFill>
        <p:spPr>
          <a:xfrm>
            <a:off x="1399555" y="0"/>
            <a:ext cx="7744443" cy="5143498"/>
          </a:xfrm>
          <a:prstGeom prst="rect">
            <a:avLst/>
          </a:prstGeom>
          <a:noFill/>
          <a:ln>
            <a:noFill/>
          </a:ln>
        </p:spPr>
      </p:pic>
      <p:sp>
        <p:nvSpPr>
          <p:cNvPr id="455" name="Shape 455"/>
          <p:cNvSpPr txBox="1">
            <a:spLocks noGrp="1"/>
          </p:cNvSpPr>
          <p:nvPr>
            <p:ph type="title"/>
          </p:nvPr>
        </p:nvSpPr>
        <p:spPr>
          <a:xfrm>
            <a:off x="65675" y="45225"/>
            <a:ext cx="4260300" cy="572700"/>
          </a:xfrm>
          <a:prstGeom prst="rect">
            <a:avLst/>
          </a:prstGeom>
        </p:spPr>
        <p:txBody>
          <a:bodyPr lIns="91425" tIns="91425" rIns="91425" bIns="91425" anchor="t" anchorCtr="0">
            <a:noAutofit/>
          </a:bodyPr>
          <a:lstStyle/>
          <a:p>
            <a:pPr lvl="0">
              <a:spcBef>
                <a:spcPts val="0"/>
              </a:spcBef>
              <a:buNone/>
            </a:pPr>
            <a:r>
              <a:rPr lang="en" b="1">
                <a:latin typeface="Merriweather"/>
                <a:ea typeface="Merriweather"/>
                <a:cs typeface="Merriweather"/>
                <a:sym typeface="Merriweather"/>
              </a:rPr>
              <a:t>Letters from Margaret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pic>
        <p:nvPicPr>
          <p:cNvPr id="460" name="Shape 460"/>
          <p:cNvPicPr preferRelativeResize="0"/>
          <p:nvPr/>
        </p:nvPicPr>
        <p:blipFill rotWithShape="1">
          <a:blip r:embed="rId3">
            <a:alphaModFix/>
          </a:blip>
          <a:srcRect t="43945" b="10463"/>
          <a:stretch/>
        </p:blipFill>
        <p:spPr>
          <a:xfrm>
            <a:off x="1479454" y="617927"/>
            <a:ext cx="7381668" cy="4487126"/>
          </a:xfrm>
          <a:prstGeom prst="rect">
            <a:avLst/>
          </a:prstGeom>
          <a:noFill/>
          <a:ln>
            <a:noFill/>
          </a:ln>
        </p:spPr>
      </p:pic>
      <p:sp>
        <p:nvSpPr>
          <p:cNvPr id="461" name="Shape 461"/>
          <p:cNvSpPr txBox="1">
            <a:spLocks noGrp="1"/>
          </p:cNvSpPr>
          <p:nvPr>
            <p:ph type="title"/>
          </p:nvPr>
        </p:nvSpPr>
        <p:spPr>
          <a:xfrm>
            <a:off x="65675" y="45225"/>
            <a:ext cx="4260300" cy="572700"/>
          </a:xfrm>
          <a:prstGeom prst="rect">
            <a:avLst/>
          </a:prstGeom>
        </p:spPr>
        <p:txBody>
          <a:bodyPr lIns="91425" tIns="91425" rIns="91425" bIns="91425" anchor="t" anchorCtr="0">
            <a:noAutofit/>
          </a:bodyPr>
          <a:lstStyle/>
          <a:p>
            <a:pPr lvl="0" rtl="0">
              <a:spcBef>
                <a:spcPts val="0"/>
              </a:spcBef>
              <a:buNone/>
            </a:pPr>
            <a:r>
              <a:rPr lang="en" b="1">
                <a:latin typeface="Merriweather"/>
                <a:ea typeface="Merriweather"/>
                <a:cs typeface="Merriweather"/>
                <a:sym typeface="Merriweather"/>
              </a:rPr>
              <a:t>Letters from Margaret</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pic>
        <p:nvPicPr>
          <p:cNvPr id="466" name="Shape 466"/>
          <p:cNvPicPr preferRelativeResize="0"/>
          <p:nvPr/>
        </p:nvPicPr>
        <p:blipFill rotWithShape="1">
          <a:blip r:embed="rId3">
            <a:alphaModFix/>
          </a:blip>
          <a:srcRect l="8151" t="10539" r="2960" b="34455"/>
          <a:stretch/>
        </p:blipFill>
        <p:spPr>
          <a:xfrm>
            <a:off x="2910268" y="0"/>
            <a:ext cx="6233734" cy="5143500"/>
          </a:xfrm>
          <a:prstGeom prst="rect">
            <a:avLst/>
          </a:prstGeom>
          <a:noFill/>
          <a:ln>
            <a:noFill/>
          </a:ln>
        </p:spPr>
      </p:pic>
      <p:sp>
        <p:nvSpPr>
          <p:cNvPr id="467" name="Shape 467"/>
          <p:cNvSpPr txBox="1">
            <a:spLocks noGrp="1"/>
          </p:cNvSpPr>
          <p:nvPr>
            <p:ph type="title"/>
          </p:nvPr>
        </p:nvSpPr>
        <p:spPr>
          <a:xfrm>
            <a:off x="65675" y="45225"/>
            <a:ext cx="4260300" cy="572700"/>
          </a:xfrm>
          <a:prstGeom prst="rect">
            <a:avLst/>
          </a:prstGeom>
        </p:spPr>
        <p:txBody>
          <a:bodyPr lIns="91425" tIns="91425" rIns="91425" bIns="91425" anchor="t" anchorCtr="0">
            <a:noAutofit/>
          </a:bodyPr>
          <a:lstStyle/>
          <a:p>
            <a:pPr lvl="0" rtl="0">
              <a:spcBef>
                <a:spcPts val="0"/>
              </a:spcBef>
              <a:buNone/>
            </a:pPr>
            <a:r>
              <a:rPr lang="en" b="1">
                <a:latin typeface="Merriweather"/>
                <a:ea typeface="Merriweather"/>
                <a:cs typeface="Merriweather"/>
                <a:sym typeface="Merriweather"/>
              </a:rPr>
              <a:t>Letters from Margaret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pic>
        <p:nvPicPr>
          <p:cNvPr id="472" name="Shape 472"/>
          <p:cNvPicPr preferRelativeResize="0"/>
          <p:nvPr/>
        </p:nvPicPr>
        <p:blipFill>
          <a:blip r:embed="rId3">
            <a:alphaModFix/>
          </a:blip>
          <a:stretch>
            <a:fillRect/>
          </a:stretch>
        </p:blipFill>
        <p:spPr>
          <a:xfrm>
            <a:off x="2286000" y="0"/>
            <a:ext cx="6857998" cy="5143498"/>
          </a:xfrm>
          <a:prstGeom prst="rect">
            <a:avLst/>
          </a:prstGeom>
          <a:noFill/>
          <a:ln>
            <a:noFill/>
          </a:ln>
        </p:spPr>
      </p:pic>
      <p:sp>
        <p:nvSpPr>
          <p:cNvPr id="473" name="Shape 473"/>
          <p:cNvSpPr txBox="1">
            <a:spLocks noGrp="1"/>
          </p:cNvSpPr>
          <p:nvPr>
            <p:ph type="title"/>
          </p:nvPr>
        </p:nvSpPr>
        <p:spPr>
          <a:xfrm>
            <a:off x="296325" y="1444500"/>
            <a:ext cx="1923000" cy="1961400"/>
          </a:xfrm>
          <a:prstGeom prst="rect">
            <a:avLst/>
          </a:prstGeom>
        </p:spPr>
        <p:txBody>
          <a:bodyPr lIns="91425" tIns="91425" rIns="91425" bIns="91425" anchor="t" anchorCtr="0">
            <a:noAutofit/>
          </a:bodyPr>
          <a:lstStyle/>
          <a:p>
            <a:pPr lvl="0">
              <a:spcBef>
                <a:spcPts val="0"/>
              </a:spcBef>
              <a:buNone/>
            </a:pPr>
            <a:r>
              <a:rPr lang="en" b="1">
                <a:latin typeface="Merriweather"/>
                <a:ea typeface="Merriweather"/>
                <a:cs typeface="Merriweather"/>
                <a:sym typeface="Merriweather"/>
              </a:rPr>
              <a:t>Joe &amp; Kate Hughes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pic>
        <p:nvPicPr>
          <p:cNvPr id="478" name="Shape 478"/>
          <p:cNvPicPr preferRelativeResize="0"/>
          <p:nvPr/>
        </p:nvPicPr>
        <p:blipFill rotWithShape="1">
          <a:blip r:embed="rId3">
            <a:alphaModFix/>
          </a:blip>
          <a:srcRect t="5526" r="8298"/>
          <a:stretch/>
        </p:blipFill>
        <p:spPr>
          <a:xfrm>
            <a:off x="2486725" y="0"/>
            <a:ext cx="6657275" cy="5143498"/>
          </a:xfrm>
          <a:prstGeom prst="rect">
            <a:avLst/>
          </a:prstGeom>
          <a:noFill/>
          <a:ln>
            <a:noFill/>
          </a:ln>
        </p:spPr>
      </p:pic>
      <p:sp>
        <p:nvSpPr>
          <p:cNvPr id="479" name="Shape 479"/>
          <p:cNvSpPr txBox="1">
            <a:spLocks noGrp="1"/>
          </p:cNvSpPr>
          <p:nvPr>
            <p:ph type="title"/>
          </p:nvPr>
        </p:nvSpPr>
        <p:spPr>
          <a:xfrm>
            <a:off x="234825" y="1552150"/>
            <a:ext cx="2175000" cy="1884600"/>
          </a:xfrm>
          <a:prstGeom prst="rect">
            <a:avLst/>
          </a:prstGeom>
        </p:spPr>
        <p:txBody>
          <a:bodyPr lIns="91425" tIns="91425" rIns="91425" bIns="91425" anchor="t" anchorCtr="0">
            <a:noAutofit/>
          </a:bodyPr>
          <a:lstStyle/>
          <a:p>
            <a:pPr lvl="0">
              <a:spcBef>
                <a:spcPts val="0"/>
              </a:spcBef>
              <a:buNone/>
            </a:pPr>
            <a:r>
              <a:rPr lang="en" b="1">
                <a:latin typeface="Merriweather"/>
                <a:ea typeface="Merriweather"/>
                <a:cs typeface="Merriweather"/>
                <a:sym typeface="Merriweather"/>
              </a:rPr>
              <a:t>Joe &amp; Denis Devine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pic>
        <p:nvPicPr>
          <p:cNvPr id="484" name="Shape 484"/>
          <p:cNvPicPr preferRelativeResize="0"/>
          <p:nvPr/>
        </p:nvPicPr>
        <p:blipFill>
          <a:blip r:embed="rId3">
            <a:alphaModFix/>
          </a:blip>
          <a:stretch>
            <a:fillRect/>
          </a:stretch>
        </p:blipFill>
        <p:spPr>
          <a:xfrm>
            <a:off x="1143000" y="0"/>
            <a:ext cx="6857998" cy="5143498"/>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pic>
        <p:nvPicPr>
          <p:cNvPr id="489" name="Shape 489"/>
          <p:cNvPicPr preferRelativeResize="0"/>
          <p:nvPr/>
        </p:nvPicPr>
        <p:blipFill rotWithShape="1">
          <a:blip r:embed="rId3">
            <a:alphaModFix/>
          </a:blip>
          <a:srcRect t="4042" b="21230"/>
          <a:stretch/>
        </p:blipFill>
        <p:spPr>
          <a:xfrm>
            <a:off x="0" y="0"/>
            <a:ext cx="9176852" cy="5143498"/>
          </a:xfrm>
          <a:prstGeom prst="rect">
            <a:avLst/>
          </a:prstGeom>
          <a:noFill/>
          <a:ln>
            <a:noFill/>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pic>
        <p:nvPicPr>
          <p:cNvPr id="494" name="Shape 494"/>
          <p:cNvPicPr preferRelativeResize="0"/>
          <p:nvPr/>
        </p:nvPicPr>
        <p:blipFill>
          <a:blip r:embed="rId3">
            <a:alphaModFix/>
          </a:blip>
          <a:stretch>
            <a:fillRect/>
          </a:stretch>
        </p:blipFill>
        <p:spPr>
          <a:xfrm>
            <a:off x="2739387" y="0"/>
            <a:ext cx="3857625" cy="5143500"/>
          </a:xfrm>
          <a:prstGeom prst="rect">
            <a:avLst/>
          </a:prstGeom>
          <a:noFill/>
          <a:ln>
            <a:noFill/>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pic>
        <p:nvPicPr>
          <p:cNvPr id="499" name="Shape 499"/>
          <p:cNvPicPr preferRelativeResize="0"/>
          <p:nvPr/>
        </p:nvPicPr>
        <p:blipFill rotWithShape="1">
          <a:blip r:embed="rId3">
            <a:alphaModFix/>
          </a:blip>
          <a:srcRect t="4230" b="20762"/>
          <a:stretch/>
        </p:blipFill>
        <p:spPr>
          <a:xfrm>
            <a:off x="0" y="0"/>
            <a:ext cx="9143998" cy="5143498"/>
          </a:xfrm>
          <a:prstGeom prst="rect">
            <a:avLst/>
          </a:prstGeom>
          <a:noFill/>
          <a:ln>
            <a:noFill/>
          </a:ln>
        </p:spPr>
      </p:pic>
      <p:sp>
        <p:nvSpPr>
          <p:cNvPr id="500" name="Shape 500"/>
          <p:cNvSpPr txBox="1">
            <a:spLocks noGrp="1"/>
          </p:cNvSpPr>
          <p:nvPr>
            <p:ph type="title"/>
          </p:nvPr>
        </p:nvSpPr>
        <p:spPr>
          <a:xfrm>
            <a:off x="1293250" y="65375"/>
            <a:ext cx="6621600" cy="902700"/>
          </a:xfrm>
          <a:prstGeom prst="rect">
            <a:avLst/>
          </a:prstGeom>
        </p:spPr>
        <p:txBody>
          <a:bodyPr lIns="91425" tIns="91425" rIns="91425" bIns="91425" anchor="t" anchorCtr="0">
            <a:noAutofit/>
          </a:bodyPr>
          <a:lstStyle/>
          <a:p>
            <a:pPr lvl="0" algn="ctr" rtl="0">
              <a:spcBef>
                <a:spcPts val="0"/>
              </a:spcBef>
              <a:buNone/>
            </a:pPr>
            <a:r>
              <a:rPr lang="en" b="1">
                <a:highlight>
                  <a:srgbClr val="FFFFFF"/>
                </a:highlight>
                <a:latin typeface="Merriweather"/>
                <a:ea typeface="Merriweather"/>
                <a:cs typeface="Merriweather"/>
                <a:sym typeface="Merriweather"/>
              </a:rPr>
              <a:t>25 Years of Peace Studies Celebration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Shape 98" descr="Joe t&amp;f 01.JPG"/>
          <p:cNvPicPr preferRelativeResize="0"/>
          <p:nvPr/>
        </p:nvPicPr>
        <p:blipFill rotWithShape="1">
          <a:blip r:embed="rId3">
            <a:alphaModFix/>
          </a:blip>
          <a:srcRect b="14602"/>
          <a:stretch/>
        </p:blipFill>
        <p:spPr>
          <a:xfrm>
            <a:off x="0" y="0"/>
            <a:ext cx="9173596" cy="5143498"/>
          </a:xfrm>
          <a:prstGeom prst="rect">
            <a:avLst/>
          </a:prstGeom>
          <a:noFill/>
          <a:ln>
            <a:noFill/>
          </a:ln>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pic>
        <p:nvPicPr>
          <p:cNvPr id="505" name="Shape 505"/>
          <p:cNvPicPr preferRelativeResize="0"/>
          <p:nvPr/>
        </p:nvPicPr>
        <p:blipFill rotWithShape="1">
          <a:blip r:embed="rId3">
            <a:alphaModFix/>
          </a:blip>
          <a:srcRect t="15697"/>
          <a:stretch/>
        </p:blipFill>
        <p:spPr>
          <a:xfrm>
            <a:off x="0" y="0"/>
            <a:ext cx="4575789" cy="5143500"/>
          </a:xfrm>
          <a:prstGeom prst="rect">
            <a:avLst/>
          </a:prstGeom>
          <a:noFill/>
          <a:ln>
            <a:noFill/>
          </a:ln>
        </p:spPr>
      </p:pic>
      <p:pic>
        <p:nvPicPr>
          <p:cNvPr id="506" name="Shape 506"/>
          <p:cNvPicPr preferRelativeResize="0"/>
          <p:nvPr/>
        </p:nvPicPr>
        <p:blipFill rotWithShape="1">
          <a:blip r:embed="rId4">
            <a:alphaModFix/>
          </a:blip>
          <a:srcRect l="813" t="13904"/>
          <a:stretch/>
        </p:blipFill>
        <p:spPr>
          <a:xfrm>
            <a:off x="4568200" y="-32450"/>
            <a:ext cx="4575801" cy="5175953"/>
          </a:xfrm>
          <a:prstGeom prst="rect">
            <a:avLst/>
          </a:prstGeom>
          <a:noFill/>
          <a:ln>
            <a:noFill/>
          </a:ln>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pic>
        <p:nvPicPr>
          <p:cNvPr id="511" name="Shape 511"/>
          <p:cNvPicPr preferRelativeResize="0"/>
          <p:nvPr/>
        </p:nvPicPr>
        <p:blipFill rotWithShape="1">
          <a:blip r:embed="rId3">
            <a:alphaModFix/>
          </a:blip>
          <a:srcRect r="11730"/>
          <a:stretch/>
        </p:blipFill>
        <p:spPr>
          <a:xfrm>
            <a:off x="3090400" y="0"/>
            <a:ext cx="6053598" cy="5143504"/>
          </a:xfrm>
          <a:prstGeom prst="rect">
            <a:avLst/>
          </a:prstGeom>
          <a:noFill/>
          <a:ln>
            <a:noFill/>
          </a:ln>
        </p:spPr>
      </p:pic>
      <p:pic>
        <p:nvPicPr>
          <p:cNvPr id="512" name="Shape 512"/>
          <p:cNvPicPr preferRelativeResize="0"/>
          <p:nvPr/>
        </p:nvPicPr>
        <p:blipFill>
          <a:blip r:embed="rId4">
            <a:alphaModFix/>
          </a:blip>
          <a:stretch>
            <a:fillRect/>
          </a:stretch>
        </p:blipFill>
        <p:spPr>
          <a:xfrm>
            <a:off x="-12" y="0"/>
            <a:ext cx="3857625" cy="5143500"/>
          </a:xfrm>
          <a:prstGeom prst="rect">
            <a:avLst/>
          </a:prstGeom>
          <a:noFill/>
          <a:ln>
            <a:noFill/>
          </a:ln>
        </p:spPr>
      </p:pic>
      <p:sp>
        <p:nvSpPr>
          <p:cNvPr id="4" name="Shape 175"/>
          <p:cNvSpPr txBox="1">
            <a:spLocks noGrp="1"/>
          </p:cNvSpPr>
          <p:nvPr>
            <p:ph type="title"/>
          </p:nvPr>
        </p:nvSpPr>
        <p:spPr>
          <a:xfrm>
            <a:off x="0" y="4514766"/>
            <a:ext cx="4801125" cy="615000"/>
          </a:xfrm>
          <a:prstGeom prst="rect">
            <a:avLst/>
          </a:prstGeom>
        </p:spPr>
        <p:txBody>
          <a:bodyPr lIns="91425" tIns="91425" rIns="91425" bIns="91425" anchor="t" anchorCtr="0">
            <a:noAutofit/>
          </a:bodyPr>
          <a:lstStyle/>
          <a:p>
            <a:pPr lvl="0" rtl="0">
              <a:spcBef>
                <a:spcPts val="0"/>
              </a:spcBef>
              <a:buNone/>
            </a:pPr>
            <a:r>
              <a:rPr lang="en" b="1" dirty="0" smtClean="0">
                <a:solidFill>
                  <a:schemeClr val="bg1"/>
                </a:solidFill>
                <a:latin typeface="Merriweather"/>
                <a:ea typeface="Merriweather"/>
                <a:cs typeface="Merriweather"/>
                <a:sym typeface="Merriweather"/>
              </a:rPr>
              <a:t>Joe &amp; Nancy Magnuson</a:t>
            </a:r>
            <a:endParaRPr lang="en" b="1" dirty="0">
              <a:solidFill>
                <a:schemeClr val="bg1"/>
              </a:solidFill>
              <a:latin typeface="Merriweather"/>
              <a:ea typeface="Merriweather"/>
              <a:cs typeface="Merriweather"/>
              <a:sym typeface="Merriweather"/>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pic>
        <p:nvPicPr>
          <p:cNvPr id="517" name="Shape 517"/>
          <p:cNvPicPr preferRelativeResize="0"/>
          <p:nvPr/>
        </p:nvPicPr>
        <p:blipFill rotWithShape="1">
          <a:blip r:embed="rId3">
            <a:alphaModFix/>
          </a:blip>
          <a:srcRect t="20423" b="4575"/>
          <a:stretch/>
        </p:blipFill>
        <p:spPr>
          <a:xfrm>
            <a:off x="0" y="0"/>
            <a:ext cx="9144000" cy="5143504"/>
          </a:xfrm>
          <a:prstGeom prst="rect">
            <a:avLst/>
          </a:prstGeom>
          <a:noFill/>
          <a:ln>
            <a:noFill/>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pic>
        <p:nvPicPr>
          <p:cNvPr id="522" name="Shape 522"/>
          <p:cNvPicPr preferRelativeResize="0"/>
          <p:nvPr/>
        </p:nvPicPr>
        <p:blipFill rotWithShape="1">
          <a:blip r:embed="rId3">
            <a:alphaModFix/>
          </a:blip>
          <a:srcRect t="24998"/>
          <a:stretch/>
        </p:blipFill>
        <p:spPr>
          <a:xfrm>
            <a:off x="0" y="0"/>
            <a:ext cx="9143998" cy="5143498"/>
          </a:xfrm>
          <a:prstGeom prst="rect">
            <a:avLst/>
          </a:prstGeom>
          <a:noFill/>
          <a:ln>
            <a:noFill/>
          </a:ln>
        </p:spPr>
      </p:pic>
      <p:sp>
        <p:nvSpPr>
          <p:cNvPr id="3" name="Shape 175"/>
          <p:cNvSpPr txBox="1">
            <a:spLocks noGrp="1"/>
          </p:cNvSpPr>
          <p:nvPr>
            <p:ph type="title"/>
          </p:nvPr>
        </p:nvSpPr>
        <p:spPr>
          <a:xfrm>
            <a:off x="381000" y="3790950"/>
            <a:ext cx="8077725" cy="1144900"/>
          </a:xfrm>
          <a:prstGeom prst="rect">
            <a:avLst/>
          </a:prstGeom>
        </p:spPr>
        <p:txBody>
          <a:bodyPr lIns="91425" tIns="91425" rIns="91425" bIns="91425" anchor="t" anchorCtr="0">
            <a:noAutofit/>
          </a:bodyPr>
          <a:lstStyle/>
          <a:p>
            <a:pPr lvl="0" algn="ctr" rtl="0">
              <a:spcBef>
                <a:spcPts val="0"/>
              </a:spcBef>
              <a:buNone/>
            </a:pPr>
            <a:r>
              <a:rPr lang="en" b="1" dirty="0" smtClean="0">
                <a:solidFill>
                  <a:schemeClr val="bg1"/>
                </a:solidFill>
                <a:latin typeface="Merriweather"/>
                <a:ea typeface="Merriweather"/>
                <a:cs typeface="Merriweather"/>
                <a:sym typeface="Merriweather"/>
              </a:rPr>
              <a:t>From a small Idea to a Huge Crowd- Peace Studies @ 25 Years</a:t>
            </a:r>
            <a:endParaRPr lang="en" b="1" dirty="0">
              <a:solidFill>
                <a:schemeClr val="bg1"/>
              </a:solidFill>
              <a:latin typeface="Merriweather"/>
              <a:ea typeface="Merriweather"/>
              <a:cs typeface="Merriweather"/>
              <a:sym typeface="Merriweather"/>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pic>
        <p:nvPicPr>
          <p:cNvPr id="527" name="Shape 527"/>
          <p:cNvPicPr preferRelativeResize="0"/>
          <p:nvPr/>
        </p:nvPicPr>
        <p:blipFill rotWithShape="1">
          <a:blip r:embed="rId3">
            <a:alphaModFix/>
          </a:blip>
          <a:srcRect t="24213"/>
          <a:stretch/>
        </p:blipFill>
        <p:spPr>
          <a:xfrm>
            <a:off x="0" y="0"/>
            <a:ext cx="9143998" cy="5143498"/>
          </a:xfrm>
          <a:prstGeom prst="rect">
            <a:avLst/>
          </a:prstGeom>
          <a:noFill/>
          <a:ln>
            <a:noFill/>
          </a:ln>
        </p:spPr>
      </p:pic>
      <p:sp>
        <p:nvSpPr>
          <p:cNvPr id="3" name="Shape 175"/>
          <p:cNvSpPr txBox="1">
            <a:spLocks noGrp="1"/>
          </p:cNvSpPr>
          <p:nvPr>
            <p:ph type="title"/>
          </p:nvPr>
        </p:nvSpPr>
        <p:spPr>
          <a:xfrm>
            <a:off x="381000" y="3790950"/>
            <a:ext cx="8077725" cy="1144900"/>
          </a:xfrm>
          <a:prstGeom prst="rect">
            <a:avLst/>
          </a:prstGeom>
        </p:spPr>
        <p:txBody>
          <a:bodyPr lIns="91425" tIns="91425" rIns="91425" bIns="91425" anchor="t" anchorCtr="0">
            <a:noAutofit/>
          </a:bodyPr>
          <a:lstStyle/>
          <a:p>
            <a:pPr lvl="0" algn="ctr" rtl="0">
              <a:spcBef>
                <a:spcPts val="0"/>
              </a:spcBef>
              <a:buNone/>
            </a:pPr>
            <a:r>
              <a:rPr lang="en" b="1" dirty="0" smtClean="0">
                <a:solidFill>
                  <a:schemeClr val="bg1"/>
                </a:solidFill>
                <a:latin typeface="Merriweather"/>
                <a:ea typeface="Merriweather"/>
                <a:cs typeface="Merriweather"/>
                <a:sym typeface="Merriweather"/>
              </a:rPr>
              <a:t>From a small Idea to a Huge Crowd- Peace Studies @ 25 Years</a:t>
            </a:r>
            <a:endParaRPr lang="en" b="1" dirty="0">
              <a:solidFill>
                <a:schemeClr val="bg1"/>
              </a:solidFill>
              <a:latin typeface="Merriweather"/>
              <a:ea typeface="Merriweather"/>
              <a:cs typeface="Merriweather"/>
              <a:sym typeface="Merriweather"/>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pic>
        <p:nvPicPr>
          <p:cNvPr id="532" name="Shape 532"/>
          <p:cNvPicPr preferRelativeResize="0"/>
          <p:nvPr/>
        </p:nvPicPr>
        <p:blipFill rotWithShape="1">
          <a:blip r:embed="rId3">
            <a:alphaModFix/>
          </a:blip>
          <a:srcRect t="8653" b="9859"/>
          <a:stretch/>
        </p:blipFill>
        <p:spPr>
          <a:xfrm>
            <a:off x="191400" y="159099"/>
            <a:ext cx="6095100" cy="4927625"/>
          </a:xfrm>
          <a:prstGeom prst="rect">
            <a:avLst/>
          </a:prstGeom>
          <a:noFill/>
          <a:ln>
            <a:noFill/>
          </a:ln>
        </p:spPr>
      </p:pic>
      <p:sp>
        <p:nvSpPr>
          <p:cNvPr id="533" name="Shape 533"/>
          <p:cNvSpPr txBox="1"/>
          <p:nvPr/>
        </p:nvSpPr>
        <p:spPr>
          <a:xfrm>
            <a:off x="6407200" y="399075"/>
            <a:ext cx="2616000" cy="1736700"/>
          </a:xfrm>
          <a:prstGeom prst="rect">
            <a:avLst/>
          </a:prstGeom>
          <a:noFill/>
          <a:ln>
            <a:noFill/>
          </a:ln>
        </p:spPr>
        <p:txBody>
          <a:bodyPr lIns="91425" tIns="91425" rIns="91425" bIns="91425" anchor="t" anchorCtr="0">
            <a:noAutofit/>
          </a:bodyPr>
          <a:lstStyle/>
          <a:p>
            <a:pPr lvl="0">
              <a:spcBef>
                <a:spcPts val="0"/>
              </a:spcBef>
              <a:buNone/>
            </a:pPr>
            <a:r>
              <a:rPr lang="en" sz="2800">
                <a:latin typeface="Merriweather"/>
                <a:ea typeface="Merriweather"/>
                <a:cs typeface="Merriweather"/>
                <a:sym typeface="Merriweather"/>
              </a:rPr>
              <a:t>Joe and Ahmed Alazawi</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pic>
        <p:nvPicPr>
          <p:cNvPr id="3074" name="Picture 2" descr="C:\Users\Scott\Pictures\PCE- Goucher\Nancy Magnuson, Tiffany Brody Blackbull, Joe Mort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0" y="14775"/>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539" name="Shape 539"/>
          <p:cNvSpPr txBox="1"/>
          <p:nvPr/>
        </p:nvSpPr>
        <p:spPr>
          <a:xfrm>
            <a:off x="155200" y="14775"/>
            <a:ext cx="8823600" cy="738900"/>
          </a:xfrm>
          <a:prstGeom prst="rect">
            <a:avLst/>
          </a:prstGeom>
          <a:noFill/>
          <a:ln>
            <a:noFill/>
          </a:ln>
        </p:spPr>
        <p:txBody>
          <a:bodyPr lIns="91425" tIns="91425" rIns="91425" bIns="91425" anchor="t" anchorCtr="0">
            <a:noAutofit/>
          </a:bodyPr>
          <a:lstStyle/>
          <a:p>
            <a:pPr lvl="0">
              <a:spcBef>
                <a:spcPts val="0"/>
              </a:spcBef>
              <a:buNone/>
            </a:pPr>
            <a:r>
              <a:rPr lang="en" sz="2800" dirty="0">
                <a:highlight>
                  <a:srgbClr val="FFFFFF"/>
                </a:highlight>
                <a:latin typeface="Merriweather"/>
                <a:ea typeface="Merriweather"/>
                <a:cs typeface="Merriweather"/>
                <a:sym typeface="Merriweather"/>
              </a:rPr>
              <a:t>Nancy Magnuson, Tiffany Brody Blackbull &amp; Joe</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pic>
        <p:nvPicPr>
          <p:cNvPr id="4099" name="Picture 3" descr="C:\Users\Scott\Pictures\PCE- Goucher\Joe &amp; Susan Zeigler at Goucher PCE 25 in 2015.jpg"/>
          <p:cNvPicPr>
            <a:picLocks noChangeAspect="1" noChangeArrowheads="1"/>
          </p:cNvPicPr>
          <p:nvPr/>
        </p:nvPicPr>
        <p:blipFill rotWithShape="1">
          <a:blip r:embed="rId3">
            <a:extLst>
              <a:ext uri="{28A0092B-C50C-407E-A947-70E740481C1C}">
                <a14:useLocalDpi xmlns:a14="http://schemas.microsoft.com/office/drawing/2010/main" val="0"/>
              </a:ext>
            </a:extLst>
          </a:blip>
          <a:srcRect b="2877"/>
          <a:stretch/>
        </p:blipFill>
        <p:spPr bwMode="auto">
          <a:xfrm>
            <a:off x="5143501" y="0"/>
            <a:ext cx="4000500" cy="5143500"/>
          </a:xfrm>
          <a:prstGeom prst="rect">
            <a:avLst/>
          </a:prstGeom>
          <a:noFill/>
          <a:extLst>
            <a:ext uri="{909E8E84-426E-40DD-AFC4-6F175D3DCCD1}">
              <a14:hiddenFill xmlns:a14="http://schemas.microsoft.com/office/drawing/2010/main">
                <a:solidFill>
                  <a:srgbClr val="FFFFFF"/>
                </a:solidFill>
              </a14:hiddenFill>
            </a:ext>
          </a:extLst>
        </p:spPr>
      </p:pic>
      <p:sp>
        <p:nvSpPr>
          <p:cNvPr id="545" name="Shape 545"/>
          <p:cNvSpPr txBox="1"/>
          <p:nvPr/>
        </p:nvSpPr>
        <p:spPr>
          <a:xfrm>
            <a:off x="5143500" y="3456775"/>
            <a:ext cx="3828000" cy="1566600"/>
          </a:xfrm>
          <a:prstGeom prst="rect">
            <a:avLst/>
          </a:prstGeom>
          <a:noFill/>
          <a:ln>
            <a:noFill/>
          </a:ln>
        </p:spPr>
        <p:txBody>
          <a:bodyPr lIns="91425" tIns="91425" rIns="91425" bIns="91425" anchor="t" anchorCtr="0">
            <a:noAutofit/>
          </a:bodyPr>
          <a:lstStyle/>
          <a:p>
            <a:pPr lvl="0">
              <a:spcBef>
                <a:spcPts val="0"/>
              </a:spcBef>
              <a:buNone/>
            </a:pPr>
            <a:r>
              <a:rPr lang="en" sz="2800" b="1">
                <a:solidFill>
                  <a:srgbClr val="FFFFFF"/>
                </a:solidFill>
                <a:latin typeface="Merriweather"/>
                <a:ea typeface="Merriweather"/>
                <a:cs typeface="Merriweather"/>
                <a:sym typeface="Merriweather"/>
              </a:rPr>
              <a:t>Joe &amp; Susan Zeigler</a:t>
            </a:r>
          </a:p>
        </p:txBody>
      </p:sp>
      <p:pic>
        <p:nvPicPr>
          <p:cNvPr id="4098" name="Picture 2" descr="C:\Users\Scott\Pictures\PCE- Goucher\Joe &amp; Susan Zeigl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143500" cy="5143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Shape 551"/>
          <p:cNvSpPr txBox="1">
            <a:spLocks noGrp="1"/>
          </p:cNvSpPr>
          <p:nvPr>
            <p:ph type="title"/>
          </p:nvPr>
        </p:nvSpPr>
        <p:spPr>
          <a:xfrm>
            <a:off x="304800" y="971550"/>
            <a:ext cx="2747700" cy="1971600"/>
          </a:xfrm>
          <a:prstGeom prst="rect">
            <a:avLst/>
          </a:prstGeom>
        </p:spPr>
        <p:txBody>
          <a:bodyPr lIns="91425" tIns="91425" rIns="91425" bIns="91425" anchor="t" anchorCtr="0">
            <a:noAutofit/>
          </a:bodyPr>
          <a:lstStyle/>
          <a:p>
            <a:pPr lvl="0">
              <a:spcBef>
                <a:spcPts val="0"/>
              </a:spcBef>
              <a:buNone/>
            </a:pPr>
            <a:r>
              <a:rPr lang="en" b="1" dirty="0">
                <a:latin typeface="Merriweather"/>
                <a:ea typeface="Merriweather"/>
                <a:cs typeface="Merriweather"/>
                <a:sym typeface="Merriweather"/>
              </a:rPr>
              <a:t>Joe &amp; Susan’s son Joey </a:t>
            </a:r>
          </a:p>
        </p:txBody>
      </p:sp>
      <p:pic>
        <p:nvPicPr>
          <p:cNvPr id="5122" name="Picture 2" descr="C:\Users\Scott\Pictures\PCE- Goucher\Joe Morton &amp; Susan Zeigler's son Joey.jpg"/>
          <p:cNvPicPr>
            <a:picLocks noChangeAspect="1" noChangeArrowheads="1"/>
          </p:cNvPicPr>
          <p:nvPr/>
        </p:nvPicPr>
        <p:blipFill rotWithShape="1">
          <a:blip r:embed="rId3">
            <a:extLst>
              <a:ext uri="{28A0092B-C50C-407E-A947-70E740481C1C}">
                <a14:useLocalDpi xmlns:a14="http://schemas.microsoft.com/office/drawing/2010/main" val="0"/>
              </a:ext>
            </a:extLst>
          </a:blip>
          <a:srcRect b="9574"/>
          <a:stretch/>
        </p:blipFill>
        <p:spPr bwMode="auto">
          <a:xfrm>
            <a:off x="3200400" y="-24365"/>
            <a:ext cx="5715001" cy="51678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pic>
        <p:nvPicPr>
          <p:cNvPr id="6146" name="Picture 2" descr="C:\Users\Scott\Pictures\PCE- Goucher\Joe Morton &amp; Susan Zeigler's son Joey- mouse trap.jpg"/>
          <p:cNvPicPr>
            <a:picLocks noChangeAspect="1" noChangeArrowheads="1"/>
          </p:cNvPicPr>
          <p:nvPr/>
        </p:nvPicPr>
        <p:blipFill rotWithShape="1">
          <a:blip r:embed="rId3">
            <a:extLst>
              <a:ext uri="{28A0092B-C50C-407E-A947-70E740481C1C}">
                <a14:useLocalDpi xmlns:a14="http://schemas.microsoft.com/office/drawing/2010/main" val="0"/>
              </a:ext>
            </a:extLst>
          </a:blip>
          <a:srcRect t="18605"/>
          <a:stretch/>
        </p:blipFill>
        <p:spPr bwMode="auto">
          <a:xfrm>
            <a:off x="-1" y="0"/>
            <a:ext cx="9144001" cy="55820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3" name="Shape 103" descr="Joe t&amp;f 02.JPG"/>
          <p:cNvPicPr preferRelativeResize="0"/>
          <p:nvPr/>
        </p:nvPicPr>
        <p:blipFill rotWithShape="1">
          <a:blip r:embed="rId3">
            <a:alphaModFix/>
          </a:blip>
          <a:srcRect t="26905"/>
          <a:stretch/>
        </p:blipFill>
        <p:spPr>
          <a:xfrm>
            <a:off x="0" y="0"/>
            <a:ext cx="9144001" cy="5143498"/>
          </a:xfrm>
          <a:prstGeom prst="rect">
            <a:avLst/>
          </a:prstGeom>
          <a:noFill/>
          <a:ln>
            <a:noFill/>
          </a:ln>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Shape 562"/>
          <p:cNvSpPr txBox="1"/>
          <p:nvPr/>
        </p:nvSpPr>
        <p:spPr>
          <a:xfrm>
            <a:off x="251025" y="1154975"/>
            <a:ext cx="3192600" cy="2394300"/>
          </a:xfrm>
          <a:prstGeom prst="rect">
            <a:avLst/>
          </a:prstGeom>
          <a:noFill/>
          <a:ln>
            <a:noFill/>
          </a:ln>
        </p:spPr>
        <p:txBody>
          <a:bodyPr lIns="91425" tIns="91425" rIns="91425" bIns="91425" anchor="t" anchorCtr="0">
            <a:noAutofit/>
          </a:bodyPr>
          <a:lstStyle/>
          <a:p>
            <a:pPr lvl="0">
              <a:spcBef>
                <a:spcPts val="0"/>
              </a:spcBef>
              <a:buNone/>
            </a:pPr>
            <a:r>
              <a:rPr lang="en" sz="2800" b="1">
                <a:latin typeface="Merriweather"/>
                <a:ea typeface="Merriweather"/>
                <a:cs typeface="Merriweather"/>
                <a:sym typeface="Merriweather"/>
              </a:rPr>
              <a:t>Joe &amp; Risa Gorelick-Ollom</a:t>
            </a:r>
          </a:p>
        </p:txBody>
      </p:sp>
      <p:pic>
        <p:nvPicPr>
          <p:cNvPr id="7170" name="Picture 2" descr="C:\Users\Scott\Pictures\PCE- Goucher\Risa Gorelick-Ollom &amp; Joe Morton.jpg"/>
          <p:cNvPicPr>
            <a:picLocks noChangeAspect="1" noChangeArrowheads="1"/>
          </p:cNvPicPr>
          <p:nvPr/>
        </p:nvPicPr>
        <p:blipFill rotWithShape="1">
          <a:blip r:embed="rId3">
            <a:extLst>
              <a:ext uri="{28A0092B-C50C-407E-A947-70E740481C1C}">
                <a14:useLocalDpi xmlns:a14="http://schemas.microsoft.com/office/drawing/2010/main" val="0"/>
              </a:ext>
            </a:extLst>
          </a:blip>
          <a:srcRect t="4208" b="16381"/>
          <a:stretch/>
        </p:blipFill>
        <p:spPr bwMode="auto">
          <a:xfrm>
            <a:off x="3902149" y="1"/>
            <a:ext cx="4857751" cy="5143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pic>
        <p:nvPicPr>
          <p:cNvPr id="8194" name="Picture 2" descr="C:\Users\Scott\Pictures\PCE- Goucher\Joe. Kate Hughes, Denis Devine.jpg"/>
          <p:cNvPicPr>
            <a:picLocks noChangeAspect="1" noChangeArrowheads="1"/>
          </p:cNvPicPr>
          <p:nvPr/>
        </p:nvPicPr>
        <p:blipFill rotWithShape="1">
          <a:blip r:embed="rId3">
            <a:extLst>
              <a:ext uri="{28A0092B-C50C-407E-A947-70E740481C1C}">
                <a14:useLocalDpi xmlns:a14="http://schemas.microsoft.com/office/drawing/2010/main" val="0"/>
              </a:ext>
            </a:extLst>
          </a:blip>
          <a:srcRect t="14666" b="9528"/>
          <a:stretch/>
        </p:blipFill>
        <p:spPr bwMode="auto">
          <a:xfrm>
            <a:off x="-12406" y="-28944"/>
            <a:ext cx="9156406" cy="5205888"/>
          </a:xfrm>
          <a:prstGeom prst="rect">
            <a:avLst/>
          </a:prstGeom>
          <a:noFill/>
          <a:extLst>
            <a:ext uri="{909E8E84-426E-40DD-AFC4-6F175D3DCCD1}">
              <a14:hiddenFill xmlns:a14="http://schemas.microsoft.com/office/drawing/2010/main">
                <a:solidFill>
                  <a:srgbClr val="FFFFFF"/>
                </a:solidFill>
              </a14:hiddenFill>
            </a:ext>
          </a:extLst>
        </p:spPr>
      </p:pic>
      <p:sp>
        <p:nvSpPr>
          <p:cNvPr id="569" name="Shape 569"/>
          <p:cNvSpPr txBox="1">
            <a:spLocks noGrp="1"/>
          </p:cNvSpPr>
          <p:nvPr>
            <p:ph type="title"/>
          </p:nvPr>
        </p:nvSpPr>
        <p:spPr>
          <a:xfrm>
            <a:off x="400375" y="4169625"/>
            <a:ext cx="8520600" cy="572700"/>
          </a:xfrm>
          <a:prstGeom prst="rect">
            <a:avLst/>
          </a:prstGeom>
        </p:spPr>
        <p:txBody>
          <a:bodyPr lIns="91425" tIns="91425" rIns="91425" bIns="91425" anchor="t" anchorCtr="0">
            <a:noAutofit/>
          </a:bodyPr>
          <a:lstStyle/>
          <a:p>
            <a:pPr lvl="0" algn="ctr">
              <a:spcBef>
                <a:spcPts val="0"/>
              </a:spcBef>
              <a:buNone/>
            </a:pPr>
            <a:r>
              <a:rPr lang="en" b="1" dirty="0">
                <a:highlight>
                  <a:srgbClr val="FFFFFF"/>
                </a:highlight>
                <a:latin typeface="Merriweather"/>
                <a:ea typeface="Merriweather"/>
                <a:cs typeface="Merriweather"/>
                <a:sym typeface="Merriweather"/>
              </a:rPr>
              <a:t>Joe Marrying Kate Hughes &amp; Denis Devine</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pic>
        <p:nvPicPr>
          <p:cNvPr id="9218" name="Picture 2" descr="C:\Users\Scott\Pictures\PCE- Goucher\Joe Morton and Denis Devine's Sons 2.jpg"/>
          <p:cNvPicPr>
            <a:picLocks noChangeAspect="1" noChangeArrowheads="1"/>
          </p:cNvPicPr>
          <p:nvPr/>
        </p:nvPicPr>
        <p:blipFill rotWithShape="1">
          <a:blip r:embed="rId3">
            <a:extLst>
              <a:ext uri="{28A0092B-C50C-407E-A947-70E740481C1C}">
                <a14:useLocalDpi xmlns:a14="http://schemas.microsoft.com/office/drawing/2010/main" val="0"/>
              </a:ext>
            </a:extLst>
          </a:blip>
          <a:srcRect t="2945" b="21707"/>
          <a:stretch/>
        </p:blipFill>
        <p:spPr bwMode="auto">
          <a:xfrm>
            <a:off x="0" y="3987"/>
            <a:ext cx="9144000" cy="5167423"/>
          </a:xfrm>
          <a:prstGeom prst="rect">
            <a:avLst/>
          </a:prstGeom>
          <a:noFill/>
          <a:extLst>
            <a:ext uri="{909E8E84-426E-40DD-AFC4-6F175D3DCCD1}">
              <a14:hiddenFill xmlns:a14="http://schemas.microsoft.com/office/drawing/2010/main">
                <a:solidFill>
                  <a:srgbClr val="FFFFFF"/>
                </a:solidFill>
              </a14:hiddenFill>
            </a:ext>
          </a:extLst>
        </p:spPr>
      </p:pic>
      <p:sp>
        <p:nvSpPr>
          <p:cNvPr id="575" name="Shape 575"/>
          <p:cNvSpPr txBox="1">
            <a:spLocks noGrp="1"/>
          </p:cNvSpPr>
          <p:nvPr>
            <p:ph type="title"/>
          </p:nvPr>
        </p:nvSpPr>
        <p:spPr>
          <a:xfrm>
            <a:off x="2765250" y="82900"/>
            <a:ext cx="6333000" cy="572700"/>
          </a:xfrm>
          <a:prstGeom prst="rect">
            <a:avLst/>
          </a:prstGeom>
        </p:spPr>
        <p:txBody>
          <a:bodyPr lIns="91425" tIns="91425" rIns="91425" bIns="91425" anchor="t" anchorCtr="0">
            <a:noAutofit/>
          </a:bodyPr>
          <a:lstStyle/>
          <a:p>
            <a:pPr lvl="0">
              <a:spcBef>
                <a:spcPts val="0"/>
              </a:spcBef>
              <a:buNone/>
            </a:pPr>
            <a:r>
              <a:rPr lang="en" b="1">
                <a:highlight>
                  <a:srgbClr val="FFFFFF"/>
                </a:highlight>
                <a:latin typeface="Merriweather"/>
                <a:ea typeface="Merriweather"/>
                <a:cs typeface="Merriweather"/>
                <a:sym typeface="Merriweather"/>
              </a:rPr>
              <a:t>Denis &amp; Kate’s sons with Joe</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pic>
        <p:nvPicPr>
          <p:cNvPr id="10242" name="Picture 2" descr="C:\Users\Scott\Pictures\PCE- Goucher\Joe Morton &amp; Denis Devine's Sons 1.jpg"/>
          <p:cNvPicPr>
            <a:picLocks noChangeAspect="1" noChangeArrowheads="1"/>
          </p:cNvPicPr>
          <p:nvPr/>
        </p:nvPicPr>
        <p:blipFill rotWithShape="1">
          <a:blip r:embed="rId3">
            <a:extLst>
              <a:ext uri="{28A0092B-C50C-407E-A947-70E740481C1C}">
                <a14:useLocalDpi xmlns:a14="http://schemas.microsoft.com/office/drawing/2010/main" val="0"/>
              </a:ext>
            </a:extLst>
          </a:blip>
          <a:srcRect t="9166" b="15833"/>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Shape 585"/>
          <p:cNvSpPr txBox="1">
            <a:spLocks noGrp="1"/>
          </p:cNvSpPr>
          <p:nvPr>
            <p:ph type="title"/>
          </p:nvPr>
        </p:nvSpPr>
        <p:spPr>
          <a:xfrm>
            <a:off x="311700" y="183625"/>
            <a:ext cx="8520600" cy="572700"/>
          </a:xfrm>
          <a:prstGeom prst="rect">
            <a:avLst/>
          </a:prstGeom>
        </p:spPr>
        <p:txBody>
          <a:bodyPr lIns="91425" tIns="91425" rIns="91425" bIns="91425" anchor="t" anchorCtr="0">
            <a:noAutofit/>
          </a:bodyPr>
          <a:lstStyle/>
          <a:p>
            <a:pPr lvl="0" algn="ctr" rtl="0">
              <a:spcBef>
                <a:spcPts val="0"/>
              </a:spcBef>
              <a:buNone/>
            </a:pPr>
            <a:r>
              <a:rPr lang="en" sz="3000" b="1">
                <a:latin typeface="Merriweather"/>
                <a:ea typeface="Merriweather"/>
                <a:cs typeface="Merriweather"/>
                <a:sym typeface="Merriweather"/>
              </a:rPr>
              <a:t>Joe the Activist</a:t>
            </a:r>
          </a:p>
        </p:txBody>
      </p:sp>
      <p:sp>
        <p:nvSpPr>
          <p:cNvPr id="586" name="Shape 586"/>
          <p:cNvSpPr txBox="1">
            <a:spLocks noGrp="1"/>
          </p:cNvSpPr>
          <p:nvPr>
            <p:ph type="body" idx="1"/>
          </p:nvPr>
        </p:nvSpPr>
        <p:spPr>
          <a:xfrm>
            <a:off x="458400" y="902950"/>
            <a:ext cx="8306100" cy="4186800"/>
          </a:xfrm>
          <a:prstGeom prst="rect">
            <a:avLst/>
          </a:prstGeom>
        </p:spPr>
        <p:txBody>
          <a:bodyPr lIns="91425" tIns="91425" rIns="91425" bIns="91425" anchor="t" anchorCtr="0">
            <a:noAutofit/>
          </a:bodyPr>
          <a:lstStyle/>
          <a:p>
            <a:pPr lvl="0">
              <a:spcBef>
                <a:spcPts val="0"/>
              </a:spcBef>
              <a:buNone/>
            </a:pPr>
            <a:r>
              <a:rPr lang="en" sz="2200">
                <a:solidFill>
                  <a:srgbClr val="000000"/>
                </a:solidFill>
                <a:latin typeface="Merriweather"/>
                <a:ea typeface="Merriweather"/>
                <a:cs typeface="Merriweather"/>
                <a:sym typeface="Merriweather"/>
              </a:rPr>
              <a:t>A student introduced Joe to Amnesty International in the early 1980s. Joe was the Baltimore leader of AI for many years. This work inspired him and led to his participation in many protests and demonstrations over the years. Joe was also a tax resister for several years. </a:t>
            </a:r>
          </a:p>
          <a:p>
            <a:pPr lvl="0" rtl="0">
              <a:spcBef>
                <a:spcPts val="0"/>
              </a:spcBef>
              <a:buNone/>
            </a:pPr>
            <a:r>
              <a:rPr lang="en" sz="2200">
                <a:solidFill>
                  <a:srgbClr val="000000"/>
                </a:solidFill>
                <a:latin typeface="Merriweather"/>
                <a:ea typeface="Merriweather"/>
                <a:cs typeface="Merriweather"/>
                <a:sym typeface="Merriweather"/>
              </a:rPr>
              <a:t>Joe was a member of many different peace organizations across the country. He sought to learn from Native Americans and also wrote letters to many prisoners as part of his peace work.</a:t>
            </a:r>
          </a:p>
        </p:txBody>
      </p:sp>
      <p:sp>
        <p:nvSpPr>
          <p:cNvPr id="587" name="Shape 587"/>
          <p:cNvSpPr txBox="1"/>
          <p:nvPr/>
        </p:nvSpPr>
        <p:spPr>
          <a:xfrm>
            <a:off x="1248925" y="406450"/>
            <a:ext cx="4256700" cy="496500"/>
          </a:xfrm>
          <a:prstGeom prst="rect">
            <a:avLst/>
          </a:prstGeom>
          <a:noFill/>
          <a:ln>
            <a:noFill/>
          </a:ln>
        </p:spPr>
        <p:txBody>
          <a:bodyPr lIns="91425" tIns="91425" rIns="91425" bIns="91425" anchor="t" anchorCtr="0">
            <a:noAutofit/>
          </a:bodyPr>
          <a:lstStyle/>
          <a:p>
            <a:pPr lvl="0">
              <a:spcBef>
                <a:spcPts val="0"/>
              </a:spcBef>
              <a:buNone/>
            </a:pPr>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pic>
        <p:nvPicPr>
          <p:cNvPr id="592" name="Shape 592"/>
          <p:cNvPicPr preferRelativeResize="0"/>
          <p:nvPr/>
        </p:nvPicPr>
        <p:blipFill>
          <a:blip r:embed="rId3">
            <a:alphaModFix/>
          </a:blip>
          <a:stretch>
            <a:fillRect/>
          </a:stretch>
        </p:blipFill>
        <p:spPr>
          <a:xfrm>
            <a:off x="5026452" y="0"/>
            <a:ext cx="4117548" cy="5143503"/>
          </a:xfrm>
          <a:prstGeom prst="rect">
            <a:avLst/>
          </a:prstGeom>
          <a:noFill/>
          <a:ln>
            <a:noFill/>
          </a:ln>
        </p:spPr>
      </p:pic>
      <p:sp>
        <p:nvSpPr>
          <p:cNvPr id="593" name="Shape 593"/>
          <p:cNvSpPr txBox="1">
            <a:spLocks noGrp="1"/>
          </p:cNvSpPr>
          <p:nvPr>
            <p:ph type="title"/>
          </p:nvPr>
        </p:nvSpPr>
        <p:spPr>
          <a:xfrm>
            <a:off x="342450" y="729500"/>
            <a:ext cx="4498500" cy="2715000"/>
          </a:xfrm>
          <a:prstGeom prst="rect">
            <a:avLst/>
          </a:prstGeom>
        </p:spPr>
        <p:txBody>
          <a:bodyPr lIns="91425" tIns="91425" rIns="91425" bIns="91425" anchor="t" anchorCtr="0">
            <a:noAutofit/>
          </a:bodyPr>
          <a:lstStyle/>
          <a:p>
            <a:pPr lvl="0" rtl="0">
              <a:spcBef>
                <a:spcPts val="0"/>
              </a:spcBef>
              <a:buNone/>
            </a:pPr>
            <a:r>
              <a:rPr lang="en" sz="3000" b="1">
                <a:latin typeface="Merriweather"/>
                <a:ea typeface="Merriweather"/>
                <a:cs typeface="Merriweather"/>
                <a:sym typeface="Merriweather"/>
              </a:rPr>
              <a:t>Receiving an award for his work with Amnesty International</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pic>
        <p:nvPicPr>
          <p:cNvPr id="598" name="Shape 598"/>
          <p:cNvPicPr preferRelativeResize="0"/>
          <p:nvPr/>
        </p:nvPicPr>
        <p:blipFill rotWithShape="1">
          <a:blip r:embed="rId3">
            <a:alphaModFix/>
          </a:blip>
          <a:srcRect l="12506" r="5324" b="5311"/>
          <a:stretch/>
        </p:blipFill>
        <p:spPr>
          <a:xfrm>
            <a:off x="126950" y="0"/>
            <a:ext cx="5951977" cy="5143498"/>
          </a:xfrm>
          <a:prstGeom prst="rect">
            <a:avLst/>
          </a:prstGeom>
          <a:noFill/>
          <a:ln>
            <a:noFill/>
          </a:ln>
        </p:spPr>
      </p:pic>
      <p:sp>
        <p:nvSpPr>
          <p:cNvPr id="599" name="Shape 599"/>
          <p:cNvSpPr txBox="1">
            <a:spLocks noGrp="1"/>
          </p:cNvSpPr>
          <p:nvPr>
            <p:ph type="title"/>
          </p:nvPr>
        </p:nvSpPr>
        <p:spPr>
          <a:xfrm>
            <a:off x="6415775" y="1112050"/>
            <a:ext cx="2645700" cy="2534700"/>
          </a:xfrm>
          <a:prstGeom prst="rect">
            <a:avLst/>
          </a:prstGeom>
        </p:spPr>
        <p:txBody>
          <a:bodyPr lIns="91425" tIns="91425" rIns="91425" bIns="91425" anchor="t" anchorCtr="0">
            <a:noAutofit/>
          </a:bodyPr>
          <a:lstStyle/>
          <a:p>
            <a:pPr lvl="0">
              <a:spcBef>
                <a:spcPts val="0"/>
              </a:spcBef>
              <a:buNone/>
            </a:pPr>
            <a:r>
              <a:rPr lang="en">
                <a:latin typeface="Merriweather"/>
                <a:ea typeface="Merriweather"/>
                <a:cs typeface="Merriweather"/>
                <a:sym typeface="Merriweather"/>
              </a:rPr>
              <a:t>The 1st Protest Joe was Arrested At</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pic>
        <p:nvPicPr>
          <p:cNvPr id="604" name="Shape 604"/>
          <p:cNvPicPr preferRelativeResize="0"/>
          <p:nvPr/>
        </p:nvPicPr>
        <p:blipFill rotWithShape="1">
          <a:blip r:embed="rId3">
            <a:alphaModFix/>
          </a:blip>
          <a:srcRect t="30776" b="22187"/>
          <a:stretch/>
        </p:blipFill>
        <p:spPr>
          <a:xfrm>
            <a:off x="471415" y="0"/>
            <a:ext cx="8201173" cy="5143500"/>
          </a:xfrm>
          <a:prstGeom prst="rect">
            <a:avLst/>
          </a:prstGeom>
          <a:noFill/>
          <a:ln>
            <a:noFill/>
          </a:ln>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pic>
        <p:nvPicPr>
          <p:cNvPr id="609" name="Shape 609"/>
          <p:cNvPicPr preferRelativeResize="0"/>
          <p:nvPr/>
        </p:nvPicPr>
        <p:blipFill rotWithShape="1">
          <a:blip r:embed="rId3">
            <a:alphaModFix/>
          </a:blip>
          <a:srcRect b="5749"/>
          <a:stretch/>
        </p:blipFill>
        <p:spPr>
          <a:xfrm>
            <a:off x="0" y="0"/>
            <a:ext cx="7276165" cy="5143498"/>
          </a:xfrm>
          <a:prstGeom prst="rect">
            <a:avLst/>
          </a:prstGeom>
          <a:noFill/>
          <a:ln>
            <a:noFill/>
          </a:ln>
        </p:spPr>
      </p:pic>
      <p:pic>
        <p:nvPicPr>
          <p:cNvPr id="610" name="Shape 610"/>
          <p:cNvPicPr preferRelativeResize="0"/>
          <p:nvPr/>
        </p:nvPicPr>
        <p:blipFill rotWithShape="1">
          <a:blip r:embed="rId4">
            <a:alphaModFix/>
          </a:blip>
          <a:srcRect l="23023" t="11441" r="15791"/>
          <a:stretch/>
        </p:blipFill>
        <p:spPr>
          <a:xfrm>
            <a:off x="6478910" y="0"/>
            <a:ext cx="2665088" cy="5143500"/>
          </a:xfrm>
          <a:prstGeom prst="rect">
            <a:avLst/>
          </a:prstGeom>
          <a:noFill/>
          <a:ln>
            <a:noFill/>
          </a:ln>
        </p:spPr>
      </p:pic>
      <p:sp>
        <p:nvSpPr>
          <p:cNvPr id="4" name="Shape 175"/>
          <p:cNvSpPr txBox="1">
            <a:spLocks noGrp="1"/>
          </p:cNvSpPr>
          <p:nvPr>
            <p:ph type="title"/>
          </p:nvPr>
        </p:nvSpPr>
        <p:spPr>
          <a:xfrm>
            <a:off x="381000" y="3790950"/>
            <a:ext cx="8077725" cy="1144900"/>
          </a:xfrm>
          <a:prstGeom prst="rect">
            <a:avLst/>
          </a:prstGeom>
        </p:spPr>
        <p:txBody>
          <a:bodyPr lIns="91425" tIns="91425" rIns="91425" bIns="91425" anchor="t" anchorCtr="0">
            <a:noAutofit/>
          </a:bodyPr>
          <a:lstStyle/>
          <a:p>
            <a:pPr lvl="0" algn="ctr" rtl="0">
              <a:spcBef>
                <a:spcPts val="0"/>
              </a:spcBef>
              <a:buNone/>
            </a:pPr>
            <a:r>
              <a:rPr lang="en" b="1" dirty="0" smtClean="0">
                <a:solidFill>
                  <a:schemeClr val="bg1"/>
                </a:solidFill>
                <a:latin typeface="Merriweather"/>
                <a:ea typeface="Merriweather"/>
                <a:cs typeface="Merriweather"/>
                <a:sym typeface="Merriweather"/>
              </a:rPr>
              <a:t>A magazine article about Joe’s work with Amnesty</a:t>
            </a:r>
            <a:endParaRPr lang="en" b="1" dirty="0">
              <a:solidFill>
                <a:schemeClr val="bg1"/>
              </a:solidFill>
              <a:latin typeface="Merriweather"/>
              <a:ea typeface="Merriweather"/>
              <a:cs typeface="Merriweather"/>
              <a:sym typeface="Merriweather"/>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pic>
        <p:nvPicPr>
          <p:cNvPr id="615" name="Shape 615"/>
          <p:cNvPicPr preferRelativeResize="0"/>
          <p:nvPr/>
        </p:nvPicPr>
        <p:blipFill rotWithShape="1">
          <a:blip r:embed="rId3">
            <a:alphaModFix/>
          </a:blip>
          <a:srcRect t="24493" r="4734" b="2827"/>
          <a:stretch/>
        </p:blipFill>
        <p:spPr>
          <a:xfrm>
            <a:off x="0" y="0"/>
            <a:ext cx="9143998" cy="5143498"/>
          </a:xfrm>
          <a:prstGeom prst="rect">
            <a:avLst/>
          </a:prstGeom>
          <a:noFill/>
          <a:ln>
            <a:noFill/>
          </a:ln>
        </p:spPr>
      </p:pic>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TotalTime>
  <Words>830</Words>
  <Application>Microsoft Office PowerPoint</Application>
  <PresentationFormat>On-screen Show (16:9)</PresentationFormat>
  <Paragraphs>90</Paragraphs>
  <Slides>106</Slides>
  <Notes>106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106</vt:i4>
      </vt:variant>
    </vt:vector>
  </HeadingPairs>
  <TitlesOfParts>
    <vt:vector size="109" baseType="lpstr">
      <vt:lpstr>Arial</vt:lpstr>
      <vt:lpstr>Merriweather</vt:lpstr>
      <vt:lpstr>simple-light-2</vt:lpstr>
      <vt:lpstr>Remembering Joe Morton</vt:lpstr>
      <vt:lpstr>PowerPoint Presentation</vt:lpstr>
      <vt:lpstr>Joe as a Child in Budapest </vt:lpstr>
      <vt:lpstr>Joe as a Child, Either Budapest or Rochester, NY</vt:lpstr>
      <vt:lpstr>PowerPoint Presentation</vt:lpstr>
      <vt:lpstr>PowerPoint Presentation</vt:lpstr>
      <vt:lpstr>Joe the Athlete</vt:lpstr>
      <vt:lpstr>PowerPoint Presentation</vt:lpstr>
      <vt:lpstr>PowerPoint Presentation</vt:lpstr>
      <vt:lpstr>Joe the Father</vt:lpstr>
      <vt:lpstr>Joe’s Children: Jason, Paul and Rebecca</vt:lpstr>
      <vt:lpstr>PowerPoint Presentation</vt:lpstr>
      <vt:lpstr> Joe &amp; Rebecca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At Jason’s Swarthmore Graduation</vt:lpstr>
      <vt:lpstr>Jason &amp; Joe</vt:lpstr>
      <vt:lpstr>Jason &amp; Joe</vt:lpstr>
      <vt:lpstr>Jason &amp; Joe</vt:lpstr>
      <vt:lpstr>PowerPoint Presentation</vt:lpstr>
      <vt:lpstr>PowerPoint Presentation</vt:lpstr>
      <vt:lpstr>PowerPoint Presentation</vt:lpstr>
      <vt:lpstr>Joe Through The Ages</vt:lpstr>
      <vt:lpstr>PowerPoint Presentation</vt:lpstr>
      <vt:lpstr>PowerPoint Presentation</vt:lpstr>
      <vt:lpstr>Joe and a photo of his father Tibor Morton</vt:lpstr>
      <vt:lpstr>What is it: Moss or Joe’s Hair?</vt:lpstr>
      <vt:lpstr>Joe the Brother</vt:lpstr>
      <vt:lpstr>Veronika, Jason &amp; Joe</vt:lpstr>
      <vt:lpstr>Joe’s nephew Michael, Veronika, Joe and Jason</vt:lpstr>
      <vt:lpstr>Michael, Rebecca, Joe &amp; Veronika</vt:lpstr>
      <vt:lpstr>PowerPoint Presentation</vt:lpstr>
      <vt:lpstr>Joe, Meredith &amp; Veronika</vt:lpstr>
      <vt:lpstr>Joe &amp; Veronika</vt:lpstr>
      <vt:lpstr>Joe the Grandfather</vt:lpstr>
      <vt:lpstr>Joe &amp; Meredith</vt:lpstr>
      <vt:lpstr>PowerPoint Presentation</vt:lpstr>
      <vt:lpstr>Joe &amp; Sadie</vt:lpstr>
      <vt:lpstr>Joe, Lotte &amp; Meredith</vt:lpstr>
      <vt:lpstr>PowerPoint Presentation</vt:lpstr>
      <vt:lpstr>PowerPoint Presentation</vt:lpstr>
      <vt:lpstr>PowerPoint Presentation</vt:lpstr>
      <vt:lpstr>PowerPoint Presentation</vt:lpstr>
      <vt:lpstr>PowerPoint Presentation</vt:lpstr>
      <vt:lpstr>PowerPoint Presentation</vt:lpstr>
      <vt:lpstr>Meredith &amp; Joe at the BSO</vt:lpstr>
      <vt:lpstr>Meredith &amp; Joe at Goucher, his home away from home</vt:lpstr>
      <vt:lpstr>At Jonah House</vt:lpstr>
      <vt:lpstr>At Jonah House: Sister Ardeth, Joe, Liz McAlister, Sadie, Josh &amp; Meredith</vt:lpstr>
      <vt:lpstr>PowerPoint Presentation</vt:lpstr>
      <vt:lpstr>PowerPoint Presentation</vt:lpstr>
      <vt:lpstr>Joe the Teacher</vt:lpstr>
      <vt:lpstr>Joe teaching outside</vt:lpstr>
      <vt:lpstr>PowerPoint Presentation</vt:lpstr>
      <vt:lpstr>Joe, Philip Berrigan and Liz McAlister in a Peace Studies Class, 1995</vt:lpstr>
      <vt:lpstr>Peace Studies class with Hiroshima Nuclear Bomb Survivor Miyoko Matsubara in 1995. </vt:lpstr>
      <vt:lpstr>PowerPoint Presentation</vt:lpstr>
      <vt:lpstr>PowerPoint Presentation</vt:lpstr>
      <vt:lpstr>Joe (L), Caroline Bogart (C)</vt:lpstr>
      <vt:lpstr>PowerPoint Presentation</vt:lpstr>
      <vt:lpstr>Joe &amp; Peace Studies</vt:lpstr>
      <vt:lpstr>Joe &amp; Peace Studies</vt:lpstr>
      <vt:lpstr>Joe at Addams’ Famous Hull House in Chicago</vt:lpstr>
      <vt:lpstr>Joe &amp; Margaret</vt:lpstr>
      <vt:lpstr>Rebecca Morton &amp; Margaret McCouch</vt:lpstr>
      <vt:lpstr>Letters from Margaret</vt:lpstr>
      <vt:lpstr>Letters from Margaret</vt:lpstr>
      <vt:lpstr>Letters from Margaret</vt:lpstr>
      <vt:lpstr>Joe &amp; Kate Hughes</vt:lpstr>
      <vt:lpstr>Joe &amp; Denis Devine</vt:lpstr>
      <vt:lpstr>PowerPoint Presentation</vt:lpstr>
      <vt:lpstr>PowerPoint Presentation</vt:lpstr>
      <vt:lpstr>PowerPoint Presentation</vt:lpstr>
      <vt:lpstr>25 Years of Peace Studies Celebration</vt:lpstr>
      <vt:lpstr>PowerPoint Presentation</vt:lpstr>
      <vt:lpstr>Joe &amp; Nancy Magnuson</vt:lpstr>
      <vt:lpstr>PowerPoint Presentation</vt:lpstr>
      <vt:lpstr>From a small Idea to a Huge Crowd- Peace Studies @ 25 Years</vt:lpstr>
      <vt:lpstr>From a small Idea to a Huge Crowd- Peace Studies @ 25 Years</vt:lpstr>
      <vt:lpstr>PowerPoint Presentation</vt:lpstr>
      <vt:lpstr>PowerPoint Presentation</vt:lpstr>
      <vt:lpstr>PowerPoint Presentation</vt:lpstr>
      <vt:lpstr>Joe &amp; Susan’s son Joey </vt:lpstr>
      <vt:lpstr>PowerPoint Presentation</vt:lpstr>
      <vt:lpstr>PowerPoint Presentation</vt:lpstr>
      <vt:lpstr>Joe Marrying Kate Hughes &amp; Denis Devine</vt:lpstr>
      <vt:lpstr>Denis &amp; Kate’s sons with Joe</vt:lpstr>
      <vt:lpstr>PowerPoint Presentation</vt:lpstr>
      <vt:lpstr>Joe the Activist</vt:lpstr>
      <vt:lpstr>Receiving an award for his work with Amnesty International</vt:lpstr>
      <vt:lpstr>The 1st Protest Joe was Arrested At</vt:lpstr>
      <vt:lpstr>PowerPoint Presentation</vt:lpstr>
      <vt:lpstr>A magazine article about Joe’s work with Amnesty</vt:lpstr>
      <vt:lpstr>PowerPoint Presentation</vt:lpstr>
      <vt:lpstr>PowerPoint Presentation</vt:lpstr>
      <vt:lpstr>Joe at the 90 Million Strong Vigil against the Death Penalty at the Supreme Court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Remembering Joe Morton</dc:title>
  <dc:creator>Scott</dc:creator>
  <cp:lastModifiedBy>Welzenbach, Kristen</cp:lastModifiedBy>
  <cp:revision>6</cp:revision>
  <dcterms:modified xsi:type="dcterms:W3CDTF">2016-06-30T15:03:51Z</dcterms:modified>
</cp:coreProperties>
</file>