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12"/>
  </p:notesMasterIdLst>
  <p:sldIdLst>
    <p:sldId id="271" r:id="rId2"/>
    <p:sldId id="279" r:id="rId3"/>
    <p:sldId id="258" r:id="rId4"/>
    <p:sldId id="272" r:id="rId5"/>
    <p:sldId id="273" r:id="rId6"/>
    <p:sldId id="274" r:id="rId7"/>
    <p:sldId id="275" r:id="rId8"/>
    <p:sldId id="276" r:id="rId9"/>
    <p:sldId id="277" r:id="rId10"/>
    <p:sldId id="27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73"/>
    <p:restoredTop sz="95128" autoAdjust="0"/>
  </p:normalViewPr>
  <p:slideViewPr>
    <p:cSldViewPr snapToGrid="0" snapToObjects="1">
      <p:cViewPr varScale="1">
        <p:scale>
          <a:sx n="138" d="100"/>
          <a:sy n="138" d="100"/>
        </p:scale>
        <p:origin x="150"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E75587-AD89-3944-80C8-4DFF09D7E3E5}" type="datetimeFigureOut">
              <a:rPr lang="en-US" smtClean="0"/>
              <a:t>3/3/2023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C46ED6-CA66-5747-A8EE-00A591DDAD69}" type="slidenum">
              <a:rPr lang="en-US" smtClean="0"/>
              <a:t>‹#›</a:t>
            </a:fld>
            <a:endParaRPr lang="en-US"/>
          </a:p>
        </p:txBody>
      </p:sp>
    </p:spTree>
    <p:extLst>
      <p:ext uri="{BB962C8B-B14F-4D97-AF65-F5344CB8AC3E}">
        <p14:creationId xmlns:p14="http://schemas.microsoft.com/office/powerpoint/2010/main" val="2013583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1bd541c2e3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1bd541c2e3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11bd541c2e3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11bd541c2e3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11bd541c2e3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11bd541c2e3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1bd541c2e3_0_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1bd541c2e3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11bd541c2e3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11bd541c2e3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1bd541c2e3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11bd541c2e3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11bd541c2e3_0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11bd541c2e3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29d2b5a02a_2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29d2b5a02a_2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1bd541c2e3_0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11bd541c2e3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US"/>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AB4DD48-5F0A-3440-A440-CD2CEAD59DC1}" type="datetimeFigureOut">
              <a:rPr lang="en-US" smtClean="0"/>
              <a:t>3/3/2023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rIns="45720"/>
          <a:lstStyle/>
          <a:p>
            <a:fld id="{643DF735-F1DB-9C4D-810B-C4438FFE8FF4}" type="slidenum">
              <a:rPr lang="en-US" smtClean="0"/>
              <a:t>‹#›</a:t>
            </a:fld>
            <a:endParaRPr lang="en-US"/>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3071663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B4DD48-5F0A-3440-A440-CD2CEAD59DC1}" type="datetimeFigureOut">
              <a:rPr lang="en-US" smtClean="0"/>
              <a:t>3/3/2023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3DF735-F1DB-9C4D-810B-C4438FFE8FF4}" type="slidenum">
              <a:rPr lang="en-US" smtClean="0"/>
              <a:t>‹#›</a:t>
            </a:fld>
            <a:endParaRPr lang="en-US"/>
          </a:p>
        </p:txBody>
      </p:sp>
    </p:spTree>
    <p:extLst>
      <p:ext uri="{BB962C8B-B14F-4D97-AF65-F5344CB8AC3E}">
        <p14:creationId xmlns:p14="http://schemas.microsoft.com/office/powerpoint/2010/main" val="713051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B4DD48-5F0A-3440-A440-CD2CEAD59DC1}" type="datetimeFigureOut">
              <a:rPr lang="en-US" smtClean="0"/>
              <a:t>3/3/2023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3DF735-F1DB-9C4D-810B-C4438FFE8FF4}" type="slidenum">
              <a:rPr lang="en-US" smtClean="0"/>
              <a:t>‹#›</a:t>
            </a:fld>
            <a:endParaRPr lang="en-US"/>
          </a:p>
        </p:txBody>
      </p:sp>
    </p:spTree>
    <p:extLst>
      <p:ext uri="{BB962C8B-B14F-4D97-AF65-F5344CB8AC3E}">
        <p14:creationId xmlns:p14="http://schemas.microsoft.com/office/powerpoint/2010/main" val="389134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bg>
      <p:bgPr>
        <a:solidFill>
          <a:schemeClr val="dk1"/>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737000" y="1070000"/>
            <a:ext cx="4718000" cy="4718000"/>
          </a:xfrm>
          <a:prstGeom prst="rect">
            <a:avLst/>
          </a:prstGeom>
          <a:solidFill>
            <a:srgbClr val="FFFFFF"/>
          </a:solidFill>
        </p:spPr>
        <p:txBody>
          <a:bodyPr spcFirstLastPara="1" wrap="square" lIns="91425" tIns="91425" rIns="91425" bIns="91425" anchor="ctr" anchorCtr="0">
            <a:normAutofit/>
          </a:bodyPr>
          <a:lstStyle>
            <a:lvl1pPr lvl="0" algn="ctr">
              <a:spcBef>
                <a:spcPts val="0"/>
              </a:spcBef>
              <a:spcAft>
                <a:spcPts val="0"/>
              </a:spcAft>
              <a:buSzPts val="4800"/>
              <a:buNone/>
              <a:defRPr sz="6400"/>
            </a:lvl1pPr>
            <a:lvl2pPr lvl="1" algn="ctr">
              <a:spcBef>
                <a:spcPts val="0"/>
              </a:spcBef>
              <a:spcAft>
                <a:spcPts val="0"/>
              </a:spcAft>
              <a:buSzPts val="4800"/>
              <a:buNone/>
              <a:defRPr sz="6400"/>
            </a:lvl2pPr>
            <a:lvl3pPr lvl="2" algn="ctr">
              <a:spcBef>
                <a:spcPts val="0"/>
              </a:spcBef>
              <a:spcAft>
                <a:spcPts val="0"/>
              </a:spcAft>
              <a:buSzPts val="4800"/>
              <a:buNone/>
              <a:defRPr sz="6400"/>
            </a:lvl3pPr>
            <a:lvl4pPr lvl="3" algn="ctr">
              <a:spcBef>
                <a:spcPts val="0"/>
              </a:spcBef>
              <a:spcAft>
                <a:spcPts val="0"/>
              </a:spcAft>
              <a:buSzPts val="4800"/>
              <a:buNone/>
              <a:defRPr sz="6400"/>
            </a:lvl4pPr>
            <a:lvl5pPr lvl="4" algn="ctr">
              <a:spcBef>
                <a:spcPts val="0"/>
              </a:spcBef>
              <a:spcAft>
                <a:spcPts val="0"/>
              </a:spcAft>
              <a:buSzPts val="4800"/>
              <a:buNone/>
              <a:defRPr sz="6400"/>
            </a:lvl5pPr>
            <a:lvl6pPr lvl="5" algn="ctr">
              <a:spcBef>
                <a:spcPts val="0"/>
              </a:spcBef>
              <a:spcAft>
                <a:spcPts val="0"/>
              </a:spcAft>
              <a:buSzPts val="4800"/>
              <a:buNone/>
              <a:defRPr sz="6400"/>
            </a:lvl6pPr>
            <a:lvl7pPr lvl="6" algn="ctr">
              <a:spcBef>
                <a:spcPts val="0"/>
              </a:spcBef>
              <a:spcAft>
                <a:spcPts val="0"/>
              </a:spcAft>
              <a:buSzPts val="4800"/>
              <a:buNone/>
              <a:defRPr sz="6400"/>
            </a:lvl7pPr>
            <a:lvl8pPr lvl="7" algn="ctr">
              <a:spcBef>
                <a:spcPts val="0"/>
              </a:spcBef>
              <a:spcAft>
                <a:spcPts val="0"/>
              </a:spcAft>
              <a:buSzPts val="4800"/>
              <a:buNone/>
              <a:defRPr sz="6400"/>
            </a:lvl8pPr>
            <a:lvl9pPr lvl="8" algn="ctr">
              <a:spcBef>
                <a:spcPts val="0"/>
              </a:spcBef>
              <a:spcAft>
                <a:spcPts val="0"/>
              </a:spcAft>
              <a:buSzPts val="4800"/>
              <a:buNone/>
              <a:defRPr sz="6400"/>
            </a:lvl9pPr>
          </a:lstStyle>
          <a:p>
            <a:endParaRPr/>
          </a:p>
        </p:txBody>
      </p:sp>
      <p:sp>
        <p:nvSpPr>
          <p:cNvPr id="16" name="Google Shape;16;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23323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B4DD48-5F0A-3440-A440-CD2CEAD59DC1}" type="datetimeFigureOut">
              <a:rPr lang="en-US" smtClean="0"/>
              <a:t>3/3/2023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3DF735-F1DB-9C4D-810B-C4438FFE8FF4}" type="slidenum">
              <a:rPr lang="en-US" smtClean="0"/>
              <a:t>‹#›</a:t>
            </a:fld>
            <a:endParaRPr lang="en-US"/>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278106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US"/>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B4DD48-5F0A-3440-A440-CD2CEAD59DC1}" type="datetimeFigureOut">
              <a:rPr lang="en-US" smtClean="0"/>
              <a:t>3/3/2023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3DF735-F1DB-9C4D-810B-C4438FFE8FF4}" type="slidenum">
              <a:rPr lang="en-US" smtClean="0"/>
              <a:t>‹#›</a:t>
            </a:fld>
            <a:endParaRPr lang="en-US"/>
          </a:p>
        </p:txBody>
      </p:sp>
    </p:spTree>
    <p:extLst>
      <p:ext uri="{BB962C8B-B14F-4D97-AF65-F5344CB8AC3E}">
        <p14:creationId xmlns:p14="http://schemas.microsoft.com/office/powerpoint/2010/main" val="1807683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AB4DD48-5F0A-3440-A440-CD2CEAD59DC1}" type="datetimeFigureOut">
              <a:rPr lang="en-US" smtClean="0"/>
              <a:t>3/3/2023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3DF735-F1DB-9C4D-810B-C4438FFE8FF4}" type="slidenum">
              <a:rPr lang="en-US" smtClean="0"/>
              <a:t>‹#›</a:t>
            </a:fld>
            <a:endParaRPr lang="en-US"/>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2114147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AB4DD48-5F0A-3440-A440-CD2CEAD59DC1}" type="datetimeFigureOut">
              <a:rPr lang="en-US" smtClean="0"/>
              <a:t>3/3/2023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3DF735-F1DB-9C4D-810B-C4438FFE8FF4}" type="slidenum">
              <a:rPr lang="en-US" smtClean="0"/>
              <a:t>‹#›</a:t>
            </a:fld>
            <a:endParaRPr lang="en-US"/>
          </a:p>
        </p:txBody>
      </p:sp>
    </p:spTree>
    <p:extLst>
      <p:ext uri="{BB962C8B-B14F-4D97-AF65-F5344CB8AC3E}">
        <p14:creationId xmlns:p14="http://schemas.microsoft.com/office/powerpoint/2010/main" val="1218544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B4DD48-5F0A-3440-A440-CD2CEAD59DC1}" type="datetimeFigureOut">
              <a:rPr lang="en-US" smtClean="0"/>
              <a:t>3/3/2023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3DF735-F1DB-9C4D-810B-C4438FFE8FF4}" type="slidenum">
              <a:rPr lang="en-US" smtClean="0"/>
              <a:t>‹#›</a:t>
            </a:fld>
            <a:endParaRPr lang="en-US"/>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extLst>
      <p:ext uri="{BB962C8B-B14F-4D97-AF65-F5344CB8AC3E}">
        <p14:creationId xmlns:p14="http://schemas.microsoft.com/office/powerpoint/2010/main" val="1149129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0AB4DD48-5F0A-3440-A440-CD2CEAD59DC1}" type="datetimeFigureOut">
              <a:rPr lang="en-US" smtClean="0"/>
              <a:t>3/3/2023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3DF735-F1DB-9C4D-810B-C4438FFE8FF4}" type="slidenum">
              <a:rPr lang="en-US" smtClean="0"/>
              <a:t>‹#›</a:t>
            </a:fld>
            <a:endParaRPr lang="en-US"/>
          </a:p>
        </p:txBody>
      </p:sp>
    </p:spTree>
    <p:extLst>
      <p:ext uri="{BB962C8B-B14F-4D97-AF65-F5344CB8AC3E}">
        <p14:creationId xmlns:p14="http://schemas.microsoft.com/office/powerpoint/2010/main" val="3290993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AB4DD48-5F0A-3440-A440-CD2CEAD59DC1}" type="datetimeFigureOut">
              <a:rPr lang="en-US" smtClean="0"/>
              <a:t>3/3/2023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3DF735-F1DB-9C4D-810B-C4438FFE8FF4}" type="slidenum">
              <a:rPr lang="en-US" smtClean="0"/>
              <a:t>‹#›</a:t>
            </a:fld>
            <a:endParaRPr lang="en-US"/>
          </a:p>
        </p:txBody>
      </p:sp>
    </p:spTree>
    <p:extLst>
      <p:ext uri="{BB962C8B-B14F-4D97-AF65-F5344CB8AC3E}">
        <p14:creationId xmlns:p14="http://schemas.microsoft.com/office/powerpoint/2010/main" val="3931709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AB4DD48-5F0A-3440-A440-CD2CEAD59DC1}" type="datetimeFigureOut">
              <a:rPr lang="en-US" smtClean="0"/>
              <a:t>3/3/2023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3DF735-F1DB-9C4D-810B-C4438FFE8FF4}" type="slidenum">
              <a:rPr lang="en-US" smtClean="0"/>
              <a:t>‹#›</a:t>
            </a:fld>
            <a:endParaRPr lang="en-US"/>
          </a:p>
        </p:txBody>
      </p:sp>
    </p:spTree>
    <p:extLst>
      <p:ext uri="{BB962C8B-B14F-4D97-AF65-F5344CB8AC3E}">
        <p14:creationId xmlns:p14="http://schemas.microsoft.com/office/powerpoint/2010/main" val="2568357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0AB4DD48-5F0A-3440-A440-CD2CEAD59DC1}" type="datetimeFigureOut">
              <a:rPr lang="en-US" smtClean="0"/>
              <a:t>3/3/2023</a:t>
            </a:fld>
            <a:endParaRPr lang="en-US"/>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43DF735-F1DB-9C4D-810B-C4438FFE8FF4}" type="slidenum">
              <a:rPr lang="en-US" smtClean="0"/>
              <a:t>‹#›</a:t>
            </a:fld>
            <a:endParaRPr lang="en-US"/>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78804199"/>
      </p:ext>
    </p:extLst>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ollections.ushmm.org/search/?f%5bf_images%5d%5b%5d=indiv_photographs"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hyperlink" Target="https://www.statista.com/statistics/816732/number-of-anti-semitic-incident-in-the-us/"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encyclopedia.ushmm.org/content/en/article/introduction-to-the-holocaus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60"/>
        <p:cNvGrpSpPr/>
        <p:nvPr/>
      </p:nvGrpSpPr>
      <p:grpSpPr>
        <a:xfrm>
          <a:off x="0" y="0"/>
          <a:ext cx="0" cy="0"/>
          <a:chOff x="0" y="0"/>
          <a:chExt cx="0" cy="0"/>
        </a:xfrm>
      </p:grpSpPr>
      <p:sp>
        <p:nvSpPr>
          <p:cNvPr id="161" name="Google Shape;161;p28"/>
          <p:cNvSpPr txBox="1">
            <a:spLocks noGrp="1"/>
          </p:cNvSpPr>
          <p:nvPr>
            <p:ph type="ctrTitle"/>
          </p:nvPr>
        </p:nvSpPr>
        <p:spPr>
          <a:xfrm>
            <a:off x="838200" y="451381"/>
            <a:ext cx="10512552" cy="2977619"/>
          </a:xfrm>
          <a:prstGeom prst="rect">
            <a:avLst/>
          </a:prstGeom>
        </p:spPr>
        <p:txBody>
          <a:bodyPr spcFirstLastPara="1" vert="horz" lIns="121900" tIns="121900" rIns="121900" bIns="121900" rtlCol="0" anchor="b" anchorCtr="0">
            <a:normAutofit/>
          </a:bodyPr>
          <a:lstStyle/>
          <a:p>
            <a:pPr algn="l">
              <a:spcBef>
                <a:spcPts val="0"/>
              </a:spcBef>
            </a:pPr>
            <a:r>
              <a:rPr lang="en-US" sz="6600" dirty="0">
                <a:latin typeface="Book Antiqua" panose="02040602050305030304" pitchFamily="18" charset="0"/>
                <a:ea typeface="Source Code Pro"/>
                <a:cs typeface="Source Code Pro"/>
                <a:sym typeface="Source Code Pro"/>
              </a:rPr>
              <a:t>Culture and The Holocaust</a:t>
            </a:r>
            <a:br>
              <a:rPr lang="en-US" sz="6600" dirty="0">
                <a:latin typeface="Book Antiqua" panose="02040602050305030304" pitchFamily="18" charset="0"/>
                <a:ea typeface="Source Code Pro"/>
                <a:cs typeface="Source Code Pro"/>
                <a:sym typeface="Source Code Pro"/>
              </a:rPr>
            </a:br>
            <a:r>
              <a:rPr lang="en-US" sz="3200" dirty="0">
                <a:latin typeface="Book Antiqua" panose="02040602050305030304" pitchFamily="18" charset="0"/>
                <a:ea typeface="Source Code Pro"/>
                <a:cs typeface="Source Code Pro"/>
                <a:sym typeface="Source Code Pro"/>
              </a:rPr>
              <a:t>Introductory presentation</a:t>
            </a:r>
            <a:br>
              <a:rPr lang="en-US" sz="3200" dirty="0">
                <a:latin typeface="Book Antiqua" panose="02040602050305030304" pitchFamily="18" charset="0"/>
                <a:ea typeface="Source Code Pro"/>
                <a:cs typeface="Source Code Pro"/>
                <a:sym typeface="Source Code Pro"/>
              </a:rPr>
            </a:br>
            <a:r>
              <a:rPr lang="en-US" sz="2400" dirty="0">
                <a:latin typeface="Book Antiqua" panose="02040602050305030304" pitchFamily="18" charset="0"/>
                <a:ea typeface="Source Code Pro"/>
                <a:cs typeface="Source Code Pro"/>
                <a:sym typeface="Source Code Pro"/>
              </a:rPr>
              <a:t>(includes student selection of photos and interpretations)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5"/>
          <p:cNvSpPr txBox="1">
            <a:spLocks noGrp="1"/>
          </p:cNvSpPr>
          <p:nvPr>
            <p:ph type="title"/>
          </p:nvPr>
        </p:nvSpPr>
        <p:spPr>
          <a:xfrm>
            <a:off x="961167" y="435400"/>
            <a:ext cx="5801600" cy="898000"/>
          </a:xfrm>
          <a:prstGeom prst="rect">
            <a:avLst/>
          </a:prstGeom>
        </p:spPr>
        <p:txBody>
          <a:bodyPr spcFirstLastPara="1" vert="horz" wrap="square" lIns="121900" tIns="121900" rIns="121900" bIns="121900" rtlCol="0" anchor="ctr" anchorCtr="0">
            <a:normAutofit/>
          </a:bodyPr>
          <a:lstStyle/>
          <a:p>
            <a:pPr algn="l"/>
            <a:r>
              <a:rPr lang="en" sz="1867" dirty="0">
                <a:solidFill>
                  <a:schemeClr val="bg1"/>
                </a:solidFill>
                <a:latin typeface="Source Code Pro"/>
                <a:ea typeface="Source Code Pro"/>
                <a:cs typeface="Source Code Pro"/>
                <a:sym typeface="Source Code Pro"/>
              </a:rPr>
              <a:t>Sources</a:t>
            </a:r>
            <a:endParaRPr sz="1867" dirty="0">
              <a:solidFill>
                <a:schemeClr val="bg1"/>
              </a:solidFill>
              <a:latin typeface="Source Code Pro"/>
              <a:ea typeface="Source Code Pro"/>
              <a:cs typeface="Source Code Pro"/>
              <a:sym typeface="Source Code Pro"/>
            </a:endParaRPr>
          </a:p>
        </p:txBody>
      </p:sp>
      <p:sp>
        <p:nvSpPr>
          <p:cNvPr id="209" name="Google Shape;209;p35"/>
          <p:cNvSpPr txBox="1"/>
          <p:nvPr/>
        </p:nvSpPr>
        <p:spPr>
          <a:xfrm>
            <a:off x="990467" y="1830467"/>
            <a:ext cx="10697228" cy="2649724"/>
          </a:xfrm>
          <a:prstGeom prst="rect">
            <a:avLst/>
          </a:prstGeom>
          <a:noFill/>
          <a:ln>
            <a:noFill/>
          </a:ln>
        </p:spPr>
        <p:txBody>
          <a:bodyPr spcFirstLastPara="1" wrap="square" lIns="121900" tIns="121900" rIns="121900" bIns="121900" anchor="t" anchorCtr="0">
            <a:spAutoFit/>
          </a:bodyPr>
          <a:lstStyle/>
          <a:p>
            <a:pPr marL="609585" indent="-423323">
              <a:lnSpc>
                <a:spcPct val="115000"/>
              </a:lnSpc>
              <a:buSzPts val="1400"/>
              <a:buFont typeface="Source Code Pro"/>
              <a:buChar char="●"/>
            </a:pPr>
            <a:r>
              <a:rPr lang="en" sz="1467" u="sng" dirty="0">
                <a:solidFill>
                  <a:srgbClr val="1155CC"/>
                </a:solidFill>
                <a:highlight>
                  <a:srgbClr val="FFFFFF"/>
                </a:highlight>
                <a:hlinkClick r:id="rId3">
                  <a:extLst>
                    <a:ext uri="{A12FA001-AC4F-418D-AE19-62706E023703}">
                      <ahyp:hlinkClr xmlns:ahyp="http://schemas.microsoft.com/office/drawing/2018/hyperlinkcolor" val="tx"/>
                    </a:ext>
                  </a:extLst>
                </a:hlinkClick>
              </a:rPr>
              <a:t>https://collections.ushmm.org/search/?f%5bf_images%5d%5b%5d=indiv_photographs</a:t>
            </a:r>
            <a:endParaRPr sz="1333" dirty="0">
              <a:latin typeface="Times New Roman"/>
              <a:ea typeface="Times New Roman"/>
              <a:cs typeface="Times New Roman"/>
              <a:sym typeface="Times New Roman"/>
            </a:endParaRPr>
          </a:p>
          <a:p>
            <a:pPr marL="609585">
              <a:lnSpc>
                <a:spcPct val="115000"/>
              </a:lnSpc>
            </a:pPr>
            <a:endParaRPr sz="1333" dirty="0">
              <a:latin typeface="Times New Roman"/>
              <a:ea typeface="Times New Roman"/>
              <a:cs typeface="Times New Roman"/>
              <a:sym typeface="Times New Roman"/>
            </a:endParaRPr>
          </a:p>
          <a:p>
            <a:pPr marL="609585" indent="-423323">
              <a:buSzPts val="1400"/>
              <a:buFont typeface="Source Code Pro"/>
              <a:buChar char="●"/>
            </a:pPr>
            <a:r>
              <a:rPr lang="en" sz="1400" dirty="0">
                <a:solidFill>
                  <a:srgbClr val="333333"/>
                </a:solidFill>
                <a:highlight>
                  <a:srgbClr val="FFFFFF"/>
                </a:highlight>
              </a:rPr>
              <a:t>United States Holocaust Memorial Museum, courtesy of David </a:t>
            </a:r>
            <a:r>
              <a:rPr lang="en" sz="1400" dirty="0" err="1">
                <a:solidFill>
                  <a:srgbClr val="333333"/>
                </a:solidFill>
                <a:highlight>
                  <a:srgbClr val="FFFFFF"/>
                </a:highlight>
              </a:rPr>
              <a:t>Mendels</a:t>
            </a:r>
            <a:endParaRPr sz="1400" dirty="0">
              <a:solidFill>
                <a:srgbClr val="333333"/>
              </a:solidFill>
              <a:highlight>
                <a:srgbClr val="FFFFFF"/>
              </a:highlight>
            </a:endParaRPr>
          </a:p>
          <a:p>
            <a:pPr marL="609585"/>
            <a:endParaRPr sz="1400" dirty="0">
              <a:solidFill>
                <a:srgbClr val="333333"/>
              </a:solidFill>
              <a:highlight>
                <a:srgbClr val="FFFFFF"/>
              </a:highlight>
            </a:endParaRPr>
          </a:p>
          <a:p>
            <a:pPr marL="609585" indent="-402157">
              <a:buClr>
                <a:srgbClr val="444444"/>
              </a:buClr>
              <a:buSzPts val="1150"/>
              <a:buChar char="●"/>
            </a:pPr>
            <a:r>
              <a:rPr lang="en" sz="1533" dirty="0">
                <a:solidFill>
                  <a:srgbClr val="444444"/>
                </a:solidFill>
                <a:highlight>
                  <a:srgbClr val="FAFAFA"/>
                </a:highlight>
              </a:rPr>
              <a:t>ADL. (April 25, 2021). Number of anti-Semitic incidents in the United States from 2008 to 2020 [Graph]. In </a:t>
            </a:r>
            <a:r>
              <a:rPr lang="en" sz="1533" i="1" dirty="0">
                <a:solidFill>
                  <a:srgbClr val="444444"/>
                </a:solidFill>
              </a:rPr>
              <a:t>Statista</a:t>
            </a:r>
            <a:r>
              <a:rPr lang="en" sz="1533" dirty="0">
                <a:solidFill>
                  <a:srgbClr val="444444"/>
                </a:solidFill>
                <a:highlight>
                  <a:srgbClr val="FAFAFA"/>
                </a:highlight>
              </a:rPr>
              <a:t>. Retrieved May 12, 2022, from </a:t>
            </a:r>
            <a:r>
              <a:rPr lang="en" sz="1533" dirty="0">
                <a:solidFill>
                  <a:srgbClr val="444444"/>
                </a:solidFill>
                <a:highlight>
                  <a:srgbClr val="FAFAFA"/>
                </a:highlight>
                <a:hlinkClick r:id="rId4"/>
              </a:rPr>
              <a:t>https://www.statista.com/statistics/816732/number-of-anti-semitic-incident-in-the-us/</a:t>
            </a:r>
            <a:endParaRPr lang="en" sz="1533" dirty="0">
              <a:solidFill>
                <a:srgbClr val="444444"/>
              </a:solidFill>
              <a:highlight>
                <a:srgbClr val="FAFAFA"/>
              </a:highlight>
            </a:endParaRPr>
          </a:p>
          <a:p>
            <a:pPr marL="609585" indent="-402157">
              <a:buClr>
                <a:srgbClr val="444444"/>
              </a:buClr>
              <a:buSzPts val="1150"/>
              <a:buChar char="●"/>
            </a:pPr>
            <a:endParaRPr lang="en" sz="1533" dirty="0">
              <a:solidFill>
                <a:srgbClr val="444444"/>
              </a:solidFill>
              <a:highlight>
                <a:srgbClr val="FAFAFA"/>
              </a:highlight>
            </a:endParaRPr>
          </a:p>
          <a:p>
            <a:r>
              <a:rPr lang="en-US" dirty="0"/>
              <a:t>Student Collaborators: Kyle </a:t>
            </a:r>
            <a:r>
              <a:rPr lang="en-US" dirty="0" err="1"/>
              <a:t>Kropfelder</a:t>
            </a:r>
            <a:r>
              <a:rPr lang="en-US" dirty="0"/>
              <a:t> and Nelida Lewis in EDUC 203.003</a:t>
            </a:r>
          </a:p>
          <a:p>
            <a:r>
              <a:rPr lang="en-US" dirty="0"/>
              <a:t>Date: May 2022</a:t>
            </a:r>
          </a:p>
          <a:p>
            <a:pPr marL="609585" indent="-402157">
              <a:buClr>
                <a:srgbClr val="444444"/>
              </a:buClr>
              <a:buSzPts val="1150"/>
              <a:buChar char="●"/>
            </a:pPr>
            <a:endParaRPr sz="1400" dirty="0">
              <a:solidFill>
                <a:srgbClr val="333333"/>
              </a:solidFill>
              <a:highlight>
                <a:srgbClr val="FFFFFF"/>
              </a:high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57112-5CFD-68D3-A852-655E26D5489B}"/>
              </a:ext>
            </a:extLst>
          </p:cNvPr>
          <p:cNvSpPr>
            <a:spLocks noGrp="1"/>
          </p:cNvSpPr>
          <p:nvPr>
            <p:ph type="title"/>
          </p:nvPr>
        </p:nvSpPr>
        <p:spPr/>
        <p:txBody>
          <a:bodyPr/>
          <a:lstStyle/>
          <a:p>
            <a:pPr algn="ctr"/>
            <a:r>
              <a:rPr lang="en-US" dirty="0">
                <a:latin typeface="Book Antiqua" panose="02040602050305030304" pitchFamily="18" charset="0"/>
              </a:rPr>
              <a:t>History &amp; Facts </a:t>
            </a:r>
            <a:br>
              <a:rPr lang="en-US" dirty="0">
                <a:latin typeface="Book Antiqua" panose="02040602050305030304" pitchFamily="18" charset="0"/>
              </a:rPr>
            </a:br>
            <a:r>
              <a:rPr lang="en-US" dirty="0">
                <a:latin typeface="Book Antiqua" panose="02040602050305030304" pitchFamily="18" charset="0"/>
              </a:rPr>
              <a:t>About the Holocaust</a:t>
            </a:r>
          </a:p>
        </p:txBody>
      </p:sp>
      <p:sp>
        <p:nvSpPr>
          <p:cNvPr id="3" name="Content Placeholder 2">
            <a:extLst>
              <a:ext uri="{FF2B5EF4-FFF2-40B4-BE49-F238E27FC236}">
                <a16:creationId xmlns:a16="http://schemas.microsoft.com/office/drawing/2014/main" id="{F85667D6-D908-D2AF-C502-72A3BCB0141C}"/>
              </a:ext>
            </a:extLst>
          </p:cNvPr>
          <p:cNvSpPr>
            <a:spLocks noGrp="1"/>
          </p:cNvSpPr>
          <p:nvPr>
            <p:ph idx="1"/>
          </p:nvPr>
        </p:nvSpPr>
        <p:spPr/>
        <p:txBody>
          <a:bodyPr/>
          <a:lstStyle/>
          <a:p>
            <a:r>
              <a:rPr lang="en-US" dirty="0">
                <a:latin typeface="Book Antiqua" panose="02040602050305030304" pitchFamily="18" charset="0"/>
              </a:rPr>
              <a:t>Who, what, when and where will be reviewed and discussed. Students will have pre-presentation assignment of reading this background material: </a:t>
            </a:r>
            <a:r>
              <a:rPr lang="en-US" dirty="0">
                <a:latin typeface="Book Antiqua" panose="02040602050305030304" pitchFamily="18" charset="0"/>
                <a:hlinkClick r:id="rId2"/>
              </a:rPr>
              <a:t>https://</a:t>
            </a:r>
            <a:r>
              <a:rPr lang="en-US" dirty="0" err="1">
                <a:latin typeface="Book Antiqua" panose="02040602050305030304" pitchFamily="18" charset="0"/>
                <a:hlinkClick r:id="rId2"/>
              </a:rPr>
              <a:t>encyclopedia.ushmm.org</a:t>
            </a:r>
            <a:r>
              <a:rPr lang="en-US" dirty="0">
                <a:latin typeface="Book Antiqua" panose="02040602050305030304" pitchFamily="18" charset="0"/>
                <a:hlinkClick r:id="rId2"/>
              </a:rPr>
              <a:t>/content/</a:t>
            </a:r>
            <a:r>
              <a:rPr lang="en-US" dirty="0" err="1">
                <a:latin typeface="Book Antiqua" panose="02040602050305030304" pitchFamily="18" charset="0"/>
                <a:hlinkClick r:id="rId2"/>
              </a:rPr>
              <a:t>en</a:t>
            </a:r>
            <a:r>
              <a:rPr lang="en-US" dirty="0">
                <a:latin typeface="Book Antiqua" panose="02040602050305030304" pitchFamily="18" charset="0"/>
                <a:hlinkClick r:id="rId2"/>
              </a:rPr>
              <a:t>/article/introduction-to-the-holocaust</a:t>
            </a:r>
            <a:endParaRPr lang="en-US" dirty="0">
              <a:latin typeface="Book Antiqua" panose="02040602050305030304" pitchFamily="18" charset="0"/>
            </a:endParaRPr>
          </a:p>
        </p:txBody>
      </p:sp>
    </p:spTree>
    <p:extLst>
      <p:ext uri="{BB962C8B-B14F-4D97-AF65-F5344CB8AC3E}">
        <p14:creationId xmlns:p14="http://schemas.microsoft.com/office/powerpoint/2010/main" val="4236171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2232028" y="404403"/>
            <a:ext cx="5801600" cy="898000"/>
          </a:xfrm>
          <a:prstGeom prst="rect">
            <a:avLst/>
          </a:prstGeom>
        </p:spPr>
        <p:txBody>
          <a:bodyPr spcFirstLastPara="1" vert="horz" wrap="square" lIns="121900" tIns="121900" rIns="121900" bIns="121900" rtlCol="0" anchor="ctr" anchorCtr="0">
            <a:normAutofit/>
          </a:bodyPr>
          <a:lstStyle/>
          <a:p>
            <a:r>
              <a:rPr lang="en" sz="2400" dirty="0">
                <a:solidFill>
                  <a:schemeClr val="bg1"/>
                </a:solidFill>
                <a:latin typeface="Source Code Pro"/>
                <a:ea typeface="Source Code Pro"/>
                <a:cs typeface="Source Code Pro"/>
                <a:sym typeface="Source Code Pro"/>
              </a:rPr>
              <a:t>5 W's of the Holocaust</a:t>
            </a:r>
            <a:endParaRPr sz="2400" dirty="0">
              <a:solidFill>
                <a:schemeClr val="bg1"/>
              </a:solidFill>
              <a:latin typeface="Source Code Pro"/>
              <a:ea typeface="Source Code Pro"/>
              <a:cs typeface="Source Code Pro"/>
              <a:sym typeface="Source Code Pro"/>
            </a:endParaRPr>
          </a:p>
        </p:txBody>
      </p:sp>
      <p:sp>
        <p:nvSpPr>
          <p:cNvPr id="69" name="Google Shape;69;p15"/>
          <p:cNvSpPr txBox="1"/>
          <p:nvPr/>
        </p:nvSpPr>
        <p:spPr>
          <a:xfrm>
            <a:off x="961167" y="1728101"/>
            <a:ext cx="8708400" cy="4555053"/>
          </a:xfrm>
          <a:prstGeom prst="rect">
            <a:avLst/>
          </a:prstGeom>
          <a:noFill/>
          <a:ln>
            <a:noFill/>
          </a:ln>
        </p:spPr>
        <p:txBody>
          <a:bodyPr spcFirstLastPara="1" wrap="square" lIns="121900" tIns="121900" rIns="121900" bIns="121900" anchor="t" anchorCtr="0">
            <a:spAutoFit/>
          </a:bodyPr>
          <a:lstStyle/>
          <a:p>
            <a:r>
              <a:rPr lang="en" sz="2000" b="1" dirty="0">
                <a:latin typeface="Book Antiqua" panose="02040602050305030304" pitchFamily="18" charset="0"/>
                <a:ea typeface="Source Code Pro"/>
                <a:cs typeface="Source Code Pro"/>
                <a:sym typeface="Source Code Pro"/>
              </a:rPr>
              <a:t>Who: Predominantly Jews under attack by Nazi Germans</a:t>
            </a:r>
            <a:endParaRPr sz="2000" b="1" dirty="0">
              <a:latin typeface="Book Antiqua" panose="02040602050305030304" pitchFamily="18" charset="0"/>
              <a:ea typeface="Source Code Pro"/>
              <a:cs typeface="Source Code Pro"/>
              <a:sym typeface="Source Code Pro"/>
            </a:endParaRPr>
          </a:p>
          <a:p>
            <a:endParaRPr sz="2000" b="1" dirty="0">
              <a:latin typeface="Book Antiqua" panose="02040602050305030304" pitchFamily="18" charset="0"/>
              <a:ea typeface="Source Code Pro"/>
              <a:cs typeface="Source Code Pro"/>
              <a:sym typeface="Source Code Pro"/>
            </a:endParaRPr>
          </a:p>
          <a:p>
            <a:r>
              <a:rPr lang="en" sz="2000" b="1" dirty="0">
                <a:latin typeface="Book Antiqua" panose="02040602050305030304" pitchFamily="18" charset="0"/>
                <a:ea typeface="Source Code Pro"/>
                <a:cs typeface="Source Code Pro"/>
                <a:sym typeface="Source Code Pro"/>
              </a:rPr>
              <a:t>What: A genocide rooted in </a:t>
            </a:r>
            <a:r>
              <a:rPr lang="en" sz="2000" b="1" dirty="0" err="1">
                <a:latin typeface="Book Antiqua" panose="02040602050305030304" pitchFamily="18" charset="0"/>
                <a:ea typeface="Source Code Pro"/>
                <a:cs typeface="Source Code Pro"/>
                <a:sym typeface="Source Code Pro"/>
              </a:rPr>
              <a:t>anti-semitism</a:t>
            </a:r>
            <a:r>
              <a:rPr lang="en" sz="2000" b="1" dirty="0">
                <a:latin typeface="Book Antiqua" panose="02040602050305030304" pitchFamily="18" charset="0"/>
                <a:ea typeface="Source Code Pro"/>
                <a:cs typeface="Source Code Pro"/>
                <a:sym typeface="Source Code Pro"/>
              </a:rPr>
              <a:t> that cost the lives of millions of Jews</a:t>
            </a:r>
            <a:endParaRPr sz="2000" b="1" dirty="0">
              <a:latin typeface="Book Antiqua" panose="02040602050305030304" pitchFamily="18" charset="0"/>
              <a:ea typeface="Source Code Pro"/>
              <a:cs typeface="Source Code Pro"/>
              <a:sym typeface="Source Code Pro"/>
            </a:endParaRPr>
          </a:p>
          <a:p>
            <a:endParaRPr sz="2000" b="1" dirty="0">
              <a:latin typeface="Book Antiqua" panose="02040602050305030304" pitchFamily="18" charset="0"/>
              <a:ea typeface="Source Code Pro"/>
              <a:cs typeface="Source Code Pro"/>
              <a:sym typeface="Source Code Pro"/>
            </a:endParaRPr>
          </a:p>
          <a:p>
            <a:r>
              <a:rPr lang="en" sz="2000" b="1" dirty="0">
                <a:latin typeface="Book Antiqua" panose="02040602050305030304" pitchFamily="18" charset="0"/>
                <a:ea typeface="Source Code Pro"/>
                <a:cs typeface="Source Code Pro"/>
                <a:sym typeface="Source Code Pro"/>
              </a:rPr>
              <a:t>Where: Nazi Germany and surrounding nations</a:t>
            </a:r>
            <a:endParaRPr sz="2000" b="1" dirty="0">
              <a:latin typeface="Book Antiqua" panose="02040602050305030304" pitchFamily="18" charset="0"/>
              <a:ea typeface="Source Code Pro"/>
              <a:cs typeface="Source Code Pro"/>
              <a:sym typeface="Source Code Pro"/>
            </a:endParaRPr>
          </a:p>
          <a:p>
            <a:endParaRPr sz="2000" b="1" dirty="0">
              <a:latin typeface="Book Antiqua" panose="02040602050305030304" pitchFamily="18" charset="0"/>
              <a:ea typeface="Source Code Pro"/>
              <a:cs typeface="Source Code Pro"/>
              <a:sym typeface="Source Code Pro"/>
            </a:endParaRPr>
          </a:p>
          <a:p>
            <a:r>
              <a:rPr lang="en" sz="2000" b="1" dirty="0">
                <a:latin typeface="Book Antiqua" panose="02040602050305030304" pitchFamily="18" charset="0"/>
                <a:ea typeface="Source Code Pro"/>
                <a:cs typeface="Source Code Pro"/>
                <a:sym typeface="Source Code Pro"/>
              </a:rPr>
              <a:t>When: 1941-1945</a:t>
            </a:r>
            <a:endParaRPr sz="2000" b="1" dirty="0">
              <a:latin typeface="Book Antiqua" panose="02040602050305030304" pitchFamily="18" charset="0"/>
              <a:ea typeface="Source Code Pro"/>
              <a:cs typeface="Source Code Pro"/>
              <a:sym typeface="Source Code Pro"/>
            </a:endParaRPr>
          </a:p>
          <a:p>
            <a:endParaRPr sz="2000" b="1" dirty="0">
              <a:latin typeface="Book Antiqua" panose="02040602050305030304" pitchFamily="18" charset="0"/>
              <a:ea typeface="Source Code Pro"/>
              <a:cs typeface="Source Code Pro"/>
              <a:sym typeface="Source Code Pro"/>
            </a:endParaRPr>
          </a:p>
          <a:p>
            <a:r>
              <a:rPr lang="en" sz="2000" b="1" dirty="0">
                <a:latin typeface="Book Antiqua" panose="02040602050305030304" pitchFamily="18" charset="0"/>
                <a:ea typeface="Source Code Pro"/>
                <a:cs typeface="Source Code Pro"/>
                <a:sym typeface="Source Code Pro"/>
              </a:rPr>
              <a:t>Why: Adolf Hitler, who gained mass respect among Germans due to his success in bringing Germany back to prominence following WW1, used the trust he gained to push his narrative that Jews were at fault for most of Germany's problems and that the Aryan race was superior; failure from the western nations - Britain and France</a:t>
            </a:r>
            <a:endParaRPr sz="2000" b="1" dirty="0">
              <a:latin typeface="Book Antiqua" panose="02040602050305030304" pitchFamily="18" charset="0"/>
              <a:ea typeface="Source Code Pro"/>
              <a:cs typeface="Source Code Pro"/>
              <a:sym typeface="Source Code Pr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9"/>
          <p:cNvSpPr txBox="1">
            <a:spLocks noGrp="1"/>
          </p:cNvSpPr>
          <p:nvPr>
            <p:ph type="title"/>
          </p:nvPr>
        </p:nvSpPr>
        <p:spPr>
          <a:xfrm>
            <a:off x="961167" y="435400"/>
            <a:ext cx="5801600" cy="898000"/>
          </a:xfrm>
          <a:prstGeom prst="rect">
            <a:avLst/>
          </a:prstGeom>
        </p:spPr>
        <p:txBody>
          <a:bodyPr spcFirstLastPara="1" vert="horz" wrap="square" lIns="121900" tIns="121900" rIns="121900" bIns="121900" rtlCol="0" anchor="ctr" anchorCtr="0">
            <a:normAutofit/>
          </a:bodyPr>
          <a:lstStyle/>
          <a:p>
            <a:pPr algn="l"/>
            <a:r>
              <a:rPr lang="en" sz="1867" dirty="0">
                <a:latin typeface="Source Code Pro"/>
                <a:ea typeface="Source Code Pro"/>
                <a:cs typeface="Source Code Pro"/>
                <a:sym typeface="Source Code Pro"/>
              </a:rPr>
              <a:t>The </a:t>
            </a:r>
            <a:r>
              <a:rPr lang="en" sz="2400" dirty="0">
                <a:solidFill>
                  <a:schemeClr val="bg1"/>
                </a:solidFill>
                <a:latin typeface="Source Code Pro"/>
                <a:ea typeface="Source Code Pro"/>
                <a:cs typeface="Source Code Pro"/>
                <a:sym typeface="Source Code Pro"/>
              </a:rPr>
              <a:t>Story Behind a Picture</a:t>
            </a:r>
            <a:endParaRPr sz="2400" dirty="0">
              <a:solidFill>
                <a:schemeClr val="bg1"/>
              </a:solidFill>
              <a:latin typeface="Source Code Pro"/>
              <a:ea typeface="Source Code Pro"/>
              <a:cs typeface="Source Code Pro"/>
              <a:sym typeface="Source Code Pro"/>
            </a:endParaRPr>
          </a:p>
        </p:txBody>
      </p:sp>
      <p:sp>
        <p:nvSpPr>
          <p:cNvPr id="167" name="Google Shape;167;p29"/>
          <p:cNvSpPr txBox="1"/>
          <p:nvPr/>
        </p:nvSpPr>
        <p:spPr>
          <a:xfrm>
            <a:off x="1011000" y="1802967"/>
            <a:ext cx="7161200" cy="1631175"/>
          </a:xfrm>
          <a:prstGeom prst="rect">
            <a:avLst/>
          </a:prstGeom>
          <a:noFill/>
          <a:ln>
            <a:noFill/>
          </a:ln>
        </p:spPr>
        <p:txBody>
          <a:bodyPr spcFirstLastPara="1" wrap="square" lIns="121900" tIns="121900" rIns="121900" bIns="121900" anchor="t" anchorCtr="0">
            <a:spAutoFit/>
          </a:bodyPr>
          <a:lstStyle/>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Both of these pictures are from the Dachau death train, the train had forty cars that held 2,000 to 3,000 dead Jews. </a:t>
            </a:r>
            <a:endParaRPr dirty="0">
              <a:latin typeface="Book Antiqua" panose="02040602050305030304" pitchFamily="18" charset="0"/>
              <a:ea typeface="Source Code Pro"/>
              <a:cs typeface="Source Code Pro"/>
              <a:sym typeface="Source Code Pro"/>
            </a:endParaRPr>
          </a:p>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In the picture to the left you will see soldiers, this is because the US 7th army took youth that they thought were Nazi snipers and showed them what they really did</a:t>
            </a:r>
            <a:endParaRPr dirty="0">
              <a:latin typeface="Book Antiqua" panose="02040602050305030304" pitchFamily="18" charset="0"/>
              <a:ea typeface="Source Code Pro"/>
              <a:cs typeface="Source Code Pro"/>
              <a:sym typeface="Source Code Pro"/>
            </a:endParaRPr>
          </a:p>
        </p:txBody>
      </p:sp>
      <p:pic>
        <p:nvPicPr>
          <p:cNvPr id="168" name="Google Shape;168;p29" descr="Photograph of soldiers looking into train car"/>
          <p:cNvPicPr preferRelativeResize="0"/>
          <p:nvPr/>
        </p:nvPicPr>
        <p:blipFill>
          <a:blip r:embed="rId3">
            <a:alphaModFix/>
          </a:blip>
          <a:stretch>
            <a:fillRect/>
          </a:stretch>
        </p:blipFill>
        <p:spPr>
          <a:xfrm>
            <a:off x="589780" y="3774705"/>
            <a:ext cx="3613400" cy="2742732"/>
          </a:xfrm>
          <a:prstGeom prst="rect">
            <a:avLst/>
          </a:prstGeom>
          <a:noFill/>
          <a:ln>
            <a:noFill/>
          </a:ln>
        </p:spPr>
      </p:pic>
      <p:pic>
        <p:nvPicPr>
          <p:cNvPr id="169" name="Google Shape;169;p29" descr="Photograph of bodies inside a train car"/>
          <p:cNvPicPr preferRelativeResize="0"/>
          <p:nvPr/>
        </p:nvPicPr>
        <p:blipFill>
          <a:blip r:embed="rId4">
            <a:alphaModFix/>
          </a:blip>
          <a:stretch>
            <a:fillRect/>
          </a:stretch>
        </p:blipFill>
        <p:spPr>
          <a:xfrm>
            <a:off x="7710695" y="2835400"/>
            <a:ext cx="3613400" cy="4022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0"/>
          <p:cNvSpPr txBox="1">
            <a:spLocks noGrp="1"/>
          </p:cNvSpPr>
          <p:nvPr>
            <p:ph type="title"/>
          </p:nvPr>
        </p:nvSpPr>
        <p:spPr>
          <a:xfrm>
            <a:off x="961167" y="435400"/>
            <a:ext cx="5801600" cy="898000"/>
          </a:xfrm>
          <a:prstGeom prst="rect">
            <a:avLst/>
          </a:prstGeom>
        </p:spPr>
        <p:txBody>
          <a:bodyPr spcFirstLastPara="1" vert="horz" wrap="square" lIns="121900" tIns="121900" rIns="121900" bIns="121900" rtlCol="0" anchor="ctr" anchorCtr="0">
            <a:normAutofit/>
          </a:bodyPr>
          <a:lstStyle/>
          <a:p>
            <a:pPr algn="l"/>
            <a:r>
              <a:rPr lang="en" sz="1867" dirty="0">
                <a:latin typeface="Source Code Pro"/>
                <a:ea typeface="Source Code Pro"/>
                <a:cs typeface="Source Code Pro"/>
                <a:sym typeface="Source Code Pro"/>
              </a:rPr>
              <a:t>The </a:t>
            </a:r>
            <a:r>
              <a:rPr lang="en" sz="2000" dirty="0">
                <a:solidFill>
                  <a:schemeClr val="bg1"/>
                </a:solidFill>
                <a:latin typeface="Source Code Pro"/>
                <a:ea typeface="Source Code Pro"/>
                <a:cs typeface="Source Code Pro"/>
                <a:sym typeface="Source Code Pro"/>
              </a:rPr>
              <a:t>Story Behind Another Picture</a:t>
            </a:r>
            <a:endParaRPr sz="2000" dirty="0">
              <a:solidFill>
                <a:schemeClr val="bg1"/>
              </a:solidFill>
              <a:latin typeface="Source Code Pro"/>
              <a:ea typeface="Source Code Pro"/>
              <a:cs typeface="Source Code Pro"/>
              <a:sym typeface="Source Code Pro"/>
            </a:endParaRPr>
          </a:p>
        </p:txBody>
      </p:sp>
      <p:sp>
        <p:nvSpPr>
          <p:cNvPr id="176" name="Google Shape;176;p30"/>
          <p:cNvSpPr txBox="1"/>
          <p:nvPr/>
        </p:nvSpPr>
        <p:spPr>
          <a:xfrm>
            <a:off x="1031033" y="1937101"/>
            <a:ext cx="5731600" cy="2554505"/>
          </a:xfrm>
          <a:prstGeom prst="rect">
            <a:avLst/>
          </a:prstGeom>
          <a:noFill/>
          <a:ln>
            <a:noFill/>
          </a:ln>
        </p:spPr>
        <p:txBody>
          <a:bodyPr spcFirstLastPara="1" wrap="square" lIns="121900" tIns="121900" rIns="121900" bIns="121900" anchor="t" anchorCtr="0">
            <a:spAutoFit/>
          </a:bodyPr>
          <a:lstStyle/>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This picture shows German civilians digging up graves of the Jewish people killed in the town of </a:t>
            </a:r>
            <a:r>
              <a:rPr lang="en" dirty="0" err="1">
                <a:latin typeface="Book Antiqua" panose="02040602050305030304" pitchFamily="18" charset="0"/>
                <a:ea typeface="Source Code Pro"/>
                <a:cs typeface="Source Code Pro"/>
                <a:sym typeface="Source Code Pro"/>
              </a:rPr>
              <a:t>Gardelegen</a:t>
            </a:r>
            <a:r>
              <a:rPr lang="en" dirty="0">
                <a:latin typeface="Book Antiqua" panose="02040602050305030304" pitchFamily="18" charset="0"/>
                <a:ea typeface="Source Code Pro"/>
                <a:cs typeface="Source Code Pro"/>
                <a:sym typeface="Source Code Pro"/>
              </a:rPr>
              <a:t>. Over a thousand prisoners were killed in a barn that was set on fire. If they managed to escape the barn they would’ve been shot by German soldiers.</a:t>
            </a:r>
            <a:endParaRPr dirty="0">
              <a:latin typeface="Book Antiqua" panose="02040602050305030304" pitchFamily="18" charset="0"/>
              <a:ea typeface="Source Code Pro"/>
              <a:cs typeface="Source Code Pro"/>
              <a:sym typeface="Source Code Pro"/>
            </a:endParaRPr>
          </a:p>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Soldiers from the US demanded that the Germans make graves for the victims.</a:t>
            </a:r>
            <a:endParaRPr dirty="0">
              <a:latin typeface="Book Antiqua" panose="02040602050305030304" pitchFamily="18" charset="0"/>
              <a:ea typeface="Source Code Pro"/>
              <a:cs typeface="Source Code Pro"/>
              <a:sym typeface="Source Code Pro"/>
            </a:endParaRPr>
          </a:p>
        </p:txBody>
      </p:sp>
      <p:pic>
        <p:nvPicPr>
          <p:cNvPr id="175" name="Google Shape;175;p30" descr="Photograph of German civilians digging graves"/>
          <p:cNvPicPr preferRelativeResize="0"/>
          <p:nvPr/>
        </p:nvPicPr>
        <p:blipFill>
          <a:blip r:embed="rId3">
            <a:alphaModFix/>
          </a:blip>
          <a:stretch>
            <a:fillRect/>
          </a:stretch>
        </p:blipFill>
        <p:spPr>
          <a:xfrm>
            <a:off x="7061101" y="2608867"/>
            <a:ext cx="5130897" cy="424913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1"/>
          <p:cNvSpPr txBox="1">
            <a:spLocks noGrp="1"/>
          </p:cNvSpPr>
          <p:nvPr>
            <p:ph type="title"/>
          </p:nvPr>
        </p:nvSpPr>
        <p:spPr>
          <a:xfrm>
            <a:off x="961167" y="435400"/>
            <a:ext cx="5801600" cy="1191922"/>
          </a:xfrm>
          <a:prstGeom prst="rect">
            <a:avLst/>
          </a:prstGeom>
        </p:spPr>
        <p:txBody>
          <a:bodyPr spcFirstLastPara="1" vert="horz" wrap="square" lIns="121900" tIns="121900" rIns="121900" bIns="121900" rtlCol="0" anchor="ctr" anchorCtr="0">
            <a:normAutofit/>
          </a:bodyPr>
          <a:lstStyle/>
          <a:p>
            <a:r>
              <a:rPr lang="en" sz="2000" dirty="0">
                <a:solidFill>
                  <a:schemeClr val="bg1"/>
                </a:solidFill>
                <a:latin typeface="Source Code Pro"/>
                <a:ea typeface="Source Code Pro"/>
                <a:cs typeface="Source Code Pro"/>
                <a:sym typeface="Source Code Pro"/>
              </a:rPr>
              <a:t>Psychological Theory that may help Explain the Holocaust</a:t>
            </a:r>
            <a:endParaRPr sz="2000" dirty="0">
              <a:solidFill>
                <a:schemeClr val="bg1"/>
              </a:solidFill>
              <a:latin typeface="Source Code Pro"/>
              <a:ea typeface="Source Code Pro"/>
              <a:cs typeface="Source Code Pro"/>
              <a:sym typeface="Source Code Pro"/>
            </a:endParaRPr>
          </a:p>
        </p:txBody>
      </p:sp>
      <p:sp>
        <p:nvSpPr>
          <p:cNvPr id="182" name="Google Shape;182;p31"/>
          <p:cNvSpPr txBox="1"/>
          <p:nvPr/>
        </p:nvSpPr>
        <p:spPr>
          <a:xfrm>
            <a:off x="1015433" y="1765267"/>
            <a:ext cx="5801600" cy="3016170"/>
          </a:xfrm>
          <a:prstGeom prst="rect">
            <a:avLst/>
          </a:prstGeom>
          <a:noFill/>
          <a:ln>
            <a:noFill/>
          </a:ln>
        </p:spPr>
        <p:txBody>
          <a:bodyPr spcFirstLastPara="1" wrap="square" lIns="121900" tIns="121900" rIns="121900" bIns="121900" anchor="t" anchorCtr="0">
            <a:spAutoFit/>
          </a:bodyPr>
          <a:lstStyle/>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Group Think: This is a way of thinking in a group that discourages individuality and creativity. Basically you do something because other people are doing it.</a:t>
            </a:r>
            <a:br>
              <a:rPr lang="en" dirty="0">
                <a:latin typeface="Book Antiqua" panose="02040602050305030304" pitchFamily="18" charset="0"/>
                <a:ea typeface="Source Code Pro"/>
                <a:cs typeface="Source Code Pro"/>
                <a:sym typeface="Source Code Pro"/>
              </a:rPr>
            </a:br>
            <a:endParaRPr dirty="0">
              <a:latin typeface="Book Antiqua" panose="02040602050305030304" pitchFamily="18" charset="0"/>
              <a:ea typeface="Source Code Pro"/>
              <a:cs typeface="Source Code Pro"/>
              <a:sym typeface="Source Code Pro"/>
            </a:endParaRPr>
          </a:p>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Sociocultural Theory: The Youth learn from people in their cultures. An example of this would be children attending school with Nazi attire because the people in their culture, society, say it’s ok to do that.</a:t>
            </a:r>
            <a:endParaRPr dirty="0">
              <a:latin typeface="Book Antiqua" panose="02040602050305030304" pitchFamily="18" charset="0"/>
              <a:ea typeface="Source Code Pro"/>
              <a:cs typeface="Source Code Pro"/>
              <a:sym typeface="Source Code Pro"/>
            </a:endParaRPr>
          </a:p>
        </p:txBody>
      </p:sp>
      <p:pic>
        <p:nvPicPr>
          <p:cNvPr id="183" name="Google Shape;183;p31" descr="Photograph of young boys standing and saluting Hitler"/>
          <p:cNvPicPr preferRelativeResize="0"/>
          <p:nvPr/>
        </p:nvPicPr>
        <p:blipFill>
          <a:blip r:embed="rId3">
            <a:alphaModFix/>
          </a:blip>
          <a:stretch>
            <a:fillRect/>
          </a:stretch>
        </p:blipFill>
        <p:spPr>
          <a:xfrm>
            <a:off x="7051467" y="3429001"/>
            <a:ext cx="4968571" cy="331157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2"/>
          <p:cNvSpPr txBox="1">
            <a:spLocks noGrp="1"/>
          </p:cNvSpPr>
          <p:nvPr>
            <p:ph type="title"/>
          </p:nvPr>
        </p:nvSpPr>
        <p:spPr>
          <a:xfrm>
            <a:off x="961167" y="435400"/>
            <a:ext cx="5801600" cy="898000"/>
          </a:xfrm>
          <a:prstGeom prst="rect">
            <a:avLst/>
          </a:prstGeom>
        </p:spPr>
        <p:txBody>
          <a:bodyPr spcFirstLastPara="1" vert="horz" wrap="square" lIns="121900" tIns="121900" rIns="121900" bIns="121900" rtlCol="0" anchor="ctr" anchorCtr="0">
            <a:normAutofit/>
          </a:bodyPr>
          <a:lstStyle/>
          <a:p>
            <a:r>
              <a:rPr lang="en" sz="2000" dirty="0">
                <a:solidFill>
                  <a:schemeClr val="bg1"/>
                </a:solidFill>
                <a:latin typeface="Source Code Pro"/>
                <a:ea typeface="Source Code Pro"/>
                <a:cs typeface="Source Code Pro"/>
                <a:sym typeface="Source Code Pro"/>
              </a:rPr>
              <a:t>What Aspects of Culture Were Affected…</a:t>
            </a:r>
            <a:endParaRPr sz="2000" dirty="0">
              <a:solidFill>
                <a:schemeClr val="bg1"/>
              </a:solidFill>
              <a:latin typeface="Source Code Pro"/>
              <a:ea typeface="Source Code Pro"/>
              <a:cs typeface="Source Code Pro"/>
              <a:sym typeface="Source Code Pro"/>
            </a:endParaRPr>
          </a:p>
        </p:txBody>
      </p:sp>
      <p:sp>
        <p:nvSpPr>
          <p:cNvPr id="189" name="Google Shape;189;p32"/>
          <p:cNvSpPr txBox="1"/>
          <p:nvPr/>
        </p:nvSpPr>
        <p:spPr>
          <a:xfrm>
            <a:off x="984167" y="1687167"/>
            <a:ext cx="5801600" cy="3293169"/>
          </a:xfrm>
          <a:prstGeom prst="rect">
            <a:avLst/>
          </a:prstGeom>
          <a:noFill/>
          <a:ln>
            <a:noFill/>
          </a:ln>
        </p:spPr>
        <p:txBody>
          <a:bodyPr spcFirstLastPara="1" wrap="square" lIns="121900" tIns="121900" rIns="121900" bIns="121900" anchor="t" anchorCtr="0">
            <a:spAutoFit/>
          </a:bodyPr>
          <a:lstStyle/>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Many Jewish people involved in the Holocaust lost their faith in humanity</a:t>
            </a:r>
            <a:endParaRPr dirty="0">
              <a:latin typeface="Book Antiqua" panose="02040602050305030304" pitchFamily="18" charset="0"/>
              <a:ea typeface="Source Code Pro"/>
              <a:cs typeface="Source Code Pro"/>
              <a:sym typeface="Source Code Pro"/>
            </a:endParaRPr>
          </a:p>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As time went on, Jewish people lived to survive, Family and friends came second</a:t>
            </a:r>
            <a:endParaRPr dirty="0">
              <a:latin typeface="Book Antiqua" panose="02040602050305030304" pitchFamily="18" charset="0"/>
              <a:ea typeface="Source Code Pro"/>
              <a:cs typeface="Source Code Pro"/>
              <a:sym typeface="Source Code Pro"/>
            </a:endParaRPr>
          </a:p>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Some people in the Holocaust died from getting trampled on for a piece of bread or a cup of water</a:t>
            </a:r>
            <a:endParaRPr dirty="0">
              <a:latin typeface="Book Antiqua" panose="02040602050305030304" pitchFamily="18" charset="0"/>
              <a:ea typeface="Source Code Pro"/>
              <a:cs typeface="Source Code Pro"/>
              <a:sym typeface="Source Code Pro"/>
            </a:endParaRPr>
          </a:p>
          <a:p>
            <a:pPr marL="609585" indent="-423323">
              <a:buSzPts val="1400"/>
              <a:buFont typeface="Source Code Pro"/>
              <a:buChar char="●"/>
            </a:pPr>
            <a:r>
              <a:rPr lang="en" dirty="0">
                <a:latin typeface="Book Antiqua" panose="02040602050305030304" pitchFamily="18" charset="0"/>
                <a:ea typeface="Source Code Pro"/>
                <a:cs typeface="Source Code Pro"/>
                <a:sym typeface="Source Code Pro"/>
              </a:rPr>
              <a:t>One example of this could be found in the book Night by Elie Wiesel he recounts how he saw locals throwing pieces of bread in the cattle cars to watch Jews kill each other for it </a:t>
            </a:r>
            <a:endParaRPr dirty="0">
              <a:latin typeface="Book Antiqua" panose="02040602050305030304" pitchFamily="18" charset="0"/>
              <a:ea typeface="Source Code Pro"/>
              <a:cs typeface="Source Code Pro"/>
              <a:sym typeface="Source Code Pro"/>
            </a:endParaRPr>
          </a:p>
        </p:txBody>
      </p:sp>
      <p:pic>
        <p:nvPicPr>
          <p:cNvPr id="190" name="Google Shape;190;p32" descr="Photograph of a group of malnourished people dressed in rags"/>
          <p:cNvPicPr preferRelativeResize="0"/>
          <p:nvPr/>
        </p:nvPicPr>
        <p:blipFill>
          <a:blip r:embed="rId3">
            <a:alphaModFix/>
          </a:blip>
          <a:stretch>
            <a:fillRect/>
          </a:stretch>
        </p:blipFill>
        <p:spPr>
          <a:xfrm>
            <a:off x="7035834" y="3632300"/>
            <a:ext cx="4999833" cy="32256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3"/>
          <p:cNvSpPr txBox="1">
            <a:spLocks noGrp="1"/>
          </p:cNvSpPr>
          <p:nvPr>
            <p:ph type="title"/>
          </p:nvPr>
        </p:nvSpPr>
        <p:spPr>
          <a:xfrm>
            <a:off x="961167" y="435400"/>
            <a:ext cx="5801600" cy="898000"/>
          </a:xfrm>
          <a:prstGeom prst="rect">
            <a:avLst/>
          </a:prstGeom>
        </p:spPr>
        <p:txBody>
          <a:bodyPr spcFirstLastPara="1" vert="horz" wrap="square" lIns="121900" tIns="121900" rIns="121900" bIns="121900" rtlCol="0" anchor="ctr" anchorCtr="0">
            <a:normAutofit/>
          </a:bodyPr>
          <a:lstStyle/>
          <a:p>
            <a:r>
              <a:rPr lang="en" sz="2000" dirty="0">
                <a:solidFill>
                  <a:schemeClr val="bg1"/>
                </a:solidFill>
                <a:latin typeface="Source Code Pro"/>
                <a:ea typeface="Source Code Pro"/>
                <a:cs typeface="Source Code Pro"/>
                <a:sym typeface="Source Code Pro"/>
              </a:rPr>
              <a:t>Why Learning About The Holocaust Is Importance</a:t>
            </a:r>
            <a:endParaRPr sz="2000" dirty="0">
              <a:solidFill>
                <a:schemeClr val="bg1"/>
              </a:solidFill>
              <a:latin typeface="Source Code Pro"/>
              <a:ea typeface="Source Code Pro"/>
              <a:cs typeface="Source Code Pro"/>
              <a:sym typeface="Source Code Pro"/>
            </a:endParaRPr>
          </a:p>
        </p:txBody>
      </p:sp>
      <p:sp>
        <p:nvSpPr>
          <p:cNvPr id="196" name="Google Shape;196;p33"/>
          <p:cNvSpPr txBox="1"/>
          <p:nvPr/>
        </p:nvSpPr>
        <p:spPr>
          <a:xfrm>
            <a:off x="968567" y="1765267"/>
            <a:ext cx="5801600" cy="1631175"/>
          </a:xfrm>
          <a:prstGeom prst="rect">
            <a:avLst/>
          </a:prstGeom>
          <a:noFill/>
          <a:ln>
            <a:noFill/>
          </a:ln>
        </p:spPr>
        <p:txBody>
          <a:bodyPr spcFirstLastPara="1" wrap="square" lIns="121900" tIns="121900" rIns="121900" bIns="121900" anchor="t" anchorCtr="0">
            <a:spAutoFit/>
          </a:bodyPr>
          <a:lstStyle/>
          <a:p>
            <a:pPr marL="609585" indent="-482588">
              <a:buSzPts val="2100"/>
              <a:buFont typeface="Source Code Pro"/>
              <a:buChar char="●"/>
            </a:pPr>
            <a:r>
              <a:rPr lang="en" dirty="0">
                <a:latin typeface="Book Antiqua" panose="02040602050305030304" pitchFamily="18" charset="0"/>
                <a:ea typeface="Source Code Pro"/>
                <a:cs typeface="Source Code Pro"/>
                <a:sym typeface="Source Code Pro"/>
              </a:rPr>
              <a:t>Preventing history from repeating itself</a:t>
            </a:r>
            <a:endParaRPr dirty="0">
              <a:latin typeface="Book Antiqua" panose="02040602050305030304" pitchFamily="18" charset="0"/>
              <a:ea typeface="Source Code Pro"/>
              <a:cs typeface="Source Code Pro"/>
              <a:sym typeface="Source Code Pro"/>
            </a:endParaRPr>
          </a:p>
          <a:p>
            <a:pPr marL="609585" indent="-482588">
              <a:buSzPts val="2100"/>
              <a:buFont typeface="Source Code Pro"/>
              <a:buChar char="●"/>
            </a:pPr>
            <a:r>
              <a:rPr lang="en" dirty="0">
                <a:latin typeface="Book Antiqua" panose="02040602050305030304" pitchFamily="18" charset="0"/>
                <a:ea typeface="Source Code Pro"/>
                <a:cs typeface="Source Code Pro"/>
                <a:sym typeface="Source Code Pro"/>
              </a:rPr>
              <a:t>Giving the victims a voice and let their stories be heard</a:t>
            </a:r>
            <a:endParaRPr dirty="0">
              <a:latin typeface="Book Antiqua" panose="02040602050305030304" pitchFamily="18" charset="0"/>
              <a:ea typeface="Source Code Pro"/>
              <a:cs typeface="Source Code Pro"/>
              <a:sym typeface="Source Code Pro"/>
            </a:endParaRPr>
          </a:p>
          <a:p>
            <a:pPr marL="609585" indent="-482588">
              <a:buSzPts val="2100"/>
              <a:buFont typeface="Source Code Pro"/>
              <a:buChar char="●"/>
            </a:pPr>
            <a:r>
              <a:rPr lang="en" dirty="0">
                <a:latin typeface="Book Antiqua" panose="02040602050305030304" pitchFamily="18" charset="0"/>
                <a:ea typeface="Source Code Pro"/>
                <a:cs typeface="Source Code Pro"/>
                <a:sym typeface="Source Code Pro"/>
              </a:rPr>
              <a:t>Increasing one’s knowledgeable about politics, history and culture</a:t>
            </a:r>
            <a:endParaRPr dirty="0">
              <a:latin typeface="Book Antiqua" panose="02040602050305030304" pitchFamily="18" charset="0"/>
              <a:ea typeface="Source Code Pro"/>
              <a:cs typeface="Source Code Pro"/>
              <a:sym typeface="Source Code Pro"/>
            </a:endParaRPr>
          </a:p>
        </p:txBody>
      </p:sp>
      <p:pic>
        <p:nvPicPr>
          <p:cNvPr id="197" name="Google Shape;197;p33" descr="Photograph of soldiers examining a group of bodies"/>
          <p:cNvPicPr preferRelativeResize="0"/>
          <p:nvPr/>
        </p:nvPicPr>
        <p:blipFill>
          <a:blip r:embed="rId3">
            <a:alphaModFix/>
          </a:blip>
          <a:stretch>
            <a:fillRect/>
          </a:stretch>
        </p:blipFill>
        <p:spPr>
          <a:xfrm>
            <a:off x="6096000" y="3062745"/>
            <a:ext cx="5015432" cy="362933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4"/>
          <p:cNvSpPr txBox="1">
            <a:spLocks noGrp="1"/>
          </p:cNvSpPr>
          <p:nvPr>
            <p:ph type="title"/>
          </p:nvPr>
        </p:nvSpPr>
        <p:spPr>
          <a:xfrm>
            <a:off x="961167" y="435400"/>
            <a:ext cx="5801600" cy="898000"/>
          </a:xfrm>
          <a:prstGeom prst="rect">
            <a:avLst/>
          </a:prstGeom>
        </p:spPr>
        <p:txBody>
          <a:bodyPr spcFirstLastPara="1" vert="horz" wrap="square" lIns="121900" tIns="121900" rIns="121900" bIns="121900" rtlCol="0" anchor="ctr" anchorCtr="0">
            <a:normAutofit/>
          </a:bodyPr>
          <a:lstStyle/>
          <a:p>
            <a:pPr algn="l"/>
            <a:r>
              <a:rPr lang="en" sz="1867" dirty="0">
                <a:latin typeface="Source Code Pro"/>
                <a:ea typeface="Source Code Pro"/>
                <a:cs typeface="Source Code Pro"/>
                <a:sym typeface="Source Code Pro"/>
              </a:rPr>
              <a:t>End </a:t>
            </a:r>
            <a:r>
              <a:rPr lang="en" sz="1867" dirty="0">
                <a:solidFill>
                  <a:schemeClr val="bg1"/>
                </a:solidFill>
                <a:latin typeface="Source Code Pro"/>
                <a:ea typeface="Source Code Pro"/>
                <a:cs typeface="Source Code Pro"/>
                <a:sym typeface="Source Code Pro"/>
              </a:rPr>
              <a:t>Discussion</a:t>
            </a:r>
            <a:endParaRPr sz="1867" dirty="0">
              <a:solidFill>
                <a:schemeClr val="bg1"/>
              </a:solidFill>
              <a:latin typeface="Source Code Pro"/>
              <a:ea typeface="Source Code Pro"/>
              <a:cs typeface="Source Code Pro"/>
              <a:sym typeface="Source Code Pro"/>
            </a:endParaRPr>
          </a:p>
        </p:txBody>
      </p:sp>
      <p:sp>
        <p:nvSpPr>
          <p:cNvPr id="203" name="Google Shape;203;p34"/>
          <p:cNvSpPr txBox="1"/>
          <p:nvPr/>
        </p:nvSpPr>
        <p:spPr>
          <a:xfrm>
            <a:off x="961167" y="1981901"/>
            <a:ext cx="10229600" cy="615513"/>
          </a:xfrm>
          <a:prstGeom prst="rect">
            <a:avLst/>
          </a:prstGeom>
          <a:noFill/>
          <a:ln>
            <a:noFill/>
          </a:ln>
        </p:spPr>
        <p:txBody>
          <a:bodyPr spcFirstLastPara="1" wrap="square" lIns="121900" tIns="121900" rIns="121900" bIns="121900" anchor="t" anchorCtr="0">
            <a:spAutoFit/>
          </a:bodyPr>
          <a:lstStyle/>
          <a:p>
            <a:r>
              <a:rPr lang="en" sz="2400" dirty="0">
                <a:latin typeface="Book Antiqua" panose="02040602050305030304" pitchFamily="18" charset="0"/>
                <a:ea typeface="Source Code Pro"/>
                <a:cs typeface="Source Code Pro"/>
                <a:sym typeface="Source Code Pro"/>
              </a:rPr>
              <a:t>What can you do today to be a better ally for the Jewish community?</a:t>
            </a:r>
            <a:endParaRPr sz="2400" dirty="0">
              <a:latin typeface="Book Antiqua" panose="02040602050305030304" pitchFamily="18" charset="0"/>
              <a:ea typeface="Source Code Pro"/>
              <a:cs typeface="Source Code Pro"/>
              <a:sym typeface="Source Code Pro"/>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{0AAC6562-F94A-1E45-A9D4-88B19138A152}tf16401378</Template>
  <TotalTime>194</TotalTime>
  <Words>608</Words>
  <Application>Microsoft Office PowerPoint</Application>
  <PresentationFormat>Widescreen</PresentationFormat>
  <Paragraphs>42</Paragraphs>
  <Slides>10</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vt:lpstr>
      <vt:lpstr>Book Antiqua</vt:lpstr>
      <vt:lpstr>Calibri</vt:lpstr>
      <vt:lpstr>MS Shell Dlg 2</vt:lpstr>
      <vt:lpstr>Source Code Pro</vt:lpstr>
      <vt:lpstr>Times New Roman</vt:lpstr>
      <vt:lpstr>Wingdings</vt:lpstr>
      <vt:lpstr>Wingdings 3</vt:lpstr>
      <vt:lpstr>Madison</vt:lpstr>
      <vt:lpstr>Culture and The Holocaust Introductory presentation (includes student selection of photos and interpretations)</vt:lpstr>
      <vt:lpstr>History &amp; Facts  About the Holocaust</vt:lpstr>
      <vt:lpstr>5 W's of the Holocaust</vt:lpstr>
      <vt:lpstr>The Story Behind a Picture</vt:lpstr>
      <vt:lpstr>The Story Behind Another Picture</vt:lpstr>
      <vt:lpstr>Psychological Theory that may help Explain the Holocaust</vt:lpstr>
      <vt:lpstr>What Aspects of Culture Were Affected…</vt:lpstr>
      <vt:lpstr>Why Learning About The Holocaust Is Importance</vt:lpstr>
      <vt:lpstr>End Discussion</vt:lpstr>
      <vt:lpstr>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 and The Holocaust</dc:title>
  <dc:creator>Wizer, David</dc:creator>
  <cp:lastModifiedBy>Zukowski, Adam</cp:lastModifiedBy>
  <cp:revision>5</cp:revision>
  <dcterms:created xsi:type="dcterms:W3CDTF">2022-05-23T15:32:58Z</dcterms:created>
  <dcterms:modified xsi:type="dcterms:W3CDTF">2023-03-03T18:14:58Z</dcterms:modified>
</cp:coreProperties>
</file>