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57" r:id="rId5"/>
    <p:sldId id="263" r:id="rId6"/>
    <p:sldId id="258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4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6B01F0-F816-487B-8257-CC06201236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06F7150-80A8-45C6-9D80-CD27E3490A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56FC841-18C6-4936-AA61-A669AE6DC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7C1BF40-A50B-4B70-8099-7B2C0FDB6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5F4C09-1535-4D1D-AF1F-008F71534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7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8B4947-5291-42F3-8636-7A378FCCC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31CCDA3-3636-428B-B495-E015E75BF4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F168797-EBA7-4A22-BEE0-78D17F91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9E6979F-D3BD-41BE-91BC-0CCFBAFCD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8EE250-D443-4D4E-8E88-764210A1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49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88B5B1A4-1914-4BC6-B2FC-9ED5DFFE5C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499BCFC-E122-411C-8B6D-C1A24A89C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EE38460-E394-4745-A2AA-681715CE3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D61C206-A75D-42F2-A6AF-872F738E9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92752FB-176B-43CB-8799-7951E591C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09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042CAF-C59D-4094-AFDE-3A7D4550F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AAAC44-9571-4C62-BFD5-08CF355BB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279AB78-FEFC-45DB-A35B-4FE819EEE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04EB46-975D-45D2-B4CE-E0828CFF8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1A506C-982A-474B-A866-EE52B39E4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3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4CBACB-B2D2-4416-9082-7655D2BAB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C6CAA-0600-43BC-9351-C1C6B5247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857DCA6-0DAB-4B2B-8734-FE905600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1B32E9-E6CE-4DEF-93DC-FFACBE0B6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D2711C-F14A-4F21-A6E7-C57883333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46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9CBC5D-210D-49DA-BA59-EF266E2B4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E517EDD-AD54-4B76-9361-5715E9FF73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46337D9-C791-44E7-9757-93C8C9B240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A817305-DA1A-4A86-9956-9BF5F894A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8D88E58-77DF-4F33-AB1A-2B42F1004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668BE7A-C53D-46DF-B8C4-11676C3A3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2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464866-555B-4C81-A709-8A1946327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27D8D5E-0886-4424-AAE7-008C544C2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FFA11C2-4BAD-4253-9260-6E69A2E1F0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2F2E0FA-8A83-45E6-BFCD-700C2BE3C0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CCB40C-35D3-404D-945F-010B19BAF7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74A5B77-B8A7-4E81-B0C6-58D5D15AF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5F1BDE4E-A959-4115-9DBC-3448DF94E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E1E7FF3-C8CB-413F-9115-E70BFD3AA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591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9AD1D4F-419F-436D-AD65-EEB578E8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293212A-06E3-4E57-BCF1-61B245FE7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946B7931-C055-46B6-B7B0-F9A40FB2C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8EAD5B7-EDA1-4B67-BDFC-9EA9B48EE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0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A7D46585-A90C-419D-971D-E71D72E6F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3E6F719-56AB-4B53-9425-40F846CAC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D274E7-65E0-490B-846B-33293B89B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57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17E422-08DD-4B99-B09B-C74DB486E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75FBE2B-20EE-43BC-89D6-2D30001F2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795E8B5-DA06-442E-8621-86D4B109D2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8157226-AA90-4372-9AF8-42D889F6B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00482BD-02B7-4640-A8AD-A628F41B8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2D24ED-424B-420E-9444-5D56A32A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0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D6A300-8027-464A-9862-06FE26EF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F26AE1F-51D9-44AE-8163-9C3EECB8D7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B1838E8-C4A9-43D0-BD37-D54EC1BBD4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A320316-E62E-4428-9148-EACA90452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F2F63E6-ED44-410F-9CF6-929973DFB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9B687C8-05B0-4A31-814D-5FDAD8676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6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2992574-FADB-4628-8CF7-82FA46C5F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ADD0751-0791-4A91-8429-9FFDFB793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1BC54CD-7775-4523-A3CF-6D24EDF591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4E7B7-78A2-414A-A16C-427E47D73F86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41598B-79A9-4796-A0B8-3CEB6BE3D3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2DC4070-46E2-4C70-BFC1-3F199316B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337B7-666E-499B-A1D4-6A6FEE02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FE795D6-D6D7-454A-AEBD-A855637B82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New Frontier of </a:t>
            </a:r>
            <a:r>
              <a:rPr lang="en-US" sz="4800" dirty="0"/>
              <a:t>LGBTQ </a:t>
            </a:r>
            <a:r>
              <a:rPr lang="en-US" sz="4800" dirty="0" smtClean="0"/>
              <a:t>Rights: </a:t>
            </a:r>
            <a:br>
              <a:rPr lang="en-US" sz="4800" dirty="0" smtClean="0"/>
            </a:br>
            <a:r>
              <a:rPr lang="en-US" sz="4000" i="1" dirty="0" smtClean="0"/>
              <a:t>Opportunities for Advocacy and Activism</a:t>
            </a:r>
            <a:endParaRPr lang="en-US" sz="4000" i="1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D707C41-CF92-4C9E-A228-789C0587F9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Michele </a:t>
            </a:r>
            <a:r>
              <a:rPr lang="en-US" dirty="0" smtClean="0"/>
              <a:t>Schlehofer, PhD</a:t>
            </a:r>
          </a:p>
          <a:p>
            <a:r>
              <a:rPr lang="en-US" dirty="0" smtClean="0"/>
              <a:t>Department of Psychology </a:t>
            </a:r>
          </a:p>
          <a:p>
            <a:r>
              <a:rPr lang="en-US" dirty="0" smtClean="0"/>
              <a:t>Salisbury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90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C9BD77A7-92C5-4308-AAFC-8509157FB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LGBTQ Equality, Past and Present*</a:t>
            </a:r>
            <a:br>
              <a:rPr lang="en-US" dirty="0"/>
            </a:br>
            <a:r>
              <a:rPr lang="en-US" dirty="0"/>
              <a:t>     </a:t>
            </a:r>
            <a:r>
              <a:rPr lang="en-US" sz="3200" i="1" dirty="0" smtClean="0"/>
              <a:t>*Just a </a:t>
            </a:r>
            <a:r>
              <a:rPr lang="en-US" sz="3200" i="1" dirty="0"/>
              <a:t>few examples</a:t>
            </a:r>
            <a:endParaRPr lang="en-US" i="1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887D73F-63D5-434C-A082-14DB80F108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We’ve come so far…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6162EB1B-812A-4774-8006-B6A30E43F70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Increased </a:t>
            </a:r>
            <a:r>
              <a:rPr lang="en-US" dirty="0"/>
              <a:t>visibility in the media</a:t>
            </a:r>
          </a:p>
          <a:p>
            <a:r>
              <a:rPr lang="en-US" dirty="0"/>
              <a:t>Some states (NY, OR, MN…) </a:t>
            </a:r>
            <a:r>
              <a:rPr lang="en-US" dirty="0" smtClean="0"/>
              <a:t>and </a:t>
            </a:r>
            <a:r>
              <a:rPr lang="en-US" dirty="0"/>
              <a:t>DC now recognizing expanded gender options </a:t>
            </a:r>
            <a:endParaRPr lang="en-US" dirty="0" smtClean="0"/>
          </a:p>
          <a:p>
            <a:r>
              <a:rPr lang="en-US" dirty="0" smtClean="0"/>
              <a:t>Same-sex </a:t>
            </a:r>
            <a:r>
              <a:rPr lang="en-US" dirty="0"/>
              <a:t>marriage is legal </a:t>
            </a:r>
            <a:r>
              <a:rPr lang="en-US" dirty="0" smtClean="0"/>
              <a:t>nationwide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15E9CB37-8E4E-4598-9D97-3FDB004069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There’s still work to be done…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B2A35DB4-CF63-447D-ABF4-007EBAAD98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91216" cy="343440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31 states lack employment protections for trans people</a:t>
            </a:r>
          </a:p>
          <a:p>
            <a:r>
              <a:rPr lang="en-US" dirty="0"/>
              <a:t>Gay men still prohibited from donating blood</a:t>
            </a:r>
          </a:p>
          <a:p>
            <a:r>
              <a:rPr lang="en-US" dirty="0" smtClean="0"/>
              <a:t>18% of high school students report their school </a:t>
            </a:r>
            <a:r>
              <a:rPr lang="en-US" i="1" u="sng" dirty="0" smtClean="0"/>
              <a:t>prohibits them</a:t>
            </a:r>
            <a:r>
              <a:rPr lang="en-US" dirty="0" smtClean="0"/>
              <a:t> from forming or promoting a Gay-Straight Alliance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36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3FABAE-F247-405E-805F-E3B48E8D3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Supportive </a:t>
            </a:r>
            <a:r>
              <a:rPr lang="en-US" dirty="0" smtClean="0"/>
              <a:t>Environments: Necessary More </a:t>
            </a:r>
            <a:r>
              <a:rPr lang="en-US" dirty="0"/>
              <a:t>than </a:t>
            </a:r>
            <a:r>
              <a:rPr lang="en-US" dirty="0" smtClean="0"/>
              <a:t>Ever </a:t>
            </a:r>
            <a:r>
              <a:rPr lang="en-US" sz="2000" dirty="0" smtClean="0"/>
              <a:t>(in recent history)</a:t>
            </a:r>
            <a:endParaRPr lang="en-US" sz="2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DD70E43-E6EE-4DA5-A62D-7FA1140BF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49357"/>
            <a:ext cx="5157787" cy="823912"/>
          </a:xfrm>
        </p:spPr>
        <p:txBody>
          <a:bodyPr/>
          <a:lstStyle/>
          <a:p>
            <a:r>
              <a:rPr lang="en-US" dirty="0"/>
              <a:t>Federal Rollback of Protections…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7AAE98DC-508B-462B-A9A6-173E89A607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73269"/>
            <a:ext cx="5157787" cy="36845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Department of Ed rescinded Title IX guidance</a:t>
            </a:r>
          </a:p>
          <a:p>
            <a:r>
              <a:rPr lang="en-US" dirty="0"/>
              <a:t>Federal agencies no longer collecting </a:t>
            </a:r>
            <a:r>
              <a:rPr lang="en-US" dirty="0" smtClean="0"/>
              <a:t> LGBTQ demographic </a:t>
            </a:r>
            <a:r>
              <a:rPr lang="en-US" dirty="0"/>
              <a:t>data</a:t>
            </a:r>
          </a:p>
          <a:p>
            <a:r>
              <a:rPr lang="en-US" dirty="0"/>
              <a:t>VA considering exempting gender confirming surgeries </a:t>
            </a:r>
          </a:p>
          <a:p>
            <a:r>
              <a:rPr lang="en-US" dirty="0"/>
              <a:t>Bureau of Prisons placements of trans inmates limited </a:t>
            </a:r>
          </a:p>
          <a:p>
            <a:r>
              <a:rPr lang="en-US" dirty="0"/>
              <a:t>Rescind visas for same-sex partners of diplomats</a:t>
            </a:r>
          </a:p>
          <a:p>
            <a:pPr marL="457200" lvl="1" indent="0">
              <a:buNone/>
            </a:pPr>
            <a:r>
              <a:rPr lang="en-US" dirty="0"/>
              <a:t>	…etc. etc. etc.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7C594D22-8D22-49D5-BF9B-60A62D5A1B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45920"/>
            <a:ext cx="5183188" cy="823912"/>
          </a:xfrm>
        </p:spPr>
        <p:txBody>
          <a:bodyPr/>
          <a:lstStyle/>
          <a:p>
            <a:r>
              <a:rPr lang="en-US" dirty="0"/>
              <a:t>Introduction of Anti-LGBTQ State Legislation…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120D8F49-C14C-4C4A-8A71-9C8ED1EC98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9832"/>
            <a:ext cx="5183188" cy="3684588"/>
          </a:xfrm>
        </p:spPr>
        <p:txBody>
          <a:bodyPr>
            <a:normAutofit/>
          </a:bodyPr>
          <a:lstStyle/>
          <a:p>
            <a:r>
              <a:rPr lang="en-US" dirty="0" smtClean="0"/>
              <a:t>Conversion therapy- parental rights</a:t>
            </a:r>
            <a:endParaRPr lang="en-US" dirty="0"/>
          </a:p>
          <a:p>
            <a:r>
              <a:rPr lang="en-US" dirty="0" smtClean="0"/>
              <a:t>Child welfare/adoption discrimination </a:t>
            </a:r>
          </a:p>
          <a:p>
            <a:r>
              <a:rPr lang="en-US" dirty="0"/>
              <a:t>Religious exemption/freedom laws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62897" y="2133600"/>
            <a:ext cx="5016844" cy="2031325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Community Change Agents: </a:t>
            </a:r>
          </a:p>
          <a:p>
            <a:endParaRPr lang="en-US" sz="4000" dirty="0" smtClean="0"/>
          </a:p>
          <a:p>
            <a:pPr algn="ctr"/>
            <a:r>
              <a:rPr lang="en-US" sz="5400" b="1" dirty="0" smtClean="0"/>
              <a:t>We Need You!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995" y="1879643"/>
            <a:ext cx="2971800" cy="27432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4668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1D84E8-E588-4A1C-A0BE-E90D6B26D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Impact of Supportive Environments…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D11F59C-615D-4F88-9B16-72A39B4A9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Marriage rights </a:t>
            </a:r>
            <a:r>
              <a:rPr lang="en-US" dirty="0">
                <a:sym typeface="Wingdings" panose="05000000000000000000" pitchFamily="2" charset="2"/>
              </a:rPr>
              <a:t> Reductions in population-level a</a:t>
            </a:r>
            <a:r>
              <a:rPr lang="en-US" dirty="0"/>
              <a:t>nxiety, depression, and substance abuse</a:t>
            </a:r>
          </a:p>
          <a:p>
            <a:r>
              <a:rPr lang="en-US" dirty="0"/>
              <a:t>Supportive schools </a:t>
            </a:r>
            <a:r>
              <a:rPr lang="en-US" dirty="0">
                <a:sym typeface="Wingdings" panose="05000000000000000000" pitchFamily="2" charset="2"/>
              </a:rPr>
              <a:t> LGBTQ youth perform on-par with their peers</a:t>
            </a:r>
            <a:endParaRPr lang="en-US" dirty="0"/>
          </a:p>
          <a:p>
            <a:r>
              <a:rPr lang="en-US" dirty="0"/>
              <a:t>Supportive families </a:t>
            </a:r>
            <a:r>
              <a:rPr lang="en-US" dirty="0">
                <a:sym typeface="Wingdings" panose="05000000000000000000" pitchFamily="2" charset="2"/>
              </a:rPr>
              <a:t> Trans youth suicide ideation and completion dramatically reduces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Supportive environments matter!</a:t>
            </a:r>
          </a:p>
        </p:txBody>
      </p:sp>
    </p:spTree>
    <p:extLst>
      <p:ext uri="{BB962C8B-B14F-4D97-AF65-F5344CB8AC3E}">
        <p14:creationId xmlns:p14="http://schemas.microsoft.com/office/powerpoint/2010/main" val="36310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a Community Change Agent…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87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="" xmlns:a16="http://schemas.microsoft.com/office/drawing/2014/main" id="{912AFDA8-5426-4832-81D7-393E3FC57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Ecological Model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54DFF8B3-CCA5-46D8-8DB3-D0CC433A7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People are embedded in systems…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Families, schools, religious institutions, peer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Neighborhoods, communities, local cultures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Larger cultural contexts, historical influences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b="1" dirty="0">
                <a:solidFill>
                  <a:srgbClr val="FF0000"/>
                </a:solidFill>
              </a:rPr>
              <a:t>All of these systems are possible places for building supports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="" xmlns:a16="http://schemas.microsoft.com/office/drawing/2014/main" id="{19F53360-B7B8-4EC0-9216-4CD739B360D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21" name="Content Placeholder 8">
            <a:extLst>
              <a:ext uri="{FF2B5EF4-FFF2-40B4-BE49-F238E27FC236}">
                <a16:creationId xmlns="" xmlns:a16="http://schemas.microsoft.com/office/drawing/2014/main" id="{69043906-2AC2-4B92-AE5E-C9C204A7BD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417" y="801158"/>
            <a:ext cx="5052855" cy="505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8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Integrative Power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Integrative power is “people power.”</a:t>
            </a:r>
          </a:p>
          <a:p>
            <a:pPr lvl="1"/>
            <a:r>
              <a:rPr lang="en-US" dirty="0" smtClean="0"/>
              <a:t>Capacity to work together, build groups, bind people together, and inspire loyalty.</a:t>
            </a:r>
          </a:p>
          <a:p>
            <a:r>
              <a:rPr lang="en-US" dirty="0" smtClean="0"/>
              <a:t>Sources:</a:t>
            </a:r>
          </a:p>
          <a:p>
            <a:pPr lvl="1"/>
            <a:r>
              <a:rPr lang="en-US" dirty="0" smtClean="0"/>
              <a:t>Social relationships</a:t>
            </a:r>
          </a:p>
          <a:p>
            <a:pPr lvl="1"/>
            <a:r>
              <a:rPr lang="en-US" dirty="0" smtClean="0"/>
              <a:t>Networks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Integrative power is a tool used in social movements and liberation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85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(some) </a:t>
            </a:r>
            <a:r>
              <a:rPr lang="en-US" dirty="0" smtClean="0"/>
              <a:t>Tools for Community Change*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Community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Coalitions</a:t>
            </a:r>
          </a:p>
          <a:p>
            <a:pPr lvl="1"/>
            <a:r>
              <a:rPr lang="en-US" altLang="en-US" dirty="0" smtClean="0">
                <a:ea typeface="ＭＳ Ｐゴシック" panose="020B0600070205080204" pitchFamily="34" charset="-128"/>
              </a:rPr>
              <a:t>Lower Shore LGBTQ Coalition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Consciousness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Raising</a:t>
            </a:r>
          </a:p>
          <a:p>
            <a:pPr lvl="1"/>
            <a:r>
              <a:rPr lang="en-US" altLang="en-US" dirty="0" smtClean="0">
                <a:ea typeface="ＭＳ Ｐゴシック" panose="020B0600070205080204" pitchFamily="34" charset="-128"/>
              </a:rPr>
              <a:t>Awareness campaigns; discussion panels – </a:t>
            </a:r>
            <a:r>
              <a:rPr lang="en-US" altLang="en-US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LIKE THIS ONE </a:t>
            </a:r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Social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Action</a:t>
            </a:r>
          </a:p>
          <a:p>
            <a:pPr lvl="1"/>
            <a:r>
              <a:rPr lang="en-US" altLang="en-US" dirty="0" smtClean="0">
                <a:ea typeface="ＭＳ Ｐゴシック" panose="020B0600070205080204" pitchFamily="34" charset="-128"/>
              </a:rPr>
              <a:t>Protests; pride events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 smtClean="0">
                <a:ea typeface="ＭＳ Ｐゴシック" panose="020B0600070205080204" pitchFamily="34" charset="-128"/>
              </a:rPr>
              <a:t>Alternative Settings</a:t>
            </a:r>
          </a:p>
          <a:p>
            <a:pPr lvl="1"/>
            <a:r>
              <a:rPr lang="en-US" altLang="en-US" dirty="0" smtClean="0">
                <a:ea typeface="ＭＳ Ｐゴシック" panose="020B0600070205080204" pitchFamily="34" charset="-128"/>
              </a:rPr>
              <a:t>Letters Alliance</a:t>
            </a:r>
          </a:p>
          <a:p>
            <a:r>
              <a:rPr lang="en-US" altLang="en-US" dirty="0" smtClean="0">
                <a:ea typeface="ＭＳ Ｐゴシック" panose="020B0600070205080204" pitchFamily="34" charset="-128"/>
              </a:rPr>
              <a:t>Use </a:t>
            </a:r>
            <a:r>
              <a:rPr lang="en-US" altLang="en-US" dirty="0">
                <a:ea typeface="ＭＳ Ｐゴシック" panose="020B0600070205080204" pitchFamily="34" charset="-128"/>
              </a:rPr>
              <a:t>of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Technology</a:t>
            </a:r>
          </a:p>
          <a:p>
            <a:pPr lvl="1"/>
            <a:r>
              <a:rPr lang="en-US" altLang="en-US" dirty="0" smtClean="0">
                <a:ea typeface="ＭＳ Ｐゴシック" panose="020B0600070205080204" pitchFamily="34" charset="-128"/>
              </a:rPr>
              <a:t>“Digital activism;” online organizing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86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“Change always seems impossible, until it’s inevitable.”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</a:t>
            </a:r>
            <a:r>
              <a:rPr lang="en-US" sz="2000" i="1" dirty="0" smtClean="0"/>
              <a:t> -Sarah McBride</a:t>
            </a: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r>
              <a:rPr lang="en-US" sz="2000" i="1" dirty="0"/>
              <a:t>	</a:t>
            </a:r>
            <a:r>
              <a:rPr lang="en-US" sz="2000" i="1" dirty="0" smtClean="0"/>
              <a:t>			</a:t>
            </a:r>
            <a:r>
              <a:rPr lang="en-US" sz="3200" b="1" dirty="0" smtClean="0">
                <a:solidFill>
                  <a:srgbClr val="FF0000"/>
                </a:solidFill>
              </a:rPr>
              <a:t>Thank you!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55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364</Words>
  <Application>Microsoft Office PowerPoint</Application>
  <PresentationFormat>Widescreen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Calibri</vt:lpstr>
      <vt:lpstr>Calibri Light</vt:lpstr>
      <vt:lpstr>Wingdings</vt:lpstr>
      <vt:lpstr>Office Theme</vt:lpstr>
      <vt:lpstr>The New Frontier of LGBTQ Rights:  Opportunities for Advocacy and Activism</vt:lpstr>
      <vt:lpstr>LGBTQ Equality, Past and Present*      *Just a few examples</vt:lpstr>
      <vt:lpstr>Supportive Environments: Necessary More than Ever (in recent history)</vt:lpstr>
      <vt:lpstr>The Impact of Supportive Environments…</vt:lpstr>
      <vt:lpstr>Being a Community Change Agent…</vt:lpstr>
      <vt:lpstr>Ecological Model</vt:lpstr>
      <vt:lpstr>The Importance of Integrative Power</vt:lpstr>
      <vt:lpstr>(some) Tools for Community Change*</vt:lpstr>
      <vt:lpstr>Final Thoughts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Advocacy, Building Community, and the Future of LGBTQ Rights</dc:title>
  <dc:creator>Michele Schlehofer Copper</dc:creator>
  <cp:lastModifiedBy>Victoria Martin</cp:lastModifiedBy>
  <cp:revision>15</cp:revision>
  <dcterms:created xsi:type="dcterms:W3CDTF">2018-10-24T10:11:24Z</dcterms:created>
  <dcterms:modified xsi:type="dcterms:W3CDTF">2018-10-26T14:39:23Z</dcterms:modified>
</cp:coreProperties>
</file>