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73" r:id="rId4"/>
    <p:sldId id="290" r:id="rId5"/>
    <p:sldId id="278" r:id="rId6"/>
    <p:sldId id="300" r:id="rId7"/>
    <p:sldId id="302" r:id="rId8"/>
    <p:sldId id="301" r:id="rId9"/>
    <p:sldId id="288" r:id="rId10"/>
    <p:sldId id="271" r:id="rId11"/>
    <p:sldId id="294" r:id="rId12"/>
    <p:sldId id="286" r:id="rId13"/>
    <p:sldId id="285" r:id="rId14"/>
    <p:sldId id="303" r:id="rId15"/>
    <p:sldId id="304" r:id="rId16"/>
    <p:sldId id="305" r:id="rId17"/>
    <p:sldId id="287" r:id="rId18"/>
    <p:sldId id="297" r:id="rId19"/>
    <p:sldId id="299" r:id="rId20"/>
    <p:sldId id="264" r:id="rId21"/>
    <p:sldId id="260" r:id="rId22"/>
    <p:sldId id="274" r:id="rId23"/>
    <p:sldId id="280" r:id="rId24"/>
    <p:sldId id="26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5533"/>
    <a:srgbClr val="800000"/>
    <a:srgbClr val="E48312"/>
    <a:srgbClr val="EEA521"/>
    <a:srgbClr val="BD582C"/>
    <a:srgbClr val="329A61"/>
    <a:srgbClr val="8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4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053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650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73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51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8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162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2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05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97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6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1B42F02-32B6-4F05-8F8F-8DF31D09A86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2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0051" y="1460960"/>
            <a:ext cx="10058400" cy="356616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Nuts and bolts of researching library issues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pic>
        <p:nvPicPr>
          <p:cNvPr id="6154" name="Picture 10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51" y="1136171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46479" y="5441133"/>
            <a:ext cx="4707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Victoria Martin</a:t>
            </a:r>
            <a:br>
              <a:rPr lang="en-US" dirty="0" smtClean="0"/>
            </a:br>
            <a:r>
              <a:rPr lang="en-US" dirty="0" smtClean="0"/>
              <a:t>June 13,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45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Research methods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890" y="1771825"/>
            <a:ext cx="4937760" cy="736282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800000"/>
                </a:solidFill>
              </a:rPr>
              <a:t>Basic research  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1890" y="2864441"/>
            <a:ext cx="4937760" cy="3378200"/>
          </a:xfrm>
        </p:spPr>
        <p:txBody>
          <a:bodyPr>
            <a:normAutofit/>
          </a:bodyPr>
          <a:lstStyle/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US" sz="2400" dirty="0" smtClean="0"/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Theoretical in nature</a:t>
            </a: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Aims to produce new knowledge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0018" y="1771825"/>
            <a:ext cx="4937760" cy="736282"/>
          </a:xfrm>
          <a:solidFill>
            <a:srgbClr val="800000"/>
          </a:solidFill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EEA521"/>
                </a:solidFill>
              </a:rPr>
              <a:t>Applied research</a:t>
            </a:r>
            <a:endParaRPr lang="en-US" sz="2400" b="1" dirty="0">
              <a:solidFill>
                <a:srgbClr val="EEA52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3969" y="2864441"/>
            <a:ext cx="5089858" cy="33782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§"/>
            </a:pPr>
            <a:endParaRPr lang="en-US" sz="24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Pragmatic in nature 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Aims to resolve specific problems</a:t>
            </a:r>
          </a:p>
          <a:p>
            <a:pPr marL="0" indent="0" algn="ctr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68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800000"/>
                </a:solidFill>
              </a:rPr>
              <a:t>Examples of research </a:t>
            </a:r>
            <a:r>
              <a:rPr lang="en-US" b="1" dirty="0" smtClean="0">
                <a:solidFill>
                  <a:srgbClr val="800000"/>
                </a:solidFill>
              </a:rPr>
              <a:t> designs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0859" y="1771825"/>
            <a:ext cx="4505910" cy="736282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800000"/>
                </a:solidFill>
              </a:rPr>
              <a:t>Quantitative   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876248"/>
            <a:ext cx="4937760" cy="3378200"/>
          </a:xfrm>
        </p:spPr>
        <p:txBody>
          <a:bodyPr>
            <a:normAutofit/>
          </a:bodyPr>
          <a:lstStyle/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Experimental</a:t>
            </a: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Correlational </a:t>
            </a: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Casual comparative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4708" y="1771825"/>
            <a:ext cx="4501384" cy="736282"/>
          </a:xfrm>
          <a:solidFill>
            <a:srgbClr val="800000"/>
          </a:solidFill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EEA521"/>
                </a:solidFill>
              </a:rPr>
              <a:t>qualitative</a:t>
            </a:r>
            <a:endParaRPr lang="en-US" sz="2400" b="1" dirty="0">
              <a:solidFill>
                <a:srgbClr val="EEA52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876248"/>
            <a:ext cx="4937760" cy="33782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Historical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Narrative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Ethnographic</a:t>
            </a:r>
          </a:p>
        </p:txBody>
      </p:sp>
    </p:spTree>
    <p:extLst>
      <p:ext uri="{BB962C8B-B14F-4D97-AF65-F5344CB8AC3E}">
        <p14:creationId xmlns:p14="http://schemas.microsoft.com/office/powerpoint/2010/main" val="205775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Action research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437" y="1855960"/>
            <a:ext cx="11506955" cy="431189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Focuses on finding a practical solution to a </a:t>
            </a:r>
            <a:r>
              <a:rPr lang="en-US" sz="3200" b="1" dirty="0" smtClean="0">
                <a:solidFill>
                  <a:srgbClr val="D15533"/>
                </a:solidFill>
              </a:rPr>
              <a:t>local</a:t>
            </a:r>
            <a:r>
              <a:rPr lang="en-US" sz="3200" dirty="0" smtClean="0">
                <a:solidFill>
                  <a:schemeClr val="tx1"/>
                </a:solidFill>
              </a:rPr>
              <a:t> problem 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Involves those </a:t>
            </a:r>
            <a:r>
              <a:rPr lang="en-US" sz="3200" dirty="0">
                <a:solidFill>
                  <a:schemeClr val="tx1"/>
                </a:solidFill>
              </a:rPr>
              <a:t>affected by the problem </a:t>
            </a:r>
            <a:r>
              <a:rPr lang="en-US" sz="3200" dirty="0" smtClean="0">
                <a:solidFill>
                  <a:schemeClr val="tx1"/>
                </a:solidFill>
              </a:rPr>
              <a:t>as research participants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tx1"/>
                </a:solidFill>
              </a:rPr>
              <a:t>H</a:t>
            </a:r>
            <a:r>
              <a:rPr lang="en-US" sz="3200" dirty="0" smtClean="0">
                <a:solidFill>
                  <a:schemeClr val="tx1"/>
                </a:solidFill>
              </a:rPr>
              <a:t>as </a:t>
            </a:r>
            <a:r>
              <a:rPr lang="en-US" sz="3200" dirty="0">
                <a:solidFill>
                  <a:schemeClr val="tx1"/>
                </a:solidFill>
              </a:rPr>
              <a:t>direct application to the researcher’s </a:t>
            </a:r>
            <a:r>
              <a:rPr lang="en-US" sz="3200" dirty="0" smtClean="0">
                <a:solidFill>
                  <a:schemeClr val="tx1"/>
                </a:solidFill>
              </a:rPr>
              <a:t>workplace 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May or may not have </a:t>
            </a:r>
            <a:r>
              <a:rPr lang="en-US" sz="3200" dirty="0">
                <a:solidFill>
                  <a:schemeClr val="tx1"/>
                </a:solidFill>
              </a:rPr>
              <a:t>application beyond the immediate study</a:t>
            </a:r>
          </a:p>
        </p:txBody>
      </p:sp>
    </p:spTree>
    <p:extLst>
      <p:ext uri="{BB962C8B-B14F-4D97-AF65-F5344CB8AC3E}">
        <p14:creationId xmlns:p14="http://schemas.microsoft.com/office/powerpoint/2010/main" val="318303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b="1" dirty="0" smtClean="0">
                <a:solidFill>
                  <a:srgbClr val="800000"/>
                </a:solidFill>
              </a:rPr>
              <a:t>Action research cycle </a:t>
            </a:r>
            <a:endParaRPr lang="en-US" sz="5300" b="1" dirty="0">
              <a:solidFill>
                <a:srgbClr val="80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265023" y="2663947"/>
            <a:ext cx="3722914" cy="696686"/>
          </a:xfrm>
          <a:prstGeom prst="roundRect">
            <a:avLst/>
          </a:prstGeom>
          <a:solidFill>
            <a:srgbClr val="80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7097484" y="4315098"/>
            <a:ext cx="3722914" cy="696686"/>
          </a:xfrm>
          <a:prstGeom prst="roundRect">
            <a:avLst/>
          </a:prstGeom>
          <a:solidFill>
            <a:srgbClr val="80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057402" y="4315098"/>
            <a:ext cx="3722914" cy="696686"/>
          </a:xfrm>
          <a:prstGeom prst="roundRect">
            <a:avLst/>
          </a:prstGeom>
          <a:solidFill>
            <a:srgbClr val="80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448731" y="2748809"/>
            <a:ext cx="218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PLAN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309272" y="4345042"/>
            <a:ext cx="218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ACT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184073" y="4401831"/>
            <a:ext cx="218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REFLECT</a:t>
            </a:r>
            <a:endParaRPr lang="en-US" sz="3200" b="1" dirty="0"/>
          </a:p>
        </p:txBody>
      </p:sp>
      <p:sp>
        <p:nvSpPr>
          <p:cNvPr id="16" name="Down Arrow 15"/>
          <p:cNvSpPr/>
          <p:nvPr/>
        </p:nvSpPr>
        <p:spPr>
          <a:xfrm rot="19060114">
            <a:off x="7999031" y="3263184"/>
            <a:ext cx="620483" cy="10058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rot="5400000">
            <a:off x="6128658" y="4137223"/>
            <a:ext cx="620483" cy="10058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14032719">
            <a:off x="3670770" y="3334946"/>
            <a:ext cx="620483" cy="10058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28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b="1" dirty="0" smtClean="0">
                <a:solidFill>
                  <a:srgbClr val="800000"/>
                </a:solidFill>
              </a:rPr>
              <a:t>Action research cycle </a:t>
            </a:r>
            <a:endParaRPr lang="en-US" sz="5300" b="1" dirty="0">
              <a:solidFill>
                <a:srgbClr val="80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265023" y="1894741"/>
            <a:ext cx="3722914" cy="696686"/>
          </a:xfrm>
          <a:prstGeom prst="roundRect">
            <a:avLst/>
          </a:prstGeom>
          <a:solidFill>
            <a:srgbClr val="80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3160" y="1950696"/>
            <a:ext cx="218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PLAN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89166" y="3004457"/>
            <a:ext cx="92746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Defining goals</a:t>
            </a:r>
            <a:endParaRPr lang="en-US" sz="3600" dirty="0"/>
          </a:p>
          <a:p>
            <a:pPr lvl="0"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Identifying stakeholders</a:t>
            </a:r>
          </a:p>
          <a:p>
            <a:pPr lvl="0"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Selecting data collection methods</a:t>
            </a:r>
          </a:p>
          <a:p>
            <a:pPr lvl="0"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 Setting up a timeline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415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b="1" dirty="0" smtClean="0">
                <a:solidFill>
                  <a:srgbClr val="800000"/>
                </a:solidFill>
              </a:rPr>
              <a:t>Action research cycle </a:t>
            </a:r>
            <a:endParaRPr lang="en-US" sz="5300" b="1" dirty="0">
              <a:solidFill>
                <a:srgbClr val="80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265023" y="1894741"/>
            <a:ext cx="3722914" cy="696686"/>
          </a:xfrm>
          <a:prstGeom prst="roundRect">
            <a:avLst/>
          </a:prstGeom>
          <a:solidFill>
            <a:srgbClr val="80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3160" y="1950696"/>
            <a:ext cx="218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ACT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89166" y="3113315"/>
            <a:ext cx="92746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4000" dirty="0" smtClean="0"/>
              <a:t>Collecting data</a:t>
            </a:r>
          </a:p>
          <a:p>
            <a:pPr lvl="0"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4000" dirty="0" smtClean="0"/>
              <a:t>Analyzing data</a:t>
            </a:r>
          </a:p>
          <a:p>
            <a:pPr lvl="0"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4000" dirty="0" smtClean="0"/>
              <a:t>Implementing the project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0648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b="1" dirty="0" smtClean="0">
                <a:solidFill>
                  <a:srgbClr val="800000"/>
                </a:solidFill>
              </a:rPr>
              <a:t>Action research cycle </a:t>
            </a:r>
            <a:endParaRPr lang="en-US" sz="5300" b="1" dirty="0">
              <a:solidFill>
                <a:srgbClr val="80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265023" y="1950696"/>
            <a:ext cx="3722914" cy="696686"/>
          </a:xfrm>
          <a:prstGeom prst="roundRect">
            <a:avLst/>
          </a:prstGeom>
          <a:solidFill>
            <a:srgbClr val="80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26960" y="2006651"/>
            <a:ext cx="218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REFLECT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91194" y="3211286"/>
            <a:ext cx="92746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4000" dirty="0" smtClean="0"/>
              <a:t>Evaluating project outcomes</a:t>
            </a:r>
          </a:p>
          <a:p>
            <a:pPr lvl="0"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4000" dirty="0" smtClean="0"/>
              <a:t>Sharing project outcomes </a:t>
            </a:r>
          </a:p>
          <a:p>
            <a:pPr lvl="0"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4000" dirty="0" smtClean="0"/>
              <a:t>Moving on to </a:t>
            </a:r>
            <a:r>
              <a:rPr lang="en-US" sz="4000" dirty="0"/>
              <a:t>a new cycle of </a:t>
            </a:r>
            <a:r>
              <a:rPr lang="en-US" sz="4000" dirty="0" smtClean="0"/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92770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530138" cy="1620838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rgbClr val="800000"/>
                </a:solidFill>
              </a:rPr>
              <a:t>Establishing an open access </a:t>
            </a:r>
            <a:r>
              <a:rPr lang="en-US" sz="4000" b="1" dirty="0" smtClean="0">
                <a:solidFill>
                  <a:srgbClr val="800000"/>
                </a:solidFill>
              </a:rPr>
              <a:t>publishing fund (OAPF)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811326" y="2207002"/>
            <a:ext cx="10907484" cy="3952875"/>
          </a:xfrm>
        </p:spPr>
        <p:txBody>
          <a:bodyPr>
            <a:normAutofit lnSpcReduction="10000"/>
          </a:bodyPr>
          <a:lstStyle/>
          <a:p>
            <a:pPr lvl="0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Goals</a:t>
            </a:r>
          </a:p>
          <a:p>
            <a:pPr lvl="2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to cover costs for researchers who publish in </a:t>
            </a:r>
            <a:r>
              <a:rPr lang="en-US" sz="2400" dirty="0" smtClean="0">
                <a:solidFill>
                  <a:schemeClr val="tx1"/>
                </a:solidFill>
              </a:rPr>
              <a:t>open access journals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with</a:t>
            </a:r>
            <a:r>
              <a:rPr lang="en-US" sz="2400" dirty="0">
                <a:solidFill>
                  <a:schemeClr val="tx1"/>
                </a:solidFill>
              </a:rPr>
              <a:t> article processing charges 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2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to support open access to research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0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chemeClr val="tx1"/>
                </a:solidFill>
              </a:rPr>
              <a:t>Stakeholders: </a:t>
            </a:r>
            <a:r>
              <a:rPr lang="en-US" sz="2800" dirty="0" smtClean="0">
                <a:solidFill>
                  <a:schemeClr val="tx1"/>
                </a:solidFill>
              </a:rPr>
              <a:t>faculty, graduate students, </a:t>
            </a:r>
            <a:r>
              <a:rPr lang="en-US" sz="2800" dirty="0">
                <a:solidFill>
                  <a:schemeClr val="tx1"/>
                </a:solidFill>
              </a:rPr>
              <a:t>post doc fellows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chemeClr val="tx1"/>
                </a:solidFill>
              </a:rPr>
              <a:t>Collaborators: </a:t>
            </a:r>
            <a:r>
              <a:rPr lang="en-US" sz="2800" dirty="0" smtClean="0">
                <a:solidFill>
                  <a:schemeClr val="tx1"/>
                </a:solidFill>
              </a:rPr>
              <a:t>library administration, faculty advisory committee, </a:t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the Provost’s Office</a:t>
            </a:r>
          </a:p>
          <a:p>
            <a:pPr lvl="0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chemeClr val="tx1"/>
                </a:solidFill>
              </a:rPr>
              <a:t>Data: </a:t>
            </a:r>
            <a:r>
              <a:rPr lang="en-US" sz="2800" dirty="0" smtClean="0">
                <a:solidFill>
                  <a:schemeClr val="tx1"/>
                </a:solidFill>
              </a:rPr>
              <a:t>researchers’ input, statistical data, guidelines, best practices</a:t>
            </a:r>
          </a:p>
          <a:p>
            <a:pPr lvl="0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chemeClr val="tx1"/>
                </a:solidFill>
              </a:rPr>
              <a:t> Timeline: </a:t>
            </a:r>
            <a:r>
              <a:rPr lang="en-US" sz="2800" dirty="0" smtClean="0">
                <a:solidFill>
                  <a:schemeClr val="tx1"/>
                </a:solidFill>
              </a:rPr>
              <a:t>two semesters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880927" y="1434311"/>
            <a:ext cx="4768283" cy="689717"/>
          </a:xfrm>
          <a:prstGeom prst="roundRect">
            <a:avLst/>
          </a:prstGeom>
          <a:solidFill>
            <a:srgbClr val="80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638801" y="1517285"/>
            <a:ext cx="3156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PLAN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0241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530138" cy="1620838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rgbClr val="800000"/>
                </a:solidFill>
              </a:rPr>
              <a:t>Establishing an open access </a:t>
            </a:r>
            <a:r>
              <a:rPr lang="en-US" sz="4000" b="1" dirty="0" smtClean="0">
                <a:solidFill>
                  <a:srgbClr val="800000"/>
                </a:solidFill>
              </a:rPr>
              <a:t>publishing fund (OAPF)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729344" y="2173228"/>
            <a:ext cx="10907484" cy="3952875"/>
          </a:xfrm>
        </p:spPr>
        <p:txBody>
          <a:bodyPr>
            <a:normAutofit lnSpcReduction="10000"/>
          </a:bodyPr>
          <a:lstStyle/>
          <a:p>
            <a:pPr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 </a:t>
            </a:r>
            <a:r>
              <a:rPr lang="en-US" sz="3200" dirty="0">
                <a:solidFill>
                  <a:schemeClr val="tx1"/>
                </a:solidFill>
              </a:rPr>
              <a:t>Drafting of policies, procedures, and eligibility requirements </a:t>
            </a:r>
          </a:p>
          <a:p>
            <a:pPr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Development </a:t>
            </a:r>
            <a:r>
              <a:rPr lang="en-US" sz="3200" dirty="0" smtClean="0">
                <a:solidFill>
                  <a:schemeClr val="tx1"/>
                </a:solidFill>
              </a:rPr>
              <a:t>of </a:t>
            </a:r>
            <a:r>
              <a:rPr lang="en-US" sz="3200" dirty="0">
                <a:solidFill>
                  <a:schemeClr val="tx1"/>
                </a:solidFill>
              </a:rPr>
              <a:t>application </a:t>
            </a:r>
            <a:r>
              <a:rPr lang="en-US" sz="3200" dirty="0" smtClean="0">
                <a:solidFill>
                  <a:schemeClr val="tx1"/>
                </a:solidFill>
              </a:rPr>
              <a:t>process</a:t>
            </a:r>
          </a:p>
          <a:p>
            <a:pPr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Conducting interviews with faculty</a:t>
            </a:r>
          </a:p>
          <a:p>
            <a:pPr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Creating </a:t>
            </a:r>
            <a:r>
              <a:rPr lang="en-US" sz="3200" dirty="0">
                <a:solidFill>
                  <a:schemeClr val="tx1"/>
                </a:solidFill>
              </a:rPr>
              <a:t>marketing materials </a:t>
            </a:r>
            <a:endParaRPr lang="en-US" sz="3200" dirty="0" smtClean="0">
              <a:solidFill>
                <a:schemeClr val="tx1"/>
              </a:solidFill>
            </a:endParaRPr>
          </a:p>
          <a:p>
            <a:pPr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tx1"/>
                </a:solidFill>
              </a:rPr>
              <a:t>Organize presentations and discussions</a:t>
            </a:r>
          </a:p>
          <a:p>
            <a:pPr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Securing </a:t>
            </a:r>
            <a:r>
              <a:rPr lang="en-US" sz="3200" dirty="0">
                <a:solidFill>
                  <a:schemeClr val="tx1"/>
                </a:solidFill>
              </a:rPr>
              <a:t>of actual </a:t>
            </a:r>
            <a:r>
              <a:rPr lang="en-US" sz="3200" dirty="0" smtClean="0">
                <a:solidFill>
                  <a:schemeClr val="tx1"/>
                </a:solidFill>
              </a:rPr>
              <a:t>funds</a:t>
            </a:r>
          </a:p>
          <a:p>
            <a:pPr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Designating the </a:t>
            </a:r>
            <a:r>
              <a:rPr lang="en-US" sz="3200" dirty="0">
                <a:solidFill>
                  <a:schemeClr val="tx1"/>
                </a:solidFill>
              </a:rPr>
              <a:t>primary contact person</a:t>
            </a:r>
          </a:p>
          <a:p>
            <a:pPr algn="ctr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endParaRPr lang="en-US" sz="3200" dirty="0">
              <a:solidFill>
                <a:schemeClr val="tx1"/>
              </a:solidFill>
            </a:endParaRPr>
          </a:p>
          <a:p>
            <a:pPr lvl="0" fontAlgn="base">
              <a:buClr>
                <a:srgbClr val="E48312"/>
              </a:buClr>
              <a:buFont typeface="Wingdings" panose="05000000000000000000" pitchFamily="2" charset="2"/>
              <a:buChar char="§"/>
            </a:pP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880927" y="1275979"/>
            <a:ext cx="4768283" cy="689717"/>
          </a:xfrm>
          <a:prstGeom prst="roundRect">
            <a:avLst/>
          </a:prstGeom>
          <a:solidFill>
            <a:srgbClr val="80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617030" y="1359227"/>
            <a:ext cx="3156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ACT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9227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530138" cy="1620838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rgbClr val="800000"/>
                </a:solidFill>
              </a:rPr>
              <a:t>Establishing an open access </a:t>
            </a:r>
            <a:r>
              <a:rPr lang="en-US" sz="4000" b="1" dirty="0" smtClean="0">
                <a:solidFill>
                  <a:srgbClr val="800000"/>
                </a:solidFill>
              </a:rPr>
              <a:t>publishing fund (OAPF)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13" name="Rounded Rectangle 12"/>
          <p:cNvSpPr/>
          <p:nvPr/>
        </p:nvSpPr>
        <p:spPr>
          <a:xfrm>
            <a:off x="3804727" y="1620838"/>
            <a:ext cx="4768283" cy="689717"/>
          </a:xfrm>
          <a:prstGeom prst="roundRect">
            <a:avLst/>
          </a:prstGeom>
          <a:solidFill>
            <a:srgbClr val="80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416152" y="1704086"/>
            <a:ext cx="3156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REFLECT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1137897" y="2967335"/>
            <a:ext cx="101019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600" dirty="0"/>
              <a:t>Tweaking policies and procedures </a:t>
            </a:r>
          </a:p>
          <a:p>
            <a:pPr marL="285750" indent="-285750" algn="ctr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600" dirty="0"/>
              <a:t>Tracking the OAPF’s </a:t>
            </a:r>
            <a:r>
              <a:rPr lang="en-US" sz="3600" dirty="0" smtClean="0"/>
              <a:t>progress</a:t>
            </a:r>
          </a:p>
          <a:p>
            <a:pPr marL="285750" indent="-285750" algn="ctr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Recalculating </a:t>
            </a:r>
            <a:r>
              <a:rPr lang="en-US" sz="3600" dirty="0"/>
              <a:t>the fund </a:t>
            </a:r>
            <a:r>
              <a:rPr lang="en-US" sz="3600" dirty="0" smtClean="0"/>
              <a:t>periodically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2390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9089" y="1385180"/>
            <a:ext cx="918926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400" dirty="0" smtClean="0"/>
              <a:t>Coming up with a research idea</a:t>
            </a:r>
          </a:p>
          <a:p>
            <a:pPr marL="571500" indent="-571500"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400" dirty="0" smtClean="0"/>
              <a:t>Evaluating a research idea</a:t>
            </a:r>
          </a:p>
          <a:p>
            <a:pPr marL="571500" indent="-571500"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400" dirty="0" smtClean="0"/>
              <a:t>Selecting a research method</a:t>
            </a:r>
          </a:p>
          <a:p>
            <a:pPr marL="571500" indent="-571500"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400" dirty="0"/>
              <a:t>Integrating research with your </a:t>
            </a:r>
            <a:r>
              <a:rPr lang="en-US" sz="4400" dirty="0" smtClean="0"/>
              <a:t>job</a:t>
            </a:r>
          </a:p>
          <a:p>
            <a:pPr marL="571500" indent="-571500"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400" dirty="0" smtClean="0"/>
              <a:t>Things to consider before you begin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19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Things to consider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023360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endParaRPr lang="en-US" sz="4000" dirty="0" smtClean="0">
              <a:solidFill>
                <a:schemeClr val="tx1"/>
              </a:solidFill>
            </a:endParaRP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4000" dirty="0" smtClean="0">
                <a:solidFill>
                  <a:schemeClr val="tx1"/>
                </a:solidFill>
              </a:rPr>
              <a:t>Time commitment</a:t>
            </a:r>
          </a:p>
          <a:p>
            <a:pPr lvl="3" algn="ctr">
              <a:buFont typeface="Wingdings" panose="05000000000000000000" pitchFamily="2" charset="2"/>
              <a:buChar char="§"/>
            </a:pPr>
            <a:r>
              <a:rPr lang="en-US" sz="4000" dirty="0" smtClean="0">
                <a:solidFill>
                  <a:schemeClr val="tx1"/>
                </a:solidFill>
              </a:rPr>
              <a:t> Cost</a:t>
            </a:r>
          </a:p>
          <a:p>
            <a:pPr lvl="3" algn="ctr">
              <a:buFont typeface="Wingdings" panose="05000000000000000000" pitchFamily="2" charset="2"/>
              <a:buChar char="§"/>
            </a:pPr>
            <a:r>
              <a:rPr lang="en-US" sz="4000" dirty="0" smtClean="0">
                <a:solidFill>
                  <a:schemeClr val="tx1"/>
                </a:solidFill>
              </a:rPr>
              <a:t> Team membership</a:t>
            </a:r>
          </a:p>
          <a:p>
            <a:pPr lvl="3" algn="ctr">
              <a:buFont typeface="Wingdings" panose="05000000000000000000" pitchFamily="2" charset="2"/>
              <a:buChar char="§"/>
            </a:pPr>
            <a:r>
              <a:rPr lang="en-US" sz="4000" dirty="0" smtClean="0">
                <a:solidFill>
                  <a:schemeClr val="tx1"/>
                </a:solidFill>
              </a:rPr>
              <a:t>Team leadership</a:t>
            </a:r>
          </a:p>
          <a:p>
            <a:pPr lvl="3" algn="ctr">
              <a:buFont typeface="Wingdings" panose="05000000000000000000" pitchFamily="2" charset="2"/>
              <a:buChar char="§"/>
            </a:pPr>
            <a:r>
              <a:rPr lang="en-US" sz="4000" dirty="0" smtClean="0">
                <a:solidFill>
                  <a:schemeClr val="tx1"/>
                </a:solidFill>
              </a:rPr>
              <a:t>Timeline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15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b="1" dirty="0" smtClean="0">
                <a:solidFill>
                  <a:srgbClr val="800000"/>
                </a:solidFill>
              </a:rPr>
              <a:t>Integrating research with your job</a:t>
            </a:r>
            <a:endParaRPr lang="en-US" sz="53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8784" y="1987731"/>
            <a:ext cx="9935392" cy="4023360"/>
          </a:xfrm>
        </p:spPr>
        <p:txBody>
          <a:bodyPr>
            <a:noAutofit/>
          </a:bodyPr>
          <a:lstStyle/>
          <a:p>
            <a:pPr>
              <a:buClr>
                <a:srgbClr val="EEA521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Connect </a:t>
            </a:r>
            <a:r>
              <a:rPr lang="en-US" sz="3200" dirty="0">
                <a:solidFill>
                  <a:schemeClr val="tx1"/>
                </a:solidFill>
              </a:rPr>
              <a:t>your research to </a:t>
            </a:r>
            <a:r>
              <a:rPr lang="en-US" sz="3200" dirty="0" smtClean="0">
                <a:solidFill>
                  <a:schemeClr val="tx1"/>
                </a:solidFill>
              </a:rPr>
              <a:t>one of your job responsibilities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3200" dirty="0" smtClean="0">
              <a:solidFill>
                <a:schemeClr val="tx1"/>
              </a:solidFill>
            </a:endParaRPr>
          </a:p>
          <a:p>
            <a:pPr>
              <a:buClr>
                <a:srgbClr val="EEA521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Integrate </a:t>
            </a:r>
            <a:r>
              <a:rPr lang="en-US" sz="3200" dirty="0">
                <a:solidFill>
                  <a:schemeClr val="tx1"/>
                </a:solidFill>
              </a:rPr>
              <a:t>your multiple job responsibilities into a single 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research </a:t>
            </a:r>
            <a:r>
              <a:rPr lang="en-US" sz="3200" dirty="0">
                <a:solidFill>
                  <a:schemeClr val="tx1"/>
                </a:solidFill>
              </a:rPr>
              <a:t>project 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3200" dirty="0" smtClean="0">
              <a:solidFill>
                <a:schemeClr val="tx1"/>
              </a:solidFill>
            </a:endParaRPr>
          </a:p>
          <a:p>
            <a:pPr>
              <a:buClr>
                <a:srgbClr val="EEA521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Solve workplace problems while conducting research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3200" dirty="0" smtClean="0">
              <a:solidFill>
                <a:schemeClr val="tx1"/>
              </a:solidFill>
            </a:endParaRPr>
          </a:p>
          <a:p>
            <a:pPr>
              <a:buClr>
                <a:srgbClr val="EEA521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Research to master new skills and learn new concepts</a:t>
            </a:r>
          </a:p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4264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800000"/>
                </a:solidFill>
              </a:rPr>
              <a:t>Before you begin….</a:t>
            </a:r>
            <a:endParaRPr lang="en-US" sz="5400" b="1" dirty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6950" y="2544024"/>
            <a:ext cx="101127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… ask </a:t>
            </a:r>
            <a:r>
              <a:rPr lang="en-US" sz="4800" b="1" i="1" dirty="0" smtClean="0">
                <a:solidFill>
                  <a:srgbClr val="800000"/>
                </a:solidFill>
              </a:rPr>
              <a:t>yourself  </a:t>
            </a:r>
            <a:r>
              <a:rPr lang="en-US" sz="4800" dirty="0" smtClean="0"/>
              <a:t>the most important  question, which is…</a:t>
            </a:r>
          </a:p>
        </p:txBody>
      </p:sp>
    </p:spTree>
    <p:extLst>
      <p:ext uri="{BB962C8B-B14F-4D97-AF65-F5344CB8AC3E}">
        <p14:creationId xmlns:p14="http://schemas.microsoft.com/office/powerpoint/2010/main" val="377591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wh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234" y="1992086"/>
            <a:ext cx="4678801" cy="179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74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Credits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500" dirty="0" smtClean="0">
                <a:solidFill>
                  <a:schemeClr val="tx1"/>
                </a:solidFill>
              </a:rPr>
              <a:t>Beck</a:t>
            </a:r>
            <a:r>
              <a:rPr lang="en-US" sz="3500" dirty="0">
                <a:solidFill>
                  <a:schemeClr val="tx1"/>
                </a:solidFill>
              </a:rPr>
              <a:t>, S. E., &amp; Manuel, K. (2008). </a:t>
            </a:r>
            <a:r>
              <a:rPr lang="en-US" sz="3500" i="1" dirty="0">
                <a:solidFill>
                  <a:schemeClr val="tx1"/>
                </a:solidFill>
              </a:rPr>
              <a:t>Practical research methods for librarians and information </a:t>
            </a:r>
            <a:r>
              <a:rPr lang="en-US" sz="3500" i="1" dirty="0" smtClean="0">
                <a:solidFill>
                  <a:schemeClr val="tx1"/>
                </a:solidFill>
              </a:rPr>
              <a:t>professionals</a:t>
            </a:r>
            <a:r>
              <a:rPr lang="en-US" sz="3500" dirty="0" smtClean="0">
                <a:solidFill>
                  <a:schemeClr val="tx1"/>
                </a:solidFill>
              </a:rPr>
              <a:t>. </a:t>
            </a:r>
            <a:r>
              <a:rPr lang="en-US" sz="3500" dirty="0">
                <a:solidFill>
                  <a:schemeClr val="tx1"/>
                </a:solidFill>
              </a:rPr>
              <a:t>New York, NY</a:t>
            </a:r>
            <a:r>
              <a:rPr lang="en-US" sz="3500">
                <a:solidFill>
                  <a:schemeClr val="tx1"/>
                </a:solidFill>
              </a:rPr>
              <a:t>: </a:t>
            </a:r>
            <a:r>
              <a:rPr lang="en-US" sz="3500" smtClean="0">
                <a:solidFill>
                  <a:schemeClr val="tx1"/>
                </a:solidFill>
              </a:rPr>
              <a:t/>
            </a:r>
            <a:br>
              <a:rPr lang="en-US" sz="3500" smtClean="0">
                <a:solidFill>
                  <a:schemeClr val="tx1"/>
                </a:solidFill>
              </a:rPr>
            </a:br>
            <a:r>
              <a:rPr lang="en-US" sz="3500" smtClean="0">
                <a:solidFill>
                  <a:schemeClr val="tx1"/>
                </a:solidFill>
              </a:rPr>
              <a:t>Neal-Schuman </a:t>
            </a:r>
            <a:r>
              <a:rPr lang="en-US" sz="3500" dirty="0">
                <a:solidFill>
                  <a:schemeClr val="tx1"/>
                </a:solidFill>
              </a:rPr>
              <a:t>Publishers</a:t>
            </a:r>
            <a:r>
              <a:rPr lang="en-US" sz="3500" dirty="0" smtClean="0">
                <a:solidFill>
                  <a:schemeClr val="tx1"/>
                </a:solidFill>
              </a:rPr>
              <a:t>.</a:t>
            </a:r>
            <a:br>
              <a:rPr lang="en-US" sz="3500" dirty="0" smtClean="0">
                <a:solidFill>
                  <a:schemeClr val="tx1"/>
                </a:solidFill>
              </a:rPr>
            </a:br>
            <a:endParaRPr lang="en-US" sz="3500" dirty="0">
              <a:solidFill>
                <a:schemeClr val="tx1"/>
              </a:solidFill>
            </a:endParaRPr>
          </a:p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500" dirty="0" smtClean="0">
                <a:solidFill>
                  <a:schemeClr val="tx1"/>
                </a:solidFill>
              </a:rPr>
              <a:t>Hurston</a:t>
            </a:r>
            <a:r>
              <a:rPr lang="en-US" sz="3500" dirty="0">
                <a:solidFill>
                  <a:schemeClr val="tx1"/>
                </a:solidFill>
              </a:rPr>
              <a:t>, </a:t>
            </a:r>
            <a:r>
              <a:rPr lang="en-US" sz="3500" dirty="0" smtClean="0">
                <a:solidFill>
                  <a:schemeClr val="tx1"/>
                </a:solidFill>
              </a:rPr>
              <a:t>Zora Neale. (1942). </a:t>
            </a:r>
            <a:r>
              <a:rPr lang="en-US" sz="3500" i="1" dirty="0" smtClean="0">
                <a:solidFill>
                  <a:schemeClr val="tx1"/>
                </a:solidFill>
              </a:rPr>
              <a:t>Dust </a:t>
            </a:r>
            <a:r>
              <a:rPr lang="en-US" sz="3500" i="1" dirty="0">
                <a:solidFill>
                  <a:schemeClr val="tx1"/>
                </a:solidFill>
              </a:rPr>
              <a:t>t</a:t>
            </a:r>
            <a:r>
              <a:rPr lang="en-US" sz="3500" i="1" dirty="0" smtClean="0">
                <a:solidFill>
                  <a:schemeClr val="tx1"/>
                </a:solidFill>
              </a:rPr>
              <a:t>racks </a:t>
            </a:r>
            <a:r>
              <a:rPr lang="en-US" sz="3500" i="1" dirty="0">
                <a:solidFill>
                  <a:schemeClr val="tx1"/>
                </a:solidFill>
              </a:rPr>
              <a:t>on a r</a:t>
            </a:r>
            <a:r>
              <a:rPr lang="en-US" sz="3500" i="1" dirty="0" smtClean="0">
                <a:solidFill>
                  <a:schemeClr val="tx1"/>
                </a:solidFill>
              </a:rPr>
              <a:t>oad</a:t>
            </a:r>
            <a:r>
              <a:rPr lang="en-US" sz="3500" dirty="0">
                <a:solidFill>
                  <a:schemeClr val="tx1"/>
                </a:solidFill>
              </a:rPr>
              <a:t>. </a:t>
            </a:r>
            <a:r>
              <a:rPr lang="en-US" sz="3500" dirty="0" smtClean="0">
                <a:solidFill>
                  <a:schemeClr val="tx1"/>
                </a:solidFill>
              </a:rPr>
              <a:t>Philadelphia, </a:t>
            </a:r>
            <a:r>
              <a:rPr lang="en-US" sz="3500" dirty="0">
                <a:solidFill>
                  <a:schemeClr val="tx1"/>
                </a:solidFill>
              </a:rPr>
              <a:t>P</a:t>
            </a:r>
            <a:r>
              <a:rPr lang="en-US" sz="3500" dirty="0" smtClean="0">
                <a:solidFill>
                  <a:schemeClr val="tx1"/>
                </a:solidFill>
              </a:rPr>
              <a:t>A: J</a:t>
            </a:r>
            <a:r>
              <a:rPr lang="en-US" sz="3500" dirty="0">
                <a:solidFill>
                  <a:schemeClr val="tx1"/>
                </a:solidFill>
              </a:rPr>
              <a:t>. B. </a:t>
            </a:r>
            <a:r>
              <a:rPr lang="en-US" sz="3500" dirty="0" smtClean="0">
                <a:solidFill>
                  <a:schemeClr val="tx1"/>
                </a:solidFill>
              </a:rPr>
              <a:t>Lippincott.</a:t>
            </a:r>
            <a:br>
              <a:rPr lang="en-US" sz="3500" dirty="0" smtClean="0">
                <a:solidFill>
                  <a:schemeClr val="tx1"/>
                </a:solidFill>
              </a:rPr>
            </a:br>
            <a:endParaRPr lang="en-US" sz="3500" dirty="0" smtClean="0">
              <a:solidFill>
                <a:schemeClr val="tx1"/>
              </a:solidFill>
            </a:endParaRPr>
          </a:p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500" i="1" dirty="0" smtClean="0">
                <a:solidFill>
                  <a:schemeClr val="tx1"/>
                </a:solidFill>
              </a:rPr>
              <a:t>Ideas</a:t>
            </a:r>
            <a:r>
              <a:rPr lang="en-US" sz="3500" dirty="0" smtClean="0">
                <a:solidFill>
                  <a:schemeClr val="tx1"/>
                </a:solidFill>
              </a:rPr>
              <a:t>. </a:t>
            </a:r>
            <a:r>
              <a:rPr lang="en-US" sz="3500" dirty="0" err="1" smtClean="0">
                <a:solidFill>
                  <a:schemeClr val="tx1"/>
                </a:solidFill>
              </a:rPr>
              <a:t>CanStock</a:t>
            </a:r>
            <a:r>
              <a:rPr lang="en-US" sz="3500" dirty="0" smtClean="0">
                <a:solidFill>
                  <a:schemeClr val="tx1"/>
                </a:solidFill>
              </a:rPr>
              <a:t> photos.</a:t>
            </a:r>
            <a:br>
              <a:rPr lang="en-US" sz="3500" dirty="0" smtClean="0">
                <a:solidFill>
                  <a:schemeClr val="tx1"/>
                </a:solidFill>
              </a:rPr>
            </a:br>
            <a:endParaRPr lang="en-US" sz="3500" dirty="0" smtClean="0">
              <a:solidFill>
                <a:schemeClr val="tx1"/>
              </a:solidFill>
            </a:endParaRPr>
          </a:p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500" dirty="0" err="1" smtClean="0">
                <a:solidFill>
                  <a:schemeClr val="tx1"/>
                </a:solidFill>
              </a:rPr>
              <a:t>VandeHoef</a:t>
            </a:r>
            <a:r>
              <a:rPr lang="en-US" sz="3500" dirty="0" smtClean="0">
                <a:solidFill>
                  <a:schemeClr val="tx1"/>
                </a:solidFill>
              </a:rPr>
              <a:t>, Alex. </a:t>
            </a:r>
            <a:r>
              <a:rPr lang="en-US" sz="3500" i="1" dirty="0" smtClean="0">
                <a:solidFill>
                  <a:schemeClr val="tx1"/>
                </a:solidFill>
              </a:rPr>
              <a:t>Curiosity</a:t>
            </a:r>
            <a:r>
              <a:rPr lang="en-US" sz="3500" dirty="0" smtClean="0">
                <a:solidFill>
                  <a:schemeClr val="tx1"/>
                </a:solidFill>
              </a:rPr>
              <a:t>.</a:t>
            </a:r>
            <a:endParaRPr lang="en-US" sz="3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08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ne factor affecting whether curiosity is a positive or negative feeling is how long you have to wait for the answer you are looking for, says Tania Lombrozo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78" y="0"/>
            <a:ext cx="8561561" cy="634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03683" y="2118511"/>
            <a:ext cx="506088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800000"/>
                </a:solidFill>
              </a:rPr>
              <a:t>Research </a:t>
            </a:r>
            <a:r>
              <a:rPr lang="en-US" sz="3200" b="1" dirty="0">
                <a:solidFill>
                  <a:srgbClr val="800000"/>
                </a:solidFill>
              </a:rPr>
              <a:t>is formalized curiosity. </a:t>
            </a:r>
            <a:r>
              <a:rPr lang="en-US" sz="3200" b="1" dirty="0" smtClean="0">
                <a:solidFill>
                  <a:srgbClr val="800000"/>
                </a:solidFill>
              </a:rPr>
              <a:t>It </a:t>
            </a:r>
            <a:r>
              <a:rPr lang="en-US" sz="3200" b="1" dirty="0">
                <a:solidFill>
                  <a:srgbClr val="800000"/>
                </a:solidFill>
              </a:rPr>
              <a:t>is poking and prying with a purpose</a:t>
            </a:r>
            <a:r>
              <a:rPr lang="en-US" sz="3200" b="1" dirty="0" smtClean="0">
                <a:solidFill>
                  <a:srgbClr val="800000"/>
                </a:solidFill>
              </a:rPr>
              <a:t>.</a:t>
            </a:r>
            <a:r>
              <a:rPr lang="en-US" sz="3200" b="1" dirty="0">
                <a:solidFill>
                  <a:srgbClr val="800000"/>
                </a:solidFill>
              </a:rPr>
              <a:t> </a:t>
            </a:r>
            <a:br>
              <a:rPr lang="en-US" sz="3200" b="1" dirty="0">
                <a:solidFill>
                  <a:srgbClr val="800000"/>
                </a:solidFill>
              </a:rPr>
            </a:br>
            <a:r>
              <a:rPr lang="en-US" sz="2800" dirty="0" smtClean="0">
                <a:solidFill>
                  <a:srgbClr val="800000"/>
                </a:solidFill>
              </a:rPr>
              <a:t>	         </a:t>
            </a:r>
            <a:br>
              <a:rPr lang="en-US" sz="2800" dirty="0" smtClean="0">
                <a:solidFill>
                  <a:srgbClr val="800000"/>
                </a:solidFill>
              </a:rPr>
            </a:br>
            <a:r>
              <a:rPr lang="en-US" sz="2800" dirty="0" smtClean="0">
                <a:solidFill>
                  <a:srgbClr val="800000"/>
                </a:solidFill>
              </a:rPr>
              <a:t>	         </a:t>
            </a:r>
            <a:r>
              <a:rPr lang="en-US" sz="2400" dirty="0" smtClean="0">
                <a:solidFill>
                  <a:srgbClr val="800000"/>
                </a:solidFill>
              </a:rPr>
              <a:t>- Zora </a:t>
            </a:r>
            <a:r>
              <a:rPr lang="en-US" sz="2400" dirty="0">
                <a:solidFill>
                  <a:srgbClr val="800000"/>
                </a:solidFill>
              </a:rPr>
              <a:t>Neale </a:t>
            </a:r>
            <a:r>
              <a:rPr lang="en-US" sz="2400" dirty="0" smtClean="0">
                <a:solidFill>
                  <a:srgbClr val="800000"/>
                </a:solidFill>
              </a:rPr>
              <a:t>Hurston</a:t>
            </a:r>
            <a:endParaRPr lang="en-US" sz="2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6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654" y="223228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Finding the right fit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825" y="2180712"/>
            <a:ext cx="11234058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>
                <a:solidFill>
                  <a:schemeClr val="tx1"/>
                </a:solidFill>
              </a:rPr>
              <a:t>You </a:t>
            </a:r>
            <a:r>
              <a:rPr lang="en-US" sz="4800" dirty="0" smtClean="0">
                <a:solidFill>
                  <a:srgbClr val="BD582C"/>
                </a:solidFill>
              </a:rPr>
              <a:t>+</a:t>
            </a:r>
            <a:r>
              <a:rPr lang="en-US" sz="4800" dirty="0" smtClean="0">
                <a:solidFill>
                  <a:schemeClr val="tx1"/>
                </a:solidFill>
              </a:rPr>
              <a:t> research problem </a:t>
            </a:r>
            <a:r>
              <a:rPr lang="en-US" sz="4800" dirty="0" smtClean="0">
                <a:solidFill>
                  <a:srgbClr val="D15533"/>
                </a:solidFill>
              </a:rPr>
              <a:t>+</a:t>
            </a:r>
            <a:r>
              <a:rPr lang="en-US" sz="4800" dirty="0" smtClean="0">
                <a:solidFill>
                  <a:schemeClr val="tx1"/>
                </a:solidFill>
              </a:rPr>
              <a:t> research design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39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654" y="223228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What is a research problem?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871" y="2180712"/>
            <a:ext cx="11688024" cy="402336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>
                <a:solidFill>
                  <a:schemeClr val="tx1"/>
                </a:solidFill>
              </a:rPr>
              <a:t>Any</a:t>
            </a:r>
            <a:r>
              <a:rPr lang="en-US" sz="4800" dirty="0" smtClean="0">
                <a:solidFill>
                  <a:srgbClr val="800000"/>
                </a:solidFill>
              </a:rPr>
              <a:t> </a:t>
            </a:r>
            <a:r>
              <a:rPr lang="en-US" sz="4800" dirty="0" smtClean="0">
                <a:solidFill>
                  <a:schemeClr val="tx1"/>
                </a:solidFill>
              </a:rPr>
              <a:t>topic</a:t>
            </a:r>
            <a:r>
              <a:rPr lang="en-US" sz="4800" dirty="0">
                <a:solidFill>
                  <a:schemeClr val="tx1"/>
                </a:solidFill>
              </a:rPr>
              <a:t>, phenomenon, or challenge </a:t>
            </a:r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that </a:t>
            </a:r>
            <a:r>
              <a:rPr lang="en-US" sz="4800" dirty="0">
                <a:solidFill>
                  <a:schemeClr val="tx1"/>
                </a:solidFill>
              </a:rPr>
              <a:t>you </a:t>
            </a:r>
            <a:r>
              <a:rPr lang="en-US" sz="4800" dirty="0" smtClean="0">
                <a:solidFill>
                  <a:schemeClr val="tx1"/>
                </a:solidFill>
              </a:rPr>
              <a:t>want to study  </a:t>
            </a:r>
            <a:br>
              <a:rPr lang="en-US" sz="4800" dirty="0" smtClean="0">
                <a:solidFill>
                  <a:schemeClr val="tx1"/>
                </a:solidFill>
              </a:rPr>
            </a:br>
            <a:endParaRPr lang="en-US" sz="4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4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4800" dirty="0" smtClean="0">
                <a:solidFill>
                  <a:schemeClr val="tx1"/>
                </a:solidFill>
              </a:rPr>
              <a:t> 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72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4144" y="2394858"/>
            <a:ext cx="104829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Where do good research ideas come from?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77940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800000"/>
                </a:solidFill>
              </a:rPr>
              <a:t>YOU</a:t>
            </a:r>
            <a:endParaRPr lang="en-US" sz="5300" b="1" dirty="0">
              <a:solidFill>
                <a:srgbClr val="8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>
          <a:xfrm>
            <a:off x="1097280" y="2320704"/>
            <a:ext cx="4937760" cy="3702837"/>
          </a:xfrm>
        </p:spPr>
        <p:txBody>
          <a:bodyPr>
            <a:normAutofit/>
          </a:bodyPr>
          <a:lstStyle/>
          <a:p>
            <a:pPr marL="475488" lvl="2" indent="0" algn="ctr">
              <a:buNone/>
            </a:pPr>
            <a:endParaRPr lang="en-US" sz="2000" dirty="0" smtClean="0">
              <a:solidFill>
                <a:srgbClr val="D15533"/>
              </a:solidFill>
            </a:endParaRP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Your professional experience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Your personal interest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 Your previous research </a:t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  (the “domino effect”)</a:t>
            </a:r>
          </a:p>
          <a:p>
            <a:pPr marL="0" indent="0" algn="ctr">
              <a:buNone/>
            </a:pPr>
            <a:endParaRPr lang="en-US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258" y="3066870"/>
            <a:ext cx="5146766" cy="2445894"/>
          </a:xfrm>
        </p:spPr>
      </p:pic>
      <p:sp>
        <p:nvSpPr>
          <p:cNvPr id="6" name="TextBox 5"/>
          <p:cNvSpPr txBox="1"/>
          <p:nvPr/>
        </p:nvSpPr>
        <p:spPr>
          <a:xfrm>
            <a:off x="1338943" y="1872343"/>
            <a:ext cx="9816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5488" lvl="2" indent="0" algn="ctr">
              <a:buNone/>
            </a:pPr>
            <a:r>
              <a:rPr lang="en-US" sz="2400" i="1" dirty="0">
                <a:solidFill>
                  <a:srgbClr val="D15533"/>
                </a:solidFill>
              </a:rPr>
              <a:t>“The source of ideas every man has  wholly in himself.” </a:t>
            </a:r>
            <a:r>
              <a:rPr lang="en-US" sz="2000" i="1" dirty="0">
                <a:solidFill>
                  <a:srgbClr val="D15533"/>
                </a:solidFill>
              </a:rPr>
              <a:t/>
            </a:r>
            <a:br>
              <a:rPr lang="en-US" sz="2000" i="1" dirty="0">
                <a:solidFill>
                  <a:srgbClr val="D15533"/>
                </a:solidFill>
              </a:rPr>
            </a:br>
            <a:r>
              <a:rPr lang="en-US" sz="2000" i="1" dirty="0">
                <a:solidFill>
                  <a:srgbClr val="D15533"/>
                </a:solidFill>
              </a:rPr>
              <a:t>						     </a:t>
            </a:r>
            <a:r>
              <a:rPr lang="en-US" sz="2000" dirty="0">
                <a:solidFill>
                  <a:srgbClr val="D15533"/>
                </a:solidFill>
              </a:rPr>
              <a:t>~ </a:t>
            </a:r>
            <a:r>
              <a:rPr lang="en-US" sz="2000">
                <a:solidFill>
                  <a:srgbClr val="D15533"/>
                </a:solidFill>
              </a:rPr>
              <a:t>John </a:t>
            </a:r>
            <a:r>
              <a:rPr lang="en-US" sz="2000" smtClean="0">
                <a:solidFill>
                  <a:srgbClr val="D15533"/>
                </a:solidFill>
              </a:rPr>
              <a:t>Locke</a:t>
            </a:r>
            <a:endParaRPr lang="en-US" sz="2000" dirty="0">
              <a:solidFill>
                <a:srgbClr val="D155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35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800000"/>
                </a:solidFill>
              </a:rPr>
              <a:t>Other people</a:t>
            </a:r>
            <a:endParaRPr lang="en-US" sz="3600" b="1" dirty="0">
              <a:solidFill>
                <a:srgbClr val="8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>
          <a:xfrm>
            <a:off x="1135334" y="2819415"/>
            <a:ext cx="4937760" cy="4023360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tx1"/>
                </a:solidFill>
              </a:rPr>
              <a:t>Library science </a:t>
            </a:r>
            <a:r>
              <a:rPr lang="en-US" sz="3600" dirty="0" smtClean="0">
                <a:solidFill>
                  <a:schemeClr val="tx1"/>
                </a:solidFill>
              </a:rPr>
              <a:t>literature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Dissertations </a:t>
            </a:r>
            <a:endParaRPr lang="en-US" sz="3600" dirty="0">
              <a:solidFill>
                <a:schemeClr val="tx1"/>
              </a:solidFill>
            </a:endParaRP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tx1"/>
                </a:solidFill>
              </a:rPr>
              <a:t>Professional </a:t>
            </a:r>
            <a:r>
              <a:rPr lang="en-US" sz="3600" dirty="0" smtClean="0">
                <a:solidFill>
                  <a:schemeClr val="tx1"/>
                </a:solidFill>
              </a:rPr>
              <a:t>peers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Meta-analyses </a:t>
            </a:r>
            <a:endParaRPr lang="en-US" sz="3600" dirty="0">
              <a:solidFill>
                <a:schemeClr val="tx1"/>
              </a:solidFill>
            </a:endParaRP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tx1"/>
                </a:solidFill>
              </a:rPr>
              <a:t> Secondary research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49" y="3187080"/>
            <a:ext cx="4937125" cy="2486515"/>
          </a:xfrm>
        </p:spPr>
      </p:pic>
      <p:sp>
        <p:nvSpPr>
          <p:cNvPr id="7" name="TextBox 6"/>
          <p:cNvSpPr txBox="1"/>
          <p:nvPr/>
        </p:nvSpPr>
        <p:spPr>
          <a:xfrm>
            <a:off x="751114" y="2014673"/>
            <a:ext cx="10643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D15533"/>
                </a:solidFill>
              </a:rPr>
              <a:t>“To steal ideas from one person is plagiarism, to steal ideas from many is research.” 									 </a:t>
            </a:r>
            <a:r>
              <a:rPr lang="en-US" dirty="0" smtClean="0">
                <a:solidFill>
                  <a:srgbClr val="D15533"/>
                </a:solidFill>
              </a:rPr>
              <a:t>~ Steven Wright (?)</a:t>
            </a:r>
            <a:endParaRPr lang="en-US" dirty="0">
              <a:solidFill>
                <a:srgbClr val="D155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1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654" y="223228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Evaluating a research idea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0654" y="1952112"/>
            <a:ext cx="10058400" cy="4276672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3600" i="1" dirty="0" smtClean="0">
                <a:solidFill>
                  <a:srgbClr val="D15533"/>
                </a:solidFill>
              </a:rPr>
              <a:t>A research idea </a:t>
            </a:r>
            <a:r>
              <a:rPr lang="en-US" sz="3600" i="1" dirty="0">
                <a:solidFill>
                  <a:srgbClr val="D15533"/>
                </a:solidFill>
              </a:rPr>
              <a:t>is </a:t>
            </a:r>
            <a:r>
              <a:rPr lang="en-US" sz="3600" i="1" dirty="0" smtClean="0">
                <a:solidFill>
                  <a:srgbClr val="D15533"/>
                </a:solidFill>
              </a:rPr>
              <a:t>likely appropriate </a:t>
            </a:r>
            <a:r>
              <a:rPr lang="en-US" sz="3600" i="1" dirty="0">
                <a:solidFill>
                  <a:srgbClr val="D15533"/>
                </a:solidFill>
              </a:rPr>
              <a:t>for research if it is:</a:t>
            </a:r>
          </a:p>
          <a:p>
            <a:pPr algn="ctr"/>
            <a:endParaRPr lang="en-US" i="1" dirty="0"/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600" dirty="0" smtClean="0">
                <a:solidFill>
                  <a:schemeClr val="tx1"/>
                </a:solidFill>
              </a:rPr>
              <a:t>Relevant</a:t>
            </a: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600" dirty="0" smtClean="0">
                <a:solidFill>
                  <a:schemeClr val="tx1"/>
                </a:solidFill>
              </a:rPr>
              <a:t>Significant</a:t>
            </a:r>
            <a:endParaRPr lang="en-US" sz="4600" dirty="0">
              <a:solidFill>
                <a:schemeClr val="tx1"/>
              </a:solidFill>
            </a:endParaRP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600" dirty="0" smtClean="0">
                <a:solidFill>
                  <a:schemeClr val="tx1"/>
                </a:solidFill>
              </a:rPr>
              <a:t>Supported </a:t>
            </a:r>
            <a:r>
              <a:rPr lang="en-US" sz="4600" dirty="0">
                <a:solidFill>
                  <a:schemeClr val="tx1"/>
                </a:solidFill>
              </a:rPr>
              <a:t>by the literature</a:t>
            </a: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600" dirty="0" smtClean="0">
                <a:solidFill>
                  <a:schemeClr val="tx1"/>
                </a:solidFill>
              </a:rPr>
              <a:t>Timely</a:t>
            </a:r>
            <a:endParaRPr lang="en-US" sz="4600" dirty="0">
              <a:solidFill>
                <a:schemeClr val="tx1"/>
              </a:solidFill>
            </a:endParaRP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600" dirty="0" smtClean="0">
                <a:solidFill>
                  <a:schemeClr val="tx1"/>
                </a:solidFill>
              </a:rPr>
              <a:t> Novel and unique</a:t>
            </a:r>
            <a:endParaRPr lang="en-US" sz="4600" dirty="0">
              <a:solidFill>
                <a:schemeClr val="tx1"/>
              </a:solidFill>
            </a:endParaRP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600" dirty="0" smtClean="0">
                <a:solidFill>
                  <a:schemeClr val="tx1"/>
                </a:solidFill>
              </a:rPr>
              <a:t>Specific</a:t>
            </a:r>
            <a:endParaRPr lang="en-US" sz="4600" dirty="0">
              <a:solidFill>
                <a:schemeClr val="tx1"/>
              </a:solidFill>
            </a:endParaRP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600" dirty="0" smtClean="0">
                <a:solidFill>
                  <a:schemeClr val="tx1"/>
                </a:solidFill>
              </a:rPr>
              <a:t>Feasible</a:t>
            </a:r>
            <a:endParaRPr lang="en-US" sz="4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89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2306</TotalTime>
  <Words>382</Words>
  <Application>Microsoft Office PowerPoint</Application>
  <PresentationFormat>Widescreen</PresentationFormat>
  <Paragraphs>125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Calibri</vt:lpstr>
      <vt:lpstr>Calibri Light</vt:lpstr>
      <vt:lpstr>Wingdings</vt:lpstr>
      <vt:lpstr>Retrospect</vt:lpstr>
      <vt:lpstr>Nuts and bolts of researching library issues</vt:lpstr>
      <vt:lpstr>PowerPoint Presentation</vt:lpstr>
      <vt:lpstr>PowerPoint Presentation</vt:lpstr>
      <vt:lpstr>Finding the right fit</vt:lpstr>
      <vt:lpstr>What is a research problem?</vt:lpstr>
      <vt:lpstr>PowerPoint Presentation</vt:lpstr>
      <vt:lpstr> YOU</vt:lpstr>
      <vt:lpstr> Other people</vt:lpstr>
      <vt:lpstr>Evaluating a research idea</vt:lpstr>
      <vt:lpstr>Research methods</vt:lpstr>
      <vt:lpstr>Examples of research  designs</vt:lpstr>
      <vt:lpstr>Action research</vt:lpstr>
      <vt:lpstr>   Action research cycle </vt:lpstr>
      <vt:lpstr>   Action research cycle </vt:lpstr>
      <vt:lpstr>   Action research cycle </vt:lpstr>
      <vt:lpstr>   Action research cycle </vt:lpstr>
      <vt:lpstr>Establishing an open access publishing fund (OAPF) </vt:lpstr>
      <vt:lpstr>Establishing an open access publishing fund (OAPF) </vt:lpstr>
      <vt:lpstr>Establishing an open access publishing fund (OAPF) </vt:lpstr>
      <vt:lpstr>Things to consider</vt:lpstr>
      <vt:lpstr>   Integrating research with your job</vt:lpstr>
      <vt:lpstr>Before you begin….</vt:lpstr>
      <vt:lpstr>PowerPoint Presentation</vt:lpstr>
      <vt:lpstr>Credits</vt:lpstr>
    </vt:vector>
  </TitlesOfParts>
  <Company>Salisbury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Martin</dc:creator>
  <cp:lastModifiedBy>Victoria Martin</cp:lastModifiedBy>
  <cp:revision>157</cp:revision>
  <dcterms:created xsi:type="dcterms:W3CDTF">2018-06-01T16:59:24Z</dcterms:created>
  <dcterms:modified xsi:type="dcterms:W3CDTF">2018-06-14T14:07:38Z</dcterms:modified>
</cp:coreProperties>
</file>