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tags/tag3.xml" ContentType="application/vnd.openxmlformats-officedocument.presentationml.tags+xml"/>
  <Override PartName="/ppt/notesSlides/notesSlide7.xml" ContentType="application/vnd.openxmlformats-officedocument.presentationml.notesSlide+xml"/>
  <Override PartName="/ppt/tags/tag4.xml" ContentType="application/vnd.openxmlformats-officedocument.presentationml.tags+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tags/tag6.xml" ContentType="application/vnd.openxmlformats-officedocument.presentationml.tags+xml"/>
  <Override PartName="/ppt/notesSlides/notesSlide10.xml" ContentType="application/vnd.openxmlformats-officedocument.presentationml.notesSlide+xml"/>
  <Override PartName="/ppt/tags/tag7.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6" r:id="rId1"/>
  </p:sldMasterIdLst>
  <p:notesMasterIdLst>
    <p:notesMasterId r:id="rId19"/>
  </p:notesMasterIdLst>
  <p:sldIdLst>
    <p:sldId id="256" r:id="rId2"/>
    <p:sldId id="266" r:id="rId3"/>
    <p:sldId id="267" r:id="rId4"/>
    <p:sldId id="271" r:id="rId5"/>
    <p:sldId id="259" r:id="rId6"/>
    <p:sldId id="258" r:id="rId7"/>
    <p:sldId id="264" r:id="rId8"/>
    <p:sldId id="269" r:id="rId9"/>
    <p:sldId id="261" r:id="rId10"/>
    <p:sldId id="268" r:id="rId11"/>
    <p:sldId id="263" r:id="rId12"/>
    <p:sldId id="260" r:id="rId13"/>
    <p:sldId id="273" r:id="rId14"/>
    <p:sldId id="274" r:id="rId15"/>
    <p:sldId id="275" r:id="rId16"/>
    <p:sldId id="276" r:id="rId17"/>
    <p:sldId id="25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753"/>
    <p:restoredTop sz="94679"/>
  </p:normalViewPr>
  <p:slideViewPr>
    <p:cSldViewPr snapToGrid="0">
      <p:cViewPr varScale="1">
        <p:scale>
          <a:sx n="99" d="100"/>
          <a:sy n="99" d="100"/>
        </p:scale>
        <p:origin x="192" y="2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6771C4-FCF3-7B45-962C-68968D123B28}" type="datetimeFigureOut">
              <a:rPr lang="en-US" smtClean="0"/>
              <a:t>6/13/23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C847AF-4B88-0246-91AE-8D0938FF0CE3}" type="slidenum">
              <a:rPr lang="en-US" smtClean="0"/>
              <a:t>‹#›</a:t>
            </a:fld>
            <a:endParaRPr lang="en-US"/>
          </a:p>
        </p:txBody>
      </p:sp>
    </p:spTree>
    <p:extLst>
      <p:ext uri="{BB962C8B-B14F-4D97-AF65-F5344CB8AC3E}">
        <p14:creationId xmlns:p14="http://schemas.microsoft.com/office/powerpoint/2010/main" val="6702162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Penny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Balkin</a:t>
            </a:r>
            <a:r>
              <a:rPr lang="en-US" sz="1800" dirty="0">
                <a:effectLst/>
                <a:latin typeface="Calibri" panose="020F0502020204030204" pitchFamily="34" charset="0"/>
                <a:ea typeface="Calibri" panose="020F0502020204030204" pitchFamily="34" charset="0"/>
                <a:cs typeface="Times New Roman" panose="02020603050405020304" pitchFamily="18" charset="0"/>
              </a:rPr>
              <a:t> Bach, Former Executive Director and Chief Curator for the Association for Public Art, once wrote: “Public art is not an art ‘form.’” And something without form lends itself to ambiguous definition. It’s interesting when people hear the term “public art” --  images of statues, murals, more fixed structure, “forms” are conjured. But, public art, by essence of definition, is not a what. It is a where. And this paper argues that by embracing processes that create temporary, ephemeral public art, we bring into being public art’s “how” and “why.” </a:t>
            </a:r>
            <a:endParaRPr lang="en-US" dirty="0"/>
          </a:p>
        </p:txBody>
      </p:sp>
      <p:sp>
        <p:nvSpPr>
          <p:cNvPr id="4" name="Slide Number Placeholder 3"/>
          <p:cNvSpPr>
            <a:spLocks noGrp="1"/>
          </p:cNvSpPr>
          <p:nvPr>
            <p:ph type="sldNum" sz="quarter" idx="5"/>
          </p:nvPr>
        </p:nvSpPr>
        <p:spPr/>
        <p:txBody>
          <a:bodyPr/>
          <a:lstStyle/>
          <a:p>
            <a:fld id="{96C847AF-4B88-0246-91AE-8D0938FF0CE3}" type="slidenum">
              <a:rPr lang="en-US" smtClean="0"/>
              <a:t>2</a:t>
            </a:fld>
            <a:endParaRPr lang="en-US"/>
          </a:p>
        </p:txBody>
      </p:sp>
    </p:spTree>
    <p:extLst>
      <p:ext uri="{BB962C8B-B14F-4D97-AF65-F5344CB8AC3E}">
        <p14:creationId xmlns:p14="http://schemas.microsoft.com/office/powerpoint/2010/main" val="30871901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Boston’s Artist-In-Residence, Lily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Xie</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(SHEEUH), recently wrote how public art “offers an opportunity for communities pursuing spatial justice to shift the affective aspects of transformation and engage in the radical reimagination of how power is distributed in space.”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Xie’s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“Washing,” a temporary, public art installation co-created with Asian Community Development Corporation, projected onto the outside of a building wall, reflected the community’s viewpoints on the two highways that run through Boston’s Chinatown. In a 2022 interview with blog Urban Cultural Studies, the purpose of “Washing,”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Xie</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explains, is “to tell the stories of how community power and systemic injustice have shaped Boston’s Chinatown” and to “support the community’s efforts to repair past spatial harms.”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Xie’s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hope with socially engaged public art is to grow [the] collective capacity to imagine and demand a better future. </a:t>
            </a:r>
          </a:p>
        </p:txBody>
      </p:sp>
      <p:sp>
        <p:nvSpPr>
          <p:cNvPr id="4" name="Slide Number Placeholder 3"/>
          <p:cNvSpPr>
            <a:spLocks noGrp="1"/>
          </p:cNvSpPr>
          <p:nvPr>
            <p:ph type="sldNum" sz="quarter" idx="5"/>
          </p:nvPr>
        </p:nvSpPr>
        <p:spPr/>
        <p:txBody>
          <a:bodyPr/>
          <a:lstStyle/>
          <a:p>
            <a:fld id="{96C847AF-4B88-0246-91AE-8D0938FF0CE3}" type="slidenum">
              <a:rPr lang="en-US" smtClean="0"/>
              <a:t>11</a:t>
            </a:fld>
            <a:endParaRPr lang="en-US"/>
          </a:p>
        </p:txBody>
      </p:sp>
    </p:spTree>
    <p:extLst>
      <p:ext uri="{BB962C8B-B14F-4D97-AF65-F5344CB8AC3E}">
        <p14:creationId xmlns:p14="http://schemas.microsoft.com/office/powerpoint/2010/main" val="38769267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200000"/>
              </a:lnSpc>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In her paper, </a:t>
            </a:r>
            <a:r>
              <a:rPr lang="en-US" sz="1800" i="1" kern="100" dirty="0">
                <a:effectLst/>
                <a:latin typeface="Calibri" panose="020F0502020204030204" pitchFamily="34" charset="0"/>
                <a:ea typeface="Calibri" panose="020F0502020204030204" pitchFamily="34" charset="0"/>
                <a:cs typeface="Times New Roman" panose="02020603050405020304" pitchFamily="18" charset="0"/>
              </a:rPr>
              <a:t>Art, Repair, and Spatial Justice in Boston’s Chinatown and Seattle’s </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0"/>
              </a:spcAft>
            </a:pPr>
            <a:r>
              <a:rPr lang="en-US" sz="1800" i="1" kern="100" dirty="0">
                <a:effectLst/>
                <a:latin typeface="Calibri" panose="020F0502020204030204" pitchFamily="34" charset="0"/>
                <a:ea typeface="Calibri" panose="020F0502020204030204" pitchFamily="34" charset="0"/>
                <a:cs typeface="Times New Roman" panose="02020603050405020304" pitchFamily="18" charset="0"/>
              </a:rPr>
              <a:t>International District</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Xie</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(SHEEUH) points out a “growing overlap between the fields of urban planning, art, and social justice.” Considering this, arts administrators need to reconsider the “who” that is involved in public art decision-making processes. As a traditionally site-specific art realm, public art, when ephemeral, affords the artist the choice in where, the community members the choice in how, and the state of the community the choice in why. </a:t>
            </a:r>
          </a:p>
        </p:txBody>
      </p:sp>
      <p:sp>
        <p:nvSpPr>
          <p:cNvPr id="4" name="Slide Number Placeholder 3"/>
          <p:cNvSpPr>
            <a:spLocks noGrp="1"/>
          </p:cNvSpPr>
          <p:nvPr>
            <p:ph type="sldNum" sz="quarter" idx="5"/>
          </p:nvPr>
        </p:nvSpPr>
        <p:spPr/>
        <p:txBody>
          <a:bodyPr/>
          <a:lstStyle/>
          <a:p>
            <a:fld id="{96C847AF-4B88-0246-91AE-8D0938FF0CE3}" type="slidenum">
              <a:rPr lang="en-US" smtClean="0"/>
              <a:t>12</a:t>
            </a:fld>
            <a:endParaRPr lang="en-US"/>
          </a:p>
        </p:txBody>
      </p:sp>
    </p:spTree>
    <p:extLst>
      <p:ext uri="{BB962C8B-B14F-4D97-AF65-F5344CB8AC3E}">
        <p14:creationId xmlns:p14="http://schemas.microsoft.com/office/powerpoint/2010/main" val="38822375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To call back Mi Casa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Resiste</a:t>
            </a:r>
            <a:r>
              <a:rPr lang="en-US" sz="1800" dirty="0">
                <a:effectLst/>
                <a:latin typeface="Calibri" panose="020F0502020204030204" pitchFamily="34" charset="0"/>
                <a:ea typeface="Calibri" panose="020F0502020204030204" pitchFamily="34" charset="0"/>
                <a:cs typeface="Times New Roman" panose="02020603050405020304" pitchFamily="18" charset="0"/>
              </a:rPr>
              <a:t>, “real arts and culture representation start with those who are in the neighborhood.” Elevate your local artists! Ephemeral public art, when done well and with intentionality, benefit all involved – artist, administrator, and community. </a:t>
            </a:r>
            <a:endParaRPr lang="en-US" dirty="0"/>
          </a:p>
        </p:txBody>
      </p:sp>
      <p:sp>
        <p:nvSpPr>
          <p:cNvPr id="4" name="Slide Number Placeholder 3"/>
          <p:cNvSpPr>
            <a:spLocks noGrp="1"/>
          </p:cNvSpPr>
          <p:nvPr>
            <p:ph type="sldNum" sz="quarter" idx="5"/>
          </p:nvPr>
        </p:nvSpPr>
        <p:spPr/>
        <p:txBody>
          <a:bodyPr/>
          <a:lstStyle/>
          <a:p>
            <a:fld id="{96C847AF-4B88-0246-91AE-8D0938FF0CE3}" type="slidenum">
              <a:rPr lang="en-US" smtClean="0"/>
              <a:t>13</a:t>
            </a:fld>
            <a:endParaRPr lang="en-US"/>
          </a:p>
        </p:txBody>
      </p:sp>
    </p:spTree>
    <p:extLst>
      <p:ext uri="{BB962C8B-B14F-4D97-AF65-F5344CB8AC3E}">
        <p14:creationId xmlns:p14="http://schemas.microsoft.com/office/powerpoint/2010/main" val="39970278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Public art administrators, specifically, need to look to and create new public models outside of the percent-for-art municipal model as well as integrate temporary public art into the established model to ensure consistent financing. By advocating and financially supporting temporary public art, communities are, in return, more supported. In addition to consistent, intentional funding for the ephemeral, administrators must be mindful of the artists they are commissioning into their communities.</a:t>
            </a:r>
            <a:r>
              <a:rPr lang="en-US" dirty="0">
                <a:effectLst/>
              </a:rPr>
              <a:t> </a:t>
            </a:r>
            <a:endParaRPr lang="en-US" dirty="0"/>
          </a:p>
        </p:txBody>
      </p:sp>
      <p:sp>
        <p:nvSpPr>
          <p:cNvPr id="4" name="Slide Number Placeholder 3"/>
          <p:cNvSpPr>
            <a:spLocks noGrp="1"/>
          </p:cNvSpPr>
          <p:nvPr>
            <p:ph type="sldNum" sz="quarter" idx="5"/>
          </p:nvPr>
        </p:nvSpPr>
        <p:spPr/>
        <p:txBody>
          <a:bodyPr/>
          <a:lstStyle/>
          <a:p>
            <a:fld id="{96C847AF-4B88-0246-91AE-8D0938FF0CE3}" type="slidenum">
              <a:rPr lang="en-US" smtClean="0"/>
              <a:t>14</a:t>
            </a:fld>
            <a:endParaRPr lang="en-US"/>
          </a:p>
        </p:txBody>
      </p:sp>
    </p:spTree>
    <p:extLst>
      <p:ext uri="{BB962C8B-B14F-4D97-AF65-F5344CB8AC3E}">
        <p14:creationId xmlns:p14="http://schemas.microsoft.com/office/powerpoint/2010/main" val="28712973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200000"/>
              </a:lnSpc>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Temporary public art has the capacity to utilize public space in fuller and more intentional ways than permanent public art because the essence of the ephemeral is more aligned with the community- and justice-centered. The New England Foundation for the Arts (NEFA) reminds us of context of a space: “context is important [because] public spaces are not neutral... public art made in public spaces is not neutral.” Administrators must address what NEFA identifies as “the intersectionality of spatial justice and racial justice” because “it is critical to cultivating a more vibrant public art ecosystem.” Aligning ourselves with projects that what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Xie</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(SHEEUH) explains as “seek[</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ing</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to bring about changes that redistribute socially valued resources and opportunities, especially among racial and spatial lines” resets our communities and positions them to be economically, culturally, structurally, and socially thriving. </a:t>
            </a:r>
          </a:p>
        </p:txBody>
      </p:sp>
      <p:sp>
        <p:nvSpPr>
          <p:cNvPr id="4" name="Slide Number Placeholder 3"/>
          <p:cNvSpPr>
            <a:spLocks noGrp="1"/>
          </p:cNvSpPr>
          <p:nvPr>
            <p:ph type="sldNum" sz="quarter" idx="5"/>
          </p:nvPr>
        </p:nvSpPr>
        <p:spPr/>
        <p:txBody>
          <a:bodyPr/>
          <a:lstStyle/>
          <a:p>
            <a:fld id="{96C847AF-4B88-0246-91AE-8D0938FF0CE3}" type="slidenum">
              <a:rPr lang="en-US" smtClean="0"/>
              <a:t>15</a:t>
            </a:fld>
            <a:endParaRPr lang="en-US"/>
          </a:p>
        </p:txBody>
      </p:sp>
    </p:spTree>
    <p:extLst>
      <p:ext uri="{BB962C8B-B14F-4D97-AF65-F5344CB8AC3E}">
        <p14:creationId xmlns:p14="http://schemas.microsoft.com/office/powerpoint/2010/main" val="598127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200000"/>
              </a:lnSpc>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Penny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Balkin</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Bach calls public art “a part of our public history, part of our evolving culture and our collective memory.” It is essential for arts administrators to consider how space, the projects that inhabit public space, and how communities engage with space are used to reconcile this “holy trinity.” </a:t>
            </a:r>
            <a:r>
              <a:rPr lang="en-US" sz="1800" i="1" kern="100" dirty="0">
                <a:effectLst/>
                <a:latin typeface="Calibri" panose="020F0502020204030204" pitchFamily="34" charset="0"/>
                <a:ea typeface="Calibri" panose="020F0502020204030204" pitchFamily="34" charset="0"/>
                <a:cs typeface="Times New Roman" panose="02020603050405020304" pitchFamily="18" charset="0"/>
              </a:rPr>
              <a:t>Public history</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i="1" kern="100" dirty="0">
                <a:effectLst/>
                <a:latin typeface="Calibri" panose="020F0502020204030204" pitchFamily="34" charset="0"/>
                <a:ea typeface="Calibri" panose="020F0502020204030204" pitchFamily="34" charset="0"/>
                <a:cs typeface="Times New Roman" panose="02020603050405020304" pitchFamily="18" charset="0"/>
              </a:rPr>
              <a:t>evolving culture</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i="1" kern="100" dirty="0">
                <a:effectLst/>
                <a:latin typeface="Calibri" panose="020F0502020204030204" pitchFamily="34" charset="0"/>
                <a:ea typeface="Calibri" panose="020F0502020204030204" pitchFamily="34" charset="0"/>
                <a:cs typeface="Times New Roman" panose="02020603050405020304" pitchFamily="18" charset="0"/>
              </a:rPr>
              <a:t>collective memory</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it is critical for an artist to consider the time spent within these realms and how the timeliness of their project benefits from the overall process of their creation.</a:t>
            </a:r>
          </a:p>
          <a:p>
            <a:pPr marL="0" marR="0">
              <a:lnSpc>
                <a:spcPct val="200000"/>
              </a:lnSpc>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 ephemeral opens space to be more equitable and helps to dissolve competition and hierarchy. Temporary public art provides non-hierarchical space and structure for communities to reflect on urgent issues and how these issues are shaping their identities and informing their futures. The ephemeral keeps public art relevant and reciprocal, and attempts to right the wrongs that fixed-art structures have caused in communities, especially the vulnerable ones.</a:t>
            </a:r>
          </a:p>
          <a:p>
            <a:pPr marL="0" marR="0">
              <a:lnSpc>
                <a:spcPct val="200000"/>
              </a:lnSpc>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In J. Faith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Almiron’s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2021 article “Why We Need Unconventional Public Art Now More Than Ever,”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Almiron</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remind us, “In the same way that a melody can fill a subway car with joy or sorrow, public art can crack open a callous heart, in live time. Even if it is a fleeting moment of shared laughter, public art reminds us that maybe we are in this thing called life, together, after all.”</a:t>
            </a:r>
          </a:p>
        </p:txBody>
      </p:sp>
      <p:sp>
        <p:nvSpPr>
          <p:cNvPr id="4" name="Slide Number Placeholder 3"/>
          <p:cNvSpPr>
            <a:spLocks noGrp="1"/>
          </p:cNvSpPr>
          <p:nvPr>
            <p:ph type="sldNum" sz="quarter" idx="5"/>
          </p:nvPr>
        </p:nvSpPr>
        <p:spPr/>
        <p:txBody>
          <a:bodyPr/>
          <a:lstStyle/>
          <a:p>
            <a:fld id="{96C847AF-4B88-0246-91AE-8D0938FF0CE3}" type="slidenum">
              <a:rPr lang="en-US" smtClean="0"/>
              <a:t>16</a:t>
            </a:fld>
            <a:endParaRPr lang="en-US"/>
          </a:p>
        </p:txBody>
      </p:sp>
    </p:spTree>
    <p:extLst>
      <p:ext uri="{BB962C8B-B14F-4D97-AF65-F5344CB8AC3E}">
        <p14:creationId xmlns:p14="http://schemas.microsoft.com/office/powerpoint/2010/main" val="2251539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Public art inspires, dismantles, and transforms our perspectives on contemporary life. This paper argues the importance of temporary public art and its vitalness in our communities. Addressing the issues of equity, community displacement, and community identity, temporary public art challenges the structures of “traditional,” permanent models of public art. </a:t>
            </a:r>
            <a:endParaRPr lang="en-US" dirty="0"/>
          </a:p>
        </p:txBody>
      </p:sp>
      <p:sp>
        <p:nvSpPr>
          <p:cNvPr id="4" name="Slide Number Placeholder 3"/>
          <p:cNvSpPr>
            <a:spLocks noGrp="1"/>
          </p:cNvSpPr>
          <p:nvPr>
            <p:ph type="sldNum" sz="quarter" idx="5"/>
          </p:nvPr>
        </p:nvSpPr>
        <p:spPr/>
        <p:txBody>
          <a:bodyPr/>
          <a:lstStyle/>
          <a:p>
            <a:fld id="{96C847AF-4B88-0246-91AE-8D0938FF0CE3}" type="slidenum">
              <a:rPr lang="en-US" smtClean="0"/>
              <a:t>3</a:t>
            </a:fld>
            <a:endParaRPr lang="en-US"/>
          </a:p>
        </p:txBody>
      </p:sp>
    </p:spTree>
    <p:extLst>
      <p:ext uri="{BB962C8B-B14F-4D97-AF65-F5344CB8AC3E}">
        <p14:creationId xmlns:p14="http://schemas.microsoft.com/office/powerpoint/2010/main" val="21389049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The essence of these temporary artistic projects for and by the public coalesces the need for more similar art processes: public art that engages and reflects evolving communities, promotes the equitable engagement of artists, and brings awareness to timely issues. In the framework of dismantling structure in order to re-mantle a new process for public art as well as what public art has the potential to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be</a:t>
            </a:r>
            <a:r>
              <a:rPr lang="en-US" sz="1800" dirty="0">
                <a:effectLst/>
                <a:latin typeface="Calibri" panose="020F0502020204030204" pitchFamily="34" charset="0"/>
                <a:ea typeface="Calibri" panose="020F0502020204030204" pitchFamily="34" charset="0"/>
                <a:cs typeface="Times New Roman" panose="02020603050405020304" pitchFamily="18" charset="0"/>
              </a:rPr>
              <a:t>, temporary public art rises to this challenge of reflecting an impermanent world.</a:t>
            </a:r>
            <a:r>
              <a:rPr lang="en-US" dirty="0">
                <a:effectLst/>
              </a:rPr>
              <a:t> </a:t>
            </a:r>
            <a:endParaRPr lang="en-US" dirty="0"/>
          </a:p>
        </p:txBody>
      </p:sp>
      <p:sp>
        <p:nvSpPr>
          <p:cNvPr id="4" name="Slide Number Placeholder 3"/>
          <p:cNvSpPr>
            <a:spLocks noGrp="1"/>
          </p:cNvSpPr>
          <p:nvPr>
            <p:ph type="sldNum" sz="quarter" idx="5"/>
          </p:nvPr>
        </p:nvSpPr>
        <p:spPr/>
        <p:txBody>
          <a:bodyPr/>
          <a:lstStyle/>
          <a:p>
            <a:fld id="{96C847AF-4B88-0246-91AE-8D0938FF0CE3}" type="slidenum">
              <a:rPr lang="en-US" smtClean="0"/>
              <a:t>4</a:t>
            </a:fld>
            <a:endParaRPr lang="en-US"/>
          </a:p>
        </p:txBody>
      </p:sp>
    </p:spTree>
    <p:extLst>
      <p:ext uri="{BB962C8B-B14F-4D97-AF65-F5344CB8AC3E}">
        <p14:creationId xmlns:p14="http://schemas.microsoft.com/office/powerpoint/2010/main" val="17757534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Temporary public art addresses timely issues relating to community, equity, and the controversies typically associated with the process of implementing traditional, permanent public art. </a:t>
            </a:r>
            <a:endParaRPr lang="en-US" dirty="0"/>
          </a:p>
        </p:txBody>
      </p:sp>
      <p:sp>
        <p:nvSpPr>
          <p:cNvPr id="4" name="Slide Number Placeholder 3"/>
          <p:cNvSpPr>
            <a:spLocks noGrp="1"/>
          </p:cNvSpPr>
          <p:nvPr>
            <p:ph type="sldNum" sz="quarter" idx="5"/>
          </p:nvPr>
        </p:nvSpPr>
        <p:spPr/>
        <p:txBody>
          <a:bodyPr/>
          <a:lstStyle/>
          <a:p>
            <a:fld id="{96C847AF-4B88-0246-91AE-8D0938FF0CE3}" type="slidenum">
              <a:rPr lang="en-US" smtClean="0"/>
              <a:t>5</a:t>
            </a:fld>
            <a:endParaRPr lang="en-US"/>
          </a:p>
        </p:txBody>
      </p:sp>
    </p:spTree>
    <p:extLst>
      <p:ext uri="{BB962C8B-B14F-4D97-AF65-F5344CB8AC3E}">
        <p14:creationId xmlns:p14="http://schemas.microsoft.com/office/powerpoint/2010/main" val="2161680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What administrators across all art forms can learn from the ephemeral is how to engage their communities more authentically, address equity issues in their own spaces, and ensure a gamut of artists and patrons see themselves reflected in the creative spaces of a community. These projects reflect community identity, align with spatial justice advocacy, promote more collaborative and equitable forms of public art; and combat circumstances where permanent art has prompted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artwashing</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community displacement.</a:t>
            </a:r>
            <a:r>
              <a:rPr lang="en-US" dirty="0">
                <a:effectLst/>
              </a:rPr>
              <a:t> </a:t>
            </a:r>
            <a:endParaRPr lang="en-US" dirty="0"/>
          </a:p>
        </p:txBody>
      </p:sp>
      <p:sp>
        <p:nvSpPr>
          <p:cNvPr id="4" name="Slide Number Placeholder 3"/>
          <p:cNvSpPr>
            <a:spLocks noGrp="1"/>
          </p:cNvSpPr>
          <p:nvPr>
            <p:ph type="sldNum" sz="quarter" idx="5"/>
          </p:nvPr>
        </p:nvSpPr>
        <p:spPr/>
        <p:txBody>
          <a:bodyPr/>
          <a:lstStyle/>
          <a:p>
            <a:fld id="{96C847AF-4B88-0246-91AE-8D0938FF0CE3}" type="slidenum">
              <a:rPr lang="en-US" smtClean="0"/>
              <a:t>6</a:t>
            </a:fld>
            <a:endParaRPr lang="en-US"/>
          </a:p>
        </p:txBody>
      </p:sp>
    </p:spTree>
    <p:extLst>
      <p:ext uri="{BB962C8B-B14F-4D97-AF65-F5344CB8AC3E}">
        <p14:creationId xmlns:p14="http://schemas.microsoft.com/office/powerpoint/2010/main" val="1744308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While artists are redefining public art, creating between the fixed and the temporary, commissions that are funded through a city’s percent-for-art funds, which are municipal funds allocated specifically for public art from a percentage, typically, 0.5% to 2%, of the city’s capital construction budget, tend to be building or site-specific, which limits space or time to experiment with process and outcome. This paper only scratches the surface of the nuances of navigating the percentage-for-art policy as well as the nuances when creating permanent versus temporary public art. </a:t>
            </a:r>
            <a:endParaRPr lang="en-US" dirty="0"/>
          </a:p>
        </p:txBody>
      </p:sp>
      <p:sp>
        <p:nvSpPr>
          <p:cNvPr id="4" name="Slide Number Placeholder 3"/>
          <p:cNvSpPr>
            <a:spLocks noGrp="1"/>
          </p:cNvSpPr>
          <p:nvPr>
            <p:ph type="sldNum" sz="quarter" idx="5"/>
          </p:nvPr>
        </p:nvSpPr>
        <p:spPr/>
        <p:txBody>
          <a:bodyPr/>
          <a:lstStyle/>
          <a:p>
            <a:fld id="{96C847AF-4B88-0246-91AE-8D0938FF0CE3}" type="slidenum">
              <a:rPr lang="en-US" smtClean="0"/>
              <a:t>7</a:t>
            </a:fld>
            <a:endParaRPr lang="en-US"/>
          </a:p>
        </p:txBody>
      </p:sp>
    </p:spTree>
    <p:extLst>
      <p:ext uri="{BB962C8B-B14F-4D97-AF65-F5344CB8AC3E}">
        <p14:creationId xmlns:p14="http://schemas.microsoft.com/office/powerpoint/2010/main" val="40178610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Three artists and initiatives that utilize the ephemeral at the intersection of community identity, special justice, and community displacement are Mi Casa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Resiste</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 NDN Collective, and Lily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Xie</a:t>
            </a:r>
            <a:r>
              <a:rPr lang="en-US" sz="1800" dirty="0">
                <a:effectLst/>
                <a:latin typeface="Calibri" panose="020F0502020204030204" pitchFamily="34" charset="0"/>
                <a:ea typeface="Calibri" panose="020F0502020204030204" pitchFamily="34" charset="0"/>
                <a:cs typeface="Times New Roman" panose="02020603050405020304" pitchFamily="18" charset="0"/>
              </a:rPr>
              <a:t> (SHEEUH). </a:t>
            </a:r>
            <a:endParaRPr lang="en-US" dirty="0"/>
          </a:p>
        </p:txBody>
      </p:sp>
      <p:sp>
        <p:nvSpPr>
          <p:cNvPr id="4" name="Slide Number Placeholder 3"/>
          <p:cNvSpPr>
            <a:spLocks noGrp="1"/>
          </p:cNvSpPr>
          <p:nvPr>
            <p:ph type="sldNum" sz="quarter" idx="5"/>
          </p:nvPr>
        </p:nvSpPr>
        <p:spPr/>
        <p:txBody>
          <a:bodyPr/>
          <a:lstStyle/>
          <a:p>
            <a:fld id="{96C847AF-4B88-0246-91AE-8D0938FF0CE3}" type="slidenum">
              <a:rPr lang="en-US" smtClean="0"/>
              <a:t>8</a:t>
            </a:fld>
            <a:endParaRPr lang="en-US"/>
          </a:p>
        </p:txBody>
      </p:sp>
    </p:spTree>
    <p:extLst>
      <p:ext uri="{BB962C8B-B14F-4D97-AF65-F5344CB8AC3E}">
        <p14:creationId xmlns:p14="http://schemas.microsoft.com/office/powerpoint/2010/main" val="20722877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Mi Casa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Resiste’s</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Mi Casa No Es </a:t>
            </a:r>
            <a:r>
              <a:rPr lang="en-US" sz="1800" i="1" dirty="0" err="1">
                <a:effectLst/>
                <a:latin typeface="Calibri" panose="020F0502020204030204" pitchFamily="34" charset="0"/>
                <a:ea typeface="Calibri" panose="020F0502020204030204" pitchFamily="34" charset="0"/>
                <a:cs typeface="Times New Roman" panose="02020603050405020304" pitchFamily="18" charset="0"/>
              </a:rPr>
              <a:t>Su</a:t>
            </a:r>
            <a:r>
              <a:rPr lang="en-US" sz="1800" i="1" dirty="0">
                <a:effectLst/>
                <a:latin typeface="Calibri" panose="020F0502020204030204" pitchFamily="34" charset="0"/>
                <a:ea typeface="Calibri" panose="020F0502020204030204" pitchFamily="34" charset="0"/>
                <a:cs typeface="Times New Roman" panose="02020603050405020304" pitchFamily="18" charset="0"/>
              </a:rPr>
              <a:t> Casa </a:t>
            </a:r>
            <a:r>
              <a:rPr lang="en-US" sz="1800" dirty="0">
                <a:effectLst/>
                <a:latin typeface="Calibri" panose="020F0502020204030204" pitchFamily="34" charset="0"/>
                <a:ea typeface="Calibri" panose="020F0502020204030204" pitchFamily="34" charset="0"/>
                <a:cs typeface="Times New Roman" panose="02020603050405020304" pitchFamily="18" charset="0"/>
              </a:rPr>
              <a:t>initiative was birthed from the people of Bushwick, New York, having seen, continuously, corporations [that hire artists] to beautify a community while ignoring the true needs of the community. Their 2015 temporary installation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Illumination Against Gentrification, </a:t>
            </a:r>
            <a:r>
              <a:rPr lang="en-US" sz="1800" dirty="0">
                <a:effectLst/>
                <a:latin typeface="Calibri" panose="020F0502020204030204" pitchFamily="34" charset="0"/>
                <a:ea typeface="Calibri" panose="020F0502020204030204" pitchFamily="34" charset="0"/>
                <a:cs typeface="Times New Roman" panose="02020603050405020304" pitchFamily="18" charset="0"/>
              </a:rPr>
              <a:t>in collaboration with the</a:t>
            </a:r>
            <a:r>
              <a:rPr lang="en-US" sz="1800" i="1"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NYC Light Brigade,</a:t>
            </a:r>
            <a:r>
              <a:rPr lang="en-US" sz="1800" i="1"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consisted of 21 signs with messages such as “Not 4 Sale” and “Gentrification is the New Colonialism.” According to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Hyperallergic’s</a:t>
            </a:r>
            <a:r>
              <a:rPr lang="en-US" sz="1800" dirty="0">
                <a:effectLst/>
                <a:latin typeface="Calibri" panose="020F0502020204030204" pitchFamily="34" charset="0"/>
                <a:ea typeface="Calibri" panose="020F0502020204030204" pitchFamily="34" charset="0"/>
                <a:cs typeface="Times New Roman" panose="02020603050405020304" pitchFamily="18" charset="0"/>
              </a:rPr>
              <a:t> 2015 article, Illumination Against Gentrification was created “to not only raise awareness about the displacement of people of color in the community due to gentrification but to also make clear that the community are fighting back.” Mi Casa No Es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Su</a:t>
            </a:r>
            <a:r>
              <a:rPr lang="en-US" sz="1800" dirty="0">
                <a:effectLst/>
                <a:latin typeface="Calibri" panose="020F0502020204030204" pitchFamily="34" charset="0"/>
                <a:ea typeface="Calibri" panose="020F0502020204030204" pitchFamily="34" charset="0"/>
                <a:cs typeface="Times New Roman" panose="02020603050405020304" pitchFamily="18" charset="0"/>
              </a:rPr>
              <a:t> Casa encourages the elevation of local artists... that real arts and culture representation start with those who are in the neighborhood. Mi Casa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Resiste</a:t>
            </a:r>
            <a:r>
              <a:rPr lang="en-US" sz="1800" dirty="0">
                <a:effectLst/>
                <a:latin typeface="Calibri" panose="020F0502020204030204" pitchFamily="34" charset="0"/>
                <a:ea typeface="Calibri" panose="020F0502020204030204" pitchFamily="34" charset="0"/>
                <a:cs typeface="Times New Roman" panose="02020603050405020304" pitchFamily="18" charset="0"/>
              </a:rPr>
              <a:t> continues to create temporary art installations in response to social justice issues in the community, displaying their art as quote “close to the accused as possible” end quote. </a:t>
            </a:r>
            <a:endParaRPr lang="en-US" dirty="0"/>
          </a:p>
        </p:txBody>
      </p:sp>
      <p:sp>
        <p:nvSpPr>
          <p:cNvPr id="4" name="Slide Number Placeholder 3"/>
          <p:cNvSpPr>
            <a:spLocks noGrp="1"/>
          </p:cNvSpPr>
          <p:nvPr>
            <p:ph type="sldNum" sz="quarter" idx="5"/>
          </p:nvPr>
        </p:nvSpPr>
        <p:spPr/>
        <p:txBody>
          <a:bodyPr/>
          <a:lstStyle/>
          <a:p>
            <a:fld id="{96C847AF-4B88-0246-91AE-8D0938FF0CE3}" type="slidenum">
              <a:rPr lang="en-US" smtClean="0"/>
              <a:t>9</a:t>
            </a:fld>
            <a:endParaRPr lang="en-US"/>
          </a:p>
        </p:txBody>
      </p:sp>
    </p:spTree>
    <p:extLst>
      <p:ext uri="{BB962C8B-B14F-4D97-AF65-F5344CB8AC3E}">
        <p14:creationId xmlns:p14="http://schemas.microsoft.com/office/powerpoint/2010/main" val="28915932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In 2021, the NDN Collective launched the LANDBACK Campaign, in support of the LANDBACK movement, a movement dedicated to the returning of Indigenous land back to Indigenous Peoples. Included in the campaign was the initiative LANDBACK.ART, where over 20 Indigenous artists, community members, and allies, claimed billboards across North America with artwork dedicated to the LANDBACK movement. Artists were asked to answer the question: “What does ‘land back’ mean to you?” These temporary artworks were created to inspire the investment in Indigenous communities as well as the dismantling and defunding of systems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perPETuating</a:t>
            </a:r>
            <a:r>
              <a:rPr lang="en-US" sz="1800" dirty="0">
                <a:effectLst/>
                <a:latin typeface="Calibri" panose="020F0502020204030204" pitchFamily="34" charset="0"/>
                <a:ea typeface="Calibri" panose="020F0502020204030204" pitchFamily="34" charset="0"/>
                <a:cs typeface="Times New Roman" panose="02020603050405020304" pitchFamily="18" charset="0"/>
              </a:rPr>
              <a:t> colonial violence. The NDN Collective’s mission is to “build the collective power of Indigenous Peoples, communities, and Nations to exercise [the] inherent right to self-determination, while fostering a world that is built on a foundation of justice and equity for all people and the planet.” LANDBACK.ART brought Indigenous narratives to the forefront of communities and is a strong example of the impact of the ephemeral.</a:t>
            </a:r>
            <a:r>
              <a:rPr lang="en-US" dirty="0">
                <a:effectLst/>
              </a:rPr>
              <a:t> </a:t>
            </a:r>
            <a:endParaRPr lang="en-US" dirty="0"/>
          </a:p>
        </p:txBody>
      </p:sp>
      <p:sp>
        <p:nvSpPr>
          <p:cNvPr id="4" name="Slide Number Placeholder 3"/>
          <p:cNvSpPr>
            <a:spLocks noGrp="1"/>
          </p:cNvSpPr>
          <p:nvPr>
            <p:ph type="sldNum" sz="quarter" idx="5"/>
          </p:nvPr>
        </p:nvSpPr>
        <p:spPr/>
        <p:txBody>
          <a:bodyPr/>
          <a:lstStyle/>
          <a:p>
            <a:fld id="{96C847AF-4B88-0246-91AE-8D0938FF0CE3}" type="slidenum">
              <a:rPr lang="en-US" smtClean="0"/>
              <a:t>10</a:t>
            </a:fld>
            <a:endParaRPr lang="en-US"/>
          </a:p>
        </p:txBody>
      </p:sp>
    </p:spTree>
    <p:extLst>
      <p:ext uri="{BB962C8B-B14F-4D97-AF65-F5344CB8AC3E}">
        <p14:creationId xmlns:p14="http://schemas.microsoft.com/office/powerpoint/2010/main" val="11970838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EF58D-B62B-40BB-83AA-9D07CFC4ED26}"/>
              </a:ext>
            </a:extLst>
          </p:cNvPr>
          <p:cNvSpPr>
            <a:spLocks noGrp="1"/>
          </p:cNvSpPr>
          <p:nvPr>
            <p:ph type="ctrTitle"/>
          </p:nvPr>
        </p:nvSpPr>
        <p:spPr>
          <a:xfrm>
            <a:off x="612648" y="557783"/>
            <a:ext cx="10969752" cy="3130807"/>
          </a:xfrm>
        </p:spPr>
        <p:txBody>
          <a:bodyPr anchor="b">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66AC06D3-F571-4213-A2A4-6A1915120CED}"/>
              </a:ext>
            </a:extLst>
          </p:cNvPr>
          <p:cNvSpPr>
            <a:spLocks noGrp="1"/>
          </p:cNvSpPr>
          <p:nvPr>
            <p:ph type="subTitle" idx="1"/>
          </p:nvPr>
        </p:nvSpPr>
        <p:spPr>
          <a:xfrm>
            <a:off x="612648" y="3902206"/>
            <a:ext cx="10969752" cy="2240529"/>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75A10580-AD31-4B8F-8448-55A666AC1725}"/>
              </a:ext>
            </a:extLst>
          </p:cNvPr>
          <p:cNvSpPr>
            <a:spLocks noGrp="1"/>
          </p:cNvSpPr>
          <p:nvPr>
            <p:ph type="dt" sz="half" idx="10"/>
          </p:nvPr>
        </p:nvSpPr>
        <p:spPr/>
        <p:txBody>
          <a:bodyPr/>
          <a:lstStyle/>
          <a:p>
            <a:fld id="{79C5A860-F335-4252-AA00-24FB67ED2982}" type="datetime1">
              <a:rPr lang="en-US" smtClean="0"/>
              <a:t>6/13/23</a:t>
            </a:fld>
            <a:endParaRPr lang="en-US"/>
          </a:p>
        </p:txBody>
      </p:sp>
      <p:sp>
        <p:nvSpPr>
          <p:cNvPr id="5" name="Footer Placeholder 4">
            <a:extLst>
              <a:ext uri="{FF2B5EF4-FFF2-40B4-BE49-F238E27FC236}">
                <a16:creationId xmlns:a16="http://schemas.microsoft.com/office/drawing/2014/main" id="{15EC99C8-515A-4FEA-9CD2-6D0BF46CF6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72AF1B-1868-4C05-B6C3-9EBF29A50ADD}"/>
              </a:ext>
            </a:extLst>
          </p:cNvPr>
          <p:cNvSpPr>
            <a:spLocks noGrp="1"/>
          </p:cNvSpPr>
          <p:nvPr>
            <p:ph type="sldNum" sz="quarter" idx="12"/>
          </p:nvPr>
        </p:nvSpPr>
        <p:spPr/>
        <p:txBody>
          <a:bodyPr/>
          <a:lstStyle/>
          <a:p>
            <a:fld id="{1F646F3F-274D-499B-ABBE-824EB4ABDC3D}" type="slidenum">
              <a:rPr lang="en-US" smtClean="0"/>
              <a:t>‹#›</a:t>
            </a:fld>
            <a:endParaRPr lang="en-US"/>
          </a:p>
        </p:txBody>
      </p:sp>
    </p:spTree>
    <p:extLst>
      <p:ext uri="{BB962C8B-B14F-4D97-AF65-F5344CB8AC3E}">
        <p14:creationId xmlns:p14="http://schemas.microsoft.com/office/powerpoint/2010/main" val="23908301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170B0-C1C5-4976-80E8-6B4F90EB3626}"/>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097593EE-493E-4BCE-8992-24CA63E1E09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80919F-FDDD-42FB-8422-A0665D558D00}"/>
              </a:ext>
            </a:extLst>
          </p:cNvPr>
          <p:cNvSpPr>
            <a:spLocks noGrp="1"/>
          </p:cNvSpPr>
          <p:nvPr>
            <p:ph type="dt" sz="half" idx="10"/>
          </p:nvPr>
        </p:nvSpPr>
        <p:spPr/>
        <p:txBody>
          <a:bodyPr/>
          <a:lstStyle/>
          <a:p>
            <a:fld id="{46AB1048-0047-48CA-88BA-D69B470942CF}" type="datetime1">
              <a:rPr lang="en-US" smtClean="0"/>
              <a:t>6/13/23</a:t>
            </a:fld>
            <a:endParaRPr lang="en-US"/>
          </a:p>
        </p:txBody>
      </p:sp>
      <p:sp>
        <p:nvSpPr>
          <p:cNvPr id="5" name="Footer Placeholder 4">
            <a:extLst>
              <a:ext uri="{FF2B5EF4-FFF2-40B4-BE49-F238E27FC236}">
                <a16:creationId xmlns:a16="http://schemas.microsoft.com/office/drawing/2014/main" id="{A216D38A-35F8-4667-A1F4-49644471E9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9CC230-78B7-487B-9C95-CB00868F6F1F}"/>
              </a:ext>
            </a:extLst>
          </p:cNvPr>
          <p:cNvSpPr>
            <a:spLocks noGrp="1"/>
          </p:cNvSpPr>
          <p:nvPr>
            <p:ph type="sldNum" sz="quarter" idx="12"/>
          </p:nvPr>
        </p:nvSpPr>
        <p:spPr/>
        <p:txBody>
          <a:bodyPr/>
          <a:lstStyle/>
          <a:p>
            <a:fld id="{1F646F3F-274D-499B-ABBE-824EB4ABDC3D}" type="slidenum">
              <a:rPr lang="en-US" smtClean="0"/>
              <a:t>‹#›</a:t>
            </a:fld>
            <a:endParaRPr lang="en-US"/>
          </a:p>
        </p:txBody>
      </p:sp>
    </p:spTree>
    <p:extLst>
      <p:ext uri="{BB962C8B-B14F-4D97-AF65-F5344CB8AC3E}">
        <p14:creationId xmlns:p14="http://schemas.microsoft.com/office/powerpoint/2010/main" val="3309217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14CB826-D9AA-4689-B8C0-38D999F0D065}"/>
              </a:ext>
            </a:extLst>
          </p:cNvPr>
          <p:cNvSpPr>
            <a:spLocks noGrp="1"/>
          </p:cNvSpPr>
          <p:nvPr>
            <p:ph type="title" orient="vert"/>
          </p:nvPr>
        </p:nvSpPr>
        <p:spPr>
          <a:xfrm>
            <a:off x="8724900" y="557784"/>
            <a:ext cx="2854452" cy="5643420"/>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A61F1CDD-16FB-45E0-9887-24374C567647}"/>
              </a:ext>
            </a:extLst>
          </p:cNvPr>
          <p:cNvSpPr>
            <a:spLocks noGrp="1"/>
          </p:cNvSpPr>
          <p:nvPr>
            <p:ph type="body" orient="vert" idx="1"/>
          </p:nvPr>
        </p:nvSpPr>
        <p:spPr>
          <a:xfrm>
            <a:off x="612648" y="557784"/>
            <a:ext cx="7734300" cy="56434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56846397-BBD2-4426-B1F5-FD6EA3CDC866}"/>
              </a:ext>
            </a:extLst>
          </p:cNvPr>
          <p:cNvSpPr>
            <a:spLocks noGrp="1"/>
          </p:cNvSpPr>
          <p:nvPr>
            <p:ph type="dt" sz="half" idx="10"/>
          </p:nvPr>
        </p:nvSpPr>
        <p:spPr/>
        <p:txBody>
          <a:bodyPr/>
          <a:lstStyle/>
          <a:p>
            <a:fld id="{5BD83879-648C-49A9-81A2-0EF5946532D0}" type="datetime1">
              <a:rPr lang="en-US" smtClean="0"/>
              <a:t>6/13/23</a:t>
            </a:fld>
            <a:endParaRPr lang="en-US"/>
          </a:p>
        </p:txBody>
      </p:sp>
      <p:sp>
        <p:nvSpPr>
          <p:cNvPr id="5" name="Footer Placeholder 4">
            <a:extLst>
              <a:ext uri="{FF2B5EF4-FFF2-40B4-BE49-F238E27FC236}">
                <a16:creationId xmlns:a16="http://schemas.microsoft.com/office/drawing/2014/main" id="{FDAB91E4-73D0-4ACD-8F54-00EE6FB1D6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B28C61-59FE-44D6-A7D6-AAD292232778}"/>
              </a:ext>
            </a:extLst>
          </p:cNvPr>
          <p:cNvSpPr>
            <a:spLocks noGrp="1"/>
          </p:cNvSpPr>
          <p:nvPr>
            <p:ph type="sldNum" sz="quarter" idx="12"/>
          </p:nvPr>
        </p:nvSpPr>
        <p:spPr/>
        <p:txBody>
          <a:bodyPr/>
          <a:lstStyle/>
          <a:p>
            <a:fld id="{1F646F3F-274D-499B-ABBE-824EB4ABDC3D}" type="slidenum">
              <a:rPr lang="en-US" smtClean="0"/>
              <a:t>‹#›</a:t>
            </a:fld>
            <a:endParaRPr lang="en-US"/>
          </a:p>
        </p:txBody>
      </p:sp>
    </p:spTree>
    <p:extLst>
      <p:ext uri="{BB962C8B-B14F-4D97-AF65-F5344CB8AC3E}">
        <p14:creationId xmlns:p14="http://schemas.microsoft.com/office/powerpoint/2010/main" val="1779462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6D384-B2C5-42A4-9774-A931C39BA5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F8D736C-5FCC-43BC-B824-A90F2CC5D19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4A3A50-B922-45BE-945D-7ED3EBD83F7C}"/>
              </a:ext>
            </a:extLst>
          </p:cNvPr>
          <p:cNvSpPr>
            <a:spLocks noGrp="1"/>
          </p:cNvSpPr>
          <p:nvPr>
            <p:ph type="dt" sz="half" idx="10"/>
          </p:nvPr>
        </p:nvSpPr>
        <p:spPr/>
        <p:txBody>
          <a:bodyPr/>
          <a:lstStyle/>
          <a:p>
            <a:fld id="{D04BC802-30E3-4658-9CCA-F873646FEC67}" type="datetime1">
              <a:rPr lang="en-US" smtClean="0"/>
              <a:t>6/13/23</a:t>
            </a:fld>
            <a:endParaRPr lang="en-US"/>
          </a:p>
        </p:txBody>
      </p:sp>
      <p:sp>
        <p:nvSpPr>
          <p:cNvPr id="5" name="Footer Placeholder 4">
            <a:extLst>
              <a:ext uri="{FF2B5EF4-FFF2-40B4-BE49-F238E27FC236}">
                <a16:creationId xmlns:a16="http://schemas.microsoft.com/office/drawing/2014/main" id="{64241F78-20DE-4D53-BB25-79E5C4E1AB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643084-C669-4FDF-87D4-F22D36BB827D}"/>
              </a:ext>
            </a:extLst>
          </p:cNvPr>
          <p:cNvSpPr>
            <a:spLocks noGrp="1"/>
          </p:cNvSpPr>
          <p:nvPr>
            <p:ph type="sldNum" sz="quarter" idx="12"/>
          </p:nvPr>
        </p:nvSpPr>
        <p:spPr/>
        <p:txBody>
          <a:bodyPr/>
          <a:lstStyle/>
          <a:p>
            <a:fld id="{1F646F3F-274D-499B-ABBE-824EB4ABDC3D}" type="slidenum">
              <a:rPr lang="en-US" smtClean="0"/>
              <a:t>‹#›</a:t>
            </a:fld>
            <a:endParaRPr lang="en-US"/>
          </a:p>
        </p:txBody>
      </p:sp>
    </p:spTree>
    <p:extLst>
      <p:ext uri="{BB962C8B-B14F-4D97-AF65-F5344CB8AC3E}">
        <p14:creationId xmlns:p14="http://schemas.microsoft.com/office/powerpoint/2010/main" val="4053887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6C559-800C-489A-9174-7901F92B0D47}"/>
              </a:ext>
            </a:extLst>
          </p:cNvPr>
          <p:cNvSpPr>
            <a:spLocks noGrp="1"/>
          </p:cNvSpPr>
          <p:nvPr>
            <p:ph type="title"/>
          </p:nvPr>
        </p:nvSpPr>
        <p:spPr>
          <a:xfrm>
            <a:off x="612648" y="557784"/>
            <a:ext cx="10969752" cy="3146400"/>
          </a:xfrm>
        </p:spPr>
        <p:txBody>
          <a:bodyPr anchor="b">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142B5C3-320B-4CFD-B6A7-A28C7E435B41}"/>
              </a:ext>
            </a:extLst>
          </p:cNvPr>
          <p:cNvSpPr>
            <a:spLocks noGrp="1"/>
          </p:cNvSpPr>
          <p:nvPr>
            <p:ph type="body" idx="1"/>
          </p:nvPr>
        </p:nvSpPr>
        <p:spPr>
          <a:xfrm>
            <a:off x="612648" y="3902207"/>
            <a:ext cx="10969752" cy="2187443"/>
          </a:xfrm>
        </p:spPr>
        <p:txBody>
          <a:bodyP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FCA372-3F42-4113-A73B-5FDCF93CB5BC}"/>
              </a:ext>
            </a:extLst>
          </p:cNvPr>
          <p:cNvSpPr>
            <a:spLocks noGrp="1"/>
          </p:cNvSpPr>
          <p:nvPr>
            <p:ph type="dt" sz="half" idx="10"/>
          </p:nvPr>
        </p:nvSpPr>
        <p:spPr/>
        <p:txBody>
          <a:bodyPr/>
          <a:lstStyle/>
          <a:p>
            <a:fld id="{0AB227A3-19CE-4153-81CE-64EB7AB094B3}" type="datetime1">
              <a:rPr lang="en-US" smtClean="0"/>
              <a:t>6/13/23</a:t>
            </a:fld>
            <a:endParaRPr lang="en-US"/>
          </a:p>
        </p:txBody>
      </p:sp>
      <p:sp>
        <p:nvSpPr>
          <p:cNvPr id="5" name="Footer Placeholder 4">
            <a:extLst>
              <a:ext uri="{FF2B5EF4-FFF2-40B4-BE49-F238E27FC236}">
                <a16:creationId xmlns:a16="http://schemas.microsoft.com/office/drawing/2014/main" id="{F0DA1197-0C78-4878-B086-5D206EA491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1B83D8-FD42-44FF-AA20-944A519CC0B2}"/>
              </a:ext>
            </a:extLst>
          </p:cNvPr>
          <p:cNvSpPr>
            <a:spLocks noGrp="1"/>
          </p:cNvSpPr>
          <p:nvPr>
            <p:ph type="sldNum" sz="quarter" idx="12"/>
          </p:nvPr>
        </p:nvSpPr>
        <p:spPr/>
        <p:txBody>
          <a:bodyPr/>
          <a:lstStyle/>
          <a:p>
            <a:fld id="{1F646F3F-274D-499B-ABBE-824EB4ABDC3D}" type="slidenum">
              <a:rPr lang="en-US" smtClean="0"/>
              <a:t>‹#›</a:t>
            </a:fld>
            <a:endParaRPr lang="en-US"/>
          </a:p>
        </p:txBody>
      </p:sp>
    </p:spTree>
    <p:extLst>
      <p:ext uri="{BB962C8B-B14F-4D97-AF65-F5344CB8AC3E}">
        <p14:creationId xmlns:p14="http://schemas.microsoft.com/office/powerpoint/2010/main" val="3322437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685AA-B5C7-4E3D-85FA-94F3C73E59B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03AFEEA-6F3F-4630-A950-61C05D2FAFBC}"/>
              </a:ext>
            </a:extLst>
          </p:cNvPr>
          <p:cNvSpPr>
            <a:spLocks noGrp="1"/>
          </p:cNvSpPr>
          <p:nvPr>
            <p:ph sz="half" idx="1"/>
          </p:nvPr>
        </p:nvSpPr>
        <p:spPr>
          <a:xfrm>
            <a:off x="609600" y="2081369"/>
            <a:ext cx="5410200" cy="40955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AC36817-B869-4D19-9EE8-A3166B0E1591}"/>
              </a:ext>
            </a:extLst>
          </p:cNvPr>
          <p:cNvSpPr>
            <a:spLocks noGrp="1"/>
          </p:cNvSpPr>
          <p:nvPr>
            <p:ph sz="half" idx="2"/>
          </p:nvPr>
        </p:nvSpPr>
        <p:spPr>
          <a:xfrm>
            <a:off x="6172202" y="2081369"/>
            <a:ext cx="5410200" cy="40955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FC074146-2374-4321-AEBB-3E9B09D7796D}"/>
              </a:ext>
            </a:extLst>
          </p:cNvPr>
          <p:cNvSpPr>
            <a:spLocks noGrp="1"/>
          </p:cNvSpPr>
          <p:nvPr>
            <p:ph type="dt" sz="half" idx="10"/>
          </p:nvPr>
        </p:nvSpPr>
        <p:spPr/>
        <p:txBody>
          <a:bodyPr/>
          <a:lstStyle/>
          <a:p>
            <a:fld id="{B819A100-10F6-477E-8847-29D479EF1C92}" type="datetime1">
              <a:rPr lang="en-US" smtClean="0"/>
              <a:t>6/13/23</a:t>
            </a:fld>
            <a:endParaRPr lang="en-US"/>
          </a:p>
        </p:txBody>
      </p:sp>
      <p:sp>
        <p:nvSpPr>
          <p:cNvPr id="6" name="Footer Placeholder 5">
            <a:extLst>
              <a:ext uri="{FF2B5EF4-FFF2-40B4-BE49-F238E27FC236}">
                <a16:creationId xmlns:a16="http://schemas.microsoft.com/office/drawing/2014/main" id="{2C42337B-B902-4DC2-BB94-02B8A75492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44AD585-B83C-4ECF-AF42-8DDF6996B79D}"/>
              </a:ext>
            </a:extLst>
          </p:cNvPr>
          <p:cNvSpPr>
            <a:spLocks noGrp="1"/>
          </p:cNvSpPr>
          <p:nvPr>
            <p:ph type="sldNum" sz="quarter" idx="12"/>
          </p:nvPr>
        </p:nvSpPr>
        <p:spPr/>
        <p:txBody>
          <a:bodyPr/>
          <a:lstStyle/>
          <a:p>
            <a:fld id="{1F646F3F-274D-499B-ABBE-824EB4ABDC3D}" type="slidenum">
              <a:rPr lang="en-US" smtClean="0"/>
              <a:t>‹#›</a:t>
            </a:fld>
            <a:endParaRPr lang="en-US"/>
          </a:p>
        </p:txBody>
      </p:sp>
    </p:spTree>
    <p:extLst>
      <p:ext uri="{BB962C8B-B14F-4D97-AF65-F5344CB8AC3E}">
        <p14:creationId xmlns:p14="http://schemas.microsoft.com/office/powerpoint/2010/main" val="4255280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A9ADB-3495-481F-BB4E-9C7128B17B1F}"/>
              </a:ext>
            </a:extLst>
          </p:cNvPr>
          <p:cNvSpPr>
            <a:spLocks noGrp="1"/>
          </p:cNvSpPr>
          <p:nvPr>
            <p:ph type="title"/>
          </p:nvPr>
        </p:nvSpPr>
        <p:spPr>
          <a:xfrm>
            <a:off x="609600" y="365125"/>
            <a:ext cx="10745788" cy="132556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ED6FF4C-26CB-4281-A2F7-6CBE45186791}"/>
              </a:ext>
            </a:extLst>
          </p:cNvPr>
          <p:cNvSpPr>
            <a:spLocks noGrp="1"/>
          </p:cNvSpPr>
          <p:nvPr>
            <p:ph type="body" idx="1"/>
          </p:nvPr>
        </p:nvSpPr>
        <p:spPr>
          <a:xfrm>
            <a:off x="609600" y="1895096"/>
            <a:ext cx="5387975" cy="823912"/>
          </a:xfrm>
        </p:spPr>
        <p:txBody>
          <a:bodyPr anchor="b"/>
          <a:lstStyle>
            <a:lvl1pPr marL="0" indent="0">
              <a:buNone/>
              <a:defRPr sz="2400" b="0" i="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F2E72A9-F222-45B4-9355-C04C05864139}"/>
              </a:ext>
            </a:extLst>
          </p:cNvPr>
          <p:cNvSpPr>
            <a:spLocks noGrp="1"/>
          </p:cNvSpPr>
          <p:nvPr>
            <p:ph sz="half" idx="2"/>
          </p:nvPr>
        </p:nvSpPr>
        <p:spPr>
          <a:xfrm>
            <a:off x="609600" y="2842211"/>
            <a:ext cx="5387975" cy="33474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4A699F6E-77AD-4EBC-BAF9-5A43CDEC41E2}"/>
              </a:ext>
            </a:extLst>
          </p:cNvPr>
          <p:cNvSpPr>
            <a:spLocks noGrp="1"/>
          </p:cNvSpPr>
          <p:nvPr>
            <p:ph type="body" sz="quarter" idx="3"/>
          </p:nvPr>
        </p:nvSpPr>
        <p:spPr>
          <a:xfrm>
            <a:off x="6167890" y="1895096"/>
            <a:ext cx="5414510" cy="823912"/>
          </a:xfrm>
        </p:spPr>
        <p:txBody>
          <a:bodyPr anchor="b"/>
          <a:lstStyle>
            <a:lvl1pPr marL="0" indent="0">
              <a:buNone/>
              <a:defRPr sz="2400" b="0" i="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0F77677-7169-4591-B047-0678815F48E6}"/>
              </a:ext>
            </a:extLst>
          </p:cNvPr>
          <p:cNvSpPr>
            <a:spLocks noGrp="1"/>
          </p:cNvSpPr>
          <p:nvPr>
            <p:ph sz="quarter" idx="4"/>
          </p:nvPr>
        </p:nvSpPr>
        <p:spPr>
          <a:xfrm>
            <a:off x="6167890" y="2842211"/>
            <a:ext cx="5414510" cy="33474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482A6EB-0285-4FA4-A00C-A7F716084FD3}"/>
              </a:ext>
            </a:extLst>
          </p:cNvPr>
          <p:cNvSpPr>
            <a:spLocks noGrp="1"/>
          </p:cNvSpPr>
          <p:nvPr>
            <p:ph type="dt" sz="half" idx="10"/>
          </p:nvPr>
        </p:nvSpPr>
        <p:spPr/>
        <p:txBody>
          <a:bodyPr/>
          <a:lstStyle/>
          <a:p>
            <a:fld id="{5DF128AB-198A-495F-8475-FDB360C9873F}" type="datetime1">
              <a:rPr lang="en-US" smtClean="0"/>
              <a:t>6/13/23</a:t>
            </a:fld>
            <a:endParaRPr lang="en-US"/>
          </a:p>
        </p:txBody>
      </p:sp>
      <p:sp>
        <p:nvSpPr>
          <p:cNvPr id="8" name="Footer Placeholder 7">
            <a:extLst>
              <a:ext uri="{FF2B5EF4-FFF2-40B4-BE49-F238E27FC236}">
                <a16:creationId xmlns:a16="http://schemas.microsoft.com/office/drawing/2014/main" id="{86D39526-82B8-402C-8A2B-82EF8F3F3A7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55EC9E6-6FF1-4541-9CB1-A2FF9D852169}"/>
              </a:ext>
            </a:extLst>
          </p:cNvPr>
          <p:cNvSpPr>
            <a:spLocks noGrp="1"/>
          </p:cNvSpPr>
          <p:nvPr>
            <p:ph type="sldNum" sz="quarter" idx="12"/>
          </p:nvPr>
        </p:nvSpPr>
        <p:spPr/>
        <p:txBody>
          <a:bodyPr/>
          <a:lstStyle/>
          <a:p>
            <a:fld id="{1F646F3F-274D-499B-ABBE-824EB4ABDC3D}" type="slidenum">
              <a:rPr lang="en-US" smtClean="0"/>
              <a:t>‹#›</a:t>
            </a:fld>
            <a:endParaRPr lang="en-US"/>
          </a:p>
        </p:txBody>
      </p:sp>
    </p:spTree>
    <p:extLst>
      <p:ext uri="{BB962C8B-B14F-4D97-AF65-F5344CB8AC3E}">
        <p14:creationId xmlns:p14="http://schemas.microsoft.com/office/powerpoint/2010/main" val="4272349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70F54-6CED-4251-A0A6-32CCD1213F8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572C8E6-49D6-46A5-8DC3-B0D8E683C9CB}"/>
              </a:ext>
            </a:extLst>
          </p:cNvPr>
          <p:cNvSpPr>
            <a:spLocks noGrp="1"/>
          </p:cNvSpPr>
          <p:nvPr>
            <p:ph type="dt" sz="half" idx="10"/>
          </p:nvPr>
        </p:nvSpPr>
        <p:spPr/>
        <p:txBody>
          <a:bodyPr/>
          <a:lstStyle/>
          <a:p>
            <a:fld id="{021A235E-F8FD-479F-9FC7-18BE84110877}" type="datetime1">
              <a:rPr lang="en-US" smtClean="0"/>
              <a:t>6/13/23</a:t>
            </a:fld>
            <a:endParaRPr lang="en-US"/>
          </a:p>
        </p:txBody>
      </p:sp>
      <p:sp>
        <p:nvSpPr>
          <p:cNvPr id="4" name="Footer Placeholder 3">
            <a:extLst>
              <a:ext uri="{FF2B5EF4-FFF2-40B4-BE49-F238E27FC236}">
                <a16:creationId xmlns:a16="http://schemas.microsoft.com/office/drawing/2014/main" id="{AB883CBA-77CD-4490-A5F3-BAA8FC254A3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EA5FF79-61B6-4693-8547-95B1F2F7A194}"/>
              </a:ext>
            </a:extLst>
          </p:cNvPr>
          <p:cNvSpPr>
            <a:spLocks noGrp="1"/>
          </p:cNvSpPr>
          <p:nvPr>
            <p:ph type="sldNum" sz="quarter" idx="12"/>
          </p:nvPr>
        </p:nvSpPr>
        <p:spPr/>
        <p:txBody>
          <a:bodyPr/>
          <a:lstStyle/>
          <a:p>
            <a:fld id="{1F646F3F-274D-499B-ABBE-824EB4ABDC3D}" type="slidenum">
              <a:rPr lang="en-US" smtClean="0"/>
              <a:t>‹#›</a:t>
            </a:fld>
            <a:endParaRPr lang="en-US"/>
          </a:p>
        </p:txBody>
      </p:sp>
    </p:spTree>
    <p:extLst>
      <p:ext uri="{BB962C8B-B14F-4D97-AF65-F5344CB8AC3E}">
        <p14:creationId xmlns:p14="http://schemas.microsoft.com/office/powerpoint/2010/main" val="2662379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BDCB94-13E9-41CB-88F0-D30A1791DCBA}"/>
              </a:ext>
            </a:extLst>
          </p:cNvPr>
          <p:cNvSpPr>
            <a:spLocks noGrp="1"/>
          </p:cNvSpPr>
          <p:nvPr>
            <p:ph type="dt" sz="half" idx="10"/>
          </p:nvPr>
        </p:nvSpPr>
        <p:spPr/>
        <p:txBody>
          <a:bodyPr/>
          <a:lstStyle/>
          <a:p>
            <a:fld id="{E890F09B-68DA-462E-9DB4-4C9ADAB8CBCC}" type="datetime1">
              <a:rPr lang="en-US" smtClean="0"/>
              <a:t>6/13/23</a:t>
            </a:fld>
            <a:endParaRPr lang="en-US"/>
          </a:p>
        </p:txBody>
      </p:sp>
      <p:sp>
        <p:nvSpPr>
          <p:cNvPr id="3" name="Footer Placeholder 2">
            <a:extLst>
              <a:ext uri="{FF2B5EF4-FFF2-40B4-BE49-F238E27FC236}">
                <a16:creationId xmlns:a16="http://schemas.microsoft.com/office/drawing/2014/main" id="{244795A4-736C-426D-8559-5AD5892756A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B2A2ACD-17F3-4C16-8E77-86EC92CCD552}"/>
              </a:ext>
            </a:extLst>
          </p:cNvPr>
          <p:cNvSpPr>
            <a:spLocks noGrp="1"/>
          </p:cNvSpPr>
          <p:nvPr>
            <p:ph type="sldNum" sz="quarter" idx="12"/>
          </p:nvPr>
        </p:nvSpPr>
        <p:spPr/>
        <p:txBody>
          <a:bodyPr/>
          <a:lstStyle/>
          <a:p>
            <a:fld id="{1F646F3F-274D-499B-ABBE-824EB4ABDC3D}" type="slidenum">
              <a:rPr lang="en-US" smtClean="0"/>
              <a:t>‹#›</a:t>
            </a:fld>
            <a:endParaRPr lang="en-US"/>
          </a:p>
        </p:txBody>
      </p:sp>
    </p:spTree>
    <p:extLst>
      <p:ext uri="{BB962C8B-B14F-4D97-AF65-F5344CB8AC3E}">
        <p14:creationId xmlns:p14="http://schemas.microsoft.com/office/powerpoint/2010/main" val="2601182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FCB2E-B68A-48F9-8B20-CDED818FB6E0}"/>
              </a:ext>
            </a:extLst>
          </p:cNvPr>
          <p:cNvSpPr>
            <a:spLocks noGrp="1"/>
          </p:cNvSpPr>
          <p:nvPr>
            <p:ph type="title"/>
          </p:nvPr>
        </p:nvSpPr>
        <p:spPr>
          <a:xfrm>
            <a:off x="612649" y="457199"/>
            <a:ext cx="4970822" cy="2660205"/>
          </a:xfrm>
        </p:spPr>
        <p:txBody>
          <a:bodyPr anchor="b">
            <a:normAutofit/>
          </a:bodyPr>
          <a:lstStyle>
            <a:lvl1pPr>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D081C83-64B5-4BFD-A163-75C2EA7F8973}"/>
              </a:ext>
            </a:extLst>
          </p:cNvPr>
          <p:cNvSpPr>
            <a:spLocks noGrp="1"/>
          </p:cNvSpPr>
          <p:nvPr>
            <p:ph idx="1"/>
          </p:nvPr>
        </p:nvSpPr>
        <p:spPr>
          <a:xfrm>
            <a:off x="6096000" y="457200"/>
            <a:ext cx="5483352" cy="5744003"/>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725D44AD-E361-48A3-936D-DDA0D5144510}"/>
              </a:ext>
            </a:extLst>
          </p:cNvPr>
          <p:cNvSpPr>
            <a:spLocks noGrp="1"/>
          </p:cNvSpPr>
          <p:nvPr>
            <p:ph type="body" sz="half" idx="2"/>
          </p:nvPr>
        </p:nvSpPr>
        <p:spPr>
          <a:xfrm>
            <a:off x="612649" y="3329989"/>
            <a:ext cx="4970822" cy="2871216"/>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9EED06C-E016-489C-8863-EA1BE998BC48}"/>
              </a:ext>
            </a:extLst>
          </p:cNvPr>
          <p:cNvSpPr>
            <a:spLocks noGrp="1"/>
          </p:cNvSpPr>
          <p:nvPr>
            <p:ph type="dt" sz="half" idx="10"/>
          </p:nvPr>
        </p:nvSpPr>
        <p:spPr/>
        <p:txBody>
          <a:bodyPr/>
          <a:lstStyle/>
          <a:p>
            <a:fld id="{17AC4E36-FABE-47EB-AA7F-C19A93824617}" type="datetime1">
              <a:rPr lang="en-US" smtClean="0"/>
              <a:t>6/13/23</a:t>
            </a:fld>
            <a:endParaRPr lang="en-US"/>
          </a:p>
        </p:txBody>
      </p:sp>
      <p:sp>
        <p:nvSpPr>
          <p:cNvPr id="6" name="Footer Placeholder 5">
            <a:extLst>
              <a:ext uri="{FF2B5EF4-FFF2-40B4-BE49-F238E27FC236}">
                <a16:creationId xmlns:a16="http://schemas.microsoft.com/office/drawing/2014/main" id="{359161F0-D253-49A7-9A08-7A0A228146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42C61A-B326-40A7-A286-90D0544BBC34}"/>
              </a:ext>
            </a:extLst>
          </p:cNvPr>
          <p:cNvSpPr>
            <a:spLocks noGrp="1"/>
          </p:cNvSpPr>
          <p:nvPr>
            <p:ph type="sldNum" sz="quarter" idx="12"/>
          </p:nvPr>
        </p:nvSpPr>
        <p:spPr/>
        <p:txBody>
          <a:bodyPr/>
          <a:lstStyle/>
          <a:p>
            <a:fld id="{1F646F3F-274D-499B-ABBE-824EB4ABDC3D}" type="slidenum">
              <a:rPr lang="en-US" smtClean="0"/>
              <a:t>‹#›</a:t>
            </a:fld>
            <a:endParaRPr lang="en-US"/>
          </a:p>
        </p:txBody>
      </p:sp>
    </p:spTree>
    <p:extLst>
      <p:ext uri="{BB962C8B-B14F-4D97-AF65-F5344CB8AC3E}">
        <p14:creationId xmlns:p14="http://schemas.microsoft.com/office/powerpoint/2010/main" val="2341808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2DF6F-D00F-4CE4-8701-B0062734611B}"/>
              </a:ext>
            </a:extLst>
          </p:cNvPr>
          <p:cNvSpPr>
            <a:spLocks noGrp="1"/>
          </p:cNvSpPr>
          <p:nvPr>
            <p:ph type="title"/>
          </p:nvPr>
        </p:nvSpPr>
        <p:spPr>
          <a:xfrm>
            <a:off x="612649" y="457199"/>
            <a:ext cx="4970822" cy="2667485"/>
          </a:xfrm>
        </p:spPr>
        <p:txBody>
          <a:bodyPr anchor="b">
            <a:normAutofit/>
          </a:bodyPr>
          <a:lstStyle>
            <a:lvl1pPr>
              <a:defRPr sz="36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0A0FF7AB-F851-4425-8407-996C920E6847}"/>
              </a:ext>
            </a:extLst>
          </p:cNvPr>
          <p:cNvSpPr>
            <a:spLocks noGrp="1"/>
          </p:cNvSpPr>
          <p:nvPr>
            <p:ph type="pic" idx="1"/>
          </p:nvPr>
        </p:nvSpPr>
        <p:spPr>
          <a:xfrm>
            <a:off x="6096000" y="457199"/>
            <a:ext cx="5483352" cy="540385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A2ED6CF5-154F-4615-8CDC-E2BFA61FABE2}"/>
              </a:ext>
            </a:extLst>
          </p:cNvPr>
          <p:cNvSpPr>
            <a:spLocks noGrp="1"/>
          </p:cNvSpPr>
          <p:nvPr>
            <p:ph type="body" sz="half" idx="2"/>
          </p:nvPr>
        </p:nvSpPr>
        <p:spPr>
          <a:xfrm>
            <a:off x="612649" y="3322708"/>
            <a:ext cx="4970822" cy="254628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A5C400-0D13-495F-8C4E-EC3CDF5F22AF}"/>
              </a:ext>
            </a:extLst>
          </p:cNvPr>
          <p:cNvSpPr>
            <a:spLocks noGrp="1"/>
          </p:cNvSpPr>
          <p:nvPr>
            <p:ph type="dt" sz="half" idx="10"/>
          </p:nvPr>
        </p:nvSpPr>
        <p:spPr/>
        <p:txBody>
          <a:bodyPr/>
          <a:lstStyle/>
          <a:p>
            <a:fld id="{F199CE6B-5DE6-4A2D-B72E-5E8969F9F56F}" type="datetime1">
              <a:rPr lang="en-US" smtClean="0"/>
              <a:t>6/13/23</a:t>
            </a:fld>
            <a:endParaRPr lang="en-US"/>
          </a:p>
        </p:txBody>
      </p:sp>
      <p:sp>
        <p:nvSpPr>
          <p:cNvPr id="6" name="Footer Placeholder 5">
            <a:extLst>
              <a:ext uri="{FF2B5EF4-FFF2-40B4-BE49-F238E27FC236}">
                <a16:creationId xmlns:a16="http://schemas.microsoft.com/office/drawing/2014/main" id="{4CB290D7-98AC-45E5-A7D6-73520AFC736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294276C-2BD2-4C4F-AC04-DD3D73768A5D}"/>
              </a:ext>
            </a:extLst>
          </p:cNvPr>
          <p:cNvSpPr>
            <a:spLocks noGrp="1"/>
          </p:cNvSpPr>
          <p:nvPr>
            <p:ph type="sldNum" sz="quarter" idx="12"/>
          </p:nvPr>
        </p:nvSpPr>
        <p:spPr/>
        <p:txBody>
          <a:bodyPr/>
          <a:lstStyle/>
          <a:p>
            <a:fld id="{1F646F3F-274D-499B-ABBE-824EB4ABDC3D}" type="slidenum">
              <a:rPr lang="en-US" smtClean="0"/>
              <a:t>‹#›</a:t>
            </a:fld>
            <a:endParaRPr lang="en-US"/>
          </a:p>
        </p:txBody>
      </p:sp>
    </p:spTree>
    <p:extLst>
      <p:ext uri="{BB962C8B-B14F-4D97-AF65-F5344CB8AC3E}">
        <p14:creationId xmlns:p14="http://schemas.microsoft.com/office/powerpoint/2010/main" val="7053185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42E603F-28B7-4831-BF23-65FBAB13D5FB}"/>
              </a:ext>
            </a:extLst>
          </p:cNvPr>
          <p:cNvSpPr/>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Shape 7">
            <a:extLst>
              <a:ext uri="{FF2B5EF4-FFF2-40B4-BE49-F238E27FC236}">
                <a16:creationId xmlns:a16="http://schemas.microsoft.com/office/drawing/2014/main" id="{4D39700F-2B10-4402-A7DD-06EE2245880D}"/>
              </a:ext>
              <a:ext uri="{C183D7F6-B498-43B3-948B-1728B52AA6E4}">
                <adec:decorative xmlns:adec="http://schemas.microsoft.com/office/drawing/2017/decorative" val="1"/>
              </a:ext>
            </a:extLst>
          </p:cNvPr>
          <p:cNvSpPr/>
          <p:nvPr/>
        </p:nvSpPr>
        <p:spPr>
          <a:xfrm>
            <a:off x="-1" y="232968"/>
            <a:ext cx="9560477" cy="6625032"/>
          </a:xfrm>
          <a:custGeom>
            <a:avLst/>
            <a:gdLst>
              <a:gd name="connsiteX0" fmla="*/ 8831314 w 9263816"/>
              <a:gd name="connsiteY0" fmla="*/ 5943878 h 6858000"/>
              <a:gd name="connsiteX1" fmla="*/ 9179783 w 9263816"/>
              <a:gd name="connsiteY1" fmla="*/ 6086141 h 6858000"/>
              <a:gd name="connsiteX2" fmla="*/ 9260887 w 9263816"/>
              <a:gd name="connsiteY2" fmla="*/ 6279156 h 6858000"/>
              <a:gd name="connsiteX3" fmla="*/ 8925621 w 9263816"/>
              <a:gd name="connsiteY3" fmla="*/ 6708712 h 6858000"/>
              <a:gd name="connsiteX4" fmla="*/ 8496050 w 9263816"/>
              <a:gd name="connsiteY4" fmla="*/ 6373449 h 6858000"/>
              <a:gd name="connsiteX5" fmla="*/ 8831314 w 9263816"/>
              <a:gd name="connsiteY5" fmla="*/ 5943878 h 6858000"/>
              <a:gd name="connsiteX6" fmla="*/ 7397485 w 9263816"/>
              <a:gd name="connsiteY6" fmla="*/ 5931706 h 6858000"/>
              <a:gd name="connsiteX7" fmla="*/ 7917779 w 9263816"/>
              <a:gd name="connsiteY7" fmla="*/ 6191864 h 6858000"/>
              <a:gd name="connsiteX8" fmla="*/ 8013467 w 9263816"/>
              <a:gd name="connsiteY8" fmla="*/ 6375784 h 6858000"/>
              <a:gd name="connsiteX9" fmla="*/ 8021879 w 9263816"/>
              <a:gd name="connsiteY9" fmla="*/ 6753751 h 6858000"/>
              <a:gd name="connsiteX10" fmla="*/ 7981316 w 9263816"/>
              <a:gd name="connsiteY10" fmla="*/ 6858000 h 6858000"/>
              <a:gd name="connsiteX11" fmla="*/ 6819486 w 9263816"/>
              <a:gd name="connsiteY11" fmla="*/ 6858000 h 6858000"/>
              <a:gd name="connsiteX12" fmla="*/ 6785199 w 9263816"/>
              <a:gd name="connsiteY12" fmla="*/ 6781101 h 6858000"/>
              <a:gd name="connsiteX13" fmla="*/ 7196747 w 9263816"/>
              <a:gd name="connsiteY13" fmla="*/ 5964309 h 6858000"/>
              <a:gd name="connsiteX14" fmla="*/ 7397485 w 9263816"/>
              <a:gd name="connsiteY14" fmla="*/ 5931706 h 6858000"/>
              <a:gd name="connsiteX15" fmla="*/ 1505570 w 9263816"/>
              <a:gd name="connsiteY15" fmla="*/ 227178 h 6858000"/>
              <a:gd name="connsiteX16" fmla="*/ 2026489 w 9263816"/>
              <a:gd name="connsiteY16" fmla="*/ 392370 h 6858000"/>
              <a:gd name="connsiteX17" fmla="*/ 2444553 w 9263816"/>
              <a:gd name="connsiteY17" fmla="*/ 1654853 h 6858000"/>
              <a:gd name="connsiteX18" fmla="*/ 3183153 w 9263816"/>
              <a:gd name="connsiteY18" fmla="*/ 2116208 h 6858000"/>
              <a:gd name="connsiteX19" fmla="*/ 4288384 w 9263816"/>
              <a:gd name="connsiteY19" fmla="*/ 1291908 h 6858000"/>
              <a:gd name="connsiteX20" fmla="*/ 5472602 w 9263816"/>
              <a:gd name="connsiteY20" fmla="*/ 1697818 h 6858000"/>
              <a:gd name="connsiteX21" fmla="*/ 5844697 w 9263816"/>
              <a:gd name="connsiteY21" fmla="*/ 3444791 h 6858000"/>
              <a:gd name="connsiteX22" fmla="*/ 6715674 w 9263816"/>
              <a:gd name="connsiteY22" fmla="*/ 4065208 h 6858000"/>
              <a:gd name="connsiteX23" fmla="*/ 8130429 w 9263816"/>
              <a:gd name="connsiteY23" fmla="*/ 4101787 h 6858000"/>
              <a:gd name="connsiteX24" fmla="*/ 8624630 w 9263816"/>
              <a:gd name="connsiteY24" fmla="*/ 4686202 h 6858000"/>
              <a:gd name="connsiteX25" fmla="*/ 8623843 w 9263816"/>
              <a:gd name="connsiteY25" fmla="*/ 4685749 h 6858000"/>
              <a:gd name="connsiteX26" fmla="*/ 8646859 w 9263816"/>
              <a:gd name="connsiteY26" fmla="*/ 4835156 h 6858000"/>
              <a:gd name="connsiteX27" fmla="*/ 8079403 w 9263816"/>
              <a:gd name="connsiteY27" fmla="*/ 5661624 h 6858000"/>
              <a:gd name="connsiteX28" fmla="*/ 6833105 w 9263816"/>
              <a:gd name="connsiteY28" fmla="*/ 5397208 h 6858000"/>
              <a:gd name="connsiteX29" fmla="*/ 5900832 w 9263816"/>
              <a:gd name="connsiteY29" fmla="*/ 5944462 h 6858000"/>
              <a:gd name="connsiteX30" fmla="*/ 6067212 w 9263816"/>
              <a:gd name="connsiteY30" fmla="*/ 6811916 h 6858000"/>
              <a:gd name="connsiteX31" fmla="*/ 6089565 w 9263816"/>
              <a:gd name="connsiteY31" fmla="*/ 6858000 h 6858000"/>
              <a:gd name="connsiteX32" fmla="*/ 0 w 9263816"/>
              <a:gd name="connsiteY32" fmla="*/ 6858000 h 6858000"/>
              <a:gd name="connsiteX33" fmla="*/ 0 w 9263816"/>
              <a:gd name="connsiteY33" fmla="*/ 2181377 h 6858000"/>
              <a:gd name="connsiteX34" fmla="*/ 73069 w 9263816"/>
              <a:gd name="connsiteY34" fmla="*/ 2215839 h 6858000"/>
              <a:gd name="connsiteX35" fmla="*/ 335445 w 9263816"/>
              <a:gd name="connsiteY35" fmla="*/ 2237140 h 6858000"/>
              <a:gd name="connsiteX36" fmla="*/ 752878 w 9263816"/>
              <a:gd name="connsiteY36" fmla="*/ 1445285 h 6858000"/>
              <a:gd name="connsiteX37" fmla="*/ 1202551 w 9263816"/>
              <a:gd name="connsiteY37" fmla="*/ 314229 h 6858000"/>
              <a:gd name="connsiteX38" fmla="*/ 1505570 w 9263816"/>
              <a:gd name="connsiteY38" fmla="*/ 227178 h 6858000"/>
              <a:gd name="connsiteX39" fmla="*/ 3142509 w 9263816"/>
              <a:gd name="connsiteY39" fmla="*/ 68854 h 6858000"/>
              <a:gd name="connsiteX40" fmla="*/ 3490978 w 9263816"/>
              <a:gd name="connsiteY40" fmla="*/ 211117 h 6858000"/>
              <a:gd name="connsiteX41" fmla="*/ 3572083 w 9263816"/>
              <a:gd name="connsiteY41" fmla="*/ 404131 h 6858000"/>
              <a:gd name="connsiteX42" fmla="*/ 3236814 w 9263816"/>
              <a:gd name="connsiteY42" fmla="*/ 833688 h 6858000"/>
              <a:gd name="connsiteX43" fmla="*/ 2807245 w 9263816"/>
              <a:gd name="connsiteY43" fmla="*/ 498425 h 6858000"/>
              <a:gd name="connsiteX44" fmla="*/ 3142509 w 9263816"/>
              <a:gd name="connsiteY44" fmla="*/ 68854 h 6858000"/>
              <a:gd name="connsiteX45" fmla="*/ 0 w 9263816"/>
              <a:gd name="connsiteY45" fmla="*/ 0 h 6858000"/>
              <a:gd name="connsiteX46" fmla="*/ 39858 w 9263816"/>
              <a:gd name="connsiteY46" fmla="*/ 0 h 6858000"/>
              <a:gd name="connsiteX47" fmla="*/ 65022 w 9263816"/>
              <a:gd name="connsiteY47" fmla="*/ 5834 h 6858000"/>
              <a:gd name="connsiteX48" fmla="*/ 389258 w 9263816"/>
              <a:gd name="connsiteY48" fmla="*/ 235630 h 6858000"/>
              <a:gd name="connsiteX49" fmla="*/ 485484 w 9263816"/>
              <a:gd name="connsiteY49" fmla="*/ 420070 h 6858000"/>
              <a:gd name="connsiteX50" fmla="*/ 74229 w 9263816"/>
              <a:gd name="connsiteY50" fmla="*/ 1237955 h 6858000"/>
              <a:gd name="connsiteX51" fmla="*/ 0 w 9263816"/>
              <a:gd name="connsiteY51" fmla="*/ 125447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263816" h="6858000">
                <a:moveTo>
                  <a:pt x="8831314" y="5943878"/>
                </a:moveTo>
                <a:cubicBezTo>
                  <a:pt x="8964281" y="5927490"/>
                  <a:pt x="9096260" y="5981362"/>
                  <a:pt x="9179783" y="6086141"/>
                </a:cubicBezTo>
                <a:cubicBezTo>
                  <a:pt x="9224074" y="6141769"/>
                  <a:pt x="9252211" y="6208560"/>
                  <a:pt x="9260887" y="6279156"/>
                </a:cubicBezTo>
                <a:cubicBezTo>
                  <a:pt x="9286897" y="6490362"/>
                  <a:pt x="9136845" y="6682672"/>
                  <a:pt x="8925621" y="6708712"/>
                </a:cubicBezTo>
                <a:cubicBezTo>
                  <a:pt x="8714398" y="6734766"/>
                  <a:pt x="8522062" y="6584655"/>
                  <a:pt x="8496050" y="6373449"/>
                </a:cubicBezTo>
                <a:cubicBezTo>
                  <a:pt x="8470038" y="6162229"/>
                  <a:pt x="8620090" y="5969920"/>
                  <a:pt x="8831314" y="5943878"/>
                </a:cubicBezTo>
                <a:close/>
                <a:moveTo>
                  <a:pt x="7397485" y="5931706"/>
                </a:moveTo>
                <a:cubicBezTo>
                  <a:pt x="7598431" y="5931157"/>
                  <a:pt x="7792965" y="6024548"/>
                  <a:pt x="7917779" y="6191864"/>
                </a:cubicBezTo>
                <a:cubicBezTo>
                  <a:pt x="7959204" y="6247714"/>
                  <a:pt x="7991530" y="6309792"/>
                  <a:pt x="8013467" y="6375784"/>
                </a:cubicBezTo>
                <a:cubicBezTo>
                  <a:pt x="8055425" y="6502973"/>
                  <a:pt x="8055748" y="6633888"/>
                  <a:pt x="8021879" y="6753751"/>
                </a:cubicBezTo>
                <a:lnTo>
                  <a:pt x="7981316" y="6858000"/>
                </a:lnTo>
                <a:lnTo>
                  <a:pt x="6819486" y="6858000"/>
                </a:lnTo>
                <a:lnTo>
                  <a:pt x="6785199" y="6781101"/>
                </a:lnTo>
                <a:cubicBezTo>
                  <a:pt x="6673307" y="6441922"/>
                  <a:pt x="6857485" y="6076251"/>
                  <a:pt x="7196747" y="5964309"/>
                </a:cubicBezTo>
                <a:cubicBezTo>
                  <a:pt x="7262809" y="5942509"/>
                  <a:pt x="7330503" y="5931889"/>
                  <a:pt x="7397485" y="5931706"/>
                </a:cubicBezTo>
                <a:close/>
                <a:moveTo>
                  <a:pt x="1505570" y="227178"/>
                </a:moveTo>
                <a:cubicBezTo>
                  <a:pt x="1691018" y="218628"/>
                  <a:pt x="1889853" y="275403"/>
                  <a:pt x="2026489" y="392370"/>
                </a:cubicBezTo>
                <a:cubicBezTo>
                  <a:pt x="2369898" y="685965"/>
                  <a:pt x="2078266" y="1147857"/>
                  <a:pt x="2444553" y="1654853"/>
                </a:cubicBezTo>
                <a:cubicBezTo>
                  <a:pt x="2492906" y="1721679"/>
                  <a:pt x="2800482" y="2144546"/>
                  <a:pt x="3183153" y="2116208"/>
                </a:cubicBezTo>
                <a:cubicBezTo>
                  <a:pt x="3673561" y="2080541"/>
                  <a:pt x="3723222" y="1441614"/>
                  <a:pt x="4288384" y="1291908"/>
                </a:cubicBezTo>
                <a:cubicBezTo>
                  <a:pt x="4689065" y="1185875"/>
                  <a:pt x="5207943" y="1366633"/>
                  <a:pt x="5472602" y="1697818"/>
                </a:cubicBezTo>
                <a:cubicBezTo>
                  <a:pt x="5891294" y="2221754"/>
                  <a:pt x="5408012" y="2790179"/>
                  <a:pt x="5844697" y="3444791"/>
                </a:cubicBezTo>
                <a:cubicBezTo>
                  <a:pt x="6149900" y="3902467"/>
                  <a:pt x="6672672" y="4053594"/>
                  <a:pt x="6715674" y="4065208"/>
                </a:cubicBezTo>
                <a:cubicBezTo>
                  <a:pt x="7326423" y="4232519"/>
                  <a:pt x="7677158" y="3817020"/>
                  <a:pt x="8130429" y="4101787"/>
                </a:cubicBezTo>
                <a:cubicBezTo>
                  <a:pt x="8226340" y="4161985"/>
                  <a:pt x="8536372" y="4356819"/>
                  <a:pt x="8624630" y="4686202"/>
                </a:cubicBezTo>
                <a:lnTo>
                  <a:pt x="8623843" y="4685749"/>
                </a:lnTo>
                <a:cubicBezTo>
                  <a:pt x="8636924" y="4734567"/>
                  <a:pt x="8644635" y="4784678"/>
                  <a:pt x="8646859" y="4835156"/>
                </a:cubicBezTo>
                <a:cubicBezTo>
                  <a:pt x="8662596" y="5196604"/>
                  <a:pt x="8398383" y="5562326"/>
                  <a:pt x="8079403" y="5661624"/>
                </a:cubicBezTo>
                <a:cubicBezTo>
                  <a:pt x="7649807" y="5795217"/>
                  <a:pt x="7430996" y="5350293"/>
                  <a:pt x="6833105" y="5397208"/>
                </a:cubicBezTo>
                <a:cubicBezTo>
                  <a:pt x="6519033" y="5421527"/>
                  <a:pt x="6056658" y="5595550"/>
                  <a:pt x="5900832" y="5944462"/>
                </a:cubicBezTo>
                <a:cubicBezTo>
                  <a:pt x="5770548" y="6236600"/>
                  <a:pt x="5916359" y="6515160"/>
                  <a:pt x="6067212" y="6811916"/>
                </a:cubicBezTo>
                <a:lnTo>
                  <a:pt x="6089565" y="6858000"/>
                </a:lnTo>
                <a:lnTo>
                  <a:pt x="0" y="6858000"/>
                </a:lnTo>
                <a:lnTo>
                  <a:pt x="0" y="2181377"/>
                </a:lnTo>
                <a:lnTo>
                  <a:pt x="73069" y="2215839"/>
                </a:lnTo>
                <a:cubicBezTo>
                  <a:pt x="165116" y="2251829"/>
                  <a:pt x="254486" y="2263171"/>
                  <a:pt x="335445" y="2237140"/>
                </a:cubicBezTo>
                <a:cubicBezTo>
                  <a:pt x="594718" y="2153707"/>
                  <a:pt x="688441" y="1733807"/>
                  <a:pt x="752878" y="1445285"/>
                </a:cubicBezTo>
                <a:cubicBezTo>
                  <a:pt x="925059" y="674068"/>
                  <a:pt x="975076" y="456292"/>
                  <a:pt x="1202551" y="314229"/>
                </a:cubicBezTo>
                <a:cubicBezTo>
                  <a:pt x="1287853" y="260956"/>
                  <a:pt x="1394302" y="232308"/>
                  <a:pt x="1505570" y="227178"/>
                </a:cubicBezTo>
                <a:close/>
                <a:moveTo>
                  <a:pt x="3142509" y="68854"/>
                </a:moveTo>
                <a:cubicBezTo>
                  <a:pt x="3275474" y="52467"/>
                  <a:pt x="3407455" y="106339"/>
                  <a:pt x="3490978" y="211117"/>
                </a:cubicBezTo>
                <a:cubicBezTo>
                  <a:pt x="3535271" y="266744"/>
                  <a:pt x="3563404" y="333535"/>
                  <a:pt x="3572083" y="404131"/>
                </a:cubicBezTo>
                <a:cubicBezTo>
                  <a:pt x="3598092" y="615337"/>
                  <a:pt x="3448040" y="807648"/>
                  <a:pt x="3236814" y="833688"/>
                </a:cubicBezTo>
                <a:cubicBezTo>
                  <a:pt x="3025594" y="859741"/>
                  <a:pt x="2833255" y="709631"/>
                  <a:pt x="2807245" y="498425"/>
                </a:cubicBezTo>
                <a:cubicBezTo>
                  <a:pt x="2781232" y="287207"/>
                  <a:pt x="2931283" y="94896"/>
                  <a:pt x="3142509" y="68854"/>
                </a:cubicBezTo>
                <a:close/>
                <a:moveTo>
                  <a:pt x="0" y="0"/>
                </a:moveTo>
                <a:lnTo>
                  <a:pt x="39858" y="0"/>
                </a:lnTo>
                <a:lnTo>
                  <a:pt x="65022" y="5834"/>
                </a:lnTo>
                <a:cubicBezTo>
                  <a:pt x="191545" y="45606"/>
                  <a:pt x="305874" y="124173"/>
                  <a:pt x="389258" y="235630"/>
                </a:cubicBezTo>
                <a:cubicBezTo>
                  <a:pt x="430983" y="291600"/>
                  <a:pt x="463360" y="353876"/>
                  <a:pt x="485484" y="420070"/>
                </a:cubicBezTo>
                <a:cubicBezTo>
                  <a:pt x="597711" y="759508"/>
                  <a:pt x="413661" y="1125662"/>
                  <a:pt x="74229" y="1237955"/>
                </a:cubicBezTo>
                <a:lnTo>
                  <a:pt x="0" y="1254477"/>
                </a:lnTo>
                <a:close/>
              </a:path>
            </a:pathLst>
          </a:cu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Placeholder 1">
            <a:extLst>
              <a:ext uri="{FF2B5EF4-FFF2-40B4-BE49-F238E27FC236}">
                <a16:creationId xmlns:a16="http://schemas.microsoft.com/office/drawing/2014/main" id="{B760C036-BBCE-4F9E-AD56-DD36D4407B25}"/>
              </a:ext>
            </a:extLst>
          </p:cNvPr>
          <p:cNvSpPr>
            <a:spLocks noGrp="1"/>
          </p:cNvSpPr>
          <p:nvPr>
            <p:ph type="title"/>
          </p:nvPr>
        </p:nvSpPr>
        <p:spPr>
          <a:xfrm>
            <a:off x="609600" y="557784"/>
            <a:ext cx="10972800" cy="1325563"/>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3A5D7EC-1E6A-473F-B5A4-18CDFB6CF95A}"/>
              </a:ext>
            </a:extLst>
          </p:cNvPr>
          <p:cNvSpPr>
            <a:spLocks noGrp="1"/>
          </p:cNvSpPr>
          <p:nvPr>
            <p:ph type="body" idx="1"/>
          </p:nvPr>
        </p:nvSpPr>
        <p:spPr>
          <a:xfrm>
            <a:off x="609600" y="2106204"/>
            <a:ext cx="10972800" cy="403653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F9981C7-34D5-49A4-949D-715FD4BD8FE0}"/>
              </a:ext>
            </a:extLst>
          </p:cNvPr>
          <p:cNvSpPr>
            <a:spLocks noGrp="1"/>
          </p:cNvSpPr>
          <p:nvPr>
            <p:ph type="dt" sz="half" idx="2"/>
          </p:nvPr>
        </p:nvSpPr>
        <p:spPr>
          <a:xfrm>
            <a:off x="609600" y="6356350"/>
            <a:ext cx="2743200" cy="365125"/>
          </a:xfrm>
          <a:prstGeom prst="rect">
            <a:avLst/>
          </a:prstGeom>
        </p:spPr>
        <p:txBody>
          <a:bodyPr vert="horz" lIns="91440" tIns="45720" rIns="91440" bIns="45720" rtlCol="0" anchor="ctr"/>
          <a:lstStyle>
            <a:lvl1pPr algn="l">
              <a:defRPr lang="en-US" sz="800" kern="1200" cap="all" spc="200" smtClean="0">
                <a:solidFill>
                  <a:schemeClr val="tx1"/>
                </a:solidFill>
                <a:latin typeface="+mn-lt"/>
                <a:ea typeface="+mn-ea"/>
                <a:cs typeface="Segoe UI Semilight" panose="020B0402040204020203" pitchFamily="34" charset="0"/>
              </a:defRPr>
            </a:lvl1pPr>
          </a:lstStyle>
          <a:p>
            <a:fld id="{F481A142-DA77-4A5F-AD1F-14E6C18F0F5F}" type="datetime1">
              <a:rPr lang="en-US" smtClean="0"/>
              <a:t>6/13/23</a:t>
            </a:fld>
            <a:endParaRPr lang="en-US" dirty="0"/>
          </a:p>
        </p:txBody>
      </p:sp>
      <p:sp>
        <p:nvSpPr>
          <p:cNvPr id="5" name="Footer Placeholder 4">
            <a:extLst>
              <a:ext uri="{FF2B5EF4-FFF2-40B4-BE49-F238E27FC236}">
                <a16:creationId xmlns:a16="http://schemas.microsoft.com/office/drawing/2014/main" id="{FA85CE6E-733D-4C60-B40B-C7C10CB5AFB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lang="en-US" sz="800" kern="1200" cap="all" spc="200" dirty="0">
                <a:solidFill>
                  <a:schemeClr val="tx1"/>
                </a:solidFill>
                <a:latin typeface="+mn-lt"/>
                <a:ea typeface="+mn-ea"/>
                <a:cs typeface="Segoe UI Semilight" panose="020B04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92D80D8B-7909-4114-8EBA-C3086DC62B08}"/>
              </a:ext>
            </a:extLst>
          </p:cNvPr>
          <p:cNvSpPr>
            <a:spLocks noGrp="1"/>
          </p:cNvSpPr>
          <p:nvPr>
            <p:ph type="sldNum" sz="quarter" idx="4"/>
          </p:nvPr>
        </p:nvSpPr>
        <p:spPr>
          <a:xfrm>
            <a:off x="10134600" y="6356350"/>
            <a:ext cx="1447800" cy="365125"/>
          </a:xfrm>
          <a:prstGeom prst="rect">
            <a:avLst/>
          </a:prstGeom>
        </p:spPr>
        <p:txBody>
          <a:bodyPr vert="horz" lIns="91440" tIns="45720" rIns="91440" bIns="45720" rtlCol="0" anchor="ctr"/>
          <a:lstStyle>
            <a:lvl1pPr algn="r">
              <a:defRPr lang="en-US" sz="800" kern="1200" cap="all" spc="200" smtClean="0">
                <a:solidFill>
                  <a:schemeClr val="tx1"/>
                </a:solidFill>
                <a:latin typeface="+mn-lt"/>
                <a:ea typeface="+mn-ea"/>
                <a:cs typeface="Segoe UI Semilight" panose="020B0402040204020203" pitchFamily="34" charset="0"/>
              </a:defRPr>
            </a:lvl1pPr>
          </a:lstStyle>
          <a:p>
            <a:fld id="{1F646F3F-274D-499B-ABBE-824EB4ABDC3D}" type="slidenum">
              <a:rPr lang="en-US" smtClean="0"/>
              <a:pPr/>
              <a:t>‹#›</a:t>
            </a:fld>
            <a:endParaRPr lang="en-US"/>
          </a:p>
        </p:txBody>
      </p:sp>
    </p:spTree>
    <p:extLst>
      <p:ext uri="{BB962C8B-B14F-4D97-AF65-F5344CB8AC3E}">
        <p14:creationId xmlns:p14="http://schemas.microsoft.com/office/powerpoint/2010/main" val="1118492420"/>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5" r:id="rId6"/>
    <p:sldLayoutId id="2147483730" r:id="rId7"/>
    <p:sldLayoutId id="2147483731" r:id="rId8"/>
    <p:sldLayoutId id="2147483732" r:id="rId9"/>
    <p:sldLayoutId id="2147483734" r:id="rId10"/>
    <p:sldLayoutId id="2147483733" r:id="rId11"/>
  </p:sldLayoutIdLst>
  <p:hf sldNum="0" hdr="0" ftr="0" dt="0"/>
  <p:txStyles>
    <p:titleStyle>
      <a:lvl1pPr algn="l" defTabSz="914400" rtl="0" eaLnBrk="1" latinLnBrk="0" hangingPunct="1">
        <a:lnSpc>
          <a:spcPct val="10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110000"/>
        </a:lnSpc>
        <a:spcBef>
          <a:spcPts val="1000"/>
        </a:spcBef>
        <a:buClr>
          <a:schemeClr val="accent5"/>
        </a:buClr>
        <a:buFont typeface="Avenir Next LT Pro" panose="020B0504020202020204" pitchFamily="34" charset="0"/>
        <a:buNone/>
        <a:defRPr sz="2000" kern="1200">
          <a:solidFill>
            <a:schemeClr val="tx1"/>
          </a:solidFill>
          <a:latin typeface="+mn-lt"/>
          <a:ea typeface="+mn-ea"/>
          <a:cs typeface="+mn-cs"/>
        </a:defRPr>
      </a:lvl1pPr>
      <a:lvl2pPr marL="228600" indent="0" algn="l" defTabSz="914400" rtl="0" eaLnBrk="1" latinLnBrk="0" hangingPunct="1">
        <a:lnSpc>
          <a:spcPct val="110000"/>
        </a:lnSpc>
        <a:spcBef>
          <a:spcPts val="500"/>
        </a:spcBef>
        <a:buClr>
          <a:schemeClr val="accent5"/>
        </a:buClr>
        <a:buFont typeface="Avenir Next LT Pro" panose="020B0504020202020204" pitchFamily="34" charset="0"/>
        <a:buNone/>
        <a:defRPr sz="1800" kern="1200">
          <a:solidFill>
            <a:schemeClr val="tx1"/>
          </a:solidFill>
          <a:latin typeface="+mn-lt"/>
          <a:ea typeface="+mn-ea"/>
          <a:cs typeface="+mn-cs"/>
        </a:defRPr>
      </a:lvl2pPr>
      <a:lvl3pPr marL="457200" indent="0" algn="l" defTabSz="914400" rtl="0" eaLnBrk="1" latinLnBrk="0" hangingPunct="1">
        <a:lnSpc>
          <a:spcPct val="110000"/>
        </a:lnSpc>
        <a:spcBef>
          <a:spcPts val="500"/>
        </a:spcBef>
        <a:buClr>
          <a:schemeClr val="accent5"/>
        </a:buClr>
        <a:buFont typeface="Avenir Next LT Pro" panose="020B0504020202020204" pitchFamily="34" charset="0"/>
        <a:buNone/>
        <a:defRPr sz="1600" kern="1200">
          <a:solidFill>
            <a:schemeClr val="tx1"/>
          </a:solidFill>
          <a:latin typeface="+mn-lt"/>
          <a:ea typeface="+mn-ea"/>
          <a:cs typeface="+mn-cs"/>
        </a:defRPr>
      </a:lvl3pPr>
      <a:lvl4pPr marL="685800" indent="0" algn="l" defTabSz="914400" rtl="0" eaLnBrk="1" latinLnBrk="0" hangingPunct="1">
        <a:lnSpc>
          <a:spcPct val="110000"/>
        </a:lnSpc>
        <a:spcBef>
          <a:spcPts val="500"/>
        </a:spcBef>
        <a:buClr>
          <a:schemeClr val="accent5"/>
        </a:buClr>
        <a:buFont typeface="Avenir Next LT Pro" panose="020B0504020202020204" pitchFamily="34" charset="0"/>
        <a:buNone/>
        <a:defRPr sz="1400" kern="1200">
          <a:solidFill>
            <a:schemeClr val="tx1"/>
          </a:solidFill>
          <a:latin typeface="+mn-lt"/>
          <a:ea typeface="+mn-ea"/>
          <a:cs typeface="+mn-cs"/>
        </a:defRPr>
      </a:lvl4pPr>
      <a:lvl5pPr marL="914400" indent="0" algn="l" defTabSz="914400" rtl="0" eaLnBrk="1" latinLnBrk="0" hangingPunct="1">
        <a:lnSpc>
          <a:spcPct val="110000"/>
        </a:lnSpc>
        <a:spcBef>
          <a:spcPts val="500"/>
        </a:spcBef>
        <a:buClr>
          <a:schemeClr val="accent5"/>
        </a:buClr>
        <a:buFont typeface="Avenir Next LT Pro" panose="020B05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audio" Target="../media/media10.m4a"/><Relationship Id="rId7" Type="http://schemas.openxmlformats.org/officeDocument/2006/relationships/image" Target="../media/image19.jpg"/><Relationship Id="rId2" Type="http://schemas.microsoft.com/office/2007/relationships/media" Target="../media/media10.m4a"/><Relationship Id="rId1" Type="http://schemas.openxmlformats.org/officeDocument/2006/relationships/tags" Target="../tags/tag5.xml"/><Relationship Id="rId6" Type="http://schemas.openxmlformats.org/officeDocument/2006/relationships/image" Target="../media/image18.jpg"/><Relationship Id="rId5" Type="http://schemas.openxmlformats.org/officeDocument/2006/relationships/notesSlide" Target="../notesSlides/notesSlide9.xml"/><Relationship Id="rId10" Type="http://schemas.openxmlformats.org/officeDocument/2006/relationships/image" Target="../media/image2.png"/><Relationship Id="rId4" Type="http://schemas.openxmlformats.org/officeDocument/2006/relationships/slideLayout" Target="../slideLayouts/slideLayout9.xml"/><Relationship Id="rId9" Type="http://schemas.openxmlformats.org/officeDocument/2006/relationships/image" Target="../media/image21.jpeg"/></Relationships>
</file>

<file path=ppt/slides/_rels/slide11.xml.rels><?xml version="1.0" encoding="UTF-8" standalone="yes"?>
<Relationships xmlns="http://schemas.openxmlformats.org/package/2006/relationships"><Relationship Id="rId8" Type="http://schemas.openxmlformats.org/officeDocument/2006/relationships/image" Target="../media/image24.jpg"/><Relationship Id="rId3" Type="http://schemas.openxmlformats.org/officeDocument/2006/relationships/audio" Target="../media/media11.m4a"/><Relationship Id="rId7" Type="http://schemas.openxmlformats.org/officeDocument/2006/relationships/image" Target="../media/image23.png"/><Relationship Id="rId2" Type="http://schemas.microsoft.com/office/2007/relationships/media" Target="../media/media11.m4a"/><Relationship Id="rId1" Type="http://schemas.openxmlformats.org/officeDocument/2006/relationships/tags" Target="../tags/tag6.xml"/><Relationship Id="rId6" Type="http://schemas.openxmlformats.org/officeDocument/2006/relationships/image" Target="../media/image22.jpg"/><Relationship Id="rId5" Type="http://schemas.openxmlformats.org/officeDocument/2006/relationships/notesSlide" Target="../notesSlides/notesSlide10.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25.jpg"/></Relationships>
</file>

<file path=ppt/slides/_rels/slide12.xml.rels><?xml version="1.0" encoding="UTF-8" standalone="yes"?>
<Relationships xmlns="http://schemas.openxmlformats.org/package/2006/relationships"><Relationship Id="rId3" Type="http://schemas.openxmlformats.org/officeDocument/2006/relationships/audio" Target="../media/media12.m4a"/><Relationship Id="rId7" Type="http://schemas.openxmlformats.org/officeDocument/2006/relationships/image" Target="../media/image2.png"/><Relationship Id="rId2" Type="http://schemas.microsoft.com/office/2007/relationships/media" Target="../media/media12.m4a"/><Relationship Id="rId1" Type="http://schemas.openxmlformats.org/officeDocument/2006/relationships/tags" Target="../tags/tag7.xml"/><Relationship Id="rId6" Type="http://schemas.openxmlformats.org/officeDocument/2006/relationships/image" Target="../media/image26.png"/><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2.png"/><Relationship Id="rId5" Type="http://schemas.openxmlformats.org/officeDocument/2006/relationships/image" Target="../media/image27.png"/><Relationship Id="rId4"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2.png"/><Relationship Id="rId5" Type="http://schemas.openxmlformats.org/officeDocument/2006/relationships/image" Target="../media/image28.png"/><Relationship Id="rId4"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2.png"/><Relationship Id="rId5" Type="http://schemas.openxmlformats.org/officeDocument/2006/relationships/image" Target="../media/image29.png"/><Relationship Id="rId4"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2.png"/><Relationship Id="rId5" Type="http://schemas.openxmlformats.org/officeDocument/2006/relationships/image" Target="../media/image30.png"/><Relationship Id="rId4"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image" Target="../media/image8.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audio" Target="../media/media5.m4a"/><Relationship Id="rId7" Type="http://schemas.openxmlformats.org/officeDocument/2006/relationships/image" Target="../media/image2.png"/><Relationship Id="rId2" Type="http://schemas.microsoft.com/office/2007/relationships/media" Target="../media/media5.m4a"/><Relationship Id="rId1" Type="http://schemas.openxmlformats.org/officeDocument/2006/relationships/tags" Target="../tags/tag1.xml"/><Relationship Id="rId6" Type="http://schemas.openxmlformats.org/officeDocument/2006/relationships/image" Target="../media/image9.png"/><Relationship Id="rId5" Type="http://schemas.openxmlformats.org/officeDocument/2006/relationships/notesSlide" Target="../notesSlides/notesSlide4.xml"/><Relationship Id="rId4"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slideLayout" Target="../slideLayouts/slideLayout8.xml"/><Relationship Id="rId7" Type="http://schemas.openxmlformats.org/officeDocument/2006/relationships/image" Target="../media/image12.pn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notesSlide" Target="../notesSlides/notesSlide5.xml"/><Relationship Id="rId9"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audio" Target="../media/media7.m4a"/><Relationship Id="rId7" Type="http://schemas.openxmlformats.org/officeDocument/2006/relationships/image" Target="../media/image2.png"/><Relationship Id="rId2" Type="http://schemas.microsoft.com/office/2007/relationships/media" Target="../media/media7.m4a"/><Relationship Id="rId1" Type="http://schemas.openxmlformats.org/officeDocument/2006/relationships/tags" Target="../tags/tag2.xml"/><Relationship Id="rId6" Type="http://schemas.openxmlformats.org/officeDocument/2006/relationships/image" Target="../media/image14.png"/><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audio" Target="../media/media8.m4a"/><Relationship Id="rId2" Type="http://schemas.microsoft.com/office/2007/relationships/media" Target="../media/media8.m4a"/><Relationship Id="rId1" Type="http://schemas.openxmlformats.org/officeDocument/2006/relationships/tags" Target="../tags/tag3.xml"/><Relationship Id="rId6" Type="http://schemas.openxmlformats.org/officeDocument/2006/relationships/image" Target="../media/image2.png"/><Relationship Id="rId5" Type="http://schemas.openxmlformats.org/officeDocument/2006/relationships/notesSlide" Target="../notesSlides/notesSlide7.xml"/><Relationship Id="rId4"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audio" Target="../media/media9.m4a"/><Relationship Id="rId7" Type="http://schemas.openxmlformats.org/officeDocument/2006/relationships/image" Target="../media/image16.png"/><Relationship Id="rId2" Type="http://schemas.microsoft.com/office/2007/relationships/media" Target="../media/media9.m4a"/><Relationship Id="rId1" Type="http://schemas.openxmlformats.org/officeDocument/2006/relationships/tags" Target="../tags/tag4.xml"/><Relationship Id="rId6" Type="http://schemas.openxmlformats.org/officeDocument/2006/relationships/image" Target="../media/image15.png"/><Relationship Id="rId5" Type="http://schemas.openxmlformats.org/officeDocument/2006/relationships/notesSlide" Target="../notesSlides/notesSlide8.xml"/><Relationship Id="rId4" Type="http://schemas.openxmlformats.org/officeDocument/2006/relationships/slideLayout" Target="../slideLayouts/slideLayout4.xml"/><Relationship Id="rId9"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4" name="Background Fill">
            <a:extLst>
              <a:ext uri="{FF2B5EF4-FFF2-40B4-BE49-F238E27FC236}">
                <a16:creationId xmlns:a16="http://schemas.microsoft.com/office/drawing/2014/main" id="{68CA250C-CF5A-4736-9249-D6111F7C55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32274B4-B001-4088-B01D-E6999509E2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C2E812F-0B2F-4A96-F2EA-F731A5078069}"/>
              </a:ext>
            </a:extLst>
          </p:cNvPr>
          <p:cNvSpPr>
            <a:spLocks noGrp="1"/>
          </p:cNvSpPr>
          <p:nvPr>
            <p:ph type="ctrTitle"/>
          </p:nvPr>
        </p:nvSpPr>
        <p:spPr>
          <a:xfrm>
            <a:off x="612648" y="63108"/>
            <a:ext cx="3901736" cy="3669443"/>
          </a:xfrm>
        </p:spPr>
        <p:txBody>
          <a:bodyPr>
            <a:normAutofit/>
          </a:bodyPr>
          <a:lstStyle/>
          <a:p>
            <a:pPr>
              <a:lnSpc>
                <a:spcPct val="90000"/>
              </a:lnSpc>
            </a:pPr>
            <a:r>
              <a:rPr lang="en-US" sz="3200" b="1" kern="100" dirty="0">
                <a:effectLst/>
                <a:latin typeface="+mn-lt"/>
                <a:ea typeface="Calibri" panose="020F0502020204030204" pitchFamily="34" charset="0"/>
                <a:cs typeface="Times New Roman" panose="02020603050405020304" pitchFamily="18" charset="0"/>
              </a:rPr>
              <a:t>A CASE FOR THE EPHEMERAL:</a:t>
            </a:r>
            <a:br>
              <a:rPr lang="en-US" sz="3200" b="1" kern="100" dirty="0">
                <a:effectLst/>
                <a:latin typeface="+mn-lt"/>
                <a:ea typeface="Calibri" panose="020F0502020204030204" pitchFamily="34" charset="0"/>
                <a:cs typeface="Times New Roman" panose="02020603050405020304" pitchFamily="18" charset="0"/>
              </a:rPr>
            </a:br>
            <a:r>
              <a:rPr lang="en-US" sz="3200" b="1" kern="100" dirty="0">
                <a:effectLst/>
                <a:latin typeface="+mn-lt"/>
                <a:ea typeface="Calibri" panose="020F0502020204030204" pitchFamily="34" charset="0"/>
                <a:cs typeface="Times New Roman" panose="02020603050405020304" pitchFamily="18" charset="0"/>
              </a:rPr>
              <a:t>TEMPORARY PUBLIC ART AND </a:t>
            </a:r>
            <a:br>
              <a:rPr lang="en-US" sz="3200" b="1" kern="100" dirty="0">
                <a:effectLst/>
                <a:latin typeface="+mn-lt"/>
                <a:ea typeface="Calibri" panose="020F0502020204030204" pitchFamily="34" charset="0"/>
                <a:cs typeface="Times New Roman" panose="02020603050405020304" pitchFamily="18" charset="0"/>
              </a:rPr>
            </a:br>
            <a:r>
              <a:rPr lang="en-US" sz="3200" b="1" kern="100" dirty="0">
                <a:effectLst/>
                <a:latin typeface="+mn-lt"/>
                <a:ea typeface="Calibri" panose="020F0502020204030204" pitchFamily="34" charset="0"/>
                <a:cs typeface="Times New Roman" panose="02020603050405020304" pitchFamily="18" charset="0"/>
              </a:rPr>
              <a:t>ITS PLACE IN OUR COMMUNITIES</a:t>
            </a:r>
            <a:endParaRPr lang="en-US" sz="3200" dirty="0">
              <a:latin typeface="+mn-lt"/>
            </a:endParaRPr>
          </a:p>
        </p:txBody>
      </p:sp>
      <p:sp>
        <p:nvSpPr>
          <p:cNvPr id="3" name="Subtitle 2">
            <a:extLst>
              <a:ext uri="{FF2B5EF4-FFF2-40B4-BE49-F238E27FC236}">
                <a16:creationId xmlns:a16="http://schemas.microsoft.com/office/drawing/2014/main" id="{113B69EF-C872-B3CB-0715-804ED50161A6}"/>
              </a:ext>
            </a:extLst>
          </p:cNvPr>
          <p:cNvSpPr>
            <a:spLocks noGrp="1"/>
          </p:cNvSpPr>
          <p:nvPr>
            <p:ph type="subTitle" idx="1"/>
          </p:nvPr>
        </p:nvSpPr>
        <p:spPr>
          <a:xfrm>
            <a:off x="612648" y="4359405"/>
            <a:ext cx="3901736" cy="1794056"/>
          </a:xfrm>
        </p:spPr>
        <p:txBody>
          <a:bodyPr>
            <a:normAutofit/>
          </a:bodyPr>
          <a:lstStyle/>
          <a:p>
            <a:r>
              <a:rPr lang="en-US" dirty="0">
                <a:latin typeface="Arial Nova" panose="020B0504020202020204" pitchFamily="34" charset="0"/>
              </a:rPr>
              <a:t>Laura Holland</a:t>
            </a:r>
          </a:p>
          <a:p>
            <a:r>
              <a:rPr lang="en-US" dirty="0">
                <a:latin typeface="Arial Nova" panose="020B0504020202020204" pitchFamily="34" charset="0"/>
              </a:rPr>
              <a:t>In Fulfillment of MAAA Degree Requirements</a:t>
            </a:r>
          </a:p>
          <a:p>
            <a:r>
              <a:rPr lang="en-US" dirty="0">
                <a:latin typeface="Arial Nova" panose="020B0504020202020204" pitchFamily="34" charset="0"/>
              </a:rPr>
              <a:t>16 May 2023</a:t>
            </a:r>
          </a:p>
        </p:txBody>
      </p:sp>
      <p:pic>
        <p:nvPicPr>
          <p:cNvPr id="4" name="Picture 3">
            <a:extLst>
              <a:ext uri="{FF2B5EF4-FFF2-40B4-BE49-F238E27FC236}">
                <a16:creationId xmlns:a16="http://schemas.microsoft.com/office/drawing/2014/main" id="{EEBFD806-DB8E-337C-CC9D-62891D91804A}"/>
              </a:ext>
            </a:extLst>
          </p:cNvPr>
          <p:cNvPicPr>
            <a:picLocks noChangeAspect="1"/>
          </p:cNvPicPr>
          <p:nvPr/>
        </p:nvPicPr>
        <p:blipFill rotWithShape="1">
          <a:blip r:embed="rId4"/>
          <a:srcRect b="5229"/>
          <a:stretch/>
        </p:blipFill>
        <p:spPr>
          <a:xfrm>
            <a:off x="4955602" y="10"/>
            <a:ext cx="7236398" cy="6857990"/>
          </a:xfrm>
          <a:custGeom>
            <a:avLst/>
            <a:gdLst/>
            <a:ahLst/>
            <a:cxnLst/>
            <a:rect l="l" t="t" r="r" b="b"/>
            <a:pathLst>
              <a:path w="7726675" h="6858000">
                <a:moveTo>
                  <a:pt x="2975226" y="5978334"/>
                </a:moveTo>
                <a:cubicBezTo>
                  <a:pt x="3002582" y="5978928"/>
                  <a:pt x="3030286" y="5982273"/>
                  <a:pt x="3058007" y="5988576"/>
                </a:cubicBezTo>
                <a:cubicBezTo>
                  <a:pt x="3279778" y="6038998"/>
                  <a:pt x="3418684" y="6259656"/>
                  <a:pt x="3368261" y="6481427"/>
                </a:cubicBezTo>
                <a:cubicBezTo>
                  <a:pt x="3317839" y="6703198"/>
                  <a:pt x="3097182" y="6842104"/>
                  <a:pt x="2875410" y="6791681"/>
                </a:cubicBezTo>
                <a:cubicBezTo>
                  <a:pt x="2653640" y="6741259"/>
                  <a:pt x="2514734" y="6520601"/>
                  <a:pt x="2565157" y="6298830"/>
                </a:cubicBezTo>
                <a:cubicBezTo>
                  <a:pt x="2609276" y="6104780"/>
                  <a:pt x="2783732" y="5974174"/>
                  <a:pt x="2975226" y="5978334"/>
                </a:cubicBezTo>
                <a:close/>
                <a:moveTo>
                  <a:pt x="542891" y="1298362"/>
                </a:moveTo>
                <a:cubicBezTo>
                  <a:pt x="578216" y="1299129"/>
                  <a:pt x="613991" y="1303448"/>
                  <a:pt x="649789" y="1311587"/>
                </a:cubicBezTo>
                <a:cubicBezTo>
                  <a:pt x="936170" y="1376700"/>
                  <a:pt x="1115545" y="1661643"/>
                  <a:pt x="1050432" y="1948025"/>
                </a:cubicBezTo>
                <a:cubicBezTo>
                  <a:pt x="985319" y="2234407"/>
                  <a:pt x="700376" y="2413781"/>
                  <a:pt x="413995" y="2348669"/>
                </a:cubicBezTo>
                <a:cubicBezTo>
                  <a:pt x="127612" y="2283556"/>
                  <a:pt x="-51762" y="1998612"/>
                  <a:pt x="13351" y="1712231"/>
                </a:cubicBezTo>
                <a:cubicBezTo>
                  <a:pt x="70325" y="1461647"/>
                  <a:pt x="295606" y="1292990"/>
                  <a:pt x="542891" y="1298362"/>
                </a:cubicBezTo>
                <a:close/>
                <a:moveTo>
                  <a:pt x="362049" y="446831"/>
                </a:moveTo>
                <a:cubicBezTo>
                  <a:pt x="382746" y="447281"/>
                  <a:pt x="403706" y="449811"/>
                  <a:pt x="424679" y="454579"/>
                </a:cubicBezTo>
                <a:cubicBezTo>
                  <a:pt x="592463" y="492727"/>
                  <a:pt x="697554" y="659668"/>
                  <a:pt x="659405" y="827452"/>
                </a:cubicBezTo>
                <a:cubicBezTo>
                  <a:pt x="621257" y="995236"/>
                  <a:pt x="454318" y="1100327"/>
                  <a:pt x="286534" y="1062179"/>
                </a:cubicBezTo>
                <a:cubicBezTo>
                  <a:pt x="118749" y="1024031"/>
                  <a:pt x="13658" y="857091"/>
                  <a:pt x="51806" y="689306"/>
                </a:cubicBezTo>
                <a:cubicBezTo>
                  <a:pt x="85186" y="542495"/>
                  <a:pt x="217172" y="443684"/>
                  <a:pt x="362049" y="446831"/>
                </a:cubicBezTo>
                <a:close/>
                <a:moveTo>
                  <a:pt x="688320" y="0"/>
                </a:moveTo>
                <a:lnTo>
                  <a:pt x="5442022" y="0"/>
                </a:lnTo>
                <a:lnTo>
                  <a:pt x="7726675" y="0"/>
                </a:lnTo>
                <a:lnTo>
                  <a:pt x="7726675" y="988372"/>
                </a:lnTo>
                <a:lnTo>
                  <a:pt x="7726675" y="6858000"/>
                </a:lnTo>
                <a:lnTo>
                  <a:pt x="4265234" y="6858000"/>
                </a:lnTo>
                <a:lnTo>
                  <a:pt x="4167452" y="6648946"/>
                </a:lnTo>
                <a:cubicBezTo>
                  <a:pt x="4064668" y="6438534"/>
                  <a:pt x="3951418" y="6237194"/>
                  <a:pt x="3802376" y="6067515"/>
                </a:cubicBezTo>
                <a:cubicBezTo>
                  <a:pt x="3433898" y="5648543"/>
                  <a:pt x="2855445" y="5560200"/>
                  <a:pt x="2314714" y="5492960"/>
                </a:cubicBezTo>
                <a:cubicBezTo>
                  <a:pt x="1689319" y="5415368"/>
                  <a:pt x="1105502" y="5269445"/>
                  <a:pt x="626568" y="4822392"/>
                </a:cubicBezTo>
                <a:cubicBezTo>
                  <a:pt x="42544" y="4277286"/>
                  <a:pt x="59772" y="3691233"/>
                  <a:pt x="462831" y="3184007"/>
                </a:cubicBezTo>
                <a:cubicBezTo>
                  <a:pt x="688845" y="2899538"/>
                  <a:pt x="972083" y="2660548"/>
                  <a:pt x="1228189" y="2399566"/>
                </a:cubicBezTo>
                <a:cubicBezTo>
                  <a:pt x="1460698" y="2161897"/>
                  <a:pt x="1522193" y="1866062"/>
                  <a:pt x="1384674" y="1566341"/>
                </a:cubicBezTo>
                <a:cubicBezTo>
                  <a:pt x="1239184" y="1249484"/>
                  <a:pt x="1095206" y="930335"/>
                  <a:pt x="922279" y="628332"/>
                </a:cubicBezTo>
                <a:cubicBezTo>
                  <a:pt x="805583" y="424593"/>
                  <a:pt x="731712" y="225291"/>
                  <a:pt x="693729" y="33341"/>
                </a:cubicBezTo>
                <a:close/>
              </a:path>
            </a:pathLst>
          </a:custGeom>
        </p:spPr>
      </p:pic>
      <p:pic>
        <p:nvPicPr>
          <p:cNvPr id="6" name="Audio 5">
            <a:hlinkClick r:id="" action="ppaction://media"/>
            <a:extLst>
              <a:ext uri="{FF2B5EF4-FFF2-40B4-BE49-F238E27FC236}">
                <a16:creationId xmlns:a16="http://schemas.microsoft.com/office/drawing/2014/main" id="{337E3D1B-6330-5157-47EB-E71DC9A9C72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430855652"/>
      </p:ext>
    </p:extLst>
  </p:cSld>
  <p:clrMapOvr>
    <a:masterClrMapping/>
  </p:clrMapOvr>
  <mc:AlternateContent xmlns:mc="http://schemas.openxmlformats.org/markup-compatibility/2006" xmlns:p14="http://schemas.microsoft.com/office/powerpoint/2010/main">
    <mc:Choice Requires="p14">
      <p:transition spd="slow" p14:dur="2000" advTm="7058"/>
    </mc:Choice>
    <mc:Fallback xmlns="">
      <p:transition spd="slow" advTm="70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6C2997EE-0889-44C3-AC0D-18F26AC9AA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descr="A picture containing text, sky, outdoor, water&#10;&#10;Description automatically generated">
            <a:extLst>
              <a:ext uri="{FF2B5EF4-FFF2-40B4-BE49-F238E27FC236}">
                <a16:creationId xmlns:a16="http://schemas.microsoft.com/office/drawing/2014/main" id="{0F585F7B-3818-4121-EDB8-05C4F5BA6DEC}"/>
              </a:ext>
            </a:extLst>
          </p:cNvPr>
          <p:cNvPicPr>
            <a:picLocks noChangeAspect="1"/>
          </p:cNvPicPr>
          <p:nvPr/>
        </p:nvPicPr>
        <p:blipFill rotWithShape="1">
          <a:blip r:embed="rId6"/>
          <a:srcRect l="4224" t="26103" r="-4222" b="41902"/>
          <a:stretch/>
        </p:blipFill>
        <p:spPr>
          <a:xfrm>
            <a:off x="20" y="10"/>
            <a:ext cx="7215381" cy="2969294"/>
          </a:xfrm>
          <a:custGeom>
            <a:avLst/>
            <a:gdLst/>
            <a:ahLst/>
            <a:cxnLst/>
            <a:rect l="l" t="t" r="r" b="b"/>
            <a:pathLst>
              <a:path w="7215401" h="2969304">
                <a:moveTo>
                  <a:pt x="0" y="0"/>
                </a:moveTo>
                <a:lnTo>
                  <a:pt x="677334" y="0"/>
                </a:lnTo>
                <a:lnTo>
                  <a:pt x="1168036" y="0"/>
                </a:lnTo>
                <a:lnTo>
                  <a:pt x="1205499" y="0"/>
                </a:lnTo>
                <a:lnTo>
                  <a:pt x="1647632" y="0"/>
                </a:lnTo>
                <a:lnTo>
                  <a:pt x="7215401" y="0"/>
                </a:lnTo>
                <a:lnTo>
                  <a:pt x="5840224" y="2969304"/>
                </a:lnTo>
                <a:lnTo>
                  <a:pt x="0" y="2969304"/>
                </a:lnTo>
                <a:close/>
              </a:path>
            </a:pathLst>
          </a:custGeom>
        </p:spPr>
      </p:pic>
      <p:pic>
        <p:nvPicPr>
          <p:cNvPr id="12" name="Picture 11" descr="A picture containing text, billboard, outdoor, sky&#10;&#10;Description automatically generated">
            <a:extLst>
              <a:ext uri="{FF2B5EF4-FFF2-40B4-BE49-F238E27FC236}">
                <a16:creationId xmlns:a16="http://schemas.microsoft.com/office/drawing/2014/main" id="{16D6D947-CE35-70DA-EF83-F2D90ADA294A}"/>
              </a:ext>
            </a:extLst>
          </p:cNvPr>
          <p:cNvPicPr>
            <a:picLocks noChangeAspect="1"/>
          </p:cNvPicPr>
          <p:nvPr/>
        </p:nvPicPr>
        <p:blipFill rotWithShape="1">
          <a:blip r:embed="rId7"/>
          <a:srcRect l="-8939" t="27133" r="8940" b="24483"/>
          <a:stretch/>
        </p:blipFill>
        <p:spPr>
          <a:xfrm>
            <a:off x="5622233" y="10"/>
            <a:ext cx="6569769" cy="3750724"/>
          </a:xfrm>
          <a:custGeom>
            <a:avLst/>
            <a:gdLst/>
            <a:ahLst/>
            <a:cxnLst/>
            <a:rect l="l" t="t" r="r" b="b"/>
            <a:pathLst>
              <a:path w="6569769" h="3750734">
                <a:moveTo>
                  <a:pt x="1738471" y="0"/>
                </a:moveTo>
                <a:lnTo>
                  <a:pt x="6569769" y="0"/>
                </a:lnTo>
                <a:lnTo>
                  <a:pt x="6569769" y="3750734"/>
                </a:lnTo>
                <a:lnTo>
                  <a:pt x="0" y="3750734"/>
                </a:lnTo>
                <a:close/>
              </a:path>
            </a:pathLst>
          </a:custGeom>
        </p:spPr>
      </p:pic>
      <p:pic>
        <p:nvPicPr>
          <p:cNvPr id="6" name="Picture Placeholder 5" descr="A picture containing text, outdoor, sky, signage&#10;&#10;Description automatically generated">
            <a:extLst>
              <a:ext uri="{FF2B5EF4-FFF2-40B4-BE49-F238E27FC236}">
                <a16:creationId xmlns:a16="http://schemas.microsoft.com/office/drawing/2014/main" id="{A22B20AD-6AFB-44F6-2D65-864EE4FF2D1D}"/>
              </a:ext>
            </a:extLst>
          </p:cNvPr>
          <p:cNvPicPr>
            <a:picLocks noGrp="1" noChangeAspect="1"/>
          </p:cNvPicPr>
          <p:nvPr>
            <p:ph type="pic" idx="1"/>
          </p:nvPr>
        </p:nvPicPr>
        <p:blipFill rotWithShape="1">
          <a:blip r:embed="rId8"/>
          <a:srcRect t="20456" r="-1" b="49787"/>
          <a:stretch/>
        </p:blipFill>
        <p:spPr>
          <a:xfrm>
            <a:off x="4182011" y="3887894"/>
            <a:ext cx="8009991" cy="2970106"/>
          </a:xfrm>
          <a:custGeom>
            <a:avLst/>
            <a:gdLst/>
            <a:ahLst/>
            <a:cxnLst/>
            <a:rect l="l" t="t" r="r" b="b"/>
            <a:pathLst>
              <a:path w="8009991" h="2970106">
                <a:moveTo>
                  <a:pt x="1376648" y="0"/>
                </a:moveTo>
                <a:lnTo>
                  <a:pt x="8009991" y="0"/>
                </a:lnTo>
                <a:lnTo>
                  <a:pt x="8009991" y="2970106"/>
                </a:lnTo>
                <a:lnTo>
                  <a:pt x="0" y="2970106"/>
                </a:lnTo>
                <a:close/>
              </a:path>
            </a:pathLst>
          </a:custGeom>
        </p:spPr>
      </p:pic>
      <p:pic>
        <p:nvPicPr>
          <p:cNvPr id="8" name="Picture 7" descr="A billboard with trees on it&#10;&#10;Description automatically generated with low confidence">
            <a:extLst>
              <a:ext uri="{FF2B5EF4-FFF2-40B4-BE49-F238E27FC236}">
                <a16:creationId xmlns:a16="http://schemas.microsoft.com/office/drawing/2014/main" id="{C43CA9A0-F30B-3F26-8F49-F749B1120B23}"/>
              </a:ext>
            </a:extLst>
          </p:cNvPr>
          <p:cNvPicPr>
            <a:picLocks noChangeAspect="1"/>
          </p:cNvPicPr>
          <p:nvPr/>
        </p:nvPicPr>
        <p:blipFill rotWithShape="1">
          <a:blip r:embed="rId9"/>
          <a:srcRect l="4729" t="13804" r="-4728" b="22266"/>
          <a:stretch/>
        </p:blipFill>
        <p:spPr>
          <a:xfrm>
            <a:off x="1" y="3106464"/>
            <a:ext cx="6209553" cy="3751536"/>
          </a:xfrm>
          <a:custGeom>
            <a:avLst/>
            <a:gdLst/>
            <a:ahLst/>
            <a:cxnLst/>
            <a:rect l="l" t="t" r="r" b="b"/>
            <a:pathLst>
              <a:path w="6209553" h="3751536">
                <a:moveTo>
                  <a:pt x="0" y="0"/>
                </a:moveTo>
                <a:lnTo>
                  <a:pt x="5776701" y="0"/>
                </a:lnTo>
                <a:lnTo>
                  <a:pt x="4041567" y="3746529"/>
                </a:lnTo>
                <a:lnTo>
                  <a:pt x="6209553" y="3746529"/>
                </a:lnTo>
                <a:lnTo>
                  <a:pt x="6209553" y="3746530"/>
                </a:lnTo>
                <a:lnTo>
                  <a:pt x="1647632" y="3746530"/>
                </a:lnTo>
                <a:lnTo>
                  <a:pt x="1647632" y="3751536"/>
                </a:lnTo>
                <a:lnTo>
                  <a:pt x="0" y="3751536"/>
                </a:lnTo>
                <a:close/>
              </a:path>
            </a:pathLst>
          </a:custGeom>
        </p:spPr>
      </p:pic>
      <p:sp>
        <p:nvSpPr>
          <p:cNvPr id="15" name="Title 1">
            <a:extLst>
              <a:ext uri="{FF2B5EF4-FFF2-40B4-BE49-F238E27FC236}">
                <a16:creationId xmlns:a16="http://schemas.microsoft.com/office/drawing/2014/main" id="{9D6F545D-5B7C-157E-8928-5FB965980772}"/>
              </a:ext>
            </a:extLst>
          </p:cNvPr>
          <p:cNvSpPr>
            <a:spLocks noGrp="1"/>
          </p:cNvSpPr>
          <p:nvPr>
            <p:ph type="title"/>
          </p:nvPr>
        </p:nvSpPr>
        <p:spPr>
          <a:xfrm>
            <a:off x="-2" y="2292624"/>
            <a:ext cx="6569769" cy="737125"/>
          </a:xfrm>
        </p:spPr>
        <p:txBody>
          <a:bodyPr vert="horz" lIns="91440" tIns="45720" rIns="91440" bIns="45720" rtlCol="0" anchor="b">
            <a:normAutofit/>
          </a:bodyPr>
          <a:lstStyle/>
          <a:p>
            <a:r>
              <a:rPr lang="en-US" sz="3800" b="1" kern="1200" dirty="0">
                <a:solidFill>
                  <a:schemeClr val="bg1"/>
                </a:solidFill>
                <a:effectLst/>
                <a:latin typeface="Arial Nova" panose="020B0504020202020204" pitchFamily="34" charset="0"/>
              </a:rPr>
              <a:t>LANDBACK MOVEMENT</a:t>
            </a:r>
            <a:endParaRPr lang="en-US" sz="3800" b="1" kern="1200" dirty="0">
              <a:solidFill>
                <a:schemeClr val="bg1"/>
              </a:solidFill>
              <a:latin typeface="Arial Nova" panose="020B0504020202020204" pitchFamily="34" charset="0"/>
            </a:endParaRPr>
          </a:p>
        </p:txBody>
      </p:sp>
      <p:sp>
        <p:nvSpPr>
          <p:cNvPr id="16" name="TextBox 15">
            <a:extLst>
              <a:ext uri="{FF2B5EF4-FFF2-40B4-BE49-F238E27FC236}">
                <a16:creationId xmlns:a16="http://schemas.microsoft.com/office/drawing/2014/main" id="{32475CC5-A055-8295-E019-F5526437A6C1}"/>
              </a:ext>
            </a:extLst>
          </p:cNvPr>
          <p:cNvSpPr txBox="1"/>
          <p:nvPr/>
        </p:nvSpPr>
        <p:spPr>
          <a:xfrm>
            <a:off x="3931443" y="2107958"/>
            <a:ext cx="2164557" cy="369332"/>
          </a:xfrm>
          <a:prstGeom prst="rect">
            <a:avLst/>
          </a:prstGeom>
          <a:noFill/>
        </p:spPr>
        <p:txBody>
          <a:bodyPr wrap="square">
            <a:spAutoFit/>
          </a:bodyPr>
          <a:lstStyle/>
          <a:p>
            <a:pPr>
              <a:spcAft>
                <a:spcPts val="600"/>
              </a:spcAft>
            </a:pPr>
            <a:r>
              <a:rPr lang="en-US" b="1" kern="1200" dirty="0">
                <a:solidFill>
                  <a:schemeClr val="bg1"/>
                </a:solidFill>
                <a:latin typeface="Arial Nova" panose="020B0504020202020204" pitchFamily="34" charset="0"/>
              </a:rPr>
              <a:t>NDN COLLECTIVE</a:t>
            </a:r>
            <a:endParaRPr lang="en-US" dirty="0">
              <a:solidFill>
                <a:schemeClr val="bg1"/>
              </a:solidFill>
            </a:endParaRPr>
          </a:p>
        </p:txBody>
      </p:sp>
      <p:sp>
        <p:nvSpPr>
          <p:cNvPr id="18" name="TextBox 17">
            <a:extLst>
              <a:ext uri="{FF2B5EF4-FFF2-40B4-BE49-F238E27FC236}">
                <a16:creationId xmlns:a16="http://schemas.microsoft.com/office/drawing/2014/main" id="{9C48B03B-39F2-38DF-2AFB-5C4E6C349121}"/>
              </a:ext>
            </a:extLst>
          </p:cNvPr>
          <p:cNvSpPr txBox="1"/>
          <p:nvPr/>
        </p:nvSpPr>
        <p:spPr>
          <a:xfrm>
            <a:off x="6209554" y="3472757"/>
            <a:ext cx="6257924" cy="276999"/>
          </a:xfrm>
          <a:prstGeom prst="rect">
            <a:avLst/>
          </a:prstGeom>
          <a:noFill/>
        </p:spPr>
        <p:txBody>
          <a:bodyPr wrap="square">
            <a:spAutoFit/>
          </a:bodyPr>
          <a:lstStyle/>
          <a:p>
            <a:pPr algn="l"/>
            <a:r>
              <a:rPr lang="en-US" sz="1200" i="1" dirty="0">
                <a:effectLst/>
                <a:highlight>
                  <a:srgbClr val="C0C0C0"/>
                </a:highlight>
                <a:ea typeface="Calibri" panose="020F0502020204030204" pitchFamily="34" charset="0"/>
                <a:cs typeface="Times New Roman" panose="02020603050405020304" pitchFamily="18" charset="0"/>
              </a:rPr>
              <a:t>LANDBACK. </a:t>
            </a:r>
            <a:r>
              <a:rPr lang="en-US" sz="1200" dirty="0" err="1">
                <a:effectLst/>
                <a:highlight>
                  <a:srgbClr val="C0C0C0"/>
                </a:highlight>
                <a:ea typeface="Calibri" panose="020F0502020204030204" pitchFamily="34" charset="0"/>
                <a:cs typeface="Times New Roman" panose="02020603050405020304" pitchFamily="18" charset="0"/>
              </a:rPr>
              <a:t>Nahaan</a:t>
            </a:r>
            <a:r>
              <a:rPr lang="en-US" sz="1200" dirty="0">
                <a:effectLst/>
                <a:highlight>
                  <a:srgbClr val="C0C0C0"/>
                </a:highlight>
                <a:ea typeface="Calibri" panose="020F0502020204030204" pitchFamily="34" charset="0"/>
                <a:cs typeface="Times New Roman" panose="02020603050405020304" pitchFamily="18" charset="0"/>
              </a:rPr>
              <a:t> @</a:t>
            </a:r>
            <a:r>
              <a:rPr lang="en-US" sz="1200" dirty="0" err="1">
                <a:effectLst/>
                <a:highlight>
                  <a:srgbClr val="C0C0C0"/>
                </a:highlight>
                <a:ea typeface="Calibri" panose="020F0502020204030204" pitchFamily="34" charset="0"/>
                <a:cs typeface="Times New Roman" panose="02020603050405020304" pitchFamily="18" charset="0"/>
              </a:rPr>
              <a:t>chilkat_tattoo</a:t>
            </a:r>
            <a:r>
              <a:rPr lang="en-US" sz="1200" dirty="0">
                <a:highlight>
                  <a:srgbClr val="C0C0C0"/>
                </a:highlight>
                <a:ea typeface="Calibri" panose="020F0502020204030204" pitchFamily="34" charset="0"/>
                <a:cs typeface="Times New Roman" panose="02020603050405020304" pitchFamily="18" charset="0"/>
              </a:rPr>
              <a:t>. </a:t>
            </a:r>
            <a:r>
              <a:rPr lang="en-US" sz="1200" dirty="0">
                <a:effectLst/>
                <a:highlight>
                  <a:srgbClr val="C0C0C0"/>
                </a:highlight>
              </a:rPr>
              <a:t>Everett, Washington. 2020-2021.</a:t>
            </a:r>
            <a:endParaRPr lang="en-US" sz="1200" b="0" i="0" u="none" strike="noStrike" cap="all" dirty="0">
              <a:effectLst/>
              <a:highlight>
                <a:srgbClr val="C0C0C0"/>
              </a:highlight>
            </a:endParaRPr>
          </a:p>
        </p:txBody>
      </p:sp>
      <p:sp>
        <p:nvSpPr>
          <p:cNvPr id="22" name="TextBox 21">
            <a:extLst>
              <a:ext uri="{FF2B5EF4-FFF2-40B4-BE49-F238E27FC236}">
                <a16:creationId xmlns:a16="http://schemas.microsoft.com/office/drawing/2014/main" id="{48BA32FE-059E-6267-346D-E75401DDD08E}"/>
              </a:ext>
            </a:extLst>
          </p:cNvPr>
          <p:cNvSpPr txBox="1"/>
          <p:nvPr/>
        </p:nvSpPr>
        <p:spPr>
          <a:xfrm>
            <a:off x="7712765" y="6580991"/>
            <a:ext cx="4545967" cy="276999"/>
          </a:xfrm>
          <a:prstGeom prst="rect">
            <a:avLst/>
          </a:prstGeom>
          <a:noFill/>
        </p:spPr>
        <p:txBody>
          <a:bodyPr wrap="square">
            <a:spAutoFit/>
          </a:bodyPr>
          <a:lstStyle/>
          <a:p>
            <a:pPr algn="l"/>
            <a:r>
              <a:rPr lang="en-US" sz="1200" i="1" dirty="0">
                <a:effectLst/>
                <a:highlight>
                  <a:srgbClr val="C0C0C0"/>
                </a:highlight>
                <a:ea typeface="Calibri" panose="020F0502020204030204" pitchFamily="34" charset="0"/>
                <a:cs typeface="Times New Roman" panose="02020603050405020304" pitchFamily="18" charset="0"/>
              </a:rPr>
              <a:t>LANDBACK. </a:t>
            </a:r>
            <a:r>
              <a:rPr lang="en-US" sz="1200" dirty="0">
                <a:effectLst/>
                <a:highlight>
                  <a:srgbClr val="C0C0C0"/>
                </a:highlight>
                <a:ea typeface="Calibri" panose="020F0502020204030204" pitchFamily="34" charset="0"/>
                <a:cs typeface="Times New Roman" panose="02020603050405020304" pitchFamily="18" charset="0"/>
              </a:rPr>
              <a:t>X. from @</a:t>
            </a:r>
            <a:r>
              <a:rPr lang="en-US" sz="1200" dirty="0" err="1">
                <a:effectLst/>
                <a:highlight>
                  <a:srgbClr val="C0C0C0"/>
                </a:highlight>
                <a:ea typeface="Calibri" panose="020F0502020204030204" pitchFamily="34" charset="0"/>
                <a:cs typeface="Times New Roman" panose="02020603050405020304" pitchFamily="18" charset="0"/>
              </a:rPr>
              <a:t>forfreedoms</a:t>
            </a:r>
            <a:r>
              <a:rPr lang="en-US" sz="1200" dirty="0">
                <a:highlight>
                  <a:srgbClr val="C0C0C0"/>
                </a:highlight>
                <a:ea typeface="Calibri" panose="020F0502020204030204" pitchFamily="34" charset="0"/>
                <a:cs typeface="Times New Roman" panose="02020603050405020304" pitchFamily="18" charset="0"/>
              </a:rPr>
              <a:t>. Harvey, Illinois. 2020-2021.</a:t>
            </a:r>
            <a:endParaRPr lang="en-US" sz="1200" b="0" i="0" u="none" strike="noStrike" cap="all" dirty="0">
              <a:effectLst/>
              <a:highlight>
                <a:srgbClr val="C0C0C0"/>
              </a:highlight>
            </a:endParaRPr>
          </a:p>
        </p:txBody>
      </p:sp>
      <p:sp>
        <p:nvSpPr>
          <p:cNvPr id="26" name="TextBox 25">
            <a:extLst>
              <a:ext uri="{FF2B5EF4-FFF2-40B4-BE49-F238E27FC236}">
                <a16:creationId xmlns:a16="http://schemas.microsoft.com/office/drawing/2014/main" id="{170C01B3-2E43-B5BC-8FD8-637525AE4C44}"/>
              </a:ext>
            </a:extLst>
          </p:cNvPr>
          <p:cNvSpPr txBox="1"/>
          <p:nvPr/>
        </p:nvSpPr>
        <p:spPr>
          <a:xfrm rot="16200000">
            <a:off x="-1042638" y="1019154"/>
            <a:ext cx="2500775" cy="415498"/>
          </a:xfrm>
          <a:prstGeom prst="rect">
            <a:avLst/>
          </a:prstGeom>
          <a:noFill/>
        </p:spPr>
        <p:txBody>
          <a:bodyPr wrap="square">
            <a:spAutoFit/>
          </a:bodyPr>
          <a:lstStyle/>
          <a:p>
            <a:pPr algn="r"/>
            <a:r>
              <a:rPr lang="en-US" sz="1050" i="1" dirty="0">
                <a:effectLst/>
                <a:highlight>
                  <a:srgbClr val="C0C0C0"/>
                </a:highlight>
                <a:ea typeface="Calibri" panose="020F0502020204030204" pitchFamily="34" charset="0"/>
                <a:cs typeface="Times New Roman" panose="02020603050405020304" pitchFamily="18" charset="0"/>
              </a:rPr>
              <a:t>LANDBACK. Nick </a:t>
            </a:r>
            <a:r>
              <a:rPr lang="en-US" sz="1050" i="1" dirty="0" err="1">
                <a:effectLst/>
                <a:highlight>
                  <a:srgbClr val="C0C0C0"/>
                </a:highlight>
                <a:ea typeface="Calibri" panose="020F0502020204030204" pitchFamily="34" charset="0"/>
                <a:cs typeface="Times New Roman" panose="02020603050405020304" pitchFamily="18" charset="0"/>
              </a:rPr>
              <a:t>Tilsen</a:t>
            </a:r>
            <a:r>
              <a:rPr lang="en-US" sz="1050" i="1" dirty="0">
                <a:highlight>
                  <a:srgbClr val="C0C0C0"/>
                </a:highlight>
                <a:ea typeface="Calibri" panose="020F0502020204030204" pitchFamily="34" charset="0"/>
                <a:cs typeface="Times New Roman" panose="02020603050405020304" pitchFamily="18" charset="0"/>
              </a:rPr>
              <a:t>,</a:t>
            </a:r>
            <a:r>
              <a:rPr lang="en-US" sz="1050" dirty="0">
                <a:highlight>
                  <a:srgbClr val="C0C0C0"/>
                </a:highlight>
                <a:ea typeface="Calibri" panose="020F0502020204030204" pitchFamily="34" charset="0"/>
                <a:cs typeface="Times New Roman" panose="02020603050405020304" pitchFamily="18" charset="0"/>
              </a:rPr>
              <a:t> Rapid City</a:t>
            </a:r>
          </a:p>
          <a:p>
            <a:pPr algn="r"/>
            <a:r>
              <a:rPr lang="en-US" sz="1050" dirty="0">
                <a:highlight>
                  <a:srgbClr val="C0C0C0"/>
                </a:highlight>
                <a:ea typeface="Calibri" panose="020F0502020204030204" pitchFamily="34" charset="0"/>
                <a:cs typeface="Times New Roman" panose="02020603050405020304" pitchFamily="18" charset="0"/>
              </a:rPr>
              <a:t> South Dakota. 2020-2021</a:t>
            </a:r>
            <a:r>
              <a:rPr lang="en-US" sz="1050" dirty="0">
                <a:effectLst/>
                <a:highlight>
                  <a:srgbClr val="C0C0C0"/>
                </a:highlight>
              </a:rPr>
              <a:t>.</a:t>
            </a:r>
            <a:endParaRPr lang="en-US" sz="1050" b="0" i="0" u="none" strike="noStrike" cap="all" dirty="0">
              <a:effectLst/>
              <a:highlight>
                <a:srgbClr val="C0C0C0"/>
              </a:highlight>
            </a:endParaRPr>
          </a:p>
        </p:txBody>
      </p:sp>
      <p:sp>
        <p:nvSpPr>
          <p:cNvPr id="28" name="TextBox 27">
            <a:extLst>
              <a:ext uri="{FF2B5EF4-FFF2-40B4-BE49-F238E27FC236}">
                <a16:creationId xmlns:a16="http://schemas.microsoft.com/office/drawing/2014/main" id="{23489799-0C6E-0D98-DF8D-21B8D58A07FC}"/>
              </a:ext>
            </a:extLst>
          </p:cNvPr>
          <p:cNvSpPr txBox="1"/>
          <p:nvPr/>
        </p:nvSpPr>
        <p:spPr>
          <a:xfrm>
            <a:off x="-65805" y="6456257"/>
            <a:ext cx="6341164" cy="461665"/>
          </a:xfrm>
          <a:prstGeom prst="rect">
            <a:avLst/>
          </a:prstGeom>
          <a:noFill/>
        </p:spPr>
        <p:txBody>
          <a:bodyPr wrap="square">
            <a:spAutoFit/>
          </a:bodyPr>
          <a:lstStyle/>
          <a:p>
            <a:pPr algn="l"/>
            <a:r>
              <a:rPr lang="en-US" sz="1200" i="1" dirty="0">
                <a:effectLst/>
                <a:highlight>
                  <a:srgbClr val="C0C0C0"/>
                </a:highlight>
                <a:ea typeface="Calibri" panose="020F0502020204030204" pitchFamily="34" charset="0"/>
                <a:cs typeface="Times New Roman" panose="02020603050405020304" pitchFamily="18" charset="0"/>
              </a:rPr>
              <a:t>LANDBACK. </a:t>
            </a:r>
            <a:r>
              <a:rPr lang="en-US" sz="1200" dirty="0">
                <a:highlight>
                  <a:srgbClr val="C0C0C0"/>
                </a:highlight>
                <a:ea typeface="Calibri" panose="020F0502020204030204" pitchFamily="34" charset="0"/>
                <a:cs typeface="Times New Roman" panose="02020603050405020304" pitchFamily="18" charset="0"/>
              </a:rPr>
              <a:t>Zak </a:t>
            </a:r>
            <a:r>
              <a:rPr lang="en-US" sz="1200" dirty="0" err="1">
                <a:highlight>
                  <a:srgbClr val="C0C0C0"/>
                </a:highlight>
                <a:ea typeface="Calibri" panose="020F0502020204030204" pitchFamily="34" charset="0"/>
                <a:cs typeface="Times New Roman" panose="02020603050405020304" pitchFamily="18" charset="0"/>
              </a:rPr>
              <a:t>Hajjaoui</a:t>
            </a:r>
            <a:r>
              <a:rPr lang="en-US" sz="1200" dirty="0">
                <a:highlight>
                  <a:srgbClr val="C0C0C0"/>
                </a:highlight>
                <a:ea typeface="Calibri" panose="020F0502020204030204" pitchFamily="34" charset="0"/>
                <a:cs typeface="Times New Roman" panose="02020603050405020304" pitchFamily="18" charset="0"/>
              </a:rPr>
              <a:t>, Wendy Ewald, Eric Gottesman.</a:t>
            </a:r>
          </a:p>
          <a:p>
            <a:pPr algn="l"/>
            <a:r>
              <a:rPr lang="en-US" sz="1200" dirty="0">
                <a:highlight>
                  <a:srgbClr val="C0C0C0"/>
                </a:highlight>
                <a:ea typeface="Calibri" panose="020F0502020204030204" pitchFamily="34" charset="0"/>
                <a:cs typeface="Times New Roman" panose="02020603050405020304" pitchFamily="18" charset="0"/>
              </a:rPr>
              <a:t>Ontario, Canada</a:t>
            </a:r>
            <a:r>
              <a:rPr lang="en-US" sz="1200" dirty="0">
                <a:effectLst/>
                <a:highlight>
                  <a:srgbClr val="C0C0C0"/>
                </a:highlight>
              </a:rPr>
              <a:t>. 2020-2021</a:t>
            </a:r>
            <a:endParaRPr lang="en-US" sz="1200" b="0" i="0" u="none" strike="noStrike" cap="all" dirty="0">
              <a:effectLst/>
              <a:highlight>
                <a:srgbClr val="C0C0C0"/>
              </a:highlight>
            </a:endParaRPr>
          </a:p>
        </p:txBody>
      </p:sp>
      <p:pic>
        <p:nvPicPr>
          <p:cNvPr id="7" name="Audio 6">
            <a:hlinkClick r:id="" action="ppaction://media"/>
            <a:extLst>
              <a:ext uri="{FF2B5EF4-FFF2-40B4-BE49-F238E27FC236}">
                <a16:creationId xmlns:a16="http://schemas.microsoft.com/office/drawing/2014/main" id="{90B5DAE5-12EE-EC92-C841-60BEBA42E545}"/>
              </a:ext>
            </a:extLst>
          </p:cNvPr>
          <p:cNvPicPr>
            <a:picLocks noChangeAspect="1"/>
          </p:cNvPicPr>
          <p:nvPr>
            <a:audioFile r:link="rId3"/>
            <p:extLst>
              <p:ext uri="{DAA4B4D4-6D71-4841-9C94-3DE7FCFB9230}">
                <p14:media xmlns:p14="http://schemas.microsoft.com/office/powerpoint/2010/main" r:embed="rId2"/>
              </p:ext>
            </p:extLst>
          </p:nvPr>
        </p:nvPicPr>
        <p:blipFill>
          <a:blip r:embed="rId10"/>
          <a:stretch>
            <a:fillRect/>
          </a:stretch>
        </p:blipFill>
        <p:spPr>
          <a:xfrm>
            <a:off x="11226800" y="5892800"/>
            <a:ext cx="812800" cy="812800"/>
          </a:xfrm>
          <a:prstGeom prst="rect">
            <a:avLst/>
          </a:prstGeom>
        </p:spPr>
      </p:pic>
    </p:spTree>
    <p:custDataLst>
      <p:tags r:id="rId1"/>
    </p:custDataLst>
    <p:extLst>
      <p:ext uri="{BB962C8B-B14F-4D97-AF65-F5344CB8AC3E}">
        <p14:creationId xmlns:p14="http://schemas.microsoft.com/office/powerpoint/2010/main" val="2012731704"/>
      </p:ext>
    </p:extLst>
  </p:cSld>
  <p:clrMapOvr>
    <a:masterClrMapping/>
  </p:clrMapOvr>
  <mc:AlternateContent xmlns:mc="http://schemas.openxmlformats.org/markup-compatibility/2006" xmlns:p14="http://schemas.microsoft.com/office/powerpoint/2010/main">
    <mc:Choice Requires="p14">
      <p:transition spd="slow" p14:dur="2000" advTm="71726"/>
    </mc:Choice>
    <mc:Fallback xmlns="">
      <p:transition spd="slow" advTm="717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41" presetClass="entr" presetSubtype="0" fill="hold" grpId="0" nodeType="clickEffect">
                                  <p:stCondLst>
                                    <p:cond delay="0"/>
                                  </p:stCondLst>
                                  <p:iterate type="lt">
                                    <p:tmPct val="10000"/>
                                  </p:iterate>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5"/>
                                        </p:tgtEl>
                                        <p:attrNameLst>
                                          <p:attrName>ppt_y</p:attrName>
                                        </p:attrNameLst>
                                      </p:cBhvr>
                                      <p:tavLst>
                                        <p:tav tm="0">
                                          <p:val>
                                            <p:strVal val="#ppt_y"/>
                                          </p:val>
                                        </p:tav>
                                        <p:tav tm="100000">
                                          <p:val>
                                            <p:strVal val="#ppt_y"/>
                                          </p:val>
                                        </p:tav>
                                      </p:tavLst>
                                    </p:anim>
                                    <p:anim calcmode="lin" valueType="num">
                                      <p:cBhvr>
                                        <p:cTn id="13"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6" fill="hold" display="0">
                  <p:stCondLst>
                    <p:cond delay="indefinite"/>
                  </p:stCondLst>
                  <p:endCondLst>
                    <p:cond evt="onStopAudio" delay="0">
                      <p:tgtEl>
                        <p:sldTgt/>
                      </p:tgtEl>
                    </p:cond>
                  </p:endCondLst>
                </p:cTn>
                <p:tgtEl>
                  <p:spTgt spid="7"/>
                </p:tgtEl>
              </p:cMediaNode>
            </p:audio>
          </p:childTnLst>
        </p:cTn>
      </p:par>
    </p:tnLst>
    <p:bldLst>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042E603F-28B7-4831-BF23-65FBAB13D5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Freeform: Shape 31">
            <a:extLst>
              <a:ext uri="{FF2B5EF4-FFF2-40B4-BE49-F238E27FC236}">
                <a16:creationId xmlns:a16="http://schemas.microsoft.com/office/drawing/2014/main" id="{4D39700F-2B10-4402-A7DD-06EE224588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32968"/>
            <a:ext cx="9560477" cy="6625032"/>
          </a:xfrm>
          <a:custGeom>
            <a:avLst/>
            <a:gdLst>
              <a:gd name="connsiteX0" fmla="*/ 8831314 w 9263816"/>
              <a:gd name="connsiteY0" fmla="*/ 5943878 h 6858000"/>
              <a:gd name="connsiteX1" fmla="*/ 9179783 w 9263816"/>
              <a:gd name="connsiteY1" fmla="*/ 6086141 h 6858000"/>
              <a:gd name="connsiteX2" fmla="*/ 9260887 w 9263816"/>
              <a:gd name="connsiteY2" fmla="*/ 6279156 h 6858000"/>
              <a:gd name="connsiteX3" fmla="*/ 8925621 w 9263816"/>
              <a:gd name="connsiteY3" fmla="*/ 6708712 h 6858000"/>
              <a:gd name="connsiteX4" fmla="*/ 8496050 w 9263816"/>
              <a:gd name="connsiteY4" fmla="*/ 6373449 h 6858000"/>
              <a:gd name="connsiteX5" fmla="*/ 8831314 w 9263816"/>
              <a:gd name="connsiteY5" fmla="*/ 5943878 h 6858000"/>
              <a:gd name="connsiteX6" fmla="*/ 7397485 w 9263816"/>
              <a:gd name="connsiteY6" fmla="*/ 5931706 h 6858000"/>
              <a:gd name="connsiteX7" fmla="*/ 7917779 w 9263816"/>
              <a:gd name="connsiteY7" fmla="*/ 6191864 h 6858000"/>
              <a:gd name="connsiteX8" fmla="*/ 8013467 w 9263816"/>
              <a:gd name="connsiteY8" fmla="*/ 6375784 h 6858000"/>
              <a:gd name="connsiteX9" fmla="*/ 8021879 w 9263816"/>
              <a:gd name="connsiteY9" fmla="*/ 6753751 h 6858000"/>
              <a:gd name="connsiteX10" fmla="*/ 7981316 w 9263816"/>
              <a:gd name="connsiteY10" fmla="*/ 6858000 h 6858000"/>
              <a:gd name="connsiteX11" fmla="*/ 6819486 w 9263816"/>
              <a:gd name="connsiteY11" fmla="*/ 6858000 h 6858000"/>
              <a:gd name="connsiteX12" fmla="*/ 6785199 w 9263816"/>
              <a:gd name="connsiteY12" fmla="*/ 6781101 h 6858000"/>
              <a:gd name="connsiteX13" fmla="*/ 7196747 w 9263816"/>
              <a:gd name="connsiteY13" fmla="*/ 5964309 h 6858000"/>
              <a:gd name="connsiteX14" fmla="*/ 7397485 w 9263816"/>
              <a:gd name="connsiteY14" fmla="*/ 5931706 h 6858000"/>
              <a:gd name="connsiteX15" fmla="*/ 1505570 w 9263816"/>
              <a:gd name="connsiteY15" fmla="*/ 227178 h 6858000"/>
              <a:gd name="connsiteX16" fmla="*/ 2026489 w 9263816"/>
              <a:gd name="connsiteY16" fmla="*/ 392370 h 6858000"/>
              <a:gd name="connsiteX17" fmla="*/ 2444553 w 9263816"/>
              <a:gd name="connsiteY17" fmla="*/ 1654853 h 6858000"/>
              <a:gd name="connsiteX18" fmla="*/ 3183153 w 9263816"/>
              <a:gd name="connsiteY18" fmla="*/ 2116208 h 6858000"/>
              <a:gd name="connsiteX19" fmla="*/ 4288384 w 9263816"/>
              <a:gd name="connsiteY19" fmla="*/ 1291908 h 6858000"/>
              <a:gd name="connsiteX20" fmla="*/ 5472602 w 9263816"/>
              <a:gd name="connsiteY20" fmla="*/ 1697818 h 6858000"/>
              <a:gd name="connsiteX21" fmla="*/ 5844697 w 9263816"/>
              <a:gd name="connsiteY21" fmla="*/ 3444791 h 6858000"/>
              <a:gd name="connsiteX22" fmla="*/ 6715674 w 9263816"/>
              <a:gd name="connsiteY22" fmla="*/ 4065208 h 6858000"/>
              <a:gd name="connsiteX23" fmla="*/ 8130429 w 9263816"/>
              <a:gd name="connsiteY23" fmla="*/ 4101787 h 6858000"/>
              <a:gd name="connsiteX24" fmla="*/ 8624630 w 9263816"/>
              <a:gd name="connsiteY24" fmla="*/ 4686202 h 6858000"/>
              <a:gd name="connsiteX25" fmla="*/ 8623843 w 9263816"/>
              <a:gd name="connsiteY25" fmla="*/ 4685749 h 6858000"/>
              <a:gd name="connsiteX26" fmla="*/ 8646859 w 9263816"/>
              <a:gd name="connsiteY26" fmla="*/ 4835156 h 6858000"/>
              <a:gd name="connsiteX27" fmla="*/ 8079403 w 9263816"/>
              <a:gd name="connsiteY27" fmla="*/ 5661624 h 6858000"/>
              <a:gd name="connsiteX28" fmla="*/ 6833105 w 9263816"/>
              <a:gd name="connsiteY28" fmla="*/ 5397208 h 6858000"/>
              <a:gd name="connsiteX29" fmla="*/ 5900832 w 9263816"/>
              <a:gd name="connsiteY29" fmla="*/ 5944462 h 6858000"/>
              <a:gd name="connsiteX30" fmla="*/ 6067212 w 9263816"/>
              <a:gd name="connsiteY30" fmla="*/ 6811916 h 6858000"/>
              <a:gd name="connsiteX31" fmla="*/ 6089565 w 9263816"/>
              <a:gd name="connsiteY31" fmla="*/ 6858000 h 6858000"/>
              <a:gd name="connsiteX32" fmla="*/ 0 w 9263816"/>
              <a:gd name="connsiteY32" fmla="*/ 6858000 h 6858000"/>
              <a:gd name="connsiteX33" fmla="*/ 0 w 9263816"/>
              <a:gd name="connsiteY33" fmla="*/ 2181377 h 6858000"/>
              <a:gd name="connsiteX34" fmla="*/ 73069 w 9263816"/>
              <a:gd name="connsiteY34" fmla="*/ 2215839 h 6858000"/>
              <a:gd name="connsiteX35" fmla="*/ 335445 w 9263816"/>
              <a:gd name="connsiteY35" fmla="*/ 2237140 h 6858000"/>
              <a:gd name="connsiteX36" fmla="*/ 752878 w 9263816"/>
              <a:gd name="connsiteY36" fmla="*/ 1445285 h 6858000"/>
              <a:gd name="connsiteX37" fmla="*/ 1202551 w 9263816"/>
              <a:gd name="connsiteY37" fmla="*/ 314229 h 6858000"/>
              <a:gd name="connsiteX38" fmla="*/ 1505570 w 9263816"/>
              <a:gd name="connsiteY38" fmla="*/ 227178 h 6858000"/>
              <a:gd name="connsiteX39" fmla="*/ 3142509 w 9263816"/>
              <a:gd name="connsiteY39" fmla="*/ 68854 h 6858000"/>
              <a:gd name="connsiteX40" fmla="*/ 3490978 w 9263816"/>
              <a:gd name="connsiteY40" fmla="*/ 211117 h 6858000"/>
              <a:gd name="connsiteX41" fmla="*/ 3572083 w 9263816"/>
              <a:gd name="connsiteY41" fmla="*/ 404131 h 6858000"/>
              <a:gd name="connsiteX42" fmla="*/ 3236814 w 9263816"/>
              <a:gd name="connsiteY42" fmla="*/ 833688 h 6858000"/>
              <a:gd name="connsiteX43" fmla="*/ 2807245 w 9263816"/>
              <a:gd name="connsiteY43" fmla="*/ 498425 h 6858000"/>
              <a:gd name="connsiteX44" fmla="*/ 3142509 w 9263816"/>
              <a:gd name="connsiteY44" fmla="*/ 68854 h 6858000"/>
              <a:gd name="connsiteX45" fmla="*/ 0 w 9263816"/>
              <a:gd name="connsiteY45" fmla="*/ 0 h 6858000"/>
              <a:gd name="connsiteX46" fmla="*/ 39858 w 9263816"/>
              <a:gd name="connsiteY46" fmla="*/ 0 h 6858000"/>
              <a:gd name="connsiteX47" fmla="*/ 65022 w 9263816"/>
              <a:gd name="connsiteY47" fmla="*/ 5834 h 6858000"/>
              <a:gd name="connsiteX48" fmla="*/ 389258 w 9263816"/>
              <a:gd name="connsiteY48" fmla="*/ 235630 h 6858000"/>
              <a:gd name="connsiteX49" fmla="*/ 485484 w 9263816"/>
              <a:gd name="connsiteY49" fmla="*/ 420070 h 6858000"/>
              <a:gd name="connsiteX50" fmla="*/ 74229 w 9263816"/>
              <a:gd name="connsiteY50" fmla="*/ 1237955 h 6858000"/>
              <a:gd name="connsiteX51" fmla="*/ 0 w 9263816"/>
              <a:gd name="connsiteY51" fmla="*/ 125447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263816" h="6858000">
                <a:moveTo>
                  <a:pt x="8831314" y="5943878"/>
                </a:moveTo>
                <a:cubicBezTo>
                  <a:pt x="8964281" y="5927490"/>
                  <a:pt x="9096260" y="5981362"/>
                  <a:pt x="9179783" y="6086141"/>
                </a:cubicBezTo>
                <a:cubicBezTo>
                  <a:pt x="9224074" y="6141769"/>
                  <a:pt x="9252211" y="6208560"/>
                  <a:pt x="9260887" y="6279156"/>
                </a:cubicBezTo>
                <a:cubicBezTo>
                  <a:pt x="9286897" y="6490362"/>
                  <a:pt x="9136845" y="6682672"/>
                  <a:pt x="8925621" y="6708712"/>
                </a:cubicBezTo>
                <a:cubicBezTo>
                  <a:pt x="8714398" y="6734766"/>
                  <a:pt x="8522062" y="6584655"/>
                  <a:pt x="8496050" y="6373449"/>
                </a:cubicBezTo>
                <a:cubicBezTo>
                  <a:pt x="8470038" y="6162229"/>
                  <a:pt x="8620090" y="5969920"/>
                  <a:pt x="8831314" y="5943878"/>
                </a:cubicBezTo>
                <a:close/>
                <a:moveTo>
                  <a:pt x="7397485" y="5931706"/>
                </a:moveTo>
                <a:cubicBezTo>
                  <a:pt x="7598431" y="5931157"/>
                  <a:pt x="7792965" y="6024548"/>
                  <a:pt x="7917779" y="6191864"/>
                </a:cubicBezTo>
                <a:cubicBezTo>
                  <a:pt x="7959204" y="6247714"/>
                  <a:pt x="7991530" y="6309792"/>
                  <a:pt x="8013467" y="6375784"/>
                </a:cubicBezTo>
                <a:cubicBezTo>
                  <a:pt x="8055425" y="6502973"/>
                  <a:pt x="8055748" y="6633888"/>
                  <a:pt x="8021879" y="6753751"/>
                </a:cubicBezTo>
                <a:lnTo>
                  <a:pt x="7981316" y="6858000"/>
                </a:lnTo>
                <a:lnTo>
                  <a:pt x="6819486" y="6858000"/>
                </a:lnTo>
                <a:lnTo>
                  <a:pt x="6785199" y="6781101"/>
                </a:lnTo>
                <a:cubicBezTo>
                  <a:pt x="6673307" y="6441922"/>
                  <a:pt x="6857485" y="6076251"/>
                  <a:pt x="7196747" y="5964309"/>
                </a:cubicBezTo>
                <a:cubicBezTo>
                  <a:pt x="7262809" y="5942509"/>
                  <a:pt x="7330503" y="5931889"/>
                  <a:pt x="7397485" y="5931706"/>
                </a:cubicBezTo>
                <a:close/>
                <a:moveTo>
                  <a:pt x="1505570" y="227178"/>
                </a:moveTo>
                <a:cubicBezTo>
                  <a:pt x="1691018" y="218628"/>
                  <a:pt x="1889853" y="275403"/>
                  <a:pt x="2026489" y="392370"/>
                </a:cubicBezTo>
                <a:cubicBezTo>
                  <a:pt x="2369898" y="685965"/>
                  <a:pt x="2078266" y="1147857"/>
                  <a:pt x="2444553" y="1654853"/>
                </a:cubicBezTo>
                <a:cubicBezTo>
                  <a:pt x="2492906" y="1721679"/>
                  <a:pt x="2800482" y="2144546"/>
                  <a:pt x="3183153" y="2116208"/>
                </a:cubicBezTo>
                <a:cubicBezTo>
                  <a:pt x="3673561" y="2080541"/>
                  <a:pt x="3723222" y="1441614"/>
                  <a:pt x="4288384" y="1291908"/>
                </a:cubicBezTo>
                <a:cubicBezTo>
                  <a:pt x="4689065" y="1185875"/>
                  <a:pt x="5207943" y="1366633"/>
                  <a:pt x="5472602" y="1697818"/>
                </a:cubicBezTo>
                <a:cubicBezTo>
                  <a:pt x="5891294" y="2221754"/>
                  <a:pt x="5408012" y="2790179"/>
                  <a:pt x="5844697" y="3444791"/>
                </a:cubicBezTo>
                <a:cubicBezTo>
                  <a:pt x="6149900" y="3902467"/>
                  <a:pt x="6672672" y="4053594"/>
                  <a:pt x="6715674" y="4065208"/>
                </a:cubicBezTo>
                <a:cubicBezTo>
                  <a:pt x="7326423" y="4232519"/>
                  <a:pt x="7677158" y="3817020"/>
                  <a:pt x="8130429" y="4101787"/>
                </a:cubicBezTo>
                <a:cubicBezTo>
                  <a:pt x="8226340" y="4161985"/>
                  <a:pt x="8536372" y="4356819"/>
                  <a:pt x="8624630" y="4686202"/>
                </a:cubicBezTo>
                <a:lnTo>
                  <a:pt x="8623843" y="4685749"/>
                </a:lnTo>
                <a:cubicBezTo>
                  <a:pt x="8636924" y="4734567"/>
                  <a:pt x="8644635" y="4784678"/>
                  <a:pt x="8646859" y="4835156"/>
                </a:cubicBezTo>
                <a:cubicBezTo>
                  <a:pt x="8662596" y="5196604"/>
                  <a:pt x="8398383" y="5562326"/>
                  <a:pt x="8079403" y="5661624"/>
                </a:cubicBezTo>
                <a:cubicBezTo>
                  <a:pt x="7649807" y="5795217"/>
                  <a:pt x="7430996" y="5350293"/>
                  <a:pt x="6833105" y="5397208"/>
                </a:cubicBezTo>
                <a:cubicBezTo>
                  <a:pt x="6519033" y="5421527"/>
                  <a:pt x="6056658" y="5595550"/>
                  <a:pt x="5900832" y="5944462"/>
                </a:cubicBezTo>
                <a:cubicBezTo>
                  <a:pt x="5770548" y="6236600"/>
                  <a:pt x="5916359" y="6515160"/>
                  <a:pt x="6067212" y="6811916"/>
                </a:cubicBezTo>
                <a:lnTo>
                  <a:pt x="6089565" y="6858000"/>
                </a:lnTo>
                <a:lnTo>
                  <a:pt x="0" y="6858000"/>
                </a:lnTo>
                <a:lnTo>
                  <a:pt x="0" y="2181377"/>
                </a:lnTo>
                <a:lnTo>
                  <a:pt x="73069" y="2215839"/>
                </a:lnTo>
                <a:cubicBezTo>
                  <a:pt x="165116" y="2251829"/>
                  <a:pt x="254486" y="2263171"/>
                  <a:pt x="335445" y="2237140"/>
                </a:cubicBezTo>
                <a:cubicBezTo>
                  <a:pt x="594718" y="2153707"/>
                  <a:pt x="688441" y="1733807"/>
                  <a:pt x="752878" y="1445285"/>
                </a:cubicBezTo>
                <a:cubicBezTo>
                  <a:pt x="925059" y="674068"/>
                  <a:pt x="975076" y="456292"/>
                  <a:pt x="1202551" y="314229"/>
                </a:cubicBezTo>
                <a:cubicBezTo>
                  <a:pt x="1287853" y="260956"/>
                  <a:pt x="1394302" y="232308"/>
                  <a:pt x="1505570" y="227178"/>
                </a:cubicBezTo>
                <a:close/>
                <a:moveTo>
                  <a:pt x="3142509" y="68854"/>
                </a:moveTo>
                <a:cubicBezTo>
                  <a:pt x="3275474" y="52467"/>
                  <a:pt x="3407455" y="106339"/>
                  <a:pt x="3490978" y="211117"/>
                </a:cubicBezTo>
                <a:cubicBezTo>
                  <a:pt x="3535271" y="266744"/>
                  <a:pt x="3563404" y="333535"/>
                  <a:pt x="3572083" y="404131"/>
                </a:cubicBezTo>
                <a:cubicBezTo>
                  <a:pt x="3598092" y="615337"/>
                  <a:pt x="3448040" y="807648"/>
                  <a:pt x="3236814" y="833688"/>
                </a:cubicBezTo>
                <a:cubicBezTo>
                  <a:pt x="3025594" y="859741"/>
                  <a:pt x="2833255" y="709631"/>
                  <a:pt x="2807245" y="498425"/>
                </a:cubicBezTo>
                <a:cubicBezTo>
                  <a:pt x="2781232" y="287207"/>
                  <a:pt x="2931283" y="94896"/>
                  <a:pt x="3142509" y="68854"/>
                </a:cubicBezTo>
                <a:close/>
                <a:moveTo>
                  <a:pt x="0" y="0"/>
                </a:moveTo>
                <a:lnTo>
                  <a:pt x="39858" y="0"/>
                </a:lnTo>
                <a:lnTo>
                  <a:pt x="65022" y="5834"/>
                </a:lnTo>
                <a:cubicBezTo>
                  <a:pt x="191545" y="45606"/>
                  <a:pt x="305874" y="124173"/>
                  <a:pt x="389258" y="235630"/>
                </a:cubicBezTo>
                <a:cubicBezTo>
                  <a:pt x="430983" y="291600"/>
                  <a:pt x="463360" y="353876"/>
                  <a:pt x="485484" y="420070"/>
                </a:cubicBezTo>
                <a:cubicBezTo>
                  <a:pt x="597711" y="759508"/>
                  <a:pt x="413661" y="1125662"/>
                  <a:pt x="74229" y="1237955"/>
                </a:cubicBezTo>
                <a:lnTo>
                  <a:pt x="0" y="1254477"/>
                </a:lnTo>
                <a:close/>
              </a:path>
            </a:pathLst>
          </a:cu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34" name="Background Fill">
            <a:extLst>
              <a:ext uri="{FF2B5EF4-FFF2-40B4-BE49-F238E27FC236}">
                <a16:creationId xmlns:a16="http://schemas.microsoft.com/office/drawing/2014/main" id="{B937640E-EF7A-4A6C-A950-D12B7D5C92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44FC886A-5D9A-44D4-865D-A6F8E6D017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8E69701-DAFE-A22A-F272-3B2FE2847FE1}"/>
              </a:ext>
            </a:extLst>
          </p:cNvPr>
          <p:cNvSpPr>
            <a:spLocks noGrp="1"/>
          </p:cNvSpPr>
          <p:nvPr>
            <p:ph type="title"/>
          </p:nvPr>
        </p:nvSpPr>
        <p:spPr>
          <a:xfrm>
            <a:off x="641163" y="4460133"/>
            <a:ext cx="2356022" cy="1361375"/>
          </a:xfrm>
        </p:spPr>
        <p:txBody>
          <a:bodyPr vert="horz" lIns="91440" tIns="45720" rIns="91440" bIns="45720" rtlCol="0" anchor="b">
            <a:normAutofit/>
          </a:bodyPr>
          <a:lstStyle/>
          <a:p>
            <a:r>
              <a:rPr lang="en-US" b="1" kern="1200" dirty="0">
                <a:solidFill>
                  <a:schemeClr val="tx1"/>
                </a:solidFill>
                <a:effectLst/>
                <a:latin typeface="Arial Nova" panose="020B0504020202020204" pitchFamily="34" charset="0"/>
              </a:rPr>
              <a:t>LILY XIE</a:t>
            </a:r>
            <a:endParaRPr lang="en-US" b="1" kern="1200" dirty="0">
              <a:solidFill>
                <a:schemeClr val="tx1"/>
              </a:solidFill>
              <a:latin typeface="Arial Nova" panose="020B0504020202020204" pitchFamily="34" charset="0"/>
            </a:endParaRPr>
          </a:p>
        </p:txBody>
      </p:sp>
      <p:pic>
        <p:nvPicPr>
          <p:cNvPr id="12" name="Picture 11" descr="A picture containing road, outdoor, street, curb&#10;&#10;Description automatically generated">
            <a:extLst>
              <a:ext uri="{FF2B5EF4-FFF2-40B4-BE49-F238E27FC236}">
                <a16:creationId xmlns:a16="http://schemas.microsoft.com/office/drawing/2014/main" id="{F3D63ACC-F24A-67F0-CEAD-4562EE623B54}"/>
              </a:ext>
            </a:extLst>
          </p:cNvPr>
          <p:cNvPicPr>
            <a:picLocks noChangeAspect="1"/>
          </p:cNvPicPr>
          <p:nvPr/>
        </p:nvPicPr>
        <p:blipFill rotWithShape="1">
          <a:blip r:embed="rId6"/>
          <a:srcRect l="-1" t="18095" r="-1" b="1303"/>
          <a:stretch/>
        </p:blipFill>
        <p:spPr>
          <a:xfrm>
            <a:off x="195499" y="-1"/>
            <a:ext cx="5603373" cy="3014664"/>
          </a:xfrm>
          <a:custGeom>
            <a:avLst/>
            <a:gdLst/>
            <a:ahLst/>
            <a:cxnLst/>
            <a:rect l="l" t="t" r="r" b="b"/>
            <a:pathLst>
              <a:path w="4224087" h="2272596">
                <a:moveTo>
                  <a:pt x="1185566" y="1646199"/>
                </a:moveTo>
                <a:cubicBezTo>
                  <a:pt x="1282878" y="1647918"/>
                  <a:pt x="1360424" y="1728082"/>
                  <a:pt x="1358791" y="1825443"/>
                </a:cubicBezTo>
                <a:cubicBezTo>
                  <a:pt x="1360424" y="1922635"/>
                  <a:pt x="1282878" y="2002971"/>
                  <a:pt x="1185617" y="2004517"/>
                </a:cubicBezTo>
                <a:cubicBezTo>
                  <a:pt x="1185600" y="2004517"/>
                  <a:pt x="1185582" y="2004517"/>
                  <a:pt x="1185566" y="2004517"/>
                </a:cubicBezTo>
                <a:cubicBezTo>
                  <a:pt x="1088288" y="2002971"/>
                  <a:pt x="1010741" y="1922806"/>
                  <a:pt x="1012341" y="1825443"/>
                </a:cubicBezTo>
                <a:cubicBezTo>
                  <a:pt x="1010706" y="1728082"/>
                  <a:pt x="1088254" y="1647918"/>
                  <a:pt x="1185566" y="1646199"/>
                </a:cubicBezTo>
                <a:close/>
                <a:moveTo>
                  <a:pt x="156624" y="0"/>
                </a:moveTo>
                <a:lnTo>
                  <a:pt x="3949874" y="0"/>
                </a:lnTo>
                <a:lnTo>
                  <a:pt x="3979184" y="26277"/>
                </a:lnTo>
                <a:cubicBezTo>
                  <a:pt x="4076030" y="124502"/>
                  <a:pt x="4147385" y="244916"/>
                  <a:pt x="4186985" y="377026"/>
                </a:cubicBezTo>
                <a:cubicBezTo>
                  <a:pt x="4317204" y="805533"/>
                  <a:pt x="4093922" y="1270332"/>
                  <a:pt x="3685201" y="1422229"/>
                </a:cubicBezTo>
                <a:cubicBezTo>
                  <a:pt x="3625955" y="1444415"/>
                  <a:pt x="3564270" y="1459383"/>
                  <a:pt x="3501482" y="1466950"/>
                </a:cubicBezTo>
                <a:cubicBezTo>
                  <a:pt x="3253014" y="1498777"/>
                  <a:pt x="3034101" y="1645856"/>
                  <a:pt x="2910934" y="1863976"/>
                </a:cubicBezTo>
                <a:cubicBezTo>
                  <a:pt x="2807533" y="2044599"/>
                  <a:pt x="2639038" y="2178775"/>
                  <a:pt x="2439942" y="2239155"/>
                </a:cubicBezTo>
                <a:cubicBezTo>
                  <a:pt x="2044294" y="2358536"/>
                  <a:pt x="1619402" y="2149188"/>
                  <a:pt x="1459423" y="1756292"/>
                </a:cubicBezTo>
                <a:cubicBezTo>
                  <a:pt x="1455983" y="1748035"/>
                  <a:pt x="1452714" y="1739090"/>
                  <a:pt x="1449617" y="1731176"/>
                </a:cubicBezTo>
                <a:cubicBezTo>
                  <a:pt x="1394743" y="1582377"/>
                  <a:pt x="1234591" y="1501528"/>
                  <a:pt x="1089577" y="1554855"/>
                </a:cubicBezTo>
                <a:lnTo>
                  <a:pt x="1078913" y="1558639"/>
                </a:lnTo>
                <a:cubicBezTo>
                  <a:pt x="869960" y="1632437"/>
                  <a:pt x="639640" y="1615235"/>
                  <a:pt x="443984" y="1511161"/>
                </a:cubicBezTo>
                <a:cubicBezTo>
                  <a:pt x="43003" y="1298886"/>
                  <a:pt x="-115428" y="791081"/>
                  <a:pt x="89793" y="375824"/>
                </a:cubicBezTo>
                <a:cubicBezTo>
                  <a:pt x="118796" y="317250"/>
                  <a:pt x="139103" y="255108"/>
                  <a:pt x="150370" y="191374"/>
                </a:cubicBezTo>
                <a:close/>
              </a:path>
            </a:pathLst>
          </a:custGeom>
        </p:spPr>
      </p:pic>
      <p:pic>
        <p:nvPicPr>
          <p:cNvPr id="10" name="Picture 9" descr="A couple of people stand under umbrellas&#10;&#10;Description automatically generated with low confidence">
            <a:extLst>
              <a:ext uri="{FF2B5EF4-FFF2-40B4-BE49-F238E27FC236}">
                <a16:creationId xmlns:a16="http://schemas.microsoft.com/office/drawing/2014/main" id="{5F2CA0F5-834F-6AEE-3863-A49741426964}"/>
              </a:ext>
            </a:extLst>
          </p:cNvPr>
          <p:cNvPicPr>
            <a:picLocks noChangeAspect="1"/>
          </p:cNvPicPr>
          <p:nvPr/>
        </p:nvPicPr>
        <p:blipFill rotWithShape="1">
          <a:blip r:embed="rId7"/>
          <a:srcRect l="17514" r="3063"/>
          <a:stretch/>
        </p:blipFill>
        <p:spPr>
          <a:xfrm>
            <a:off x="3497104" y="2574052"/>
            <a:ext cx="4774525" cy="3937541"/>
          </a:xfrm>
          <a:custGeom>
            <a:avLst/>
            <a:gdLst/>
            <a:ahLst/>
            <a:cxnLst/>
            <a:rect l="l" t="t" r="r" b="b"/>
            <a:pathLst>
              <a:path w="3091134" h="2549252">
                <a:moveTo>
                  <a:pt x="196384" y="1658709"/>
                </a:moveTo>
                <a:cubicBezTo>
                  <a:pt x="303283" y="1658709"/>
                  <a:pt x="389943" y="1737865"/>
                  <a:pt x="389943" y="1835509"/>
                </a:cubicBezTo>
                <a:cubicBezTo>
                  <a:pt x="389943" y="1933152"/>
                  <a:pt x="303283" y="2012308"/>
                  <a:pt x="196384" y="2012308"/>
                </a:cubicBezTo>
                <a:cubicBezTo>
                  <a:pt x="89485" y="2012308"/>
                  <a:pt x="2825" y="1933152"/>
                  <a:pt x="2825" y="1835509"/>
                </a:cubicBezTo>
                <a:cubicBezTo>
                  <a:pt x="2825" y="1737865"/>
                  <a:pt x="89485" y="1658709"/>
                  <a:pt x="196384" y="1658709"/>
                </a:cubicBezTo>
                <a:close/>
                <a:moveTo>
                  <a:pt x="922615" y="193"/>
                </a:moveTo>
                <a:cubicBezTo>
                  <a:pt x="1158021" y="-4368"/>
                  <a:pt x="1382289" y="72479"/>
                  <a:pt x="1554837" y="207647"/>
                </a:cubicBezTo>
                <a:cubicBezTo>
                  <a:pt x="1646611" y="279535"/>
                  <a:pt x="1776677" y="291637"/>
                  <a:pt x="1884573" y="241776"/>
                </a:cubicBezTo>
                <a:cubicBezTo>
                  <a:pt x="1953426" y="210019"/>
                  <a:pt x="2026829" y="187142"/>
                  <a:pt x="2102572" y="173801"/>
                </a:cubicBezTo>
                <a:cubicBezTo>
                  <a:pt x="2532651" y="97597"/>
                  <a:pt x="2957564" y="343879"/>
                  <a:pt x="3065371" y="731557"/>
                </a:cubicBezTo>
                <a:cubicBezTo>
                  <a:pt x="3154143" y="1049876"/>
                  <a:pt x="3008574" y="1384212"/>
                  <a:pt x="2704719" y="1559921"/>
                </a:cubicBezTo>
                <a:cubicBezTo>
                  <a:pt x="2600003" y="1620473"/>
                  <a:pt x="2549655" y="1734880"/>
                  <a:pt x="2575182" y="1845617"/>
                </a:cubicBezTo>
                <a:cubicBezTo>
                  <a:pt x="2575580" y="1847311"/>
                  <a:pt x="2575933" y="1849006"/>
                  <a:pt x="2576331" y="1850740"/>
                </a:cubicBezTo>
                <a:cubicBezTo>
                  <a:pt x="2624383" y="2072656"/>
                  <a:pt x="2472367" y="2293161"/>
                  <a:pt x="2232417" y="2349638"/>
                </a:cubicBezTo>
                <a:cubicBezTo>
                  <a:pt x="2142630" y="2370898"/>
                  <a:pt x="2047984" y="2367344"/>
                  <a:pt x="1960404" y="2339432"/>
                </a:cubicBezTo>
                <a:cubicBezTo>
                  <a:pt x="1860061" y="2307401"/>
                  <a:pt x="1748324" y="2328984"/>
                  <a:pt x="1667987" y="2392521"/>
                </a:cubicBezTo>
                <a:cubicBezTo>
                  <a:pt x="1581336" y="2461040"/>
                  <a:pt x="1477636" y="2509155"/>
                  <a:pt x="1365942" y="2532666"/>
                </a:cubicBezTo>
                <a:cubicBezTo>
                  <a:pt x="991555" y="2611936"/>
                  <a:pt x="612795" y="2399419"/>
                  <a:pt x="521374" y="2058577"/>
                </a:cubicBezTo>
                <a:cubicBezTo>
                  <a:pt x="499423" y="1977266"/>
                  <a:pt x="495095" y="1892824"/>
                  <a:pt x="508610" y="1809996"/>
                </a:cubicBezTo>
                <a:lnTo>
                  <a:pt x="508566" y="1809996"/>
                </a:lnTo>
                <a:cubicBezTo>
                  <a:pt x="524862" y="1710676"/>
                  <a:pt x="476325" y="1612163"/>
                  <a:pt x="387465" y="1553063"/>
                </a:cubicBezTo>
                <a:cubicBezTo>
                  <a:pt x="159617" y="1401502"/>
                  <a:pt x="4510" y="1156066"/>
                  <a:pt x="93" y="860931"/>
                </a:cubicBezTo>
                <a:cubicBezTo>
                  <a:pt x="-4809" y="543043"/>
                  <a:pt x="186469" y="247302"/>
                  <a:pt x="495625" y="101308"/>
                </a:cubicBezTo>
                <a:cubicBezTo>
                  <a:pt x="636120" y="34972"/>
                  <a:pt x="781372" y="2929"/>
                  <a:pt x="922615" y="193"/>
                </a:cubicBezTo>
                <a:close/>
              </a:path>
            </a:pathLst>
          </a:custGeom>
        </p:spPr>
      </p:pic>
      <p:pic>
        <p:nvPicPr>
          <p:cNvPr id="8" name="Content Placeholder 7" descr="A picture containing text, tree, outdoor, light&#10;&#10;Description automatically generated">
            <a:extLst>
              <a:ext uri="{FF2B5EF4-FFF2-40B4-BE49-F238E27FC236}">
                <a16:creationId xmlns:a16="http://schemas.microsoft.com/office/drawing/2014/main" id="{122561E5-A60B-2BF8-B57D-9908A4D8B715}"/>
              </a:ext>
            </a:extLst>
          </p:cNvPr>
          <p:cNvPicPr>
            <a:picLocks noChangeAspect="1"/>
          </p:cNvPicPr>
          <p:nvPr/>
        </p:nvPicPr>
        <p:blipFill rotWithShape="1">
          <a:blip r:embed="rId8"/>
          <a:srcRect l="11570" r="-3" b="-3"/>
          <a:stretch/>
        </p:blipFill>
        <p:spPr>
          <a:xfrm>
            <a:off x="8043863" y="-1"/>
            <a:ext cx="4148134" cy="3131154"/>
          </a:xfrm>
          <a:custGeom>
            <a:avLst/>
            <a:gdLst/>
            <a:ahLst/>
            <a:cxnLst/>
            <a:rect l="l" t="t" r="r" b="b"/>
            <a:pathLst>
              <a:path w="3591438" h="2710941">
                <a:moveTo>
                  <a:pt x="269568" y="350634"/>
                </a:moveTo>
                <a:cubicBezTo>
                  <a:pt x="384723" y="350634"/>
                  <a:pt x="478075" y="443987"/>
                  <a:pt x="478075" y="559141"/>
                </a:cubicBezTo>
                <a:cubicBezTo>
                  <a:pt x="478075" y="674297"/>
                  <a:pt x="384723" y="767650"/>
                  <a:pt x="269568" y="767650"/>
                </a:cubicBezTo>
                <a:cubicBezTo>
                  <a:pt x="154413" y="767650"/>
                  <a:pt x="61061" y="674297"/>
                  <a:pt x="61061" y="559141"/>
                </a:cubicBezTo>
                <a:cubicBezTo>
                  <a:pt x="61061" y="443987"/>
                  <a:pt x="154413" y="350634"/>
                  <a:pt x="269568" y="350634"/>
                </a:cubicBezTo>
                <a:close/>
                <a:moveTo>
                  <a:pt x="121170" y="0"/>
                </a:moveTo>
                <a:lnTo>
                  <a:pt x="3591438" y="0"/>
                </a:lnTo>
                <a:lnTo>
                  <a:pt x="3591438" y="2088283"/>
                </a:lnTo>
                <a:lnTo>
                  <a:pt x="3580572" y="2083472"/>
                </a:lnTo>
                <a:cubicBezTo>
                  <a:pt x="3518208" y="2062231"/>
                  <a:pt x="3452197" y="2054680"/>
                  <a:pt x="3377338" y="2073827"/>
                </a:cubicBezTo>
                <a:cubicBezTo>
                  <a:pt x="3128859" y="2137383"/>
                  <a:pt x="3075040" y="2472075"/>
                  <a:pt x="2752805" y="2642190"/>
                </a:cubicBezTo>
                <a:cubicBezTo>
                  <a:pt x="2511920" y="2769407"/>
                  <a:pt x="2302879" y="2697901"/>
                  <a:pt x="2071558" y="2606068"/>
                </a:cubicBezTo>
                <a:cubicBezTo>
                  <a:pt x="1759037" y="2481855"/>
                  <a:pt x="1806449" y="2272054"/>
                  <a:pt x="1543653" y="2156544"/>
                </a:cubicBezTo>
                <a:cubicBezTo>
                  <a:pt x="1094262" y="1958936"/>
                  <a:pt x="713694" y="2464254"/>
                  <a:pt x="334712" y="2270042"/>
                </a:cubicBezTo>
                <a:cubicBezTo>
                  <a:pt x="100902" y="2150100"/>
                  <a:pt x="-21816" y="1814853"/>
                  <a:pt x="3200" y="1553888"/>
                </a:cubicBezTo>
                <a:cubicBezTo>
                  <a:pt x="51861" y="1047683"/>
                  <a:pt x="644887" y="924774"/>
                  <a:pt x="611458" y="555983"/>
                </a:cubicBezTo>
                <a:cubicBezTo>
                  <a:pt x="588293" y="300403"/>
                  <a:pt x="288945" y="202120"/>
                  <a:pt x="138666" y="27319"/>
                </a:cubicBezTo>
                <a:close/>
              </a:path>
            </a:pathLst>
          </a:custGeom>
        </p:spPr>
      </p:pic>
      <p:pic>
        <p:nvPicPr>
          <p:cNvPr id="6" name="Content Placeholder 5" descr="A picture containing building, outdoor, city, street&#10;&#10;Description automatically generated">
            <a:extLst>
              <a:ext uri="{FF2B5EF4-FFF2-40B4-BE49-F238E27FC236}">
                <a16:creationId xmlns:a16="http://schemas.microsoft.com/office/drawing/2014/main" id="{2C33FF7A-E4F7-AD65-FD95-C8C5281ECD1B}"/>
              </a:ext>
            </a:extLst>
          </p:cNvPr>
          <p:cNvPicPr>
            <a:picLocks noChangeAspect="1"/>
          </p:cNvPicPr>
          <p:nvPr/>
        </p:nvPicPr>
        <p:blipFill rotWithShape="1">
          <a:blip r:embed="rId9"/>
          <a:srcRect t="23323" r="-3" b="15791"/>
          <a:stretch/>
        </p:blipFill>
        <p:spPr>
          <a:xfrm>
            <a:off x="7978335" y="3430523"/>
            <a:ext cx="4213668" cy="3420596"/>
          </a:xfrm>
          <a:custGeom>
            <a:avLst/>
            <a:gdLst/>
            <a:ahLst/>
            <a:cxnLst/>
            <a:rect l="l" t="t" r="r" b="b"/>
            <a:pathLst>
              <a:path w="3331001" h="2704059">
                <a:moveTo>
                  <a:pt x="2601260" y="1052"/>
                </a:moveTo>
                <a:cubicBezTo>
                  <a:pt x="2682028" y="5755"/>
                  <a:pt x="2764118" y="26279"/>
                  <a:pt x="2847029" y="63396"/>
                </a:cubicBezTo>
                <a:cubicBezTo>
                  <a:pt x="2975650" y="120974"/>
                  <a:pt x="3085770" y="235172"/>
                  <a:pt x="3185879" y="342889"/>
                </a:cubicBezTo>
                <a:cubicBezTo>
                  <a:pt x="3219455" y="379008"/>
                  <a:pt x="3253843" y="410341"/>
                  <a:pt x="3288897" y="437159"/>
                </a:cubicBezTo>
                <a:lnTo>
                  <a:pt x="3331001" y="463591"/>
                </a:lnTo>
                <a:lnTo>
                  <a:pt x="3331001" y="2704059"/>
                </a:lnTo>
                <a:lnTo>
                  <a:pt x="338842" y="2704059"/>
                </a:lnTo>
                <a:lnTo>
                  <a:pt x="305164" y="2670739"/>
                </a:lnTo>
                <a:cubicBezTo>
                  <a:pt x="104459" y="2447753"/>
                  <a:pt x="2425" y="2128989"/>
                  <a:pt x="19" y="1761164"/>
                </a:cubicBezTo>
                <a:cubicBezTo>
                  <a:pt x="-995" y="1635589"/>
                  <a:pt x="41000" y="1507327"/>
                  <a:pt x="63152" y="1380002"/>
                </a:cubicBezTo>
                <a:cubicBezTo>
                  <a:pt x="129704" y="1109053"/>
                  <a:pt x="237010" y="867188"/>
                  <a:pt x="474891" y="715181"/>
                </a:cubicBezTo>
                <a:cubicBezTo>
                  <a:pt x="626647" y="618265"/>
                  <a:pt x="788918" y="607122"/>
                  <a:pt x="960496" y="630424"/>
                </a:cubicBezTo>
                <a:cubicBezTo>
                  <a:pt x="1146780" y="655628"/>
                  <a:pt x="1337707" y="670394"/>
                  <a:pt x="1526048" y="658195"/>
                </a:cubicBezTo>
                <a:cubicBezTo>
                  <a:pt x="1700514" y="646836"/>
                  <a:pt x="1813947" y="498736"/>
                  <a:pt x="1923556" y="365074"/>
                </a:cubicBezTo>
                <a:cubicBezTo>
                  <a:pt x="2128544" y="115225"/>
                  <a:pt x="2358955" y="-13058"/>
                  <a:pt x="2601260" y="1052"/>
                </a:cubicBezTo>
                <a:close/>
              </a:path>
            </a:pathLst>
          </a:custGeom>
        </p:spPr>
      </p:pic>
      <p:sp>
        <p:nvSpPr>
          <p:cNvPr id="4" name="TextBox 3">
            <a:extLst>
              <a:ext uri="{FF2B5EF4-FFF2-40B4-BE49-F238E27FC236}">
                <a16:creationId xmlns:a16="http://schemas.microsoft.com/office/drawing/2014/main" id="{FC395085-E0C6-2B77-6C3E-4C51C469C2EF}"/>
              </a:ext>
            </a:extLst>
          </p:cNvPr>
          <p:cNvSpPr txBox="1"/>
          <p:nvPr/>
        </p:nvSpPr>
        <p:spPr>
          <a:xfrm>
            <a:off x="8175631" y="3065490"/>
            <a:ext cx="2675548" cy="769441"/>
          </a:xfrm>
          <a:prstGeom prst="rect">
            <a:avLst/>
          </a:prstGeom>
          <a:noFill/>
        </p:spPr>
        <p:txBody>
          <a:bodyPr wrap="square">
            <a:spAutoFit/>
          </a:bodyPr>
          <a:lstStyle/>
          <a:p>
            <a:r>
              <a:rPr lang="en-US" sz="1100" dirty="0"/>
              <a:t>“Washing.” Co-created with Chinatown resident-artists Maggie Chen, Charlene Huang, Chu Huang, and </a:t>
            </a:r>
            <a:r>
              <a:rPr lang="en-US" sz="1100" dirty="0" err="1"/>
              <a:t>Dianyvet</a:t>
            </a:r>
            <a:r>
              <a:rPr lang="en-US" sz="1100" dirty="0"/>
              <a:t> Serrano. Chinatown, Boston. 2021. </a:t>
            </a:r>
          </a:p>
        </p:txBody>
      </p:sp>
      <p:sp>
        <p:nvSpPr>
          <p:cNvPr id="7" name="TextBox 6">
            <a:extLst>
              <a:ext uri="{FF2B5EF4-FFF2-40B4-BE49-F238E27FC236}">
                <a16:creationId xmlns:a16="http://schemas.microsoft.com/office/drawing/2014/main" id="{9191E685-1515-22AF-6E1C-AD04C83870CF}"/>
              </a:ext>
            </a:extLst>
          </p:cNvPr>
          <p:cNvSpPr txBox="1"/>
          <p:nvPr/>
        </p:nvSpPr>
        <p:spPr>
          <a:xfrm>
            <a:off x="5733801" y="94075"/>
            <a:ext cx="2310062" cy="461665"/>
          </a:xfrm>
          <a:prstGeom prst="rect">
            <a:avLst/>
          </a:prstGeom>
          <a:noFill/>
        </p:spPr>
        <p:txBody>
          <a:bodyPr wrap="square">
            <a:spAutoFit/>
          </a:bodyPr>
          <a:lstStyle/>
          <a:p>
            <a:r>
              <a:rPr lang="en-US" sz="1200" dirty="0"/>
              <a:t>“Chinatown Story Cart.” Chinatown, Boston. 2020. </a:t>
            </a:r>
          </a:p>
        </p:txBody>
      </p:sp>
      <p:pic>
        <p:nvPicPr>
          <p:cNvPr id="5" name="Audio 4">
            <a:hlinkClick r:id="" action="ppaction://media"/>
            <a:extLst>
              <a:ext uri="{FF2B5EF4-FFF2-40B4-BE49-F238E27FC236}">
                <a16:creationId xmlns:a16="http://schemas.microsoft.com/office/drawing/2014/main" id="{18CE1681-0FAC-8564-EE13-FE1980E9232B}"/>
              </a:ext>
            </a:extLst>
          </p:cNvPr>
          <p:cNvPicPr>
            <a:picLocks noChangeAspect="1"/>
          </p:cNvPicPr>
          <p:nvPr>
            <a:audioFile r:link="rId3"/>
            <p:extLst>
              <p:ext uri="{DAA4B4D4-6D71-4841-9C94-3DE7FCFB9230}">
                <p14:media xmlns:p14="http://schemas.microsoft.com/office/powerpoint/2010/main" r:embed="rId2"/>
              </p:ext>
            </p:extLst>
          </p:nvPr>
        </p:nvPicPr>
        <p:blipFill>
          <a:blip r:embed="rId10"/>
          <a:stretch>
            <a:fillRect/>
          </a:stretch>
        </p:blipFill>
        <p:spPr>
          <a:xfrm>
            <a:off x="11226800" y="5892800"/>
            <a:ext cx="812800" cy="812800"/>
          </a:xfrm>
          <a:prstGeom prst="rect">
            <a:avLst/>
          </a:prstGeom>
        </p:spPr>
      </p:pic>
    </p:spTree>
    <p:custDataLst>
      <p:tags r:id="rId1"/>
    </p:custDataLst>
    <p:extLst>
      <p:ext uri="{BB962C8B-B14F-4D97-AF65-F5344CB8AC3E}">
        <p14:creationId xmlns:p14="http://schemas.microsoft.com/office/powerpoint/2010/main" val="1963864571"/>
      </p:ext>
    </p:extLst>
  </p:cSld>
  <p:clrMapOvr>
    <a:masterClrMapping/>
  </p:clrMapOvr>
  <mc:AlternateContent xmlns:mc="http://schemas.openxmlformats.org/markup-compatibility/2006" xmlns:p14="http://schemas.microsoft.com/office/powerpoint/2010/main">
    <mc:Choice Requires="p14">
      <p:transition spd="slow" p14:dur="2000" advTm="62473"/>
    </mc:Choice>
    <mc:Fallback xmlns="">
      <p:transition spd="slow" advTm="624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41" presetClass="entr" presetSubtype="0" fill="hold" grpId="0" nodeType="click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
                                        </p:tgtEl>
                                        <p:attrNameLst>
                                          <p:attrName>ppt_y</p:attrName>
                                        </p:attrNameLst>
                                      </p:cBhvr>
                                      <p:tavLst>
                                        <p:tav tm="0">
                                          <p:val>
                                            <p:strVal val="#ppt_y"/>
                                          </p:val>
                                        </p:tav>
                                        <p:tav tm="100000">
                                          <p:val>
                                            <p:strVal val="#ppt_y"/>
                                          </p:val>
                                        </p:tav>
                                      </p:tavLst>
                                    </p:anim>
                                    <p:anim calcmode="lin" valueType="num">
                                      <p:cBhvr>
                                        <p:cTn id="13"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6" fill="hold" display="0">
                  <p:stCondLst>
                    <p:cond delay="indefinite"/>
                  </p:stCondLst>
                  <p:endCondLst>
                    <p:cond evt="onStopAudio" delay="0">
                      <p:tgtEl>
                        <p:sldTgt/>
                      </p:tgtEl>
                    </p:cond>
                  </p:endCondLst>
                </p:cTn>
                <p:tgtEl>
                  <p:spTgt spid="5"/>
                </p:tgtEl>
              </p:cMediaNode>
            </p:audio>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Background Fill">
            <a:extLst>
              <a:ext uri="{FF2B5EF4-FFF2-40B4-BE49-F238E27FC236}">
                <a16:creationId xmlns:a16="http://schemas.microsoft.com/office/drawing/2014/main" id="{B937640E-EF7A-4A6C-A950-D12B7D5C92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6ADA084-C86B-4F3C-8077-6A8999CC46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2" name="Title 1">
            <a:extLst>
              <a:ext uri="{FF2B5EF4-FFF2-40B4-BE49-F238E27FC236}">
                <a16:creationId xmlns:a16="http://schemas.microsoft.com/office/drawing/2014/main" id="{7500EE77-AFD8-5313-F848-840219CA9F74}"/>
              </a:ext>
            </a:extLst>
          </p:cNvPr>
          <p:cNvSpPr>
            <a:spLocks noGrp="1"/>
          </p:cNvSpPr>
          <p:nvPr>
            <p:ph type="title"/>
          </p:nvPr>
        </p:nvSpPr>
        <p:spPr>
          <a:xfrm>
            <a:off x="685147" y="2382896"/>
            <a:ext cx="5602778" cy="1451509"/>
          </a:xfrm>
        </p:spPr>
        <p:txBody>
          <a:bodyPr>
            <a:normAutofit/>
          </a:bodyPr>
          <a:lstStyle/>
          <a:p>
            <a:r>
              <a:rPr lang="en-US" b="1" dirty="0">
                <a:latin typeface="Arial Nova" panose="020B0504020202020204" pitchFamily="34" charset="0"/>
              </a:rPr>
              <a:t>CALL TO ACTION FOR ARTS ADMINS</a:t>
            </a:r>
          </a:p>
        </p:txBody>
      </p:sp>
      <p:pic>
        <p:nvPicPr>
          <p:cNvPr id="5" name="Picture 4">
            <a:extLst>
              <a:ext uri="{FF2B5EF4-FFF2-40B4-BE49-F238E27FC236}">
                <a16:creationId xmlns:a16="http://schemas.microsoft.com/office/drawing/2014/main" id="{6B852371-F1AE-8572-26C5-E0A3538C6771}"/>
              </a:ext>
            </a:extLst>
          </p:cNvPr>
          <p:cNvPicPr>
            <a:picLocks noChangeAspect="1"/>
          </p:cNvPicPr>
          <p:nvPr/>
        </p:nvPicPr>
        <p:blipFill rotWithShape="1">
          <a:blip r:embed="rId6"/>
          <a:srcRect l="5275" r="24583" b="1"/>
          <a:stretch/>
        </p:blipFill>
        <p:spPr>
          <a:xfrm>
            <a:off x="6465346" y="1"/>
            <a:ext cx="5726654" cy="6857999"/>
          </a:xfrm>
          <a:custGeom>
            <a:avLst/>
            <a:gdLst/>
            <a:ahLst/>
            <a:cxnLst/>
            <a:rect l="l" t="t" r="r" b="b"/>
            <a:pathLst>
              <a:path w="5726654" h="6857999">
                <a:moveTo>
                  <a:pt x="615191" y="3536634"/>
                </a:moveTo>
                <a:cubicBezTo>
                  <a:pt x="896629" y="3536634"/>
                  <a:pt x="1124779" y="3764784"/>
                  <a:pt x="1124779" y="4046222"/>
                </a:cubicBezTo>
                <a:cubicBezTo>
                  <a:pt x="1124779" y="4327660"/>
                  <a:pt x="896629" y="4555810"/>
                  <a:pt x="615191" y="4555810"/>
                </a:cubicBezTo>
                <a:cubicBezTo>
                  <a:pt x="333753" y="4555810"/>
                  <a:pt x="105603" y="4327660"/>
                  <a:pt x="105603" y="4046222"/>
                </a:cubicBezTo>
                <a:cubicBezTo>
                  <a:pt x="105603" y="3764784"/>
                  <a:pt x="333753" y="3536634"/>
                  <a:pt x="615191" y="3536634"/>
                </a:cubicBezTo>
                <a:close/>
                <a:moveTo>
                  <a:pt x="1497781" y="0"/>
                </a:moveTo>
                <a:lnTo>
                  <a:pt x="5726654" y="0"/>
                </a:lnTo>
                <a:lnTo>
                  <a:pt x="5726654" y="6857999"/>
                </a:lnTo>
                <a:lnTo>
                  <a:pt x="311758" y="6857999"/>
                </a:lnTo>
                <a:lnTo>
                  <a:pt x="314131" y="6707669"/>
                </a:lnTo>
                <a:cubicBezTo>
                  <a:pt x="335133" y="6366408"/>
                  <a:pt x="433652" y="6019041"/>
                  <a:pt x="599703" y="5670857"/>
                </a:cubicBezTo>
                <a:cubicBezTo>
                  <a:pt x="770258" y="5311555"/>
                  <a:pt x="1010814" y="4986831"/>
                  <a:pt x="1211434" y="4641254"/>
                </a:cubicBezTo>
                <a:cubicBezTo>
                  <a:pt x="1493037" y="4154455"/>
                  <a:pt x="1511836" y="3622743"/>
                  <a:pt x="1053042" y="3164268"/>
                </a:cubicBezTo>
                <a:cubicBezTo>
                  <a:pt x="881978" y="2993263"/>
                  <a:pt x="700423" y="2805522"/>
                  <a:pt x="607049" y="2589404"/>
                </a:cubicBezTo>
                <a:cubicBezTo>
                  <a:pt x="366280" y="2032157"/>
                  <a:pt x="541126" y="1508060"/>
                  <a:pt x="1054916" y="1068098"/>
                </a:cubicBezTo>
                <a:cubicBezTo>
                  <a:pt x="1261028" y="891534"/>
                  <a:pt x="1489689" y="709487"/>
                  <a:pt x="1502878" y="419994"/>
                </a:cubicBezTo>
                <a:cubicBezTo>
                  <a:pt x="1506390" y="341909"/>
                  <a:pt x="1507263" y="263519"/>
                  <a:pt x="1505905" y="184995"/>
                </a:cubicBezTo>
                <a:close/>
                <a:moveTo>
                  <a:pt x="14544" y="0"/>
                </a:moveTo>
                <a:lnTo>
                  <a:pt x="879353" y="0"/>
                </a:lnTo>
                <a:lnTo>
                  <a:pt x="892054" y="78051"/>
                </a:lnTo>
                <a:cubicBezTo>
                  <a:pt x="904493" y="285270"/>
                  <a:pt x="770272" y="479620"/>
                  <a:pt x="561941" y="535442"/>
                </a:cubicBezTo>
                <a:cubicBezTo>
                  <a:pt x="323847" y="599239"/>
                  <a:pt x="79117" y="457944"/>
                  <a:pt x="15320" y="219851"/>
                </a:cubicBezTo>
                <a:cubicBezTo>
                  <a:pt x="-630" y="160328"/>
                  <a:pt x="-3761" y="100390"/>
                  <a:pt x="4235" y="42968"/>
                </a:cubicBezTo>
                <a:close/>
              </a:path>
            </a:pathLst>
          </a:custGeom>
        </p:spPr>
      </p:pic>
      <p:pic>
        <p:nvPicPr>
          <p:cNvPr id="3" name="Audio 2">
            <a:hlinkClick r:id="" action="ppaction://media"/>
            <a:extLst>
              <a:ext uri="{FF2B5EF4-FFF2-40B4-BE49-F238E27FC236}">
                <a16:creationId xmlns:a16="http://schemas.microsoft.com/office/drawing/2014/main" id="{45643308-111F-0223-D922-7D6721F00414}"/>
              </a:ext>
            </a:extLst>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11226800" y="5892800"/>
            <a:ext cx="812800" cy="812800"/>
          </a:xfrm>
          <a:prstGeom prst="rect">
            <a:avLst/>
          </a:prstGeom>
        </p:spPr>
      </p:pic>
    </p:spTree>
    <p:custDataLst>
      <p:tags r:id="rId1"/>
    </p:custDataLst>
    <p:extLst>
      <p:ext uri="{BB962C8B-B14F-4D97-AF65-F5344CB8AC3E}">
        <p14:creationId xmlns:p14="http://schemas.microsoft.com/office/powerpoint/2010/main" val="2032087580"/>
      </p:ext>
    </p:extLst>
  </p:cSld>
  <p:clrMapOvr>
    <a:masterClrMapping/>
  </p:clrMapOvr>
  <mc:AlternateContent xmlns:mc="http://schemas.openxmlformats.org/markup-compatibility/2006" xmlns:p14="http://schemas.microsoft.com/office/powerpoint/2010/main">
    <mc:Choice Requires="p14">
      <p:transition spd="slow" p14:dur="2000" advTm="35886"/>
    </mc:Choice>
    <mc:Fallback xmlns="">
      <p:transition spd="slow" advTm="3588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3" fill="hold" display="0">
                  <p:stCondLst>
                    <p:cond delay="indefinite"/>
                  </p:stCondLst>
                  <p:endCondLst>
                    <p:cond evt="onStopAudio" delay="0">
                      <p:tgtEl>
                        <p:sldTgt/>
                      </p:tgtEl>
                    </p:cond>
                  </p:endCondLst>
                </p:cTn>
                <p:tgtEl>
                  <p:spTgt spid="3"/>
                </p:tgtEl>
              </p:cMediaNode>
            </p:audio>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7" name="Background Fill">
            <a:extLst>
              <a:ext uri="{FF2B5EF4-FFF2-40B4-BE49-F238E27FC236}">
                <a16:creationId xmlns:a16="http://schemas.microsoft.com/office/drawing/2014/main" id="{B937640E-EF7A-4A6C-A950-D12B7D5C92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6ADA084-C86B-4F3C-8077-6A8999CC46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3" name="Content Placeholder 2">
            <a:extLst>
              <a:ext uri="{FF2B5EF4-FFF2-40B4-BE49-F238E27FC236}">
                <a16:creationId xmlns:a16="http://schemas.microsoft.com/office/drawing/2014/main" id="{36AF4125-D9F7-5AC5-FA5F-C8272746BAC8}"/>
              </a:ext>
            </a:extLst>
          </p:cNvPr>
          <p:cNvSpPr>
            <a:spLocks noGrp="1"/>
          </p:cNvSpPr>
          <p:nvPr>
            <p:ph idx="1"/>
          </p:nvPr>
        </p:nvSpPr>
        <p:spPr>
          <a:xfrm>
            <a:off x="1389687" y="2736769"/>
            <a:ext cx="4594537" cy="3174788"/>
          </a:xfrm>
        </p:spPr>
        <p:txBody>
          <a:bodyPr anchor="t">
            <a:normAutofit/>
          </a:bodyPr>
          <a:lstStyle/>
          <a:p>
            <a:pPr marL="285750" indent="-285750">
              <a:buFont typeface="Arial" panose="020B0604020202020204" pitchFamily="34" charset="0"/>
              <a:buChar char="•"/>
            </a:pPr>
            <a:r>
              <a:rPr lang="en-US" sz="4400" b="1" kern="100" dirty="0">
                <a:latin typeface="Arial Nova" panose="020B0504020202020204" pitchFamily="34" charset="0"/>
                <a:ea typeface="Calibri" panose="020F0502020204030204" pitchFamily="34" charset="0"/>
                <a:cs typeface="Times New Roman" panose="02020603050405020304" pitchFamily="18" charset="0"/>
              </a:rPr>
              <a:t>ELEVATE</a:t>
            </a:r>
          </a:p>
        </p:txBody>
      </p:sp>
      <p:pic>
        <p:nvPicPr>
          <p:cNvPr id="7" name="Picture 6" descr="A close-up of a window&#10;&#10;Description automatically generated with low confidence">
            <a:extLst>
              <a:ext uri="{FF2B5EF4-FFF2-40B4-BE49-F238E27FC236}">
                <a16:creationId xmlns:a16="http://schemas.microsoft.com/office/drawing/2014/main" id="{2D5ACDE7-7A31-72BC-C97F-2314376F743C}"/>
              </a:ext>
            </a:extLst>
          </p:cNvPr>
          <p:cNvPicPr>
            <a:picLocks noChangeAspect="1"/>
          </p:cNvPicPr>
          <p:nvPr/>
        </p:nvPicPr>
        <p:blipFill rotWithShape="1">
          <a:blip r:embed="rId5"/>
          <a:srcRect r="14247" b="1"/>
          <a:stretch/>
        </p:blipFill>
        <p:spPr>
          <a:xfrm>
            <a:off x="5879198" y="490264"/>
            <a:ext cx="6312802" cy="6367736"/>
          </a:xfrm>
          <a:custGeom>
            <a:avLst/>
            <a:gdLst/>
            <a:ahLst/>
            <a:cxnLst/>
            <a:rect l="l" t="t" r="r" b="b"/>
            <a:pathLst>
              <a:path w="6312802" h="6367736">
                <a:moveTo>
                  <a:pt x="789715" y="708127"/>
                </a:moveTo>
                <a:cubicBezTo>
                  <a:pt x="845978" y="711650"/>
                  <a:pt x="901296" y="724302"/>
                  <a:pt x="953475" y="745602"/>
                </a:cubicBezTo>
                <a:cubicBezTo>
                  <a:pt x="1173612" y="834890"/>
                  <a:pt x="1309905" y="1073925"/>
                  <a:pt x="1278834" y="1315681"/>
                </a:cubicBezTo>
                <a:cubicBezTo>
                  <a:pt x="1233750" y="1669869"/>
                  <a:pt x="880524" y="1881517"/>
                  <a:pt x="560369" y="1747304"/>
                </a:cubicBezTo>
                <a:cubicBezTo>
                  <a:pt x="338151" y="1654256"/>
                  <a:pt x="204742" y="1408974"/>
                  <a:pt x="242538" y="1164574"/>
                </a:cubicBezTo>
                <a:cubicBezTo>
                  <a:pt x="286421" y="880774"/>
                  <a:pt x="529219" y="692590"/>
                  <a:pt x="789715" y="708127"/>
                </a:cubicBezTo>
                <a:close/>
                <a:moveTo>
                  <a:pt x="2877121" y="364348"/>
                </a:moveTo>
                <a:cubicBezTo>
                  <a:pt x="2901561" y="365790"/>
                  <a:pt x="2925601" y="371235"/>
                  <a:pt x="2948310" y="380363"/>
                </a:cubicBezTo>
                <a:cubicBezTo>
                  <a:pt x="3044405" y="419202"/>
                  <a:pt x="3103503" y="523063"/>
                  <a:pt x="3089970" y="628607"/>
                </a:cubicBezTo>
                <a:cubicBezTo>
                  <a:pt x="3070190" y="782758"/>
                  <a:pt x="2916600" y="874848"/>
                  <a:pt x="2777343" y="816472"/>
                </a:cubicBezTo>
                <a:cubicBezTo>
                  <a:pt x="2680608" y="775952"/>
                  <a:pt x="2622552" y="669287"/>
                  <a:pt x="2639048" y="562863"/>
                </a:cubicBezTo>
                <a:cubicBezTo>
                  <a:pt x="2658106" y="439382"/>
                  <a:pt x="2763810" y="357542"/>
                  <a:pt x="2877121" y="364348"/>
                </a:cubicBezTo>
                <a:close/>
                <a:moveTo>
                  <a:pt x="5725514" y="29060"/>
                </a:moveTo>
                <a:lnTo>
                  <a:pt x="5748657" y="29701"/>
                </a:lnTo>
                <a:cubicBezTo>
                  <a:pt x="5935681" y="36387"/>
                  <a:pt x="6081789" y="65616"/>
                  <a:pt x="6194082" y="113315"/>
                </a:cubicBezTo>
                <a:lnTo>
                  <a:pt x="6312802" y="183322"/>
                </a:lnTo>
                <a:lnTo>
                  <a:pt x="6312802" y="6367736"/>
                </a:lnTo>
                <a:lnTo>
                  <a:pt x="3171877" y="6367736"/>
                </a:lnTo>
                <a:lnTo>
                  <a:pt x="3171635" y="6367591"/>
                </a:lnTo>
                <a:lnTo>
                  <a:pt x="2683232" y="6367591"/>
                </a:lnTo>
                <a:lnTo>
                  <a:pt x="2683031" y="6367736"/>
                </a:lnTo>
                <a:lnTo>
                  <a:pt x="1006759" y="6367736"/>
                </a:lnTo>
                <a:lnTo>
                  <a:pt x="1017798" y="6253705"/>
                </a:lnTo>
                <a:cubicBezTo>
                  <a:pt x="1043303" y="6019815"/>
                  <a:pt x="1065826" y="5776617"/>
                  <a:pt x="897420" y="5565130"/>
                </a:cubicBezTo>
                <a:cubicBezTo>
                  <a:pt x="700507" y="5318087"/>
                  <a:pt x="491822" y="5428997"/>
                  <a:pt x="271526" y="5130943"/>
                </a:cubicBezTo>
                <a:cubicBezTo>
                  <a:pt x="108646" y="4910648"/>
                  <a:pt x="-26366" y="4708290"/>
                  <a:pt x="39940" y="4415201"/>
                </a:cubicBezTo>
                <a:cubicBezTo>
                  <a:pt x="128666" y="4023216"/>
                  <a:pt x="467878" y="3870268"/>
                  <a:pt x="464356" y="3587268"/>
                </a:cubicBezTo>
                <a:cubicBezTo>
                  <a:pt x="460351" y="3247094"/>
                  <a:pt x="43943" y="3178950"/>
                  <a:pt x="3183" y="2791128"/>
                </a:cubicBezTo>
                <a:cubicBezTo>
                  <a:pt x="-23403" y="2538162"/>
                  <a:pt x="118896" y="2235225"/>
                  <a:pt x="343758" y="2095087"/>
                </a:cubicBezTo>
                <a:cubicBezTo>
                  <a:pt x="758163" y="1836512"/>
                  <a:pt x="1225342" y="2272862"/>
                  <a:pt x="1543093" y="2013487"/>
                </a:cubicBezTo>
                <a:cubicBezTo>
                  <a:pt x="1732879" y="1858534"/>
                  <a:pt x="1763790" y="1542064"/>
                  <a:pt x="1726873" y="1342749"/>
                </a:cubicBezTo>
                <a:cubicBezTo>
                  <a:pt x="1656484" y="963255"/>
                  <a:pt x="1345299" y="901114"/>
                  <a:pt x="1356831" y="612032"/>
                </a:cubicBezTo>
                <a:cubicBezTo>
                  <a:pt x="1365319" y="397180"/>
                  <a:pt x="1547578" y="171600"/>
                  <a:pt x="1773239" y="121551"/>
                </a:cubicBezTo>
                <a:cubicBezTo>
                  <a:pt x="1804789" y="114503"/>
                  <a:pt x="1837013" y="110980"/>
                  <a:pt x="1869333" y="110980"/>
                </a:cubicBezTo>
                <a:cubicBezTo>
                  <a:pt x="2087466" y="110980"/>
                  <a:pt x="2259155" y="271137"/>
                  <a:pt x="2312167" y="320866"/>
                </a:cubicBezTo>
                <a:cubicBezTo>
                  <a:pt x="2563133" y="555255"/>
                  <a:pt x="2364538" y="842498"/>
                  <a:pt x="2568899" y="1194363"/>
                </a:cubicBezTo>
                <a:cubicBezTo>
                  <a:pt x="2600650" y="1246494"/>
                  <a:pt x="2637078" y="1295662"/>
                  <a:pt x="2677726" y="1341226"/>
                </a:cubicBezTo>
                <a:cubicBezTo>
                  <a:pt x="2757804" y="1432276"/>
                  <a:pt x="2906990" y="1416261"/>
                  <a:pt x="2964327" y="1310316"/>
                </a:cubicBezTo>
                <a:cubicBezTo>
                  <a:pt x="3059059" y="1135183"/>
                  <a:pt x="3149628" y="938831"/>
                  <a:pt x="3333248" y="887741"/>
                </a:cubicBezTo>
                <a:cubicBezTo>
                  <a:pt x="3690239" y="788365"/>
                  <a:pt x="3902767" y="1378543"/>
                  <a:pt x="4272730" y="1307994"/>
                </a:cubicBezTo>
                <a:cubicBezTo>
                  <a:pt x="4426320" y="1278686"/>
                  <a:pt x="4515368" y="1152802"/>
                  <a:pt x="4596327" y="996810"/>
                </a:cubicBezTo>
                <a:cubicBezTo>
                  <a:pt x="4618829" y="953326"/>
                  <a:pt x="4640770" y="907521"/>
                  <a:pt x="4663272" y="860676"/>
                </a:cubicBezTo>
                <a:cubicBezTo>
                  <a:pt x="4732781" y="613153"/>
                  <a:pt x="4835282" y="115946"/>
                  <a:pt x="5572324" y="40189"/>
                </a:cubicBezTo>
                <a:cubicBezTo>
                  <a:pt x="5622910" y="31543"/>
                  <a:pt x="5674208" y="27859"/>
                  <a:pt x="5725514" y="29060"/>
                </a:cubicBezTo>
                <a:close/>
                <a:moveTo>
                  <a:pt x="4169348" y="793"/>
                </a:moveTo>
                <a:cubicBezTo>
                  <a:pt x="4219966" y="3995"/>
                  <a:pt x="4269734" y="15368"/>
                  <a:pt x="4316693" y="34505"/>
                </a:cubicBezTo>
                <a:cubicBezTo>
                  <a:pt x="4514808" y="114584"/>
                  <a:pt x="4637488" y="329676"/>
                  <a:pt x="4609540" y="547569"/>
                </a:cubicBezTo>
                <a:cubicBezTo>
                  <a:pt x="4568620" y="865801"/>
                  <a:pt x="4251108" y="1055907"/>
                  <a:pt x="3962986" y="935790"/>
                </a:cubicBezTo>
                <a:cubicBezTo>
                  <a:pt x="3762790" y="852028"/>
                  <a:pt x="3642672" y="631491"/>
                  <a:pt x="3676946" y="411355"/>
                </a:cubicBezTo>
                <a:cubicBezTo>
                  <a:pt x="3716424" y="155985"/>
                  <a:pt x="3934959" y="-13061"/>
                  <a:pt x="4169348" y="793"/>
                </a:cubicBezTo>
                <a:close/>
              </a:path>
            </a:pathLst>
          </a:custGeom>
        </p:spPr>
      </p:pic>
      <p:sp>
        <p:nvSpPr>
          <p:cNvPr id="9" name="TextBox 8">
            <a:extLst>
              <a:ext uri="{FF2B5EF4-FFF2-40B4-BE49-F238E27FC236}">
                <a16:creationId xmlns:a16="http://schemas.microsoft.com/office/drawing/2014/main" id="{EF5A0B83-0A8D-F78B-4E31-656006C8F931}"/>
              </a:ext>
            </a:extLst>
          </p:cNvPr>
          <p:cNvSpPr txBox="1"/>
          <p:nvPr/>
        </p:nvSpPr>
        <p:spPr>
          <a:xfrm>
            <a:off x="7865394" y="91244"/>
            <a:ext cx="5565793" cy="307777"/>
          </a:xfrm>
          <a:prstGeom prst="rect">
            <a:avLst/>
          </a:prstGeom>
          <a:noFill/>
        </p:spPr>
        <p:txBody>
          <a:bodyPr wrap="square">
            <a:spAutoFit/>
          </a:bodyPr>
          <a:lstStyle/>
          <a:p>
            <a:r>
              <a:rPr lang="en-US" sz="1400" i="1" dirty="0"/>
              <a:t>Crown: Freedom.</a:t>
            </a:r>
            <a:r>
              <a:rPr lang="en-US" sz="1400" dirty="0"/>
              <a:t> Russell Craig, Philadelphia. 2021.</a:t>
            </a:r>
          </a:p>
        </p:txBody>
      </p:sp>
      <p:pic>
        <p:nvPicPr>
          <p:cNvPr id="2" name="Audio 1">
            <a:hlinkClick r:id="" action="ppaction://media"/>
            <a:extLst>
              <a:ext uri="{FF2B5EF4-FFF2-40B4-BE49-F238E27FC236}">
                <a16:creationId xmlns:a16="http://schemas.microsoft.com/office/drawing/2014/main" id="{2039ED02-C460-725C-BA70-30BAFF4BD4A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2570398443"/>
      </p:ext>
    </p:extLst>
  </p:cSld>
  <p:clrMapOvr>
    <a:masterClrMapping/>
  </p:clrMapOvr>
  <mc:AlternateContent xmlns:mc="http://schemas.openxmlformats.org/markup-compatibility/2006" xmlns:p14="http://schemas.microsoft.com/office/powerpoint/2010/main">
    <mc:Choice Requires="p14">
      <p:transition spd="slow" p14:dur="2000" advTm="19411"/>
    </mc:Choice>
    <mc:Fallback xmlns="">
      <p:transition spd="slow" advTm="1941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4" name="Background Fill">
            <a:extLst>
              <a:ext uri="{FF2B5EF4-FFF2-40B4-BE49-F238E27FC236}">
                <a16:creationId xmlns:a16="http://schemas.microsoft.com/office/drawing/2014/main" id="{B937640E-EF7A-4A6C-A950-D12B7D5C92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6ADA084-C86B-4F3C-8077-6A8999CC46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3" name="Content Placeholder 2">
            <a:extLst>
              <a:ext uri="{FF2B5EF4-FFF2-40B4-BE49-F238E27FC236}">
                <a16:creationId xmlns:a16="http://schemas.microsoft.com/office/drawing/2014/main" id="{36AF4125-D9F7-5AC5-FA5F-C8272746BAC8}"/>
              </a:ext>
            </a:extLst>
          </p:cNvPr>
          <p:cNvSpPr>
            <a:spLocks noGrp="1"/>
          </p:cNvSpPr>
          <p:nvPr>
            <p:ph idx="1"/>
          </p:nvPr>
        </p:nvSpPr>
        <p:spPr>
          <a:xfrm>
            <a:off x="1263496" y="2706788"/>
            <a:ext cx="5588281" cy="3174788"/>
          </a:xfrm>
        </p:spPr>
        <p:txBody>
          <a:bodyPr anchor="t">
            <a:normAutofit/>
          </a:bodyPr>
          <a:lstStyle/>
          <a:p>
            <a:pPr marL="285750" indent="-285750">
              <a:buFont typeface="Arial" panose="020B0604020202020204" pitchFamily="34" charset="0"/>
              <a:buChar char="•"/>
            </a:pPr>
            <a:r>
              <a:rPr lang="en-US" sz="4400" b="1" kern="100" dirty="0">
                <a:latin typeface="Arial Nova" panose="020B0504020202020204" pitchFamily="34" charset="0"/>
                <a:ea typeface="Calibri" panose="020F0502020204030204" pitchFamily="34" charset="0"/>
                <a:cs typeface="Times New Roman" panose="02020603050405020304" pitchFamily="18" charset="0"/>
              </a:rPr>
              <a:t>INTEGRATE</a:t>
            </a:r>
          </a:p>
        </p:txBody>
      </p:sp>
      <p:pic>
        <p:nvPicPr>
          <p:cNvPr id="4" name="Picture 3" descr="A picture containing clothing, person, human face, person&#10;&#10;Description automatically generated">
            <a:extLst>
              <a:ext uri="{FF2B5EF4-FFF2-40B4-BE49-F238E27FC236}">
                <a16:creationId xmlns:a16="http://schemas.microsoft.com/office/drawing/2014/main" id="{B4E0FE3F-FC4A-C2DE-84B9-291043B708E2}"/>
              </a:ext>
            </a:extLst>
          </p:cNvPr>
          <p:cNvPicPr>
            <a:picLocks noChangeAspect="1"/>
          </p:cNvPicPr>
          <p:nvPr/>
        </p:nvPicPr>
        <p:blipFill rotWithShape="1">
          <a:blip r:embed="rId5"/>
          <a:srcRect l="21840" r="31606" b="-1"/>
          <a:stretch/>
        </p:blipFill>
        <p:spPr>
          <a:xfrm>
            <a:off x="6096000" y="1"/>
            <a:ext cx="6096000" cy="6857999"/>
          </a:xfrm>
          <a:custGeom>
            <a:avLst/>
            <a:gdLst/>
            <a:ahLst/>
            <a:cxnLst/>
            <a:rect l="l" t="t" r="r" b="b"/>
            <a:pathLst>
              <a:path w="5726654" h="6857999">
                <a:moveTo>
                  <a:pt x="615191" y="3536634"/>
                </a:moveTo>
                <a:cubicBezTo>
                  <a:pt x="896629" y="3536634"/>
                  <a:pt x="1124779" y="3764784"/>
                  <a:pt x="1124779" y="4046222"/>
                </a:cubicBezTo>
                <a:cubicBezTo>
                  <a:pt x="1124779" y="4327660"/>
                  <a:pt x="896629" y="4555810"/>
                  <a:pt x="615191" y="4555810"/>
                </a:cubicBezTo>
                <a:cubicBezTo>
                  <a:pt x="333753" y="4555810"/>
                  <a:pt x="105603" y="4327660"/>
                  <a:pt x="105603" y="4046222"/>
                </a:cubicBezTo>
                <a:cubicBezTo>
                  <a:pt x="105603" y="3764784"/>
                  <a:pt x="333753" y="3536634"/>
                  <a:pt x="615191" y="3536634"/>
                </a:cubicBezTo>
                <a:close/>
                <a:moveTo>
                  <a:pt x="1497781" y="0"/>
                </a:moveTo>
                <a:lnTo>
                  <a:pt x="5726654" y="0"/>
                </a:lnTo>
                <a:lnTo>
                  <a:pt x="5726654" y="6857999"/>
                </a:lnTo>
                <a:lnTo>
                  <a:pt x="311758" y="6857999"/>
                </a:lnTo>
                <a:lnTo>
                  <a:pt x="314131" y="6707669"/>
                </a:lnTo>
                <a:cubicBezTo>
                  <a:pt x="335133" y="6366408"/>
                  <a:pt x="433652" y="6019041"/>
                  <a:pt x="599703" y="5670857"/>
                </a:cubicBezTo>
                <a:cubicBezTo>
                  <a:pt x="770258" y="5311555"/>
                  <a:pt x="1010814" y="4986831"/>
                  <a:pt x="1211434" y="4641254"/>
                </a:cubicBezTo>
                <a:cubicBezTo>
                  <a:pt x="1493037" y="4154455"/>
                  <a:pt x="1511836" y="3622743"/>
                  <a:pt x="1053042" y="3164268"/>
                </a:cubicBezTo>
                <a:cubicBezTo>
                  <a:pt x="881978" y="2993263"/>
                  <a:pt x="700423" y="2805522"/>
                  <a:pt x="607049" y="2589404"/>
                </a:cubicBezTo>
                <a:cubicBezTo>
                  <a:pt x="366280" y="2032157"/>
                  <a:pt x="541126" y="1508060"/>
                  <a:pt x="1054916" y="1068098"/>
                </a:cubicBezTo>
                <a:cubicBezTo>
                  <a:pt x="1261028" y="891534"/>
                  <a:pt x="1489689" y="709487"/>
                  <a:pt x="1502878" y="419994"/>
                </a:cubicBezTo>
                <a:cubicBezTo>
                  <a:pt x="1506390" y="341909"/>
                  <a:pt x="1507263" y="263519"/>
                  <a:pt x="1505905" y="184995"/>
                </a:cubicBezTo>
                <a:close/>
                <a:moveTo>
                  <a:pt x="14544" y="0"/>
                </a:moveTo>
                <a:lnTo>
                  <a:pt x="879353" y="0"/>
                </a:lnTo>
                <a:lnTo>
                  <a:pt x="892054" y="78051"/>
                </a:lnTo>
                <a:cubicBezTo>
                  <a:pt x="904493" y="285270"/>
                  <a:pt x="770272" y="479620"/>
                  <a:pt x="561941" y="535442"/>
                </a:cubicBezTo>
                <a:cubicBezTo>
                  <a:pt x="323847" y="599239"/>
                  <a:pt x="79117" y="457944"/>
                  <a:pt x="15320" y="219851"/>
                </a:cubicBezTo>
                <a:cubicBezTo>
                  <a:pt x="-630" y="160328"/>
                  <a:pt x="-3761" y="100390"/>
                  <a:pt x="4235" y="42968"/>
                </a:cubicBezTo>
                <a:close/>
              </a:path>
            </a:pathLst>
          </a:custGeom>
        </p:spPr>
      </p:pic>
      <p:sp>
        <p:nvSpPr>
          <p:cNvPr id="7" name="TextBox 6">
            <a:extLst>
              <a:ext uri="{FF2B5EF4-FFF2-40B4-BE49-F238E27FC236}">
                <a16:creationId xmlns:a16="http://schemas.microsoft.com/office/drawing/2014/main" id="{FA978212-86DC-CDEB-97B1-824017D30B37}"/>
              </a:ext>
            </a:extLst>
          </p:cNvPr>
          <p:cNvSpPr txBox="1"/>
          <p:nvPr/>
        </p:nvSpPr>
        <p:spPr>
          <a:xfrm>
            <a:off x="2019273" y="6550222"/>
            <a:ext cx="4532954" cy="307777"/>
          </a:xfrm>
          <a:prstGeom prst="rect">
            <a:avLst/>
          </a:prstGeom>
          <a:noFill/>
        </p:spPr>
        <p:txBody>
          <a:bodyPr wrap="square">
            <a:spAutoFit/>
          </a:bodyPr>
          <a:lstStyle/>
          <a:p>
            <a:r>
              <a:rPr lang="en-US" sz="1400" i="1" dirty="0"/>
              <a:t>What’s 6 Feet?</a:t>
            </a:r>
            <a:r>
              <a:rPr lang="en-US" sz="1400" dirty="0"/>
              <a:t> Marni </a:t>
            </a:r>
            <a:r>
              <a:rPr lang="en-US" sz="1400" dirty="0" err="1"/>
              <a:t>Gittleman</a:t>
            </a:r>
            <a:r>
              <a:rPr lang="en-US" sz="1400" dirty="0"/>
              <a:t>, Santa Monica. 2021.</a:t>
            </a:r>
          </a:p>
        </p:txBody>
      </p:sp>
      <p:pic>
        <p:nvPicPr>
          <p:cNvPr id="2" name="Audio 1">
            <a:hlinkClick r:id="" action="ppaction://media"/>
            <a:extLst>
              <a:ext uri="{FF2B5EF4-FFF2-40B4-BE49-F238E27FC236}">
                <a16:creationId xmlns:a16="http://schemas.microsoft.com/office/drawing/2014/main" id="{258BA5EF-FFFC-A4E9-CEB6-33D121ABAFC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278026046"/>
      </p:ext>
    </p:extLst>
  </p:cSld>
  <p:clrMapOvr>
    <a:masterClrMapping/>
  </p:clrMapOvr>
  <mc:AlternateContent xmlns:mc="http://schemas.openxmlformats.org/markup-compatibility/2006" xmlns:p14="http://schemas.microsoft.com/office/powerpoint/2010/main">
    <mc:Choice Requires="p14">
      <p:transition spd="slow" p14:dur="2000" advTm="32577"/>
    </mc:Choice>
    <mc:Fallback xmlns="">
      <p:transition spd="slow" advTm="325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7" name="Background Fill">
            <a:extLst>
              <a:ext uri="{FF2B5EF4-FFF2-40B4-BE49-F238E27FC236}">
                <a16:creationId xmlns:a16="http://schemas.microsoft.com/office/drawing/2014/main" id="{B937640E-EF7A-4A6C-A950-D12B7D5C92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6ADA084-C86B-4F3C-8077-6A8999CC46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3" name="Content Placeholder 2">
            <a:extLst>
              <a:ext uri="{FF2B5EF4-FFF2-40B4-BE49-F238E27FC236}">
                <a16:creationId xmlns:a16="http://schemas.microsoft.com/office/drawing/2014/main" id="{36AF4125-D9F7-5AC5-FA5F-C8272746BAC8}"/>
              </a:ext>
            </a:extLst>
          </p:cNvPr>
          <p:cNvSpPr>
            <a:spLocks noGrp="1"/>
          </p:cNvSpPr>
          <p:nvPr>
            <p:ph idx="1"/>
          </p:nvPr>
        </p:nvSpPr>
        <p:spPr>
          <a:xfrm>
            <a:off x="4247894" y="844387"/>
            <a:ext cx="3693163" cy="1846601"/>
          </a:xfrm>
        </p:spPr>
        <p:txBody>
          <a:bodyPr>
            <a:normAutofit/>
          </a:bodyPr>
          <a:lstStyle/>
          <a:p>
            <a:pPr marL="285750" indent="-285750">
              <a:buFont typeface="Arial" panose="020B0604020202020204" pitchFamily="34" charset="0"/>
              <a:buChar char="•"/>
            </a:pPr>
            <a:r>
              <a:rPr lang="en-US" sz="4400" b="1" kern="100" dirty="0">
                <a:latin typeface="Arial Nova" panose="020B0504020202020204" pitchFamily="34" charset="0"/>
                <a:ea typeface="Calibri" panose="020F0502020204030204" pitchFamily="34" charset="0"/>
                <a:cs typeface="Times New Roman" panose="02020603050405020304" pitchFamily="18" charset="0"/>
              </a:rPr>
              <a:t>ADVOCATE</a:t>
            </a:r>
          </a:p>
        </p:txBody>
      </p:sp>
      <p:pic>
        <p:nvPicPr>
          <p:cNvPr id="4" name="Picture 3" descr="A picture containing outdoor, grass, plant, tree&#10;&#10;Description automatically generated">
            <a:extLst>
              <a:ext uri="{FF2B5EF4-FFF2-40B4-BE49-F238E27FC236}">
                <a16:creationId xmlns:a16="http://schemas.microsoft.com/office/drawing/2014/main" id="{3E17F98C-3F96-B097-F2EE-19FD92BE6922}"/>
              </a:ext>
            </a:extLst>
          </p:cNvPr>
          <p:cNvPicPr>
            <a:picLocks noChangeAspect="1"/>
          </p:cNvPicPr>
          <p:nvPr/>
        </p:nvPicPr>
        <p:blipFill rotWithShape="1">
          <a:blip r:embed="rId5"/>
          <a:srcRect l="25" t="-3434" r="-25" b="34648"/>
          <a:stretch/>
        </p:blipFill>
        <p:spPr>
          <a:xfrm>
            <a:off x="20" y="2140698"/>
            <a:ext cx="12191980" cy="4717302"/>
          </a:xfrm>
          <a:custGeom>
            <a:avLst/>
            <a:gdLst/>
            <a:ahLst/>
            <a:cxnLst/>
            <a:rect l="l" t="t" r="r" b="b"/>
            <a:pathLst>
              <a:path w="12192000" h="4717302">
                <a:moveTo>
                  <a:pt x="4545624" y="203817"/>
                </a:moveTo>
                <a:cubicBezTo>
                  <a:pt x="4760432" y="212378"/>
                  <a:pt x="4978404" y="270695"/>
                  <a:pt x="5197345" y="381665"/>
                </a:cubicBezTo>
                <a:cubicBezTo>
                  <a:pt x="5469063" y="519380"/>
                  <a:pt x="5697157" y="768676"/>
                  <a:pt x="5904467" y="1003103"/>
                </a:cubicBezTo>
                <a:cubicBezTo>
                  <a:pt x="6460267" y="1631811"/>
                  <a:pt x="7148441" y="1649803"/>
                  <a:pt x="7799404" y="1324958"/>
                </a:cubicBezTo>
                <a:cubicBezTo>
                  <a:pt x="8261577" y="1093435"/>
                  <a:pt x="8699978" y="808698"/>
                  <a:pt x="9177500" y="617080"/>
                </a:cubicBezTo>
                <a:cubicBezTo>
                  <a:pt x="10214180" y="198893"/>
                  <a:pt x="11218758" y="217816"/>
                  <a:pt x="12105586" y="813997"/>
                </a:cubicBezTo>
                <a:lnTo>
                  <a:pt x="12192000" y="876736"/>
                </a:lnTo>
                <a:lnTo>
                  <a:pt x="12192000" y="4717302"/>
                </a:lnTo>
                <a:lnTo>
                  <a:pt x="0" y="4717302"/>
                </a:lnTo>
                <a:lnTo>
                  <a:pt x="0" y="1347411"/>
                </a:lnTo>
                <a:lnTo>
                  <a:pt x="67985" y="1306589"/>
                </a:lnTo>
                <a:cubicBezTo>
                  <a:pt x="399959" y="1135764"/>
                  <a:pt x="748383" y="1140050"/>
                  <a:pt x="1114543" y="1215577"/>
                </a:cubicBezTo>
                <a:cubicBezTo>
                  <a:pt x="1512811" y="1297442"/>
                  <a:pt x="1920266" y="1359021"/>
                  <a:pt x="2324754" y="1365710"/>
                </a:cubicBezTo>
                <a:cubicBezTo>
                  <a:pt x="2699664" y="1371691"/>
                  <a:pt x="2952864" y="1090973"/>
                  <a:pt x="3197198" y="838924"/>
                </a:cubicBezTo>
                <a:cubicBezTo>
                  <a:pt x="3615781" y="406968"/>
                  <a:pt x="4073046" y="184983"/>
                  <a:pt x="4545624" y="203817"/>
                </a:cubicBezTo>
                <a:close/>
                <a:moveTo>
                  <a:pt x="2293086" y="102715"/>
                </a:moveTo>
                <a:cubicBezTo>
                  <a:pt x="2467546" y="91895"/>
                  <a:pt x="2639764" y="184257"/>
                  <a:pt x="2722654" y="350616"/>
                </a:cubicBezTo>
                <a:cubicBezTo>
                  <a:pt x="2833176" y="572429"/>
                  <a:pt x="2743044" y="841796"/>
                  <a:pt x="2521340" y="952264"/>
                </a:cubicBezTo>
                <a:cubicBezTo>
                  <a:pt x="2465913" y="979881"/>
                  <a:pt x="2407510" y="994953"/>
                  <a:pt x="2349358" y="998559"/>
                </a:cubicBezTo>
                <a:cubicBezTo>
                  <a:pt x="2174899" y="1009379"/>
                  <a:pt x="2002682" y="917016"/>
                  <a:pt x="1919790" y="750657"/>
                </a:cubicBezTo>
                <a:cubicBezTo>
                  <a:pt x="1809268" y="528844"/>
                  <a:pt x="1899400" y="259477"/>
                  <a:pt x="2121104" y="149010"/>
                </a:cubicBezTo>
                <a:cubicBezTo>
                  <a:pt x="2176531" y="121393"/>
                  <a:pt x="2234933" y="106322"/>
                  <a:pt x="2293086" y="102715"/>
                </a:cubicBezTo>
                <a:close/>
                <a:moveTo>
                  <a:pt x="3233525" y="424"/>
                </a:moveTo>
                <a:cubicBezTo>
                  <a:pt x="3319824" y="-4928"/>
                  <a:pt x="3405013" y="40760"/>
                  <a:pt x="3446016" y="123053"/>
                </a:cubicBezTo>
                <a:cubicBezTo>
                  <a:pt x="3500689" y="232777"/>
                  <a:pt x="3456103" y="366023"/>
                  <a:pt x="3346432" y="420668"/>
                </a:cubicBezTo>
                <a:cubicBezTo>
                  <a:pt x="3319014" y="434329"/>
                  <a:pt x="3290125" y="441785"/>
                  <a:pt x="3261358" y="443568"/>
                </a:cubicBezTo>
                <a:cubicBezTo>
                  <a:pt x="3175059" y="448921"/>
                  <a:pt x="3089870" y="403232"/>
                  <a:pt x="3048866" y="320940"/>
                </a:cubicBezTo>
                <a:cubicBezTo>
                  <a:pt x="2994194" y="211215"/>
                  <a:pt x="3038779" y="77969"/>
                  <a:pt x="3148451" y="23324"/>
                </a:cubicBezTo>
                <a:cubicBezTo>
                  <a:pt x="3175869" y="9663"/>
                  <a:pt x="3204758" y="2208"/>
                  <a:pt x="3233525" y="424"/>
                </a:cubicBezTo>
                <a:close/>
              </a:path>
            </a:pathLst>
          </a:custGeom>
        </p:spPr>
      </p:pic>
      <p:sp>
        <p:nvSpPr>
          <p:cNvPr id="7" name="TextBox 6">
            <a:extLst>
              <a:ext uri="{FF2B5EF4-FFF2-40B4-BE49-F238E27FC236}">
                <a16:creationId xmlns:a16="http://schemas.microsoft.com/office/drawing/2014/main" id="{B0023BD4-CA3F-C277-6DA5-54CF88DBD12F}"/>
              </a:ext>
            </a:extLst>
          </p:cNvPr>
          <p:cNvSpPr txBox="1"/>
          <p:nvPr/>
        </p:nvSpPr>
        <p:spPr>
          <a:xfrm>
            <a:off x="0" y="6550223"/>
            <a:ext cx="6100996" cy="307777"/>
          </a:xfrm>
          <a:prstGeom prst="rect">
            <a:avLst/>
          </a:prstGeom>
          <a:noFill/>
        </p:spPr>
        <p:txBody>
          <a:bodyPr wrap="square">
            <a:spAutoFit/>
          </a:bodyPr>
          <a:lstStyle/>
          <a:p>
            <a:r>
              <a:rPr lang="en-US" sz="1400" i="1" dirty="0">
                <a:highlight>
                  <a:srgbClr val="C0C0C0"/>
                </a:highlight>
              </a:rPr>
              <a:t>Growing Here.</a:t>
            </a:r>
            <a:r>
              <a:rPr lang="en-US" sz="1400" dirty="0">
                <a:highlight>
                  <a:srgbClr val="C0C0C0"/>
                </a:highlight>
              </a:rPr>
              <a:t> Koryn Woodward Wasson, Tempe. 2021.</a:t>
            </a:r>
          </a:p>
        </p:txBody>
      </p:sp>
      <p:pic>
        <p:nvPicPr>
          <p:cNvPr id="2" name="Audio 1">
            <a:hlinkClick r:id="" action="ppaction://media"/>
            <a:extLst>
              <a:ext uri="{FF2B5EF4-FFF2-40B4-BE49-F238E27FC236}">
                <a16:creationId xmlns:a16="http://schemas.microsoft.com/office/drawing/2014/main" id="{A8261B76-902F-0D53-7F29-35F851877BF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989001932"/>
      </p:ext>
    </p:extLst>
  </p:cSld>
  <p:clrMapOvr>
    <a:masterClrMapping/>
  </p:clrMapOvr>
  <mc:AlternateContent xmlns:mc="http://schemas.openxmlformats.org/markup-compatibility/2006" xmlns:p14="http://schemas.microsoft.com/office/powerpoint/2010/main">
    <mc:Choice Requires="p14">
      <p:transition spd="slow" p14:dur="2000" advTm="61625"/>
    </mc:Choice>
    <mc:Fallback xmlns="">
      <p:transition spd="slow" advTm="6162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Background Fill">
            <a:extLst>
              <a:ext uri="{FF2B5EF4-FFF2-40B4-BE49-F238E27FC236}">
                <a16:creationId xmlns:a16="http://schemas.microsoft.com/office/drawing/2014/main" id="{674DE55D-5E7B-49C3-AC0F-EE10C2D05B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ainting of two people&#10;&#10;Description automatically generated with medium confidence">
            <a:extLst>
              <a:ext uri="{FF2B5EF4-FFF2-40B4-BE49-F238E27FC236}">
                <a16:creationId xmlns:a16="http://schemas.microsoft.com/office/drawing/2014/main" id="{AAB2DF37-39E5-0338-488B-F8A8F543CA88}"/>
              </a:ext>
            </a:extLst>
          </p:cNvPr>
          <p:cNvPicPr>
            <a:picLocks noChangeAspect="1"/>
          </p:cNvPicPr>
          <p:nvPr/>
        </p:nvPicPr>
        <p:blipFill rotWithShape="1">
          <a:blip r:embed="rId5"/>
          <a:srcRect r="2562" b="-1"/>
          <a:stretch/>
        </p:blipFill>
        <p:spPr>
          <a:xfrm>
            <a:off x="202932" y="10"/>
            <a:ext cx="11986020" cy="6857990"/>
          </a:xfrm>
          <a:custGeom>
            <a:avLst/>
            <a:gdLst/>
            <a:ahLst/>
            <a:cxnLst/>
            <a:rect l="l" t="t" r="r" b="b"/>
            <a:pathLst>
              <a:path w="11986020" h="6858000">
                <a:moveTo>
                  <a:pt x="530902" y="3322416"/>
                </a:moveTo>
                <a:cubicBezTo>
                  <a:pt x="557490" y="3324013"/>
                  <a:pt x="584315" y="3328297"/>
                  <a:pt x="611046" y="3335460"/>
                </a:cubicBezTo>
                <a:cubicBezTo>
                  <a:pt x="824897" y="3392761"/>
                  <a:pt x="951804" y="3612571"/>
                  <a:pt x="894503" y="3826422"/>
                </a:cubicBezTo>
                <a:cubicBezTo>
                  <a:pt x="837202" y="4040274"/>
                  <a:pt x="617392" y="4167182"/>
                  <a:pt x="403541" y="4109881"/>
                </a:cubicBezTo>
                <a:cubicBezTo>
                  <a:pt x="189690" y="4052579"/>
                  <a:pt x="62782" y="3832768"/>
                  <a:pt x="120083" y="3618917"/>
                </a:cubicBezTo>
                <a:cubicBezTo>
                  <a:pt x="170221" y="3431798"/>
                  <a:pt x="344782" y="3311244"/>
                  <a:pt x="530902" y="3322416"/>
                </a:cubicBezTo>
                <a:close/>
                <a:moveTo>
                  <a:pt x="1391559" y="1925584"/>
                </a:moveTo>
                <a:cubicBezTo>
                  <a:pt x="1436942" y="1928308"/>
                  <a:pt x="1482727" y="1935621"/>
                  <a:pt x="1528353" y="1947846"/>
                </a:cubicBezTo>
                <a:cubicBezTo>
                  <a:pt x="1893364" y="2045650"/>
                  <a:pt x="2109977" y="2420837"/>
                  <a:pt x="2012173" y="2785847"/>
                </a:cubicBezTo>
                <a:cubicBezTo>
                  <a:pt x="1914369" y="3150857"/>
                  <a:pt x="1539183" y="3367471"/>
                  <a:pt x="1174173" y="3269667"/>
                </a:cubicBezTo>
                <a:cubicBezTo>
                  <a:pt x="809163" y="3171862"/>
                  <a:pt x="592548" y="2796676"/>
                  <a:pt x="690352" y="2431666"/>
                </a:cubicBezTo>
                <a:cubicBezTo>
                  <a:pt x="775931" y="2112283"/>
                  <a:pt x="1073881" y="1906514"/>
                  <a:pt x="1391559" y="1925584"/>
                </a:cubicBezTo>
                <a:close/>
                <a:moveTo>
                  <a:pt x="2206528" y="0"/>
                </a:moveTo>
                <a:lnTo>
                  <a:pt x="11986020" y="0"/>
                </a:lnTo>
                <a:lnTo>
                  <a:pt x="11986020" y="6858000"/>
                </a:lnTo>
                <a:lnTo>
                  <a:pt x="151376" y="6858000"/>
                </a:lnTo>
                <a:lnTo>
                  <a:pt x="86817" y="6665489"/>
                </a:lnTo>
                <a:cubicBezTo>
                  <a:pt x="-144285" y="5835902"/>
                  <a:pt x="53711" y="4858120"/>
                  <a:pt x="1074148" y="4210833"/>
                </a:cubicBezTo>
                <a:cubicBezTo>
                  <a:pt x="1452236" y="3970934"/>
                  <a:pt x="1807671" y="3694142"/>
                  <a:pt x="2163452" y="3420870"/>
                </a:cubicBezTo>
                <a:cubicBezTo>
                  <a:pt x="2499873" y="3162313"/>
                  <a:pt x="2607470" y="2788715"/>
                  <a:pt x="2485522" y="2378659"/>
                </a:cubicBezTo>
                <a:cubicBezTo>
                  <a:pt x="2350715" y="1927911"/>
                  <a:pt x="2171827" y="1485899"/>
                  <a:pt x="2085365" y="1026482"/>
                </a:cubicBezTo>
                <a:cubicBezTo>
                  <a:pt x="2017886" y="668078"/>
                  <a:pt x="2043512" y="336833"/>
                  <a:pt x="2176751" y="54992"/>
                </a:cubicBezTo>
                <a:close/>
              </a:path>
            </a:pathLst>
          </a:custGeom>
        </p:spPr>
      </p:pic>
      <p:sp>
        <p:nvSpPr>
          <p:cNvPr id="5" name="TextBox 4">
            <a:extLst>
              <a:ext uri="{FF2B5EF4-FFF2-40B4-BE49-F238E27FC236}">
                <a16:creationId xmlns:a16="http://schemas.microsoft.com/office/drawing/2014/main" id="{B7B523FC-E195-45BB-8F1A-CAE180A59307}"/>
              </a:ext>
            </a:extLst>
          </p:cNvPr>
          <p:cNvSpPr txBox="1"/>
          <p:nvPr/>
        </p:nvSpPr>
        <p:spPr>
          <a:xfrm>
            <a:off x="0" y="0"/>
            <a:ext cx="2143593" cy="1077218"/>
          </a:xfrm>
          <a:prstGeom prst="rect">
            <a:avLst/>
          </a:prstGeom>
          <a:noFill/>
        </p:spPr>
        <p:txBody>
          <a:bodyPr wrap="square">
            <a:spAutoFit/>
          </a:bodyPr>
          <a:lstStyle/>
          <a:p>
            <a:r>
              <a:rPr lang="en-US" sz="1600" i="1" dirty="0"/>
              <a:t>Mural Magic.</a:t>
            </a:r>
            <a:r>
              <a:rPr lang="en-US" sz="1600" dirty="0"/>
              <a:t> Donna Grace </a:t>
            </a:r>
            <a:r>
              <a:rPr lang="en-US" sz="1600" dirty="0" err="1"/>
              <a:t>Kroh</a:t>
            </a:r>
            <a:r>
              <a:rPr lang="en-US" sz="1600" dirty="0"/>
              <a:t>, Michele Scott, irregular, WET. Philadelphia, 2023.</a:t>
            </a:r>
          </a:p>
        </p:txBody>
      </p:sp>
      <p:pic>
        <p:nvPicPr>
          <p:cNvPr id="4" name="Audio 3">
            <a:hlinkClick r:id="" action="ppaction://media"/>
            <a:extLst>
              <a:ext uri="{FF2B5EF4-FFF2-40B4-BE49-F238E27FC236}">
                <a16:creationId xmlns:a16="http://schemas.microsoft.com/office/drawing/2014/main" id="{1B906A27-FBC2-2FCD-8A39-96DDF56E3A3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2362100906"/>
      </p:ext>
    </p:extLst>
  </p:cSld>
  <p:clrMapOvr>
    <a:masterClrMapping/>
  </p:clrMapOvr>
  <mc:AlternateContent xmlns:mc="http://schemas.openxmlformats.org/markup-compatibility/2006" xmlns:p14="http://schemas.microsoft.com/office/powerpoint/2010/main">
    <mc:Choice Requires="p14">
      <p:transition spd="slow" p14:dur="2000" advTm="92206"/>
    </mc:Choice>
    <mc:Fallback xmlns="">
      <p:transition spd="slow" advTm="922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42E603F-28B7-4831-BF23-65FBAB13D5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4D39700F-2B10-4402-A7DD-06EE224588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32968"/>
            <a:ext cx="9560477" cy="6625032"/>
          </a:xfrm>
          <a:custGeom>
            <a:avLst/>
            <a:gdLst>
              <a:gd name="connsiteX0" fmla="*/ 8831314 w 9263816"/>
              <a:gd name="connsiteY0" fmla="*/ 5943878 h 6858000"/>
              <a:gd name="connsiteX1" fmla="*/ 9179783 w 9263816"/>
              <a:gd name="connsiteY1" fmla="*/ 6086141 h 6858000"/>
              <a:gd name="connsiteX2" fmla="*/ 9260887 w 9263816"/>
              <a:gd name="connsiteY2" fmla="*/ 6279156 h 6858000"/>
              <a:gd name="connsiteX3" fmla="*/ 8925621 w 9263816"/>
              <a:gd name="connsiteY3" fmla="*/ 6708712 h 6858000"/>
              <a:gd name="connsiteX4" fmla="*/ 8496050 w 9263816"/>
              <a:gd name="connsiteY4" fmla="*/ 6373449 h 6858000"/>
              <a:gd name="connsiteX5" fmla="*/ 8831314 w 9263816"/>
              <a:gd name="connsiteY5" fmla="*/ 5943878 h 6858000"/>
              <a:gd name="connsiteX6" fmla="*/ 7397485 w 9263816"/>
              <a:gd name="connsiteY6" fmla="*/ 5931706 h 6858000"/>
              <a:gd name="connsiteX7" fmla="*/ 7917779 w 9263816"/>
              <a:gd name="connsiteY7" fmla="*/ 6191864 h 6858000"/>
              <a:gd name="connsiteX8" fmla="*/ 8013467 w 9263816"/>
              <a:gd name="connsiteY8" fmla="*/ 6375784 h 6858000"/>
              <a:gd name="connsiteX9" fmla="*/ 8021879 w 9263816"/>
              <a:gd name="connsiteY9" fmla="*/ 6753751 h 6858000"/>
              <a:gd name="connsiteX10" fmla="*/ 7981316 w 9263816"/>
              <a:gd name="connsiteY10" fmla="*/ 6858000 h 6858000"/>
              <a:gd name="connsiteX11" fmla="*/ 6819486 w 9263816"/>
              <a:gd name="connsiteY11" fmla="*/ 6858000 h 6858000"/>
              <a:gd name="connsiteX12" fmla="*/ 6785199 w 9263816"/>
              <a:gd name="connsiteY12" fmla="*/ 6781101 h 6858000"/>
              <a:gd name="connsiteX13" fmla="*/ 7196747 w 9263816"/>
              <a:gd name="connsiteY13" fmla="*/ 5964309 h 6858000"/>
              <a:gd name="connsiteX14" fmla="*/ 7397485 w 9263816"/>
              <a:gd name="connsiteY14" fmla="*/ 5931706 h 6858000"/>
              <a:gd name="connsiteX15" fmla="*/ 1505570 w 9263816"/>
              <a:gd name="connsiteY15" fmla="*/ 227178 h 6858000"/>
              <a:gd name="connsiteX16" fmla="*/ 2026489 w 9263816"/>
              <a:gd name="connsiteY16" fmla="*/ 392370 h 6858000"/>
              <a:gd name="connsiteX17" fmla="*/ 2444553 w 9263816"/>
              <a:gd name="connsiteY17" fmla="*/ 1654853 h 6858000"/>
              <a:gd name="connsiteX18" fmla="*/ 3183153 w 9263816"/>
              <a:gd name="connsiteY18" fmla="*/ 2116208 h 6858000"/>
              <a:gd name="connsiteX19" fmla="*/ 4288384 w 9263816"/>
              <a:gd name="connsiteY19" fmla="*/ 1291908 h 6858000"/>
              <a:gd name="connsiteX20" fmla="*/ 5472602 w 9263816"/>
              <a:gd name="connsiteY20" fmla="*/ 1697818 h 6858000"/>
              <a:gd name="connsiteX21" fmla="*/ 5844697 w 9263816"/>
              <a:gd name="connsiteY21" fmla="*/ 3444791 h 6858000"/>
              <a:gd name="connsiteX22" fmla="*/ 6715674 w 9263816"/>
              <a:gd name="connsiteY22" fmla="*/ 4065208 h 6858000"/>
              <a:gd name="connsiteX23" fmla="*/ 8130429 w 9263816"/>
              <a:gd name="connsiteY23" fmla="*/ 4101787 h 6858000"/>
              <a:gd name="connsiteX24" fmla="*/ 8624630 w 9263816"/>
              <a:gd name="connsiteY24" fmla="*/ 4686202 h 6858000"/>
              <a:gd name="connsiteX25" fmla="*/ 8623843 w 9263816"/>
              <a:gd name="connsiteY25" fmla="*/ 4685749 h 6858000"/>
              <a:gd name="connsiteX26" fmla="*/ 8646859 w 9263816"/>
              <a:gd name="connsiteY26" fmla="*/ 4835156 h 6858000"/>
              <a:gd name="connsiteX27" fmla="*/ 8079403 w 9263816"/>
              <a:gd name="connsiteY27" fmla="*/ 5661624 h 6858000"/>
              <a:gd name="connsiteX28" fmla="*/ 6833105 w 9263816"/>
              <a:gd name="connsiteY28" fmla="*/ 5397208 h 6858000"/>
              <a:gd name="connsiteX29" fmla="*/ 5900832 w 9263816"/>
              <a:gd name="connsiteY29" fmla="*/ 5944462 h 6858000"/>
              <a:gd name="connsiteX30" fmla="*/ 6067212 w 9263816"/>
              <a:gd name="connsiteY30" fmla="*/ 6811916 h 6858000"/>
              <a:gd name="connsiteX31" fmla="*/ 6089565 w 9263816"/>
              <a:gd name="connsiteY31" fmla="*/ 6858000 h 6858000"/>
              <a:gd name="connsiteX32" fmla="*/ 0 w 9263816"/>
              <a:gd name="connsiteY32" fmla="*/ 6858000 h 6858000"/>
              <a:gd name="connsiteX33" fmla="*/ 0 w 9263816"/>
              <a:gd name="connsiteY33" fmla="*/ 2181377 h 6858000"/>
              <a:gd name="connsiteX34" fmla="*/ 73069 w 9263816"/>
              <a:gd name="connsiteY34" fmla="*/ 2215839 h 6858000"/>
              <a:gd name="connsiteX35" fmla="*/ 335445 w 9263816"/>
              <a:gd name="connsiteY35" fmla="*/ 2237140 h 6858000"/>
              <a:gd name="connsiteX36" fmla="*/ 752878 w 9263816"/>
              <a:gd name="connsiteY36" fmla="*/ 1445285 h 6858000"/>
              <a:gd name="connsiteX37" fmla="*/ 1202551 w 9263816"/>
              <a:gd name="connsiteY37" fmla="*/ 314229 h 6858000"/>
              <a:gd name="connsiteX38" fmla="*/ 1505570 w 9263816"/>
              <a:gd name="connsiteY38" fmla="*/ 227178 h 6858000"/>
              <a:gd name="connsiteX39" fmla="*/ 3142509 w 9263816"/>
              <a:gd name="connsiteY39" fmla="*/ 68854 h 6858000"/>
              <a:gd name="connsiteX40" fmla="*/ 3490978 w 9263816"/>
              <a:gd name="connsiteY40" fmla="*/ 211117 h 6858000"/>
              <a:gd name="connsiteX41" fmla="*/ 3572083 w 9263816"/>
              <a:gd name="connsiteY41" fmla="*/ 404131 h 6858000"/>
              <a:gd name="connsiteX42" fmla="*/ 3236814 w 9263816"/>
              <a:gd name="connsiteY42" fmla="*/ 833688 h 6858000"/>
              <a:gd name="connsiteX43" fmla="*/ 2807245 w 9263816"/>
              <a:gd name="connsiteY43" fmla="*/ 498425 h 6858000"/>
              <a:gd name="connsiteX44" fmla="*/ 3142509 w 9263816"/>
              <a:gd name="connsiteY44" fmla="*/ 68854 h 6858000"/>
              <a:gd name="connsiteX45" fmla="*/ 0 w 9263816"/>
              <a:gd name="connsiteY45" fmla="*/ 0 h 6858000"/>
              <a:gd name="connsiteX46" fmla="*/ 39858 w 9263816"/>
              <a:gd name="connsiteY46" fmla="*/ 0 h 6858000"/>
              <a:gd name="connsiteX47" fmla="*/ 65022 w 9263816"/>
              <a:gd name="connsiteY47" fmla="*/ 5834 h 6858000"/>
              <a:gd name="connsiteX48" fmla="*/ 389258 w 9263816"/>
              <a:gd name="connsiteY48" fmla="*/ 235630 h 6858000"/>
              <a:gd name="connsiteX49" fmla="*/ 485484 w 9263816"/>
              <a:gd name="connsiteY49" fmla="*/ 420070 h 6858000"/>
              <a:gd name="connsiteX50" fmla="*/ 74229 w 9263816"/>
              <a:gd name="connsiteY50" fmla="*/ 1237955 h 6858000"/>
              <a:gd name="connsiteX51" fmla="*/ 0 w 9263816"/>
              <a:gd name="connsiteY51" fmla="*/ 125447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263816" h="6858000">
                <a:moveTo>
                  <a:pt x="8831314" y="5943878"/>
                </a:moveTo>
                <a:cubicBezTo>
                  <a:pt x="8964281" y="5927490"/>
                  <a:pt x="9096260" y="5981362"/>
                  <a:pt x="9179783" y="6086141"/>
                </a:cubicBezTo>
                <a:cubicBezTo>
                  <a:pt x="9224074" y="6141769"/>
                  <a:pt x="9252211" y="6208560"/>
                  <a:pt x="9260887" y="6279156"/>
                </a:cubicBezTo>
                <a:cubicBezTo>
                  <a:pt x="9286897" y="6490362"/>
                  <a:pt x="9136845" y="6682672"/>
                  <a:pt x="8925621" y="6708712"/>
                </a:cubicBezTo>
                <a:cubicBezTo>
                  <a:pt x="8714398" y="6734766"/>
                  <a:pt x="8522062" y="6584655"/>
                  <a:pt x="8496050" y="6373449"/>
                </a:cubicBezTo>
                <a:cubicBezTo>
                  <a:pt x="8470038" y="6162229"/>
                  <a:pt x="8620090" y="5969920"/>
                  <a:pt x="8831314" y="5943878"/>
                </a:cubicBezTo>
                <a:close/>
                <a:moveTo>
                  <a:pt x="7397485" y="5931706"/>
                </a:moveTo>
                <a:cubicBezTo>
                  <a:pt x="7598431" y="5931157"/>
                  <a:pt x="7792965" y="6024548"/>
                  <a:pt x="7917779" y="6191864"/>
                </a:cubicBezTo>
                <a:cubicBezTo>
                  <a:pt x="7959204" y="6247714"/>
                  <a:pt x="7991530" y="6309792"/>
                  <a:pt x="8013467" y="6375784"/>
                </a:cubicBezTo>
                <a:cubicBezTo>
                  <a:pt x="8055425" y="6502973"/>
                  <a:pt x="8055748" y="6633888"/>
                  <a:pt x="8021879" y="6753751"/>
                </a:cubicBezTo>
                <a:lnTo>
                  <a:pt x="7981316" y="6858000"/>
                </a:lnTo>
                <a:lnTo>
                  <a:pt x="6819486" y="6858000"/>
                </a:lnTo>
                <a:lnTo>
                  <a:pt x="6785199" y="6781101"/>
                </a:lnTo>
                <a:cubicBezTo>
                  <a:pt x="6673307" y="6441922"/>
                  <a:pt x="6857485" y="6076251"/>
                  <a:pt x="7196747" y="5964309"/>
                </a:cubicBezTo>
                <a:cubicBezTo>
                  <a:pt x="7262809" y="5942509"/>
                  <a:pt x="7330503" y="5931889"/>
                  <a:pt x="7397485" y="5931706"/>
                </a:cubicBezTo>
                <a:close/>
                <a:moveTo>
                  <a:pt x="1505570" y="227178"/>
                </a:moveTo>
                <a:cubicBezTo>
                  <a:pt x="1691018" y="218628"/>
                  <a:pt x="1889853" y="275403"/>
                  <a:pt x="2026489" y="392370"/>
                </a:cubicBezTo>
                <a:cubicBezTo>
                  <a:pt x="2369898" y="685965"/>
                  <a:pt x="2078266" y="1147857"/>
                  <a:pt x="2444553" y="1654853"/>
                </a:cubicBezTo>
                <a:cubicBezTo>
                  <a:pt x="2492906" y="1721679"/>
                  <a:pt x="2800482" y="2144546"/>
                  <a:pt x="3183153" y="2116208"/>
                </a:cubicBezTo>
                <a:cubicBezTo>
                  <a:pt x="3673561" y="2080541"/>
                  <a:pt x="3723222" y="1441614"/>
                  <a:pt x="4288384" y="1291908"/>
                </a:cubicBezTo>
                <a:cubicBezTo>
                  <a:pt x="4689065" y="1185875"/>
                  <a:pt x="5207943" y="1366633"/>
                  <a:pt x="5472602" y="1697818"/>
                </a:cubicBezTo>
                <a:cubicBezTo>
                  <a:pt x="5891294" y="2221754"/>
                  <a:pt x="5408012" y="2790179"/>
                  <a:pt x="5844697" y="3444791"/>
                </a:cubicBezTo>
                <a:cubicBezTo>
                  <a:pt x="6149900" y="3902467"/>
                  <a:pt x="6672672" y="4053594"/>
                  <a:pt x="6715674" y="4065208"/>
                </a:cubicBezTo>
                <a:cubicBezTo>
                  <a:pt x="7326423" y="4232519"/>
                  <a:pt x="7677158" y="3817020"/>
                  <a:pt x="8130429" y="4101787"/>
                </a:cubicBezTo>
                <a:cubicBezTo>
                  <a:pt x="8226340" y="4161985"/>
                  <a:pt x="8536372" y="4356819"/>
                  <a:pt x="8624630" y="4686202"/>
                </a:cubicBezTo>
                <a:lnTo>
                  <a:pt x="8623843" y="4685749"/>
                </a:lnTo>
                <a:cubicBezTo>
                  <a:pt x="8636924" y="4734567"/>
                  <a:pt x="8644635" y="4784678"/>
                  <a:pt x="8646859" y="4835156"/>
                </a:cubicBezTo>
                <a:cubicBezTo>
                  <a:pt x="8662596" y="5196604"/>
                  <a:pt x="8398383" y="5562326"/>
                  <a:pt x="8079403" y="5661624"/>
                </a:cubicBezTo>
                <a:cubicBezTo>
                  <a:pt x="7649807" y="5795217"/>
                  <a:pt x="7430996" y="5350293"/>
                  <a:pt x="6833105" y="5397208"/>
                </a:cubicBezTo>
                <a:cubicBezTo>
                  <a:pt x="6519033" y="5421527"/>
                  <a:pt x="6056658" y="5595550"/>
                  <a:pt x="5900832" y="5944462"/>
                </a:cubicBezTo>
                <a:cubicBezTo>
                  <a:pt x="5770548" y="6236600"/>
                  <a:pt x="5916359" y="6515160"/>
                  <a:pt x="6067212" y="6811916"/>
                </a:cubicBezTo>
                <a:lnTo>
                  <a:pt x="6089565" y="6858000"/>
                </a:lnTo>
                <a:lnTo>
                  <a:pt x="0" y="6858000"/>
                </a:lnTo>
                <a:lnTo>
                  <a:pt x="0" y="2181377"/>
                </a:lnTo>
                <a:lnTo>
                  <a:pt x="73069" y="2215839"/>
                </a:lnTo>
                <a:cubicBezTo>
                  <a:pt x="165116" y="2251829"/>
                  <a:pt x="254486" y="2263171"/>
                  <a:pt x="335445" y="2237140"/>
                </a:cubicBezTo>
                <a:cubicBezTo>
                  <a:pt x="594718" y="2153707"/>
                  <a:pt x="688441" y="1733807"/>
                  <a:pt x="752878" y="1445285"/>
                </a:cubicBezTo>
                <a:cubicBezTo>
                  <a:pt x="925059" y="674068"/>
                  <a:pt x="975076" y="456292"/>
                  <a:pt x="1202551" y="314229"/>
                </a:cubicBezTo>
                <a:cubicBezTo>
                  <a:pt x="1287853" y="260956"/>
                  <a:pt x="1394302" y="232308"/>
                  <a:pt x="1505570" y="227178"/>
                </a:cubicBezTo>
                <a:close/>
                <a:moveTo>
                  <a:pt x="3142509" y="68854"/>
                </a:moveTo>
                <a:cubicBezTo>
                  <a:pt x="3275474" y="52467"/>
                  <a:pt x="3407455" y="106339"/>
                  <a:pt x="3490978" y="211117"/>
                </a:cubicBezTo>
                <a:cubicBezTo>
                  <a:pt x="3535271" y="266744"/>
                  <a:pt x="3563404" y="333535"/>
                  <a:pt x="3572083" y="404131"/>
                </a:cubicBezTo>
                <a:cubicBezTo>
                  <a:pt x="3598092" y="615337"/>
                  <a:pt x="3448040" y="807648"/>
                  <a:pt x="3236814" y="833688"/>
                </a:cubicBezTo>
                <a:cubicBezTo>
                  <a:pt x="3025594" y="859741"/>
                  <a:pt x="2833255" y="709631"/>
                  <a:pt x="2807245" y="498425"/>
                </a:cubicBezTo>
                <a:cubicBezTo>
                  <a:pt x="2781232" y="287207"/>
                  <a:pt x="2931283" y="94896"/>
                  <a:pt x="3142509" y="68854"/>
                </a:cubicBezTo>
                <a:close/>
                <a:moveTo>
                  <a:pt x="0" y="0"/>
                </a:moveTo>
                <a:lnTo>
                  <a:pt x="39858" y="0"/>
                </a:lnTo>
                <a:lnTo>
                  <a:pt x="65022" y="5834"/>
                </a:lnTo>
                <a:cubicBezTo>
                  <a:pt x="191545" y="45606"/>
                  <a:pt x="305874" y="124173"/>
                  <a:pt x="389258" y="235630"/>
                </a:cubicBezTo>
                <a:cubicBezTo>
                  <a:pt x="430983" y="291600"/>
                  <a:pt x="463360" y="353876"/>
                  <a:pt x="485484" y="420070"/>
                </a:cubicBezTo>
                <a:cubicBezTo>
                  <a:pt x="597711" y="759508"/>
                  <a:pt x="413661" y="1125662"/>
                  <a:pt x="74229" y="1237955"/>
                </a:cubicBezTo>
                <a:lnTo>
                  <a:pt x="0" y="1254477"/>
                </a:lnTo>
                <a:close/>
              </a:path>
            </a:pathLst>
          </a:cu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14" name="Background Fill">
            <a:extLst>
              <a:ext uri="{FF2B5EF4-FFF2-40B4-BE49-F238E27FC236}">
                <a16:creationId xmlns:a16="http://schemas.microsoft.com/office/drawing/2014/main" id="{68CA250C-CF5A-4736-9249-D6111F7C55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CE3A6CF1-CE88-42A3-8C77-AE98091E7C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888E443-F289-3922-020E-9B60456AD5F5}"/>
              </a:ext>
            </a:extLst>
          </p:cNvPr>
          <p:cNvSpPr>
            <a:spLocks noGrp="1"/>
          </p:cNvSpPr>
          <p:nvPr>
            <p:ph type="title"/>
          </p:nvPr>
        </p:nvSpPr>
        <p:spPr>
          <a:xfrm>
            <a:off x="6082227" y="2062932"/>
            <a:ext cx="5486399" cy="2943225"/>
          </a:xfrm>
        </p:spPr>
        <p:txBody>
          <a:bodyPr vert="horz" lIns="91440" tIns="45720" rIns="91440" bIns="45720" rtlCol="0" anchor="b">
            <a:normAutofit fontScale="90000"/>
          </a:bodyPr>
          <a:lstStyle/>
          <a:p>
            <a:pPr algn="ctr">
              <a:lnSpc>
                <a:spcPct val="95000"/>
              </a:lnSpc>
            </a:pPr>
            <a:r>
              <a:rPr lang="en-US" sz="3600" dirty="0">
                <a:latin typeface="Arial Nova" panose="020B0504020202020204" pitchFamily="34" charset="0"/>
              </a:rPr>
              <a:t>“Nothing is permanent. </a:t>
            </a:r>
            <a:br>
              <a:rPr lang="en-US" sz="3600" dirty="0">
                <a:latin typeface="Arial Nova" panose="020B0504020202020204" pitchFamily="34" charset="0"/>
              </a:rPr>
            </a:br>
            <a:r>
              <a:rPr lang="en-US" sz="3600" dirty="0">
                <a:latin typeface="Arial Nova" panose="020B0504020202020204" pitchFamily="34" charset="0"/>
              </a:rPr>
              <a:t>Everything is subject to change. </a:t>
            </a:r>
            <a:br>
              <a:rPr lang="en-US" sz="3600" dirty="0">
                <a:latin typeface="Arial Nova" panose="020B0504020202020204" pitchFamily="34" charset="0"/>
              </a:rPr>
            </a:br>
            <a:r>
              <a:rPr lang="en-US" sz="3600" dirty="0">
                <a:latin typeface="Arial Nova" panose="020B0504020202020204" pitchFamily="34" charset="0"/>
              </a:rPr>
              <a:t>Being is always becoming.”</a:t>
            </a:r>
            <a:br>
              <a:rPr lang="en-US" sz="3600" dirty="0">
                <a:latin typeface="Arial Nova" panose="020B0504020202020204" pitchFamily="34" charset="0"/>
              </a:rPr>
            </a:br>
            <a:r>
              <a:rPr lang="en-US" sz="3600" dirty="0">
                <a:latin typeface="Arial Nova" panose="020B0504020202020204" pitchFamily="34" charset="0"/>
              </a:rPr>
              <a:t>~ Siddhartha Gautama</a:t>
            </a:r>
            <a:br>
              <a:rPr lang="en-US" sz="3600" dirty="0">
                <a:latin typeface="Arial Nova" panose="020B0504020202020204" pitchFamily="34" charset="0"/>
              </a:rPr>
            </a:br>
            <a:r>
              <a:rPr lang="en-US" sz="3600" dirty="0">
                <a:latin typeface="Arial Nova" panose="020B0504020202020204" pitchFamily="34" charset="0"/>
              </a:rPr>
              <a:t>(The Buddha)</a:t>
            </a:r>
            <a:br>
              <a:rPr lang="en-US" sz="2600" dirty="0"/>
            </a:br>
            <a:endParaRPr lang="en-US" sz="2600" dirty="0"/>
          </a:p>
        </p:txBody>
      </p:sp>
      <p:pic>
        <p:nvPicPr>
          <p:cNvPr id="5" name="Picture 4" descr="A close up of a snake&#10;&#10;Description automatically generated with low confidence">
            <a:extLst>
              <a:ext uri="{FF2B5EF4-FFF2-40B4-BE49-F238E27FC236}">
                <a16:creationId xmlns:a16="http://schemas.microsoft.com/office/drawing/2014/main" id="{BB1C67D1-6731-19E6-BD92-BBFD96A583AD}"/>
              </a:ext>
            </a:extLst>
          </p:cNvPr>
          <p:cNvPicPr>
            <a:picLocks noChangeAspect="1"/>
          </p:cNvPicPr>
          <p:nvPr/>
        </p:nvPicPr>
        <p:blipFill rotWithShape="1">
          <a:blip r:embed="rId4"/>
          <a:srcRect t="9483" r="-1" b="-1"/>
          <a:stretch/>
        </p:blipFill>
        <p:spPr>
          <a:xfrm>
            <a:off x="20" y="211090"/>
            <a:ext cx="5544156" cy="6646910"/>
          </a:xfrm>
          <a:custGeom>
            <a:avLst/>
            <a:gdLst/>
            <a:ahLst/>
            <a:cxnLst/>
            <a:rect l="l" t="t" r="r" b="b"/>
            <a:pathLst>
              <a:path w="5544176" h="6646910">
                <a:moveTo>
                  <a:pt x="4779974" y="685250"/>
                </a:moveTo>
                <a:cubicBezTo>
                  <a:pt x="5032054" y="670215"/>
                  <a:pt x="5267008" y="852320"/>
                  <a:pt x="5309474" y="1126951"/>
                </a:cubicBezTo>
                <a:cubicBezTo>
                  <a:pt x="5346050" y="1363456"/>
                  <a:pt x="5216949" y="1600813"/>
                  <a:pt x="5001910" y="1690856"/>
                </a:cubicBezTo>
                <a:cubicBezTo>
                  <a:pt x="4692098" y="1820733"/>
                  <a:pt x="4350283" y="1615922"/>
                  <a:pt x="4306656" y="1273177"/>
                </a:cubicBezTo>
                <a:cubicBezTo>
                  <a:pt x="4276590" y="1039231"/>
                  <a:pt x="4408479" y="807918"/>
                  <a:pt x="4621504" y="721515"/>
                </a:cubicBezTo>
                <a:cubicBezTo>
                  <a:pt x="4671997" y="700903"/>
                  <a:pt x="4725528" y="688659"/>
                  <a:pt x="4779974" y="685250"/>
                </a:cubicBezTo>
                <a:close/>
                <a:moveTo>
                  <a:pt x="2760003" y="352577"/>
                </a:moveTo>
                <a:cubicBezTo>
                  <a:pt x="2869653" y="345991"/>
                  <a:pt x="2971942" y="425187"/>
                  <a:pt x="2990385" y="544679"/>
                </a:cubicBezTo>
                <a:cubicBezTo>
                  <a:pt x="3006348" y="647665"/>
                  <a:pt x="2950167" y="750884"/>
                  <a:pt x="2856557" y="790095"/>
                </a:cubicBezTo>
                <a:cubicBezTo>
                  <a:pt x="2721799" y="846585"/>
                  <a:pt x="2573171" y="757470"/>
                  <a:pt x="2554030" y="608299"/>
                </a:cubicBezTo>
                <a:cubicBezTo>
                  <a:pt x="2540934" y="506165"/>
                  <a:pt x="2598123" y="405659"/>
                  <a:pt x="2691113" y="368075"/>
                </a:cubicBezTo>
                <a:cubicBezTo>
                  <a:pt x="2713089" y="359242"/>
                  <a:pt x="2736352" y="353973"/>
                  <a:pt x="2760003" y="352577"/>
                </a:cubicBezTo>
                <a:close/>
                <a:moveTo>
                  <a:pt x="3630" y="28121"/>
                </a:moveTo>
                <a:cubicBezTo>
                  <a:pt x="53278" y="26959"/>
                  <a:pt x="102920" y="30524"/>
                  <a:pt x="151871" y="38891"/>
                </a:cubicBezTo>
                <a:cubicBezTo>
                  <a:pt x="865103" y="112200"/>
                  <a:pt x="964292" y="593344"/>
                  <a:pt x="1031555" y="832871"/>
                </a:cubicBezTo>
                <a:cubicBezTo>
                  <a:pt x="1053330" y="878203"/>
                  <a:pt x="1074563" y="922528"/>
                  <a:pt x="1096338" y="964607"/>
                </a:cubicBezTo>
                <a:cubicBezTo>
                  <a:pt x="1174682" y="1115560"/>
                  <a:pt x="1260852" y="1237377"/>
                  <a:pt x="1409481" y="1265738"/>
                </a:cubicBezTo>
                <a:cubicBezTo>
                  <a:pt x="1767492" y="1334008"/>
                  <a:pt x="1973154" y="762896"/>
                  <a:pt x="2318612" y="859062"/>
                </a:cubicBezTo>
                <a:cubicBezTo>
                  <a:pt x="2496300" y="908501"/>
                  <a:pt x="2583943" y="1098510"/>
                  <a:pt x="2675615" y="1267985"/>
                </a:cubicBezTo>
                <a:cubicBezTo>
                  <a:pt x="2731099" y="1370507"/>
                  <a:pt x="2875466" y="1386005"/>
                  <a:pt x="2952957" y="1297896"/>
                </a:cubicBezTo>
                <a:cubicBezTo>
                  <a:pt x="2992292" y="1253804"/>
                  <a:pt x="3027543" y="1206225"/>
                  <a:pt x="3058268" y="1155778"/>
                </a:cubicBezTo>
                <a:cubicBezTo>
                  <a:pt x="3256027" y="815280"/>
                  <a:pt x="3063848" y="537317"/>
                  <a:pt x="3306706" y="310500"/>
                </a:cubicBezTo>
                <a:cubicBezTo>
                  <a:pt x="3358006" y="262378"/>
                  <a:pt x="3524148" y="107395"/>
                  <a:pt x="3735234" y="107395"/>
                </a:cubicBezTo>
                <a:cubicBezTo>
                  <a:pt x="3766510" y="107395"/>
                  <a:pt x="3797693" y="110804"/>
                  <a:pt x="3828224" y="117624"/>
                </a:cubicBezTo>
                <a:cubicBezTo>
                  <a:pt x="4046595" y="166056"/>
                  <a:pt x="4222967" y="384349"/>
                  <a:pt x="4231180" y="592260"/>
                </a:cubicBezTo>
                <a:cubicBezTo>
                  <a:pt x="4242339" y="872003"/>
                  <a:pt x="3941207" y="932136"/>
                  <a:pt x="3873092" y="1299370"/>
                </a:cubicBezTo>
                <a:cubicBezTo>
                  <a:pt x="3837368" y="1492245"/>
                  <a:pt x="3867280" y="1798492"/>
                  <a:pt x="4050935" y="1948439"/>
                </a:cubicBezTo>
                <a:cubicBezTo>
                  <a:pt x="4358421" y="2199435"/>
                  <a:pt x="4810507" y="1777182"/>
                  <a:pt x="5211525" y="2027402"/>
                </a:cubicBezTo>
                <a:cubicBezTo>
                  <a:pt x="5429122" y="2163013"/>
                  <a:pt x="5566824" y="2456164"/>
                  <a:pt x="5541097" y="2700958"/>
                </a:cubicBezTo>
                <a:cubicBezTo>
                  <a:pt x="5501654" y="3076251"/>
                  <a:pt x="5098698" y="3142194"/>
                  <a:pt x="5094823" y="3471378"/>
                </a:cubicBezTo>
                <a:cubicBezTo>
                  <a:pt x="5091415" y="3745236"/>
                  <a:pt x="5419668" y="3893242"/>
                  <a:pt x="5505528" y="4272564"/>
                </a:cubicBezTo>
                <a:cubicBezTo>
                  <a:pt x="5569691" y="4556184"/>
                  <a:pt x="5439041" y="4752005"/>
                  <a:pt x="5281423" y="4965183"/>
                </a:cubicBezTo>
                <a:cubicBezTo>
                  <a:pt x="5068244" y="5253608"/>
                  <a:pt x="4866301" y="5146281"/>
                  <a:pt x="4675749" y="5385343"/>
                </a:cubicBezTo>
                <a:cubicBezTo>
                  <a:pt x="4370191" y="5769070"/>
                  <a:pt x="4714176" y="6260683"/>
                  <a:pt x="4508838" y="6598516"/>
                </a:cubicBezTo>
                <a:lnTo>
                  <a:pt x="4472787" y="6646910"/>
                </a:lnTo>
                <a:lnTo>
                  <a:pt x="3367517" y="6646910"/>
                </a:lnTo>
                <a:lnTo>
                  <a:pt x="2998981" y="6646910"/>
                </a:lnTo>
                <a:lnTo>
                  <a:pt x="2648733" y="6646910"/>
                </a:lnTo>
                <a:lnTo>
                  <a:pt x="0" y="6646910"/>
                </a:lnTo>
                <a:lnTo>
                  <a:pt x="0" y="28222"/>
                </a:lnTo>
                <a:close/>
                <a:moveTo>
                  <a:pt x="1509522" y="767"/>
                </a:moveTo>
                <a:cubicBezTo>
                  <a:pt x="1736339" y="-12639"/>
                  <a:pt x="1947814" y="150946"/>
                  <a:pt x="1986017" y="398066"/>
                </a:cubicBezTo>
                <a:cubicBezTo>
                  <a:pt x="2019183" y="611090"/>
                  <a:pt x="1902946" y="824502"/>
                  <a:pt x="1709217" y="905558"/>
                </a:cubicBezTo>
                <a:cubicBezTo>
                  <a:pt x="1430403" y="1021795"/>
                  <a:pt x="1123149" y="837830"/>
                  <a:pt x="1083551" y="529879"/>
                </a:cubicBezTo>
                <a:cubicBezTo>
                  <a:pt x="1056506" y="319025"/>
                  <a:pt x="1175223" y="110882"/>
                  <a:pt x="1366937" y="33390"/>
                </a:cubicBezTo>
                <a:cubicBezTo>
                  <a:pt x="1412379" y="14871"/>
                  <a:pt x="1460539" y="3866"/>
                  <a:pt x="1509522" y="767"/>
                </a:cubicBezTo>
                <a:close/>
              </a:path>
            </a:pathLst>
          </a:custGeom>
        </p:spPr>
      </p:pic>
      <p:pic>
        <p:nvPicPr>
          <p:cNvPr id="3" name="Audio 2">
            <a:hlinkClick r:id="" action="ppaction://media"/>
            <a:extLst>
              <a:ext uri="{FF2B5EF4-FFF2-40B4-BE49-F238E27FC236}">
                <a16:creationId xmlns:a16="http://schemas.microsoft.com/office/drawing/2014/main" id="{BE4F1EB1-6B6A-A1C5-97D8-1028E8F7E8A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226800" y="5892800"/>
            <a:ext cx="812800" cy="812800"/>
          </a:xfrm>
          <a:prstGeom prst="rect">
            <a:avLst/>
          </a:prstGeom>
        </p:spPr>
      </p:pic>
      <p:sp>
        <p:nvSpPr>
          <p:cNvPr id="6" name="TextBox 5">
            <a:extLst>
              <a:ext uri="{FF2B5EF4-FFF2-40B4-BE49-F238E27FC236}">
                <a16:creationId xmlns:a16="http://schemas.microsoft.com/office/drawing/2014/main" id="{D127F3E6-7619-CA09-4F18-ED8F229B531F}"/>
              </a:ext>
            </a:extLst>
          </p:cNvPr>
          <p:cNvSpPr txBox="1"/>
          <p:nvPr/>
        </p:nvSpPr>
        <p:spPr>
          <a:xfrm>
            <a:off x="4616621" y="6493021"/>
            <a:ext cx="6096000" cy="307777"/>
          </a:xfrm>
          <a:prstGeom prst="rect">
            <a:avLst/>
          </a:prstGeom>
          <a:noFill/>
        </p:spPr>
        <p:txBody>
          <a:bodyPr wrap="square">
            <a:spAutoFit/>
          </a:bodyPr>
          <a:lstStyle/>
          <a:p>
            <a:pPr algn="l"/>
            <a:r>
              <a:rPr lang="en-US" sz="1400" i="1" dirty="0">
                <a:effectLst/>
                <a:ea typeface="Calibri" panose="020F0502020204030204" pitchFamily="34" charset="0"/>
                <a:cs typeface="Times New Roman" panose="02020603050405020304" pitchFamily="18" charset="0"/>
              </a:rPr>
              <a:t>Paper Caves. </a:t>
            </a:r>
            <a:r>
              <a:rPr lang="en-US" sz="1400" dirty="0" err="1">
                <a:effectLst/>
                <a:ea typeface="Calibri" panose="020F0502020204030204" pitchFamily="34" charset="0"/>
                <a:cs typeface="Times New Roman" panose="02020603050405020304" pitchFamily="18" charset="0"/>
              </a:rPr>
              <a:t>Samuelle</a:t>
            </a:r>
            <a:r>
              <a:rPr lang="en-US" sz="1400" dirty="0">
                <a:effectLst/>
                <a:ea typeface="Calibri" panose="020F0502020204030204" pitchFamily="34" charset="0"/>
                <a:cs typeface="Times New Roman" panose="02020603050405020304" pitchFamily="18" charset="0"/>
              </a:rPr>
              <a:t> Green, Pennsylvania</a:t>
            </a:r>
            <a:r>
              <a:rPr lang="en-US" sz="1400" i="1" dirty="0">
                <a:effectLst/>
                <a:ea typeface="Calibri" panose="020F0502020204030204" pitchFamily="34" charset="0"/>
                <a:cs typeface="Times New Roman" panose="02020603050405020304" pitchFamily="18" charset="0"/>
              </a:rPr>
              <a:t>. </a:t>
            </a:r>
            <a:r>
              <a:rPr lang="en-US" sz="1400" dirty="0">
                <a:effectLst/>
                <a:ea typeface="Calibri" panose="020F0502020204030204" pitchFamily="34" charset="0"/>
                <a:cs typeface="Times New Roman" panose="02020603050405020304" pitchFamily="18" charset="0"/>
              </a:rPr>
              <a:t>2019.</a:t>
            </a:r>
            <a:endParaRPr lang="en-US" sz="1400" b="0" i="0" u="none" strike="noStrike" cap="all" dirty="0">
              <a:effectLst/>
              <a:highlight>
                <a:srgbClr val="C0C0C0"/>
              </a:highlight>
            </a:endParaRPr>
          </a:p>
        </p:txBody>
      </p:sp>
    </p:spTree>
    <p:extLst>
      <p:ext uri="{BB962C8B-B14F-4D97-AF65-F5344CB8AC3E}">
        <p14:creationId xmlns:p14="http://schemas.microsoft.com/office/powerpoint/2010/main" val="1146648722"/>
      </p:ext>
    </p:extLst>
  </p:cSld>
  <p:clrMapOvr>
    <a:masterClrMapping/>
  </p:clrMapOvr>
  <mc:AlternateContent xmlns:mc="http://schemas.openxmlformats.org/markup-compatibility/2006" xmlns:p14="http://schemas.microsoft.com/office/powerpoint/2010/main">
    <mc:Choice Requires="p14">
      <p:transition spd="slow" p14:dur="2000" advTm="10473"/>
    </mc:Choice>
    <mc:Fallback xmlns="">
      <p:transition spd="slow" advTm="104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pic>
        <p:nvPicPr>
          <p:cNvPr id="3" name="Picture 2" descr="A statue of a person on a horse&#10;&#10;Description automatically generated">
            <a:extLst>
              <a:ext uri="{FF2B5EF4-FFF2-40B4-BE49-F238E27FC236}">
                <a16:creationId xmlns:a16="http://schemas.microsoft.com/office/drawing/2014/main" id="{EF4E0C83-EB3B-EA8D-CF7D-AB6CBBD2A26C}"/>
              </a:ext>
            </a:extLst>
          </p:cNvPr>
          <p:cNvPicPr>
            <a:picLocks noChangeAspect="1"/>
          </p:cNvPicPr>
          <p:nvPr/>
        </p:nvPicPr>
        <p:blipFill>
          <a:blip r:embed="rId5"/>
          <a:stretch>
            <a:fillRect/>
          </a:stretch>
        </p:blipFill>
        <p:spPr>
          <a:xfrm>
            <a:off x="2410585" y="480955"/>
            <a:ext cx="7182883" cy="5896089"/>
          </a:xfrm>
          <a:prstGeom prst="rect">
            <a:avLst/>
          </a:prstGeom>
          <a:effectLst>
            <a:softEdge rad="112692"/>
          </a:effectLst>
        </p:spPr>
      </p:pic>
      <p:sp>
        <p:nvSpPr>
          <p:cNvPr id="7" name="TextBox 6">
            <a:extLst>
              <a:ext uri="{FF2B5EF4-FFF2-40B4-BE49-F238E27FC236}">
                <a16:creationId xmlns:a16="http://schemas.microsoft.com/office/drawing/2014/main" id="{4F5B09D8-E05E-63D1-945B-3F0F0DAFC105}"/>
              </a:ext>
            </a:extLst>
          </p:cNvPr>
          <p:cNvSpPr txBox="1"/>
          <p:nvPr/>
        </p:nvSpPr>
        <p:spPr>
          <a:xfrm>
            <a:off x="2598532" y="6377044"/>
            <a:ext cx="6456424" cy="307777"/>
          </a:xfrm>
          <a:prstGeom prst="rect">
            <a:avLst/>
          </a:prstGeom>
          <a:noFill/>
        </p:spPr>
        <p:txBody>
          <a:bodyPr wrap="square" rtlCol="0">
            <a:spAutoFit/>
          </a:bodyPr>
          <a:lstStyle/>
          <a:p>
            <a:r>
              <a:rPr lang="en-US" sz="1400" i="1" dirty="0"/>
              <a:t>Lee Monument</a:t>
            </a:r>
            <a:r>
              <a:rPr lang="en-US" sz="1400" dirty="0"/>
              <a:t>. Antonin </a:t>
            </a:r>
            <a:r>
              <a:rPr lang="en-US" sz="1400" dirty="0" err="1"/>
              <a:t>Mercie</a:t>
            </a:r>
            <a:r>
              <a:rPr lang="en-US" sz="1400" dirty="0"/>
              <a:t>, Richmond, Virginia. 1890. </a:t>
            </a:r>
          </a:p>
        </p:txBody>
      </p:sp>
      <p:pic>
        <p:nvPicPr>
          <p:cNvPr id="5" name="Audio 4">
            <a:hlinkClick r:id="" action="ppaction://media"/>
            <a:extLst>
              <a:ext uri="{FF2B5EF4-FFF2-40B4-BE49-F238E27FC236}">
                <a16:creationId xmlns:a16="http://schemas.microsoft.com/office/drawing/2014/main" id="{6A1F1B8B-672A-55DF-E153-057E6D7B537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452564053"/>
      </p:ext>
    </p:extLst>
  </p:cSld>
  <p:clrMapOvr>
    <a:masterClrMapping/>
  </p:clrMapOvr>
  <mc:AlternateContent xmlns:mc="http://schemas.openxmlformats.org/markup-compatibility/2006" xmlns:p14="http://schemas.microsoft.com/office/powerpoint/2010/main">
    <mc:Choice Requires="p14">
      <p:transition spd="slow" p14:dur="2000" advTm="44013"/>
    </mc:Choice>
    <mc:Fallback xmlns="">
      <p:transition spd="slow" advTm="440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pic>
        <p:nvPicPr>
          <p:cNvPr id="3" name="Picture 2" descr="A statue of a horse on top of a building&#10;&#10;Description automatically generated with medium confidence">
            <a:extLst>
              <a:ext uri="{FF2B5EF4-FFF2-40B4-BE49-F238E27FC236}">
                <a16:creationId xmlns:a16="http://schemas.microsoft.com/office/drawing/2014/main" id="{F3A239DF-C0FC-FA7A-9B9B-0B589099A8D7}"/>
              </a:ext>
            </a:extLst>
          </p:cNvPr>
          <p:cNvPicPr>
            <a:picLocks noChangeAspect="1"/>
          </p:cNvPicPr>
          <p:nvPr/>
        </p:nvPicPr>
        <p:blipFill rotWithShape="1">
          <a:blip r:embed="rId5"/>
          <a:srcRect t="6816"/>
          <a:stretch/>
        </p:blipFill>
        <p:spPr>
          <a:xfrm>
            <a:off x="354227" y="107315"/>
            <a:ext cx="4773537" cy="6643370"/>
          </a:xfrm>
          <a:prstGeom prst="rect">
            <a:avLst/>
          </a:prstGeom>
          <a:effectLst>
            <a:softEdge rad="73052"/>
          </a:effectLst>
        </p:spPr>
      </p:pic>
      <p:sp>
        <p:nvSpPr>
          <p:cNvPr id="4" name="TextBox 3">
            <a:extLst>
              <a:ext uri="{FF2B5EF4-FFF2-40B4-BE49-F238E27FC236}">
                <a16:creationId xmlns:a16="http://schemas.microsoft.com/office/drawing/2014/main" id="{64C0C069-2322-E916-C169-4CBF5CA0006E}"/>
              </a:ext>
            </a:extLst>
          </p:cNvPr>
          <p:cNvSpPr txBox="1"/>
          <p:nvPr/>
        </p:nvSpPr>
        <p:spPr>
          <a:xfrm>
            <a:off x="5127762" y="3838157"/>
            <a:ext cx="1936475" cy="2031325"/>
          </a:xfrm>
          <a:prstGeom prst="rect">
            <a:avLst/>
          </a:prstGeom>
          <a:noFill/>
        </p:spPr>
        <p:txBody>
          <a:bodyPr wrap="square" rtlCol="0">
            <a:spAutoFit/>
          </a:bodyPr>
          <a:lstStyle/>
          <a:p>
            <a:r>
              <a:rPr lang="en-US" sz="1400" i="1" dirty="0"/>
              <a:t>Reclaiming the Monument,</a:t>
            </a:r>
            <a:r>
              <a:rPr lang="en-US" sz="1400" dirty="0"/>
              <a:t> ephemeral projections on Lee Monument. </a:t>
            </a:r>
          </a:p>
          <a:p>
            <a:r>
              <a:rPr lang="en-US" sz="1400" dirty="0"/>
              <a:t>Dustin Klein and Alex </a:t>
            </a:r>
            <a:r>
              <a:rPr lang="en-US" sz="1400" dirty="0" err="1"/>
              <a:t>Criqui</a:t>
            </a:r>
            <a:r>
              <a:rPr lang="en-US" sz="1400" dirty="0"/>
              <a:t>, Richmond, Virginia. </a:t>
            </a:r>
          </a:p>
          <a:p>
            <a:r>
              <a:rPr lang="en-US" sz="1400" dirty="0"/>
              <a:t>2020-2021.</a:t>
            </a:r>
          </a:p>
        </p:txBody>
      </p:sp>
      <p:pic>
        <p:nvPicPr>
          <p:cNvPr id="2" name="Picture 1">
            <a:extLst>
              <a:ext uri="{FF2B5EF4-FFF2-40B4-BE49-F238E27FC236}">
                <a16:creationId xmlns:a16="http://schemas.microsoft.com/office/drawing/2014/main" id="{93051EE3-D942-6730-87C1-95CBE46B13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53208" y="107315"/>
            <a:ext cx="5004486" cy="5041252"/>
          </a:xfrm>
          <a:prstGeom prst="rect">
            <a:avLst/>
          </a:prstGeom>
          <a:effectLst>
            <a:softEdge rad="121190"/>
          </a:effectLst>
        </p:spPr>
      </p:pic>
      <p:pic>
        <p:nvPicPr>
          <p:cNvPr id="5" name="Audio 4">
            <a:hlinkClick r:id="" action="ppaction://media"/>
            <a:extLst>
              <a:ext uri="{FF2B5EF4-FFF2-40B4-BE49-F238E27FC236}">
                <a16:creationId xmlns:a16="http://schemas.microsoft.com/office/drawing/2014/main" id="{484B9DC1-0DF3-6708-1D8E-6333A1AC24BA}"/>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2230309528"/>
      </p:ext>
    </p:extLst>
  </p:cSld>
  <p:clrMapOvr>
    <a:masterClrMapping/>
  </p:clrMapOvr>
  <mc:AlternateContent xmlns:mc="http://schemas.openxmlformats.org/markup-compatibility/2006" xmlns:p14="http://schemas.microsoft.com/office/powerpoint/2010/main">
    <mc:Choice Requires="p14">
      <p:transition spd="slow" p14:dur="2000" advTm="28177"/>
    </mc:Choice>
    <mc:Fallback xmlns="">
      <p:transition spd="slow" advTm="281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FABB624F-BF77-4AE1-B71D-2D681D4731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7" name="Picture 6">
            <a:extLst>
              <a:ext uri="{FF2B5EF4-FFF2-40B4-BE49-F238E27FC236}">
                <a16:creationId xmlns:a16="http://schemas.microsoft.com/office/drawing/2014/main" id="{FB2AABA9-127C-C11E-5D0F-99E569E02D30}"/>
              </a:ext>
            </a:extLst>
          </p:cNvPr>
          <p:cNvPicPr>
            <a:picLocks noChangeAspect="1"/>
          </p:cNvPicPr>
          <p:nvPr/>
        </p:nvPicPr>
        <p:blipFill rotWithShape="1">
          <a:blip r:embed="rId5"/>
          <a:srcRect r="30683" b="-1"/>
          <a:stretch/>
        </p:blipFill>
        <p:spPr>
          <a:xfrm>
            <a:off x="-1" y="10"/>
            <a:ext cx="7370057" cy="6857990"/>
          </a:xfrm>
          <a:prstGeom prst="rect">
            <a:avLst/>
          </a:prstGeom>
        </p:spPr>
      </p:pic>
      <p:pic>
        <p:nvPicPr>
          <p:cNvPr id="3" name="Picture 2" descr="A group of people wearing matching outfits&#10;&#10;Description automatically generated with low confidence">
            <a:extLst>
              <a:ext uri="{FF2B5EF4-FFF2-40B4-BE49-F238E27FC236}">
                <a16:creationId xmlns:a16="http://schemas.microsoft.com/office/drawing/2014/main" id="{811D8928-C03A-F762-41F9-D07AAEA77A28}"/>
              </a:ext>
            </a:extLst>
          </p:cNvPr>
          <p:cNvPicPr>
            <a:picLocks noChangeAspect="1"/>
          </p:cNvPicPr>
          <p:nvPr/>
        </p:nvPicPr>
        <p:blipFill rotWithShape="1">
          <a:blip r:embed="rId6"/>
          <a:srcRect r="9545"/>
          <a:stretch/>
        </p:blipFill>
        <p:spPr>
          <a:xfrm>
            <a:off x="7534656" y="1"/>
            <a:ext cx="4657344" cy="3346704"/>
          </a:xfrm>
          <a:prstGeom prst="rect">
            <a:avLst/>
          </a:prstGeom>
        </p:spPr>
      </p:pic>
      <p:pic>
        <p:nvPicPr>
          <p:cNvPr id="5" name="Picture 4" descr="A screenshot of a video&#10;&#10;Description automatically generated with medium confidence">
            <a:extLst>
              <a:ext uri="{FF2B5EF4-FFF2-40B4-BE49-F238E27FC236}">
                <a16:creationId xmlns:a16="http://schemas.microsoft.com/office/drawing/2014/main" id="{1684D6EF-9EB4-B786-E4C0-1C6A6EB108E6}"/>
              </a:ext>
            </a:extLst>
          </p:cNvPr>
          <p:cNvPicPr>
            <a:picLocks noChangeAspect="1"/>
          </p:cNvPicPr>
          <p:nvPr/>
        </p:nvPicPr>
        <p:blipFill rotWithShape="1">
          <a:blip r:embed="rId7"/>
          <a:srcRect r="14763" b="21658"/>
          <a:stretch/>
        </p:blipFill>
        <p:spPr>
          <a:xfrm>
            <a:off x="7534654" y="3511295"/>
            <a:ext cx="4657346" cy="3346703"/>
          </a:xfrm>
          <a:prstGeom prst="rect">
            <a:avLst/>
          </a:prstGeom>
        </p:spPr>
      </p:pic>
      <p:sp>
        <p:nvSpPr>
          <p:cNvPr id="8" name="TextBox 7">
            <a:extLst>
              <a:ext uri="{FF2B5EF4-FFF2-40B4-BE49-F238E27FC236}">
                <a16:creationId xmlns:a16="http://schemas.microsoft.com/office/drawing/2014/main" id="{0A95E401-40D2-6109-B176-2DAC5E9169B1}"/>
              </a:ext>
            </a:extLst>
          </p:cNvPr>
          <p:cNvSpPr txBox="1"/>
          <p:nvPr/>
        </p:nvSpPr>
        <p:spPr>
          <a:xfrm>
            <a:off x="7451593" y="2946596"/>
            <a:ext cx="4657346" cy="430887"/>
          </a:xfrm>
          <a:prstGeom prst="rect">
            <a:avLst/>
          </a:prstGeom>
          <a:noFill/>
        </p:spPr>
        <p:txBody>
          <a:bodyPr wrap="square" rtlCol="0">
            <a:spAutoFit/>
          </a:bodyPr>
          <a:lstStyle/>
          <a:p>
            <a:pPr algn="l"/>
            <a:r>
              <a:rPr lang="en-US" sz="1100" b="0" i="1" u="none" strike="noStrike" dirty="0">
                <a:effectLst/>
                <a:highlight>
                  <a:srgbClr val="C0C0C0"/>
                </a:highlight>
              </a:rPr>
              <a:t>Moonrise over 14th street: Paintings in odd places. </a:t>
            </a:r>
            <a:r>
              <a:rPr lang="en-US" sz="1100" b="0" u="none" strike="noStrike" dirty="0">
                <a:effectLst/>
                <a:highlight>
                  <a:srgbClr val="C0C0C0"/>
                </a:highlight>
              </a:rPr>
              <a:t>Sally </a:t>
            </a:r>
            <a:r>
              <a:rPr lang="en-US" sz="1100" b="0" u="none" strike="noStrike" dirty="0" err="1">
                <a:effectLst/>
                <a:highlight>
                  <a:srgbClr val="C0C0C0"/>
                </a:highlight>
              </a:rPr>
              <a:t>Apfelbaum</a:t>
            </a:r>
            <a:r>
              <a:rPr lang="en-US" sz="1100" b="0" u="none" strike="noStrike" dirty="0">
                <a:effectLst/>
                <a:highlight>
                  <a:srgbClr val="C0C0C0"/>
                </a:highlight>
              </a:rPr>
              <a:t>, </a:t>
            </a:r>
            <a:r>
              <a:rPr lang="en-US" sz="1100" b="0" i="0" u="none" strike="noStrike" cap="all" dirty="0" err="1">
                <a:effectLst/>
                <a:highlight>
                  <a:srgbClr val="C0C0C0"/>
                </a:highlight>
              </a:rPr>
              <a:t>AiOP</a:t>
            </a:r>
            <a:r>
              <a:rPr lang="en-US" sz="1100" cap="all" dirty="0">
                <a:highlight>
                  <a:srgbClr val="C0C0C0"/>
                </a:highlight>
              </a:rPr>
              <a:t>, </a:t>
            </a:r>
            <a:r>
              <a:rPr lang="en-US" sz="1100" dirty="0">
                <a:highlight>
                  <a:srgbClr val="C0C0C0"/>
                </a:highlight>
              </a:rPr>
              <a:t>New York</a:t>
            </a:r>
            <a:r>
              <a:rPr lang="en-US" sz="1100" dirty="0">
                <a:highlight>
                  <a:srgbClr val="C0C0C0"/>
                </a:highlight>
                <a:latin typeface="Montserrat" pitchFamily="2" charset="77"/>
              </a:rPr>
              <a:t>. 2019. </a:t>
            </a:r>
            <a:endParaRPr lang="en-US" sz="1100" b="0" i="0" u="none" strike="noStrike" cap="all" dirty="0">
              <a:effectLst/>
              <a:highlight>
                <a:srgbClr val="C0C0C0"/>
              </a:highlight>
              <a:latin typeface="Montserrat" pitchFamily="2" charset="77"/>
            </a:endParaRPr>
          </a:p>
        </p:txBody>
      </p:sp>
      <p:sp>
        <p:nvSpPr>
          <p:cNvPr id="9" name="TextBox 8">
            <a:extLst>
              <a:ext uri="{FF2B5EF4-FFF2-40B4-BE49-F238E27FC236}">
                <a16:creationId xmlns:a16="http://schemas.microsoft.com/office/drawing/2014/main" id="{7904336F-D46A-797C-FD26-49CA527E3F0A}"/>
              </a:ext>
            </a:extLst>
          </p:cNvPr>
          <p:cNvSpPr txBox="1"/>
          <p:nvPr/>
        </p:nvSpPr>
        <p:spPr>
          <a:xfrm>
            <a:off x="2314575" y="6396325"/>
            <a:ext cx="5096250" cy="461665"/>
          </a:xfrm>
          <a:prstGeom prst="rect">
            <a:avLst/>
          </a:prstGeom>
          <a:noFill/>
        </p:spPr>
        <p:txBody>
          <a:bodyPr wrap="square" rtlCol="0">
            <a:spAutoFit/>
          </a:bodyPr>
          <a:lstStyle/>
          <a:p>
            <a:pPr algn="r"/>
            <a:r>
              <a:rPr lang="en-US" sz="1200" b="0" i="1" u="none" strike="noStrike" dirty="0">
                <a:effectLst/>
                <a:highlight>
                  <a:srgbClr val="C0C0C0"/>
                </a:highlight>
              </a:rPr>
              <a:t>Mass incarceration project. </a:t>
            </a:r>
          </a:p>
          <a:p>
            <a:pPr algn="r"/>
            <a:r>
              <a:rPr lang="en-US" sz="1200" b="0" i="0" u="none" strike="noStrike" dirty="0">
                <a:effectLst/>
                <a:highlight>
                  <a:srgbClr val="C0C0C0"/>
                </a:highlight>
              </a:rPr>
              <a:t>Henrietta </a:t>
            </a:r>
            <a:r>
              <a:rPr lang="en-US" sz="1200" b="0" i="0" u="none" strike="noStrike" dirty="0" err="1">
                <a:effectLst/>
                <a:highlight>
                  <a:srgbClr val="C0C0C0"/>
                </a:highlight>
              </a:rPr>
              <a:t>Mantooth</a:t>
            </a:r>
            <a:r>
              <a:rPr lang="en-US" sz="1200" b="0" i="0" u="none" strike="noStrike" dirty="0">
                <a:effectLst/>
                <a:highlight>
                  <a:srgbClr val="C0C0C0"/>
                </a:highlight>
              </a:rPr>
              <a:t> &amp; Nicky Draven, </a:t>
            </a:r>
            <a:r>
              <a:rPr lang="en-US" sz="1200" b="0" i="0" u="none" strike="noStrike" cap="all" dirty="0">
                <a:effectLst/>
                <a:highlight>
                  <a:srgbClr val="C0C0C0"/>
                </a:highlight>
              </a:rPr>
              <a:t>AIOP, </a:t>
            </a:r>
            <a:r>
              <a:rPr lang="en-US" sz="1200" b="0" i="0" u="none" strike="noStrike" dirty="0">
                <a:effectLst/>
                <a:highlight>
                  <a:srgbClr val="C0C0C0"/>
                </a:highlight>
              </a:rPr>
              <a:t>New </a:t>
            </a:r>
            <a:r>
              <a:rPr lang="en-US" sz="1200" dirty="0">
                <a:highlight>
                  <a:srgbClr val="C0C0C0"/>
                </a:highlight>
              </a:rPr>
              <a:t>Y</a:t>
            </a:r>
            <a:r>
              <a:rPr lang="en-US" sz="1200" b="0" i="0" u="none" strike="noStrike" dirty="0">
                <a:effectLst/>
                <a:highlight>
                  <a:srgbClr val="C0C0C0"/>
                </a:highlight>
              </a:rPr>
              <a:t>ork</a:t>
            </a:r>
            <a:r>
              <a:rPr lang="en-US" sz="1200" b="0" i="0" u="none" strike="noStrike" cap="all" dirty="0">
                <a:effectLst/>
                <a:highlight>
                  <a:srgbClr val="C0C0C0"/>
                </a:highlight>
                <a:latin typeface="Montserrat" pitchFamily="2" charset="77"/>
              </a:rPr>
              <a:t>. 2019.  </a:t>
            </a:r>
          </a:p>
        </p:txBody>
      </p:sp>
      <p:sp>
        <p:nvSpPr>
          <p:cNvPr id="10" name="TextBox 9">
            <a:extLst>
              <a:ext uri="{FF2B5EF4-FFF2-40B4-BE49-F238E27FC236}">
                <a16:creationId xmlns:a16="http://schemas.microsoft.com/office/drawing/2014/main" id="{C50FD613-3CEE-75C5-3704-B27265765BB4}"/>
              </a:ext>
            </a:extLst>
          </p:cNvPr>
          <p:cNvSpPr txBox="1"/>
          <p:nvPr/>
        </p:nvSpPr>
        <p:spPr>
          <a:xfrm>
            <a:off x="7451593" y="3511293"/>
            <a:ext cx="4657346" cy="261610"/>
          </a:xfrm>
          <a:prstGeom prst="rect">
            <a:avLst/>
          </a:prstGeom>
          <a:noFill/>
        </p:spPr>
        <p:txBody>
          <a:bodyPr wrap="square" rtlCol="0">
            <a:spAutoFit/>
          </a:bodyPr>
          <a:lstStyle/>
          <a:p>
            <a:pPr algn="l"/>
            <a:r>
              <a:rPr lang="en-US" sz="1100" b="0" i="1" u="none" strike="noStrike" dirty="0">
                <a:effectLst/>
                <a:highlight>
                  <a:srgbClr val="C0C0C0"/>
                </a:highlight>
              </a:rPr>
              <a:t>Lost &amp; Found, Stories of the Pandemic, </a:t>
            </a:r>
            <a:r>
              <a:rPr lang="en-US" sz="1100" b="0" i="0" u="none" strike="noStrike" dirty="0">
                <a:effectLst/>
                <a:highlight>
                  <a:srgbClr val="C0C0C0"/>
                </a:highlight>
              </a:rPr>
              <a:t>New Mexico. 2021.</a:t>
            </a:r>
            <a:endParaRPr lang="en-US" sz="1100" b="0" i="0" u="none" strike="noStrike" cap="all" dirty="0">
              <a:effectLst/>
              <a:highlight>
                <a:srgbClr val="C0C0C0"/>
              </a:highlight>
            </a:endParaRPr>
          </a:p>
        </p:txBody>
      </p:sp>
      <p:pic>
        <p:nvPicPr>
          <p:cNvPr id="2" name="Audio 1">
            <a:hlinkClick r:id="" action="ppaction://media"/>
            <a:extLst>
              <a:ext uri="{FF2B5EF4-FFF2-40B4-BE49-F238E27FC236}">
                <a16:creationId xmlns:a16="http://schemas.microsoft.com/office/drawing/2014/main" id="{2314A185-3BBE-E0ED-BD22-ED7B0CCFF532}"/>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857067784"/>
      </p:ext>
    </p:extLst>
  </p:cSld>
  <p:clrMapOvr>
    <a:masterClrMapping/>
  </p:clrMapOvr>
  <mc:AlternateContent xmlns:mc="http://schemas.openxmlformats.org/markup-compatibility/2006" xmlns:p14="http://schemas.microsoft.com/office/powerpoint/2010/main">
    <mc:Choice Requires="p14">
      <p:transition spd="slow" p14:dur="2000" advTm="36130"/>
    </mc:Choice>
    <mc:Fallback xmlns="">
      <p:transition spd="slow" advTm="361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42E603F-28B7-4831-BF23-65FBAB13D5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4D39700F-2B10-4402-A7DD-06EE224588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32968"/>
            <a:ext cx="9560477" cy="6625032"/>
          </a:xfrm>
          <a:custGeom>
            <a:avLst/>
            <a:gdLst>
              <a:gd name="connsiteX0" fmla="*/ 8831314 w 9263816"/>
              <a:gd name="connsiteY0" fmla="*/ 5943878 h 6858000"/>
              <a:gd name="connsiteX1" fmla="*/ 9179783 w 9263816"/>
              <a:gd name="connsiteY1" fmla="*/ 6086141 h 6858000"/>
              <a:gd name="connsiteX2" fmla="*/ 9260887 w 9263816"/>
              <a:gd name="connsiteY2" fmla="*/ 6279156 h 6858000"/>
              <a:gd name="connsiteX3" fmla="*/ 8925621 w 9263816"/>
              <a:gd name="connsiteY3" fmla="*/ 6708712 h 6858000"/>
              <a:gd name="connsiteX4" fmla="*/ 8496050 w 9263816"/>
              <a:gd name="connsiteY4" fmla="*/ 6373449 h 6858000"/>
              <a:gd name="connsiteX5" fmla="*/ 8831314 w 9263816"/>
              <a:gd name="connsiteY5" fmla="*/ 5943878 h 6858000"/>
              <a:gd name="connsiteX6" fmla="*/ 7397485 w 9263816"/>
              <a:gd name="connsiteY6" fmla="*/ 5931706 h 6858000"/>
              <a:gd name="connsiteX7" fmla="*/ 7917779 w 9263816"/>
              <a:gd name="connsiteY7" fmla="*/ 6191864 h 6858000"/>
              <a:gd name="connsiteX8" fmla="*/ 8013467 w 9263816"/>
              <a:gd name="connsiteY8" fmla="*/ 6375784 h 6858000"/>
              <a:gd name="connsiteX9" fmla="*/ 8021879 w 9263816"/>
              <a:gd name="connsiteY9" fmla="*/ 6753751 h 6858000"/>
              <a:gd name="connsiteX10" fmla="*/ 7981316 w 9263816"/>
              <a:gd name="connsiteY10" fmla="*/ 6858000 h 6858000"/>
              <a:gd name="connsiteX11" fmla="*/ 6819486 w 9263816"/>
              <a:gd name="connsiteY11" fmla="*/ 6858000 h 6858000"/>
              <a:gd name="connsiteX12" fmla="*/ 6785199 w 9263816"/>
              <a:gd name="connsiteY12" fmla="*/ 6781101 h 6858000"/>
              <a:gd name="connsiteX13" fmla="*/ 7196747 w 9263816"/>
              <a:gd name="connsiteY13" fmla="*/ 5964309 h 6858000"/>
              <a:gd name="connsiteX14" fmla="*/ 7397485 w 9263816"/>
              <a:gd name="connsiteY14" fmla="*/ 5931706 h 6858000"/>
              <a:gd name="connsiteX15" fmla="*/ 1505570 w 9263816"/>
              <a:gd name="connsiteY15" fmla="*/ 227178 h 6858000"/>
              <a:gd name="connsiteX16" fmla="*/ 2026489 w 9263816"/>
              <a:gd name="connsiteY16" fmla="*/ 392370 h 6858000"/>
              <a:gd name="connsiteX17" fmla="*/ 2444553 w 9263816"/>
              <a:gd name="connsiteY17" fmla="*/ 1654853 h 6858000"/>
              <a:gd name="connsiteX18" fmla="*/ 3183153 w 9263816"/>
              <a:gd name="connsiteY18" fmla="*/ 2116208 h 6858000"/>
              <a:gd name="connsiteX19" fmla="*/ 4288384 w 9263816"/>
              <a:gd name="connsiteY19" fmla="*/ 1291908 h 6858000"/>
              <a:gd name="connsiteX20" fmla="*/ 5472602 w 9263816"/>
              <a:gd name="connsiteY20" fmla="*/ 1697818 h 6858000"/>
              <a:gd name="connsiteX21" fmla="*/ 5844697 w 9263816"/>
              <a:gd name="connsiteY21" fmla="*/ 3444791 h 6858000"/>
              <a:gd name="connsiteX22" fmla="*/ 6715674 w 9263816"/>
              <a:gd name="connsiteY22" fmla="*/ 4065208 h 6858000"/>
              <a:gd name="connsiteX23" fmla="*/ 8130429 w 9263816"/>
              <a:gd name="connsiteY23" fmla="*/ 4101787 h 6858000"/>
              <a:gd name="connsiteX24" fmla="*/ 8624630 w 9263816"/>
              <a:gd name="connsiteY24" fmla="*/ 4686202 h 6858000"/>
              <a:gd name="connsiteX25" fmla="*/ 8623843 w 9263816"/>
              <a:gd name="connsiteY25" fmla="*/ 4685749 h 6858000"/>
              <a:gd name="connsiteX26" fmla="*/ 8646859 w 9263816"/>
              <a:gd name="connsiteY26" fmla="*/ 4835156 h 6858000"/>
              <a:gd name="connsiteX27" fmla="*/ 8079403 w 9263816"/>
              <a:gd name="connsiteY27" fmla="*/ 5661624 h 6858000"/>
              <a:gd name="connsiteX28" fmla="*/ 6833105 w 9263816"/>
              <a:gd name="connsiteY28" fmla="*/ 5397208 h 6858000"/>
              <a:gd name="connsiteX29" fmla="*/ 5900832 w 9263816"/>
              <a:gd name="connsiteY29" fmla="*/ 5944462 h 6858000"/>
              <a:gd name="connsiteX30" fmla="*/ 6067212 w 9263816"/>
              <a:gd name="connsiteY30" fmla="*/ 6811916 h 6858000"/>
              <a:gd name="connsiteX31" fmla="*/ 6089565 w 9263816"/>
              <a:gd name="connsiteY31" fmla="*/ 6858000 h 6858000"/>
              <a:gd name="connsiteX32" fmla="*/ 0 w 9263816"/>
              <a:gd name="connsiteY32" fmla="*/ 6858000 h 6858000"/>
              <a:gd name="connsiteX33" fmla="*/ 0 w 9263816"/>
              <a:gd name="connsiteY33" fmla="*/ 2181377 h 6858000"/>
              <a:gd name="connsiteX34" fmla="*/ 73069 w 9263816"/>
              <a:gd name="connsiteY34" fmla="*/ 2215839 h 6858000"/>
              <a:gd name="connsiteX35" fmla="*/ 335445 w 9263816"/>
              <a:gd name="connsiteY35" fmla="*/ 2237140 h 6858000"/>
              <a:gd name="connsiteX36" fmla="*/ 752878 w 9263816"/>
              <a:gd name="connsiteY36" fmla="*/ 1445285 h 6858000"/>
              <a:gd name="connsiteX37" fmla="*/ 1202551 w 9263816"/>
              <a:gd name="connsiteY37" fmla="*/ 314229 h 6858000"/>
              <a:gd name="connsiteX38" fmla="*/ 1505570 w 9263816"/>
              <a:gd name="connsiteY38" fmla="*/ 227178 h 6858000"/>
              <a:gd name="connsiteX39" fmla="*/ 3142509 w 9263816"/>
              <a:gd name="connsiteY39" fmla="*/ 68854 h 6858000"/>
              <a:gd name="connsiteX40" fmla="*/ 3490978 w 9263816"/>
              <a:gd name="connsiteY40" fmla="*/ 211117 h 6858000"/>
              <a:gd name="connsiteX41" fmla="*/ 3572083 w 9263816"/>
              <a:gd name="connsiteY41" fmla="*/ 404131 h 6858000"/>
              <a:gd name="connsiteX42" fmla="*/ 3236814 w 9263816"/>
              <a:gd name="connsiteY42" fmla="*/ 833688 h 6858000"/>
              <a:gd name="connsiteX43" fmla="*/ 2807245 w 9263816"/>
              <a:gd name="connsiteY43" fmla="*/ 498425 h 6858000"/>
              <a:gd name="connsiteX44" fmla="*/ 3142509 w 9263816"/>
              <a:gd name="connsiteY44" fmla="*/ 68854 h 6858000"/>
              <a:gd name="connsiteX45" fmla="*/ 0 w 9263816"/>
              <a:gd name="connsiteY45" fmla="*/ 0 h 6858000"/>
              <a:gd name="connsiteX46" fmla="*/ 39858 w 9263816"/>
              <a:gd name="connsiteY46" fmla="*/ 0 h 6858000"/>
              <a:gd name="connsiteX47" fmla="*/ 65022 w 9263816"/>
              <a:gd name="connsiteY47" fmla="*/ 5834 h 6858000"/>
              <a:gd name="connsiteX48" fmla="*/ 389258 w 9263816"/>
              <a:gd name="connsiteY48" fmla="*/ 235630 h 6858000"/>
              <a:gd name="connsiteX49" fmla="*/ 485484 w 9263816"/>
              <a:gd name="connsiteY49" fmla="*/ 420070 h 6858000"/>
              <a:gd name="connsiteX50" fmla="*/ 74229 w 9263816"/>
              <a:gd name="connsiteY50" fmla="*/ 1237955 h 6858000"/>
              <a:gd name="connsiteX51" fmla="*/ 0 w 9263816"/>
              <a:gd name="connsiteY51" fmla="*/ 125447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263816" h="6858000">
                <a:moveTo>
                  <a:pt x="8831314" y="5943878"/>
                </a:moveTo>
                <a:cubicBezTo>
                  <a:pt x="8964281" y="5927490"/>
                  <a:pt x="9096260" y="5981362"/>
                  <a:pt x="9179783" y="6086141"/>
                </a:cubicBezTo>
                <a:cubicBezTo>
                  <a:pt x="9224074" y="6141769"/>
                  <a:pt x="9252211" y="6208560"/>
                  <a:pt x="9260887" y="6279156"/>
                </a:cubicBezTo>
                <a:cubicBezTo>
                  <a:pt x="9286897" y="6490362"/>
                  <a:pt x="9136845" y="6682672"/>
                  <a:pt x="8925621" y="6708712"/>
                </a:cubicBezTo>
                <a:cubicBezTo>
                  <a:pt x="8714398" y="6734766"/>
                  <a:pt x="8522062" y="6584655"/>
                  <a:pt x="8496050" y="6373449"/>
                </a:cubicBezTo>
                <a:cubicBezTo>
                  <a:pt x="8470038" y="6162229"/>
                  <a:pt x="8620090" y="5969920"/>
                  <a:pt x="8831314" y="5943878"/>
                </a:cubicBezTo>
                <a:close/>
                <a:moveTo>
                  <a:pt x="7397485" y="5931706"/>
                </a:moveTo>
                <a:cubicBezTo>
                  <a:pt x="7598431" y="5931157"/>
                  <a:pt x="7792965" y="6024548"/>
                  <a:pt x="7917779" y="6191864"/>
                </a:cubicBezTo>
                <a:cubicBezTo>
                  <a:pt x="7959204" y="6247714"/>
                  <a:pt x="7991530" y="6309792"/>
                  <a:pt x="8013467" y="6375784"/>
                </a:cubicBezTo>
                <a:cubicBezTo>
                  <a:pt x="8055425" y="6502973"/>
                  <a:pt x="8055748" y="6633888"/>
                  <a:pt x="8021879" y="6753751"/>
                </a:cubicBezTo>
                <a:lnTo>
                  <a:pt x="7981316" y="6858000"/>
                </a:lnTo>
                <a:lnTo>
                  <a:pt x="6819486" y="6858000"/>
                </a:lnTo>
                <a:lnTo>
                  <a:pt x="6785199" y="6781101"/>
                </a:lnTo>
                <a:cubicBezTo>
                  <a:pt x="6673307" y="6441922"/>
                  <a:pt x="6857485" y="6076251"/>
                  <a:pt x="7196747" y="5964309"/>
                </a:cubicBezTo>
                <a:cubicBezTo>
                  <a:pt x="7262809" y="5942509"/>
                  <a:pt x="7330503" y="5931889"/>
                  <a:pt x="7397485" y="5931706"/>
                </a:cubicBezTo>
                <a:close/>
                <a:moveTo>
                  <a:pt x="1505570" y="227178"/>
                </a:moveTo>
                <a:cubicBezTo>
                  <a:pt x="1691018" y="218628"/>
                  <a:pt x="1889853" y="275403"/>
                  <a:pt x="2026489" y="392370"/>
                </a:cubicBezTo>
                <a:cubicBezTo>
                  <a:pt x="2369898" y="685965"/>
                  <a:pt x="2078266" y="1147857"/>
                  <a:pt x="2444553" y="1654853"/>
                </a:cubicBezTo>
                <a:cubicBezTo>
                  <a:pt x="2492906" y="1721679"/>
                  <a:pt x="2800482" y="2144546"/>
                  <a:pt x="3183153" y="2116208"/>
                </a:cubicBezTo>
                <a:cubicBezTo>
                  <a:pt x="3673561" y="2080541"/>
                  <a:pt x="3723222" y="1441614"/>
                  <a:pt x="4288384" y="1291908"/>
                </a:cubicBezTo>
                <a:cubicBezTo>
                  <a:pt x="4689065" y="1185875"/>
                  <a:pt x="5207943" y="1366633"/>
                  <a:pt x="5472602" y="1697818"/>
                </a:cubicBezTo>
                <a:cubicBezTo>
                  <a:pt x="5891294" y="2221754"/>
                  <a:pt x="5408012" y="2790179"/>
                  <a:pt x="5844697" y="3444791"/>
                </a:cubicBezTo>
                <a:cubicBezTo>
                  <a:pt x="6149900" y="3902467"/>
                  <a:pt x="6672672" y="4053594"/>
                  <a:pt x="6715674" y="4065208"/>
                </a:cubicBezTo>
                <a:cubicBezTo>
                  <a:pt x="7326423" y="4232519"/>
                  <a:pt x="7677158" y="3817020"/>
                  <a:pt x="8130429" y="4101787"/>
                </a:cubicBezTo>
                <a:cubicBezTo>
                  <a:pt x="8226340" y="4161985"/>
                  <a:pt x="8536372" y="4356819"/>
                  <a:pt x="8624630" y="4686202"/>
                </a:cubicBezTo>
                <a:lnTo>
                  <a:pt x="8623843" y="4685749"/>
                </a:lnTo>
                <a:cubicBezTo>
                  <a:pt x="8636924" y="4734567"/>
                  <a:pt x="8644635" y="4784678"/>
                  <a:pt x="8646859" y="4835156"/>
                </a:cubicBezTo>
                <a:cubicBezTo>
                  <a:pt x="8662596" y="5196604"/>
                  <a:pt x="8398383" y="5562326"/>
                  <a:pt x="8079403" y="5661624"/>
                </a:cubicBezTo>
                <a:cubicBezTo>
                  <a:pt x="7649807" y="5795217"/>
                  <a:pt x="7430996" y="5350293"/>
                  <a:pt x="6833105" y="5397208"/>
                </a:cubicBezTo>
                <a:cubicBezTo>
                  <a:pt x="6519033" y="5421527"/>
                  <a:pt x="6056658" y="5595550"/>
                  <a:pt x="5900832" y="5944462"/>
                </a:cubicBezTo>
                <a:cubicBezTo>
                  <a:pt x="5770548" y="6236600"/>
                  <a:pt x="5916359" y="6515160"/>
                  <a:pt x="6067212" y="6811916"/>
                </a:cubicBezTo>
                <a:lnTo>
                  <a:pt x="6089565" y="6858000"/>
                </a:lnTo>
                <a:lnTo>
                  <a:pt x="0" y="6858000"/>
                </a:lnTo>
                <a:lnTo>
                  <a:pt x="0" y="2181377"/>
                </a:lnTo>
                <a:lnTo>
                  <a:pt x="73069" y="2215839"/>
                </a:lnTo>
                <a:cubicBezTo>
                  <a:pt x="165116" y="2251829"/>
                  <a:pt x="254486" y="2263171"/>
                  <a:pt x="335445" y="2237140"/>
                </a:cubicBezTo>
                <a:cubicBezTo>
                  <a:pt x="594718" y="2153707"/>
                  <a:pt x="688441" y="1733807"/>
                  <a:pt x="752878" y="1445285"/>
                </a:cubicBezTo>
                <a:cubicBezTo>
                  <a:pt x="925059" y="674068"/>
                  <a:pt x="975076" y="456292"/>
                  <a:pt x="1202551" y="314229"/>
                </a:cubicBezTo>
                <a:cubicBezTo>
                  <a:pt x="1287853" y="260956"/>
                  <a:pt x="1394302" y="232308"/>
                  <a:pt x="1505570" y="227178"/>
                </a:cubicBezTo>
                <a:close/>
                <a:moveTo>
                  <a:pt x="3142509" y="68854"/>
                </a:moveTo>
                <a:cubicBezTo>
                  <a:pt x="3275474" y="52467"/>
                  <a:pt x="3407455" y="106339"/>
                  <a:pt x="3490978" y="211117"/>
                </a:cubicBezTo>
                <a:cubicBezTo>
                  <a:pt x="3535271" y="266744"/>
                  <a:pt x="3563404" y="333535"/>
                  <a:pt x="3572083" y="404131"/>
                </a:cubicBezTo>
                <a:cubicBezTo>
                  <a:pt x="3598092" y="615337"/>
                  <a:pt x="3448040" y="807648"/>
                  <a:pt x="3236814" y="833688"/>
                </a:cubicBezTo>
                <a:cubicBezTo>
                  <a:pt x="3025594" y="859741"/>
                  <a:pt x="2833255" y="709631"/>
                  <a:pt x="2807245" y="498425"/>
                </a:cubicBezTo>
                <a:cubicBezTo>
                  <a:pt x="2781232" y="287207"/>
                  <a:pt x="2931283" y="94896"/>
                  <a:pt x="3142509" y="68854"/>
                </a:cubicBezTo>
                <a:close/>
                <a:moveTo>
                  <a:pt x="0" y="0"/>
                </a:moveTo>
                <a:lnTo>
                  <a:pt x="39858" y="0"/>
                </a:lnTo>
                <a:lnTo>
                  <a:pt x="65022" y="5834"/>
                </a:lnTo>
                <a:cubicBezTo>
                  <a:pt x="191545" y="45606"/>
                  <a:pt x="305874" y="124173"/>
                  <a:pt x="389258" y="235630"/>
                </a:cubicBezTo>
                <a:cubicBezTo>
                  <a:pt x="430983" y="291600"/>
                  <a:pt x="463360" y="353876"/>
                  <a:pt x="485484" y="420070"/>
                </a:cubicBezTo>
                <a:cubicBezTo>
                  <a:pt x="597711" y="759508"/>
                  <a:pt x="413661" y="1125662"/>
                  <a:pt x="74229" y="1237955"/>
                </a:cubicBezTo>
                <a:lnTo>
                  <a:pt x="0" y="1254477"/>
                </a:lnTo>
                <a:close/>
              </a:path>
            </a:pathLst>
          </a:cu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12" name="Background Fill">
            <a:extLst>
              <a:ext uri="{FF2B5EF4-FFF2-40B4-BE49-F238E27FC236}">
                <a16:creationId xmlns:a16="http://schemas.microsoft.com/office/drawing/2014/main" id="{68CA250C-CF5A-4736-9249-D6111F7C55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CE3A6CF1-CE88-42A3-8C77-AE98091E7C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788C019-A3C7-1EC1-12D0-3578E299846F}"/>
              </a:ext>
            </a:extLst>
          </p:cNvPr>
          <p:cNvSpPr>
            <a:spLocks noGrp="1"/>
          </p:cNvSpPr>
          <p:nvPr>
            <p:ph type="title"/>
          </p:nvPr>
        </p:nvSpPr>
        <p:spPr>
          <a:xfrm>
            <a:off x="6001856" y="2371250"/>
            <a:ext cx="5729416" cy="2943225"/>
          </a:xfrm>
        </p:spPr>
        <p:txBody>
          <a:bodyPr vert="horz" lIns="91440" tIns="45720" rIns="91440" bIns="45720" rtlCol="0" anchor="b">
            <a:noAutofit/>
          </a:bodyPr>
          <a:lstStyle/>
          <a:p>
            <a:pPr algn="ctr"/>
            <a:r>
              <a:rPr lang="en-US" sz="3000" dirty="0">
                <a:effectLst/>
                <a:latin typeface="Arial Nova" panose="020B0504020202020204" pitchFamily="34" charset="0"/>
              </a:rPr>
              <a:t>Thesis Statement</a:t>
            </a:r>
            <a:br>
              <a:rPr lang="en-US" sz="3000" dirty="0">
                <a:effectLst/>
                <a:latin typeface="Arial Nova" panose="020B0504020202020204" pitchFamily="34" charset="0"/>
              </a:rPr>
            </a:br>
            <a:br>
              <a:rPr lang="en-US" sz="3000" dirty="0">
                <a:effectLst/>
                <a:latin typeface="Arial Nova" panose="020B0504020202020204" pitchFamily="34" charset="0"/>
              </a:rPr>
            </a:br>
            <a:r>
              <a:rPr lang="en-US" sz="3000" dirty="0">
                <a:effectLst/>
                <a:latin typeface="Arial Nova" panose="020B0504020202020204" pitchFamily="34" charset="0"/>
              </a:rPr>
              <a:t>Temporary public art addresses timely issues relating to community, equity, and the controversies typically associated with the process of implementing traditional, permanent public art. </a:t>
            </a:r>
            <a:endParaRPr lang="en-US" sz="3000" dirty="0">
              <a:latin typeface="Arial Nova" panose="020B0504020202020204" pitchFamily="34" charset="0"/>
            </a:endParaRPr>
          </a:p>
        </p:txBody>
      </p:sp>
      <p:pic>
        <p:nvPicPr>
          <p:cNvPr id="4" name="Picture 3">
            <a:extLst>
              <a:ext uri="{FF2B5EF4-FFF2-40B4-BE49-F238E27FC236}">
                <a16:creationId xmlns:a16="http://schemas.microsoft.com/office/drawing/2014/main" id="{75A2B87C-7241-93D1-F272-75CC14D22000}"/>
              </a:ext>
            </a:extLst>
          </p:cNvPr>
          <p:cNvPicPr>
            <a:picLocks noChangeAspect="1"/>
          </p:cNvPicPr>
          <p:nvPr/>
        </p:nvPicPr>
        <p:blipFill>
          <a:blip r:embed="rId6"/>
          <a:srcRect t="4739" b="4739"/>
          <a:stretch/>
        </p:blipFill>
        <p:spPr>
          <a:xfrm>
            <a:off x="20" y="211090"/>
            <a:ext cx="5544156" cy="6646910"/>
          </a:xfrm>
          <a:custGeom>
            <a:avLst/>
            <a:gdLst/>
            <a:ahLst/>
            <a:cxnLst/>
            <a:rect l="l" t="t" r="r" b="b"/>
            <a:pathLst>
              <a:path w="5544176" h="6646910">
                <a:moveTo>
                  <a:pt x="4779974" y="685250"/>
                </a:moveTo>
                <a:cubicBezTo>
                  <a:pt x="5032054" y="670215"/>
                  <a:pt x="5267008" y="852320"/>
                  <a:pt x="5309474" y="1126951"/>
                </a:cubicBezTo>
                <a:cubicBezTo>
                  <a:pt x="5346050" y="1363456"/>
                  <a:pt x="5216949" y="1600813"/>
                  <a:pt x="5001910" y="1690856"/>
                </a:cubicBezTo>
                <a:cubicBezTo>
                  <a:pt x="4692098" y="1820733"/>
                  <a:pt x="4350283" y="1615922"/>
                  <a:pt x="4306656" y="1273177"/>
                </a:cubicBezTo>
                <a:cubicBezTo>
                  <a:pt x="4276590" y="1039231"/>
                  <a:pt x="4408479" y="807918"/>
                  <a:pt x="4621504" y="721515"/>
                </a:cubicBezTo>
                <a:cubicBezTo>
                  <a:pt x="4671997" y="700903"/>
                  <a:pt x="4725528" y="688659"/>
                  <a:pt x="4779974" y="685250"/>
                </a:cubicBezTo>
                <a:close/>
                <a:moveTo>
                  <a:pt x="2760003" y="352577"/>
                </a:moveTo>
                <a:cubicBezTo>
                  <a:pt x="2869653" y="345991"/>
                  <a:pt x="2971942" y="425187"/>
                  <a:pt x="2990385" y="544679"/>
                </a:cubicBezTo>
                <a:cubicBezTo>
                  <a:pt x="3006348" y="647665"/>
                  <a:pt x="2950167" y="750884"/>
                  <a:pt x="2856557" y="790095"/>
                </a:cubicBezTo>
                <a:cubicBezTo>
                  <a:pt x="2721799" y="846585"/>
                  <a:pt x="2573171" y="757470"/>
                  <a:pt x="2554030" y="608299"/>
                </a:cubicBezTo>
                <a:cubicBezTo>
                  <a:pt x="2540934" y="506165"/>
                  <a:pt x="2598123" y="405659"/>
                  <a:pt x="2691113" y="368075"/>
                </a:cubicBezTo>
                <a:cubicBezTo>
                  <a:pt x="2713089" y="359242"/>
                  <a:pt x="2736352" y="353973"/>
                  <a:pt x="2760003" y="352577"/>
                </a:cubicBezTo>
                <a:close/>
                <a:moveTo>
                  <a:pt x="3630" y="28121"/>
                </a:moveTo>
                <a:cubicBezTo>
                  <a:pt x="53278" y="26959"/>
                  <a:pt x="102920" y="30524"/>
                  <a:pt x="151871" y="38891"/>
                </a:cubicBezTo>
                <a:cubicBezTo>
                  <a:pt x="865103" y="112200"/>
                  <a:pt x="964292" y="593344"/>
                  <a:pt x="1031555" y="832871"/>
                </a:cubicBezTo>
                <a:cubicBezTo>
                  <a:pt x="1053330" y="878203"/>
                  <a:pt x="1074563" y="922528"/>
                  <a:pt x="1096338" y="964607"/>
                </a:cubicBezTo>
                <a:cubicBezTo>
                  <a:pt x="1174682" y="1115560"/>
                  <a:pt x="1260852" y="1237377"/>
                  <a:pt x="1409481" y="1265738"/>
                </a:cubicBezTo>
                <a:cubicBezTo>
                  <a:pt x="1767492" y="1334008"/>
                  <a:pt x="1973154" y="762896"/>
                  <a:pt x="2318612" y="859062"/>
                </a:cubicBezTo>
                <a:cubicBezTo>
                  <a:pt x="2496300" y="908501"/>
                  <a:pt x="2583943" y="1098510"/>
                  <a:pt x="2675615" y="1267985"/>
                </a:cubicBezTo>
                <a:cubicBezTo>
                  <a:pt x="2731099" y="1370507"/>
                  <a:pt x="2875466" y="1386005"/>
                  <a:pt x="2952957" y="1297896"/>
                </a:cubicBezTo>
                <a:cubicBezTo>
                  <a:pt x="2992292" y="1253804"/>
                  <a:pt x="3027543" y="1206225"/>
                  <a:pt x="3058268" y="1155778"/>
                </a:cubicBezTo>
                <a:cubicBezTo>
                  <a:pt x="3256027" y="815280"/>
                  <a:pt x="3063848" y="537317"/>
                  <a:pt x="3306706" y="310500"/>
                </a:cubicBezTo>
                <a:cubicBezTo>
                  <a:pt x="3358006" y="262378"/>
                  <a:pt x="3524148" y="107395"/>
                  <a:pt x="3735234" y="107395"/>
                </a:cubicBezTo>
                <a:cubicBezTo>
                  <a:pt x="3766510" y="107395"/>
                  <a:pt x="3797693" y="110804"/>
                  <a:pt x="3828224" y="117624"/>
                </a:cubicBezTo>
                <a:cubicBezTo>
                  <a:pt x="4046595" y="166056"/>
                  <a:pt x="4222967" y="384349"/>
                  <a:pt x="4231180" y="592260"/>
                </a:cubicBezTo>
                <a:cubicBezTo>
                  <a:pt x="4242339" y="872003"/>
                  <a:pt x="3941207" y="932136"/>
                  <a:pt x="3873092" y="1299370"/>
                </a:cubicBezTo>
                <a:cubicBezTo>
                  <a:pt x="3837368" y="1492245"/>
                  <a:pt x="3867280" y="1798492"/>
                  <a:pt x="4050935" y="1948439"/>
                </a:cubicBezTo>
                <a:cubicBezTo>
                  <a:pt x="4358421" y="2199435"/>
                  <a:pt x="4810507" y="1777182"/>
                  <a:pt x="5211525" y="2027402"/>
                </a:cubicBezTo>
                <a:cubicBezTo>
                  <a:pt x="5429122" y="2163013"/>
                  <a:pt x="5566824" y="2456164"/>
                  <a:pt x="5541097" y="2700958"/>
                </a:cubicBezTo>
                <a:cubicBezTo>
                  <a:pt x="5501654" y="3076251"/>
                  <a:pt x="5098698" y="3142194"/>
                  <a:pt x="5094823" y="3471378"/>
                </a:cubicBezTo>
                <a:cubicBezTo>
                  <a:pt x="5091415" y="3745236"/>
                  <a:pt x="5419668" y="3893242"/>
                  <a:pt x="5505528" y="4272564"/>
                </a:cubicBezTo>
                <a:cubicBezTo>
                  <a:pt x="5569691" y="4556184"/>
                  <a:pt x="5439041" y="4752005"/>
                  <a:pt x="5281423" y="4965183"/>
                </a:cubicBezTo>
                <a:cubicBezTo>
                  <a:pt x="5068244" y="5253608"/>
                  <a:pt x="4866301" y="5146281"/>
                  <a:pt x="4675749" y="5385343"/>
                </a:cubicBezTo>
                <a:cubicBezTo>
                  <a:pt x="4370191" y="5769070"/>
                  <a:pt x="4714176" y="6260683"/>
                  <a:pt x="4508838" y="6598516"/>
                </a:cubicBezTo>
                <a:lnTo>
                  <a:pt x="4472787" y="6646910"/>
                </a:lnTo>
                <a:lnTo>
                  <a:pt x="3367517" y="6646910"/>
                </a:lnTo>
                <a:lnTo>
                  <a:pt x="2998981" y="6646910"/>
                </a:lnTo>
                <a:lnTo>
                  <a:pt x="2648733" y="6646910"/>
                </a:lnTo>
                <a:lnTo>
                  <a:pt x="0" y="6646910"/>
                </a:lnTo>
                <a:lnTo>
                  <a:pt x="0" y="28222"/>
                </a:lnTo>
                <a:close/>
                <a:moveTo>
                  <a:pt x="1509522" y="767"/>
                </a:moveTo>
                <a:cubicBezTo>
                  <a:pt x="1736339" y="-12639"/>
                  <a:pt x="1947814" y="150946"/>
                  <a:pt x="1986017" y="398066"/>
                </a:cubicBezTo>
                <a:cubicBezTo>
                  <a:pt x="2019183" y="611090"/>
                  <a:pt x="1902946" y="824502"/>
                  <a:pt x="1709217" y="905558"/>
                </a:cubicBezTo>
                <a:cubicBezTo>
                  <a:pt x="1430403" y="1021795"/>
                  <a:pt x="1123149" y="837830"/>
                  <a:pt x="1083551" y="529879"/>
                </a:cubicBezTo>
                <a:cubicBezTo>
                  <a:pt x="1056506" y="319025"/>
                  <a:pt x="1175223" y="110882"/>
                  <a:pt x="1366937" y="33390"/>
                </a:cubicBezTo>
                <a:cubicBezTo>
                  <a:pt x="1412379" y="14871"/>
                  <a:pt x="1460539" y="3866"/>
                  <a:pt x="1509522" y="767"/>
                </a:cubicBezTo>
                <a:close/>
              </a:path>
            </a:pathLst>
          </a:custGeom>
        </p:spPr>
      </p:pic>
      <p:sp>
        <p:nvSpPr>
          <p:cNvPr id="3" name="TextBox 2">
            <a:extLst>
              <a:ext uri="{FF2B5EF4-FFF2-40B4-BE49-F238E27FC236}">
                <a16:creationId xmlns:a16="http://schemas.microsoft.com/office/drawing/2014/main" id="{4BA2234C-2BA0-A40B-5144-A644DE9F9E97}"/>
              </a:ext>
            </a:extLst>
          </p:cNvPr>
          <p:cNvSpPr txBox="1"/>
          <p:nvPr/>
        </p:nvSpPr>
        <p:spPr>
          <a:xfrm>
            <a:off x="4529741" y="6516105"/>
            <a:ext cx="5030735" cy="307777"/>
          </a:xfrm>
          <a:prstGeom prst="rect">
            <a:avLst/>
          </a:prstGeom>
          <a:noFill/>
        </p:spPr>
        <p:txBody>
          <a:bodyPr wrap="square" rtlCol="0">
            <a:spAutoFit/>
          </a:bodyPr>
          <a:lstStyle/>
          <a:p>
            <a:pPr algn="l"/>
            <a:r>
              <a:rPr lang="en-US" sz="1400" i="1" dirty="0">
                <a:effectLst/>
                <a:ea typeface="Calibri" panose="020F0502020204030204" pitchFamily="34" charset="0"/>
                <a:cs typeface="Times New Roman" panose="02020603050405020304" pitchFamily="18" charset="0"/>
              </a:rPr>
              <a:t>Paper Caves. </a:t>
            </a:r>
            <a:r>
              <a:rPr lang="en-US" sz="1400" dirty="0" err="1">
                <a:effectLst/>
                <a:ea typeface="Calibri" panose="020F0502020204030204" pitchFamily="34" charset="0"/>
                <a:cs typeface="Times New Roman" panose="02020603050405020304" pitchFamily="18" charset="0"/>
              </a:rPr>
              <a:t>Samuelle</a:t>
            </a:r>
            <a:r>
              <a:rPr lang="en-US" sz="1400" dirty="0">
                <a:effectLst/>
                <a:ea typeface="Calibri" panose="020F0502020204030204" pitchFamily="34" charset="0"/>
                <a:cs typeface="Times New Roman" panose="02020603050405020304" pitchFamily="18" charset="0"/>
              </a:rPr>
              <a:t> Green, Pennsylvania</a:t>
            </a:r>
            <a:r>
              <a:rPr lang="en-US" sz="1400" i="1" dirty="0">
                <a:effectLst/>
                <a:ea typeface="Calibri" panose="020F0502020204030204" pitchFamily="34" charset="0"/>
                <a:cs typeface="Times New Roman" panose="02020603050405020304" pitchFamily="18" charset="0"/>
              </a:rPr>
              <a:t>. </a:t>
            </a:r>
            <a:r>
              <a:rPr lang="en-US" sz="1400" dirty="0">
                <a:effectLst/>
                <a:ea typeface="Calibri" panose="020F0502020204030204" pitchFamily="34" charset="0"/>
                <a:cs typeface="Times New Roman" panose="02020603050405020304" pitchFamily="18" charset="0"/>
              </a:rPr>
              <a:t>2019.</a:t>
            </a:r>
            <a:endParaRPr lang="en-US" sz="1400" b="0" i="0" u="none" strike="noStrike" cap="all" dirty="0">
              <a:effectLst/>
              <a:highlight>
                <a:srgbClr val="C0C0C0"/>
              </a:highlight>
            </a:endParaRPr>
          </a:p>
        </p:txBody>
      </p:sp>
      <p:pic>
        <p:nvPicPr>
          <p:cNvPr id="5" name="Audio 4">
            <a:hlinkClick r:id="" action="ppaction://media"/>
            <a:extLst>
              <a:ext uri="{FF2B5EF4-FFF2-40B4-BE49-F238E27FC236}">
                <a16:creationId xmlns:a16="http://schemas.microsoft.com/office/drawing/2014/main" id="{AD1DAA0E-371D-057C-B12E-2F11B4B5AF6D}"/>
              </a:ext>
            </a:extLst>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11226800" y="5892800"/>
            <a:ext cx="812800" cy="812800"/>
          </a:xfrm>
          <a:prstGeom prst="rect">
            <a:avLst/>
          </a:prstGeom>
        </p:spPr>
      </p:pic>
    </p:spTree>
    <p:custDataLst>
      <p:tags r:id="rId1"/>
    </p:custDataLst>
    <p:extLst>
      <p:ext uri="{BB962C8B-B14F-4D97-AF65-F5344CB8AC3E}">
        <p14:creationId xmlns:p14="http://schemas.microsoft.com/office/powerpoint/2010/main" val="476609600"/>
      </p:ext>
    </p:extLst>
  </p:cSld>
  <p:clrMapOvr>
    <a:masterClrMapping/>
  </p:clrMapOvr>
  <mc:AlternateContent xmlns:mc="http://schemas.openxmlformats.org/markup-compatibility/2006" xmlns:p14="http://schemas.microsoft.com/office/powerpoint/2010/main">
    <mc:Choice Requires="p14">
      <p:transition spd="slow" p14:dur="2000" advTm="16753"/>
    </mc:Choice>
    <mc:Fallback xmlns="">
      <p:transition spd="slow" advTm="167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linds(horizontal)">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2" fill="hold" display="0">
                  <p:stCondLst>
                    <p:cond delay="indefinite"/>
                  </p:stCondLst>
                  <p:endCondLst>
                    <p:cond evt="onStopAudio" delay="0">
                      <p:tgtEl>
                        <p:sldTgt/>
                      </p:tgtEl>
                    </p:cond>
                  </p:endCondLst>
                </p:cTn>
                <p:tgtEl>
                  <p:spTgt spid="5"/>
                </p:tgtEl>
              </p:cMediaNode>
            </p:audio>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C9114622-3B85-05C0-58B0-23DB39CE05DE}"/>
              </a:ext>
            </a:extLst>
          </p:cNvPr>
          <p:cNvPicPr>
            <a:picLocks noChangeAspect="1"/>
          </p:cNvPicPr>
          <p:nvPr/>
        </p:nvPicPr>
        <p:blipFill rotWithShape="1">
          <a:blip r:embed="rId5">
            <a:extLst>
              <a:ext uri="{28A0092B-C50C-407E-A947-70E740481C1C}">
                <a14:useLocalDpi xmlns:a14="http://schemas.microsoft.com/office/drawing/2010/main" val="0"/>
              </a:ext>
            </a:extLst>
          </a:blip>
          <a:srcRect r="1745" b="11583"/>
          <a:stretch/>
        </p:blipFill>
        <p:spPr>
          <a:xfrm>
            <a:off x="820628" y="308920"/>
            <a:ext cx="4519683" cy="3237470"/>
          </a:xfrm>
          <a:prstGeom prst="rect">
            <a:avLst/>
          </a:prstGeom>
          <a:effectLst>
            <a:softEdge rad="37299"/>
          </a:effectLst>
        </p:spPr>
      </p:pic>
      <p:pic>
        <p:nvPicPr>
          <p:cNvPr id="6" name="Picture 5">
            <a:extLst>
              <a:ext uri="{FF2B5EF4-FFF2-40B4-BE49-F238E27FC236}">
                <a16:creationId xmlns:a16="http://schemas.microsoft.com/office/drawing/2014/main" id="{214E4F30-0966-9B8C-B7A1-9EE0BA2EFA8F}"/>
              </a:ext>
            </a:extLst>
          </p:cNvPr>
          <p:cNvPicPr>
            <a:picLocks noChangeAspect="1"/>
          </p:cNvPicPr>
          <p:nvPr/>
        </p:nvPicPr>
        <p:blipFill rotWithShape="1">
          <a:blip r:embed="rId6">
            <a:extLst>
              <a:ext uri="{28A0092B-C50C-407E-A947-70E740481C1C}">
                <a14:useLocalDpi xmlns:a14="http://schemas.microsoft.com/office/drawing/2010/main" val="0"/>
              </a:ext>
            </a:extLst>
          </a:blip>
          <a:srcRect l="1300" t="13199" r="2161" b="8302"/>
          <a:stretch/>
        </p:blipFill>
        <p:spPr bwMode="auto">
          <a:xfrm>
            <a:off x="805634" y="3649539"/>
            <a:ext cx="4534677" cy="2986039"/>
          </a:xfrm>
          <a:prstGeom prst="rect">
            <a:avLst/>
          </a:prstGeom>
          <a:ln>
            <a:noFill/>
          </a:ln>
          <a:effectLst>
            <a:softEdge rad="28161"/>
          </a:effectLst>
          <a:extLst>
            <a:ext uri="{53640926-AAD7-44D8-BBD7-CCE9431645EC}">
              <a14:shadowObscured xmlns:a14="http://schemas.microsoft.com/office/drawing/2010/main"/>
            </a:ext>
          </a:extLst>
        </p:spPr>
      </p:pic>
      <p:sp>
        <p:nvSpPr>
          <p:cNvPr id="2" name="TextBox 1">
            <a:extLst>
              <a:ext uri="{FF2B5EF4-FFF2-40B4-BE49-F238E27FC236}">
                <a16:creationId xmlns:a16="http://schemas.microsoft.com/office/drawing/2014/main" id="{1CCA5874-53A8-3C2A-188E-BC5BC18BF105}"/>
              </a:ext>
            </a:extLst>
          </p:cNvPr>
          <p:cNvSpPr txBox="1"/>
          <p:nvPr/>
        </p:nvSpPr>
        <p:spPr>
          <a:xfrm rot="16200000">
            <a:off x="-1106170" y="1584324"/>
            <a:ext cx="3323968" cy="600164"/>
          </a:xfrm>
          <a:prstGeom prst="rect">
            <a:avLst/>
          </a:prstGeom>
          <a:noFill/>
        </p:spPr>
        <p:txBody>
          <a:bodyPr wrap="square" rtlCol="0">
            <a:spAutoFit/>
          </a:bodyPr>
          <a:lstStyle/>
          <a:p>
            <a:r>
              <a:rPr lang="en-US" sz="1100" dirty="0"/>
              <a:t>#</a:t>
            </a:r>
            <a:r>
              <a:rPr lang="en-US" sz="1100" dirty="0" err="1"/>
              <a:t>ArtUnitesCbus</a:t>
            </a:r>
            <a:r>
              <a:rPr lang="en-US" sz="1100" dirty="0"/>
              <a:t> initiative, Ohio. Artist(s) Unidentified. Photo Credit: Sarah </a:t>
            </a:r>
            <a:r>
              <a:rPr lang="en-US" sz="1100" dirty="0" err="1"/>
              <a:t>Trombetti</a:t>
            </a:r>
            <a:r>
              <a:rPr lang="en-US" sz="1100" dirty="0"/>
              <a:t>, Lantern Reporter, 2020-2021.</a:t>
            </a:r>
          </a:p>
        </p:txBody>
      </p:sp>
      <p:sp>
        <p:nvSpPr>
          <p:cNvPr id="4" name="TextBox 3">
            <a:extLst>
              <a:ext uri="{FF2B5EF4-FFF2-40B4-BE49-F238E27FC236}">
                <a16:creationId xmlns:a16="http://schemas.microsoft.com/office/drawing/2014/main" id="{DE86BB31-2675-D66E-0FA0-0063D06847BB}"/>
              </a:ext>
            </a:extLst>
          </p:cNvPr>
          <p:cNvSpPr txBox="1"/>
          <p:nvPr/>
        </p:nvSpPr>
        <p:spPr>
          <a:xfrm rot="16200000">
            <a:off x="-1052299" y="4889240"/>
            <a:ext cx="3150972" cy="430887"/>
          </a:xfrm>
          <a:prstGeom prst="rect">
            <a:avLst/>
          </a:prstGeom>
          <a:noFill/>
        </p:spPr>
        <p:txBody>
          <a:bodyPr wrap="square" rtlCol="0">
            <a:spAutoFit/>
          </a:bodyPr>
          <a:lstStyle/>
          <a:p>
            <a:r>
              <a:rPr lang="en-US" sz="1100" dirty="0"/>
              <a:t>”Artists Resist Becoming Weapons of Mass Displacement.” Mi Casa No Es </a:t>
            </a:r>
            <a:r>
              <a:rPr lang="en-US" sz="1100" dirty="0" err="1"/>
              <a:t>Su</a:t>
            </a:r>
            <a:r>
              <a:rPr lang="en-US" sz="1100" dirty="0"/>
              <a:t> Casa. 2019. </a:t>
            </a:r>
          </a:p>
        </p:txBody>
      </p:sp>
      <p:pic>
        <p:nvPicPr>
          <p:cNvPr id="9" name="Content Placeholder 8">
            <a:extLst>
              <a:ext uri="{FF2B5EF4-FFF2-40B4-BE49-F238E27FC236}">
                <a16:creationId xmlns:a16="http://schemas.microsoft.com/office/drawing/2014/main" id="{953E6CD2-3774-242B-C3C1-5B917EE68DFF}"/>
              </a:ext>
            </a:extLst>
          </p:cNvPr>
          <p:cNvPicPr>
            <a:picLocks noGrp="1" noChangeAspect="1"/>
          </p:cNvPicPr>
          <p:nvPr>
            <p:ph idx="1"/>
          </p:nvPr>
        </p:nvPicPr>
        <p:blipFill>
          <a:blip r:embed="rId7">
            <a:extLst>
              <a:ext uri="{28A0092B-C50C-407E-A947-70E740481C1C}">
                <a14:useLocalDpi xmlns:a14="http://schemas.microsoft.com/office/drawing/2010/main" val="0"/>
              </a:ext>
            </a:extLst>
          </a:blip>
          <a:stretch>
            <a:fillRect/>
          </a:stretch>
        </p:blipFill>
        <p:spPr>
          <a:xfrm>
            <a:off x="6096001" y="349665"/>
            <a:ext cx="5275372" cy="3230095"/>
          </a:xfrm>
          <a:prstGeom prst="rect">
            <a:avLst/>
          </a:prstGeom>
          <a:effectLst>
            <a:softEdge rad="37205"/>
          </a:effectLst>
        </p:spPr>
      </p:pic>
      <p:pic>
        <p:nvPicPr>
          <p:cNvPr id="10" name="Picture 9">
            <a:extLst>
              <a:ext uri="{FF2B5EF4-FFF2-40B4-BE49-F238E27FC236}">
                <a16:creationId xmlns:a16="http://schemas.microsoft.com/office/drawing/2014/main" id="{9A278922-D007-3B57-3F3F-42DA5E3569E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96001" y="2898550"/>
            <a:ext cx="5275372" cy="3135288"/>
          </a:xfrm>
          <a:prstGeom prst="rect">
            <a:avLst/>
          </a:prstGeom>
          <a:effectLst>
            <a:softEdge rad="36184"/>
          </a:effectLst>
        </p:spPr>
      </p:pic>
      <p:sp>
        <p:nvSpPr>
          <p:cNvPr id="11" name="TextBox 10">
            <a:extLst>
              <a:ext uri="{FF2B5EF4-FFF2-40B4-BE49-F238E27FC236}">
                <a16:creationId xmlns:a16="http://schemas.microsoft.com/office/drawing/2014/main" id="{573A00C4-4E0A-EC69-E876-597FC9EB0C0F}"/>
              </a:ext>
            </a:extLst>
          </p:cNvPr>
          <p:cNvSpPr txBox="1"/>
          <p:nvPr/>
        </p:nvSpPr>
        <p:spPr>
          <a:xfrm>
            <a:off x="6160375" y="6033838"/>
            <a:ext cx="5225991" cy="646331"/>
          </a:xfrm>
          <a:prstGeom prst="rect">
            <a:avLst/>
          </a:prstGeom>
          <a:noFill/>
        </p:spPr>
        <p:txBody>
          <a:bodyPr wrap="square" rtlCol="0">
            <a:spAutoFit/>
          </a:bodyPr>
          <a:lstStyle/>
          <a:p>
            <a:r>
              <a:rPr lang="en-US" sz="1200" dirty="0"/>
              <a:t>“CONTRA – AGAINST the </a:t>
            </a:r>
            <a:r>
              <a:rPr lang="en-US" sz="1200" dirty="0" err="1"/>
              <a:t>Artwashing</a:t>
            </a:r>
            <a:r>
              <a:rPr lang="en-US" sz="1200" dirty="0"/>
              <a:t> of Boyle Heights: A project by B.H.A.A.A.D. in collaboration with Anti Eviction Mapping Project., Los Angeles. 2020-current.</a:t>
            </a:r>
          </a:p>
        </p:txBody>
      </p:sp>
      <p:pic>
        <p:nvPicPr>
          <p:cNvPr id="3" name="Audio 2">
            <a:hlinkClick r:id="" action="ppaction://media"/>
            <a:extLst>
              <a:ext uri="{FF2B5EF4-FFF2-40B4-BE49-F238E27FC236}">
                <a16:creationId xmlns:a16="http://schemas.microsoft.com/office/drawing/2014/main" id="{9F9A9C7B-C8A2-AC3A-7A25-DAA1CE3A7838}"/>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96410434"/>
      </p:ext>
    </p:extLst>
  </p:cSld>
  <p:clrMapOvr>
    <a:masterClrMapping/>
  </p:clrMapOvr>
  <mc:AlternateContent xmlns:mc="http://schemas.openxmlformats.org/markup-compatibility/2006" xmlns:p14="http://schemas.microsoft.com/office/powerpoint/2010/main">
    <mc:Choice Requires="p14">
      <p:transition spd="slow" p14:dur="2000" advTm="36327"/>
    </mc:Choice>
    <mc:Fallback xmlns="">
      <p:transition spd="slow" advTm="363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042E603F-28B7-4831-BF23-65FBAB13D5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Freeform: Shape 42">
            <a:extLst>
              <a:ext uri="{FF2B5EF4-FFF2-40B4-BE49-F238E27FC236}">
                <a16:creationId xmlns:a16="http://schemas.microsoft.com/office/drawing/2014/main" id="{4D39700F-2B10-4402-A7DD-06EE224588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32968"/>
            <a:ext cx="9560477" cy="6625032"/>
          </a:xfrm>
          <a:custGeom>
            <a:avLst/>
            <a:gdLst>
              <a:gd name="connsiteX0" fmla="*/ 8831314 w 9263816"/>
              <a:gd name="connsiteY0" fmla="*/ 5943878 h 6858000"/>
              <a:gd name="connsiteX1" fmla="*/ 9179783 w 9263816"/>
              <a:gd name="connsiteY1" fmla="*/ 6086141 h 6858000"/>
              <a:gd name="connsiteX2" fmla="*/ 9260887 w 9263816"/>
              <a:gd name="connsiteY2" fmla="*/ 6279156 h 6858000"/>
              <a:gd name="connsiteX3" fmla="*/ 8925621 w 9263816"/>
              <a:gd name="connsiteY3" fmla="*/ 6708712 h 6858000"/>
              <a:gd name="connsiteX4" fmla="*/ 8496050 w 9263816"/>
              <a:gd name="connsiteY4" fmla="*/ 6373449 h 6858000"/>
              <a:gd name="connsiteX5" fmla="*/ 8831314 w 9263816"/>
              <a:gd name="connsiteY5" fmla="*/ 5943878 h 6858000"/>
              <a:gd name="connsiteX6" fmla="*/ 7397485 w 9263816"/>
              <a:gd name="connsiteY6" fmla="*/ 5931706 h 6858000"/>
              <a:gd name="connsiteX7" fmla="*/ 7917779 w 9263816"/>
              <a:gd name="connsiteY7" fmla="*/ 6191864 h 6858000"/>
              <a:gd name="connsiteX8" fmla="*/ 8013467 w 9263816"/>
              <a:gd name="connsiteY8" fmla="*/ 6375784 h 6858000"/>
              <a:gd name="connsiteX9" fmla="*/ 8021879 w 9263816"/>
              <a:gd name="connsiteY9" fmla="*/ 6753751 h 6858000"/>
              <a:gd name="connsiteX10" fmla="*/ 7981316 w 9263816"/>
              <a:gd name="connsiteY10" fmla="*/ 6858000 h 6858000"/>
              <a:gd name="connsiteX11" fmla="*/ 6819486 w 9263816"/>
              <a:gd name="connsiteY11" fmla="*/ 6858000 h 6858000"/>
              <a:gd name="connsiteX12" fmla="*/ 6785199 w 9263816"/>
              <a:gd name="connsiteY12" fmla="*/ 6781101 h 6858000"/>
              <a:gd name="connsiteX13" fmla="*/ 7196747 w 9263816"/>
              <a:gd name="connsiteY13" fmla="*/ 5964309 h 6858000"/>
              <a:gd name="connsiteX14" fmla="*/ 7397485 w 9263816"/>
              <a:gd name="connsiteY14" fmla="*/ 5931706 h 6858000"/>
              <a:gd name="connsiteX15" fmla="*/ 1505570 w 9263816"/>
              <a:gd name="connsiteY15" fmla="*/ 227178 h 6858000"/>
              <a:gd name="connsiteX16" fmla="*/ 2026489 w 9263816"/>
              <a:gd name="connsiteY16" fmla="*/ 392370 h 6858000"/>
              <a:gd name="connsiteX17" fmla="*/ 2444553 w 9263816"/>
              <a:gd name="connsiteY17" fmla="*/ 1654853 h 6858000"/>
              <a:gd name="connsiteX18" fmla="*/ 3183153 w 9263816"/>
              <a:gd name="connsiteY18" fmla="*/ 2116208 h 6858000"/>
              <a:gd name="connsiteX19" fmla="*/ 4288384 w 9263816"/>
              <a:gd name="connsiteY19" fmla="*/ 1291908 h 6858000"/>
              <a:gd name="connsiteX20" fmla="*/ 5472602 w 9263816"/>
              <a:gd name="connsiteY20" fmla="*/ 1697818 h 6858000"/>
              <a:gd name="connsiteX21" fmla="*/ 5844697 w 9263816"/>
              <a:gd name="connsiteY21" fmla="*/ 3444791 h 6858000"/>
              <a:gd name="connsiteX22" fmla="*/ 6715674 w 9263816"/>
              <a:gd name="connsiteY22" fmla="*/ 4065208 h 6858000"/>
              <a:gd name="connsiteX23" fmla="*/ 8130429 w 9263816"/>
              <a:gd name="connsiteY23" fmla="*/ 4101787 h 6858000"/>
              <a:gd name="connsiteX24" fmla="*/ 8624630 w 9263816"/>
              <a:gd name="connsiteY24" fmla="*/ 4686202 h 6858000"/>
              <a:gd name="connsiteX25" fmla="*/ 8623843 w 9263816"/>
              <a:gd name="connsiteY25" fmla="*/ 4685749 h 6858000"/>
              <a:gd name="connsiteX26" fmla="*/ 8646859 w 9263816"/>
              <a:gd name="connsiteY26" fmla="*/ 4835156 h 6858000"/>
              <a:gd name="connsiteX27" fmla="*/ 8079403 w 9263816"/>
              <a:gd name="connsiteY27" fmla="*/ 5661624 h 6858000"/>
              <a:gd name="connsiteX28" fmla="*/ 6833105 w 9263816"/>
              <a:gd name="connsiteY28" fmla="*/ 5397208 h 6858000"/>
              <a:gd name="connsiteX29" fmla="*/ 5900832 w 9263816"/>
              <a:gd name="connsiteY29" fmla="*/ 5944462 h 6858000"/>
              <a:gd name="connsiteX30" fmla="*/ 6067212 w 9263816"/>
              <a:gd name="connsiteY30" fmla="*/ 6811916 h 6858000"/>
              <a:gd name="connsiteX31" fmla="*/ 6089565 w 9263816"/>
              <a:gd name="connsiteY31" fmla="*/ 6858000 h 6858000"/>
              <a:gd name="connsiteX32" fmla="*/ 0 w 9263816"/>
              <a:gd name="connsiteY32" fmla="*/ 6858000 h 6858000"/>
              <a:gd name="connsiteX33" fmla="*/ 0 w 9263816"/>
              <a:gd name="connsiteY33" fmla="*/ 2181377 h 6858000"/>
              <a:gd name="connsiteX34" fmla="*/ 73069 w 9263816"/>
              <a:gd name="connsiteY34" fmla="*/ 2215839 h 6858000"/>
              <a:gd name="connsiteX35" fmla="*/ 335445 w 9263816"/>
              <a:gd name="connsiteY35" fmla="*/ 2237140 h 6858000"/>
              <a:gd name="connsiteX36" fmla="*/ 752878 w 9263816"/>
              <a:gd name="connsiteY36" fmla="*/ 1445285 h 6858000"/>
              <a:gd name="connsiteX37" fmla="*/ 1202551 w 9263816"/>
              <a:gd name="connsiteY37" fmla="*/ 314229 h 6858000"/>
              <a:gd name="connsiteX38" fmla="*/ 1505570 w 9263816"/>
              <a:gd name="connsiteY38" fmla="*/ 227178 h 6858000"/>
              <a:gd name="connsiteX39" fmla="*/ 3142509 w 9263816"/>
              <a:gd name="connsiteY39" fmla="*/ 68854 h 6858000"/>
              <a:gd name="connsiteX40" fmla="*/ 3490978 w 9263816"/>
              <a:gd name="connsiteY40" fmla="*/ 211117 h 6858000"/>
              <a:gd name="connsiteX41" fmla="*/ 3572083 w 9263816"/>
              <a:gd name="connsiteY41" fmla="*/ 404131 h 6858000"/>
              <a:gd name="connsiteX42" fmla="*/ 3236814 w 9263816"/>
              <a:gd name="connsiteY42" fmla="*/ 833688 h 6858000"/>
              <a:gd name="connsiteX43" fmla="*/ 2807245 w 9263816"/>
              <a:gd name="connsiteY43" fmla="*/ 498425 h 6858000"/>
              <a:gd name="connsiteX44" fmla="*/ 3142509 w 9263816"/>
              <a:gd name="connsiteY44" fmla="*/ 68854 h 6858000"/>
              <a:gd name="connsiteX45" fmla="*/ 0 w 9263816"/>
              <a:gd name="connsiteY45" fmla="*/ 0 h 6858000"/>
              <a:gd name="connsiteX46" fmla="*/ 39858 w 9263816"/>
              <a:gd name="connsiteY46" fmla="*/ 0 h 6858000"/>
              <a:gd name="connsiteX47" fmla="*/ 65022 w 9263816"/>
              <a:gd name="connsiteY47" fmla="*/ 5834 h 6858000"/>
              <a:gd name="connsiteX48" fmla="*/ 389258 w 9263816"/>
              <a:gd name="connsiteY48" fmla="*/ 235630 h 6858000"/>
              <a:gd name="connsiteX49" fmla="*/ 485484 w 9263816"/>
              <a:gd name="connsiteY49" fmla="*/ 420070 h 6858000"/>
              <a:gd name="connsiteX50" fmla="*/ 74229 w 9263816"/>
              <a:gd name="connsiteY50" fmla="*/ 1237955 h 6858000"/>
              <a:gd name="connsiteX51" fmla="*/ 0 w 9263816"/>
              <a:gd name="connsiteY51" fmla="*/ 125447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263816" h="6858000">
                <a:moveTo>
                  <a:pt x="8831314" y="5943878"/>
                </a:moveTo>
                <a:cubicBezTo>
                  <a:pt x="8964281" y="5927490"/>
                  <a:pt x="9096260" y="5981362"/>
                  <a:pt x="9179783" y="6086141"/>
                </a:cubicBezTo>
                <a:cubicBezTo>
                  <a:pt x="9224074" y="6141769"/>
                  <a:pt x="9252211" y="6208560"/>
                  <a:pt x="9260887" y="6279156"/>
                </a:cubicBezTo>
                <a:cubicBezTo>
                  <a:pt x="9286897" y="6490362"/>
                  <a:pt x="9136845" y="6682672"/>
                  <a:pt x="8925621" y="6708712"/>
                </a:cubicBezTo>
                <a:cubicBezTo>
                  <a:pt x="8714398" y="6734766"/>
                  <a:pt x="8522062" y="6584655"/>
                  <a:pt x="8496050" y="6373449"/>
                </a:cubicBezTo>
                <a:cubicBezTo>
                  <a:pt x="8470038" y="6162229"/>
                  <a:pt x="8620090" y="5969920"/>
                  <a:pt x="8831314" y="5943878"/>
                </a:cubicBezTo>
                <a:close/>
                <a:moveTo>
                  <a:pt x="7397485" y="5931706"/>
                </a:moveTo>
                <a:cubicBezTo>
                  <a:pt x="7598431" y="5931157"/>
                  <a:pt x="7792965" y="6024548"/>
                  <a:pt x="7917779" y="6191864"/>
                </a:cubicBezTo>
                <a:cubicBezTo>
                  <a:pt x="7959204" y="6247714"/>
                  <a:pt x="7991530" y="6309792"/>
                  <a:pt x="8013467" y="6375784"/>
                </a:cubicBezTo>
                <a:cubicBezTo>
                  <a:pt x="8055425" y="6502973"/>
                  <a:pt x="8055748" y="6633888"/>
                  <a:pt x="8021879" y="6753751"/>
                </a:cubicBezTo>
                <a:lnTo>
                  <a:pt x="7981316" y="6858000"/>
                </a:lnTo>
                <a:lnTo>
                  <a:pt x="6819486" y="6858000"/>
                </a:lnTo>
                <a:lnTo>
                  <a:pt x="6785199" y="6781101"/>
                </a:lnTo>
                <a:cubicBezTo>
                  <a:pt x="6673307" y="6441922"/>
                  <a:pt x="6857485" y="6076251"/>
                  <a:pt x="7196747" y="5964309"/>
                </a:cubicBezTo>
                <a:cubicBezTo>
                  <a:pt x="7262809" y="5942509"/>
                  <a:pt x="7330503" y="5931889"/>
                  <a:pt x="7397485" y="5931706"/>
                </a:cubicBezTo>
                <a:close/>
                <a:moveTo>
                  <a:pt x="1505570" y="227178"/>
                </a:moveTo>
                <a:cubicBezTo>
                  <a:pt x="1691018" y="218628"/>
                  <a:pt x="1889853" y="275403"/>
                  <a:pt x="2026489" y="392370"/>
                </a:cubicBezTo>
                <a:cubicBezTo>
                  <a:pt x="2369898" y="685965"/>
                  <a:pt x="2078266" y="1147857"/>
                  <a:pt x="2444553" y="1654853"/>
                </a:cubicBezTo>
                <a:cubicBezTo>
                  <a:pt x="2492906" y="1721679"/>
                  <a:pt x="2800482" y="2144546"/>
                  <a:pt x="3183153" y="2116208"/>
                </a:cubicBezTo>
                <a:cubicBezTo>
                  <a:pt x="3673561" y="2080541"/>
                  <a:pt x="3723222" y="1441614"/>
                  <a:pt x="4288384" y="1291908"/>
                </a:cubicBezTo>
                <a:cubicBezTo>
                  <a:pt x="4689065" y="1185875"/>
                  <a:pt x="5207943" y="1366633"/>
                  <a:pt x="5472602" y="1697818"/>
                </a:cubicBezTo>
                <a:cubicBezTo>
                  <a:pt x="5891294" y="2221754"/>
                  <a:pt x="5408012" y="2790179"/>
                  <a:pt x="5844697" y="3444791"/>
                </a:cubicBezTo>
                <a:cubicBezTo>
                  <a:pt x="6149900" y="3902467"/>
                  <a:pt x="6672672" y="4053594"/>
                  <a:pt x="6715674" y="4065208"/>
                </a:cubicBezTo>
                <a:cubicBezTo>
                  <a:pt x="7326423" y="4232519"/>
                  <a:pt x="7677158" y="3817020"/>
                  <a:pt x="8130429" y="4101787"/>
                </a:cubicBezTo>
                <a:cubicBezTo>
                  <a:pt x="8226340" y="4161985"/>
                  <a:pt x="8536372" y="4356819"/>
                  <a:pt x="8624630" y="4686202"/>
                </a:cubicBezTo>
                <a:lnTo>
                  <a:pt x="8623843" y="4685749"/>
                </a:lnTo>
                <a:cubicBezTo>
                  <a:pt x="8636924" y="4734567"/>
                  <a:pt x="8644635" y="4784678"/>
                  <a:pt x="8646859" y="4835156"/>
                </a:cubicBezTo>
                <a:cubicBezTo>
                  <a:pt x="8662596" y="5196604"/>
                  <a:pt x="8398383" y="5562326"/>
                  <a:pt x="8079403" y="5661624"/>
                </a:cubicBezTo>
                <a:cubicBezTo>
                  <a:pt x="7649807" y="5795217"/>
                  <a:pt x="7430996" y="5350293"/>
                  <a:pt x="6833105" y="5397208"/>
                </a:cubicBezTo>
                <a:cubicBezTo>
                  <a:pt x="6519033" y="5421527"/>
                  <a:pt x="6056658" y="5595550"/>
                  <a:pt x="5900832" y="5944462"/>
                </a:cubicBezTo>
                <a:cubicBezTo>
                  <a:pt x="5770548" y="6236600"/>
                  <a:pt x="5916359" y="6515160"/>
                  <a:pt x="6067212" y="6811916"/>
                </a:cubicBezTo>
                <a:lnTo>
                  <a:pt x="6089565" y="6858000"/>
                </a:lnTo>
                <a:lnTo>
                  <a:pt x="0" y="6858000"/>
                </a:lnTo>
                <a:lnTo>
                  <a:pt x="0" y="2181377"/>
                </a:lnTo>
                <a:lnTo>
                  <a:pt x="73069" y="2215839"/>
                </a:lnTo>
                <a:cubicBezTo>
                  <a:pt x="165116" y="2251829"/>
                  <a:pt x="254486" y="2263171"/>
                  <a:pt x="335445" y="2237140"/>
                </a:cubicBezTo>
                <a:cubicBezTo>
                  <a:pt x="594718" y="2153707"/>
                  <a:pt x="688441" y="1733807"/>
                  <a:pt x="752878" y="1445285"/>
                </a:cubicBezTo>
                <a:cubicBezTo>
                  <a:pt x="925059" y="674068"/>
                  <a:pt x="975076" y="456292"/>
                  <a:pt x="1202551" y="314229"/>
                </a:cubicBezTo>
                <a:cubicBezTo>
                  <a:pt x="1287853" y="260956"/>
                  <a:pt x="1394302" y="232308"/>
                  <a:pt x="1505570" y="227178"/>
                </a:cubicBezTo>
                <a:close/>
                <a:moveTo>
                  <a:pt x="3142509" y="68854"/>
                </a:moveTo>
                <a:cubicBezTo>
                  <a:pt x="3275474" y="52467"/>
                  <a:pt x="3407455" y="106339"/>
                  <a:pt x="3490978" y="211117"/>
                </a:cubicBezTo>
                <a:cubicBezTo>
                  <a:pt x="3535271" y="266744"/>
                  <a:pt x="3563404" y="333535"/>
                  <a:pt x="3572083" y="404131"/>
                </a:cubicBezTo>
                <a:cubicBezTo>
                  <a:pt x="3598092" y="615337"/>
                  <a:pt x="3448040" y="807648"/>
                  <a:pt x="3236814" y="833688"/>
                </a:cubicBezTo>
                <a:cubicBezTo>
                  <a:pt x="3025594" y="859741"/>
                  <a:pt x="2833255" y="709631"/>
                  <a:pt x="2807245" y="498425"/>
                </a:cubicBezTo>
                <a:cubicBezTo>
                  <a:pt x="2781232" y="287207"/>
                  <a:pt x="2931283" y="94896"/>
                  <a:pt x="3142509" y="68854"/>
                </a:cubicBezTo>
                <a:close/>
                <a:moveTo>
                  <a:pt x="0" y="0"/>
                </a:moveTo>
                <a:lnTo>
                  <a:pt x="39858" y="0"/>
                </a:lnTo>
                <a:lnTo>
                  <a:pt x="65022" y="5834"/>
                </a:lnTo>
                <a:cubicBezTo>
                  <a:pt x="191545" y="45606"/>
                  <a:pt x="305874" y="124173"/>
                  <a:pt x="389258" y="235630"/>
                </a:cubicBezTo>
                <a:cubicBezTo>
                  <a:pt x="430983" y="291600"/>
                  <a:pt x="463360" y="353876"/>
                  <a:pt x="485484" y="420070"/>
                </a:cubicBezTo>
                <a:cubicBezTo>
                  <a:pt x="597711" y="759508"/>
                  <a:pt x="413661" y="1125662"/>
                  <a:pt x="74229" y="1237955"/>
                </a:cubicBezTo>
                <a:lnTo>
                  <a:pt x="0" y="1254477"/>
                </a:lnTo>
                <a:close/>
              </a:path>
            </a:pathLst>
          </a:cu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45" name="Background Fill">
            <a:extLst>
              <a:ext uri="{FF2B5EF4-FFF2-40B4-BE49-F238E27FC236}">
                <a16:creationId xmlns:a16="http://schemas.microsoft.com/office/drawing/2014/main" id="{6DA65B90-7B06-4499-91BA-CDDD361324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all covered in graffiti&#10;&#10;Description automatically generated with medium confidence">
            <a:extLst>
              <a:ext uri="{FF2B5EF4-FFF2-40B4-BE49-F238E27FC236}">
                <a16:creationId xmlns:a16="http://schemas.microsoft.com/office/drawing/2014/main" id="{A2C85D85-50B8-F6CE-7482-EC3ECA3C2659}"/>
              </a:ext>
            </a:extLst>
          </p:cNvPr>
          <p:cNvPicPr>
            <a:picLocks noChangeAspect="1"/>
          </p:cNvPicPr>
          <p:nvPr/>
        </p:nvPicPr>
        <p:blipFill rotWithShape="1">
          <a:blip r:embed="rId6">
            <a:alphaModFix/>
          </a:blip>
          <a:srcRect t="11046" r="1" b="13911"/>
          <a:stretch/>
        </p:blipFill>
        <p:spPr>
          <a:xfrm>
            <a:off x="0" y="10"/>
            <a:ext cx="12266645" cy="6857990"/>
          </a:xfrm>
          <a:prstGeom prst="rect">
            <a:avLst/>
          </a:prstGeom>
        </p:spPr>
      </p:pic>
      <p:sp>
        <p:nvSpPr>
          <p:cNvPr id="47" name="Rectangle 46">
            <a:extLst>
              <a:ext uri="{FF2B5EF4-FFF2-40B4-BE49-F238E27FC236}">
                <a16:creationId xmlns:a16="http://schemas.microsoft.com/office/drawing/2014/main" id="{F4EC6B62-8D18-47C6-815A-17919789F1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50443" y="-1383557"/>
            <a:ext cx="6858000" cy="9625112"/>
          </a:xfrm>
          <a:prstGeom prst="rect">
            <a:avLst/>
          </a:prstGeom>
          <a:gradFill>
            <a:gsLst>
              <a:gs pos="100000">
                <a:srgbClr val="000000">
                  <a:alpha val="0"/>
                </a:srgbClr>
              </a:gs>
              <a:gs pos="0">
                <a:schemeClr val="tx1"/>
              </a:gs>
              <a:gs pos="55000">
                <a:srgbClr val="000000">
                  <a:alpha val="46000"/>
                </a:srgbClr>
              </a:gs>
              <a:gs pos="0">
                <a:srgbClr val="000000">
                  <a:alpha val="62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9022D30-4059-4328-2B17-C99221B70035}"/>
              </a:ext>
            </a:extLst>
          </p:cNvPr>
          <p:cNvSpPr>
            <a:spLocks noGrp="1"/>
          </p:cNvSpPr>
          <p:nvPr>
            <p:ph type="title"/>
          </p:nvPr>
        </p:nvSpPr>
        <p:spPr>
          <a:xfrm>
            <a:off x="3117005" y="678248"/>
            <a:ext cx="8524875" cy="1922078"/>
          </a:xfrm>
        </p:spPr>
        <p:txBody>
          <a:bodyPr vert="horz" lIns="91440" tIns="45720" rIns="91440" bIns="45720" rtlCol="0" anchor="t">
            <a:normAutofit/>
          </a:bodyPr>
          <a:lstStyle/>
          <a:p>
            <a:pPr algn="r"/>
            <a:r>
              <a:rPr lang="en-US" sz="5400" dirty="0">
                <a:solidFill>
                  <a:srgbClr val="FFFFFF"/>
                </a:solidFill>
                <a:latin typeface="Arial Nova" panose="020B0504020202020204" pitchFamily="34" charset="0"/>
              </a:rPr>
              <a:t>PUBLIC ART: </a:t>
            </a:r>
            <a:br>
              <a:rPr lang="en-US" sz="5400" dirty="0">
                <a:solidFill>
                  <a:srgbClr val="FFFFFF"/>
                </a:solidFill>
                <a:latin typeface="Arial Nova" panose="020B0504020202020204" pitchFamily="34" charset="0"/>
              </a:rPr>
            </a:br>
            <a:r>
              <a:rPr lang="en-US" sz="5400" dirty="0">
                <a:solidFill>
                  <a:srgbClr val="FFFFFF"/>
                </a:solidFill>
                <a:latin typeface="Arial Nova" panose="020B0504020202020204" pitchFamily="34" charset="0"/>
              </a:rPr>
              <a:t>“art in public spaces”</a:t>
            </a:r>
          </a:p>
        </p:txBody>
      </p:sp>
      <p:sp useBgFill="1">
        <p:nvSpPr>
          <p:cNvPr id="49" name="Freeform: Shape 48">
            <a:extLst>
              <a:ext uri="{FF2B5EF4-FFF2-40B4-BE49-F238E27FC236}">
                <a16:creationId xmlns:a16="http://schemas.microsoft.com/office/drawing/2014/main" id="{0EE1950E-A750-4EB6-943D-2FE814B8FA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2630" cy="2848482"/>
          </a:xfrm>
          <a:custGeom>
            <a:avLst/>
            <a:gdLst>
              <a:gd name="connsiteX0" fmla="*/ 1193013 w 2432630"/>
              <a:gd name="connsiteY0" fmla="*/ 1609830 h 2848482"/>
              <a:gd name="connsiteX1" fmla="*/ 1452520 w 2432630"/>
              <a:gd name="connsiteY1" fmla="*/ 1771993 h 2848482"/>
              <a:gd name="connsiteX2" fmla="*/ 1333256 w 2432630"/>
              <a:gd name="connsiteY2" fmla="*/ 2217094 h 2848482"/>
              <a:gd name="connsiteX3" fmla="*/ 888154 w 2432630"/>
              <a:gd name="connsiteY3" fmla="*/ 2097829 h 2848482"/>
              <a:gd name="connsiteX4" fmla="*/ 1007419 w 2432630"/>
              <a:gd name="connsiteY4" fmla="*/ 1652728 h 2848482"/>
              <a:gd name="connsiteX5" fmla="*/ 1193013 w 2432630"/>
              <a:gd name="connsiteY5" fmla="*/ 1609830 h 2848482"/>
              <a:gd name="connsiteX6" fmla="*/ 1721013 w 2432630"/>
              <a:gd name="connsiteY6" fmla="*/ 1345937 h 2848482"/>
              <a:gd name="connsiteX7" fmla="*/ 1880524 w 2432630"/>
              <a:gd name="connsiteY7" fmla="*/ 1425334 h 2848482"/>
              <a:gd name="connsiteX8" fmla="*/ 1821528 w 2432630"/>
              <a:gd name="connsiteY8" fmla="*/ 1645511 h 2848482"/>
              <a:gd name="connsiteX9" fmla="*/ 1601350 w 2432630"/>
              <a:gd name="connsiteY9" fmla="*/ 1586514 h 2848482"/>
              <a:gd name="connsiteX10" fmla="*/ 1660347 w 2432630"/>
              <a:gd name="connsiteY10" fmla="*/ 1366337 h 2848482"/>
              <a:gd name="connsiteX11" fmla="*/ 1721013 w 2432630"/>
              <a:gd name="connsiteY11" fmla="*/ 1345937 h 2848482"/>
              <a:gd name="connsiteX12" fmla="*/ 0 w 2432630"/>
              <a:gd name="connsiteY12" fmla="*/ 0 h 2848482"/>
              <a:gd name="connsiteX13" fmla="*/ 2420476 w 2432630"/>
              <a:gd name="connsiteY13" fmla="*/ 0 h 2848482"/>
              <a:gd name="connsiteX14" fmla="*/ 2431096 w 2432630"/>
              <a:gd name="connsiteY14" fmla="*/ 94052 h 2848482"/>
              <a:gd name="connsiteX15" fmla="*/ 2426545 w 2432630"/>
              <a:gd name="connsiteY15" fmla="*/ 261706 h 2848482"/>
              <a:gd name="connsiteX16" fmla="*/ 1347411 w 2432630"/>
              <a:gd name="connsiteY16" fmla="*/ 1289202 h 2848482"/>
              <a:gd name="connsiteX17" fmla="*/ 678423 w 2432630"/>
              <a:gd name="connsiteY17" fmla="*/ 1606118 h 2848482"/>
              <a:gd name="connsiteX18" fmla="*/ 284014 w 2432630"/>
              <a:gd name="connsiteY18" fmla="*/ 2398976 h 2848482"/>
              <a:gd name="connsiteX19" fmla="*/ 97407 w 2432630"/>
              <a:gd name="connsiteY19" fmla="*/ 2742323 h 2848482"/>
              <a:gd name="connsiteX20" fmla="*/ 0 w 2432630"/>
              <a:gd name="connsiteY20" fmla="*/ 2848482 h 2848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432630" h="2848482">
                <a:moveTo>
                  <a:pt x="1193013" y="1609830"/>
                </a:moveTo>
                <a:cubicBezTo>
                  <a:pt x="1297352" y="1617205"/>
                  <a:pt x="1396284" y="1674588"/>
                  <a:pt x="1452520" y="1771993"/>
                </a:cubicBezTo>
                <a:cubicBezTo>
                  <a:pt x="1542498" y="1927838"/>
                  <a:pt x="1489101" y="2127117"/>
                  <a:pt x="1333256" y="2217094"/>
                </a:cubicBezTo>
                <a:cubicBezTo>
                  <a:pt x="1177410" y="2307071"/>
                  <a:pt x="978131" y="2253675"/>
                  <a:pt x="888154" y="2097829"/>
                </a:cubicBezTo>
                <a:cubicBezTo>
                  <a:pt x="798176" y="1941984"/>
                  <a:pt x="851572" y="1742705"/>
                  <a:pt x="1007419" y="1652728"/>
                </a:cubicBezTo>
                <a:cubicBezTo>
                  <a:pt x="1065861" y="1618986"/>
                  <a:pt x="1130410" y="1605406"/>
                  <a:pt x="1193013" y="1609830"/>
                </a:cubicBezTo>
                <a:close/>
                <a:moveTo>
                  <a:pt x="1721013" y="1345937"/>
                </a:moveTo>
                <a:cubicBezTo>
                  <a:pt x="1783347" y="1338202"/>
                  <a:pt x="1847142" y="1367515"/>
                  <a:pt x="1880524" y="1425334"/>
                </a:cubicBezTo>
                <a:cubicBezTo>
                  <a:pt x="1925033" y="1502425"/>
                  <a:pt x="1898619" y="1601002"/>
                  <a:pt x="1821528" y="1645511"/>
                </a:cubicBezTo>
                <a:cubicBezTo>
                  <a:pt x="1744436" y="1690020"/>
                  <a:pt x="1645859" y="1663606"/>
                  <a:pt x="1601350" y="1586514"/>
                </a:cubicBezTo>
                <a:cubicBezTo>
                  <a:pt x="1556841" y="1509423"/>
                  <a:pt x="1583254" y="1410846"/>
                  <a:pt x="1660347" y="1366337"/>
                </a:cubicBezTo>
                <a:cubicBezTo>
                  <a:pt x="1679620" y="1355210"/>
                  <a:pt x="1700235" y="1348515"/>
                  <a:pt x="1721013" y="1345937"/>
                </a:cubicBezTo>
                <a:close/>
                <a:moveTo>
                  <a:pt x="0" y="0"/>
                </a:moveTo>
                <a:lnTo>
                  <a:pt x="2420476" y="0"/>
                </a:lnTo>
                <a:lnTo>
                  <a:pt x="2431096" y="94052"/>
                </a:lnTo>
                <a:cubicBezTo>
                  <a:pt x="2434004" y="150699"/>
                  <a:pt x="2432933" y="206775"/>
                  <a:pt x="2426545" y="261706"/>
                </a:cubicBezTo>
                <a:cubicBezTo>
                  <a:pt x="2360669" y="828256"/>
                  <a:pt x="1972176" y="1172577"/>
                  <a:pt x="1347411" y="1289202"/>
                </a:cubicBezTo>
                <a:cubicBezTo>
                  <a:pt x="1096744" y="1336043"/>
                  <a:pt x="825156" y="1376752"/>
                  <a:pt x="678423" y="1606118"/>
                </a:cubicBezTo>
                <a:cubicBezTo>
                  <a:pt x="520257" y="1853673"/>
                  <a:pt x="394149" y="2125038"/>
                  <a:pt x="284014" y="2398976"/>
                </a:cubicBezTo>
                <a:cubicBezTo>
                  <a:pt x="233465" y="2524954"/>
                  <a:pt x="173906" y="2641107"/>
                  <a:pt x="97407" y="2742323"/>
                </a:cubicBezTo>
                <a:lnTo>
                  <a:pt x="0" y="284848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extBox 5">
            <a:extLst>
              <a:ext uri="{FF2B5EF4-FFF2-40B4-BE49-F238E27FC236}">
                <a16:creationId xmlns:a16="http://schemas.microsoft.com/office/drawing/2014/main" id="{654C47B6-0478-FB23-7E9E-F290CF690180}"/>
              </a:ext>
            </a:extLst>
          </p:cNvPr>
          <p:cNvSpPr txBox="1"/>
          <p:nvPr/>
        </p:nvSpPr>
        <p:spPr>
          <a:xfrm>
            <a:off x="3422822" y="2955398"/>
            <a:ext cx="8328453" cy="3416320"/>
          </a:xfrm>
          <a:prstGeom prst="rect">
            <a:avLst/>
          </a:prstGeom>
          <a:noFill/>
        </p:spPr>
        <p:txBody>
          <a:bodyPr wrap="square" rtlCol="0">
            <a:spAutoFit/>
          </a:bodyPr>
          <a:lstStyle/>
          <a:p>
            <a:pPr algn="r"/>
            <a:r>
              <a:rPr lang="en-US" sz="3600" dirty="0">
                <a:solidFill>
                  <a:srgbClr val="FFFFFF"/>
                </a:solidFill>
                <a:latin typeface="Arial Nova" panose="020B0504020202020204" pitchFamily="34" charset="0"/>
              </a:rPr>
              <a:t>HOW PUBLIC ART IS FUNDED:</a:t>
            </a:r>
          </a:p>
          <a:p>
            <a:pPr algn="r"/>
            <a:r>
              <a:rPr lang="en-US" sz="3600" dirty="0">
                <a:solidFill>
                  <a:srgbClr val="FFFFFF"/>
                </a:solidFill>
                <a:latin typeface="Arial Nova" panose="020B0504020202020204" pitchFamily="34" charset="0"/>
              </a:rPr>
              <a:t>PERCENTAGE-FOR-ART (GOVT PLAN)</a:t>
            </a:r>
          </a:p>
          <a:p>
            <a:pPr algn="r"/>
            <a:r>
              <a:rPr lang="en-US" sz="3600" dirty="0">
                <a:solidFill>
                  <a:srgbClr val="FFFFFF"/>
                </a:solidFill>
                <a:latin typeface="Arial Nova" panose="020B0504020202020204" pitchFamily="34" charset="0"/>
              </a:rPr>
              <a:t>PRIVATE FOUNDATIONS</a:t>
            </a:r>
          </a:p>
          <a:p>
            <a:pPr algn="r"/>
            <a:r>
              <a:rPr lang="en-US" sz="3600" dirty="0">
                <a:solidFill>
                  <a:srgbClr val="FFFFFF"/>
                </a:solidFill>
                <a:latin typeface="Arial Nova" panose="020B0504020202020204" pitchFamily="34" charset="0"/>
              </a:rPr>
              <a:t>PUBLIC-PRIVATE</a:t>
            </a:r>
          </a:p>
          <a:p>
            <a:pPr algn="r"/>
            <a:r>
              <a:rPr lang="en-US" sz="3600" dirty="0">
                <a:solidFill>
                  <a:srgbClr val="FFFFFF"/>
                </a:solidFill>
                <a:latin typeface="Arial Nova" panose="020B0504020202020204" pitchFamily="34" charset="0"/>
              </a:rPr>
              <a:t>GRANTS</a:t>
            </a:r>
          </a:p>
          <a:p>
            <a:pPr algn="r"/>
            <a:r>
              <a:rPr lang="en-US" sz="3600" dirty="0">
                <a:solidFill>
                  <a:srgbClr val="FFFFFF"/>
                </a:solidFill>
                <a:latin typeface="Arial Nova" panose="020B0504020202020204" pitchFamily="34" charset="0"/>
              </a:rPr>
              <a:t>FUNDRAISING </a:t>
            </a:r>
            <a:endParaRPr lang="en-US" sz="3600" dirty="0">
              <a:latin typeface="Arial Nova" panose="020B0504020202020204" pitchFamily="34" charset="0"/>
            </a:endParaRPr>
          </a:p>
        </p:txBody>
      </p:sp>
      <p:sp>
        <p:nvSpPr>
          <p:cNvPr id="3" name="TextBox 2">
            <a:extLst>
              <a:ext uri="{FF2B5EF4-FFF2-40B4-BE49-F238E27FC236}">
                <a16:creationId xmlns:a16="http://schemas.microsoft.com/office/drawing/2014/main" id="{E8FFA2AC-D62B-009E-FAD2-56A0BD364381}"/>
              </a:ext>
            </a:extLst>
          </p:cNvPr>
          <p:cNvSpPr txBox="1"/>
          <p:nvPr/>
        </p:nvSpPr>
        <p:spPr>
          <a:xfrm>
            <a:off x="0" y="113141"/>
            <a:ext cx="2211860" cy="523220"/>
          </a:xfrm>
          <a:prstGeom prst="rect">
            <a:avLst/>
          </a:prstGeom>
          <a:noFill/>
        </p:spPr>
        <p:txBody>
          <a:bodyPr wrap="square" rtlCol="0">
            <a:spAutoFit/>
          </a:bodyPr>
          <a:lstStyle/>
          <a:p>
            <a:r>
              <a:rPr lang="en-US" sz="1400" dirty="0"/>
              <a:t>Graffiti Alley, Baltimore, Maryland. 2005-present.</a:t>
            </a:r>
          </a:p>
        </p:txBody>
      </p:sp>
      <p:pic>
        <p:nvPicPr>
          <p:cNvPr id="4" name="Audio 3">
            <a:hlinkClick r:id="" action="ppaction://media"/>
            <a:extLst>
              <a:ext uri="{FF2B5EF4-FFF2-40B4-BE49-F238E27FC236}">
                <a16:creationId xmlns:a16="http://schemas.microsoft.com/office/drawing/2014/main" id="{CA1320A7-ED31-4DA4-F522-B7A654766252}"/>
              </a:ext>
            </a:extLst>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11226800" y="5892800"/>
            <a:ext cx="812800" cy="812800"/>
          </a:xfrm>
          <a:prstGeom prst="rect">
            <a:avLst/>
          </a:prstGeom>
        </p:spPr>
      </p:pic>
    </p:spTree>
    <p:custDataLst>
      <p:tags r:id="rId1"/>
    </p:custDataLst>
    <p:extLst>
      <p:ext uri="{BB962C8B-B14F-4D97-AF65-F5344CB8AC3E}">
        <p14:creationId xmlns:p14="http://schemas.microsoft.com/office/powerpoint/2010/main" val="1064882191"/>
      </p:ext>
    </p:extLst>
  </p:cSld>
  <p:clrMapOvr>
    <a:masterClrMapping/>
  </p:clrMapOvr>
  <mc:AlternateContent xmlns:mc="http://schemas.openxmlformats.org/markup-compatibility/2006" xmlns:p14="http://schemas.microsoft.com/office/powerpoint/2010/main">
    <mc:Choice Requires="p14">
      <p:transition spd="slow" p14:dur="2000" advTm="40542"/>
    </mc:Choice>
    <mc:Fallback xmlns="">
      <p:transition spd="slow" advTm="4054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25"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14" dur="1000" fill="hold"/>
                                        <p:tgtEl>
                                          <p:spTgt spid="6"/>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9" fill="hold" display="0">
                  <p:stCondLst>
                    <p:cond delay="indefinite"/>
                  </p:stCondLst>
                  <p:endCondLst>
                    <p:cond evt="onStopAudio" delay="0">
                      <p:tgtEl>
                        <p:sldTgt/>
                      </p:tgtEl>
                    </p:cond>
                  </p:endCondLst>
                </p:cTn>
                <p:tgtEl>
                  <p:spTgt spid="4"/>
                </p:tgtEl>
              </p:cMediaNode>
            </p:audio>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DBB9B-ABEB-1BD4-2AF1-CDB82938B038}"/>
              </a:ext>
            </a:extLst>
          </p:cNvPr>
          <p:cNvSpPr>
            <a:spLocks noGrp="1"/>
          </p:cNvSpPr>
          <p:nvPr>
            <p:ph type="title"/>
          </p:nvPr>
        </p:nvSpPr>
        <p:spPr>
          <a:xfrm>
            <a:off x="919509" y="5237502"/>
            <a:ext cx="4858871" cy="1325563"/>
          </a:xfrm>
        </p:spPr>
        <p:txBody>
          <a:bodyPr>
            <a:noAutofit/>
          </a:bodyPr>
          <a:lstStyle/>
          <a:p>
            <a:pPr>
              <a:lnSpc>
                <a:spcPct val="145000"/>
              </a:lnSpc>
            </a:pPr>
            <a:r>
              <a:rPr lang="en-US" sz="3600" b="1" dirty="0">
                <a:effectLst/>
                <a:latin typeface="Arial Nova" panose="020B0504020202020204" pitchFamily="34" charset="0"/>
                <a:ea typeface="Calibri" panose="020F0502020204030204" pitchFamily="34" charset="0"/>
                <a:cs typeface="Times New Roman" panose="02020603050405020304" pitchFamily="18" charset="0"/>
              </a:rPr>
              <a:t>THESE PUBLIC ARTISTS CREATE WHERE COMMUNITY IDENTITY, SPACIAL JUSTICE, AND COMMUNITY DISPLACEMENT INTERSECT...</a:t>
            </a:r>
            <a:endParaRPr lang="en-US" sz="3600" b="1" dirty="0">
              <a:latin typeface="Arial Nova" panose="020B0504020202020204" pitchFamily="34" charset="0"/>
            </a:endParaRPr>
          </a:p>
        </p:txBody>
      </p:sp>
      <p:sp>
        <p:nvSpPr>
          <p:cNvPr id="6" name="TextBox 5">
            <a:extLst>
              <a:ext uri="{FF2B5EF4-FFF2-40B4-BE49-F238E27FC236}">
                <a16:creationId xmlns:a16="http://schemas.microsoft.com/office/drawing/2014/main" id="{5443C9ED-6EB5-8EAE-12D8-790DC7533A2C}"/>
              </a:ext>
            </a:extLst>
          </p:cNvPr>
          <p:cNvSpPr txBox="1"/>
          <p:nvPr/>
        </p:nvSpPr>
        <p:spPr>
          <a:xfrm>
            <a:off x="7892716" y="1452732"/>
            <a:ext cx="3721768" cy="553998"/>
          </a:xfrm>
          <a:prstGeom prst="rect">
            <a:avLst/>
          </a:prstGeom>
          <a:noFill/>
        </p:spPr>
        <p:txBody>
          <a:bodyPr wrap="square">
            <a:spAutoFit/>
          </a:bodyPr>
          <a:lstStyle/>
          <a:p>
            <a:r>
              <a:rPr lang="en-US" sz="3000" b="1" dirty="0">
                <a:effectLst/>
                <a:latin typeface="Arial Nova" panose="020B0504020202020204" pitchFamily="34" charset="0"/>
                <a:ea typeface="Calibri" panose="020F0502020204030204" pitchFamily="34" charset="0"/>
                <a:cs typeface="Times New Roman" panose="02020603050405020304" pitchFamily="18" charset="0"/>
              </a:rPr>
              <a:t>MI CASA RESISTE</a:t>
            </a:r>
            <a:endParaRPr lang="en-US" sz="3000" dirty="0"/>
          </a:p>
        </p:txBody>
      </p:sp>
      <p:sp>
        <p:nvSpPr>
          <p:cNvPr id="8" name="TextBox 7">
            <a:extLst>
              <a:ext uri="{FF2B5EF4-FFF2-40B4-BE49-F238E27FC236}">
                <a16:creationId xmlns:a16="http://schemas.microsoft.com/office/drawing/2014/main" id="{6EF5AB46-2B95-25BB-17B7-8A0F5DB1584F}"/>
              </a:ext>
            </a:extLst>
          </p:cNvPr>
          <p:cNvSpPr txBox="1"/>
          <p:nvPr/>
        </p:nvSpPr>
        <p:spPr>
          <a:xfrm>
            <a:off x="7844591" y="2440264"/>
            <a:ext cx="3497178" cy="553998"/>
          </a:xfrm>
          <a:prstGeom prst="rect">
            <a:avLst/>
          </a:prstGeom>
          <a:noFill/>
        </p:spPr>
        <p:txBody>
          <a:bodyPr wrap="square">
            <a:spAutoFit/>
          </a:bodyPr>
          <a:lstStyle/>
          <a:p>
            <a:r>
              <a:rPr lang="en-US" sz="3000" b="1" dirty="0">
                <a:effectLst/>
                <a:latin typeface="Arial Nova" panose="020B0504020202020204" pitchFamily="34" charset="0"/>
                <a:ea typeface="Calibri" panose="020F0502020204030204" pitchFamily="34" charset="0"/>
                <a:cs typeface="Times New Roman" panose="02020603050405020304" pitchFamily="18" charset="0"/>
              </a:rPr>
              <a:t>NDN COLLECTIVE</a:t>
            </a:r>
          </a:p>
        </p:txBody>
      </p:sp>
      <p:sp>
        <p:nvSpPr>
          <p:cNvPr id="10" name="TextBox 9">
            <a:extLst>
              <a:ext uri="{FF2B5EF4-FFF2-40B4-BE49-F238E27FC236}">
                <a16:creationId xmlns:a16="http://schemas.microsoft.com/office/drawing/2014/main" id="{AC762277-0236-6DD8-F753-B3B37714457D}"/>
              </a:ext>
            </a:extLst>
          </p:cNvPr>
          <p:cNvSpPr txBox="1"/>
          <p:nvPr/>
        </p:nvSpPr>
        <p:spPr>
          <a:xfrm>
            <a:off x="8694822" y="3307333"/>
            <a:ext cx="2117557" cy="553998"/>
          </a:xfrm>
          <a:prstGeom prst="rect">
            <a:avLst/>
          </a:prstGeom>
          <a:noFill/>
        </p:spPr>
        <p:txBody>
          <a:bodyPr wrap="square">
            <a:spAutoFit/>
          </a:bodyPr>
          <a:lstStyle/>
          <a:p>
            <a:r>
              <a:rPr lang="en-US" sz="3000" b="1" dirty="0">
                <a:effectLst/>
                <a:latin typeface="Arial Nova" panose="020B0504020202020204" pitchFamily="34" charset="0"/>
                <a:ea typeface="Calibri" panose="020F0502020204030204" pitchFamily="34" charset="0"/>
                <a:cs typeface="Times New Roman" panose="02020603050405020304" pitchFamily="18" charset="0"/>
              </a:rPr>
              <a:t>LILY XIE</a:t>
            </a:r>
            <a:endParaRPr lang="en-US" sz="3000" dirty="0"/>
          </a:p>
        </p:txBody>
      </p:sp>
      <p:pic>
        <p:nvPicPr>
          <p:cNvPr id="12" name="Audio 11">
            <a:hlinkClick r:id="" action="ppaction://media"/>
            <a:extLst>
              <a:ext uri="{FF2B5EF4-FFF2-40B4-BE49-F238E27FC236}">
                <a16:creationId xmlns:a16="http://schemas.microsoft.com/office/drawing/2014/main" id="{D54DB9DF-5FAB-B8E9-8D79-FEEA092104B2}"/>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226800" y="5892800"/>
            <a:ext cx="812800" cy="812800"/>
          </a:xfrm>
          <a:prstGeom prst="rect">
            <a:avLst/>
          </a:prstGeom>
        </p:spPr>
      </p:pic>
    </p:spTree>
    <p:custDataLst>
      <p:tags r:id="rId1"/>
    </p:custDataLst>
    <p:extLst>
      <p:ext uri="{BB962C8B-B14F-4D97-AF65-F5344CB8AC3E}">
        <p14:creationId xmlns:p14="http://schemas.microsoft.com/office/powerpoint/2010/main" val="819137225"/>
      </p:ext>
    </p:extLst>
  </p:cSld>
  <p:clrMapOvr>
    <a:masterClrMapping/>
  </p:clrMapOvr>
  <mc:AlternateContent xmlns:mc="http://schemas.openxmlformats.org/markup-compatibility/2006" xmlns:p14="http://schemas.microsoft.com/office/powerpoint/2010/main">
    <mc:Choice Requires="p14">
      <p:transition spd="slow" p14:dur="2000" advTm="20584"/>
    </mc:Choice>
    <mc:Fallback xmlns="">
      <p:transition spd="slow" advTm="205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 calcmode="lin" valueType="num">
                                      <p:cBhvr additive="base">
                                        <p:cTn id="1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 calcmode="lin" valueType="num">
                                      <p:cBhvr additive="base">
                                        <p:cTn id="2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5" fill="hold" display="0">
                  <p:stCondLst>
                    <p:cond delay="indefinite"/>
                  </p:stCondLst>
                  <p:endCondLst>
                    <p:cond evt="onStopAudio" delay="0">
                      <p:tgtEl>
                        <p:sldTgt/>
                      </p:tgtEl>
                    </p:cond>
                  </p:endCondLst>
                </p:cTn>
                <p:tgtEl>
                  <p:spTgt spid="1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042E603F-28B7-4831-BF23-65FBAB13D5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Shape 18">
            <a:extLst>
              <a:ext uri="{FF2B5EF4-FFF2-40B4-BE49-F238E27FC236}">
                <a16:creationId xmlns:a16="http://schemas.microsoft.com/office/drawing/2014/main" id="{4D39700F-2B10-4402-A7DD-06EE224588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32968"/>
            <a:ext cx="9560477" cy="6625032"/>
          </a:xfrm>
          <a:custGeom>
            <a:avLst/>
            <a:gdLst>
              <a:gd name="connsiteX0" fmla="*/ 8831314 w 9263816"/>
              <a:gd name="connsiteY0" fmla="*/ 5943878 h 6858000"/>
              <a:gd name="connsiteX1" fmla="*/ 9179783 w 9263816"/>
              <a:gd name="connsiteY1" fmla="*/ 6086141 h 6858000"/>
              <a:gd name="connsiteX2" fmla="*/ 9260887 w 9263816"/>
              <a:gd name="connsiteY2" fmla="*/ 6279156 h 6858000"/>
              <a:gd name="connsiteX3" fmla="*/ 8925621 w 9263816"/>
              <a:gd name="connsiteY3" fmla="*/ 6708712 h 6858000"/>
              <a:gd name="connsiteX4" fmla="*/ 8496050 w 9263816"/>
              <a:gd name="connsiteY4" fmla="*/ 6373449 h 6858000"/>
              <a:gd name="connsiteX5" fmla="*/ 8831314 w 9263816"/>
              <a:gd name="connsiteY5" fmla="*/ 5943878 h 6858000"/>
              <a:gd name="connsiteX6" fmla="*/ 7397485 w 9263816"/>
              <a:gd name="connsiteY6" fmla="*/ 5931706 h 6858000"/>
              <a:gd name="connsiteX7" fmla="*/ 7917779 w 9263816"/>
              <a:gd name="connsiteY7" fmla="*/ 6191864 h 6858000"/>
              <a:gd name="connsiteX8" fmla="*/ 8013467 w 9263816"/>
              <a:gd name="connsiteY8" fmla="*/ 6375784 h 6858000"/>
              <a:gd name="connsiteX9" fmla="*/ 8021879 w 9263816"/>
              <a:gd name="connsiteY9" fmla="*/ 6753751 h 6858000"/>
              <a:gd name="connsiteX10" fmla="*/ 7981316 w 9263816"/>
              <a:gd name="connsiteY10" fmla="*/ 6858000 h 6858000"/>
              <a:gd name="connsiteX11" fmla="*/ 6819486 w 9263816"/>
              <a:gd name="connsiteY11" fmla="*/ 6858000 h 6858000"/>
              <a:gd name="connsiteX12" fmla="*/ 6785199 w 9263816"/>
              <a:gd name="connsiteY12" fmla="*/ 6781101 h 6858000"/>
              <a:gd name="connsiteX13" fmla="*/ 7196747 w 9263816"/>
              <a:gd name="connsiteY13" fmla="*/ 5964309 h 6858000"/>
              <a:gd name="connsiteX14" fmla="*/ 7397485 w 9263816"/>
              <a:gd name="connsiteY14" fmla="*/ 5931706 h 6858000"/>
              <a:gd name="connsiteX15" fmla="*/ 1505570 w 9263816"/>
              <a:gd name="connsiteY15" fmla="*/ 227178 h 6858000"/>
              <a:gd name="connsiteX16" fmla="*/ 2026489 w 9263816"/>
              <a:gd name="connsiteY16" fmla="*/ 392370 h 6858000"/>
              <a:gd name="connsiteX17" fmla="*/ 2444553 w 9263816"/>
              <a:gd name="connsiteY17" fmla="*/ 1654853 h 6858000"/>
              <a:gd name="connsiteX18" fmla="*/ 3183153 w 9263816"/>
              <a:gd name="connsiteY18" fmla="*/ 2116208 h 6858000"/>
              <a:gd name="connsiteX19" fmla="*/ 4288384 w 9263816"/>
              <a:gd name="connsiteY19" fmla="*/ 1291908 h 6858000"/>
              <a:gd name="connsiteX20" fmla="*/ 5472602 w 9263816"/>
              <a:gd name="connsiteY20" fmla="*/ 1697818 h 6858000"/>
              <a:gd name="connsiteX21" fmla="*/ 5844697 w 9263816"/>
              <a:gd name="connsiteY21" fmla="*/ 3444791 h 6858000"/>
              <a:gd name="connsiteX22" fmla="*/ 6715674 w 9263816"/>
              <a:gd name="connsiteY22" fmla="*/ 4065208 h 6858000"/>
              <a:gd name="connsiteX23" fmla="*/ 8130429 w 9263816"/>
              <a:gd name="connsiteY23" fmla="*/ 4101787 h 6858000"/>
              <a:gd name="connsiteX24" fmla="*/ 8624630 w 9263816"/>
              <a:gd name="connsiteY24" fmla="*/ 4686202 h 6858000"/>
              <a:gd name="connsiteX25" fmla="*/ 8623843 w 9263816"/>
              <a:gd name="connsiteY25" fmla="*/ 4685749 h 6858000"/>
              <a:gd name="connsiteX26" fmla="*/ 8646859 w 9263816"/>
              <a:gd name="connsiteY26" fmla="*/ 4835156 h 6858000"/>
              <a:gd name="connsiteX27" fmla="*/ 8079403 w 9263816"/>
              <a:gd name="connsiteY27" fmla="*/ 5661624 h 6858000"/>
              <a:gd name="connsiteX28" fmla="*/ 6833105 w 9263816"/>
              <a:gd name="connsiteY28" fmla="*/ 5397208 h 6858000"/>
              <a:gd name="connsiteX29" fmla="*/ 5900832 w 9263816"/>
              <a:gd name="connsiteY29" fmla="*/ 5944462 h 6858000"/>
              <a:gd name="connsiteX30" fmla="*/ 6067212 w 9263816"/>
              <a:gd name="connsiteY30" fmla="*/ 6811916 h 6858000"/>
              <a:gd name="connsiteX31" fmla="*/ 6089565 w 9263816"/>
              <a:gd name="connsiteY31" fmla="*/ 6858000 h 6858000"/>
              <a:gd name="connsiteX32" fmla="*/ 0 w 9263816"/>
              <a:gd name="connsiteY32" fmla="*/ 6858000 h 6858000"/>
              <a:gd name="connsiteX33" fmla="*/ 0 w 9263816"/>
              <a:gd name="connsiteY33" fmla="*/ 2181377 h 6858000"/>
              <a:gd name="connsiteX34" fmla="*/ 73069 w 9263816"/>
              <a:gd name="connsiteY34" fmla="*/ 2215839 h 6858000"/>
              <a:gd name="connsiteX35" fmla="*/ 335445 w 9263816"/>
              <a:gd name="connsiteY35" fmla="*/ 2237140 h 6858000"/>
              <a:gd name="connsiteX36" fmla="*/ 752878 w 9263816"/>
              <a:gd name="connsiteY36" fmla="*/ 1445285 h 6858000"/>
              <a:gd name="connsiteX37" fmla="*/ 1202551 w 9263816"/>
              <a:gd name="connsiteY37" fmla="*/ 314229 h 6858000"/>
              <a:gd name="connsiteX38" fmla="*/ 1505570 w 9263816"/>
              <a:gd name="connsiteY38" fmla="*/ 227178 h 6858000"/>
              <a:gd name="connsiteX39" fmla="*/ 3142509 w 9263816"/>
              <a:gd name="connsiteY39" fmla="*/ 68854 h 6858000"/>
              <a:gd name="connsiteX40" fmla="*/ 3490978 w 9263816"/>
              <a:gd name="connsiteY40" fmla="*/ 211117 h 6858000"/>
              <a:gd name="connsiteX41" fmla="*/ 3572083 w 9263816"/>
              <a:gd name="connsiteY41" fmla="*/ 404131 h 6858000"/>
              <a:gd name="connsiteX42" fmla="*/ 3236814 w 9263816"/>
              <a:gd name="connsiteY42" fmla="*/ 833688 h 6858000"/>
              <a:gd name="connsiteX43" fmla="*/ 2807245 w 9263816"/>
              <a:gd name="connsiteY43" fmla="*/ 498425 h 6858000"/>
              <a:gd name="connsiteX44" fmla="*/ 3142509 w 9263816"/>
              <a:gd name="connsiteY44" fmla="*/ 68854 h 6858000"/>
              <a:gd name="connsiteX45" fmla="*/ 0 w 9263816"/>
              <a:gd name="connsiteY45" fmla="*/ 0 h 6858000"/>
              <a:gd name="connsiteX46" fmla="*/ 39858 w 9263816"/>
              <a:gd name="connsiteY46" fmla="*/ 0 h 6858000"/>
              <a:gd name="connsiteX47" fmla="*/ 65022 w 9263816"/>
              <a:gd name="connsiteY47" fmla="*/ 5834 h 6858000"/>
              <a:gd name="connsiteX48" fmla="*/ 389258 w 9263816"/>
              <a:gd name="connsiteY48" fmla="*/ 235630 h 6858000"/>
              <a:gd name="connsiteX49" fmla="*/ 485484 w 9263816"/>
              <a:gd name="connsiteY49" fmla="*/ 420070 h 6858000"/>
              <a:gd name="connsiteX50" fmla="*/ 74229 w 9263816"/>
              <a:gd name="connsiteY50" fmla="*/ 1237955 h 6858000"/>
              <a:gd name="connsiteX51" fmla="*/ 0 w 9263816"/>
              <a:gd name="connsiteY51" fmla="*/ 125447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263816" h="6858000">
                <a:moveTo>
                  <a:pt x="8831314" y="5943878"/>
                </a:moveTo>
                <a:cubicBezTo>
                  <a:pt x="8964281" y="5927490"/>
                  <a:pt x="9096260" y="5981362"/>
                  <a:pt x="9179783" y="6086141"/>
                </a:cubicBezTo>
                <a:cubicBezTo>
                  <a:pt x="9224074" y="6141769"/>
                  <a:pt x="9252211" y="6208560"/>
                  <a:pt x="9260887" y="6279156"/>
                </a:cubicBezTo>
                <a:cubicBezTo>
                  <a:pt x="9286897" y="6490362"/>
                  <a:pt x="9136845" y="6682672"/>
                  <a:pt x="8925621" y="6708712"/>
                </a:cubicBezTo>
                <a:cubicBezTo>
                  <a:pt x="8714398" y="6734766"/>
                  <a:pt x="8522062" y="6584655"/>
                  <a:pt x="8496050" y="6373449"/>
                </a:cubicBezTo>
                <a:cubicBezTo>
                  <a:pt x="8470038" y="6162229"/>
                  <a:pt x="8620090" y="5969920"/>
                  <a:pt x="8831314" y="5943878"/>
                </a:cubicBezTo>
                <a:close/>
                <a:moveTo>
                  <a:pt x="7397485" y="5931706"/>
                </a:moveTo>
                <a:cubicBezTo>
                  <a:pt x="7598431" y="5931157"/>
                  <a:pt x="7792965" y="6024548"/>
                  <a:pt x="7917779" y="6191864"/>
                </a:cubicBezTo>
                <a:cubicBezTo>
                  <a:pt x="7959204" y="6247714"/>
                  <a:pt x="7991530" y="6309792"/>
                  <a:pt x="8013467" y="6375784"/>
                </a:cubicBezTo>
                <a:cubicBezTo>
                  <a:pt x="8055425" y="6502973"/>
                  <a:pt x="8055748" y="6633888"/>
                  <a:pt x="8021879" y="6753751"/>
                </a:cubicBezTo>
                <a:lnTo>
                  <a:pt x="7981316" y="6858000"/>
                </a:lnTo>
                <a:lnTo>
                  <a:pt x="6819486" y="6858000"/>
                </a:lnTo>
                <a:lnTo>
                  <a:pt x="6785199" y="6781101"/>
                </a:lnTo>
                <a:cubicBezTo>
                  <a:pt x="6673307" y="6441922"/>
                  <a:pt x="6857485" y="6076251"/>
                  <a:pt x="7196747" y="5964309"/>
                </a:cubicBezTo>
                <a:cubicBezTo>
                  <a:pt x="7262809" y="5942509"/>
                  <a:pt x="7330503" y="5931889"/>
                  <a:pt x="7397485" y="5931706"/>
                </a:cubicBezTo>
                <a:close/>
                <a:moveTo>
                  <a:pt x="1505570" y="227178"/>
                </a:moveTo>
                <a:cubicBezTo>
                  <a:pt x="1691018" y="218628"/>
                  <a:pt x="1889853" y="275403"/>
                  <a:pt x="2026489" y="392370"/>
                </a:cubicBezTo>
                <a:cubicBezTo>
                  <a:pt x="2369898" y="685965"/>
                  <a:pt x="2078266" y="1147857"/>
                  <a:pt x="2444553" y="1654853"/>
                </a:cubicBezTo>
                <a:cubicBezTo>
                  <a:pt x="2492906" y="1721679"/>
                  <a:pt x="2800482" y="2144546"/>
                  <a:pt x="3183153" y="2116208"/>
                </a:cubicBezTo>
                <a:cubicBezTo>
                  <a:pt x="3673561" y="2080541"/>
                  <a:pt x="3723222" y="1441614"/>
                  <a:pt x="4288384" y="1291908"/>
                </a:cubicBezTo>
                <a:cubicBezTo>
                  <a:pt x="4689065" y="1185875"/>
                  <a:pt x="5207943" y="1366633"/>
                  <a:pt x="5472602" y="1697818"/>
                </a:cubicBezTo>
                <a:cubicBezTo>
                  <a:pt x="5891294" y="2221754"/>
                  <a:pt x="5408012" y="2790179"/>
                  <a:pt x="5844697" y="3444791"/>
                </a:cubicBezTo>
                <a:cubicBezTo>
                  <a:pt x="6149900" y="3902467"/>
                  <a:pt x="6672672" y="4053594"/>
                  <a:pt x="6715674" y="4065208"/>
                </a:cubicBezTo>
                <a:cubicBezTo>
                  <a:pt x="7326423" y="4232519"/>
                  <a:pt x="7677158" y="3817020"/>
                  <a:pt x="8130429" y="4101787"/>
                </a:cubicBezTo>
                <a:cubicBezTo>
                  <a:pt x="8226340" y="4161985"/>
                  <a:pt x="8536372" y="4356819"/>
                  <a:pt x="8624630" y="4686202"/>
                </a:cubicBezTo>
                <a:lnTo>
                  <a:pt x="8623843" y="4685749"/>
                </a:lnTo>
                <a:cubicBezTo>
                  <a:pt x="8636924" y="4734567"/>
                  <a:pt x="8644635" y="4784678"/>
                  <a:pt x="8646859" y="4835156"/>
                </a:cubicBezTo>
                <a:cubicBezTo>
                  <a:pt x="8662596" y="5196604"/>
                  <a:pt x="8398383" y="5562326"/>
                  <a:pt x="8079403" y="5661624"/>
                </a:cubicBezTo>
                <a:cubicBezTo>
                  <a:pt x="7649807" y="5795217"/>
                  <a:pt x="7430996" y="5350293"/>
                  <a:pt x="6833105" y="5397208"/>
                </a:cubicBezTo>
                <a:cubicBezTo>
                  <a:pt x="6519033" y="5421527"/>
                  <a:pt x="6056658" y="5595550"/>
                  <a:pt x="5900832" y="5944462"/>
                </a:cubicBezTo>
                <a:cubicBezTo>
                  <a:pt x="5770548" y="6236600"/>
                  <a:pt x="5916359" y="6515160"/>
                  <a:pt x="6067212" y="6811916"/>
                </a:cubicBezTo>
                <a:lnTo>
                  <a:pt x="6089565" y="6858000"/>
                </a:lnTo>
                <a:lnTo>
                  <a:pt x="0" y="6858000"/>
                </a:lnTo>
                <a:lnTo>
                  <a:pt x="0" y="2181377"/>
                </a:lnTo>
                <a:lnTo>
                  <a:pt x="73069" y="2215839"/>
                </a:lnTo>
                <a:cubicBezTo>
                  <a:pt x="165116" y="2251829"/>
                  <a:pt x="254486" y="2263171"/>
                  <a:pt x="335445" y="2237140"/>
                </a:cubicBezTo>
                <a:cubicBezTo>
                  <a:pt x="594718" y="2153707"/>
                  <a:pt x="688441" y="1733807"/>
                  <a:pt x="752878" y="1445285"/>
                </a:cubicBezTo>
                <a:cubicBezTo>
                  <a:pt x="925059" y="674068"/>
                  <a:pt x="975076" y="456292"/>
                  <a:pt x="1202551" y="314229"/>
                </a:cubicBezTo>
                <a:cubicBezTo>
                  <a:pt x="1287853" y="260956"/>
                  <a:pt x="1394302" y="232308"/>
                  <a:pt x="1505570" y="227178"/>
                </a:cubicBezTo>
                <a:close/>
                <a:moveTo>
                  <a:pt x="3142509" y="68854"/>
                </a:moveTo>
                <a:cubicBezTo>
                  <a:pt x="3275474" y="52467"/>
                  <a:pt x="3407455" y="106339"/>
                  <a:pt x="3490978" y="211117"/>
                </a:cubicBezTo>
                <a:cubicBezTo>
                  <a:pt x="3535271" y="266744"/>
                  <a:pt x="3563404" y="333535"/>
                  <a:pt x="3572083" y="404131"/>
                </a:cubicBezTo>
                <a:cubicBezTo>
                  <a:pt x="3598092" y="615337"/>
                  <a:pt x="3448040" y="807648"/>
                  <a:pt x="3236814" y="833688"/>
                </a:cubicBezTo>
                <a:cubicBezTo>
                  <a:pt x="3025594" y="859741"/>
                  <a:pt x="2833255" y="709631"/>
                  <a:pt x="2807245" y="498425"/>
                </a:cubicBezTo>
                <a:cubicBezTo>
                  <a:pt x="2781232" y="287207"/>
                  <a:pt x="2931283" y="94896"/>
                  <a:pt x="3142509" y="68854"/>
                </a:cubicBezTo>
                <a:close/>
                <a:moveTo>
                  <a:pt x="0" y="0"/>
                </a:moveTo>
                <a:lnTo>
                  <a:pt x="39858" y="0"/>
                </a:lnTo>
                <a:lnTo>
                  <a:pt x="65022" y="5834"/>
                </a:lnTo>
                <a:cubicBezTo>
                  <a:pt x="191545" y="45606"/>
                  <a:pt x="305874" y="124173"/>
                  <a:pt x="389258" y="235630"/>
                </a:cubicBezTo>
                <a:cubicBezTo>
                  <a:pt x="430983" y="291600"/>
                  <a:pt x="463360" y="353876"/>
                  <a:pt x="485484" y="420070"/>
                </a:cubicBezTo>
                <a:cubicBezTo>
                  <a:pt x="597711" y="759508"/>
                  <a:pt x="413661" y="1125662"/>
                  <a:pt x="74229" y="1237955"/>
                </a:cubicBezTo>
                <a:lnTo>
                  <a:pt x="0" y="1254477"/>
                </a:lnTo>
                <a:close/>
              </a:path>
            </a:pathLst>
          </a:cu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21" name="Background Fill">
            <a:extLst>
              <a:ext uri="{FF2B5EF4-FFF2-40B4-BE49-F238E27FC236}">
                <a16:creationId xmlns:a16="http://schemas.microsoft.com/office/drawing/2014/main" id="{B937640E-EF7A-4A6C-A950-D12B7D5C92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ECB8209D-448F-43CE-A81C-44908847B0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AEAEA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9C21841-DDD6-F15D-00CC-A23D0B27C0CE}"/>
              </a:ext>
            </a:extLst>
          </p:cNvPr>
          <p:cNvSpPr>
            <a:spLocks noGrp="1"/>
          </p:cNvSpPr>
          <p:nvPr>
            <p:ph type="title"/>
          </p:nvPr>
        </p:nvSpPr>
        <p:spPr>
          <a:xfrm>
            <a:off x="6527070" y="3431877"/>
            <a:ext cx="4574023" cy="2363044"/>
          </a:xfrm>
        </p:spPr>
        <p:txBody>
          <a:bodyPr vert="horz" lIns="91440" tIns="45720" rIns="91440" bIns="45720" rtlCol="0" anchor="b">
            <a:normAutofit/>
          </a:bodyPr>
          <a:lstStyle/>
          <a:p>
            <a:r>
              <a:rPr lang="en-US" b="1" kern="1200" dirty="0">
                <a:solidFill>
                  <a:schemeClr val="tx1"/>
                </a:solidFill>
                <a:effectLst/>
                <a:latin typeface="Arial Nova" panose="020B0504020202020204" pitchFamily="34" charset="0"/>
              </a:rPr>
              <a:t>MI CASA NO ES SU CASA</a:t>
            </a:r>
            <a:endParaRPr lang="en-US" b="1" kern="1200" dirty="0">
              <a:solidFill>
                <a:schemeClr val="tx1"/>
              </a:solidFill>
              <a:latin typeface="Arial Nova" panose="020B0504020202020204" pitchFamily="34" charset="0"/>
            </a:endParaRPr>
          </a:p>
        </p:txBody>
      </p:sp>
      <p:pic>
        <p:nvPicPr>
          <p:cNvPr id="8" name="Content Placeholder 7" descr="A picture containing text, store&#10;&#10;Description automatically generated">
            <a:extLst>
              <a:ext uri="{FF2B5EF4-FFF2-40B4-BE49-F238E27FC236}">
                <a16:creationId xmlns:a16="http://schemas.microsoft.com/office/drawing/2014/main" id="{48535A1C-FCEA-AEA1-81D2-E4B77356A699}"/>
              </a:ext>
            </a:extLst>
          </p:cNvPr>
          <p:cNvPicPr>
            <a:picLocks noChangeAspect="1"/>
          </p:cNvPicPr>
          <p:nvPr/>
        </p:nvPicPr>
        <p:blipFill rotWithShape="1">
          <a:blip r:embed="rId6">
            <a:alphaModFix/>
          </a:blip>
          <a:srcRect t="17127" r="2" b="15614"/>
          <a:stretch/>
        </p:blipFill>
        <p:spPr>
          <a:xfrm>
            <a:off x="3348789" y="10369"/>
            <a:ext cx="6356563" cy="3758442"/>
          </a:xfrm>
          <a:custGeom>
            <a:avLst/>
            <a:gdLst/>
            <a:ahLst/>
            <a:cxnLst/>
            <a:rect l="l" t="t" r="r" b="b"/>
            <a:pathLst>
              <a:path w="4991611" h="2417325">
                <a:moveTo>
                  <a:pt x="1698515" y="1777228"/>
                </a:moveTo>
                <a:cubicBezTo>
                  <a:pt x="1741089" y="1769773"/>
                  <a:pt x="1786507" y="1778559"/>
                  <a:pt x="1824679" y="1805354"/>
                </a:cubicBezTo>
                <a:cubicBezTo>
                  <a:pt x="1901020" y="1858944"/>
                  <a:pt x="1919464" y="1964275"/>
                  <a:pt x="1865874" y="2040617"/>
                </a:cubicBezTo>
                <a:cubicBezTo>
                  <a:pt x="1812284" y="2116959"/>
                  <a:pt x="1706954" y="2135403"/>
                  <a:pt x="1630612" y="2081813"/>
                </a:cubicBezTo>
                <a:cubicBezTo>
                  <a:pt x="1554269" y="2028223"/>
                  <a:pt x="1535825" y="1922892"/>
                  <a:pt x="1589415" y="1846551"/>
                </a:cubicBezTo>
                <a:cubicBezTo>
                  <a:pt x="1616210" y="1808379"/>
                  <a:pt x="1655940" y="1784683"/>
                  <a:pt x="1698515" y="1777228"/>
                </a:cubicBezTo>
                <a:close/>
                <a:moveTo>
                  <a:pt x="203804" y="138075"/>
                </a:moveTo>
                <a:cubicBezTo>
                  <a:pt x="242325" y="138765"/>
                  <a:pt x="281060" y="150569"/>
                  <a:pt x="314966" y="174370"/>
                </a:cubicBezTo>
                <a:cubicBezTo>
                  <a:pt x="405384" y="237841"/>
                  <a:pt x="427228" y="362591"/>
                  <a:pt x="363758" y="453009"/>
                </a:cubicBezTo>
                <a:cubicBezTo>
                  <a:pt x="300287" y="543426"/>
                  <a:pt x="175537" y="565271"/>
                  <a:pt x="85119" y="501800"/>
                </a:cubicBezTo>
                <a:cubicBezTo>
                  <a:pt x="-5298" y="438330"/>
                  <a:pt x="-27143" y="313579"/>
                  <a:pt x="36328" y="223162"/>
                </a:cubicBezTo>
                <a:cubicBezTo>
                  <a:pt x="75997" y="166651"/>
                  <a:pt x="139603" y="136926"/>
                  <a:pt x="203804" y="138075"/>
                </a:cubicBezTo>
                <a:close/>
                <a:moveTo>
                  <a:pt x="4523751" y="0"/>
                </a:moveTo>
                <a:lnTo>
                  <a:pt x="4991611" y="0"/>
                </a:lnTo>
                <a:lnTo>
                  <a:pt x="4990548" y="56396"/>
                </a:lnTo>
                <a:cubicBezTo>
                  <a:pt x="4984038" y="86656"/>
                  <a:pt x="4971488" y="116139"/>
                  <a:pt x="4952586" y="143066"/>
                </a:cubicBezTo>
                <a:cubicBezTo>
                  <a:pt x="4876979" y="250772"/>
                  <a:pt x="4728373" y="276794"/>
                  <a:pt x="4620666" y="201187"/>
                </a:cubicBezTo>
                <a:cubicBezTo>
                  <a:pt x="4566812" y="163383"/>
                  <a:pt x="4533379" y="107329"/>
                  <a:pt x="4522861" y="47263"/>
                </a:cubicBezTo>
                <a:close/>
                <a:moveTo>
                  <a:pt x="541421" y="0"/>
                </a:moveTo>
                <a:lnTo>
                  <a:pt x="4356714" y="0"/>
                </a:lnTo>
                <a:lnTo>
                  <a:pt x="4356205" y="34459"/>
                </a:lnTo>
                <a:cubicBezTo>
                  <a:pt x="4362464" y="136224"/>
                  <a:pt x="4407157" y="234699"/>
                  <a:pt x="4484237" y="308330"/>
                </a:cubicBezTo>
                <a:cubicBezTo>
                  <a:pt x="4486133" y="310151"/>
                  <a:pt x="4488029" y="311972"/>
                  <a:pt x="4489907" y="313811"/>
                </a:cubicBezTo>
                <a:cubicBezTo>
                  <a:pt x="4733674" y="552267"/>
                  <a:pt x="4749088" y="944782"/>
                  <a:pt x="4524822" y="1201671"/>
                </a:cubicBezTo>
                <a:cubicBezTo>
                  <a:pt x="4437309" y="1301892"/>
                  <a:pt x="4326199" y="1368457"/>
                  <a:pt x="4207357" y="1400707"/>
                </a:cubicBezTo>
                <a:cubicBezTo>
                  <a:pt x="4066155" y="1439039"/>
                  <a:pt x="3957711" y="1552796"/>
                  <a:pt x="3920694" y="1694333"/>
                </a:cubicBezTo>
                <a:cubicBezTo>
                  <a:pt x="3882006" y="1842233"/>
                  <a:pt x="3807745" y="1983116"/>
                  <a:pt x="3697275" y="2103649"/>
                </a:cubicBezTo>
                <a:cubicBezTo>
                  <a:pt x="3339919" y="2493573"/>
                  <a:pt x="2728866" y="2524228"/>
                  <a:pt x="2334530" y="2171713"/>
                </a:cubicBezTo>
                <a:cubicBezTo>
                  <a:pt x="2237292" y="2084783"/>
                  <a:pt x="2161737" y="1982852"/>
                  <a:pt x="2108126" y="1872607"/>
                </a:cubicBezTo>
                <a:cubicBezTo>
                  <a:pt x="2041917" y="1736456"/>
                  <a:pt x="1902913" y="1651778"/>
                  <a:pt x="1751632" y="1647497"/>
                </a:cubicBezTo>
                <a:cubicBezTo>
                  <a:pt x="1363811" y="1636421"/>
                  <a:pt x="978655" y="1451953"/>
                  <a:pt x="721917" y="1088629"/>
                </a:cubicBezTo>
                <a:cubicBezTo>
                  <a:pt x="514495" y="795116"/>
                  <a:pt x="442915" y="431247"/>
                  <a:pt x="515690" y="89522"/>
                </a:cubicBezTo>
                <a:close/>
              </a:path>
            </a:pathLst>
          </a:custGeom>
        </p:spPr>
      </p:pic>
      <p:pic>
        <p:nvPicPr>
          <p:cNvPr id="10" name="Content Placeholder 9" descr="A group of people standing in front of a door with a sign&#10;&#10;Description automatically generated with low confidence">
            <a:extLst>
              <a:ext uri="{FF2B5EF4-FFF2-40B4-BE49-F238E27FC236}">
                <a16:creationId xmlns:a16="http://schemas.microsoft.com/office/drawing/2014/main" id="{971E26CF-352B-706B-3FE4-974893FF350C}"/>
              </a:ext>
            </a:extLst>
          </p:cNvPr>
          <p:cNvPicPr>
            <a:picLocks noGrp="1" noChangeAspect="1"/>
          </p:cNvPicPr>
          <p:nvPr>
            <p:ph sz="half" idx="2"/>
          </p:nvPr>
        </p:nvPicPr>
        <p:blipFill rotWithShape="1">
          <a:blip r:embed="rId7"/>
          <a:srcRect t="21191" r="-1" b="31075"/>
          <a:stretch/>
        </p:blipFill>
        <p:spPr>
          <a:xfrm>
            <a:off x="1" y="3138615"/>
            <a:ext cx="5599720" cy="3709015"/>
          </a:xfrm>
          <a:custGeom>
            <a:avLst/>
            <a:gdLst/>
            <a:ahLst/>
            <a:cxnLst/>
            <a:rect l="l" t="t" r="r" b="b"/>
            <a:pathLst>
              <a:path w="6361079" h="3943347">
                <a:moveTo>
                  <a:pt x="521474" y="414420"/>
                </a:moveTo>
                <a:cubicBezTo>
                  <a:pt x="604087" y="416876"/>
                  <a:pt x="680773" y="462341"/>
                  <a:pt x="722249" y="543640"/>
                </a:cubicBezTo>
                <a:cubicBezTo>
                  <a:pt x="788608" y="673720"/>
                  <a:pt x="739700" y="846277"/>
                  <a:pt x="613008" y="929058"/>
                </a:cubicBezTo>
                <a:cubicBezTo>
                  <a:pt x="581335" y="949753"/>
                  <a:pt x="547799" y="962878"/>
                  <a:pt x="514274" y="968891"/>
                </a:cubicBezTo>
                <a:cubicBezTo>
                  <a:pt x="489130" y="973403"/>
                  <a:pt x="463992" y="973912"/>
                  <a:pt x="439653" y="970617"/>
                </a:cubicBezTo>
                <a:cubicBezTo>
                  <a:pt x="366631" y="960729"/>
                  <a:pt x="300784" y="916586"/>
                  <a:pt x="263455" y="843416"/>
                </a:cubicBezTo>
                <a:cubicBezTo>
                  <a:pt x="197095" y="713337"/>
                  <a:pt x="246004" y="540779"/>
                  <a:pt x="372696" y="457999"/>
                </a:cubicBezTo>
                <a:cubicBezTo>
                  <a:pt x="420205" y="426956"/>
                  <a:pt x="471906" y="412946"/>
                  <a:pt x="521474" y="414420"/>
                </a:cubicBezTo>
                <a:close/>
                <a:moveTo>
                  <a:pt x="988185" y="281716"/>
                </a:moveTo>
                <a:cubicBezTo>
                  <a:pt x="1037936" y="272792"/>
                  <a:pt x="1087637" y="295525"/>
                  <a:pt x="1112257" y="343785"/>
                </a:cubicBezTo>
                <a:cubicBezTo>
                  <a:pt x="1145083" y="408130"/>
                  <a:pt x="1120890" y="493488"/>
                  <a:pt x="1058219" y="534438"/>
                </a:cubicBezTo>
                <a:cubicBezTo>
                  <a:pt x="1042551" y="544675"/>
                  <a:pt x="1025962" y="551167"/>
                  <a:pt x="1009378" y="554142"/>
                </a:cubicBezTo>
                <a:cubicBezTo>
                  <a:pt x="992795" y="557117"/>
                  <a:pt x="976216" y="556574"/>
                  <a:pt x="960571" y="552740"/>
                </a:cubicBezTo>
                <a:cubicBezTo>
                  <a:pt x="929280" y="545075"/>
                  <a:pt x="901719" y="524246"/>
                  <a:pt x="885306" y="492074"/>
                </a:cubicBezTo>
                <a:cubicBezTo>
                  <a:pt x="852480" y="427728"/>
                  <a:pt x="876674" y="342369"/>
                  <a:pt x="939345" y="301420"/>
                </a:cubicBezTo>
                <a:cubicBezTo>
                  <a:pt x="955012" y="291183"/>
                  <a:pt x="971601" y="284691"/>
                  <a:pt x="988185" y="281716"/>
                </a:cubicBezTo>
                <a:close/>
                <a:moveTo>
                  <a:pt x="5006427" y="845"/>
                </a:moveTo>
                <a:cubicBezTo>
                  <a:pt x="5347805" y="-11751"/>
                  <a:pt x="5676540" y="116155"/>
                  <a:pt x="5981087" y="410490"/>
                </a:cubicBezTo>
                <a:cubicBezTo>
                  <a:pt x="6412348" y="827687"/>
                  <a:pt x="6605759" y="1875951"/>
                  <a:pt x="5850729" y="2477646"/>
                </a:cubicBezTo>
                <a:cubicBezTo>
                  <a:pt x="5675883" y="2617020"/>
                  <a:pt x="5510922" y="2776772"/>
                  <a:pt x="5345844" y="2934556"/>
                </a:cubicBezTo>
                <a:cubicBezTo>
                  <a:pt x="5189746" y="3083841"/>
                  <a:pt x="5136460" y="3294597"/>
                  <a:pt x="5187221" y="3522782"/>
                </a:cubicBezTo>
                <a:cubicBezTo>
                  <a:pt x="5215294" y="3648193"/>
                  <a:pt x="5248406" y="3772235"/>
                  <a:pt x="5278756" y="3896963"/>
                </a:cubicBezTo>
                <a:lnTo>
                  <a:pt x="5289244" y="3943347"/>
                </a:lnTo>
                <a:lnTo>
                  <a:pt x="0" y="3943347"/>
                </a:lnTo>
                <a:lnTo>
                  <a:pt x="0" y="1141130"/>
                </a:lnTo>
                <a:lnTo>
                  <a:pt x="20427" y="1143747"/>
                </a:lnTo>
                <a:cubicBezTo>
                  <a:pt x="184004" y="1161317"/>
                  <a:pt x="349131" y="1167916"/>
                  <a:pt x="512761" y="1154170"/>
                </a:cubicBezTo>
                <a:cubicBezTo>
                  <a:pt x="714977" y="1137036"/>
                  <a:pt x="846044" y="936951"/>
                  <a:pt x="972888" y="756346"/>
                </a:cubicBezTo>
                <a:cubicBezTo>
                  <a:pt x="1288958" y="306148"/>
                  <a:pt x="1657725" y="145437"/>
                  <a:pt x="2042260" y="341101"/>
                </a:cubicBezTo>
                <a:cubicBezTo>
                  <a:pt x="2191395" y="416984"/>
                  <a:pt x="2319169" y="569188"/>
                  <a:pt x="2435451" y="712718"/>
                </a:cubicBezTo>
                <a:cubicBezTo>
                  <a:pt x="2747209" y="1097658"/>
                  <a:pt x="3118527" y="1070852"/>
                  <a:pt x="3463163" y="819175"/>
                </a:cubicBezTo>
                <a:cubicBezTo>
                  <a:pt x="3707831" y="639902"/>
                  <a:pt x="3938655" y="426737"/>
                  <a:pt x="4192369" y="273017"/>
                </a:cubicBezTo>
                <a:cubicBezTo>
                  <a:pt x="4467747" y="105432"/>
                  <a:pt x="4740911" y="10641"/>
                  <a:pt x="5006427" y="845"/>
                </a:cubicBezTo>
                <a:close/>
              </a:path>
            </a:pathLst>
          </a:custGeom>
        </p:spPr>
      </p:pic>
      <p:sp>
        <p:nvSpPr>
          <p:cNvPr id="6" name="TextBox 5">
            <a:extLst>
              <a:ext uri="{FF2B5EF4-FFF2-40B4-BE49-F238E27FC236}">
                <a16:creationId xmlns:a16="http://schemas.microsoft.com/office/drawing/2014/main" id="{1E19EE3B-D48E-6C07-A0E1-ED4F7FF57949}"/>
              </a:ext>
            </a:extLst>
          </p:cNvPr>
          <p:cNvSpPr txBox="1"/>
          <p:nvPr/>
        </p:nvSpPr>
        <p:spPr>
          <a:xfrm>
            <a:off x="9248506" y="5772462"/>
            <a:ext cx="2164557" cy="369332"/>
          </a:xfrm>
          <a:prstGeom prst="rect">
            <a:avLst/>
          </a:prstGeom>
          <a:noFill/>
        </p:spPr>
        <p:txBody>
          <a:bodyPr wrap="square">
            <a:spAutoFit/>
          </a:bodyPr>
          <a:lstStyle/>
          <a:p>
            <a:pPr>
              <a:spcAft>
                <a:spcPts val="600"/>
              </a:spcAft>
            </a:pPr>
            <a:r>
              <a:rPr lang="en-US" b="1" kern="1200" dirty="0">
                <a:solidFill>
                  <a:schemeClr val="tx1"/>
                </a:solidFill>
                <a:latin typeface="Arial Nova" panose="020B0504020202020204" pitchFamily="34" charset="0"/>
              </a:rPr>
              <a:t>MI CASA RESISTE</a:t>
            </a:r>
            <a:endParaRPr lang="en-US" dirty="0"/>
          </a:p>
        </p:txBody>
      </p:sp>
      <p:pic>
        <p:nvPicPr>
          <p:cNvPr id="15" name="Picture 14" descr="A train tracks next to a building&#10;&#10;Description automatically generated with medium confidence">
            <a:extLst>
              <a:ext uri="{FF2B5EF4-FFF2-40B4-BE49-F238E27FC236}">
                <a16:creationId xmlns:a16="http://schemas.microsoft.com/office/drawing/2014/main" id="{A42D9117-7669-9D90-BD70-D7F780EC59C6}"/>
              </a:ext>
            </a:extLst>
          </p:cNvPr>
          <p:cNvPicPr>
            <a:picLocks noChangeAspect="1"/>
          </p:cNvPicPr>
          <p:nvPr/>
        </p:nvPicPr>
        <p:blipFill rotWithShape="1">
          <a:blip r:embed="rId8"/>
          <a:srcRect l="60" r="60" b="6286"/>
          <a:stretch/>
        </p:blipFill>
        <p:spPr>
          <a:xfrm>
            <a:off x="72439" y="10369"/>
            <a:ext cx="3203912" cy="3295049"/>
          </a:xfrm>
          <a:prstGeom prst="rect">
            <a:avLst/>
          </a:prstGeom>
          <a:effectLst>
            <a:softEdge rad="157575"/>
          </a:effectLst>
        </p:spPr>
      </p:pic>
      <p:sp>
        <p:nvSpPr>
          <p:cNvPr id="16" name="TextBox 15">
            <a:extLst>
              <a:ext uri="{FF2B5EF4-FFF2-40B4-BE49-F238E27FC236}">
                <a16:creationId xmlns:a16="http://schemas.microsoft.com/office/drawing/2014/main" id="{E91A2E53-3BF1-936B-12DF-EF288BF83C99}"/>
              </a:ext>
            </a:extLst>
          </p:cNvPr>
          <p:cNvSpPr txBox="1"/>
          <p:nvPr/>
        </p:nvSpPr>
        <p:spPr>
          <a:xfrm>
            <a:off x="9410439" y="416748"/>
            <a:ext cx="2928550" cy="646331"/>
          </a:xfrm>
          <a:prstGeom prst="rect">
            <a:avLst/>
          </a:prstGeom>
          <a:noFill/>
        </p:spPr>
        <p:txBody>
          <a:bodyPr wrap="square" rtlCol="0">
            <a:spAutoFit/>
          </a:bodyPr>
          <a:lstStyle/>
          <a:p>
            <a:r>
              <a:rPr lang="en-US" sz="1200" dirty="0"/>
              <a:t>“Gentrification Is The New Colonialism.” Bushwick, New York. 2015.</a:t>
            </a:r>
          </a:p>
        </p:txBody>
      </p:sp>
      <p:sp>
        <p:nvSpPr>
          <p:cNvPr id="18" name="TextBox 17">
            <a:extLst>
              <a:ext uri="{FF2B5EF4-FFF2-40B4-BE49-F238E27FC236}">
                <a16:creationId xmlns:a16="http://schemas.microsoft.com/office/drawing/2014/main" id="{068EC0AE-05FD-73A9-C0E3-FDF8FF6ADF68}"/>
              </a:ext>
            </a:extLst>
          </p:cNvPr>
          <p:cNvSpPr txBox="1"/>
          <p:nvPr/>
        </p:nvSpPr>
        <p:spPr>
          <a:xfrm>
            <a:off x="4651547" y="6578564"/>
            <a:ext cx="3443141" cy="276999"/>
          </a:xfrm>
          <a:prstGeom prst="rect">
            <a:avLst/>
          </a:prstGeom>
          <a:noFill/>
        </p:spPr>
        <p:txBody>
          <a:bodyPr wrap="square" rtlCol="0">
            <a:spAutoFit/>
          </a:bodyPr>
          <a:lstStyle/>
          <a:p>
            <a:r>
              <a:rPr lang="en-US" sz="1200" dirty="0"/>
              <a:t>”Not 4 Sale.” Bushwick, New York. 2015 </a:t>
            </a:r>
          </a:p>
        </p:txBody>
      </p:sp>
      <p:pic>
        <p:nvPicPr>
          <p:cNvPr id="4" name="Audio 3">
            <a:hlinkClick r:id="" action="ppaction://media"/>
            <a:extLst>
              <a:ext uri="{FF2B5EF4-FFF2-40B4-BE49-F238E27FC236}">
                <a16:creationId xmlns:a16="http://schemas.microsoft.com/office/drawing/2014/main" id="{82A7B389-81D1-1E16-2BA7-2C54FA8FEC0F}"/>
              </a:ext>
            </a:extLst>
          </p:cNvPr>
          <p:cNvPicPr>
            <a:picLocks noChangeAspect="1"/>
          </p:cNvPicPr>
          <p:nvPr>
            <a:audioFile r:link="rId3"/>
            <p:extLst>
              <p:ext uri="{DAA4B4D4-6D71-4841-9C94-3DE7FCFB9230}">
                <p14:media xmlns:p14="http://schemas.microsoft.com/office/powerpoint/2010/main" r:embed="rId2"/>
              </p:ext>
            </p:extLst>
          </p:nvPr>
        </p:nvPicPr>
        <p:blipFill>
          <a:blip r:embed="rId9"/>
          <a:stretch>
            <a:fillRect/>
          </a:stretch>
        </p:blipFill>
        <p:spPr>
          <a:xfrm>
            <a:off x="11226800" y="5892800"/>
            <a:ext cx="812800" cy="812800"/>
          </a:xfrm>
          <a:prstGeom prst="rect">
            <a:avLst/>
          </a:prstGeom>
        </p:spPr>
      </p:pic>
    </p:spTree>
    <p:custDataLst>
      <p:tags r:id="rId1"/>
    </p:custDataLst>
    <p:extLst>
      <p:ext uri="{BB962C8B-B14F-4D97-AF65-F5344CB8AC3E}">
        <p14:creationId xmlns:p14="http://schemas.microsoft.com/office/powerpoint/2010/main" val="2832256457"/>
      </p:ext>
    </p:extLst>
  </p:cSld>
  <p:clrMapOvr>
    <a:masterClrMapping/>
  </p:clrMapOvr>
  <mc:AlternateContent xmlns:mc="http://schemas.openxmlformats.org/markup-compatibility/2006" xmlns:p14="http://schemas.microsoft.com/office/powerpoint/2010/main">
    <mc:Choice Requires="p14">
      <p:transition spd="slow" p14:dur="2000" advTm="77763"/>
    </mc:Choice>
    <mc:Fallback xmlns="">
      <p:transition spd="slow" advTm="777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41" presetClass="entr" presetSubtype="0" fill="hold" grpId="0" nodeType="click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
                                        </p:tgtEl>
                                        <p:attrNameLst>
                                          <p:attrName>ppt_y</p:attrName>
                                        </p:attrNameLst>
                                      </p:cBhvr>
                                      <p:tavLst>
                                        <p:tav tm="0">
                                          <p:val>
                                            <p:strVal val="#ppt_y"/>
                                          </p:val>
                                        </p:tav>
                                        <p:tav tm="100000">
                                          <p:val>
                                            <p:strVal val="#ppt_y"/>
                                          </p:val>
                                        </p:tav>
                                      </p:tavLst>
                                    </p:anim>
                                    <p:anim calcmode="lin" valueType="num">
                                      <p:cBhvr>
                                        <p:cTn id="13"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6" fill="hold" display="0">
                  <p:stCondLst>
                    <p:cond delay="indefinite"/>
                  </p:stCondLst>
                  <p:endCondLst>
                    <p:cond evt="onStopAudio" delay="0">
                      <p:tgtEl>
                        <p:sldTgt/>
                      </p:tgtEl>
                    </p:cond>
                  </p:endCondLst>
                </p:cTn>
                <p:tgtEl>
                  <p:spTgt spid="4"/>
                </p:tgtEl>
              </p:cMediaNode>
            </p:audio>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4"/>
</p:tagLst>
</file>

<file path=ppt/tags/tag2.xml><?xml version="1.0" encoding="utf-8"?>
<p:tagLst xmlns:a="http://schemas.openxmlformats.org/drawingml/2006/main" xmlns:r="http://schemas.openxmlformats.org/officeDocument/2006/relationships" xmlns:p="http://schemas.openxmlformats.org/presentationml/2006/main">
  <p:tag name="TIMING" val="|23.3"/>
</p:tagLst>
</file>

<file path=ppt/tags/tag3.xml><?xml version="1.0" encoding="utf-8"?>
<p:tagLst xmlns:a="http://schemas.openxmlformats.org/drawingml/2006/main" xmlns:r="http://schemas.openxmlformats.org/officeDocument/2006/relationships" xmlns:p="http://schemas.openxmlformats.org/presentationml/2006/main">
  <p:tag name="TIMING" val="|12|2.6|2.6"/>
</p:tagLst>
</file>

<file path=ppt/tags/tag4.xml><?xml version="1.0" encoding="utf-8"?>
<p:tagLst xmlns:a="http://schemas.openxmlformats.org/drawingml/2006/main" xmlns:r="http://schemas.openxmlformats.org/officeDocument/2006/relationships" xmlns:p="http://schemas.openxmlformats.org/presentationml/2006/main">
  <p:tag name="TIMING" val="|2"/>
</p:tagLst>
</file>

<file path=ppt/tags/tag5.xml><?xml version="1.0" encoding="utf-8"?>
<p:tagLst xmlns:a="http://schemas.openxmlformats.org/drawingml/2006/main" xmlns:r="http://schemas.openxmlformats.org/officeDocument/2006/relationships" xmlns:p="http://schemas.openxmlformats.org/presentationml/2006/main">
  <p:tag name="TIMING" val="|5.4"/>
</p:tagLst>
</file>

<file path=ppt/tags/tag6.xml><?xml version="1.0" encoding="utf-8"?>
<p:tagLst xmlns:a="http://schemas.openxmlformats.org/drawingml/2006/main" xmlns:r="http://schemas.openxmlformats.org/officeDocument/2006/relationships" xmlns:p="http://schemas.openxmlformats.org/presentationml/2006/main">
  <p:tag name="TIMING" val="|3.7"/>
</p:tagLst>
</file>

<file path=ppt/tags/tag7.xml><?xml version="1.0" encoding="utf-8"?>
<p:tagLst xmlns:a="http://schemas.openxmlformats.org/drawingml/2006/main" xmlns:r="http://schemas.openxmlformats.org/officeDocument/2006/relationships" xmlns:p="http://schemas.openxmlformats.org/presentationml/2006/main">
  <p:tag name="TIMING" val="|1.4"/>
</p:tagLst>
</file>

<file path=ppt/theme/theme1.xml><?xml version="1.0" encoding="utf-8"?>
<a:theme xmlns:a="http://schemas.openxmlformats.org/drawingml/2006/main" name="SplashVTI">
  <a:themeElements>
    <a:clrScheme name="Custom 11">
      <a:dk1>
        <a:srgbClr val="262626"/>
      </a:dk1>
      <a:lt1>
        <a:sysClr val="window" lastClr="FFFFFF"/>
      </a:lt1>
      <a:dk2>
        <a:srgbClr val="2F333D"/>
      </a:dk2>
      <a:lt2>
        <a:srgbClr val="E9F3F3"/>
      </a:lt2>
      <a:accent1>
        <a:srgbClr val="1EBE9B"/>
      </a:accent1>
      <a:accent2>
        <a:srgbClr val="FD8686"/>
      </a:accent2>
      <a:accent3>
        <a:srgbClr val="0AC8AD"/>
      </a:accent3>
      <a:accent4>
        <a:srgbClr val="E69500"/>
      </a:accent4>
      <a:accent5>
        <a:srgbClr val="EC4E70"/>
      </a:accent5>
      <a:accent6>
        <a:srgbClr val="794DFF"/>
      </a:accent6>
      <a:hlink>
        <a:srgbClr val="3E8FF1"/>
      </a:hlink>
      <a:folHlink>
        <a:srgbClr val="939393"/>
      </a:folHlink>
    </a:clrScheme>
    <a:fontScheme name="Custom 23">
      <a:majorFont>
        <a:latin typeface="Posterama"/>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plashVTI" id="{CD38C481-21EC-466B-953B-A1440B42712A}" vid="{D3E4813C-1D98-48C2-AF59-2D0D78E2550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5884</TotalTime>
  <Words>2218</Words>
  <Application>Microsoft Macintosh PowerPoint</Application>
  <PresentationFormat>Widescreen</PresentationFormat>
  <Paragraphs>87</Paragraphs>
  <Slides>17</Slides>
  <Notes>15</Notes>
  <HiddenSlides>0</HiddenSlides>
  <MMClips>17</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Arial Nova</vt:lpstr>
      <vt:lpstr>Avenir Next LT Pro</vt:lpstr>
      <vt:lpstr>Calibri</vt:lpstr>
      <vt:lpstr>Montserrat</vt:lpstr>
      <vt:lpstr>Posterama</vt:lpstr>
      <vt:lpstr>SplashVTI</vt:lpstr>
      <vt:lpstr>A CASE FOR THE EPHEMERAL: TEMPORARY PUBLIC ART AND  ITS PLACE IN OUR COMMUNITIES</vt:lpstr>
      <vt:lpstr>PowerPoint Presentation</vt:lpstr>
      <vt:lpstr>PowerPoint Presentation</vt:lpstr>
      <vt:lpstr>PowerPoint Presentation</vt:lpstr>
      <vt:lpstr>Thesis Statement  Temporary public art addresses timely issues relating to community, equity, and the controversies typically associated with the process of implementing traditional, permanent public art. </vt:lpstr>
      <vt:lpstr>PowerPoint Presentation</vt:lpstr>
      <vt:lpstr>PUBLIC ART:  “art in public spaces”</vt:lpstr>
      <vt:lpstr>THESE PUBLIC ARTISTS CREATE WHERE COMMUNITY IDENTITY, SPACIAL JUSTICE, AND COMMUNITY DISPLACEMENT INTERSECT...</vt:lpstr>
      <vt:lpstr>MI CASA NO ES SU CASA</vt:lpstr>
      <vt:lpstr>LANDBACK MOVEMENT</vt:lpstr>
      <vt:lpstr>LILY XIE</vt:lpstr>
      <vt:lpstr>CALL TO ACTION FOR ARTS ADMINS</vt:lpstr>
      <vt:lpstr>PowerPoint Presentation</vt:lpstr>
      <vt:lpstr>PowerPoint Presentation</vt:lpstr>
      <vt:lpstr>PowerPoint Presentation</vt:lpstr>
      <vt:lpstr>PowerPoint Presentation</vt:lpstr>
      <vt:lpstr>“Nothing is permanent.  Everything is subject to change.  Being is always becoming.” ~ Siddhartha Gautama (The Buddha)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CASE FOR THE EPHEMERAL: TEMPORARY PUBLIC ART AND  ITS PLACE IN OUR COMMUNITIES </dc:title>
  <dc:creator>Laura Holland</dc:creator>
  <cp:lastModifiedBy>Laura Holland</cp:lastModifiedBy>
  <cp:revision>61</cp:revision>
  <dcterms:created xsi:type="dcterms:W3CDTF">2023-04-25T12:21:57Z</dcterms:created>
  <dcterms:modified xsi:type="dcterms:W3CDTF">2023-06-13T19:59:32Z</dcterms:modified>
</cp:coreProperties>
</file>