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70" r:id="rId4"/>
    <p:sldId id="271" r:id="rId5"/>
    <p:sldId id="258" r:id="rId6"/>
    <p:sldId id="259" r:id="rId7"/>
    <p:sldId id="260" r:id="rId8"/>
    <p:sldId id="261" r:id="rId9"/>
    <p:sldId id="287" r:id="rId10"/>
    <p:sldId id="262" r:id="rId11"/>
    <p:sldId id="263" r:id="rId12"/>
    <p:sldId id="265" r:id="rId13"/>
    <p:sldId id="264" r:id="rId14"/>
    <p:sldId id="288" r:id="rId15"/>
    <p:sldId id="272" r:id="rId16"/>
    <p:sldId id="273" r:id="rId17"/>
    <p:sldId id="274" r:id="rId18"/>
    <p:sldId id="268" r:id="rId19"/>
    <p:sldId id="269" r:id="rId20"/>
    <p:sldId id="275" r:id="rId21"/>
    <p:sldId id="278" r:id="rId22"/>
    <p:sldId id="279" r:id="rId23"/>
    <p:sldId id="280" r:id="rId24"/>
    <p:sldId id="281" r:id="rId25"/>
    <p:sldId id="282" r:id="rId26"/>
    <p:sldId id="285" r:id="rId27"/>
    <p:sldId id="284" r:id="rId28"/>
    <p:sldId id="283" r:id="rId29"/>
    <p:sldId id="286" r:id="rId30"/>
  </p:sldIdLst>
  <p:sldSz cx="10058400" cy="7772400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8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-3368" y="-82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487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1984</a:t>
            </a:r>
            <a:endParaRPr dirty="0"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1989</a:t>
            </a:r>
            <a:endParaRPr dirty="0"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1995</a:t>
            </a:r>
            <a:endParaRPr dirty="0"/>
          </a:p>
        </p:txBody>
      </p:sp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1999</a:t>
            </a:r>
            <a:endParaRPr dirty="0"/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1993</a:t>
            </a:r>
            <a:endParaRPr dirty="0"/>
          </a:p>
        </p:txBody>
      </p:sp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1995</a:t>
            </a:r>
            <a:endParaRPr dirty="0"/>
          </a:p>
        </p:txBody>
      </p:sp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1995</a:t>
            </a:r>
            <a:endParaRPr dirty="0"/>
          </a:p>
        </p:txBody>
      </p:sp>
      <p:sp>
        <p:nvSpPr>
          <p:cNvPr id="513" name="Shape 51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1997</a:t>
            </a:r>
            <a:endParaRPr dirty="0"/>
          </a:p>
        </p:txBody>
      </p:sp>
      <p:sp>
        <p:nvSpPr>
          <p:cNvPr id="529" name="Shape 529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Shape 10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04" name="Shape 1004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https://</a:t>
            </a:r>
            <a:r>
              <a:rPr lang="en-US" dirty="0" err="1" smtClean="0"/>
              <a:t>www.flickr.com</a:t>
            </a:r>
            <a:r>
              <a:rPr lang="en-US" dirty="0" smtClean="0"/>
              <a:t>/photos/</a:t>
            </a:r>
            <a:r>
              <a:rPr lang="en-US" dirty="0" err="1" smtClean="0"/>
              <a:t>ubarchives</a:t>
            </a:r>
            <a:r>
              <a:rPr lang="en-US" dirty="0" smtClean="0"/>
              <a:t>/sets/72157646823472698/</a:t>
            </a:r>
            <a:endParaRPr dirty="0"/>
          </a:p>
        </p:txBody>
      </p:sp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1956</a:t>
            </a:r>
            <a:endParaRPr dirty="0"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Type</a:t>
            </a:r>
            <a:r>
              <a:rPr lang="en-US" baseline="0" dirty="0" smtClean="0"/>
              <a:t> c</a:t>
            </a:r>
            <a:endParaRPr dirty="0"/>
          </a:p>
        </p:txBody>
      </p:sp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1965</a:t>
            </a:r>
            <a:endParaRPr dirty="0"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1971</a:t>
            </a:r>
            <a:endParaRPr dirty="0"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1975</a:t>
            </a:r>
            <a:endParaRPr dirty="0"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1976</a:t>
            </a: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1982</a:t>
            </a:r>
            <a:endParaRPr dirty="0"/>
          </a:p>
        </p:txBody>
      </p:sp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Relationship Id="rId6" Type="http://schemas.openxmlformats.org/officeDocument/2006/relationships/image" Target="../media/image39.jpg"/><Relationship Id="rId7" Type="http://schemas.openxmlformats.org/officeDocument/2006/relationships/image" Target="../media/image40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41.jpg"/><Relationship Id="rId5" Type="http://schemas.openxmlformats.org/officeDocument/2006/relationships/image" Target="../media/image42.jpg"/><Relationship Id="rId6" Type="http://schemas.openxmlformats.org/officeDocument/2006/relationships/image" Target="../media/image43.jpg"/><Relationship Id="rId7" Type="http://schemas.openxmlformats.org/officeDocument/2006/relationships/image" Target="../media/image44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45.jpg"/><Relationship Id="rId5" Type="http://schemas.openxmlformats.org/officeDocument/2006/relationships/image" Target="../media/image46.jpg"/><Relationship Id="rId6" Type="http://schemas.openxmlformats.org/officeDocument/2006/relationships/image" Target="../media/image47.jpg"/><Relationship Id="rId7" Type="http://schemas.openxmlformats.org/officeDocument/2006/relationships/image" Target="../media/image48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49.jpg"/><Relationship Id="rId5" Type="http://schemas.openxmlformats.org/officeDocument/2006/relationships/image" Target="../media/image50.jpg"/><Relationship Id="rId6" Type="http://schemas.openxmlformats.org/officeDocument/2006/relationships/image" Target="../media/image51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52.jpg"/><Relationship Id="rId5" Type="http://schemas.openxmlformats.org/officeDocument/2006/relationships/image" Target="../media/image53.jpg"/><Relationship Id="rId6" Type="http://schemas.openxmlformats.org/officeDocument/2006/relationships/image" Target="../media/image54.jpg"/><Relationship Id="rId7" Type="http://schemas.openxmlformats.org/officeDocument/2006/relationships/image" Target="../media/image55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56.jpg"/><Relationship Id="rId5" Type="http://schemas.openxmlformats.org/officeDocument/2006/relationships/image" Target="../media/image57.jpg"/><Relationship Id="rId6" Type="http://schemas.openxmlformats.org/officeDocument/2006/relationships/image" Target="../media/image58.jpg"/><Relationship Id="rId7" Type="http://schemas.openxmlformats.org/officeDocument/2006/relationships/image" Target="../media/image59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0.jpg"/><Relationship Id="rId5" Type="http://schemas.openxmlformats.org/officeDocument/2006/relationships/image" Target="../media/image61.jpg"/><Relationship Id="rId6" Type="http://schemas.openxmlformats.org/officeDocument/2006/relationships/image" Target="../media/image62.jpg"/><Relationship Id="rId7" Type="http://schemas.openxmlformats.org/officeDocument/2006/relationships/image" Target="../media/image63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4.jpg"/><Relationship Id="rId5" Type="http://schemas.openxmlformats.org/officeDocument/2006/relationships/image" Target="../media/image65.jpg"/><Relationship Id="rId6" Type="http://schemas.openxmlformats.org/officeDocument/2006/relationships/image" Target="../media/image66.jpg"/><Relationship Id="rId7" Type="http://schemas.openxmlformats.org/officeDocument/2006/relationships/image" Target="../media/image67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68.jpg"/><Relationship Id="rId6" Type="http://schemas.openxmlformats.org/officeDocument/2006/relationships/image" Target="../media/image69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0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1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2.jpg"/><Relationship Id="rId6" Type="http://schemas.openxmlformats.org/officeDocument/2006/relationships/image" Target="../media/image73.jp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74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png"/><Relationship Id="rId6" Type="http://schemas.openxmlformats.org/officeDocument/2006/relationships/image" Target="../media/image7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png"/><Relationship Id="rId6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6" Type="http://schemas.openxmlformats.org/officeDocument/2006/relationships/image" Target="../media/image15.jpg"/><Relationship Id="rId7" Type="http://schemas.openxmlformats.org/officeDocument/2006/relationships/image" Target="../media/image16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7" Type="http://schemas.openxmlformats.org/officeDocument/2006/relationships/image" Target="../media/image24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7" Type="http://schemas.openxmlformats.org/officeDocument/2006/relationships/image" Target="../media/image28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6" Type="http://schemas.openxmlformats.org/officeDocument/2006/relationships/image" Target="../media/image31.jpg"/><Relationship Id="rId7" Type="http://schemas.openxmlformats.org/officeDocument/2006/relationships/image" Target="../media/image32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3.jpg"/><Relationship Id="rId5" Type="http://schemas.openxmlformats.org/officeDocument/2006/relationships/image" Target="../media/image34.jpg"/><Relationship Id="rId6" Type="http://schemas.openxmlformats.org/officeDocument/2006/relationships/image" Target="../media/image35.jpg"/><Relationship Id="rId7" Type="http://schemas.openxmlformats.org/officeDocument/2006/relationships/image" Target="../media/image36.jp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/>
          <p:nvPr/>
        </p:nvSpPr>
        <p:spPr>
          <a:xfrm>
            <a:off x="1057429" y="958557"/>
            <a:ext cx="7908326" cy="5837193"/>
          </a:xfrm>
          <a:custGeom>
            <a:avLst/>
            <a:gdLst/>
            <a:ahLst/>
            <a:cxnLst/>
            <a:rect l="0" t="0" r="0" b="0"/>
            <a:pathLst>
              <a:path w="7908327" h="5837194" extrusionOk="0">
                <a:moveTo>
                  <a:pt x="6350" y="6350"/>
                </a:moveTo>
                <a:lnTo>
                  <a:pt x="7901977" y="6350"/>
                </a:lnTo>
                <a:lnTo>
                  <a:pt x="7901977" y="5830844"/>
                </a:lnTo>
                <a:lnTo>
                  <a:pt x="6350" y="5830844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1057428" y="6554989"/>
            <a:ext cx="7908326" cy="25260"/>
          </a:xfrm>
          <a:custGeom>
            <a:avLst/>
            <a:gdLst/>
            <a:ahLst/>
            <a:cxnLst/>
            <a:rect l="0" t="0" r="0" b="0"/>
            <a:pathLst>
              <a:path w="7908327" h="25261" extrusionOk="0">
                <a:moveTo>
                  <a:pt x="6350" y="6350"/>
                </a:moveTo>
                <a:lnTo>
                  <a:pt x="7901977" y="7805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1063779" y="946819"/>
            <a:ext cx="7895625" cy="2550476"/>
          </a:xfrm>
          <a:custGeom>
            <a:avLst/>
            <a:gdLst/>
            <a:ahLst/>
            <a:cxnLst/>
            <a:rect l="0" t="0" r="0" b="0"/>
            <a:pathLst>
              <a:path w="7895626" h="2550477" extrusionOk="0">
                <a:moveTo>
                  <a:pt x="0" y="2550477"/>
                </a:moveTo>
                <a:lnTo>
                  <a:pt x="7895626" y="2550477"/>
                </a:lnTo>
                <a:lnTo>
                  <a:pt x="7895626" y="0"/>
                </a:lnTo>
                <a:lnTo>
                  <a:pt x="0" y="0"/>
                </a:lnTo>
                <a:lnTo>
                  <a:pt x="0" y="2550477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1057429" y="940467"/>
            <a:ext cx="7908326" cy="2563177"/>
          </a:xfrm>
          <a:custGeom>
            <a:avLst/>
            <a:gdLst/>
            <a:ahLst/>
            <a:cxnLst/>
            <a:rect l="0" t="0" r="0" b="0"/>
            <a:pathLst>
              <a:path w="7908327" h="2563178" extrusionOk="0">
                <a:moveTo>
                  <a:pt x="6350" y="6350"/>
                </a:moveTo>
                <a:lnTo>
                  <a:pt x="7901977" y="6350"/>
                </a:lnTo>
                <a:lnTo>
                  <a:pt x="7901977" y="2556828"/>
                </a:lnTo>
                <a:lnTo>
                  <a:pt x="6350" y="2556828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800" y="736600"/>
            <a:ext cx="8432800" cy="628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990600" y="1581413"/>
            <a:ext cx="8077199" cy="970778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56250"/>
              </a:lnSpc>
              <a:spcBef>
                <a:spcPts val="0"/>
              </a:spcBef>
              <a:buSzPct val="25000"/>
              <a:buNone/>
            </a:pPr>
            <a:r>
              <a:rPr lang="en-US" sz="4400" b="1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Initiating</a:t>
            </a:r>
            <a:r>
              <a:rPr lang="en-US" sz="4400" b="1" i="1" u="none" strike="noStrike" cap="none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 Video Preservation</a:t>
            </a:r>
            <a:endParaRPr lang="en-US" sz="4400" b="1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1057429" y="3082910"/>
            <a:ext cx="7901976" cy="342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&lt;&lt;Siobhan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C.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Hagan/Audiovisual Archivist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1063779" y="3503644"/>
            <a:ext cx="7915181" cy="2793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University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of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Baltimore/</a:t>
            </a:r>
            <a:r>
              <a:rPr lang="en-US" sz="1800" b="0" i="0" u="none" strike="noStrike" cap="none" baseline="0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Langsdale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Library</a:t>
            </a:r>
            <a:r>
              <a:rPr lang="en-US" sz="180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/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Special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Collections</a:t>
            </a:r>
          </a:p>
        </p:txBody>
      </p:sp>
      <p:pic>
        <p:nvPicPr>
          <p:cNvPr id="2" name="Picture 1" descr="photo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3480009" y="3887661"/>
            <a:ext cx="3556437" cy="26673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5600" y="3327400"/>
            <a:ext cx="3048000" cy="204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64100" y="3327400"/>
            <a:ext cx="3746499" cy="191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/>
          <p:nvPr/>
        </p:nvSpPr>
        <p:spPr>
          <a:xfrm>
            <a:off x="760313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Video8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1600200" y="5410200"/>
            <a:ext cx="1154161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Wikipedia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4876800" y="5257800"/>
            <a:ext cx="807913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Ebay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1984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Shape 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7500" y="3302000"/>
            <a:ext cx="2819400" cy="1841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40300" y="3568700"/>
            <a:ext cx="3556000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753964" y="1117600"/>
            <a:ext cx="854142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Hi8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1910541" y="5029200"/>
            <a:ext cx="1366058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Amazon.com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4953000" y="4953000"/>
            <a:ext cx="807913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Ebay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1989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Shape 2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4" name="Shape 2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314700"/>
            <a:ext cx="2794000" cy="187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Shape 2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0000" y="3048000"/>
            <a:ext cx="3505200" cy="2349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Shape 2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Shape 23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Shape 238"/>
          <p:cNvSpPr txBox="1"/>
          <p:nvPr/>
        </p:nvSpPr>
        <p:spPr>
          <a:xfrm>
            <a:off x="760314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MiniDV</a:t>
            </a:r>
          </a:p>
        </p:txBody>
      </p:sp>
      <p:sp>
        <p:nvSpPr>
          <p:cNvPr id="239" name="Shape 239"/>
          <p:cNvSpPr txBox="1"/>
          <p:nvPr/>
        </p:nvSpPr>
        <p:spPr>
          <a:xfrm>
            <a:off x="1828800" y="5181600"/>
            <a:ext cx="1974899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dvdyourmemories.com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5105400" y="5369496"/>
            <a:ext cx="1628825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Bladeforums.com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1995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05100" y="2933700"/>
            <a:ext cx="4610100" cy="308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753964" y="1117600"/>
            <a:ext cx="853507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Digital8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2667000" y="6019800"/>
            <a:ext cx="1538882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Cameratim.com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2" name="Picture 11" descr="Screen shot 2014-10-15 at 6.43.17 PM.png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3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1999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Shape 4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Shape 452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Shape 453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Shape 454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6" name="Shape 4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00200" y="3149600"/>
            <a:ext cx="3098800" cy="269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Shape 4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0600" y="3175000"/>
            <a:ext cx="3403599" cy="266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Shape 45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Shape 45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Shape 460"/>
          <p:cNvSpPr txBox="1"/>
          <p:nvPr/>
        </p:nvSpPr>
        <p:spPr>
          <a:xfrm>
            <a:off x="760313" y="1143000"/>
            <a:ext cx="8528723" cy="63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4889"/>
              </a:lnSpc>
              <a:spcBef>
                <a:spcPts val="0"/>
              </a:spcBef>
              <a:buSzPct val="25000"/>
              <a:buNone/>
            </a:pPr>
            <a:r>
              <a:rPr lang="en-US" sz="4352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Digital</a:t>
            </a:r>
            <a:r>
              <a:rPr lang="en-US" sz="4352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52" b="0" i="1" u="none" strike="noStrike" cap="none" baseline="0" dirty="0" err="1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Betacam</a:t>
            </a:r>
            <a:r>
              <a:rPr lang="en-US" sz="4352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352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(</a:t>
            </a:r>
            <a:r>
              <a:rPr lang="en-US" sz="4352" b="0" i="1" u="none" strike="noStrike" cap="none" baseline="0" dirty="0" err="1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Digibeta</a:t>
            </a:r>
            <a:r>
              <a:rPr lang="en-US" sz="4352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)</a:t>
            </a:r>
          </a:p>
        </p:txBody>
      </p:sp>
      <p:sp>
        <p:nvSpPr>
          <p:cNvPr id="461" name="Shape 461"/>
          <p:cNvSpPr txBox="1"/>
          <p:nvPr/>
        </p:nvSpPr>
        <p:spPr>
          <a:xfrm>
            <a:off x="1768481" y="5896323"/>
            <a:ext cx="24637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Professionalmedia.hu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462" name="Shape 462"/>
          <p:cNvSpPr txBox="1"/>
          <p:nvPr/>
        </p:nvSpPr>
        <p:spPr>
          <a:xfrm>
            <a:off x="4997494" y="5868096"/>
            <a:ext cx="19939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Highwayhv.com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1993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8693473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Shape 4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Shape 484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8" name="Shape 4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2946400"/>
            <a:ext cx="28956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Shape 4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0000" y="3213100"/>
            <a:ext cx="3124199" cy="255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Shape 49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Shape 49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Shape 492"/>
          <p:cNvSpPr txBox="1"/>
          <p:nvPr/>
        </p:nvSpPr>
        <p:spPr>
          <a:xfrm>
            <a:off x="760313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DVCAM</a:t>
            </a:r>
          </a:p>
        </p:txBody>
      </p:sp>
      <p:sp>
        <p:nvSpPr>
          <p:cNvPr id="493" name="Shape 493"/>
          <p:cNvSpPr txBox="1"/>
          <p:nvPr/>
        </p:nvSpPr>
        <p:spPr>
          <a:xfrm>
            <a:off x="1854200" y="5892800"/>
            <a:ext cx="3547741" cy="3937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Professioalmedia.hu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494" name="Shape 494"/>
          <p:cNvSpPr txBox="1"/>
          <p:nvPr/>
        </p:nvSpPr>
        <p:spPr>
          <a:xfrm>
            <a:off x="5194300" y="5892800"/>
            <a:ext cx="17526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Alan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Gordon</a:t>
            </a: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1995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1473316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Shape 4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Shape 500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Shape 5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492500"/>
            <a:ext cx="3086099" cy="161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Shape 5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72100" y="3136900"/>
            <a:ext cx="2832099" cy="214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6" name="Shape 50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Shape 50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Shape 508"/>
          <p:cNvSpPr txBox="1"/>
          <p:nvPr/>
        </p:nvSpPr>
        <p:spPr>
          <a:xfrm>
            <a:off x="760314" y="1117600"/>
            <a:ext cx="853507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DVCPRO</a:t>
            </a:r>
          </a:p>
        </p:txBody>
      </p:sp>
      <p:sp>
        <p:nvSpPr>
          <p:cNvPr id="509" name="Shape 509"/>
          <p:cNvSpPr txBox="1"/>
          <p:nvPr/>
        </p:nvSpPr>
        <p:spPr>
          <a:xfrm>
            <a:off x="1854200" y="5221847"/>
            <a:ext cx="18288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Geniusdv.com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510" name="Shape 510"/>
          <p:cNvSpPr txBox="1"/>
          <p:nvPr/>
        </p:nvSpPr>
        <p:spPr>
          <a:xfrm>
            <a:off x="5372100" y="5411365"/>
            <a:ext cx="29717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Creativeplanetnetwork.com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1995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2289548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Shape 5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Shape 51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0" name="Shape 5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086100"/>
            <a:ext cx="3060700" cy="269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Shape 5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92700" y="3327400"/>
            <a:ext cx="3111500" cy="245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Shape 5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Shape 5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Shape 524"/>
          <p:cNvSpPr txBox="1"/>
          <p:nvPr/>
        </p:nvSpPr>
        <p:spPr>
          <a:xfrm>
            <a:off x="760314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HDCAM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(SR)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1854200" y="5778500"/>
            <a:ext cx="24637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Professionalmedia.hu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526" name="Shape 526"/>
          <p:cNvSpPr txBox="1"/>
          <p:nvPr/>
        </p:nvSpPr>
        <p:spPr>
          <a:xfrm>
            <a:off x="5092700" y="5778500"/>
            <a:ext cx="29717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Creativeplanetnetwork.com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1997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5084512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Preservation</a:t>
            </a:r>
            <a:r>
              <a:rPr lang="en-US" sz="4747" b="0" i="1" u="none" strike="noStrike" cap="none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 Issues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marR="0" lvl="0" indent="-342900" algn="l" rtl="0">
              <a:lnSpc>
                <a:spcPct val="113780"/>
              </a:lnSpc>
              <a:spcBef>
                <a:spcPts val="0"/>
              </a:spcBef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bsolescence </a:t>
            </a:r>
            <a:r>
              <a:rPr lang="en-US" sz="2800" b="0" i="0" u="none" strike="noStrike" cap="none" baseline="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degradation 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baseline="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degralescence</a:t>
            </a:r>
            <a:endParaRPr lang="en-US" sz="2800" b="0" i="0" u="none" strike="noStrike" cap="none" baseline="0" dirty="0" smtClean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Mold</a:t>
            </a:r>
          </a:p>
          <a:p>
            <a:pPr lvl="1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Sticky Shed Syndrome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" name="Shape 269"/>
          <p:cNvPicPr preferRelativeResize="0"/>
          <p:nvPr/>
        </p:nvPicPr>
        <p:blipFill rotWithShape="1">
          <a:blip r:embed="rId5">
            <a:alphaModFix/>
          </a:blip>
          <a:srcRect l="20840"/>
          <a:stretch/>
        </p:blipFill>
        <p:spPr>
          <a:xfrm>
            <a:off x="4632273" y="3800984"/>
            <a:ext cx="3909614" cy="266699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" name="Shape 270"/>
          <p:cNvSpPr txBox="1"/>
          <p:nvPr/>
        </p:nvSpPr>
        <p:spPr>
          <a:xfrm>
            <a:off x="4632273" y="6467984"/>
            <a:ext cx="3636870" cy="46955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www.thegreatbear.net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2" name="Picture 1" descr="moldvideo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2"/>
          <a:stretch/>
        </p:blipFill>
        <p:spPr>
          <a:xfrm>
            <a:off x="1469374" y="3800984"/>
            <a:ext cx="2827270" cy="26669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Shape 285"/>
          <p:cNvSpPr txBox="1"/>
          <p:nvPr/>
        </p:nvSpPr>
        <p:spPr>
          <a:xfrm>
            <a:off x="1469374" y="6467984"/>
            <a:ext cx="3683419" cy="102182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dirty="0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Video Recovery and Restoration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Video Best Practices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Store 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ertically for 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ideo</a:t>
            </a:r>
          </a:p>
          <a:p>
            <a:pPr marL="514350" marR="0" lvl="0" indent="-514350" algn="l" rtl="0">
              <a:lnSpc>
                <a:spcPct val="113780"/>
              </a:lnSpc>
              <a:spcBef>
                <a:spcPts val="0"/>
              </a:spcBef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quality digitization</a:t>
            </a:r>
          </a:p>
          <a:p>
            <a:pPr marL="514350" marR="0" lvl="0" indent="-514350" algn="l" rtl="0">
              <a:lnSpc>
                <a:spcPct val="113780"/>
              </a:lnSpc>
              <a:spcBef>
                <a:spcPts val="0"/>
              </a:spcBef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Digital 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reservation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4" name="Shape 2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1316" y="3676956"/>
            <a:ext cx="4398029" cy="29334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85" name="Shape 285"/>
          <p:cNvSpPr txBox="1"/>
          <p:nvPr/>
        </p:nvSpPr>
        <p:spPr>
          <a:xfrm>
            <a:off x="3101317" y="6537046"/>
            <a:ext cx="3683419" cy="81624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www.governmentnews.com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2" name="Picture 11" descr="Screen shot 2014-10-15 at 6.43.17 PM.png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85473596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760314" y="1117600"/>
            <a:ext cx="853507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Video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.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1" name="Shape 283"/>
          <p:cNvSpPr txBox="1"/>
          <p:nvPr/>
        </p:nvSpPr>
        <p:spPr>
          <a:xfrm>
            <a:off x="1485900" y="2179143"/>
            <a:ext cx="7962899" cy="392173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1956</a:t>
            </a:r>
          </a:p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Magnetic particles</a:t>
            </a:r>
          </a:p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Immediate viewing</a:t>
            </a:r>
          </a:p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Erase and reuse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endParaRPr lang="en-US" sz="2373" dirty="0" smtClean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endParaRPr lang="en-US" sz="2373" dirty="0" smtClean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endParaRPr lang="en-US" sz="2373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 descr="RS170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444" y="3927723"/>
            <a:ext cx="4119298" cy="25312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Shape 288"/>
          <p:cNvSpPr txBox="1"/>
          <p:nvPr/>
        </p:nvSpPr>
        <p:spPr>
          <a:xfrm>
            <a:off x="5499100" y="5537200"/>
            <a:ext cx="24891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videointerchange.com</a:t>
            </a:r>
            <a:endParaRPr lang="en-US" sz="1050" b="0" i="0" u="none" strike="noStrike" cap="none" baseline="0" dirty="0">
              <a:solidFill>
                <a:srgbClr val="A6A6A6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5" name="Shape 288"/>
          <p:cNvSpPr txBox="1"/>
          <p:nvPr/>
        </p:nvSpPr>
        <p:spPr>
          <a:xfrm>
            <a:off x="4572444" y="6479744"/>
            <a:ext cx="4119298" cy="55115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lvl="0">
              <a:lnSpc>
                <a:spcPct val="113780"/>
              </a:lnSpc>
              <a:buSzPct val="25000"/>
            </a:pP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dirty="0" err="1" smtClean="0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bealecorner.com</a:t>
            </a:r>
            <a:endParaRPr lang="en-US" sz="1050" b="0" i="0" u="none" strike="noStrike" cap="none" baseline="0" dirty="0">
              <a:solidFill>
                <a:srgbClr val="A6A6A6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6" name="Picture 15" descr="Screen shot 2014-10-15 at 6.43.17 PM.png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8" name="Shape 9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Shape 989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0" name="Shape 990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1" name="Shape 991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2" name="Shape 992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3" name="Shape 9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Shape 9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995" name="Shape 995"/>
          <p:cNvSpPr txBox="1"/>
          <p:nvPr/>
        </p:nvSpPr>
        <p:spPr>
          <a:xfrm>
            <a:off x="760314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Info Gathering: Minimum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4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Box-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ish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level</a:t>
            </a:r>
          </a:p>
          <a:p>
            <a:pPr lvl="3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1. ~# of each format</a:t>
            </a:r>
          </a:p>
          <a:p>
            <a:pPr lvl="3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2. Date range</a:t>
            </a:r>
          </a:p>
          <a:p>
            <a:pPr lvl="3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3. Proper storage orientation</a:t>
            </a:r>
          </a:p>
          <a:p>
            <a:pPr lvl="3"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4. Degradation </a:t>
            </a: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 flags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" name="Picture 14" descr="Screen shot 2014-10-15 at 6.43.17 PM.png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012750037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AV@UB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1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b="1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b="1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13,300 (1977-1992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800" b="1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S)VHS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5,400 (1990-2000)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1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Betacam</a:t>
            </a:r>
            <a:r>
              <a:rPr lang="en-US" sz="2800" b="1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1,600 (1988-2000)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1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16mm</a:t>
            </a:r>
            <a:r>
              <a:rPr lang="en-US" sz="2800" b="1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film reels</a:t>
            </a: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4,000 (1948-1981)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1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2” Quad carts</a:t>
            </a:r>
            <a:r>
              <a:rPr lang="en-US" sz="2800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700 (no dates)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1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2” Quad reels</a:t>
            </a: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300 (1962-1984)</a:t>
            </a:r>
            <a:endParaRPr lang="en-US" sz="280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5 reels w/ mold</a:t>
            </a:r>
            <a:endParaRPr lang="en-US" sz="2800" b="0" i="0" u="none" strike="noStrike" cap="none" dirty="0" smtClean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1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1”</a:t>
            </a:r>
            <a:r>
              <a:rPr lang="en-US" sz="2800" b="1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video reels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75 (1981-1987) </a:t>
            </a:r>
          </a:p>
        </p:txBody>
      </p:sp>
      <p:pic>
        <p:nvPicPr>
          <p:cNvPr id="10" name="Picture 9" descr="Screen shot 2014-10-15 at 6.43.17 PM.png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194064452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-349206" y="997934"/>
            <a:ext cx="5828394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</a:t>
            </a: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@UB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2" name="Picture 1" descr="DSC_0074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54" b="30098"/>
          <a:stretch/>
        </p:blipFill>
        <p:spPr>
          <a:xfrm rot="5400000">
            <a:off x="3671162" y="2887305"/>
            <a:ext cx="6614621" cy="2105548"/>
          </a:xfrm>
          <a:prstGeom prst="rect">
            <a:avLst/>
          </a:prstGeom>
        </p:spPr>
      </p:pic>
      <p:sp>
        <p:nvSpPr>
          <p:cNvPr id="11" name="Shape 283"/>
          <p:cNvSpPr txBox="1"/>
          <p:nvPr/>
        </p:nvSpPr>
        <p:spPr>
          <a:xfrm>
            <a:off x="-2483712" y="2374133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(SP): 13,300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(S)VHS: 5,400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err="1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Betacam</a:t>
            </a:r>
            <a:r>
              <a:rPr lang="en-US" sz="2800" dirty="0" smtClean="0">
                <a:solidFill>
                  <a:srgbClr val="40404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(SP): 1,600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16mm</a:t>
            </a: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film reels: 4,000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2” Quad carts: 700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="0" i="0" u="none" strike="noStrike" cap="none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2” Quad reels: 300</a:t>
            </a:r>
          </a:p>
          <a:p>
            <a:pPr marL="342900" indent="-342900" algn="r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baseline="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1”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video reels: 75</a:t>
            </a:r>
          </a:p>
        </p:txBody>
      </p:sp>
      <p:pic>
        <p:nvPicPr>
          <p:cNvPr id="12" name="Picture 11" descr="Screen shot 2014-10-15 at 6.43.17 PM.png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90664098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</a:t>
            </a: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@UB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Expected problem with U-</a:t>
            </a:r>
            <a:r>
              <a:rPr lang="en-US" sz="2800" dirty="0" err="1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1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Sticky Shed Syndrome (SSS)</a:t>
            </a:r>
          </a:p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Unexpected problems with U-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1. Glue residue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2. 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Tape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Wingdings"/>
              </a:rPr>
              <a:t>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splices breaking</a:t>
            </a:r>
          </a:p>
        </p:txBody>
      </p:sp>
      <p:pic>
        <p:nvPicPr>
          <p:cNvPr id="11" name="Picture 10" descr="Screen shot 2014-10-15 at 6.43.17 PM.png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76222791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</a:t>
            </a: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@UB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Glue residue</a:t>
            </a:r>
          </a:p>
        </p:txBody>
      </p:sp>
      <p:pic>
        <p:nvPicPr>
          <p:cNvPr id="3" name="Picture 2" descr="goo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0" t="37460" r="11116" b="12212"/>
          <a:stretch/>
        </p:blipFill>
        <p:spPr>
          <a:xfrm>
            <a:off x="820697" y="2886336"/>
            <a:ext cx="4103476" cy="3911664"/>
          </a:xfrm>
          <a:prstGeom prst="rect">
            <a:avLst/>
          </a:prstGeom>
        </p:spPr>
      </p:pic>
      <p:pic>
        <p:nvPicPr>
          <p:cNvPr id="4" name="Picture 3" descr="goo3 copy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754" y="2886336"/>
            <a:ext cx="4238105" cy="3911664"/>
          </a:xfrm>
          <a:prstGeom prst="rect">
            <a:avLst/>
          </a:prstGeom>
        </p:spPr>
      </p:pic>
      <p:pic>
        <p:nvPicPr>
          <p:cNvPr id="2" name="Picture 1" descr="Screen shot 2014-10-15 at 6.43.17 PM.png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17093939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AV@UB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Tape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Wingdings"/>
              </a:rPr>
              <a:t>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splices breaking</a:t>
            </a:r>
          </a:p>
        </p:txBody>
      </p:sp>
      <p:pic>
        <p:nvPicPr>
          <p:cNvPr id="2" name="Picture 1" descr="Umaticopen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2752360"/>
            <a:ext cx="6560676" cy="4373784"/>
          </a:xfrm>
          <a:prstGeom prst="rect">
            <a:avLst/>
          </a:prstGeom>
        </p:spPr>
      </p:pic>
      <p:pic>
        <p:nvPicPr>
          <p:cNvPr id="11" name="Picture 10" descr="Screen shot 2014-10-15 at 6.43.17 PM.png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11105375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Problem Solving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Sticky Shed Syndrome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1. Save for baking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2. Critical 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mass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Wingdings"/>
              </a:rPr>
              <a:t>In-house</a:t>
            </a:r>
            <a:endParaRPr lang="en-US" sz="2800" dirty="0" smtClean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 descr="Screen shot 2014-10-15 at 6.43.17 PM.png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pic>
        <p:nvPicPr>
          <p:cNvPr id="3" name="Picture 2" descr="incubato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11" y="3785780"/>
            <a:ext cx="2166556" cy="2956446"/>
          </a:xfrm>
          <a:prstGeom prst="rect">
            <a:avLst/>
          </a:prstGeom>
        </p:spPr>
      </p:pic>
      <p:sp>
        <p:nvSpPr>
          <p:cNvPr id="12" name="Shape 285"/>
          <p:cNvSpPr txBox="1"/>
          <p:nvPr/>
        </p:nvSpPr>
        <p:spPr>
          <a:xfrm>
            <a:off x="3646711" y="6727811"/>
            <a:ext cx="3683419" cy="102182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 err="1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Photo:www.fishersci.com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  <p:extLst>
      <p:ext uri="{BB962C8B-B14F-4D97-AF65-F5344CB8AC3E}">
        <p14:creationId xmlns:p14="http://schemas.microsoft.com/office/powerpoint/2010/main" val="1515290971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Problem Solving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Glue residue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Cleaner</a:t>
            </a:r>
          </a:p>
        </p:txBody>
      </p:sp>
      <p:pic>
        <p:nvPicPr>
          <p:cNvPr id="2" name="Picture 1" descr="Screen shot 2014-10-15 at 6.43.17 PM.png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pic>
        <p:nvPicPr>
          <p:cNvPr id="3" name="Picture 2" descr="Screen Shot 2015-06-25 at 12.49.3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522" y="3223816"/>
            <a:ext cx="5108769" cy="3791210"/>
          </a:xfrm>
          <a:prstGeom prst="rect">
            <a:avLst/>
          </a:prstGeom>
        </p:spPr>
      </p:pic>
      <p:sp>
        <p:nvSpPr>
          <p:cNvPr id="12" name="Shape 285"/>
          <p:cNvSpPr txBox="1"/>
          <p:nvPr/>
        </p:nvSpPr>
        <p:spPr>
          <a:xfrm>
            <a:off x="7607090" y="6310686"/>
            <a:ext cx="1681948" cy="102182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lvl="0">
              <a:lnSpc>
                <a:spcPct val="150000"/>
              </a:lnSpc>
              <a:buSzPct val="25000"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https://</a:t>
            </a:r>
            <a:r>
              <a:rPr lang="en-US" sz="105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github.com</a:t>
            </a:r>
            <a:r>
              <a:rPr lang="en-US" sz="105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/</a:t>
            </a:r>
            <a:r>
              <a:rPr lang="en-US" sz="105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epiil</a:t>
            </a:r>
            <a:r>
              <a:rPr lang="en-US" sz="105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/open-cleaner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  <p:extLst>
      <p:ext uri="{BB962C8B-B14F-4D97-AF65-F5344CB8AC3E}">
        <p14:creationId xmlns:p14="http://schemas.microsoft.com/office/powerpoint/2010/main" val="2934981027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 txBox="1"/>
          <p:nvPr/>
        </p:nvSpPr>
        <p:spPr>
          <a:xfrm>
            <a:off x="762000" y="997934"/>
            <a:ext cx="8534399" cy="74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Problem Solving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83" name="Shape 283"/>
          <p:cNvSpPr txBox="1"/>
          <p:nvPr/>
        </p:nvSpPr>
        <p:spPr>
          <a:xfrm>
            <a:off x="1485900" y="2179144"/>
            <a:ext cx="7962899" cy="46441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342900" indent="-34290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U-</a:t>
            </a:r>
            <a:r>
              <a:rPr lang="en-US" sz="2800" dirty="0" err="1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matic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(SP): 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Tape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Wingdings"/>
              </a:rPr>
              <a:t></a:t>
            </a:r>
            <a:r>
              <a:rPr lang="en-US" sz="2800" dirty="0" err="1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splices 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breaking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Documentation</a:t>
            </a:r>
          </a:p>
          <a:p>
            <a:pPr>
              <a:lnSpc>
                <a:spcPct val="113780"/>
              </a:lnSpc>
              <a:buClr>
                <a:srgbClr val="404040"/>
              </a:buClr>
              <a:buSzPct val="98875"/>
            </a:pPr>
            <a:r>
              <a:rPr lang="en-US" sz="2800" dirty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Interns!</a:t>
            </a:r>
            <a:endParaRPr lang="en-US" sz="280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 descr="Screen shot 2014-10-15 at 6.43.17 PM.png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pic>
        <p:nvPicPr>
          <p:cNvPr id="5" name="Picture 4" descr="Screen Shot 2015-06-25 at 12.46.0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36" y="3744420"/>
            <a:ext cx="6344487" cy="3286480"/>
          </a:xfrm>
          <a:prstGeom prst="rect">
            <a:avLst/>
          </a:prstGeom>
        </p:spPr>
      </p:pic>
      <p:sp>
        <p:nvSpPr>
          <p:cNvPr id="14" name="Shape 285"/>
          <p:cNvSpPr txBox="1"/>
          <p:nvPr/>
        </p:nvSpPr>
        <p:spPr>
          <a:xfrm>
            <a:off x="8227205" y="6294812"/>
            <a:ext cx="1172950" cy="102182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lvl="0">
              <a:lnSpc>
                <a:spcPct val="150000"/>
              </a:lnSpc>
              <a:buSzPct val="25000"/>
            </a:pPr>
            <a:r>
              <a:rPr lang="en-US" sz="1050" b="0" i="0" u="none" strike="noStrike" cap="none" baseline="0" dirty="0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</a:p>
          <a:p>
            <a:pPr lvl="0">
              <a:lnSpc>
                <a:spcPct val="150000"/>
              </a:lnSpc>
              <a:buSzPct val="25000"/>
            </a:pPr>
            <a:r>
              <a:rPr lang="en-US" sz="1050" b="0" i="0" u="none" strike="noStrike" cap="none" baseline="0" dirty="0" err="1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www.flickr.com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  <p:extLst>
      <p:ext uri="{BB962C8B-B14F-4D97-AF65-F5344CB8AC3E}">
        <p14:creationId xmlns:p14="http://schemas.microsoft.com/office/powerpoint/2010/main" val="3609105691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/>
          <p:nvPr/>
        </p:nvSpPr>
        <p:spPr>
          <a:xfrm>
            <a:off x="1057429" y="958557"/>
            <a:ext cx="7908326" cy="5837193"/>
          </a:xfrm>
          <a:custGeom>
            <a:avLst/>
            <a:gdLst/>
            <a:ahLst/>
            <a:cxnLst/>
            <a:rect l="0" t="0" r="0" b="0"/>
            <a:pathLst>
              <a:path w="7908327" h="5837194" extrusionOk="0">
                <a:moveTo>
                  <a:pt x="6350" y="6350"/>
                </a:moveTo>
                <a:lnTo>
                  <a:pt x="7901977" y="6350"/>
                </a:lnTo>
                <a:lnTo>
                  <a:pt x="7901977" y="5830844"/>
                </a:lnTo>
                <a:lnTo>
                  <a:pt x="6350" y="5830844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1057428" y="6554989"/>
            <a:ext cx="7908326" cy="25260"/>
          </a:xfrm>
          <a:custGeom>
            <a:avLst/>
            <a:gdLst/>
            <a:ahLst/>
            <a:cxnLst/>
            <a:rect l="0" t="0" r="0" b="0"/>
            <a:pathLst>
              <a:path w="7908327" h="25261" extrusionOk="0">
                <a:moveTo>
                  <a:pt x="6350" y="6350"/>
                </a:moveTo>
                <a:lnTo>
                  <a:pt x="7901977" y="7805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1063779" y="946819"/>
            <a:ext cx="7895625" cy="2550476"/>
          </a:xfrm>
          <a:custGeom>
            <a:avLst/>
            <a:gdLst/>
            <a:ahLst/>
            <a:cxnLst/>
            <a:rect l="0" t="0" r="0" b="0"/>
            <a:pathLst>
              <a:path w="7895626" h="2550477" extrusionOk="0">
                <a:moveTo>
                  <a:pt x="0" y="2550477"/>
                </a:moveTo>
                <a:lnTo>
                  <a:pt x="7895626" y="2550477"/>
                </a:lnTo>
                <a:lnTo>
                  <a:pt x="7895626" y="0"/>
                </a:lnTo>
                <a:lnTo>
                  <a:pt x="0" y="0"/>
                </a:lnTo>
                <a:lnTo>
                  <a:pt x="0" y="2550477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1057429" y="940467"/>
            <a:ext cx="7908326" cy="2563177"/>
          </a:xfrm>
          <a:custGeom>
            <a:avLst/>
            <a:gdLst/>
            <a:ahLst/>
            <a:cxnLst/>
            <a:rect l="0" t="0" r="0" b="0"/>
            <a:pathLst>
              <a:path w="7908327" h="2563178" extrusionOk="0">
                <a:moveTo>
                  <a:pt x="6350" y="6350"/>
                </a:moveTo>
                <a:lnTo>
                  <a:pt x="7901977" y="6350"/>
                </a:lnTo>
                <a:lnTo>
                  <a:pt x="7901977" y="2556828"/>
                </a:lnTo>
                <a:lnTo>
                  <a:pt x="6350" y="2556828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800" y="736600"/>
            <a:ext cx="8432800" cy="628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990600" y="1581413"/>
            <a:ext cx="8077199" cy="970778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56250"/>
              </a:lnSpc>
              <a:spcBef>
                <a:spcPts val="0"/>
              </a:spcBef>
              <a:buSzPct val="25000"/>
              <a:buNone/>
            </a:pPr>
            <a:r>
              <a:rPr lang="en-US" sz="4400" b="1" i="1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Thank you!</a:t>
            </a:r>
            <a:endParaRPr lang="en-US" sz="4400" b="1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1057429" y="3082910"/>
            <a:ext cx="7901976" cy="342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&lt;&lt;Siobhan</a:t>
            </a:r>
            <a:r>
              <a:rPr lang="en-US" sz="2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C.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Hagan/Audiovisual Archivist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1063779" y="3503644"/>
            <a:ext cx="7915181" cy="2793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University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of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Baltimore/</a:t>
            </a:r>
            <a:r>
              <a:rPr lang="en-US" sz="1800" b="0" i="0" u="none" strike="noStrike" cap="none" baseline="0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Langsdale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Library</a:t>
            </a:r>
            <a:r>
              <a:rPr lang="en-US" sz="180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/</a:t>
            </a:r>
            <a:r>
              <a:rPr lang="en-US" sz="1800" b="0" i="0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Special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0" i="0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Collections</a:t>
            </a: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92"/>
          <p:cNvSpPr txBox="1"/>
          <p:nvPr/>
        </p:nvSpPr>
        <p:spPr>
          <a:xfrm>
            <a:off x="1076984" y="4283005"/>
            <a:ext cx="7901976" cy="227198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2800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@</a:t>
            </a:r>
            <a:r>
              <a:rPr lang="en-US" sz="2800" b="0" i="1" u="none" strike="noStrike" cap="none" baseline="0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AV_DiscoTech</a:t>
            </a:r>
            <a:endParaRPr lang="en-US" sz="2800" b="0" i="1" u="none" strike="noStrike" cap="none" baseline="0" dirty="0" smtClean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2800" i="1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AVatUB.tumblr.com</a:t>
            </a:r>
            <a:endParaRPr lang="en-US" sz="2800" i="1" dirty="0" smtClean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marL="0" marR="0" lvl="0" indent="0" algn="ctr" rtl="0">
              <a:lnSpc>
                <a:spcPct val="111223"/>
              </a:lnSpc>
              <a:spcBef>
                <a:spcPts val="0"/>
              </a:spcBef>
              <a:buSzPct val="25000"/>
              <a:buNone/>
            </a:pPr>
            <a:r>
              <a:rPr lang="en-US" sz="2800" b="0" i="1" u="none" strike="noStrike" cap="none" baseline="0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Archive.org</a:t>
            </a:r>
            <a:r>
              <a:rPr lang="en-US" sz="2800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/details/</a:t>
            </a:r>
            <a:r>
              <a:rPr lang="en-US" sz="2800" b="0" i="1" u="none" strike="noStrike" cap="none" baseline="0" dirty="0" err="1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ublangsdale</a:t>
            </a:r>
            <a:endParaRPr lang="en-US" sz="2800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  <p:extLst>
      <p:ext uri="{BB962C8B-B14F-4D97-AF65-F5344CB8AC3E}">
        <p14:creationId xmlns:p14="http://schemas.microsoft.com/office/powerpoint/2010/main" val="1247024823"/>
      </p:ext>
    </p:extLst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Shape 2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Shape 2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84400" y="3454400"/>
            <a:ext cx="2666999" cy="179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Shape 2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99100" y="2971800"/>
            <a:ext cx="2349499" cy="256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Shape 2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Shape 28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Shape 287"/>
          <p:cNvSpPr txBox="1"/>
          <p:nvPr/>
        </p:nvSpPr>
        <p:spPr>
          <a:xfrm>
            <a:off x="2184400" y="5278410"/>
            <a:ext cx="2298699" cy="776911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Robert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Rex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Jackson</a:t>
            </a:r>
          </a:p>
        </p:txBody>
      </p:sp>
      <p:sp>
        <p:nvSpPr>
          <p:cNvPr id="288" name="Shape 288"/>
          <p:cNvSpPr txBox="1"/>
          <p:nvPr/>
        </p:nvSpPr>
        <p:spPr>
          <a:xfrm>
            <a:off x="5499100" y="5537200"/>
            <a:ext cx="24891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 smtClean="0">
                <a:solidFill>
                  <a:srgbClr val="A6A6A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A6A6A6"/>
                </a:solidFill>
                <a:latin typeface="Lustria"/>
                <a:ea typeface="Lustria"/>
                <a:cs typeface="Lustria"/>
                <a:sym typeface="Lustria"/>
              </a:rPr>
              <a:t>videointerchange.com</a:t>
            </a:r>
            <a:endParaRPr lang="en-US" sz="1050" b="0" i="0" u="none" strike="noStrike" cap="none" baseline="0" dirty="0">
              <a:solidFill>
                <a:srgbClr val="A6A6A6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4" name="Shape 302"/>
          <p:cNvSpPr txBox="1"/>
          <p:nvPr/>
        </p:nvSpPr>
        <p:spPr>
          <a:xfrm>
            <a:off x="760314" y="1117600"/>
            <a:ext cx="853507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i="1" dirty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2</a:t>
            </a:r>
            <a:r>
              <a:rPr lang="en-US" sz="4747" b="0" i="1" u="none" strike="noStrike" cap="none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”</a:t>
            </a:r>
            <a:r>
              <a:rPr lang="en-US" sz="4747" b="0" i="1" u="none" strike="noStrike" cap="none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Times New Roman"/>
                <a:cs typeface="Lustria"/>
                <a:sym typeface="Times New Roman"/>
              </a:rPr>
              <a:t> Quad Open </a:t>
            </a:r>
            <a:r>
              <a:rPr lang="en-US" sz="4747" b="0" i="1" u="none" strike="noStrike" cap="none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Reel</a:t>
            </a:r>
            <a:r>
              <a:rPr lang="en-US" sz="4747" b="0" i="1" u="none" strike="noStrike" cap="none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Times New Roman"/>
                <a:cs typeface="Lustria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Video</a:t>
            </a:r>
          </a:p>
        </p:txBody>
      </p:sp>
      <p:pic>
        <p:nvPicPr>
          <p:cNvPr id="15" name="Picture 14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6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1956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8673174"/>
      </p:ext>
    </p:extLst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Shape 2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Shape 295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8" name="Shape 2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276600"/>
            <a:ext cx="2946399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Shape 29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30800" y="2959100"/>
            <a:ext cx="3403599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Shape 30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Shape 30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/>
          <p:nvPr/>
        </p:nvSpPr>
        <p:spPr>
          <a:xfrm>
            <a:off x="760314" y="1117600"/>
            <a:ext cx="853507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1”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Open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Reel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Video</a:t>
            </a:r>
          </a:p>
        </p:txBody>
      </p:sp>
      <p:sp>
        <p:nvSpPr>
          <p:cNvPr id="303" name="Shape 303"/>
          <p:cNvSpPr txBox="1"/>
          <p:nvPr/>
        </p:nvSpPr>
        <p:spPr>
          <a:xfrm>
            <a:off x="5130800" y="5558919"/>
            <a:ext cx="14985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Wikipedia</a:t>
            </a:r>
          </a:p>
        </p:txBody>
      </p:sp>
      <p:sp>
        <p:nvSpPr>
          <p:cNvPr id="304" name="Shape 304"/>
          <p:cNvSpPr txBox="1"/>
          <p:nvPr/>
        </p:nvSpPr>
        <p:spPr>
          <a:xfrm>
            <a:off x="1854199" y="5515236"/>
            <a:ext cx="2946399" cy="1593827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 smtClean="0">
                <a:solidFill>
                  <a:schemeClr val="bg1">
                    <a:lumMod val="6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dirty="0" smtClean="0">
                <a:solidFill>
                  <a:schemeClr val="bg1">
                    <a:lumMod val="65000"/>
                  </a:schemeClr>
                </a:solidFill>
                <a:latin typeface="Lustria"/>
                <a:ea typeface="Lustria"/>
                <a:cs typeface="Lustria"/>
                <a:sym typeface="Lustria"/>
              </a:rPr>
              <a:t> </a:t>
            </a:r>
            <a:r>
              <a:rPr lang="en-US" sz="1050" b="0" i="0" u="none" strike="noStrike" cap="none" baseline="0" dirty="0" err="1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labguysworld.com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1978 (Type C)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2114649"/>
      </p:ext>
    </p:extLst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76400" y="3136900"/>
            <a:ext cx="2921000" cy="233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29200" y="2997200"/>
            <a:ext cx="3403599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760313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½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inch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Open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Reel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Video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1676400" y="5715000"/>
            <a:ext cx="2668473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Indiana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University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-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Bloomington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5029200" y="5486400"/>
            <a:ext cx="1038745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Sony.net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1965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Shape 130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403600"/>
            <a:ext cx="3009899" cy="187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46700" y="3403600"/>
            <a:ext cx="2857499" cy="1765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753964" y="1117600"/>
            <a:ext cx="854142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¾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inch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U-</a:t>
            </a:r>
            <a:r>
              <a:rPr lang="en-US" sz="4747" b="0" i="1" u="none" strike="noStrike" cap="none" baseline="0" dirty="0" err="1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Matic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(SP)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1828800" y="5334000"/>
            <a:ext cx="2491743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Photos:</a:t>
            </a:r>
            <a:r>
              <a:rPr lang="en-US" sz="105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 smtClean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Preservingvideo.blogspot.com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3" name="Picture 12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4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1971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060700"/>
            <a:ext cx="2730500" cy="24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21300" y="3289300"/>
            <a:ext cx="2882899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760314" y="1117600"/>
            <a:ext cx="853507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Betamax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1828800" y="5486400"/>
            <a:ext cx="1301438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Simplydv.biz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57" name="Shape 157"/>
          <p:cNvSpPr txBox="1"/>
          <p:nvPr/>
        </p:nvSpPr>
        <p:spPr>
          <a:xfrm>
            <a:off x="5334000" y="5486400"/>
            <a:ext cx="1615827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Ibenimagaes.com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1975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Shape 1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263900"/>
            <a:ext cx="3009899" cy="201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4900" y="3073400"/>
            <a:ext cx="3289299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760314" y="1117600"/>
            <a:ext cx="8535074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smtClean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(S-)VHS</a:t>
            </a:r>
            <a:endParaRPr lang="en-US" sz="4747" b="0" i="1" u="none" strike="noStrike" cap="none" baseline="0" dirty="0">
              <a:solidFill>
                <a:srgbClr val="404040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1676400" y="5257800"/>
            <a:ext cx="2244203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Photos-public-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domain.com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4953000" y="5257800"/>
            <a:ext cx="2656076" cy="269303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Themovethemove.wordpress.com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1976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Shape 3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058399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Shape 374"/>
          <p:cNvSpPr/>
          <p:nvPr/>
        </p:nvSpPr>
        <p:spPr>
          <a:xfrm>
            <a:off x="753964" y="723406"/>
            <a:ext cx="8541423" cy="6307494"/>
          </a:xfrm>
          <a:custGeom>
            <a:avLst/>
            <a:gdLst/>
            <a:ahLst/>
            <a:cxnLst/>
            <a:rect l="0" t="0" r="0" b="0"/>
            <a:pathLst>
              <a:path w="8541424" h="6307495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301145"/>
                </a:lnTo>
                <a:lnTo>
                  <a:pt x="6350" y="6301145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Shape 375"/>
          <p:cNvSpPr/>
          <p:nvPr/>
        </p:nvSpPr>
        <p:spPr>
          <a:xfrm>
            <a:off x="753964" y="6798000"/>
            <a:ext cx="8541424" cy="25260"/>
          </a:xfrm>
          <a:custGeom>
            <a:avLst/>
            <a:gdLst/>
            <a:ahLst/>
            <a:cxnLst/>
            <a:rect l="0" t="0" r="0" b="0"/>
            <a:pathLst>
              <a:path w="8541425" h="25261" extrusionOk="0">
                <a:moveTo>
                  <a:pt x="6350" y="6350"/>
                </a:moveTo>
                <a:lnTo>
                  <a:pt x="8535075" y="7920"/>
                </a:lnTo>
              </a:path>
            </a:pathLst>
          </a:custGeom>
          <a:noFill/>
          <a:ln w="12700" cap="flat" cmpd="sng">
            <a:solidFill>
              <a:srgbClr val="BEBDB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Shape 376"/>
          <p:cNvSpPr/>
          <p:nvPr/>
        </p:nvSpPr>
        <p:spPr>
          <a:xfrm>
            <a:off x="760314" y="2079828"/>
            <a:ext cx="8528723" cy="63308"/>
          </a:xfrm>
          <a:custGeom>
            <a:avLst/>
            <a:gdLst/>
            <a:ahLst/>
            <a:cxnLst/>
            <a:rect l="0" t="0" r="0" b="0"/>
            <a:pathLst>
              <a:path w="8528724" h="63309" extrusionOk="0">
                <a:moveTo>
                  <a:pt x="0" y="63309"/>
                </a:moveTo>
                <a:lnTo>
                  <a:pt x="8528723" y="63309"/>
                </a:lnTo>
                <a:lnTo>
                  <a:pt x="8528723" y="0"/>
                </a:lnTo>
                <a:lnTo>
                  <a:pt x="0" y="0"/>
                </a:lnTo>
                <a:lnTo>
                  <a:pt x="0" y="63309"/>
                </a:lnTo>
              </a:path>
            </a:pathLst>
          </a:custGeom>
          <a:solidFill>
            <a:srgbClr val="CBD2D5"/>
          </a:solidFill>
          <a:ln w="12700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Shape 377"/>
          <p:cNvSpPr/>
          <p:nvPr/>
        </p:nvSpPr>
        <p:spPr>
          <a:xfrm>
            <a:off x="753964" y="2073477"/>
            <a:ext cx="8541423" cy="76008"/>
          </a:xfrm>
          <a:custGeom>
            <a:avLst/>
            <a:gdLst/>
            <a:ahLst/>
            <a:cxnLst/>
            <a:rect l="0" t="0" r="0" b="0"/>
            <a:pathLst>
              <a:path w="8541424" h="76009" extrusionOk="0">
                <a:moveTo>
                  <a:pt x="6350" y="6350"/>
                </a:moveTo>
                <a:lnTo>
                  <a:pt x="8535074" y="6350"/>
                </a:lnTo>
                <a:lnTo>
                  <a:pt x="8535074" y="69659"/>
                </a:lnTo>
                <a:lnTo>
                  <a:pt x="6350" y="69659"/>
                </a:lnTo>
                <a:lnTo>
                  <a:pt x="6350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 cap="flat" cmpd="sng">
            <a:solidFill>
              <a:srgbClr val="D1D0C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Shape 3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4200" y="3111500"/>
            <a:ext cx="2692399" cy="2349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Shape 37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07000" y="3098800"/>
            <a:ext cx="2997199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Shape 3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5300" y="482600"/>
            <a:ext cx="9067799" cy="6807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Shape 38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000" y="508000"/>
            <a:ext cx="9029700" cy="67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Shape 382"/>
          <p:cNvSpPr txBox="1"/>
          <p:nvPr/>
        </p:nvSpPr>
        <p:spPr>
          <a:xfrm>
            <a:off x="760313" y="1117600"/>
            <a:ext cx="8528723" cy="685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ctr" rtl="0">
              <a:lnSpc>
                <a:spcPct val="113756"/>
              </a:lnSpc>
              <a:spcBef>
                <a:spcPts val="0"/>
              </a:spcBef>
              <a:buSzPct val="25000"/>
              <a:buNone/>
            </a:pPr>
            <a:r>
              <a:rPr lang="en-US" sz="4747" b="0" i="1" u="none" strike="noStrike" cap="none" baseline="0" dirty="0" err="1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Betacam</a:t>
            </a:r>
            <a:r>
              <a:rPr lang="en-US" sz="4747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747" b="0" i="1" u="none" strike="noStrike" cap="none" baseline="0" dirty="0">
                <a:solidFill>
                  <a:srgbClr val="404040"/>
                </a:solidFill>
                <a:latin typeface="Lustria"/>
                <a:ea typeface="Lustria"/>
                <a:cs typeface="Lustria"/>
                <a:sym typeface="Lustria"/>
              </a:rPr>
              <a:t>(SP)</a:t>
            </a:r>
          </a:p>
        </p:txBody>
      </p:sp>
      <p:sp>
        <p:nvSpPr>
          <p:cNvPr id="383" name="Shape 383"/>
          <p:cNvSpPr txBox="1"/>
          <p:nvPr/>
        </p:nvSpPr>
        <p:spPr>
          <a:xfrm>
            <a:off x="2260600" y="5626100"/>
            <a:ext cx="2032000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Datastores.co.uk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384" name="Shape 384"/>
          <p:cNvSpPr txBox="1"/>
          <p:nvPr/>
        </p:nvSpPr>
        <p:spPr>
          <a:xfrm>
            <a:off x="5207000" y="5626100"/>
            <a:ext cx="1701799" cy="22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0" marR="0" lvl="0" indent="0" algn="l" rtl="0">
              <a:lnSpc>
                <a:spcPct val="113780"/>
              </a:lnSpc>
              <a:spcBef>
                <a:spcPts val="0"/>
              </a:spcBef>
              <a:buSzPct val="25000"/>
              <a:buNone/>
            </a:pPr>
            <a:r>
              <a:rPr lang="en-US" sz="1050" b="0" i="0" u="none" strike="noStrike" cap="none" baseline="0" dirty="0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Photo:</a:t>
            </a:r>
            <a:r>
              <a:rPr lang="en-US" sz="105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050" b="0" i="0" u="none" strike="noStrike" cap="none" baseline="0" dirty="0" err="1">
                <a:solidFill>
                  <a:srgbClr val="7C8F97"/>
                </a:solidFill>
                <a:latin typeface="Lustria"/>
                <a:ea typeface="Lustria"/>
                <a:cs typeface="Lustria"/>
                <a:sym typeface="Lustria"/>
              </a:rPr>
              <a:t>verrents.com</a:t>
            </a:r>
            <a:endParaRPr lang="en-US" sz="1050" b="0" i="0" u="none" strike="noStrike" cap="none" baseline="0" dirty="0">
              <a:solidFill>
                <a:srgbClr val="7C8F97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14" name="Picture 13" descr="Screen shot 2014-10-15 at 6.43.17 PM.png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19085" r="32096" b="33114"/>
          <a:stretch/>
        </p:blipFill>
        <p:spPr>
          <a:xfrm>
            <a:off x="9078930" y="6798000"/>
            <a:ext cx="968337" cy="951631"/>
          </a:xfrm>
          <a:prstGeom prst="ellipse">
            <a:avLst/>
          </a:prstGeom>
        </p:spPr>
      </p:pic>
      <p:sp>
        <p:nvSpPr>
          <p:cNvPr id="15" name="Shape 283"/>
          <p:cNvSpPr txBox="1"/>
          <p:nvPr/>
        </p:nvSpPr>
        <p:spPr>
          <a:xfrm>
            <a:off x="3159000" y="2179144"/>
            <a:ext cx="6130037" cy="1434316"/>
          </a:xfrm>
          <a:prstGeom prst="rect">
            <a:avLst/>
          </a:prstGeom>
          <a:noFill/>
          <a:ln>
            <a:noFill/>
          </a:ln>
        </p:spPr>
        <p:txBody>
          <a:bodyPr lIns="0" tIns="0" rIns="0" bIns="45700" anchor="t" anchorCtr="0">
            <a:noAutofit/>
          </a:bodyPr>
          <a:lstStyle/>
          <a:p>
            <a:pPr marL="514350" indent="-514350">
              <a:lnSpc>
                <a:spcPct val="113780"/>
              </a:lnSpc>
              <a:buClr>
                <a:srgbClr val="404040"/>
              </a:buClr>
              <a:buSzPct val="98875"/>
              <a:buFont typeface="Arial"/>
              <a:buChar char="•"/>
            </a:pPr>
            <a:r>
              <a:rPr lang="en-US" sz="2800" dirty="0" smtClean="0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1982</a:t>
            </a:r>
            <a:endParaRPr lang="en-US" sz="2800" b="0" i="0" u="none" strike="noStrike" cap="none" baseline="0" dirty="0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6969719"/>
      </p:ext>
    </p:extLst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508</Words>
  <Application>Microsoft Macintosh PowerPoint</Application>
  <PresentationFormat>Custom</PresentationFormat>
  <Paragraphs>150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Siobhan Hagan</cp:lastModifiedBy>
  <cp:revision>41</cp:revision>
  <dcterms:modified xsi:type="dcterms:W3CDTF">2015-09-15T15:24:02Z</dcterms:modified>
</cp:coreProperties>
</file>