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75" r:id="rId3"/>
    <p:sldId id="264" r:id="rId4"/>
    <p:sldId id="277" r:id="rId5"/>
    <p:sldId id="279" r:id="rId6"/>
    <p:sldId id="266" r:id="rId7"/>
    <p:sldId id="258" r:id="rId8"/>
    <p:sldId id="263" r:id="rId9"/>
    <p:sldId id="262" r:id="rId10"/>
    <p:sldId id="261" r:id="rId11"/>
    <p:sldId id="280" r:id="rId12"/>
    <p:sldId id="281" r:id="rId13"/>
    <p:sldId id="267" r:id="rId14"/>
    <p:sldId id="271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9" autoAdjust="0"/>
    <p:restoredTop sz="61673" autoAdjust="0"/>
  </p:normalViewPr>
  <p:slideViewPr>
    <p:cSldViewPr snapToGrid="0" snapToObjects="1">
      <p:cViewPr varScale="1">
        <p:scale>
          <a:sx n="58" d="100"/>
          <a:sy n="58" d="100"/>
        </p:scale>
        <p:origin x="17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40C48-ABA2-439C-8A00-B27AAE823A61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CFEEB-8AF5-4440-943C-6E01D9CB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17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44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Pictured above is one participant’s data that was retrieved from </a:t>
            </a:r>
            <a:r>
              <a:rPr lang="en-US" dirty="0" err="1"/>
              <a:t>fitbase</a:t>
            </a:r>
            <a:r>
              <a:rPr lang="en-US" dirty="0"/>
              <a:t> and entered into an excel spreadsheet.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Each participant had close to 11 months worth or data. Took out days a participant had no HR and days a participant took less than 4000 steps.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Mainly focused on steps taken per day and calculated the percent of sedentary minutes each person spent per day.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61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*S</a:t>
            </a:r>
            <a:r>
              <a:rPr lang="en-US" baseline="0" dirty="0"/>
              <a:t>ome of the women in the control group didn’t wear their Fitbits very much.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293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89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86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37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78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79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11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91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15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Recruited women through word of mouth, online mom groups, and a few local OBGYN clinics.   </a:t>
            </a:r>
          </a:p>
          <a:p>
            <a:endParaRPr lang="en-US" dirty="0"/>
          </a:p>
          <a:p>
            <a:r>
              <a:rPr lang="en-US" dirty="0"/>
              <a:t>After first visit women were split into 2 groups (intervention or control) which is discussed on next slide.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19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participants asked to wear the device for the duration of the study to assess daily step count and minutes and intensity of activity.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10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CFEEB-8AF5-4440-943C-6E01D9CB8F8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108" y="6244985"/>
            <a:ext cx="2743200" cy="365125"/>
          </a:xfrm>
        </p:spPr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244985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96400" y="6244985"/>
            <a:ext cx="2743200" cy="365125"/>
          </a:xfrm>
        </p:spPr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5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2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7610" y="1652952"/>
            <a:ext cx="2628900" cy="4524010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1652956"/>
            <a:ext cx="8219831" cy="452400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174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4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9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52046"/>
            <a:ext cx="9796584" cy="1115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96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06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48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65033"/>
            <a:ext cx="3932237" cy="973015"/>
          </a:xfrm>
        </p:spPr>
        <p:txBody>
          <a:bodyPr anchor="b">
            <a:normAutofit/>
          </a:bodyPr>
          <a:lstStyle>
            <a:lvl1pPr>
              <a:defRPr sz="21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65033"/>
            <a:ext cx="6172200" cy="429602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637692"/>
            <a:ext cx="3932237" cy="323129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1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565031"/>
            <a:ext cx="3932237" cy="803030"/>
          </a:xfrm>
        </p:spPr>
        <p:txBody>
          <a:bodyPr anchor="b">
            <a:noAutofit/>
          </a:bodyPr>
          <a:lstStyle>
            <a:lvl1pPr>
              <a:defRPr sz="21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565031"/>
            <a:ext cx="6172200" cy="4296020"/>
          </a:xfrm>
          <a:noFill/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91154"/>
            <a:ext cx="3932237" cy="337783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3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48606"/>
            <a:ext cx="9603153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B41FD-D06B-EA42-A3A7-3BA69B7CF81B}" type="datetimeFigureOut">
              <a:rPr lang="en-US" smtClean="0"/>
              <a:t>5/2/2021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77278-7687-3448-A6B0-227CFE0C9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5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4E5DC-F785-3C44-8D74-72C83B9903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757" y="1122363"/>
            <a:ext cx="10949651" cy="1921779"/>
          </a:xfrm>
        </p:spPr>
        <p:txBody>
          <a:bodyPr>
            <a:normAutofit/>
          </a:bodyPr>
          <a:lstStyle/>
          <a:p>
            <a:r>
              <a:rPr lang="en-US" b="1" dirty="0"/>
              <a:t>Physical Activity and Weight Loss during the Postpartum Period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03FB4D-68CC-6D49-9F8F-3A82CADE9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582" y="3659912"/>
            <a:ext cx="9144000" cy="1655762"/>
          </a:xfrm>
        </p:spPr>
        <p:txBody>
          <a:bodyPr>
            <a:normAutofit/>
          </a:bodyPr>
          <a:lstStyle/>
          <a:p>
            <a:r>
              <a:rPr lang="en-US" sz="2400" dirty="0"/>
              <a:t>Kami Bennett, Jaime R. Deluca, Nicolas D. Knuth</a:t>
            </a:r>
          </a:p>
          <a:p>
            <a:r>
              <a:rPr lang="en-US" sz="2400" dirty="0"/>
              <a:t>Towson University, Towson, MD. </a:t>
            </a:r>
          </a:p>
        </p:txBody>
      </p:sp>
    </p:spTree>
    <p:extLst>
      <p:ext uri="{BB962C8B-B14F-4D97-AF65-F5344CB8AC3E}">
        <p14:creationId xmlns:p14="http://schemas.microsoft.com/office/powerpoint/2010/main" val="1650962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149" y="103197"/>
            <a:ext cx="9603153" cy="1325563"/>
          </a:xfrm>
        </p:spPr>
        <p:txBody>
          <a:bodyPr>
            <a:normAutofit/>
          </a:bodyPr>
          <a:lstStyle/>
          <a:p>
            <a:r>
              <a:rPr lang="en-US" sz="3200" b="1" dirty="0" err="1"/>
              <a:t>Fitbase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149" y="1716443"/>
            <a:ext cx="10890914" cy="4351338"/>
          </a:xfrm>
        </p:spPr>
        <p:txBody>
          <a:bodyPr>
            <a:norm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800" dirty="0" err="1"/>
              <a:t>Fitbase</a:t>
            </a:r>
            <a:r>
              <a:rPr lang="en-US" sz="2800" dirty="0"/>
              <a:t> allowed us generate our data set of PA activity and intensity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endParaRPr lang="en-US" sz="2800" dirty="0"/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8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F898864-5751-48DC-B7B0-A713A5B16A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531918"/>
              </p:ext>
            </p:extLst>
          </p:nvPr>
        </p:nvGraphicFramePr>
        <p:xfrm>
          <a:off x="705396" y="3429136"/>
          <a:ext cx="10708420" cy="198231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38188">
                  <a:extLst>
                    <a:ext uri="{9D8B030D-6E8A-4147-A177-3AD203B41FA5}">
                      <a16:colId xmlns:a16="http://schemas.microsoft.com/office/drawing/2014/main" val="3621530517"/>
                    </a:ext>
                  </a:extLst>
                </a:gridCol>
                <a:gridCol w="1528372">
                  <a:extLst>
                    <a:ext uri="{9D8B030D-6E8A-4147-A177-3AD203B41FA5}">
                      <a16:colId xmlns:a16="http://schemas.microsoft.com/office/drawing/2014/main" val="3355710410"/>
                    </a:ext>
                  </a:extLst>
                </a:gridCol>
                <a:gridCol w="1528372">
                  <a:extLst>
                    <a:ext uri="{9D8B030D-6E8A-4147-A177-3AD203B41FA5}">
                      <a16:colId xmlns:a16="http://schemas.microsoft.com/office/drawing/2014/main" val="1224067227"/>
                    </a:ext>
                  </a:extLst>
                </a:gridCol>
                <a:gridCol w="1528372">
                  <a:extLst>
                    <a:ext uri="{9D8B030D-6E8A-4147-A177-3AD203B41FA5}">
                      <a16:colId xmlns:a16="http://schemas.microsoft.com/office/drawing/2014/main" val="2288054150"/>
                    </a:ext>
                  </a:extLst>
                </a:gridCol>
                <a:gridCol w="1528372">
                  <a:extLst>
                    <a:ext uri="{9D8B030D-6E8A-4147-A177-3AD203B41FA5}">
                      <a16:colId xmlns:a16="http://schemas.microsoft.com/office/drawing/2014/main" val="2645056798"/>
                    </a:ext>
                  </a:extLst>
                </a:gridCol>
                <a:gridCol w="1528372">
                  <a:extLst>
                    <a:ext uri="{9D8B030D-6E8A-4147-A177-3AD203B41FA5}">
                      <a16:colId xmlns:a16="http://schemas.microsoft.com/office/drawing/2014/main" val="2883872908"/>
                    </a:ext>
                  </a:extLst>
                </a:gridCol>
                <a:gridCol w="1528372">
                  <a:extLst>
                    <a:ext uri="{9D8B030D-6E8A-4147-A177-3AD203B41FA5}">
                      <a16:colId xmlns:a16="http://schemas.microsoft.com/office/drawing/2014/main" val="434216950"/>
                    </a:ext>
                  </a:extLst>
                </a:gridCol>
              </a:tblGrid>
              <a:tr h="198231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Date/Day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Heart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Total Steps Taken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 Minutes Spent in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Very Active 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 Minutes Spent in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Fairly Active PA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Minutes Spent in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Lightly Active PA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Minutes Spent in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Sedentary Activity 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941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014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6133-CB8C-482D-B409-C45A1AE44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Data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C9B4A44-DC9B-4195-A93E-CFF2C2C2FA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0543" y="2464430"/>
            <a:ext cx="11934554" cy="4081513"/>
          </a:xfrm>
          <a:prstGeom prst="rect">
            <a:avLst/>
          </a:prstGeom>
        </p:spPr>
      </p:pic>
      <p:sp>
        <p:nvSpPr>
          <p:cNvPr id="5" name="Arrow: Up 4">
            <a:extLst>
              <a:ext uri="{FF2B5EF4-FFF2-40B4-BE49-F238E27FC236}">
                <a16:creationId xmlns:a16="http://schemas.microsoft.com/office/drawing/2014/main" id="{43C225B7-2EF6-4246-9F48-FC921507DF27}"/>
              </a:ext>
            </a:extLst>
          </p:cNvPr>
          <p:cNvSpPr/>
          <p:nvPr/>
        </p:nvSpPr>
        <p:spPr>
          <a:xfrm rot="10800000">
            <a:off x="1618343" y="1869467"/>
            <a:ext cx="566057" cy="5827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E67B7711-4A8B-4F0D-99EE-5937E1F8ACDF}"/>
              </a:ext>
            </a:extLst>
          </p:cNvPr>
          <p:cNvSpPr/>
          <p:nvPr/>
        </p:nvSpPr>
        <p:spPr>
          <a:xfrm rot="10800000">
            <a:off x="11205029" y="1881665"/>
            <a:ext cx="566057" cy="5827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27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9572683"/>
              </p:ext>
            </p:extLst>
          </p:nvPr>
        </p:nvGraphicFramePr>
        <p:xfrm>
          <a:off x="6417128" y="1565033"/>
          <a:ext cx="5486400" cy="318978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92058">
                  <a:extLst>
                    <a:ext uri="{9D8B030D-6E8A-4147-A177-3AD203B41FA5}">
                      <a16:colId xmlns:a16="http://schemas.microsoft.com/office/drawing/2014/main" val="2418841229"/>
                    </a:ext>
                  </a:extLst>
                </a:gridCol>
                <a:gridCol w="1677521">
                  <a:extLst>
                    <a:ext uri="{9D8B030D-6E8A-4147-A177-3AD203B41FA5}">
                      <a16:colId xmlns:a16="http://schemas.microsoft.com/office/drawing/2014/main" val="2060236989"/>
                    </a:ext>
                  </a:extLst>
                </a:gridCol>
                <a:gridCol w="1516821">
                  <a:extLst>
                    <a:ext uri="{9D8B030D-6E8A-4147-A177-3AD203B41FA5}">
                      <a16:colId xmlns:a16="http://schemas.microsoft.com/office/drawing/2014/main" val="1595853855"/>
                    </a:ext>
                  </a:extLst>
                </a:gridCol>
              </a:tblGrid>
              <a:tr h="748302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Normal BMI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Ov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./Ob.</a:t>
                      </a:r>
                      <a:r>
                        <a:rPr lang="en-US" sz="2800" baseline="0" dirty="0">
                          <a:solidFill>
                            <a:schemeClr val="tx1"/>
                          </a:solidFill>
                        </a:rPr>
                        <a:t> BMI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464119"/>
                  </a:ext>
                </a:extLst>
              </a:tr>
              <a:tr h="748302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Number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/>
                        <a:t>18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98624193"/>
                  </a:ext>
                </a:extLst>
              </a:tr>
              <a:tr h="74830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Intervention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816669"/>
                  </a:ext>
                </a:extLst>
              </a:tr>
              <a:tr h="74830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Control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36109"/>
                  </a:ext>
                </a:extLst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65034"/>
            <a:ext cx="5463041" cy="3189786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800" dirty="0"/>
              <a:t>35 women had suitable Fitbit data*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800" dirty="0"/>
              <a:t>Women were separated into two groups based on BMI at initial visit (normal vs. overweight/obese)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8F6133-CB8C-482D-B409-C45A1AE44106}"/>
              </a:ext>
            </a:extLst>
          </p:cNvPr>
          <p:cNvSpPr txBox="1">
            <a:spLocks/>
          </p:cNvSpPr>
          <p:nvPr/>
        </p:nvSpPr>
        <p:spPr>
          <a:xfrm>
            <a:off x="838202" y="48606"/>
            <a:ext cx="9603153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 sz="3200" b="1" dirty="0"/>
              <a:t>Subjects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38202" y="5045529"/>
            <a:ext cx="11063740" cy="1428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800" dirty="0"/>
              <a:t>Within each group, calculated the daily average steps and percent time at intensity from initial visit to last visit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2650" dirty="0"/>
              <a:t>Day was included if data from &gt;50% of women was available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59310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5DCE44-8DFE-4AAB-9784-BFFF3DF95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711" y="1660954"/>
            <a:ext cx="6187229" cy="44785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27757E-8628-4A9B-9643-178E29026E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57" y="1660954"/>
            <a:ext cx="5793479" cy="447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64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2161" cy="435133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/>
              <a:t>Look into other intensity levels 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Adding in weight change at each visit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Run longitudinal regression analysis to determine if daily PA and BMI influenced weight loss 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Possibly look at body composition </a:t>
            </a:r>
          </a:p>
        </p:txBody>
      </p:sp>
    </p:spTree>
    <p:extLst>
      <p:ext uri="{BB962C8B-B14F-4D97-AF65-F5344CB8AC3E}">
        <p14:creationId xmlns:p14="http://schemas.microsoft.com/office/powerpoint/2010/main" val="1508813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Acknowledgements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660557" cy="4351338"/>
          </a:xfrm>
        </p:spPr>
        <p:txBody>
          <a:bodyPr>
            <a:normAutofit/>
          </a:bodyPr>
          <a:lstStyle/>
          <a:p>
            <a:r>
              <a:rPr lang="en-US" sz="2800" dirty="0"/>
              <a:t>College of Health Professions Special Project Funding and Summer Undergraduate Research Institute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Towson University Wellness Center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Participants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771" y="1825624"/>
            <a:ext cx="4703278" cy="382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013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Weight Gain during Pregnancy </a:t>
            </a:r>
          </a:p>
        </p:txBody>
      </p:sp>
      <p:pic>
        <p:nvPicPr>
          <p:cNvPr id="5" name="Picture 2" descr="ercentage of women below, within, and above pregnancy weight gain recommend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517" y="1878447"/>
            <a:ext cx="4789698" cy="437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1276" y="6424477"/>
            <a:ext cx="27347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/>
              <a:t>2009 Institute of Medicine Report </a:t>
            </a:r>
            <a:endParaRPr lang="en-US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7568717" y="6362113"/>
            <a:ext cx="40194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0">
                <a:solidFill>
                  <a:srgbClr val="000000"/>
                </a:solidFill>
                <a:effectLst/>
                <a:latin typeface="Arial" charset="0"/>
                <a:ea typeface="Arial" charset="0"/>
                <a:cs typeface="Arial" charset="0"/>
              </a:rPr>
              <a:t>2015 National Vital Statistics System Birth </a:t>
            </a:r>
            <a:r>
              <a:rPr lang="en-US" sz="1200" b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1200" b="1" i="0">
                <a:solidFill>
                  <a:srgbClr val="000000"/>
                </a:solidFill>
                <a:effectLst/>
                <a:latin typeface="Arial" charset="0"/>
                <a:ea typeface="Arial" charset="0"/>
                <a:cs typeface="Arial" charset="0"/>
              </a:rPr>
              <a:t>ata. CDC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96ABBA-5D71-467A-B649-A812B4C45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74" y="1878447"/>
            <a:ext cx="6371153" cy="36600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07124" y="1478337"/>
            <a:ext cx="4263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Percentage Meeting Recommendation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8821" y="1478337"/>
            <a:ext cx="3156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Recommended Weight Gain</a:t>
            </a:r>
          </a:p>
        </p:txBody>
      </p:sp>
    </p:spTree>
    <p:extLst>
      <p:ext uri="{BB962C8B-B14F-4D97-AF65-F5344CB8AC3E}">
        <p14:creationId xmlns:p14="http://schemas.microsoft.com/office/powerpoint/2010/main" val="425452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/>
          <p:cNvCxnSpPr/>
          <p:nvPr/>
        </p:nvCxnSpPr>
        <p:spPr>
          <a:xfrm flipH="1">
            <a:off x="8261958" y="3511980"/>
            <a:ext cx="749808" cy="77234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9370533" y="3557117"/>
            <a:ext cx="12644" cy="164279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9740162" y="3526080"/>
            <a:ext cx="736976" cy="72081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150" y="0"/>
            <a:ext cx="9999209" cy="1325563"/>
          </a:xfrm>
        </p:spPr>
        <p:txBody>
          <a:bodyPr>
            <a:normAutofit/>
          </a:bodyPr>
          <a:lstStyle/>
          <a:p>
            <a:r>
              <a:rPr lang="en-US" sz="3200" b="1" dirty="0"/>
              <a:t>Postpartum Weight Retention and Obesity Risk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144" y="1823553"/>
            <a:ext cx="6479134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US" sz="2800" dirty="0"/>
              <a:t>Many women have a difficult time returning to their pre-pregnancy weight after child birth.</a:t>
            </a:r>
          </a:p>
          <a:p>
            <a:pPr lvl="2">
              <a:lnSpc>
                <a:spcPct val="100000"/>
              </a:lnSpc>
              <a:spcAft>
                <a:spcPts val="1800"/>
              </a:spcAft>
              <a:buFont typeface="Courier New" charset="0"/>
              <a:buChar char="o"/>
            </a:pPr>
            <a:r>
              <a:rPr lang="en-US" sz="2800" dirty="0"/>
              <a:t>6 months after childbirth, most women are at least over 10 pounds heavier then pre-pregnancy weight </a:t>
            </a:r>
          </a:p>
          <a:p>
            <a:pPr lvl="2">
              <a:lnSpc>
                <a:spcPct val="100000"/>
              </a:lnSpc>
              <a:spcAft>
                <a:spcPts val="1800"/>
              </a:spcAft>
              <a:buFont typeface="Courier New" charset="0"/>
              <a:buChar char="o"/>
            </a:pPr>
            <a:r>
              <a:rPr lang="en-US" sz="2800" dirty="0"/>
              <a:t>On average women gain 2-5 lbs. per pregnancy</a:t>
            </a:r>
            <a:endParaRPr lang="en-US" sz="2800" baseline="30000" dirty="0"/>
          </a:p>
        </p:txBody>
      </p:sp>
      <p:sp>
        <p:nvSpPr>
          <p:cNvPr id="4" name="Oval 3"/>
          <p:cNvSpPr/>
          <p:nvPr/>
        </p:nvSpPr>
        <p:spPr>
          <a:xfrm>
            <a:off x="8278711" y="1514689"/>
            <a:ext cx="2183642" cy="99649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22926" y="1720551"/>
            <a:ext cx="2295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Postpartum Weight Retention </a:t>
            </a:r>
          </a:p>
        </p:txBody>
      </p:sp>
      <p:sp>
        <p:nvSpPr>
          <p:cNvPr id="7" name="Oval 6"/>
          <p:cNvSpPr/>
          <p:nvPr/>
        </p:nvSpPr>
        <p:spPr>
          <a:xfrm>
            <a:off x="7165074" y="4232623"/>
            <a:ext cx="1745902" cy="78529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8" name="Oval 7"/>
          <p:cNvSpPr/>
          <p:nvPr/>
        </p:nvSpPr>
        <p:spPr>
          <a:xfrm>
            <a:off x="8744806" y="5199909"/>
            <a:ext cx="1251454" cy="47390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0" name="Oval 9"/>
          <p:cNvSpPr/>
          <p:nvPr/>
        </p:nvSpPr>
        <p:spPr>
          <a:xfrm>
            <a:off x="9931285" y="4176273"/>
            <a:ext cx="1934440" cy="84164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996260" y="4232623"/>
            <a:ext cx="1877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Complications in </a:t>
            </a:r>
          </a:p>
          <a:p>
            <a:pPr algn="ctr"/>
            <a:r>
              <a:rPr lang="en-US" sz="1600" b="1" dirty="0"/>
              <a:t>future pregnancies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01045" y="4332880"/>
            <a:ext cx="1473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Cardiovascular</a:t>
            </a:r>
          </a:p>
          <a:p>
            <a:pPr algn="ctr"/>
            <a:r>
              <a:rPr lang="en-US" sz="1600" b="1" dirty="0"/>
              <a:t>Disease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8910977" y="5267584"/>
            <a:ext cx="976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Diabetes</a:t>
            </a:r>
            <a:r>
              <a:rPr lang="en-US" sz="1600" dirty="0"/>
              <a:t>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9383177" y="2511186"/>
            <a:ext cx="0" cy="520861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8757378" y="3049250"/>
            <a:ext cx="1251454" cy="513739"/>
          </a:xfrm>
          <a:prstGeom prst="ellipse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57239" y="3119850"/>
            <a:ext cx="883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Obesity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6032" y="6185371"/>
            <a:ext cx="4454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Maturi</a:t>
            </a:r>
            <a:r>
              <a:rPr lang="en-US" sz="1600" dirty="0"/>
              <a:t> et al., 2011, BMC Pregnancy and Childbirth </a:t>
            </a:r>
          </a:p>
        </p:txBody>
      </p:sp>
    </p:spTree>
    <p:extLst>
      <p:ext uri="{BB962C8B-B14F-4D97-AF65-F5344CB8AC3E}">
        <p14:creationId xmlns:p14="http://schemas.microsoft.com/office/powerpoint/2010/main" val="923381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Physical Activity and Weight 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2" y="1811112"/>
            <a:ext cx="10515600" cy="4351338"/>
          </a:xfrm>
        </p:spPr>
        <p:txBody>
          <a:bodyPr>
            <a:normAutofit/>
          </a:bodyPr>
          <a:lstStyle/>
          <a:p>
            <a:r>
              <a:rPr lang="en-US" sz="2800" dirty="0"/>
              <a:t>Physical activity is an important factor in developing and maintaining a healthy lifestyle, and may help women retain less pregnancy weight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Most postpartum mothers do not achieve the current PA recommendations</a:t>
            </a:r>
            <a:r>
              <a:rPr lang="en-US" sz="2800" baseline="30000" dirty="0"/>
              <a:t>1</a:t>
            </a:r>
            <a:r>
              <a:rPr lang="en-US" sz="2800" dirty="0"/>
              <a:t>,  due to lack of time and childcare, fatigue, or depressive symptoms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8EAC91-9CAB-41A4-96B9-EC1F06AAD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74" y="4944832"/>
            <a:ext cx="1821316" cy="13255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78B50B-D249-4321-AB6E-BAF5D4DAD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1355" y="4944832"/>
            <a:ext cx="1399973" cy="13255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A5C2D3-AF8E-47E0-ADEA-419B37A067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5750" y="4944832"/>
            <a:ext cx="1966965" cy="132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8D9410-498D-4FC3-B094-BB515399FC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1807" y="4944832"/>
            <a:ext cx="1855788" cy="13255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6032" y="6302817"/>
            <a:ext cx="5161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 dirty="0"/>
              <a:t>1</a:t>
            </a:r>
            <a:r>
              <a:rPr lang="en-US" sz="1600" dirty="0"/>
              <a:t> </a:t>
            </a:r>
            <a:r>
              <a:rPr lang="en-US" sz="1600" dirty="0" err="1"/>
              <a:t>Dipietro</a:t>
            </a:r>
            <a:r>
              <a:rPr lang="en-US" sz="1600" dirty="0"/>
              <a:t> et al., 2019, American College of Sports Medicine </a:t>
            </a:r>
          </a:p>
        </p:txBody>
      </p:sp>
    </p:spTree>
    <p:extLst>
      <p:ext uri="{BB962C8B-B14F-4D97-AF65-F5344CB8AC3E}">
        <p14:creationId xmlns:p14="http://schemas.microsoft.com/office/powerpoint/2010/main" val="118840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AF80D-8A09-400B-BC01-D38F05A0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Physical Activity and Intensity 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75887-B710-473D-A035-6FE9E73C2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9236979" cy="4290362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Traditionally, PA has been assessed by survey or self-report log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Accelerometers allow </a:t>
            </a:r>
            <a:r>
              <a:rPr lang="en-US" sz="2800" b="1" u="sng" dirty="0"/>
              <a:t>objective</a:t>
            </a:r>
            <a:r>
              <a:rPr lang="en-US" sz="2800" dirty="0"/>
              <a:t> measure of PA: </a:t>
            </a:r>
          </a:p>
          <a:p>
            <a:pPr lvl="1"/>
            <a:r>
              <a:rPr lang="en-US" sz="2500" dirty="0"/>
              <a:t>Amount (e.g. steps per day)</a:t>
            </a:r>
          </a:p>
          <a:p>
            <a:pPr lvl="1"/>
            <a:r>
              <a:rPr lang="en-US" sz="2500" dirty="0"/>
              <a:t>Intensity (time spent at varying intensities) 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Accelerometers may encourage participants to reach PA guidelines and achieve a higher rate of weight loss (Nascimento et al., 2014, International Journal of Obesity)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2E7CCB-57E3-4941-9067-73501E9B5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9697" y="5748066"/>
            <a:ext cx="3263316" cy="9942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85CB0F-7856-4152-8899-E4CF5151A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1355" y="3731127"/>
            <a:ext cx="1613551" cy="201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755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Body Mass Index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526" y="1867419"/>
            <a:ext cx="5752474" cy="4562409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sz="2800" dirty="0"/>
              <a:t>Some studies have suggested that women’s weight retention post childbirth is in part dependent on BMI</a:t>
            </a:r>
          </a:p>
          <a:p>
            <a:pPr marL="0" indent="0">
              <a:spcAft>
                <a:spcPts val="1800"/>
              </a:spcAft>
              <a:buNone/>
            </a:pPr>
            <a:endParaRPr lang="en-US" sz="2800" dirty="0"/>
          </a:p>
          <a:p>
            <a:pPr>
              <a:spcAft>
                <a:spcPts val="1800"/>
              </a:spcAft>
            </a:pPr>
            <a:r>
              <a:rPr lang="en-US" sz="2800" dirty="0"/>
              <a:t>Variability was greatest in women with higher BMIs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730" y="2386876"/>
            <a:ext cx="6070400" cy="34308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7886F4-D727-4201-8854-39F80F94B049}"/>
              </a:ext>
            </a:extLst>
          </p:cNvPr>
          <p:cNvSpPr txBox="1"/>
          <p:nvPr/>
        </p:nvSpPr>
        <p:spPr>
          <a:xfrm>
            <a:off x="6096000" y="6429827"/>
            <a:ext cx="487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Otsbye</a:t>
            </a:r>
            <a:r>
              <a:rPr lang="en-US" sz="1600" dirty="0"/>
              <a:t> et al., 2012, Journal of Women’s Health</a:t>
            </a:r>
          </a:p>
        </p:txBody>
      </p:sp>
    </p:spTree>
    <p:extLst>
      <p:ext uri="{BB962C8B-B14F-4D97-AF65-F5344CB8AC3E}">
        <p14:creationId xmlns:p14="http://schemas.microsoft.com/office/powerpoint/2010/main" val="861969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967" y="2591073"/>
            <a:ext cx="8272066" cy="2265742"/>
          </a:xfr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/>
              <a:t>To examine postpartum women’s daily PA (both amount and intensity) and its relationship with weight loss and body mass index. </a:t>
            </a:r>
          </a:p>
        </p:txBody>
      </p:sp>
    </p:spTree>
    <p:extLst>
      <p:ext uri="{BB962C8B-B14F-4D97-AF65-F5344CB8AC3E}">
        <p14:creationId xmlns:p14="http://schemas.microsoft.com/office/powerpoint/2010/main" val="1818642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659256" cy="4830009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800" dirty="0"/>
              <a:t>Recruited Postpartum women between 28 </a:t>
            </a:r>
            <a:r>
              <a:rPr lang="mr-IN" sz="2800" dirty="0"/>
              <a:t>–</a:t>
            </a:r>
            <a:r>
              <a:rPr lang="en-US" sz="2800" dirty="0"/>
              <a:t> 40 years old 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First visit occurred 6-12 weeks after delivery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Returned for additional visits at 6, 9, and 12 months post delivery 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800" dirty="0"/>
          </a:p>
          <a:p>
            <a:pPr>
              <a:spcAft>
                <a:spcPts val="1200"/>
              </a:spcAft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40711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Methods</a:t>
            </a: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977680" y="4572001"/>
            <a:ext cx="10510151" cy="11158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All the participants were given a Fitbit accelerometer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At each visit, body weight and height were measured</a:t>
            </a:r>
          </a:p>
          <a:p>
            <a:endParaRPr lang="en-US" sz="2800" b="0" dirty="0"/>
          </a:p>
          <a:p>
            <a:endParaRPr lang="en-US" sz="2800" b="0" dirty="0"/>
          </a:p>
          <a:p>
            <a:pPr marL="342900" indent="-342900">
              <a:buFont typeface="Arial" charset="0"/>
              <a:buChar char="•"/>
            </a:pPr>
            <a:endParaRPr lang="en-US" sz="2800" b="0" dirty="0"/>
          </a:p>
          <a:p>
            <a:pPr marL="342900" indent="-342900">
              <a:buFont typeface="Arial" charset="0"/>
              <a:buChar char="•"/>
            </a:pPr>
            <a:endParaRPr lang="en-US" sz="2800" b="0" dirty="0"/>
          </a:p>
          <a:p>
            <a:pPr marL="342900" indent="-342900">
              <a:buFont typeface="Arial" charset="0"/>
              <a:buChar char="•"/>
            </a:pPr>
            <a:endParaRPr lang="en-US" sz="2800" b="0" dirty="0"/>
          </a:p>
          <a:p>
            <a:pPr marL="342900" indent="-342900">
              <a:buFont typeface="Arial" charset="0"/>
              <a:buChar char="•"/>
            </a:pPr>
            <a:endParaRPr lang="en-US" sz="2800" b="0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A6123EA7-F15D-4418-80BA-1BD1B903BB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434478"/>
              </p:ext>
            </p:extLst>
          </p:nvPr>
        </p:nvGraphicFramePr>
        <p:xfrm>
          <a:off x="1674080" y="3399158"/>
          <a:ext cx="8354340" cy="249197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77170">
                  <a:extLst>
                    <a:ext uri="{9D8B030D-6E8A-4147-A177-3AD203B41FA5}">
                      <a16:colId xmlns:a16="http://schemas.microsoft.com/office/drawing/2014/main" val="183925889"/>
                    </a:ext>
                  </a:extLst>
                </a:gridCol>
                <a:gridCol w="4177170">
                  <a:extLst>
                    <a:ext uri="{9D8B030D-6E8A-4147-A177-3AD203B41FA5}">
                      <a16:colId xmlns:a16="http://schemas.microsoft.com/office/drawing/2014/main" val="3811860249"/>
                    </a:ext>
                  </a:extLst>
                </a:gridCol>
              </a:tblGrid>
              <a:tr h="124598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Intervention Group</a:t>
                      </a:r>
                    </a:p>
                    <a:p>
                      <a:pPr algn="ctr"/>
                      <a:r>
                        <a:rPr lang="en-US" sz="2800" dirty="0"/>
                        <a:t>(19 Participants)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Control Group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(18 Participants)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1197"/>
                  </a:ext>
                </a:extLst>
              </a:tr>
              <a:tr h="124598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10,000 steps per day and 150 minutes of moderate to vigorous physical activity per week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Instructed to go about their normal routines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057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043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owson">
      <a:dk1>
        <a:srgbClr val="000000"/>
      </a:dk1>
      <a:lt1>
        <a:srgbClr val="FFFFFF"/>
      </a:lt1>
      <a:dk2>
        <a:srgbClr val="44546A"/>
      </a:dk2>
      <a:lt2>
        <a:srgbClr val="DDDDDD"/>
      </a:lt2>
      <a:accent1>
        <a:srgbClr val="FFBB00"/>
      </a:accent1>
      <a:accent2>
        <a:srgbClr val="DDDDDD"/>
      </a:accent2>
      <a:accent3>
        <a:srgbClr val="3C3C3C"/>
      </a:accent3>
      <a:accent4>
        <a:srgbClr val="FFC000"/>
      </a:accent4>
      <a:accent5>
        <a:srgbClr val="CC9900"/>
      </a:accent5>
      <a:accent6>
        <a:srgbClr val="70AD47"/>
      </a:accent6>
      <a:hlink>
        <a:srgbClr val="CC9900"/>
      </a:hlink>
      <a:folHlink>
        <a:srgbClr val="DDDDD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U White-43" id="{E828F7D9-D70A-2E44-A6BA-3FD049819DF0}" vid="{4AD975BB-D67F-A045-99C7-2CC5E20A4E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TUPPT-White-169</Template>
  <TotalTime>22244</TotalTime>
  <Words>734</Words>
  <Application>Microsoft Office PowerPoint</Application>
  <PresentationFormat>Widescreen</PresentationFormat>
  <Paragraphs>125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Courier New</vt:lpstr>
      <vt:lpstr>Proxima Nova</vt:lpstr>
      <vt:lpstr>Office Theme</vt:lpstr>
      <vt:lpstr>Physical Activity and Weight Loss during the Postpartum Period</vt:lpstr>
      <vt:lpstr>Weight Gain during Pregnancy </vt:lpstr>
      <vt:lpstr>Postpartum Weight Retention and Obesity Risk </vt:lpstr>
      <vt:lpstr>Physical Activity and Weight Loss</vt:lpstr>
      <vt:lpstr>Physical Activity and Intensity </vt:lpstr>
      <vt:lpstr>Body Mass Index </vt:lpstr>
      <vt:lpstr>Purpose</vt:lpstr>
      <vt:lpstr>Design </vt:lpstr>
      <vt:lpstr>Methods</vt:lpstr>
      <vt:lpstr>Fitbase</vt:lpstr>
      <vt:lpstr>Data</vt:lpstr>
      <vt:lpstr>PowerPoint Presentation</vt:lpstr>
      <vt:lpstr>Results</vt:lpstr>
      <vt:lpstr>Next Steps</vt:lpstr>
      <vt:lpstr>Acknowledgements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Balance during Postpartum Period is Associated with Metabolic Adaptation</dc:title>
  <dc:creator>Microsoft Office User</dc:creator>
  <cp:lastModifiedBy>Kami Bennett</cp:lastModifiedBy>
  <cp:revision>127</cp:revision>
  <dcterms:created xsi:type="dcterms:W3CDTF">2019-10-24T00:37:50Z</dcterms:created>
  <dcterms:modified xsi:type="dcterms:W3CDTF">2021-05-02T18:15:01Z</dcterms:modified>
</cp:coreProperties>
</file>