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67" r:id="rId4"/>
    <p:sldId id="260" r:id="rId5"/>
    <p:sldId id="261" r:id="rId6"/>
    <p:sldId id="268" r:id="rId7"/>
    <p:sldId id="270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52" autoAdjust="0"/>
  </p:normalViewPr>
  <p:slideViewPr>
    <p:cSldViewPr>
      <p:cViewPr varScale="1">
        <p:scale>
          <a:sx n="60" d="100"/>
          <a:sy n="60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EB3A26D5-1A38-4003-9060-644961B16ABE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AA30AC3C-4A50-4B47-8589-3BFF13A71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410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79B417B1-84CE-46A4-A7EA-B62D66DFBFFE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479A4AC2-94BF-49AF-B8A7-6D03BAFFB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99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4AC2-94BF-49AF-B8A7-6D03BAFFB85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4AC2-94BF-49AF-B8A7-6D03BAFFB85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D204101-9A5B-4EF1-9E39-C5351DAE5CB3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earchgate.net/" TargetMode="External"/><Relationship Id="rId2" Type="http://schemas.openxmlformats.org/officeDocument/2006/relationships/hyperlink" Target="http://vivoweb.org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umanalytics.com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chronicle.com/article/Rise-of-Altmetrics-Revives/139557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intl/en/scholar/citation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magojr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rticle-level-metrics.plos.org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" TargetMode="External"/><Relationship Id="rId2" Type="http://schemas.openxmlformats.org/officeDocument/2006/relationships/hyperlink" Target="http://www.academia.edu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sr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Altmetrics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91000"/>
            <a:ext cx="79248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CAS Scholarship Day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March 24, 2015</a:t>
            </a:r>
          </a:p>
          <a:p>
            <a:endParaRPr lang="en-US" dirty="0" smtClean="0"/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Betty </a:t>
            </a:r>
            <a:r>
              <a:rPr lang="en-US" dirty="0" err="1" smtClean="0">
                <a:solidFill>
                  <a:schemeClr val="tx1"/>
                </a:solidFill>
              </a:rPr>
              <a:t>Landesman</a:t>
            </a:r>
            <a:endParaRPr lang="en-US" dirty="0" smtClean="0">
              <a:solidFill>
                <a:schemeClr val="tx1"/>
              </a:solidFill>
            </a:endParaRP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Head of Technical Services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and Content Management</a:t>
            </a:r>
          </a:p>
          <a:p>
            <a:pPr algn="r"/>
            <a:r>
              <a:rPr lang="en-US" dirty="0" err="1" smtClean="0">
                <a:solidFill>
                  <a:schemeClr val="tx1"/>
                </a:solidFill>
              </a:rPr>
              <a:t>Langsdale</a:t>
            </a:r>
            <a:r>
              <a:rPr lang="en-US" dirty="0" smtClean="0">
                <a:solidFill>
                  <a:schemeClr val="tx1"/>
                </a:solidFill>
              </a:rPr>
              <a:t> Library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Scholarly Peer Networks (2)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494" y="1295400"/>
            <a:ext cx="835290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VIVO (</a:t>
            </a:r>
            <a:r>
              <a:rPr lang="en-US" sz="3200" u="sng" dirty="0">
                <a:hlinkClick r:id="rId2"/>
              </a:rPr>
              <a:t>http://vivoweb.org</a:t>
            </a:r>
            <a:r>
              <a:rPr lang="en-US" sz="3200" dirty="0" smtClean="0"/>
              <a:t>) – free downloadable web application to make connections between researchers through uploading data from faculty profiles</a:t>
            </a:r>
            <a:endParaRPr lang="en-US" sz="3200" dirty="0"/>
          </a:p>
          <a:p>
            <a:pPr marL="0" lvl="1"/>
            <a:endParaRPr lang="en-US" sz="3200" dirty="0" smtClean="0"/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err="1" smtClean="0"/>
              <a:t>ResearchGate</a:t>
            </a:r>
            <a:r>
              <a:rPr lang="en-US" sz="3200" dirty="0" smtClean="0"/>
              <a:t> (</a:t>
            </a:r>
            <a:r>
              <a:rPr lang="en-US" sz="3200" u="sng" dirty="0" smtClean="0">
                <a:hlinkClick r:id="rId3"/>
              </a:rPr>
              <a:t>www.researchgate.net</a:t>
            </a:r>
            <a:r>
              <a:rPr lang="en-US" sz="3200" dirty="0" smtClean="0"/>
              <a:t>) – to allow researchers to collaborate, share and access scientific information</a:t>
            </a:r>
          </a:p>
          <a:p>
            <a:pPr marL="0" lvl="1"/>
            <a:endParaRPr lang="en-US" sz="3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4957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Commercial Tools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494" y="1295400"/>
            <a:ext cx="835290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 smtClean="0"/>
              <a:t>Plum Analytics/</a:t>
            </a:r>
            <a:r>
              <a:rPr lang="en-US" sz="3200" dirty="0" err="1" smtClean="0"/>
              <a:t>PlumX</a:t>
            </a:r>
            <a:r>
              <a:rPr lang="en-US" sz="3200" dirty="0" smtClean="0"/>
              <a:t> (</a:t>
            </a:r>
            <a:r>
              <a:rPr lang="en-US" sz="3200" dirty="0" smtClean="0">
                <a:hlinkClick r:id="rId2"/>
              </a:rPr>
              <a:t>www.plumanalytics.com</a:t>
            </a:r>
            <a:r>
              <a:rPr lang="en-US" sz="3200" dirty="0" smtClean="0"/>
              <a:t>) – metrics = usage, captures, mentions, social media, citations, correlated at group level </a:t>
            </a:r>
          </a:p>
          <a:p>
            <a:pPr marL="0" lvl="1"/>
            <a:endParaRPr lang="en-US" sz="3200" dirty="0" smtClean="0"/>
          </a:p>
          <a:p>
            <a:pPr marL="0" lvl="1"/>
            <a:r>
              <a:rPr lang="en-US" sz="3200" dirty="0"/>
              <a:t>Altmetric.com - have developed apps that demonstrate how </a:t>
            </a:r>
            <a:r>
              <a:rPr lang="en-US" sz="3200" dirty="0" err="1"/>
              <a:t>altmetric</a:t>
            </a:r>
            <a:r>
              <a:rPr lang="en-US" sz="3200" dirty="0"/>
              <a:t> data can enhance </a:t>
            </a:r>
            <a:r>
              <a:rPr lang="en-US" sz="3200" dirty="0" err="1"/>
              <a:t>bibliometric</a:t>
            </a:r>
            <a:r>
              <a:rPr lang="en-US" sz="3200" dirty="0"/>
              <a:t> data through integration with Scopus and other websites</a:t>
            </a:r>
          </a:p>
          <a:p>
            <a:pPr marL="0" lvl="1"/>
            <a:endParaRPr lang="en-US" sz="3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58892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609600"/>
            <a:ext cx="87630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81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685800"/>
            <a:ext cx="86868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739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Still Questions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494" y="1447800"/>
            <a:ext cx="83529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Can the system be “gamed”?</a:t>
            </a:r>
          </a:p>
          <a:p>
            <a:pPr lvl="1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Do views and tweets correlate to times cited?</a:t>
            </a:r>
          </a:p>
          <a:p>
            <a:pPr marL="0" lvl="1"/>
            <a:endParaRPr lang="en-US" sz="3200" dirty="0" smtClean="0"/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Demand for quantitative evidence of impact across the disciplines; potential not yet realized</a:t>
            </a:r>
          </a:p>
          <a:p>
            <a:pPr marL="0" lvl="1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75968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495800"/>
          </a:xfrm>
        </p:spPr>
        <p:txBody>
          <a:bodyPr>
            <a:normAutofit fontScale="90000"/>
          </a:bodyPr>
          <a:lstStyle/>
          <a:p>
            <a:pPr marL="0" lvl="1"/>
            <a:r>
              <a:rPr lang="en-US" sz="3200" dirty="0" smtClean="0"/>
              <a:t>Howard, Jennifer. “Rise of ‘</a:t>
            </a:r>
            <a:r>
              <a:rPr lang="en-US" sz="3200" dirty="0" err="1" smtClean="0"/>
              <a:t>Altmetrics</a:t>
            </a:r>
            <a:r>
              <a:rPr lang="en-US" sz="3200" dirty="0" smtClean="0"/>
              <a:t>’ Revives Questions About How to Measure the Impact of Research.” </a:t>
            </a:r>
            <a:r>
              <a:rPr lang="en-US" sz="3200" i="1" dirty="0" smtClean="0"/>
              <a:t>Chronicle of Higher Education</a:t>
            </a:r>
            <a:r>
              <a:rPr lang="en-US" sz="3200" dirty="0" smtClean="0"/>
              <a:t>. Last modified June 3, 2013. </a:t>
            </a:r>
            <a:r>
              <a:rPr lang="en-US" sz="3200" u="sng" dirty="0" smtClean="0">
                <a:hlinkClick r:id="rId2"/>
              </a:rPr>
              <a:t>http://chronicle.com/article/Rise-of-Altmetrics-Revives/139557</a:t>
            </a:r>
            <a:r>
              <a:rPr lang="en-US" sz="3200" dirty="0"/>
              <a:t> </a:t>
            </a:r>
            <a:r>
              <a:rPr lang="en-US" sz="3200" dirty="0" smtClean="0"/>
              <a:t>- Prof. Stephen B. </a:t>
            </a:r>
            <a:r>
              <a:rPr lang="en-US" sz="3200" smtClean="0"/>
              <a:t>Roberts’ </a:t>
            </a:r>
            <a:r>
              <a:rPr lang="en-US" sz="3200" smtClean="0">
                <a:latin typeface="+mj-lt"/>
              </a:rPr>
              <a:t>tenure </a:t>
            </a:r>
            <a:r>
              <a:rPr lang="en-US" sz="3200" dirty="0" smtClean="0">
                <a:latin typeface="+mj-lt"/>
              </a:rPr>
              <a:t>package </a:t>
            </a:r>
            <a:r>
              <a:rPr lang="en-US" sz="3200" dirty="0" smtClean="0"/>
              <a:t>included both peer-reviewed articles and </a:t>
            </a:r>
            <a:r>
              <a:rPr lang="en-US" sz="3100" dirty="0">
                <a:latin typeface="+mj-lt"/>
              </a:rPr>
              <a:t>evidence of his research's impact online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250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381000"/>
            <a:ext cx="89916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911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0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229600" cy="762000"/>
          </a:xfrm>
        </p:spPr>
        <p:txBody>
          <a:bodyPr/>
          <a:lstStyle/>
          <a:p>
            <a:pPr algn="ctr"/>
            <a:r>
              <a:rPr lang="en-US" dirty="0" err="1" smtClean="0"/>
              <a:t>Bibliometrics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495" y="1295400"/>
            <a:ext cx="8153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 smtClean="0"/>
              <a:t>Quantitative </a:t>
            </a:r>
            <a:r>
              <a:rPr lang="en-US" sz="3200" dirty="0"/>
              <a:t>techniques for measuring scholarly </a:t>
            </a:r>
            <a:r>
              <a:rPr lang="en-US" sz="3200" dirty="0" smtClean="0"/>
              <a:t>impact</a:t>
            </a:r>
          </a:p>
          <a:p>
            <a:pPr marL="0" lvl="1"/>
            <a:endParaRPr lang="en-US" sz="3200" dirty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Citation counts</a:t>
            </a:r>
          </a:p>
          <a:p>
            <a:pPr lvl="1"/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Journal impact factor </a:t>
            </a:r>
            <a:r>
              <a:rPr lang="en-US" sz="3200" dirty="0" smtClean="0"/>
              <a:t>(Eugene Garfield [Science Citation Index],1955)</a:t>
            </a:r>
          </a:p>
          <a:p>
            <a:pPr lvl="1"/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h-index (Web of Science, 1982)</a:t>
            </a:r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451" y="4572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Altmetrics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8037" y="1143000"/>
            <a:ext cx="8153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 smtClean="0"/>
              <a:t>“Alternative” to </a:t>
            </a:r>
            <a:r>
              <a:rPr lang="en-US" sz="3200" dirty="0" err="1" smtClean="0"/>
              <a:t>bibliometrics</a:t>
            </a:r>
            <a:endParaRPr lang="en-US" sz="3200" dirty="0" smtClean="0"/>
          </a:p>
          <a:p>
            <a:pPr marL="0" lvl="1"/>
            <a:endParaRPr lang="en-US" sz="3200" dirty="0"/>
          </a:p>
          <a:p>
            <a:pPr lvl="1"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</a:rPr>
              <a:t>Use of new, different types of data to measure </a:t>
            </a:r>
            <a:r>
              <a:rPr lang="en-US" sz="3200" dirty="0" smtClean="0">
                <a:solidFill>
                  <a:prstClr val="black"/>
                </a:solidFill>
              </a:rPr>
              <a:t>impact/quality</a:t>
            </a:r>
          </a:p>
          <a:p>
            <a:pPr lvl="1"/>
            <a:endParaRPr lang="en-US" sz="3200" dirty="0" smtClean="0"/>
          </a:p>
          <a:p>
            <a:pPr lvl="2">
              <a:buFont typeface="Arial" pitchFamily="34" charset="0"/>
              <a:buChar char="•"/>
            </a:pPr>
            <a:r>
              <a:rPr lang="en-US" sz="3200" dirty="0" smtClean="0"/>
              <a:t>Article </a:t>
            </a:r>
            <a:r>
              <a:rPr lang="en-US" sz="3200" dirty="0" err="1" smtClean="0"/>
              <a:t>pageviews</a:t>
            </a:r>
            <a:endParaRPr lang="en-US" sz="3200" dirty="0" smtClean="0"/>
          </a:p>
          <a:p>
            <a:pPr lvl="2">
              <a:buFont typeface="Arial" pitchFamily="34" charset="0"/>
              <a:buChar char="•"/>
            </a:pPr>
            <a:r>
              <a:rPr lang="en-US" sz="3200" dirty="0" smtClean="0"/>
              <a:t>Number of downloads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</a:rPr>
              <a:t>Social media and article sharing indicators of impact 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29260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pPr algn="ctr"/>
            <a:r>
              <a:rPr lang="en-US" dirty="0" err="1" smtClean="0"/>
              <a:t>PLoS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“</a:t>
            </a:r>
            <a:r>
              <a:rPr lang="en-US" dirty="0" err="1"/>
              <a:t>Altmetrics</a:t>
            </a:r>
            <a:r>
              <a:rPr lang="en-US" dirty="0"/>
              <a:t> is the study and use of non-traditional scholarly impact measures that are based on activity in web-based environments. As scholarship increasingly moves online, these metrics track associated interactions and activity to generate fine-grained data, allowing researchers and policy makers to create a higher resolution picture of the reach and impact of academic research.”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295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Newer Measures of Citation-Based Metrics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495" y="2007897"/>
            <a:ext cx="8153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 smtClean="0"/>
              <a:t>Google Scholar Citations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Authors create profiles to track citation data such as h-index</a:t>
            </a:r>
            <a:endParaRPr lang="en-US" sz="3200" dirty="0"/>
          </a:p>
          <a:p>
            <a:pPr marL="0" lvl="1"/>
            <a:endParaRPr lang="en-US" sz="3200" dirty="0" smtClean="0"/>
          </a:p>
          <a:p>
            <a:pPr marL="0" lvl="1"/>
            <a:r>
              <a:rPr lang="en-US" sz="3200" dirty="0" smtClean="0"/>
              <a:t>Google </a:t>
            </a:r>
            <a:r>
              <a:rPr lang="en-US" sz="3200" dirty="0"/>
              <a:t>Scholar </a:t>
            </a:r>
            <a:r>
              <a:rPr lang="en-US" sz="3200" dirty="0" smtClean="0"/>
              <a:t>Metrics</a:t>
            </a:r>
          </a:p>
          <a:p>
            <a:pPr marL="0" lvl="1"/>
            <a:endParaRPr lang="en-US" sz="3200" dirty="0"/>
          </a:p>
          <a:p>
            <a:pPr marL="0" lvl="1"/>
            <a:r>
              <a:rPr lang="en-US" sz="3200" dirty="0" smtClean="0">
                <a:hlinkClick r:id="rId3"/>
              </a:rPr>
              <a:t>http://scholar.google.com/intl/en/scholar/citations.html 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295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Newer Measures of Citation-Based Metrics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495" y="2007897"/>
            <a:ext cx="8153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 smtClean="0"/>
              <a:t>Web of Knowledge and Scopus provide citation counts for articles they index</a:t>
            </a:r>
          </a:p>
          <a:p>
            <a:pPr marL="0" lvl="1"/>
            <a:endParaRPr lang="en-US" sz="3200" dirty="0" smtClean="0"/>
          </a:p>
          <a:p>
            <a:pPr marL="0" lvl="1"/>
            <a:r>
              <a:rPr lang="en-US" sz="3200" dirty="0" err="1" smtClean="0"/>
              <a:t>SCImago</a:t>
            </a:r>
            <a:r>
              <a:rPr lang="en-US" sz="3200" dirty="0" smtClean="0"/>
              <a:t> – runs on Scopus data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err="1"/>
              <a:t>SCImago</a:t>
            </a:r>
            <a:r>
              <a:rPr lang="en-US" sz="3200" dirty="0"/>
              <a:t> Journal Rank (SJR) </a:t>
            </a:r>
            <a:endParaRPr lang="en-US" sz="3200" dirty="0" smtClean="0"/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Source Normalized Impact per Paper (SNIP</a:t>
            </a:r>
            <a:r>
              <a:rPr lang="en-US" sz="3200" dirty="0" smtClean="0"/>
              <a:t>)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u="sng" dirty="0">
                <a:hlinkClick r:id="rId3"/>
              </a:rPr>
              <a:t>http://www.SCImagojr.com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737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229600" cy="762000"/>
          </a:xfrm>
        </p:spPr>
        <p:txBody>
          <a:bodyPr/>
          <a:lstStyle/>
          <a:p>
            <a:pPr algn="ctr"/>
            <a:r>
              <a:rPr lang="en-US" dirty="0" err="1" smtClean="0"/>
              <a:t>PLoS</a:t>
            </a:r>
            <a:r>
              <a:rPr lang="en-US" dirty="0" smtClean="0"/>
              <a:t> Article Level Metrics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495" y="1295400"/>
            <a:ext cx="8153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Track influence of individual articles – times downloaded, mentions in social media and blogs</a:t>
            </a:r>
            <a:endParaRPr lang="en-US" sz="3200" dirty="0"/>
          </a:p>
          <a:p>
            <a:pPr marL="0" lvl="1"/>
            <a:endParaRPr lang="en-US" sz="3200" dirty="0" smtClean="0"/>
          </a:p>
          <a:p>
            <a:pPr marL="0" lvl="1"/>
            <a:r>
              <a:rPr lang="en-US" sz="3200" dirty="0" smtClean="0"/>
              <a:t>Also tracks internal metrics (comments, notes, ratings)</a:t>
            </a:r>
          </a:p>
          <a:p>
            <a:pPr marL="0" lvl="1"/>
            <a:endParaRPr lang="en-US" sz="3200" dirty="0"/>
          </a:p>
          <a:p>
            <a:pPr marL="0" lvl="1"/>
            <a:r>
              <a:rPr lang="en-US" sz="3200" dirty="0" smtClean="0"/>
              <a:t>Only </a:t>
            </a:r>
            <a:r>
              <a:rPr lang="en-US" sz="3200" dirty="0" err="1" smtClean="0"/>
              <a:t>PLoS</a:t>
            </a:r>
            <a:r>
              <a:rPr lang="en-US" sz="3200" dirty="0" smtClean="0"/>
              <a:t> articles</a:t>
            </a:r>
          </a:p>
          <a:p>
            <a:pPr marL="0" lvl="1"/>
            <a:endParaRPr lang="en-US" sz="3200" dirty="0"/>
          </a:p>
          <a:p>
            <a:pPr marL="0" lvl="1"/>
            <a:r>
              <a:rPr lang="en-US" sz="3200" u="sng" dirty="0">
                <a:hlinkClick r:id="rId2"/>
              </a:rPr>
              <a:t>http://article-level-metrics.PLoS.org/</a:t>
            </a:r>
            <a:endParaRPr lang="en-US" sz="3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01980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229600" cy="762000"/>
          </a:xfrm>
        </p:spPr>
        <p:txBody>
          <a:bodyPr/>
          <a:lstStyle/>
          <a:p>
            <a:pPr algn="ctr"/>
            <a:r>
              <a:rPr lang="en-US" dirty="0"/>
              <a:t>Altmetrics.org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495" y="1295400"/>
            <a:ext cx="8153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Defines </a:t>
            </a:r>
            <a:r>
              <a:rPr lang="en-US" sz="3200" dirty="0" err="1" smtClean="0"/>
              <a:t>altmetrics</a:t>
            </a:r>
            <a:r>
              <a:rPr lang="en-US" sz="3200" dirty="0" smtClean="0"/>
              <a:t> as </a:t>
            </a:r>
            <a:r>
              <a:rPr lang="en-US" sz="3200" dirty="0"/>
              <a:t>“the creation and study of new metrics based on the Social Web for analyzing and informing scholarship.”</a:t>
            </a:r>
          </a:p>
          <a:p>
            <a:pPr marL="0" lvl="1"/>
            <a:endParaRPr lang="en-US" sz="3200" dirty="0" smtClean="0"/>
          </a:p>
          <a:p>
            <a:pPr marL="0" lvl="1"/>
            <a:r>
              <a:rPr lang="en-US" sz="3200" dirty="0" smtClean="0"/>
              <a:t>“Manifesto” by Jason </a:t>
            </a:r>
            <a:r>
              <a:rPr lang="en-US" sz="3200" dirty="0" err="1" smtClean="0"/>
              <a:t>Priem</a:t>
            </a:r>
            <a:r>
              <a:rPr lang="en-US" sz="3200" dirty="0" smtClean="0"/>
              <a:t> (coined term as graduate student in a 2010 tweet)</a:t>
            </a:r>
            <a:endParaRPr lang="en-US" sz="3200" dirty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No one can read everything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Main filters (peer review, citation counting, journal impact factor) failing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Articles joined by datasets, blogs, tags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950796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Scholarly Peer Networks (1)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495" y="1295400"/>
            <a:ext cx="8153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Academia.edu (</a:t>
            </a:r>
            <a:r>
              <a:rPr lang="en-US" sz="3200" dirty="0" smtClean="0">
                <a:hlinkClick r:id="rId2"/>
              </a:rPr>
              <a:t>http://www.academia.edu</a:t>
            </a:r>
            <a:r>
              <a:rPr lang="en-US" sz="3200" dirty="0" smtClean="0"/>
              <a:t>) – free online paper-sharing platform</a:t>
            </a:r>
            <a:endParaRPr lang="en-US" sz="3200" dirty="0"/>
          </a:p>
          <a:p>
            <a:pPr marL="0" lvl="1"/>
            <a:endParaRPr lang="en-US" sz="3200" dirty="0" smtClean="0"/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err="1" smtClean="0"/>
              <a:t>Mendeley</a:t>
            </a:r>
            <a:r>
              <a:rPr lang="en-US" sz="3200" dirty="0" smtClean="0"/>
              <a:t> (</a:t>
            </a:r>
            <a:r>
              <a:rPr lang="en-US" sz="3200" u="sng" dirty="0">
                <a:hlinkClick r:id="rId3"/>
              </a:rPr>
              <a:t>http://</a:t>
            </a:r>
            <a:r>
              <a:rPr lang="en-US" sz="3200" u="sng" dirty="0" smtClean="0">
                <a:hlinkClick r:id="rId3"/>
              </a:rPr>
              <a:t>www.mendeley.com</a:t>
            </a:r>
            <a:r>
              <a:rPr lang="en-US" sz="3200" u="sng" dirty="0" smtClean="0"/>
              <a:t>) - </a:t>
            </a:r>
            <a:r>
              <a:rPr lang="en-US" sz="3200" dirty="0" smtClean="0"/>
              <a:t>free </a:t>
            </a:r>
            <a:r>
              <a:rPr lang="en-US" sz="3200" dirty="0"/>
              <a:t>reference manager and academic social </a:t>
            </a:r>
            <a:r>
              <a:rPr lang="en-US" sz="3200" dirty="0" smtClean="0"/>
              <a:t>network</a:t>
            </a:r>
          </a:p>
          <a:p>
            <a:pPr lvl="1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Social Science Research Network (SSRN) (</a:t>
            </a:r>
            <a:r>
              <a:rPr lang="en-US" sz="3200" u="sng" dirty="0">
                <a:hlinkClick r:id="rId4"/>
              </a:rPr>
              <a:t>http://</a:t>
            </a:r>
            <a:r>
              <a:rPr lang="en-US" sz="3200" u="sng" dirty="0" smtClean="0">
                <a:hlinkClick r:id="rId4"/>
              </a:rPr>
              <a:t>www.ssrn.com</a:t>
            </a:r>
            <a:r>
              <a:rPr lang="en-US" sz="3200" u="sng" dirty="0" smtClean="0"/>
              <a:t>)</a:t>
            </a:r>
            <a:r>
              <a:rPr lang="en-US" sz="3200" dirty="0" smtClean="0"/>
              <a:t> – online article repository</a:t>
            </a:r>
            <a:endParaRPr lang="en-US" sz="3200" dirty="0"/>
          </a:p>
          <a:p>
            <a:pPr lvl="1">
              <a:buFont typeface="Arial" pitchFamily="34" charset="0"/>
              <a:buChar char="•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559140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3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214043"/>
      </a:hlink>
      <a:folHlink>
        <a:srgbClr val="502651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436</TotalTime>
  <Words>541</Words>
  <Application>Microsoft Office PowerPoint</Application>
  <PresentationFormat>On-screen Show (4:3)</PresentationFormat>
  <Paragraphs>78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Urban</vt:lpstr>
      <vt:lpstr>Altmetrics </vt:lpstr>
      <vt:lpstr>Bibliometrics</vt:lpstr>
      <vt:lpstr>Altmetrics</vt:lpstr>
      <vt:lpstr>PLoS</vt:lpstr>
      <vt:lpstr>Newer Measures of Citation-Based Metrics (1)</vt:lpstr>
      <vt:lpstr>Newer Measures of Citation-Based Metrics (2)</vt:lpstr>
      <vt:lpstr>PLoS Article Level Metrics</vt:lpstr>
      <vt:lpstr>Altmetrics.org </vt:lpstr>
      <vt:lpstr>Scholarly Peer Networks (1)</vt:lpstr>
      <vt:lpstr>Scholarly Peer Networks (2)</vt:lpstr>
      <vt:lpstr>Commercial Tools</vt:lpstr>
      <vt:lpstr>PowerPoint Presentation</vt:lpstr>
      <vt:lpstr>PowerPoint Presentation</vt:lpstr>
      <vt:lpstr>Still Questions</vt:lpstr>
      <vt:lpstr>Howard, Jennifer. “Rise of ‘Altmetrics’ Revives Questions About How to Measure the Impact of Research.” Chronicle of Higher Education. Last modified June 3, 2013. http://chronicle.com/article/Rise-of-Altmetrics-Revives/139557 - Prof. Stephen B. Roberts’ tenure package included both peer-reviewed articles and evidence of his research's impact online  </vt:lpstr>
      <vt:lpstr>PowerPoint Presentation</vt:lpstr>
      <vt:lpstr>PowerPoint Presentation</vt:lpstr>
    </vt:vector>
  </TitlesOfParts>
  <Company>University of Baltimore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ubmini</dc:creator>
  <cp:lastModifiedBy>updater</cp:lastModifiedBy>
  <cp:revision>40</cp:revision>
  <cp:lastPrinted>2015-03-24T12:07:24Z</cp:lastPrinted>
  <dcterms:created xsi:type="dcterms:W3CDTF">2014-03-03T22:31:32Z</dcterms:created>
  <dcterms:modified xsi:type="dcterms:W3CDTF">2015-03-24T12:44:41Z</dcterms:modified>
</cp:coreProperties>
</file>