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93" r:id="rId3"/>
    <p:sldId id="290" r:id="rId4"/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582C"/>
    <a:srgbClr val="800000"/>
    <a:srgbClr val="D15533"/>
    <a:srgbClr val="329A61"/>
    <a:srgbClr val="EEA521"/>
    <a:srgbClr val="8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4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053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650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73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51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8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62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2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0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97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6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1B42F02-32B6-4F05-8F8F-8DF31D09A86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9B9FC6F-0696-4841-9AA4-AB0A46247BB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2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salisbury.edu/gsr/research/compliance/irb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lisbury.edu/instructionaldesign/software/Qualtrics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G0ZZJXw4MT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ualtrics.com/support/" TargetMode="External"/><Relationship Id="rId2" Type="http://schemas.openxmlformats.org/officeDocument/2006/relationships/hyperlink" Target="https://greatbrook.com/survey-statistical-confidence-how-many-is-enough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methods.sagepub.com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5031" y="577515"/>
            <a:ext cx="36415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  <a:latin typeface="+mj-lt"/>
              </a:rPr>
              <a:t>Picking research topics</a:t>
            </a:r>
            <a:endParaRPr lang="en-US" sz="4800" dirty="0">
              <a:latin typeface="+mj-lt"/>
            </a:endParaRPr>
          </a:p>
        </p:txBody>
      </p:sp>
      <p:pic>
        <p:nvPicPr>
          <p:cNvPr id="3074" name="Picture 2" descr="https://i.pinimg.com/originals/4a/59/0a/4a590a89928c88a27c63dd5b185569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084" y="285566"/>
            <a:ext cx="5829300" cy="582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55031" y="5165557"/>
            <a:ext cx="344905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Used without permission, </a:t>
            </a:r>
            <a:r>
              <a:rPr lang="en-US" sz="1400" dirty="0" smtClean="0"/>
              <a:t>https</a:t>
            </a:r>
            <a:r>
              <a:rPr lang="en-US" sz="1400" dirty="0"/>
              <a:t>://i.pinimg.com/originals/4a/59/0a/4a590a89928c88a27c63dd5b18556903.jpg</a:t>
            </a:r>
          </a:p>
        </p:txBody>
      </p:sp>
    </p:spTree>
    <p:extLst>
      <p:ext uri="{BB962C8B-B14F-4D97-AF65-F5344CB8AC3E}">
        <p14:creationId xmlns:p14="http://schemas.microsoft.com/office/powerpoint/2010/main" val="116644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8700" y="164892"/>
            <a:ext cx="834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Institutional Review Board (IRB)</a:t>
            </a:r>
            <a:endParaRPr lang="en-US" sz="4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33388" y="995889"/>
            <a:ext cx="5440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http://www.salisbury.edu/gsr/research/compliance/irb/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46885" b="15997"/>
          <a:stretch/>
        </p:blipFill>
        <p:spPr>
          <a:xfrm>
            <a:off x="2214796" y="1594031"/>
            <a:ext cx="7877328" cy="442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3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4884" y="497305"/>
            <a:ext cx="5662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800000"/>
                </a:solidFill>
                <a:latin typeface="+mj-lt"/>
              </a:rPr>
              <a:t>Research methods</a:t>
            </a:r>
            <a:endParaRPr lang="en-US" sz="48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35242" y="1309067"/>
            <a:ext cx="10363200" cy="452431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Ecological momentary assessment (daily diary data collection</a:t>
            </a:r>
            <a:r>
              <a:rPr lang="en-US" sz="2400" dirty="0" smtClean="0"/>
              <a:t>)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Three-round Delphi </a:t>
            </a:r>
            <a:r>
              <a:rPr lang="en-US" sz="2400" dirty="0" smtClean="0"/>
              <a:t>design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Environmental scan and document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Budget data </a:t>
            </a:r>
            <a:r>
              <a:rPr lang="en-US" sz="2400" dirty="0" smtClean="0"/>
              <a:t>analysis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Critical incident </a:t>
            </a:r>
            <a:r>
              <a:rPr lang="en-US" sz="2400" dirty="0" smtClean="0"/>
              <a:t>technique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Critical constructivist approach infused with narrative inquiry </a:t>
            </a:r>
            <a:r>
              <a:rPr lang="en-US" sz="2400" dirty="0" smtClean="0"/>
              <a:t>practices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Autoethnographic</a:t>
            </a:r>
            <a:r>
              <a:rPr lang="en-US" sz="2400" dirty="0"/>
              <a:t> </a:t>
            </a:r>
            <a:r>
              <a:rPr lang="en-US" sz="2400" dirty="0" smtClean="0"/>
              <a:t>approach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Ethnographic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Focus </a:t>
            </a:r>
            <a:r>
              <a:rPr lang="en-US" sz="2400" dirty="0" smtClean="0"/>
              <a:t>groups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Mixed methods--focus groups and </a:t>
            </a:r>
            <a:r>
              <a:rPr lang="en-US" sz="2400" dirty="0" smtClean="0"/>
              <a:t>surveys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One-on-one interviews with 20 </a:t>
            </a:r>
            <a:r>
              <a:rPr lang="en-US" sz="2400" dirty="0" smtClean="0"/>
              <a:t>directors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Text </a:t>
            </a:r>
            <a:r>
              <a:rPr lang="en-US" sz="2400" dirty="0" smtClean="0"/>
              <a:t>analysis/coding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Mixed methods--interviews and surveys (co-orientation model</a:t>
            </a:r>
            <a:r>
              <a:rPr lang="en-US" sz="2400" dirty="0" smtClean="0"/>
              <a:t>)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Network </a:t>
            </a:r>
            <a:r>
              <a:rPr lang="en-US" sz="2400" dirty="0" smtClean="0"/>
              <a:t>analysis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Case study and </a:t>
            </a:r>
            <a:r>
              <a:rPr lang="en-US" sz="2400" dirty="0" smtClean="0"/>
              <a:t>interviews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Literature </a:t>
            </a:r>
            <a:r>
              <a:rPr lang="en-US" sz="2400" dirty="0" smtClean="0"/>
              <a:t>review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Environmental scan, survey, focus groups, interviews, staff </a:t>
            </a:r>
            <a:r>
              <a:rPr lang="en-US" sz="2400" dirty="0" smtClean="0"/>
              <a:t>retreat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909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271613"/>
            <a:ext cx="10058400" cy="181912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Project </a:t>
            </a:r>
            <a:r>
              <a:rPr lang="en-US" b="1" dirty="0" smtClean="0">
                <a:solidFill>
                  <a:srgbClr val="800000"/>
                </a:solidFill>
              </a:rPr>
              <a:t>examples</a:t>
            </a:r>
            <a:r>
              <a:rPr lang="en-US" b="1" dirty="0">
                <a:solidFill>
                  <a:srgbClr val="800000"/>
                </a:solidFill>
              </a:rPr>
              <a:t/>
            </a:r>
            <a:br>
              <a:rPr lang="en-US" b="1" dirty="0">
                <a:solidFill>
                  <a:srgbClr val="800000"/>
                </a:solidFill>
              </a:rPr>
            </a:br>
            <a:endParaRPr lang="en-US" dirty="0"/>
          </a:p>
        </p:txBody>
      </p:sp>
      <p:pic>
        <p:nvPicPr>
          <p:cNvPr id="7" name="Picture 2" descr="https://wiki.uiowa.edu/download/attachments/39787496/Childrens_Act.gif?version=1&amp;modificationDate=1277233672857&amp;api=v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1319" y="2090738"/>
            <a:ext cx="3810000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z="3200" dirty="0" smtClean="0"/>
          </a:p>
          <a:p>
            <a:r>
              <a:rPr lang="en-US" sz="3200" dirty="0" smtClean="0"/>
              <a:t>Mixed methods: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Website reviews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In-person observation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Structured interviews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71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47254" b="16343"/>
          <a:stretch/>
        </p:blipFill>
        <p:spPr>
          <a:xfrm>
            <a:off x="329783" y="134911"/>
            <a:ext cx="11341105" cy="639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1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8702" y="524656"/>
            <a:ext cx="834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Doing Surveys: Issues to Consider</a:t>
            </a:r>
            <a:endParaRPr lang="en-US" sz="4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804" y="1708879"/>
            <a:ext cx="116323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/>
              <a:t>Where and how to create the survey: </a:t>
            </a:r>
            <a:r>
              <a:rPr lang="en-US" sz="2800" dirty="0" err="1" smtClean="0"/>
              <a:t>Qualtrics</a:t>
            </a:r>
            <a:r>
              <a:rPr lang="en-US" sz="2800" dirty="0" smtClean="0"/>
              <a:t> (Survey Monkey is going </a:t>
            </a:r>
            <a:r>
              <a:rPr lang="en-US" sz="2800" dirty="0"/>
              <a:t>away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 </a:t>
            </a:r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www.salisbury.edu/instructionaldesign/software/Qualtrics.html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7353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8702" y="524656"/>
            <a:ext cx="834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Doing Surveys: Issues to Consider</a:t>
            </a:r>
            <a:endParaRPr lang="en-US" sz="4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8308" y="1696669"/>
            <a:ext cx="7195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 Avoid bias or leading questions.  Test survey!</a:t>
            </a:r>
          </a:p>
        </p:txBody>
      </p:sp>
      <p:pic>
        <p:nvPicPr>
          <p:cNvPr id="5" name="G0ZZJXw4MTA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67462" y="2662986"/>
            <a:ext cx="4572000" cy="25717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60034" y="5597710"/>
            <a:ext cx="5031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https://www.youtube.com/watch?v=G0ZZJXw4MTA</a:t>
            </a:r>
          </a:p>
        </p:txBody>
      </p:sp>
    </p:spTree>
    <p:extLst>
      <p:ext uri="{BB962C8B-B14F-4D97-AF65-F5344CB8AC3E}">
        <p14:creationId xmlns:p14="http://schemas.microsoft.com/office/powerpoint/2010/main" val="312447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8702" y="524656"/>
            <a:ext cx="834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Doing Surveys: Issues to Consider</a:t>
            </a:r>
            <a:endParaRPr lang="en-US" sz="4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33731" y="1813810"/>
            <a:ext cx="84394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3. How to distribute and to whom?  Random sample?</a:t>
            </a:r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://greatbrook.com/survey-statistical-confidence-how-many-is-enough</a:t>
            </a:r>
            <a:r>
              <a:rPr lang="en-US" sz="2800" dirty="0" smtClean="0">
                <a:hlinkClick r:id="rId2"/>
              </a:rPr>
              <a:t>/</a:t>
            </a:r>
            <a:endParaRPr lang="en-US" sz="2800" dirty="0" smtClean="0"/>
          </a:p>
          <a:p>
            <a:r>
              <a:rPr lang="en-US" sz="2800" dirty="0" smtClean="0"/>
              <a:t>4. </a:t>
            </a:r>
            <a:r>
              <a:rPr lang="en-US" sz="2800" dirty="0"/>
              <a:t>More support: </a:t>
            </a:r>
            <a:r>
              <a:rPr lang="en-US" sz="2800" dirty="0">
                <a:hlinkClick r:id="rId3"/>
              </a:rPr>
              <a:t>https://www.qualtrics.com/support</a:t>
            </a:r>
            <a:r>
              <a:rPr lang="en-US" sz="2800" dirty="0" smtClean="0">
                <a:hlinkClick r:id="rId3"/>
              </a:rPr>
              <a:t>/</a:t>
            </a:r>
            <a:endParaRPr lang="en-US" sz="28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04118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8700" y="164892"/>
            <a:ext cx="83495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Other Types of Research</a:t>
            </a:r>
          </a:p>
          <a:p>
            <a:pPr algn="ctr"/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latin typeface="+mj-lt"/>
                <a:hlinkClick r:id="rId2"/>
              </a:rPr>
              <a:t>http://methods.sagepub.com/</a:t>
            </a:r>
            <a:endParaRPr lang="en-US" sz="4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3205" r="47746" b="38146"/>
          <a:stretch/>
        </p:blipFill>
        <p:spPr>
          <a:xfrm>
            <a:off x="262327" y="2488367"/>
            <a:ext cx="11782269" cy="389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31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8937" y="239843"/>
            <a:ext cx="915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Software Center—statistical analysis</a:t>
            </a:r>
            <a:endParaRPr lang="en-US" sz="4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7254" b="16689"/>
          <a:stretch/>
        </p:blipFill>
        <p:spPr>
          <a:xfrm>
            <a:off x="1836295" y="1070840"/>
            <a:ext cx="8724275" cy="489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01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1380</TotalTime>
  <Words>201</Words>
  <Application>Microsoft Office PowerPoint</Application>
  <PresentationFormat>Widescreen</PresentationFormat>
  <Paragraphs>41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Retrospect</vt:lpstr>
      <vt:lpstr>PowerPoint Presentation</vt:lpstr>
      <vt:lpstr>PowerPoint Presentation</vt:lpstr>
      <vt:lpstr>Project examples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Salisbury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Martin</dc:creator>
  <cp:lastModifiedBy>Victoria Martin</cp:lastModifiedBy>
  <cp:revision>76</cp:revision>
  <dcterms:created xsi:type="dcterms:W3CDTF">2018-06-01T16:59:24Z</dcterms:created>
  <dcterms:modified xsi:type="dcterms:W3CDTF">2018-06-13T17:33:38Z</dcterms:modified>
</cp:coreProperties>
</file>