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notesSlides/notesSlide10.xml" ContentType="application/vnd.openxmlformats-officedocument.presentationml.notesSlide+xml"/>
  <Override PartName="/ppt/charts/chart2.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3.xml" ContentType="application/vnd.openxmlformats-officedocument.drawingml.chart+xml"/>
  <Override PartName="/ppt/notesSlides/notesSlide17.xml" ContentType="application/vnd.openxmlformats-officedocument.presentationml.notesSlide+xml"/>
  <Override PartName="/ppt/charts/chart4.xml" ContentType="application/vnd.openxmlformats-officedocument.drawingml.chart+xml"/>
  <Override PartName="/ppt/notesSlides/notesSlide18.xml" ContentType="application/vnd.openxmlformats-officedocument.presentationml.notesSlide+xml"/>
  <Override PartName="/ppt/charts/chart5.xml" ContentType="application/vnd.openxmlformats-officedocument.drawingml.chart+xml"/>
  <Override PartName="/ppt/notesSlides/notesSlide19.xml" ContentType="application/vnd.openxmlformats-officedocument.presentationml.notesSlide+xml"/>
  <Override PartName="/ppt/charts/chart6.xml" ContentType="application/vnd.openxmlformats-officedocument.drawingml.chart+xml"/>
  <Override PartName="/ppt/notesSlides/notesSlide20.xml" ContentType="application/vnd.openxmlformats-officedocument.presentationml.notesSlide+xml"/>
  <Override PartName="/ppt/charts/chart7.xml" ContentType="application/vnd.openxmlformats-officedocument.drawingml.chart+xml"/>
  <Override PartName="/ppt/notesSlides/notesSlide21.xml" ContentType="application/vnd.openxmlformats-officedocument.presentationml.notesSlide+xml"/>
  <Override PartName="/ppt/charts/chart8.xml" ContentType="application/vnd.openxmlformats-officedocument.drawingml.chart+xml"/>
  <Override PartName="/ppt/notesSlides/notesSlide22.xml" ContentType="application/vnd.openxmlformats-officedocument.presentationml.notesSlide+xml"/>
  <Override PartName="/ppt/charts/chart9.xml" ContentType="application/vnd.openxmlformats-officedocument.drawingml.chart+xml"/>
  <Override PartName="/ppt/notesSlides/notesSlide23.xml" ContentType="application/vnd.openxmlformats-officedocument.presentationml.notesSlide+xml"/>
  <Override PartName="/ppt/charts/chart10.xml" ContentType="application/vnd.openxmlformats-officedocument.drawingml.chart+xml"/>
  <Override PartName="/ppt/notesSlides/notesSlide24.xml" ContentType="application/vnd.openxmlformats-officedocument.presentationml.notesSlide+xml"/>
  <Override PartName="/ppt/charts/chart11.xml" ContentType="application/vnd.openxmlformats-officedocument.drawingml.chart+xml"/>
  <Override PartName="/ppt/notesSlides/notesSlide25.xml" ContentType="application/vnd.openxmlformats-officedocument.presentationml.notesSlide+xml"/>
  <Override PartName="/ppt/charts/chart12.xml" ContentType="application/vnd.openxmlformats-officedocument.drawingml.chart+xml"/>
  <Override PartName="/ppt/notesSlides/notesSlide26.xml" ContentType="application/vnd.openxmlformats-officedocument.presentationml.notesSlide+xml"/>
  <Override PartName="/ppt/charts/chart13.xml" ContentType="application/vnd.openxmlformats-officedocument.drawingml.chart+xml"/>
  <Override PartName="/ppt/notesSlides/notesSlide27.xml" ContentType="application/vnd.openxmlformats-officedocument.presentationml.notesSlide+xml"/>
  <Override PartName="/ppt/charts/chart14.xml" ContentType="application/vnd.openxmlformats-officedocument.drawingml.chart+xml"/>
  <Override PartName="/ppt/notesSlides/notesSlide28.xml" ContentType="application/vnd.openxmlformats-officedocument.presentationml.notesSlide+xml"/>
  <Override PartName="/ppt/charts/chart15.xml" ContentType="application/vnd.openxmlformats-officedocument.drawingml.chart+xml"/>
  <Override PartName="/ppt/notesSlides/notesSlide29.xml" ContentType="application/vnd.openxmlformats-officedocument.presentationml.notesSlide+xml"/>
  <Override PartName="/ppt/charts/chart16.xml" ContentType="application/vnd.openxmlformats-officedocument.drawingml.chart+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 id="2147483732" r:id="rId2"/>
    <p:sldMasterId id="2147483744" r:id="rId3"/>
  </p:sldMasterIdLst>
  <p:notesMasterIdLst>
    <p:notesMasterId r:id="rId58"/>
  </p:notesMasterIdLst>
  <p:sldIdLst>
    <p:sldId id="256" r:id="rId4"/>
    <p:sldId id="261" r:id="rId5"/>
    <p:sldId id="262" r:id="rId6"/>
    <p:sldId id="312" r:id="rId7"/>
    <p:sldId id="272" r:id="rId8"/>
    <p:sldId id="265" r:id="rId9"/>
    <p:sldId id="271" r:id="rId10"/>
    <p:sldId id="273" r:id="rId11"/>
    <p:sldId id="274" r:id="rId12"/>
    <p:sldId id="276" r:id="rId13"/>
    <p:sldId id="277" r:id="rId14"/>
    <p:sldId id="278" r:id="rId15"/>
    <p:sldId id="281" r:id="rId16"/>
    <p:sldId id="280" r:id="rId17"/>
    <p:sldId id="319" r:id="rId18"/>
    <p:sldId id="315" r:id="rId19"/>
    <p:sldId id="316" r:id="rId20"/>
    <p:sldId id="317" r:id="rId21"/>
    <p:sldId id="318" r:id="rId22"/>
    <p:sldId id="320" r:id="rId23"/>
    <p:sldId id="321" r:id="rId24"/>
    <p:sldId id="324" r:id="rId25"/>
    <p:sldId id="322" r:id="rId26"/>
    <p:sldId id="323" r:id="rId27"/>
    <p:sldId id="325" r:id="rId28"/>
    <p:sldId id="326" r:id="rId29"/>
    <p:sldId id="327" r:id="rId30"/>
    <p:sldId id="328" r:id="rId31"/>
    <p:sldId id="329" r:id="rId32"/>
    <p:sldId id="282" r:id="rId33"/>
    <p:sldId id="290" r:id="rId34"/>
    <p:sldId id="283" r:id="rId35"/>
    <p:sldId id="295" r:id="rId36"/>
    <p:sldId id="284" r:id="rId37"/>
    <p:sldId id="285" r:id="rId38"/>
    <p:sldId id="286" r:id="rId39"/>
    <p:sldId id="292" r:id="rId40"/>
    <p:sldId id="294" r:id="rId41"/>
    <p:sldId id="313" r:id="rId42"/>
    <p:sldId id="298" r:id="rId43"/>
    <p:sldId id="299" r:id="rId44"/>
    <p:sldId id="300" r:id="rId45"/>
    <p:sldId id="301" r:id="rId46"/>
    <p:sldId id="302" r:id="rId47"/>
    <p:sldId id="303" r:id="rId48"/>
    <p:sldId id="314" r:id="rId49"/>
    <p:sldId id="304" r:id="rId50"/>
    <p:sldId id="305" r:id="rId51"/>
    <p:sldId id="306" r:id="rId52"/>
    <p:sldId id="307" r:id="rId53"/>
    <p:sldId id="308" r:id="rId54"/>
    <p:sldId id="309" r:id="rId55"/>
    <p:sldId id="310" r:id="rId56"/>
    <p:sldId id="311" r:id="rId5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87" autoAdjust="0"/>
    <p:restoredTop sz="86462" autoAdjust="0"/>
  </p:normalViewPr>
  <p:slideViewPr>
    <p:cSldViewPr snapToGrid="0">
      <p:cViewPr varScale="1">
        <p:scale>
          <a:sx n="61" d="100"/>
          <a:sy n="61" d="100"/>
        </p:scale>
        <p:origin x="132" y="4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61"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Workbook1"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C:\Users\awdobbs\Documents\PnTDocs\Presentations\20151114%20LITA%20Forum%20IT%20Survey\Retention%20Graphing.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C:\Users\awdobbs\Documents\PnTDocs\Presentations\20151114%20LITA%20Forum%20IT%20Survey\Retention%20Graphing.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C:\Users\awdobbs\Documents\PnTDocs\Presentations\20151114%20LITA%20Forum%20IT%20Survey\Retention%20Graphing.xlsx"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C:\Users\awdobbs\Documents\PnTDocs\Presentations\20151114%20LITA%20Forum%20IT%20Survey\Retention%20Graphing.xlsx"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file:///C:\Users\awdobbs\Documents\PnTDocs\Presentations\20151114%20LITA%20Forum%20IT%20Survey\Retention%20Graphing.xlsx" TargetMode="External"/></Relationships>
</file>

<file path=ppt/charts/_rels/chart15.xml.rels><?xml version="1.0" encoding="UTF-8" standalone="yes"?>
<Relationships xmlns="http://schemas.openxmlformats.org/package/2006/relationships"><Relationship Id="rId1" Type="http://schemas.openxmlformats.org/officeDocument/2006/relationships/oleObject" Target="file:///C:\Users\awdobbs\Documents\PnTDocs\Presentations\20151114%20LITA%20Forum%20IT%20Survey\Retention%20Graphing.xlsx" TargetMode="External"/></Relationships>
</file>

<file path=ppt/charts/_rels/chart16.xml.rels><?xml version="1.0" encoding="UTF-8" standalone="yes"?>
<Relationships xmlns="http://schemas.openxmlformats.org/package/2006/relationships"><Relationship Id="rId1" Type="http://schemas.openxmlformats.org/officeDocument/2006/relationships/oleObject" Target="file:///C:\Users\awdobbs\Documents\PnTDocs\Presentations\20151114%20LITA%20Forum%20IT%20Survey\Retention%20Graphing.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Workbook1"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awdobbs\Documents\PnTDocs\Presentations\20151114%20LITA%20Forum%20IT%20Survey\Retention%20Graphing.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awdobbs\Documents\PnTDocs\Presentations\20151114%20LITA%20Forum%20IT%20Survey\Retention%20Graphing.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awdobbs\Documents\PnTDocs\Presentations\20151114%20LITA%20Forum%20IT%20Survey\Retention%20Graphing.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awdobbs\Documents\PnTDocs\Presentations\20151114%20LITA%20Forum%20IT%20Survey\Retention%20Graphing.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awdobbs\Documents\PnTDocs\Presentations\20151114%20LITA%20Forum%20IT%20Survey\Retention%20Graphing.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Users\awdobbs\Documents\PnTDocs\Presentations\20151114%20LITA%20Forum%20IT%20Survey\Retention%20Graphing.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C:\Users\awdobbs\Documents\PnTDocs\Presentations\20151114%20LITA%20Forum%20IT%20Survey\Retention%20Graphing.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9"/>
    </mc:Choice>
    <mc:Fallback>
      <c:style val="9"/>
    </mc:Fallback>
  </mc:AlternateContent>
  <c:chart>
    <c:autoTitleDeleted val="1"/>
    <c:plotArea>
      <c:layout/>
      <c:barChart>
        <c:barDir val="col"/>
        <c:grouping val="clustered"/>
        <c:varyColors val="0"/>
        <c:ser>
          <c:idx val="0"/>
          <c:order val="0"/>
          <c:tx>
            <c:strRef>
              <c:f>[Workbook1]Sheet1!$B$1</c:f>
              <c:strCache>
                <c:ptCount val="1"/>
                <c:pt idx="0">
                  <c:v>All respondents</c:v>
                </c:pt>
              </c:strCache>
            </c:strRef>
          </c:tx>
          <c:spPr>
            <a:solidFill>
              <a:schemeClr val="accent5"/>
            </a:solidFill>
          </c:spPr>
          <c:invertIfNegative val="0"/>
          <c:dLbls>
            <c:spPr>
              <a:noFill/>
              <a:ln>
                <a:noFill/>
              </a:ln>
              <a:effectLst/>
            </c:spPr>
            <c:txPr>
              <a:bodyPr/>
              <a:lstStyle/>
              <a:p>
                <a:pPr>
                  <a:defRPr sz="20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[Workbook1]Sheet1!$A$2:$A$4</c:f>
              <c:strCache>
                <c:ptCount val="3"/>
                <c:pt idx="0">
                  <c:v>Already working there</c:v>
                </c:pt>
                <c:pt idx="1">
                  <c:v>Online</c:v>
                </c:pt>
                <c:pt idx="2">
                  <c:v>Knowing someone</c:v>
                </c:pt>
              </c:strCache>
            </c:strRef>
          </c:cat>
          <c:val>
            <c:numRef>
              <c:f>[Workbook1]Sheet1!$B$2:$B$4</c:f>
              <c:numCache>
                <c:formatCode>0%</c:formatCode>
                <c:ptCount val="3"/>
                <c:pt idx="0">
                  <c:v>0.41</c:v>
                </c:pt>
                <c:pt idx="1">
                  <c:v>0.35</c:v>
                </c:pt>
                <c:pt idx="2" formatCode="0.00%">
                  <c:v>0.29499999999999998</c:v>
                </c:pt>
              </c:numCache>
            </c:numRef>
          </c:val>
        </c:ser>
        <c:ser>
          <c:idx val="1"/>
          <c:order val="1"/>
          <c:tx>
            <c:strRef>
              <c:f>[Workbook1]Sheet1!$C$1</c:f>
              <c:strCache>
                <c:ptCount val="1"/>
                <c:pt idx="0">
                  <c:v>Past 3 years</c:v>
                </c:pt>
              </c:strCache>
            </c:strRef>
          </c:tx>
          <c:spPr>
            <a:solidFill>
              <a:schemeClr val="tx2"/>
            </a:solidFill>
          </c:spPr>
          <c:invertIfNegative val="0"/>
          <c:dLbls>
            <c:spPr>
              <a:noFill/>
              <a:ln>
                <a:noFill/>
              </a:ln>
              <a:effectLst/>
            </c:spPr>
            <c:txPr>
              <a:bodyPr/>
              <a:lstStyle/>
              <a:p>
                <a:pPr>
                  <a:defRPr sz="20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[Workbook1]Sheet1!$A$2:$A$4</c:f>
              <c:strCache>
                <c:ptCount val="3"/>
                <c:pt idx="0">
                  <c:v>Already working there</c:v>
                </c:pt>
                <c:pt idx="1">
                  <c:v>Online</c:v>
                </c:pt>
                <c:pt idx="2">
                  <c:v>Knowing someone</c:v>
                </c:pt>
              </c:strCache>
            </c:strRef>
          </c:cat>
          <c:val>
            <c:numRef>
              <c:f>[Workbook1]Sheet1!$C$2:$C$4</c:f>
              <c:numCache>
                <c:formatCode>0%</c:formatCode>
                <c:ptCount val="3"/>
                <c:pt idx="0">
                  <c:v>0.45</c:v>
                </c:pt>
                <c:pt idx="1">
                  <c:v>0.39</c:v>
                </c:pt>
                <c:pt idx="2">
                  <c:v>0.3</c:v>
                </c:pt>
              </c:numCache>
            </c:numRef>
          </c:val>
        </c:ser>
        <c:dLbls>
          <c:showLegendKey val="0"/>
          <c:showVal val="0"/>
          <c:showCatName val="0"/>
          <c:showSerName val="0"/>
          <c:showPercent val="0"/>
          <c:showBubbleSize val="0"/>
        </c:dLbls>
        <c:gapWidth val="150"/>
        <c:axId val="265256976"/>
        <c:axId val="265253840"/>
      </c:barChart>
      <c:catAx>
        <c:axId val="265256976"/>
        <c:scaling>
          <c:orientation val="minMax"/>
        </c:scaling>
        <c:delete val="0"/>
        <c:axPos val="b"/>
        <c:numFmt formatCode="General" sourceLinked="0"/>
        <c:majorTickMark val="none"/>
        <c:minorTickMark val="none"/>
        <c:tickLblPos val="nextTo"/>
        <c:txPr>
          <a:bodyPr/>
          <a:lstStyle/>
          <a:p>
            <a:pPr>
              <a:defRPr sz="2000"/>
            </a:pPr>
            <a:endParaRPr lang="en-US"/>
          </a:p>
        </c:txPr>
        <c:crossAx val="265253840"/>
        <c:crosses val="autoZero"/>
        <c:auto val="1"/>
        <c:lblAlgn val="ctr"/>
        <c:lblOffset val="100"/>
        <c:noMultiLvlLbl val="0"/>
      </c:catAx>
      <c:valAx>
        <c:axId val="265253840"/>
        <c:scaling>
          <c:orientation val="minMax"/>
        </c:scaling>
        <c:delete val="1"/>
        <c:axPos val="l"/>
        <c:numFmt formatCode="0%" sourceLinked="1"/>
        <c:majorTickMark val="none"/>
        <c:minorTickMark val="none"/>
        <c:tickLblPos val="nextTo"/>
        <c:crossAx val="265256976"/>
        <c:crosses val="autoZero"/>
        <c:crossBetween val="between"/>
      </c:valAx>
    </c:plotArea>
    <c:legend>
      <c:legendPos val="t"/>
      <c:overlay val="0"/>
      <c:txPr>
        <a:bodyPr/>
        <a:lstStyle/>
        <a:p>
          <a:pPr>
            <a:defRPr sz="2000"/>
          </a:pPr>
          <a:endParaRPr lang="en-US"/>
        </a:p>
      </c:txPr>
    </c:legend>
    <c:plotVisOnly val="1"/>
    <c:dispBlanksAs val="gap"/>
    <c:showDLblsOverMax val="0"/>
  </c:chart>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Location!$B$36</c:f>
              <c:strCache>
                <c:ptCount val="1"/>
                <c:pt idx="0">
                  <c:v>Great Extent</c:v>
                </c:pt>
              </c:strCache>
            </c:strRef>
          </c:tx>
          <c:cat>
            <c:strRef>
              <c:f>Location!$A$37:$A$42</c:f>
              <c:strCache>
                <c:ptCount val="6"/>
                <c:pt idx="0">
                  <c:v>Length of Commute</c:v>
                </c:pt>
                <c:pt idx="1">
                  <c:v>State/Province</c:v>
                </c:pt>
                <c:pt idx="2">
                  <c:v>Proximity to family</c:v>
                </c:pt>
                <c:pt idx="3">
                  <c:v>Recreational Opportunities</c:v>
                </c:pt>
                <c:pt idx="4">
                  <c:v>Population Size</c:v>
                </c:pt>
                <c:pt idx="5">
                  <c:v>Convenient Public Transportation</c:v>
                </c:pt>
              </c:strCache>
            </c:strRef>
          </c:cat>
          <c:val>
            <c:numRef>
              <c:f>Location!$B$37:$B$42</c:f>
              <c:numCache>
                <c:formatCode>0%</c:formatCode>
                <c:ptCount val="6"/>
                <c:pt idx="0">
                  <c:v>0.45539906103286387</c:v>
                </c:pt>
                <c:pt idx="1">
                  <c:v>0.45283018867924529</c:v>
                </c:pt>
                <c:pt idx="2">
                  <c:v>0.35071090047393366</c:v>
                </c:pt>
                <c:pt idx="3">
                  <c:v>0.27230046948356806</c:v>
                </c:pt>
                <c:pt idx="4">
                  <c:v>0.21153846153846154</c:v>
                </c:pt>
                <c:pt idx="5">
                  <c:v>0.18867924528301888</c:v>
                </c:pt>
              </c:numCache>
            </c:numRef>
          </c:val>
          <c:smooth val="0"/>
        </c:ser>
        <c:ser>
          <c:idx val="1"/>
          <c:order val="1"/>
          <c:tx>
            <c:strRef>
              <c:f>Location!$C$36</c:f>
              <c:strCache>
                <c:ptCount val="1"/>
                <c:pt idx="0">
                  <c:v>Sufficiently</c:v>
                </c:pt>
              </c:strCache>
            </c:strRef>
          </c:tx>
          <c:cat>
            <c:strRef>
              <c:f>Location!$A$37:$A$42</c:f>
              <c:strCache>
                <c:ptCount val="6"/>
                <c:pt idx="0">
                  <c:v>Length of Commute</c:v>
                </c:pt>
                <c:pt idx="1">
                  <c:v>State/Province</c:v>
                </c:pt>
                <c:pt idx="2">
                  <c:v>Proximity to family</c:v>
                </c:pt>
                <c:pt idx="3">
                  <c:v>Recreational Opportunities</c:v>
                </c:pt>
                <c:pt idx="4">
                  <c:v>Population Size</c:v>
                </c:pt>
                <c:pt idx="5">
                  <c:v>Convenient Public Transportation</c:v>
                </c:pt>
              </c:strCache>
            </c:strRef>
          </c:cat>
          <c:val>
            <c:numRef>
              <c:f>Location!$C$37:$C$42</c:f>
              <c:numCache>
                <c:formatCode>0%</c:formatCode>
                <c:ptCount val="6"/>
                <c:pt idx="0">
                  <c:v>0.34272300469483569</c:v>
                </c:pt>
                <c:pt idx="1">
                  <c:v>0.33490566037735847</c:v>
                </c:pt>
                <c:pt idx="2">
                  <c:v>0.2890995260663507</c:v>
                </c:pt>
                <c:pt idx="3">
                  <c:v>0.46478873239436619</c:v>
                </c:pt>
                <c:pt idx="4">
                  <c:v>0.47596153846153844</c:v>
                </c:pt>
                <c:pt idx="5">
                  <c:v>0.20754716981132076</c:v>
                </c:pt>
              </c:numCache>
            </c:numRef>
          </c:val>
          <c:smooth val="0"/>
        </c:ser>
        <c:ser>
          <c:idx val="2"/>
          <c:order val="2"/>
          <c:tx>
            <c:strRef>
              <c:f>Location!$D$36</c:f>
              <c:strCache>
                <c:ptCount val="1"/>
                <c:pt idx="0">
                  <c:v>Somewhat</c:v>
                </c:pt>
              </c:strCache>
            </c:strRef>
          </c:tx>
          <c:cat>
            <c:strRef>
              <c:f>Location!$A$37:$A$42</c:f>
              <c:strCache>
                <c:ptCount val="6"/>
                <c:pt idx="0">
                  <c:v>Length of Commute</c:v>
                </c:pt>
                <c:pt idx="1">
                  <c:v>State/Province</c:v>
                </c:pt>
                <c:pt idx="2">
                  <c:v>Proximity to family</c:v>
                </c:pt>
                <c:pt idx="3">
                  <c:v>Recreational Opportunities</c:v>
                </c:pt>
                <c:pt idx="4">
                  <c:v>Population Size</c:v>
                </c:pt>
                <c:pt idx="5">
                  <c:v>Convenient Public Transportation</c:v>
                </c:pt>
              </c:strCache>
            </c:strRef>
          </c:cat>
          <c:val>
            <c:numRef>
              <c:f>Location!$D$37:$D$42</c:f>
              <c:numCache>
                <c:formatCode>0%</c:formatCode>
                <c:ptCount val="6"/>
                <c:pt idx="0">
                  <c:v>0.107981220657277</c:v>
                </c:pt>
                <c:pt idx="1">
                  <c:v>0.11320754716981132</c:v>
                </c:pt>
                <c:pt idx="2">
                  <c:v>9.4786729857819899E-2</c:v>
                </c:pt>
                <c:pt idx="3">
                  <c:v>0.21126760563380281</c:v>
                </c:pt>
                <c:pt idx="4">
                  <c:v>0.16346153846153846</c:v>
                </c:pt>
                <c:pt idx="5">
                  <c:v>0.19811320754716982</c:v>
                </c:pt>
              </c:numCache>
            </c:numRef>
          </c:val>
          <c:smooth val="0"/>
        </c:ser>
        <c:ser>
          <c:idx val="3"/>
          <c:order val="3"/>
          <c:tx>
            <c:strRef>
              <c:f>Location!$E$36</c:f>
              <c:strCache>
                <c:ptCount val="1"/>
                <c:pt idx="0">
                  <c:v>Very Little</c:v>
                </c:pt>
              </c:strCache>
            </c:strRef>
          </c:tx>
          <c:cat>
            <c:strRef>
              <c:f>Location!$A$37:$A$42</c:f>
              <c:strCache>
                <c:ptCount val="6"/>
                <c:pt idx="0">
                  <c:v>Length of Commute</c:v>
                </c:pt>
                <c:pt idx="1">
                  <c:v>State/Province</c:v>
                </c:pt>
                <c:pt idx="2">
                  <c:v>Proximity to family</c:v>
                </c:pt>
                <c:pt idx="3">
                  <c:v>Recreational Opportunities</c:v>
                </c:pt>
                <c:pt idx="4">
                  <c:v>Population Size</c:v>
                </c:pt>
                <c:pt idx="5">
                  <c:v>Convenient Public Transportation</c:v>
                </c:pt>
              </c:strCache>
            </c:strRef>
          </c:cat>
          <c:val>
            <c:numRef>
              <c:f>Location!$E$37:$E$42</c:f>
              <c:numCache>
                <c:formatCode>0%</c:formatCode>
                <c:ptCount val="6"/>
                <c:pt idx="0">
                  <c:v>7.9812206572769953E-2</c:v>
                </c:pt>
                <c:pt idx="1">
                  <c:v>5.6603773584905662E-2</c:v>
                </c:pt>
                <c:pt idx="2">
                  <c:v>0.15639810426540285</c:v>
                </c:pt>
                <c:pt idx="3">
                  <c:v>4.6948356807511735E-2</c:v>
                </c:pt>
                <c:pt idx="4">
                  <c:v>9.1346153846153841E-2</c:v>
                </c:pt>
                <c:pt idx="5">
                  <c:v>0.21698113207547171</c:v>
                </c:pt>
              </c:numCache>
            </c:numRef>
          </c:val>
          <c:smooth val="0"/>
        </c:ser>
        <c:ser>
          <c:idx val="4"/>
          <c:order val="4"/>
          <c:tx>
            <c:strRef>
              <c:f>Location!$F$36</c:f>
              <c:strCache>
                <c:ptCount val="1"/>
                <c:pt idx="0">
                  <c:v>Not / Not Offered</c:v>
                </c:pt>
              </c:strCache>
            </c:strRef>
          </c:tx>
          <c:cat>
            <c:strRef>
              <c:f>Location!$A$37:$A$42</c:f>
              <c:strCache>
                <c:ptCount val="6"/>
                <c:pt idx="0">
                  <c:v>Length of Commute</c:v>
                </c:pt>
                <c:pt idx="1">
                  <c:v>State/Province</c:v>
                </c:pt>
                <c:pt idx="2">
                  <c:v>Proximity to family</c:v>
                </c:pt>
                <c:pt idx="3">
                  <c:v>Recreational Opportunities</c:v>
                </c:pt>
                <c:pt idx="4">
                  <c:v>Population Size</c:v>
                </c:pt>
                <c:pt idx="5">
                  <c:v>Convenient Public Transportation</c:v>
                </c:pt>
              </c:strCache>
            </c:strRef>
          </c:cat>
          <c:val>
            <c:numRef>
              <c:f>Location!$F$37:$F$42</c:f>
              <c:numCache>
                <c:formatCode>0%</c:formatCode>
                <c:ptCount val="6"/>
                <c:pt idx="0">
                  <c:v>1.4084507042253521E-2</c:v>
                </c:pt>
                <c:pt idx="1">
                  <c:v>4.2452830188679243E-2</c:v>
                </c:pt>
                <c:pt idx="2">
                  <c:v>0.10900473933649289</c:v>
                </c:pt>
                <c:pt idx="3">
                  <c:v>4.6948356807511738E-3</c:v>
                </c:pt>
                <c:pt idx="4">
                  <c:v>5.7692307692307696E-2</c:v>
                </c:pt>
                <c:pt idx="5">
                  <c:v>0.18867924528301888</c:v>
                </c:pt>
              </c:numCache>
            </c:numRef>
          </c:val>
          <c:smooth val="0"/>
        </c:ser>
        <c:dLbls>
          <c:showLegendKey val="0"/>
          <c:showVal val="0"/>
          <c:showCatName val="0"/>
          <c:showSerName val="0"/>
          <c:showPercent val="0"/>
          <c:showBubbleSize val="0"/>
        </c:dLbls>
        <c:marker val="1"/>
        <c:smooth val="0"/>
        <c:axId val="301964480"/>
        <c:axId val="301958600"/>
      </c:lineChart>
      <c:catAx>
        <c:axId val="301964480"/>
        <c:scaling>
          <c:orientation val="minMax"/>
        </c:scaling>
        <c:delete val="0"/>
        <c:axPos val="b"/>
        <c:numFmt formatCode="General" sourceLinked="0"/>
        <c:majorTickMark val="out"/>
        <c:minorTickMark val="none"/>
        <c:tickLblPos val="nextTo"/>
        <c:crossAx val="301958600"/>
        <c:crosses val="autoZero"/>
        <c:auto val="1"/>
        <c:lblAlgn val="ctr"/>
        <c:lblOffset val="100"/>
        <c:noMultiLvlLbl val="0"/>
      </c:catAx>
      <c:valAx>
        <c:axId val="301958600"/>
        <c:scaling>
          <c:orientation val="minMax"/>
        </c:scaling>
        <c:delete val="0"/>
        <c:axPos val="l"/>
        <c:majorGridlines/>
        <c:numFmt formatCode="0%" sourceLinked="1"/>
        <c:majorTickMark val="out"/>
        <c:minorTickMark val="none"/>
        <c:tickLblPos val="nextTo"/>
        <c:crossAx val="301964480"/>
        <c:crosses val="autoZero"/>
        <c:crossBetween val="between"/>
      </c:valAx>
    </c:plotArea>
    <c:legend>
      <c:legendPos val="r"/>
      <c:overlay val="0"/>
    </c:legend>
    <c:plotVisOnly val="1"/>
    <c:dispBlanksAs val="gap"/>
    <c:showDLblsOverMax val="0"/>
  </c:chart>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'Personal Growth'!$B$12</c:f>
              <c:strCache>
                <c:ptCount val="1"/>
                <c:pt idx="0">
                  <c:v>Very Important</c:v>
                </c:pt>
              </c:strCache>
            </c:strRef>
          </c:tx>
          <c:cat>
            <c:strRef>
              <c:f>'Personal Growth'!$A$13:$A$21</c:f>
              <c:strCache>
                <c:ptCount val="9"/>
                <c:pt idx="0">
                  <c:v>Variety of Projects</c:v>
                </c:pt>
                <c:pt idx="1">
                  <c:v>Opportunity to Learn New Skills</c:v>
                </c:pt>
                <c:pt idx="2">
                  <c:v>Involvement in Strategic Planning</c:v>
                </c:pt>
                <c:pt idx="3">
                  <c:v>Opportunity to lead projects</c:v>
                </c:pt>
                <c:pt idx="4">
                  <c:v>Opportunity to be innovative/creative</c:v>
                </c:pt>
                <c:pt idx="5">
                  <c:v>Career/Promotion paths</c:v>
                </c:pt>
                <c:pt idx="6">
                  <c:v>New Shiny Stuff</c:v>
                </c:pt>
                <c:pt idx="7">
                  <c:v>On the Job Autonomy</c:v>
                </c:pt>
                <c:pt idx="8">
                  <c:v>Mentoring Programs</c:v>
                </c:pt>
              </c:strCache>
            </c:strRef>
          </c:cat>
          <c:val>
            <c:numRef>
              <c:f>'Personal Growth'!$B$13:$B$21</c:f>
              <c:numCache>
                <c:formatCode>0%</c:formatCode>
                <c:ptCount val="9"/>
                <c:pt idx="0">
                  <c:v>0.67441860465116277</c:v>
                </c:pt>
                <c:pt idx="1">
                  <c:v>0.61818181818181817</c:v>
                </c:pt>
                <c:pt idx="2">
                  <c:v>0.55504587155963303</c:v>
                </c:pt>
                <c:pt idx="3">
                  <c:v>0.36619718309859156</c:v>
                </c:pt>
                <c:pt idx="4">
                  <c:v>0.51376146788990829</c:v>
                </c:pt>
                <c:pt idx="5">
                  <c:v>0.3380281690140845</c:v>
                </c:pt>
                <c:pt idx="6">
                  <c:v>0.25</c:v>
                </c:pt>
                <c:pt idx="7">
                  <c:v>0.4870848708487085</c:v>
                </c:pt>
                <c:pt idx="8">
                  <c:v>8.0568720379146919E-2</c:v>
                </c:pt>
              </c:numCache>
            </c:numRef>
          </c:val>
          <c:smooth val="0"/>
        </c:ser>
        <c:ser>
          <c:idx val="1"/>
          <c:order val="1"/>
          <c:tx>
            <c:strRef>
              <c:f>'Personal Growth'!$C$12</c:f>
              <c:strCache>
                <c:ptCount val="1"/>
                <c:pt idx="0">
                  <c:v>Important</c:v>
                </c:pt>
              </c:strCache>
            </c:strRef>
          </c:tx>
          <c:cat>
            <c:strRef>
              <c:f>'Personal Growth'!$A$13:$A$21</c:f>
              <c:strCache>
                <c:ptCount val="9"/>
                <c:pt idx="0">
                  <c:v>Variety of Projects</c:v>
                </c:pt>
                <c:pt idx="1">
                  <c:v>Opportunity to Learn New Skills</c:v>
                </c:pt>
                <c:pt idx="2">
                  <c:v>Involvement in Strategic Planning</c:v>
                </c:pt>
                <c:pt idx="3">
                  <c:v>Opportunity to lead projects</c:v>
                </c:pt>
                <c:pt idx="4">
                  <c:v>Opportunity to be innovative/creative</c:v>
                </c:pt>
                <c:pt idx="5">
                  <c:v>Career/Promotion paths</c:v>
                </c:pt>
                <c:pt idx="6">
                  <c:v>New Shiny Stuff</c:v>
                </c:pt>
                <c:pt idx="7">
                  <c:v>On the Job Autonomy</c:v>
                </c:pt>
                <c:pt idx="8">
                  <c:v>Mentoring Programs</c:v>
                </c:pt>
              </c:strCache>
            </c:strRef>
          </c:cat>
          <c:val>
            <c:numRef>
              <c:f>'Personal Growth'!$C$13:$C$21</c:f>
              <c:numCache>
                <c:formatCode>0%</c:formatCode>
                <c:ptCount val="9"/>
                <c:pt idx="0">
                  <c:v>0.26976744186046514</c:v>
                </c:pt>
                <c:pt idx="1">
                  <c:v>0.30454545454545456</c:v>
                </c:pt>
                <c:pt idx="2">
                  <c:v>0.34862385321100919</c:v>
                </c:pt>
                <c:pt idx="3">
                  <c:v>0.40375586854460094</c:v>
                </c:pt>
                <c:pt idx="4">
                  <c:v>0.39449541284403672</c:v>
                </c:pt>
                <c:pt idx="5">
                  <c:v>0.37089201877934275</c:v>
                </c:pt>
                <c:pt idx="6">
                  <c:v>0.45491803278688525</c:v>
                </c:pt>
                <c:pt idx="7">
                  <c:v>0.24723247232472326</c:v>
                </c:pt>
                <c:pt idx="8">
                  <c:v>0.25592417061611372</c:v>
                </c:pt>
              </c:numCache>
            </c:numRef>
          </c:val>
          <c:smooth val="0"/>
        </c:ser>
        <c:ser>
          <c:idx val="2"/>
          <c:order val="2"/>
          <c:tx>
            <c:strRef>
              <c:f>'Personal Growth'!$D$12</c:f>
              <c:strCache>
                <c:ptCount val="1"/>
                <c:pt idx="0">
                  <c:v>Somewhat Important</c:v>
                </c:pt>
              </c:strCache>
            </c:strRef>
          </c:tx>
          <c:cat>
            <c:strRef>
              <c:f>'Personal Growth'!$A$13:$A$21</c:f>
              <c:strCache>
                <c:ptCount val="9"/>
                <c:pt idx="0">
                  <c:v>Variety of Projects</c:v>
                </c:pt>
                <c:pt idx="1">
                  <c:v>Opportunity to Learn New Skills</c:v>
                </c:pt>
                <c:pt idx="2">
                  <c:v>Involvement in Strategic Planning</c:v>
                </c:pt>
                <c:pt idx="3">
                  <c:v>Opportunity to lead projects</c:v>
                </c:pt>
                <c:pt idx="4">
                  <c:v>Opportunity to be innovative/creative</c:v>
                </c:pt>
                <c:pt idx="5">
                  <c:v>Career/Promotion paths</c:v>
                </c:pt>
                <c:pt idx="6">
                  <c:v>New Shiny Stuff</c:v>
                </c:pt>
                <c:pt idx="7">
                  <c:v>On the Job Autonomy</c:v>
                </c:pt>
                <c:pt idx="8">
                  <c:v>Mentoring Programs</c:v>
                </c:pt>
              </c:strCache>
            </c:strRef>
          </c:cat>
          <c:val>
            <c:numRef>
              <c:f>'Personal Growth'!$D$13:$D$21</c:f>
              <c:numCache>
                <c:formatCode>0%</c:formatCode>
                <c:ptCount val="9"/>
                <c:pt idx="0">
                  <c:v>4.6511627906976744E-2</c:v>
                </c:pt>
                <c:pt idx="1">
                  <c:v>4.5454545454545456E-2</c:v>
                </c:pt>
                <c:pt idx="2">
                  <c:v>7.3394495412844041E-2</c:v>
                </c:pt>
                <c:pt idx="3">
                  <c:v>0.17370892018779344</c:v>
                </c:pt>
                <c:pt idx="4">
                  <c:v>5.5045871559633031E-2</c:v>
                </c:pt>
                <c:pt idx="5">
                  <c:v>0.2300469483568075</c:v>
                </c:pt>
                <c:pt idx="6">
                  <c:v>0.1598360655737705</c:v>
                </c:pt>
                <c:pt idx="7">
                  <c:v>4.797047970479705E-2</c:v>
                </c:pt>
                <c:pt idx="8">
                  <c:v>0.34597156398104267</c:v>
                </c:pt>
              </c:numCache>
            </c:numRef>
          </c:val>
          <c:smooth val="0"/>
        </c:ser>
        <c:ser>
          <c:idx val="3"/>
          <c:order val="3"/>
          <c:tx>
            <c:strRef>
              <c:f>'Personal Growth'!$E$12</c:f>
              <c:strCache>
                <c:ptCount val="1"/>
                <c:pt idx="0">
                  <c:v>Little Importance</c:v>
                </c:pt>
              </c:strCache>
            </c:strRef>
          </c:tx>
          <c:cat>
            <c:strRef>
              <c:f>'Personal Growth'!$A$13:$A$21</c:f>
              <c:strCache>
                <c:ptCount val="9"/>
                <c:pt idx="0">
                  <c:v>Variety of Projects</c:v>
                </c:pt>
                <c:pt idx="1">
                  <c:v>Opportunity to Learn New Skills</c:v>
                </c:pt>
                <c:pt idx="2">
                  <c:v>Involvement in Strategic Planning</c:v>
                </c:pt>
                <c:pt idx="3">
                  <c:v>Opportunity to lead projects</c:v>
                </c:pt>
                <c:pt idx="4">
                  <c:v>Opportunity to be innovative/creative</c:v>
                </c:pt>
                <c:pt idx="5">
                  <c:v>Career/Promotion paths</c:v>
                </c:pt>
                <c:pt idx="6">
                  <c:v>New Shiny Stuff</c:v>
                </c:pt>
                <c:pt idx="7">
                  <c:v>On the Job Autonomy</c:v>
                </c:pt>
                <c:pt idx="8">
                  <c:v>Mentoring Programs</c:v>
                </c:pt>
              </c:strCache>
            </c:strRef>
          </c:cat>
          <c:val>
            <c:numRef>
              <c:f>'Personal Growth'!$E$13:$E$21</c:f>
              <c:numCache>
                <c:formatCode>0%</c:formatCode>
                <c:ptCount val="9"/>
                <c:pt idx="0">
                  <c:v>0</c:v>
                </c:pt>
                <c:pt idx="1">
                  <c:v>2.7272727272727271E-2</c:v>
                </c:pt>
                <c:pt idx="2">
                  <c:v>9.1743119266055051E-3</c:v>
                </c:pt>
                <c:pt idx="3">
                  <c:v>4.2253521126760563E-2</c:v>
                </c:pt>
                <c:pt idx="4">
                  <c:v>4.5871559633027525E-3</c:v>
                </c:pt>
                <c:pt idx="5">
                  <c:v>5.1643192488262914E-2</c:v>
                </c:pt>
                <c:pt idx="6">
                  <c:v>8.1967213114754103E-3</c:v>
                </c:pt>
                <c:pt idx="7">
                  <c:v>3.6900369003690036E-3</c:v>
                </c:pt>
                <c:pt idx="8">
                  <c:v>0.21800947867298578</c:v>
                </c:pt>
              </c:numCache>
            </c:numRef>
          </c:val>
          <c:smooth val="0"/>
        </c:ser>
        <c:ser>
          <c:idx val="4"/>
          <c:order val="4"/>
          <c:tx>
            <c:strRef>
              <c:f>'Personal Growth'!$F$12</c:f>
              <c:strCache>
                <c:ptCount val="1"/>
                <c:pt idx="0">
                  <c:v>Unimportant</c:v>
                </c:pt>
              </c:strCache>
            </c:strRef>
          </c:tx>
          <c:cat>
            <c:strRef>
              <c:f>'Personal Growth'!$A$13:$A$21</c:f>
              <c:strCache>
                <c:ptCount val="9"/>
                <c:pt idx="0">
                  <c:v>Variety of Projects</c:v>
                </c:pt>
                <c:pt idx="1">
                  <c:v>Opportunity to Learn New Skills</c:v>
                </c:pt>
                <c:pt idx="2">
                  <c:v>Involvement in Strategic Planning</c:v>
                </c:pt>
                <c:pt idx="3">
                  <c:v>Opportunity to lead projects</c:v>
                </c:pt>
                <c:pt idx="4">
                  <c:v>Opportunity to be innovative/creative</c:v>
                </c:pt>
                <c:pt idx="5">
                  <c:v>Career/Promotion paths</c:v>
                </c:pt>
                <c:pt idx="6">
                  <c:v>New Shiny Stuff</c:v>
                </c:pt>
                <c:pt idx="7">
                  <c:v>On the Job Autonomy</c:v>
                </c:pt>
                <c:pt idx="8">
                  <c:v>Mentoring Programs</c:v>
                </c:pt>
              </c:strCache>
            </c:strRef>
          </c:cat>
          <c:val>
            <c:numRef>
              <c:f>'Personal Growth'!$F$13:$F$21</c:f>
              <c:numCache>
                <c:formatCode>0%</c:formatCode>
                <c:ptCount val="9"/>
                <c:pt idx="0">
                  <c:v>9.3023255813953487E-3</c:v>
                </c:pt>
                <c:pt idx="1">
                  <c:v>4.5454545454545452E-3</c:v>
                </c:pt>
                <c:pt idx="2">
                  <c:v>1.3761467889908258E-2</c:v>
                </c:pt>
                <c:pt idx="3">
                  <c:v>1.4084507042253521E-2</c:v>
                </c:pt>
                <c:pt idx="4">
                  <c:v>3.2110091743119268E-2</c:v>
                </c:pt>
                <c:pt idx="5">
                  <c:v>9.3896713615023476E-3</c:v>
                </c:pt>
                <c:pt idx="6">
                  <c:v>0.12704918032786885</c:v>
                </c:pt>
                <c:pt idx="7">
                  <c:v>0.2140221402214022</c:v>
                </c:pt>
                <c:pt idx="8">
                  <c:v>9.9526066350710901E-2</c:v>
                </c:pt>
              </c:numCache>
            </c:numRef>
          </c:val>
          <c:smooth val="0"/>
        </c:ser>
        <c:ser>
          <c:idx val="5"/>
          <c:order val="5"/>
          <c:tx>
            <c:strRef>
              <c:f>'Personal Growth'!$G$12</c:f>
              <c:strCache>
                <c:ptCount val="1"/>
                <c:pt idx="0">
                  <c:v>Totals</c:v>
                </c:pt>
              </c:strCache>
            </c:strRef>
          </c:tx>
          <c:cat>
            <c:strRef>
              <c:f>'Personal Growth'!$A$13:$A$21</c:f>
              <c:strCache>
                <c:ptCount val="9"/>
                <c:pt idx="0">
                  <c:v>Variety of Projects</c:v>
                </c:pt>
                <c:pt idx="1">
                  <c:v>Opportunity to Learn New Skills</c:v>
                </c:pt>
                <c:pt idx="2">
                  <c:v>Involvement in Strategic Planning</c:v>
                </c:pt>
                <c:pt idx="3">
                  <c:v>Opportunity to lead projects</c:v>
                </c:pt>
                <c:pt idx="4">
                  <c:v>Opportunity to be innovative/creative</c:v>
                </c:pt>
                <c:pt idx="5">
                  <c:v>Career/Promotion paths</c:v>
                </c:pt>
                <c:pt idx="6">
                  <c:v>New Shiny Stuff</c:v>
                </c:pt>
                <c:pt idx="7">
                  <c:v>On the Job Autonomy</c:v>
                </c:pt>
                <c:pt idx="8">
                  <c:v>Mentoring Programs</c:v>
                </c:pt>
              </c:strCache>
            </c:strRef>
          </c:cat>
          <c:val>
            <c:numRef>
              <c:f>'Personal Growth'!$G$13:$G$21</c:f>
              <c:numCache>
                <c:formatCode>General</c:formatCode>
                <c:ptCount val="9"/>
              </c:numCache>
            </c:numRef>
          </c:val>
          <c:smooth val="0"/>
        </c:ser>
        <c:dLbls>
          <c:showLegendKey val="0"/>
          <c:showVal val="0"/>
          <c:showCatName val="0"/>
          <c:showSerName val="0"/>
          <c:showPercent val="0"/>
          <c:showBubbleSize val="0"/>
        </c:dLbls>
        <c:marker val="1"/>
        <c:smooth val="0"/>
        <c:axId val="301960168"/>
        <c:axId val="301960560"/>
      </c:lineChart>
      <c:catAx>
        <c:axId val="301960168"/>
        <c:scaling>
          <c:orientation val="minMax"/>
        </c:scaling>
        <c:delete val="0"/>
        <c:axPos val="b"/>
        <c:numFmt formatCode="General" sourceLinked="0"/>
        <c:majorTickMark val="out"/>
        <c:minorTickMark val="none"/>
        <c:tickLblPos val="nextTo"/>
        <c:crossAx val="301960560"/>
        <c:crosses val="autoZero"/>
        <c:auto val="1"/>
        <c:lblAlgn val="ctr"/>
        <c:lblOffset val="100"/>
        <c:noMultiLvlLbl val="0"/>
      </c:catAx>
      <c:valAx>
        <c:axId val="301960560"/>
        <c:scaling>
          <c:orientation val="minMax"/>
        </c:scaling>
        <c:delete val="0"/>
        <c:axPos val="l"/>
        <c:majorGridlines/>
        <c:numFmt formatCode="0%" sourceLinked="1"/>
        <c:majorTickMark val="out"/>
        <c:minorTickMark val="none"/>
        <c:tickLblPos val="nextTo"/>
        <c:crossAx val="301960168"/>
        <c:crosses val="autoZero"/>
        <c:crossBetween val="between"/>
      </c:valAx>
    </c:plotArea>
    <c:legend>
      <c:legendPos val="r"/>
      <c:overlay val="0"/>
    </c:legend>
    <c:plotVisOnly val="1"/>
    <c:dispBlanksAs val="gap"/>
    <c:showDLblsOverMax val="0"/>
  </c:chart>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'Personal Growth'!$B$36</c:f>
              <c:strCache>
                <c:ptCount val="1"/>
                <c:pt idx="0">
                  <c:v>Great Extent</c:v>
                </c:pt>
              </c:strCache>
            </c:strRef>
          </c:tx>
          <c:cat>
            <c:strRef>
              <c:f>'Personal Growth'!$A$37:$A$42</c:f>
              <c:strCache>
                <c:ptCount val="6"/>
                <c:pt idx="0">
                  <c:v>Variety of Projects</c:v>
                </c:pt>
                <c:pt idx="1">
                  <c:v>Opportunity to Learn New Skills</c:v>
                </c:pt>
                <c:pt idx="2">
                  <c:v>Involvement in Strategic Planning</c:v>
                </c:pt>
                <c:pt idx="3">
                  <c:v>Opportunity to lead projects</c:v>
                </c:pt>
                <c:pt idx="4">
                  <c:v>Opportunity to be innovative/creative</c:v>
                </c:pt>
                <c:pt idx="5">
                  <c:v>Career/Promotion paths</c:v>
                </c:pt>
              </c:strCache>
            </c:strRef>
          </c:cat>
          <c:val>
            <c:numRef>
              <c:f>'Personal Growth'!$B$37:$B$42</c:f>
              <c:numCache>
                <c:formatCode>0%</c:formatCode>
                <c:ptCount val="6"/>
                <c:pt idx="0">
                  <c:v>0.35377358490566035</c:v>
                </c:pt>
                <c:pt idx="1">
                  <c:v>0.28638497652582162</c:v>
                </c:pt>
                <c:pt idx="2">
                  <c:v>2.976190476190476E-2</c:v>
                </c:pt>
                <c:pt idx="3">
                  <c:v>0.32227488151658767</c:v>
                </c:pt>
                <c:pt idx="4">
                  <c:v>0.24413145539906103</c:v>
                </c:pt>
                <c:pt idx="5">
                  <c:v>4.7393364928909949E-2</c:v>
                </c:pt>
              </c:numCache>
            </c:numRef>
          </c:val>
          <c:smooth val="0"/>
        </c:ser>
        <c:ser>
          <c:idx val="1"/>
          <c:order val="1"/>
          <c:tx>
            <c:strRef>
              <c:f>'Personal Growth'!$C$36</c:f>
              <c:strCache>
                <c:ptCount val="1"/>
                <c:pt idx="0">
                  <c:v>Sufficiently</c:v>
                </c:pt>
              </c:strCache>
            </c:strRef>
          </c:tx>
          <c:cat>
            <c:strRef>
              <c:f>'Personal Growth'!$A$37:$A$42</c:f>
              <c:strCache>
                <c:ptCount val="6"/>
                <c:pt idx="0">
                  <c:v>Variety of Projects</c:v>
                </c:pt>
                <c:pt idx="1">
                  <c:v>Opportunity to Learn New Skills</c:v>
                </c:pt>
                <c:pt idx="2">
                  <c:v>Involvement in Strategic Planning</c:v>
                </c:pt>
                <c:pt idx="3">
                  <c:v>Opportunity to lead projects</c:v>
                </c:pt>
                <c:pt idx="4">
                  <c:v>Opportunity to be innovative/creative</c:v>
                </c:pt>
                <c:pt idx="5">
                  <c:v>Career/Promotion paths</c:v>
                </c:pt>
              </c:strCache>
            </c:strRef>
          </c:cat>
          <c:val>
            <c:numRef>
              <c:f>'Personal Growth'!$C$37:$C$42</c:f>
              <c:numCache>
                <c:formatCode>0%</c:formatCode>
                <c:ptCount val="6"/>
                <c:pt idx="0">
                  <c:v>0.38207547169811323</c:v>
                </c:pt>
                <c:pt idx="1">
                  <c:v>0.35680751173708919</c:v>
                </c:pt>
                <c:pt idx="2">
                  <c:v>0.33333333333333331</c:v>
                </c:pt>
                <c:pt idx="3">
                  <c:v>0.32227488151658767</c:v>
                </c:pt>
                <c:pt idx="4">
                  <c:v>0.34741784037558687</c:v>
                </c:pt>
                <c:pt idx="5">
                  <c:v>0.15639810426540285</c:v>
                </c:pt>
              </c:numCache>
            </c:numRef>
          </c:val>
          <c:smooth val="0"/>
        </c:ser>
        <c:ser>
          <c:idx val="2"/>
          <c:order val="2"/>
          <c:tx>
            <c:strRef>
              <c:f>'Personal Growth'!$D$36</c:f>
              <c:strCache>
                <c:ptCount val="1"/>
                <c:pt idx="0">
                  <c:v>Somewhat</c:v>
                </c:pt>
              </c:strCache>
            </c:strRef>
          </c:tx>
          <c:cat>
            <c:strRef>
              <c:f>'Personal Growth'!$A$37:$A$42</c:f>
              <c:strCache>
                <c:ptCount val="6"/>
                <c:pt idx="0">
                  <c:v>Variety of Projects</c:v>
                </c:pt>
                <c:pt idx="1">
                  <c:v>Opportunity to Learn New Skills</c:v>
                </c:pt>
                <c:pt idx="2">
                  <c:v>Involvement in Strategic Planning</c:v>
                </c:pt>
                <c:pt idx="3">
                  <c:v>Opportunity to lead projects</c:v>
                </c:pt>
                <c:pt idx="4">
                  <c:v>Opportunity to be innovative/creative</c:v>
                </c:pt>
                <c:pt idx="5">
                  <c:v>Career/Promotion paths</c:v>
                </c:pt>
              </c:strCache>
            </c:strRef>
          </c:cat>
          <c:val>
            <c:numRef>
              <c:f>'Personal Growth'!$D$37:$D$42</c:f>
              <c:numCache>
                <c:formatCode>0%</c:formatCode>
                <c:ptCount val="6"/>
                <c:pt idx="0">
                  <c:v>0.18867924528301888</c:v>
                </c:pt>
                <c:pt idx="1">
                  <c:v>0.25352112676056338</c:v>
                </c:pt>
                <c:pt idx="2">
                  <c:v>0.36904761904761907</c:v>
                </c:pt>
                <c:pt idx="3">
                  <c:v>0.22748815165876776</c:v>
                </c:pt>
                <c:pt idx="4">
                  <c:v>0.29577464788732394</c:v>
                </c:pt>
                <c:pt idx="5">
                  <c:v>0.26540284360189575</c:v>
                </c:pt>
              </c:numCache>
            </c:numRef>
          </c:val>
          <c:smooth val="0"/>
        </c:ser>
        <c:ser>
          <c:idx val="3"/>
          <c:order val="3"/>
          <c:tx>
            <c:strRef>
              <c:f>'Personal Growth'!$E$36</c:f>
              <c:strCache>
                <c:ptCount val="1"/>
                <c:pt idx="0">
                  <c:v>Very Little</c:v>
                </c:pt>
              </c:strCache>
            </c:strRef>
          </c:tx>
          <c:cat>
            <c:strRef>
              <c:f>'Personal Growth'!$A$37:$A$42</c:f>
              <c:strCache>
                <c:ptCount val="6"/>
                <c:pt idx="0">
                  <c:v>Variety of Projects</c:v>
                </c:pt>
                <c:pt idx="1">
                  <c:v>Opportunity to Learn New Skills</c:v>
                </c:pt>
                <c:pt idx="2">
                  <c:v>Involvement in Strategic Planning</c:v>
                </c:pt>
                <c:pt idx="3">
                  <c:v>Opportunity to lead projects</c:v>
                </c:pt>
                <c:pt idx="4">
                  <c:v>Opportunity to be innovative/creative</c:v>
                </c:pt>
                <c:pt idx="5">
                  <c:v>Career/Promotion paths</c:v>
                </c:pt>
              </c:strCache>
            </c:strRef>
          </c:cat>
          <c:val>
            <c:numRef>
              <c:f>'Personal Growth'!$E$37:$E$42</c:f>
              <c:numCache>
                <c:formatCode>0%</c:formatCode>
                <c:ptCount val="6"/>
                <c:pt idx="0">
                  <c:v>6.6037735849056603E-2</c:v>
                </c:pt>
                <c:pt idx="1">
                  <c:v>7.5117370892018781E-2</c:v>
                </c:pt>
                <c:pt idx="2">
                  <c:v>0.22619047619047619</c:v>
                </c:pt>
                <c:pt idx="3">
                  <c:v>0.10426540284360189</c:v>
                </c:pt>
                <c:pt idx="4">
                  <c:v>8.9201877934272297E-2</c:v>
                </c:pt>
                <c:pt idx="5">
                  <c:v>0.38388625592417064</c:v>
                </c:pt>
              </c:numCache>
            </c:numRef>
          </c:val>
          <c:smooth val="0"/>
        </c:ser>
        <c:ser>
          <c:idx val="4"/>
          <c:order val="4"/>
          <c:tx>
            <c:strRef>
              <c:f>'Personal Growth'!$F$36</c:f>
              <c:strCache>
                <c:ptCount val="1"/>
                <c:pt idx="0">
                  <c:v>Not / Not Offered</c:v>
                </c:pt>
              </c:strCache>
            </c:strRef>
          </c:tx>
          <c:cat>
            <c:strRef>
              <c:f>'Personal Growth'!$A$37:$A$42</c:f>
              <c:strCache>
                <c:ptCount val="6"/>
                <c:pt idx="0">
                  <c:v>Variety of Projects</c:v>
                </c:pt>
                <c:pt idx="1">
                  <c:v>Opportunity to Learn New Skills</c:v>
                </c:pt>
                <c:pt idx="2">
                  <c:v>Involvement in Strategic Planning</c:v>
                </c:pt>
                <c:pt idx="3">
                  <c:v>Opportunity to lead projects</c:v>
                </c:pt>
                <c:pt idx="4">
                  <c:v>Opportunity to be innovative/creative</c:v>
                </c:pt>
                <c:pt idx="5">
                  <c:v>Career/Promotion paths</c:v>
                </c:pt>
              </c:strCache>
            </c:strRef>
          </c:cat>
          <c:val>
            <c:numRef>
              <c:f>'Personal Growth'!$F$37:$F$42</c:f>
              <c:numCache>
                <c:formatCode>0%</c:formatCode>
                <c:ptCount val="6"/>
                <c:pt idx="0">
                  <c:v>9.433962264150943E-3</c:v>
                </c:pt>
                <c:pt idx="1">
                  <c:v>2.8169014084507043E-2</c:v>
                </c:pt>
                <c:pt idx="2">
                  <c:v>4.1666666666666664E-2</c:v>
                </c:pt>
                <c:pt idx="3">
                  <c:v>2.3696682464454975E-2</c:v>
                </c:pt>
                <c:pt idx="4">
                  <c:v>2.3474178403755867E-2</c:v>
                </c:pt>
                <c:pt idx="5">
                  <c:v>0.14691943127962084</c:v>
                </c:pt>
              </c:numCache>
            </c:numRef>
          </c:val>
          <c:smooth val="0"/>
        </c:ser>
        <c:dLbls>
          <c:showLegendKey val="0"/>
          <c:showVal val="0"/>
          <c:showCatName val="0"/>
          <c:showSerName val="0"/>
          <c:showPercent val="0"/>
          <c:showBubbleSize val="0"/>
        </c:dLbls>
        <c:marker val="1"/>
        <c:smooth val="0"/>
        <c:axId val="301963696"/>
        <c:axId val="301961344"/>
      </c:lineChart>
      <c:catAx>
        <c:axId val="301963696"/>
        <c:scaling>
          <c:orientation val="minMax"/>
        </c:scaling>
        <c:delete val="0"/>
        <c:axPos val="b"/>
        <c:numFmt formatCode="General" sourceLinked="0"/>
        <c:majorTickMark val="out"/>
        <c:minorTickMark val="none"/>
        <c:tickLblPos val="nextTo"/>
        <c:crossAx val="301961344"/>
        <c:crosses val="autoZero"/>
        <c:auto val="1"/>
        <c:lblAlgn val="ctr"/>
        <c:lblOffset val="100"/>
        <c:noMultiLvlLbl val="0"/>
      </c:catAx>
      <c:valAx>
        <c:axId val="301961344"/>
        <c:scaling>
          <c:orientation val="minMax"/>
        </c:scaling>
        <c:delete val="0"/>
        <c:axPos val="l"/>
        <c:majorGridlines/>
        <c:numFmt formatCode="0%" sourceLinked="1"/>
        <c:majorTickMark val="out"/>
        <c:minorTickMark val="none"/>
        <c:tickLblPos val="nextTo"/>
        <c:crossAx val="301963696"/>
        <c:crosses val="autoZero"/>
        <c:crossBetween val="between"/>
      </c:valAx>
    </c:plotArea>
    <c:legend>
      <c:legendPos val="r"/>
      <c:overlay val="0"/>
    </c:legend>
    <c:plotVisOnly val="1"/>
    <c:dispBlanksAs val="gap"/>
    <c:showDLblsOverMax val="0"/>
  </c:chart>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OrgCulture!$B$17</c:f>
              <c:strCache>
                <c:ptCount val="1"/>
                <c:pt idx="0">
                  <c:v>Very Important</c:v>
                </c:pt>
              </c:strCache>
            </c:strRef>
          </c:tx>
          <c:cat>
            <c:strRef>
              <c:f>OrgCulture!$A$18:$A$31</c:f>
              <c:strCache>
                <c:ptCount val="14"/>
                <c:pt idx="0">
                  <c:v>Treated with Respect by colleagues</c:v>
                </c:pt>
                <c:pt idx="1">
                  <c:v>Having needed resources</c:v>
                </c:pt>
                <c:pt idx="2">
                  <c:v>Diverse Senior Management</c:v>
                </c:pt>
                <c:pt idx="3">
                  <c:v>Relationhsips w/ cow orkers</c:v>
                </c:pt>
                <c:pt idx="4">
                  <c:v>Perceived Financial Stability of Org</c:v>
                </c:pt>
                <c:pt idx="5">
                  <c:v>Work Space</c:v>
                </c:pt>
                <c:pt idx="6">
                  <c:v>Mission/Goals/Values</c:v>
                </c:pt>
                <c:pt idx="7">
                  <c:v>Org Type (non-profit, etc.)</c:v>
                </c:pt>
                <c:pt idx="8">
                  <c:v>Support for Sustainability</c:v>
                </c:pt>
                <c:pt idx="9">
                  <c:v>Diverse Workforce</c:v>
                </c:pt>
                <c:pt idx="10">
                  <c:v>Opportunities to have fun OTJ</c:v>
                </c:pt>
                <c:pt idx="11">
                  <c:v>Affinity groups based on race/culture/background</c:v>
                </c:pt>
                <c:pt idx="12">
                  <c:v>Prestige of institution</c:v>
                </c:pt>
                <c:pt idx="13">
                  <c:v>Support for volunteering</c:v>
                </c:pt>
              </c:strCache>
            </c:strRef>
          </c:cat>
          <c:val>
            <c:numRef>
              <c:f>OrgCulture!$B$18:$B$31</c:f>
              <c:numCache>
                <c:formatCode>0%</c:formatCode>
                <c:ptCount val="14"/>
                <c:pt idx="0">
                  <c:v>0.57276995305164324</c:v>
                </c:pt>
                <c:pt idx="1">
                  <c:v>0.55555555555555558</c:v>
                </c:pt>
                <c:pt idx="2">
                  <c:v>0.51376146788990829</c:v>
                </c:pt>
                <c:pt idx="3">
                  <c:v>0.44859813084112149</c:v>
                </c:pt>
                <c:pt idx="4">
                  <c:v>0.30516431924882631</c:v>
                </c:pt>
                <c:pt idx="5">
                  <c:v>0.20187793427230047</c:v>
                </c:pt>
                <c:pt idx="6">
                  <c:v>0.19248826291079812</c:v>
                </c:pt>
                <c:pt idx="7">
                  <c:v>0.18396226415094338</c:v>
                </c:pt>
                <c:pt idx="8">
                  <c:v>0.10900473933649289</c:v>
                </c:pt>
                <c:pt idx="9">
                  <c:v>8.4507042253521125E-2</c:v>
                </c:pt>
                <c:pt idx="10">
                  <c:v>4.716981132075472E-2</c:v>
                </c:pt>
                <c:pt idx="11">
                  <c:v>4.2654028436018961E-2</c:v>
                </c:pt>
                <c:pt idx="12">
                  <c:v>3.7735849056603772E-2</c:v>
                </c:pt>
                <c:pt idx="13">
                  <c:v>2.358490566037736E-2</c:v>
                </c:pt>
              </c:numCache>
            </c:numRef>
          </c:val>
          <c:smooth val="0"/>
        </c:ser>
        <c:ser>
          <c:idx val="1"/>
          <c:order val="1"/>
          <c:tx>
            <c:strRef>
              <c:f>OrgCulture!$C$17</c:f>
              <c:strCache>
                <c:ptCount val="1"/>
                <c:pt idx="0">
                  <c:v>Important</c:v>
                </c:pt>
              </c:strCache>
            </c:strRef>
          </c:tx>
          <c:cat>
            <c:strRef>
              <c:f>OrgCulture!$A$18:$A$31</c:f>
              <c:strCache>
                <c:ptCount val="14"/>
                <c:pt idx="0">
                  <c:v>Treated with Respect by colleagues</c:v>
                </c:pt>
                <c:pt idx="1">
                  <c:v>Having needed resources</c:v>
                </c:pt>
                <c:pt idx="2">
                  <c:v>Diverse Senior Management</c:v>
                </c:pt>
                <c:pt idx="3">
                  <c:v>Relationhsips w/ cow orkers</c:v>
                </c:pt>
                <c:pt idx="4">
                  <c:v>Perceived Financial Stability of Org</c:v>
                </c:pt>
                <c:pt idx="5">
                  <c:v>Work Space</c:v>
                </c:pt>
                <c:pt idx="6">
                  <c:v>Mission/Goals/Values</c:v>
                </c:pt>
                <c:pt idx="7">
                  <c:v>Org Type (non-profit, etc.)</c:v>
                </c:pt>
                <c:pt idx="8">
                  <c:v>Support for Sustainability</c:v>
                </c:pt>
                <c:pt idx="9">
                  <c:v>Diverse Workforce</c:v>
                </c:pt>
                <c:pt idx="10">
                  <c:v>Opportunities to have fun OTJ</c:v>
                </c:pt>
                <c:pt idx="11">
                  <c:v>Affinity groups based on race/culture/background</c:v>
                </c:pt>
                <c:pt idx="12">
                  <c:v>Prestige of institution</c:v>
                </c:pt>
                <c:pt idx="13">
                  <c:v>Support for volunteering</c:v>
                </c:pt>
              </c:strCache>
            </c:strRef>
          </c:cat>
          <c:val>
            <c:numRef>
              <c:f>OrgCulture!$C$18:$C$31</c:f>
              <c:numCache>
                <c:formatCode>0%</c:formatCode>
                <c:ptCount val="14"/>
                <c:pt idx="0">
                  <c:v>0.34741784037558687</c:v>
                </c:pt>
                <c:pt idx="1">
                  <c:v>0.39814814814814814</c:v>
                </c:pt>
                <c:pt idx="2">
                  <c:v>0.39449541284403672</c:v>
                </c:pt>
                <c:pt idx="3">
                  <c:v>0.41121495327102803</c:v>
                </c:pt>
                <c:pt idx="4">
                  <c:v>0.50704225352112675</c:v>
                </c:pt>
                <c:pt idx="5">
                  <c:v>0.48356807511737088</c:v>
                </c:pt>
                <c:pt idx="6">
                  <c:v>0.40845070422535212</c:v>
                </c:pt>
                <c:pt idx="7">
                  <c:v>0.31132075471698112</c:v>
                </c:pt>
                <c:pt idx="8">
                  <c:v>0.3127962085308057</c:v>
                </c:pt>
                <c:pt idx="9">
                  <c:v>0.30516431924882631</c:v>
                </c:pt>
                <c:pt idx="10">
                  <c:v>0.23113207547169812</c:v>
                </c:pt>
                <c:pt idx="11">
                  <c:v>0.1990521327014218</c:v>
                </c:pt>
                <c:pt idx="12">
                  <c:v>0.23584905660377359</c:v>
                </c:pt>
                <c:pt idx="13">
                  <c:v>0.23113207547169812</c:v>
                </c:pt>
              </c:numCache>
            </c:numRef>
          </c:val>
          <c:smooth val="0"/>
        </c:ser>
        <c:ser>
          <c:idx val="2"/>
          <c:order val="2"/>
          <c:tx>
            <c:strRef>
              <c:f>OrgCulture!$D$17</c:f>
              <c:strCache>
                <c:ptCount val="1"/>
                <c:pt idx="0">
                  <c:v>Somewhat Important</c:v>
                </c:pt>
              </c:strCache>
            </c:strRef>
          </c:tx>
          <c:cat>
            <c:strRef>
              <c:f>OrgCulture!$A$18:$A$31</c:f>
              <c:strCache>
                <c:ptCount val="14"/>
                <c:pt idx="0">
                  <c:v>Treated with Respect by colleagues</c:v>
                </c:pt>
                <c:pt idx="1">
                  <c:v>Having needed resources</c:v>
                </c:pt>
                <c:pt idx="2">
                  <c:v>Diverse Senior Management</c:v>
                </c:pt>
                <c:pt idx="3">
                  <c:v>Relationhsips w/ cow orkers</c:v>
                </c:pt>
                <c:pt idx="4">
                  <c:v>Perceived Financial Stability of Org</c:v>
                </c:pt>
                <c:pt idx="5">
                  <c:v>Work Space</c:v>
                </c:pt>
                <c:pt idx="6">
                  <c:v>Mission/Goals/Values</c:v>
                </c:pt>
                <c:pt idx="7">
                  <c:v>Org Type (non-profit, etc.)</c:v>
                </c:pt>
                <c:pt idx="8">
                  <c:v>Support for Sustainability</c:v>
                </c:pt>
                <c:pt idx="9">
                  <c:v>Diverse Workforce</c:v>
                </c:pt>
                <c:pt idx="10">
                  <c:v>Opportunities to have fun OTJ</c:v>
                </c:pt>
                <c:pt idx="11">
                  <c:v>Affinity groups based on race/culture/background</c:v>
                </c:pt>
                <c:pt idx="12">
                  <c:v>Prestige of institution</c:v>
                </c:pt>
                <c:pt idx="13">
                  <c:v>Support for volunteering</c:v>
                </c:pt>
              </c:strCache>
            </c:strRef>
          </c:cat>
          <c:val>
            <c:numRef>
              <c:f>OrgCulture!$D$18:$D$31</c:f>
              <c:numCache>
                <c:formatCode>0%</c:formatCode>
                <c:ptCount val="14"/>
                <c:pt idx="0">
                  <c:v>7.0422535211267609E-2</c:v>
                </c:pt>
                <c:pt idx="1">
                  <c:v>2.7777777777777776E-2</c:v>
                </c:pt>
                <c:pt idx="2">
                  <c:v>5.5045871559633031E-2</c:v>
                </c:pt>
                <c:pt idx="3">
                  <c:v>0.12149532710280374</c:v>
                </c:pt>
                <c:pt idx="4">
                  <c:v>0.13145539906103287</c:v>
                </c:pt>
                <c:pt idx="5">
                  <c:v>0.22065727699530516</c:v>
                </c:pt>
                <c:pt idx="6">
                  <c:v>0.27230046948356806</c:v>
                </c:pt>
                <c:pt idx="7">
                  <c:v>0.25</c:v>
                </c:pt>
                <c:pt idx="8">
                  <c:v>0.35545023696682465</c:v>
                </c:pt>
                <c:pt idx="9">
                  <c:v>0.25352112676056338</c:v>
                </c:pt>
                <c:pt idx="10">
                  <c:v>0.3632075471698113</c:v>
                </c:pt>
                <c:pt idx="11">
                  <c:v>0.26066350710900477</c:v>
                </c:pt>
                <c:pt idx="12">
                  <c:v>0.34433962264150941</c:v>
                </c:pt>
                <c:pt idx="13">
                  <c:v>0.30188679245283018</c:v>
                </c:pt>
              </c:numCache>
            </c:numRef>
          </c:val>
          <c:smooth val="0"/>
        </c:ser>
        <c:ser>
          <c:idx val="3"/>
          <c:order val="3"/>
          <c:tx>
            <c:strRef>
              <c:f>OrgCulture!$E$17</c:f>
              <c:strCache>
                <c:ptCount val="1"/>
                <c:pt idx="0">
                  <c:v>Little Importance</c:v>
                </c:pt>
              </c:strCache>
            </c:strRef>
          </c:tx>
          <c:cat>
            <c:strRef>
              <c:f>OrgCulture!$A$18:$A$31</c:f>
              <c:strCache>
                <c:ptCount val="14"/>
                <c:pt idx="0">
                  <c:v>Treated with Respect by colleagues</c:v>
                </c:pt>
                <c:pt idx="1">
                  <c:v>Having needed resources</c:v>
                </c:pt>
                <c:pt idx="2">
                  <c:v>Diverse Senior Management</c:v>
                </c:pt>
                <c:pt idx="3">
                  <c:v>Relationhsips w/ cow orkers</c:v>
                </c:pt>
                <c:pt idx="4">
                  <c:v>Perceived Financial Stability of Org</c:v>
                </c:pt>
                <c:pt idx="5">
                  <c:v>Work Space</c:v>
                </c:pt>
                <c:pt idx="6">
                  <c:v>Mission/Goals/Values</c:v>
                </c:pt>
                <c:pt idx="7">
                  <c:v>Org Type (non-profit, etc.)</c:v>
                </c:pt>
                <c:pt idx="8">
                  <c:v>Support for Sustainability</c:v>
                </c:pt>
                <c:pt idx="9">
                  <c:v>Diverse Workforce</c:v>
                </c:pt>
                <c:pt idx="10">
                  <c:v>Opportunities to have fun OTJ</c:v>
                </c:pt>
                <c:pt idx="11">
                  <c:v>Affinity groups based on race/culture/background</c:v>
                </c:pt>
                <c:pt idx="12">
                  <c:v>Prestige of institution</c:v>
                </c:pt>
                <c:pt idx="13">
                  <c:v>Support for volunteering</c:v>
                </c:pt>
              </c:strCache>
            </c:strRef>
          </c:cat>
          <c:val>
            <c:numRef>
              <c:f>OrgCulture!$E$18:$E$31</c:f>
              <c:numCache>
                <c:formatCode>0%</c:formatCode>
                <c:ptCount val="14"/>
                <c:pt idx="0">
                  <c:v>4.6948356807511738E-3</c:v>
                </c:pt>
                <c:pt idx="1">
                  <c:v>4.6296296296296294E-3</c:v>
                </c:pt>
                <c:pt idx="2">
                  <c:v>4.5871559633027525E-3</c:v>
                </c:pt>
                <c:pt idx="3">
                  <c:v>9.3457943925233638E-3</c:v>
                </c:pt>
                <c:pt idx="4">
                  <c:v>4.2253521126760563E-2</c:v>
                </c:pt>
                <c:pt idx="5">
                  <c:v>7.5117370892018781E-2</c:v>
                </c:pt>
                <c:pt idx="6">
                  <c:v>7.9812206572769953E-2</c:v>
                </c:pt>
                <c:pt idx="7">
                  <c:v>0.15566037735849056</c:v>
                </c:pt>
                <c:pt idx="8">
                  <c:v>0.15165876777251186</c:v>
                </c:pt>
                <c:pt idx="9">
                  <c:v>0.17370892018779344</c:v>
                </c:pt>
                <c:pt idx="10">
                  <c:v>0.27358490566037735</c:v>
                </c:pt>
                <c:pt idx="11">
                  <c:v>0.25592417061611372</c:v>
                </c:pt>
                <c:pt idx="12">
                  <c:v>0.26415094339622641</c:v>
                </c:pt>
                <c:pt idx="13">
                  <c:v>0.33962264150943394</c:v>
                </c:pt>
              </c:numCache>
            </c:numRef>
          </c:val>
          <c:smooth val="0"/>
        </c:ser>
        <c:ser>
          <c:idx val="4"/>
          <c:order val="4"/>
          <c:tx>
            <c:strRef>
              <c:f>OrgCulture!$F$17</c:f>
              <c:strCache>
                <c:ptCount val="1"/>
                <c:pt idx="0">
                  <c:v>Unimportant</c:v>
                </c:pt>
              </c:strCache>
            </c:strRef>
          </c:tx>
          <c:cat>
            <c:strRef>
              <c:f>OrgCulture!$A$18:$A$31</c:f>
              <c:strCache>
                <c:ptCount val="14"/>
                <c:pt idx="0">
                  <c:v>Treated with Respect by colleagues</c:v>
                </c:pt>
                <c:pt idx="1">
                  <c:v>Having needed resources</c:v>
                </c:pt>
                <c:pt idx="2">
                  <c:v>Diverse Senior Management</c:v>
                </c:pt>
                <c:pt idx="3">
                  <c:v>Relationhsips w/ cow orkers</c:v>
                </c:pt>
                <c:pt idx="4">
                  <c:v>Perceived Financial Stability of Org</c:v>
                </c:pt>
                <c:pt idx="5">
                  <c:v>Work Space</c:v>
                </c:pt>
                <c:pt idx="6">
                  <c:v>Mission/Goals/Values</c:v>
                </c:pt>
                <c:pt idx="7">
                  <c:v>Org Type (non-profit, etc.)</c:v>
                </c:pt>
                <c:pt idx="8">
                  <c:v>Support for Sustainability</c:v>
                </c:pt>
                <c:pt idx="9">
                  <c:v>Diverse Workforce</c:v>
                </c:pt>
                <c:pt idx="10">
                  <c:v>Opportunities to have fun OTJ</c:v>
                </c:pt>
                <c:pt idx="11">
                  <c:v>Affinity groups based on race/culture/background</c:v>
                </c:pt>
                <c:pt idx="12">
                  <c:v>Prestige of institution</c:v>
                </c:pt>
                <c:pt idx="13">
                  <c:v>Support for volunteering</c:v>
                </c:pt>
              </c:strCache>
            </c:strRef>
          </c:cat>
          <c:val>
            <c:numRef>
              <c:f>OrgCulture!$F$18:$F$31</c:f>
              <c:numCache>
                <c:formatCode>0%</c:formatCode>
                <c:ptCount val="14"/>
                <c:pt idx="0">
                  <c:v>4.6948356807511738E-3</c:v>
                </c:pt>
                <c:pt idx="1">
                  <c:v>1.3888888888888888E-2</c:v>
                </c:pt>
                <c:pt idx="2">
                  <c:v>3.2110091743119268E-2</c:v>
                </c:pt>
                <c:pt idx="3">
                  <c:v>9.3457943925233638E-3</c:v>
                </c:pt>
                <c:pt idx="4">
                  <c:v>1.4084507042253521E-2</c:v>
                </c:pt>
                <c:pt idx="5">
                  <c:v>1.8779342723004695E-2</c:v>
                </c:pt>
                <c:pt idx="6">
                  <c:v>4.6948356807511735E-2</c:v>
                </c:pt>
                <c:pt idx="7">
                  <c:v>9.9056603773584911E-2</c:v>
                </c:pt>
                <c:pt idx="8">
                  <c:v>7.1090047393364927E-2</c:v>
                </c:pt>
                <c:pt idx="9">
                  <c:v>0.18309859154929578</c:v>
                </c:pt>
                <c:pt idx="10">
                  <c:v>8.4905660377358486E-2</c:v>
                </c:pt>
                <c:pt idx="11">
                  <c:v>0.24170616113744076</c:v>
                </c:pt>
                <c:pt idx="12">
                  <c:v>0.11792452830188679</c:v>
                </c:pt>
                <c:pt idx="13">
                  <c:v>0.10377358490566038</c:v>
                </c:pt>
              </c:numCache>
            </c:numRef>
          </c:val>
          <c:smooth val="0"/>
        </c:ser>
        <c:dLbls>
          <c:showLegendKey val="0"/>
          <c:showVal val="0"/>
          <c:showCatName val="0"/>
          <c:showSerName val="0"/>
          <c:showPercent val="0"/>
          <c:showBubbleSize val="0"/>
        </c:dLbls>
        <c:marker val="1"/>
        <c:smooth val="0"/>
        <c:axId val="301962520"/>
        <c:axId val="8202712"/>
      </c:lineChart>
      <c:catAx>
        <c:axId val="301962520"/>
        <c:scaling>
          <c:orientation val="minMax"/>
        </c:scaling>
        <c:delete val="0"/>
        <c:axPos val="b"/>
        <c:numFmt formatCode="General" sourceLinked="0"/>
        <c:majorTickMark val="out"/>
        <c:minorTickMark val="none"/>
        <c:tickLblPos val="nextTo"/>
        <c:txPr>
          <a:bodyPr rot="-4020000"/>
          <a:lstStyle/>
          <a:p>
            <a:pPr>
              <a:defRPr/>
            </a:pPr>
            <a:endParaRPr lang="en-US"/>
          </a:p>
        </c:txPr>
        <c:crossAx val="8202712"/>
        <c:crosses val="autoZero"/>
        <c:auto val="1"/>
        <c:lblAlgn val="ctr"/>
        <c:lblOffset val="100"/>
        <c:noMultiLvlLbl val="0"/>
      </c:catAx>
      <c:valAx>
        <c:axId val="8202712"/>
        <c:scaling>
          <c:orientation val="minMax"/>
        </c:scaling>
        <c:delete val="0"/>
        <c:axPos val="l"/>
        <c:majorGridlines/>
        <c:numFmt formatCode="0%" sourceLinked="1"/>
        <c:majorTickMark val="out"/>
        <c:minorTickMark val="none"/>
        <c:tickLblPos val="nextTo"/>
        <c:crossAx val="301962520"/>
        <c:crosses val="autoZero"/>
        <c:crossBetween val="between"/>
      </c:valAx>
    </c:plotArea>
    <c:legend>
      <c:legendPos val="r"/>
      <c:overlay val="0"/>
    </c:legend>
    <c:plotVisOnly val="1"/>
    <c:dispBlanksAs val="gap"/>
    <c:showDLblsOverMax val="0"/>
  </c:chart>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OrgCulture!$B$53</c:f>
              <c:strCache>
                <c:ptCount val="1"/>
                <c:pt idx="0">
                  <c:v>Great Extent</c:v>
                </c:pt>
              </c:strCache>
            </c:strRef>
          </c:tx>
          <c:cat>
            <c:strRef>
              <c:f>OrgCulture!$A$54:$A$67</c:f>
              <c:strCache>
                <c:ptCount val="14"/>
                <c:pt idx="0">
                  <c:v>Org Type (non-profit, etc.)</c:v>
                </c:pt>
                <c:pt idx="1">
                  <c:v>Relationhsips w/ cow orkers</c:v>
                </c:pt>
                <c:pt idx="2">
                  <c:v>Perceived Financial Stability of Org</c:v>
                </c:pt>
                <c:pt idx="3">
                  <c:v>Treated with Respect by colleagues</c:v>
                </c:pt>
                <c:pt idx="4">
                  <c:v>Work Space</c:v>
                </c:pt>
                <c:pt idx="5">
                  <c:v>Prestige of institution</c:v>
                </c:pt>
                <c:pt idx="6">
                  <c:v>Mission/Goals/Values</c:v>
                </c:pt>
                <c:pt idx="7">
                  <c:v>Having needed resources</c:v>
                </c:pt>
                <c:pt idx="8">
                  <c:v>Diverse Workforce</c:v>
                </c:pt>
                <c:pt idx="9">
                  <c:v>Support for volunteering</c:v>
                </c:pt>
                <c:pt idx="10">
                  <c:v>Opportunities to have fun OTJ</c:v>
                </c:pt>
                <c:pt idx="11">
                  <c:v>Affinity Groups</c:v>
                </c:pt>
                <c:pt idx="12">
                  <c:v>Diverse Senior Management</c:v>
                </c:pt>
                <c:pt idx="13">
                  <c:v>Support for Sustainability</c:v>
                </c:pt>
              </c:strCache>
            </c:strRef>
          </c:cat>
          <c:val>
            <c:numRef>
              <c:f>OrgCulture!$B$54:$B$67</c:f>
              <c:numCache>
                <c:formatCode>0%</c:formatCode>
                <c:ptCount val="14"/>
                <c:pt idx="0">
                  <c:v>0.37980769230769229</c:v>
                </c:pt>
                <c:pt idx="1">
                  <c:v>0.27830188679245282</c:v>
                </c:pt>
                <c:pt idx="2">
                  <c:v>0.26540284360189575</c:v>
                </c:pt>
                <c:pt idx="3">
                  <c:v>0.25821596244131456</c:v>
                </c:pt>
                <c:pt idx="4">
                  <c:v>0.25352112676056338</c:v>
                </c:pt>
                <c:pt idx="5">
                  <c:v>0.25592417061611372</c:v>
                </c:pt>
                <c:pt idx="6">
                  <c:v>0.24285714285714285</c:v>
                </c:pt>
                <c:pt idx="7">
                  <c:v>0.14553990610328638</c:v>
                </c:pt>
                <c:pt idx="8">
                  <c:v>0.13333333333333333</c:v>
                </c:pt>
                <c:pt idx="9">
                  <c:v>0.11483253588516747</c:v>
                </c:pt>
                <c:pt idx="10">
                  <c:v>9.5238095238095233E-2</c:v>
                </c:pt>
                <c:pt idx="11">
                  <c:v>7.2463768115942032E-2</c:v>
                </c:pt>
                <c:pt idx="12">
                  <c:v>5.7142857142857141E-2</c:v>
                </c:pt>
                <c:pt idx="13">
                  <c:v>3.7037037037037035E-2</c:v>
                </c:pt>
              </c:numCache>
            </c:numRef>
          </c:val>
          <c:smooth val="0"/>
        </c:ser>
        <c:ser>
          <c:idx val="1"/>
          <c:order val="1"/>
          <c:tx>
            <c:strRef>
              <c:f>OrgCulture!$C$53</c:f>
              <c:strCache>
                <c:ptCount val="1"/>
                <c:pt idx="0">
                  <c:v>Sufficiently</c:v>
                </c:pt>
              </c:strCache>
            </c:strRef>
          </c:tx>
          <c:cat>
            <c:strRef>
              <c:f>OrgCulture!$A$54:$A$67</c:f>
              <c:strCache>
                <c:ptCount val="14"/>
                <c:pt idx="0">
                  <c:v>Org Type (non-profit, etc.)</c:v>
                </c:pt>
                <c:pt idx="1">
                  <c:v>Relationhsips w/ cow orkers</c:v>
                </c:pt>
                <c:pt idx="2">
                  <c:v>Perceived Financial Stability of Org</c:v>
                </c:pt>
                <c:pt idx="3">
                  <c:v>Treated with Respect by colleagues</c:v>
                </c:pt>
                <c:pt idx="4">
                  <c:v>Work Space</c:v>
                </c:pt>
                <c:pt idx="5">
                  <c:v>Prestige of institution</c:v>
                </c:pt>
                <c:pt idx="6">
                  <c:v>Mission/Goals/Values</c:v>
                </c:pt>
                <c:pt idx="7">
                  <c:v>Having needed resources</c:v>
                </c:pt>
                <c:pt idx="8">
                  <c:v>Diverse Workforce</c:v>
                </c:pt>
                <c:pt idx="9">
                  <c:v>Support for volunteering</c:v>
                </c:pt>
                <c:pt idx="10">
                  <c:v>Opportunities to have fun OTJ</c:v>
                </c:pt>
                <c:pt idx="11">
                  <c:v>Affinity Groups</c:v>
                </c:pt>
                <c:pt idx="12">
                  <c:v>Diverse Senior Management</c:v>
                </c:pt>
                <c:pt idx="13">
                  <c:v>Support for Sustainability</c:v>
                </c:pt>
              </c:strCache>
            </c:strRef>
          </c:cat>
          <c:val>
            <c:numRef>
              <c:f>OrgCulture!$C$54:$C$67</c:f>
              <c:numCache>
                <c:formatCode>0%</c:formatCode>
                <c:ptCount val="14"/>
                <c:pt idx="0">
                  <c:v>0.46634615384615385</c:v>
                </c:pt>
                <c:pt idx="1">
                  <c:v>0.45754716981132076</c:v>
                </c:pt>
                <c:pt idx="2">
                  <c:v>0.45497630331753552</c:v>
                </c:pt>
                <c:pt idx="3">
                  <c:v>0.46478873239436619</c:v>
                </c:pt>
                <c:pt idx="4">
                  <c:v>0.39906103286384975</c:v>
                </c:pt>
                <c:pt idx="5">
                  <c:v>0.40284360189573459</c:v>
                </c:pt>
                <c:pt idx="6">
                  <c:v>0.41428571428571431</c:v>
                </c:pt>
                <c:pt idx="7">
                  <c:v>0.31924882629107981</c:v>
                </c:pt>
                <c:pt idx="8">
                  <c:v>0.34285714285714286</c:v>
                </c:pt>
                <c:pt idx="9">
                  <c:v>0.29665071770334928</c:v>
                </c:pt>
                <c:pt idx="10">
                  <c:v>0.3</c:v>
                </c:pt>
                <c:pt idx="11">
                  <c:v>0.23671497584541062</c:v>
                </c:pt>
                <c:pt idx="12">
                  <c:v>0.22857142857142856</c:v>
                </c:pt>
                <c:pt idx="13">
                  <c:v>0.22839506172839505</c:v>
                </c:pt>
              </c:numCache>
            </c:numRef>
          </c:val>
          <c:smooth val="0"/>
        </c:ser>
        <c:ser>
          <c:idx val="2"/>
          <c:order val="2"/>
          <c:tx>
            <c:strRef>
              <c:f>OrgCulture!$D$53</c:f>
              <c:strCache>
                <c:ptCount val="1"/>
                <c:pt idx="0">
                  <c:v>Somewhat</c:v>
                </c:pt>
              </c:strCache>
            </c:strRef>
          </c:tx>
          <c:cat>
            <c:strRef>
              <c:f>OrgCulture!$A$54:$A$67</c:f>
              <c:strCache>
                <c:ptCount val="14"/>
                <c:pt idx="0">
                  <c:v>Org Type (non-profit, etc.)</c:v>
                </c:pt>
                <c:pt idx="1">
                  <c:v>Relationhsips w/ cow orkers</c:v>
                </c:pt>
                <c:pt idx="2">
                  <c:v>Perceived Financial Stability of Org</c:v>
                </c:pt>
                <c:pt idx="3">
                  <c:v>Treated with Respect by colleagues</c:v>
                </c:pt>
                <c:pt idx="4">
                  <c:v>Work Space</c:v>
                </c:pt>
                <c:pt idx="5">
                  <c:v>Prestige of institution</c:v>
                </c:pt>
                <c:pt idx="6">
                  <c:v>Mission/Goals/Values</c:v>
                </c:pt>
                <c:pt idx="7">
                  <c:v>Having needed resources</c:v>
                </c:pt>
                <c:pt idx="8">
                  <c:v>Diverse Workforce</c:v>
                </c:pt>
                <c:pt idx="9">
                  <c:v>Support for volunteering</c:v>
                </c:pt>
                <c:pt idx="10">
                  <c:v>Opportunities to have fun OTJ</c:v>
                </c:pt>
                <c:pt idx="11">
                  <c:v>Affinity Groups</c:v>
                </c:pt>
                <c:pt idx="12">
                  <c:v>Diverse Senior Management</c:v>
                </c:pt>
                <c:pt idx="13">
                  <c:v>Support for Sustainability</c:v>
                </c:pt>
              </c:strCache>
            </c:strRef>
          </c:cat>
          <c:val>
            <c:numRef>
              <c:f>OrgCulture!$D$54:$D$67</c:f>
              <c:numCache>
                <c:formatCode>0%</c:formatCode>
                <c:ptCount val="14"/>
                <c:pt idx="0">
                  <c:v>0.10576923076923077</c:v>
                </c:pt>
                <c:pt idx="1">
                  <c:v>0.17452830188679244</c:v>
                </c:pt>
                <c:pt idx="2">
                  <c:v>0.19431279620853081</c:v>
                </c:pt>
                <c:pt idx="3">
                  <c:v>0.20657276995305165</c:v>
                </c:pt>
                <c:pt idx="4">
                  <c:v>0.20657276995305165</c:v>
                </c:pt>
                <c:pt idx="5">
                  <c:v>0.21800947867298578</c:v>
                </c:pt>
                <c:pt idx="6">
                  <c:v>0.24285714285714285</c:v>
                </c:pt>
                <c:pt idx="7">
                  <c:v>0.38028169014084506</c:v>
                </c:pt>
                <c:pt idx="8">
                  <c:v>0.29523809523809524</c:v>
                </c:pt>
                <c:pt idx="9">
                  <c:v>0.26794258373205743</c:v>
                </c:pt>
                <c:pt idx="10">
                  <c:v>0.30952380952380953</c:v>
                </c:pt>
                <c:pt idx="11">
                  <c:v>0.32850241545893721</c:v>
                </c:pt>
                <c:pt idx="12">
                  <c:v>0.2857142857142857</c:v>
                </c:pt>
                <c:pt idx="13">
                  <c:v>3.0864197530864196E-2</c:v>
                </c:pt>
              </c:numCache>
            </c:numRef>
          </c:val>
          <c:smooth val="0"/>
        </c:ser>
        <c:ser>
          <c:idx val="3"/>
          <c:order val="3"/>
          <c:tx>
            <c:strRef>
              <c:f>OrgCulture!$E$53</c:f>
              <c:strCache>
                <c:ptCount val="1"/>
                <c:pt idx="0">
                  <c:v>Very Little</c:v>
                </c:pt>
              </c:strCache>
            </c:strRef>
          </c:tx>
          <c:cat>
            <c:strRef>
              <c:f>OrgCulture!$A$54:$A$67</c:f>
              <c:strCache>
                <c:ptCount val="14"/>
                <c:pt idx="0">
                  <c:v>Org Type (non-profit, etc.)</c:v>
                </c:pt>
                <c:pt idx="1">
                  <c:v>Relationhsips w/ cow orkers</c:v>
                </c:pt>
                <c:pt idx="2">
                  <c:v>Perceived Financial Stability of Org</c:v>
                </c:pt>
                <c:pt idx="3">
                  <c:v>Treated with Respect by colleagues</c:v>
                </c:pt>
                <c:pt idx="4">
                  <c:v>Work Space</c:v>
                </c:pt>
                <c:pt idx="5">
                  <c:v>Prestige of institution</c:v>
                </c:pt>
                <c:pt idx="6">
                  <c:v>Mission/Goals/Values</c:v>
                </c:pt>
                <c:pt idx="7">
                  <c:v>Having needed resources</c:v>
                </c:pt>
                <c:pt idx="8">
                  <c:v>Diverse Workforce</c:v>
                </c:pt>
                <c:pt idx="9">
                  <c:v>Support for volunteering</c:v>
                </c:pt>
                <c:pt idx="10">
                  <c:v>Opportunities to have fun OTJ</c:v>
                </c:pt>
                <c:pt idx="11">
                  <c:v>Affinity Groups</c:v>
                </c:pt>
                <c:pt idx="12">
                  <c:v>Diverse Senior Management</c:v>
                </c:pt>
                <c:pt idx="13">
                  <c:v>Support for Sustainability</c:v>
                </c:pt>
              </c:strCache>
            </c:strRef>
          </c:cat>
          <c:val>
            <c:numRef>
              <c:f>OrgCulture!$E$54:$E$67</c:f>
              <c:numCache>
                <c:formatCode>0%</c:formatCode>
                <c:ptCount val="14"/>
                <c:pt idx="0">
                  <c:v>1.4423076923076924E-2</c:v>
                </c:pt>
                <c:pt idx="1">
                  <c:v>8.0188679245283015E-2</c:v>
                </c:pt>
                <c:pt idx="2">
                  <c:v>7.582938388625593E-2</c:v>
                </c:pt>
                <c:pt idx="3">
                  <c:v>5.1643192488262914E-2</c:v>
                </c:pt>
                <c:pt idx="4">
                  <c:v>0.13145539906103287</c:v>
                </c:pt>
                <c:pt idx="5">
                  <c:v>9.4786729857819899E-2</c:v>
                </c:pt>
                <c:pt idx="6">
                  <c:v>7.6190476190476197E-2</c:v>
                </c:pt>
                <c:pt idx="7">
                  <c:v>0.13615023474178403</c:v>
                </c:pt>
                <c:pt idx="8">
                  <c:v>0.18095238095238095</c:v>
                </c:pt>
                <c:pt idx="9">
                  <c:v>0.20095693779904306</c:v>
                </c:pt>
                <c:pt idx="10">
                  <c:v>0.24285714285714285</c:v>
                </c:pt>
                <c:pt idx="11">
                  <c:v>0.19806763285024154</c:v>
                </c:pt>
                <c:pt idx="12">
                  <c:v>0.32857142857142857</c:v>
                </c:pt>
                <c:pt idx="13">
                  <c:v>0.29629629629629628</c:v>
                </c:pt>
              </c:numCache>
            </c:numRef>
          </c:val>
          <c:smooth val="0"/>
        </c:ser>
        <c:ser>
          <c:idx val="4"/>
          <c:order val="4"/>
          <c:tx>
            <c:strRef>
              <c:f>OrgCulture!$F$53</c:f>
              <c:strCache>
                <c:ptCount val="1"/>
                <c:pt idx="0">
                  <c:v>Not / Not Offered</c:v>
                </c:pt>
              </c:strCache>
            </c:strRef>
          </c:tx>
          <c:cat>
            <c:strRef>
              <c:f>OrgCulture!$A$54:$A$67</c:f>
              <c:strCache>
                <c:ptCount val="14"/>
                <c:pt idx="0">
                  <c:v>Org Type (non-profit, etc.)</c:v>
                </c:pt>
                <c:pt idx="1">
                  <c:v>Relationhsips w/ cow orkers</c:v>
                </c:pt>
                <c:pt idx="2">
                  <c:v>Perceived Financial Stability of Org</c:v>
                </c:pt>
                <c:pt idx="3">
                  <c:v>Treated with Respect by colleagues</c:v>
                </c:pt>
                <c:pt idx="4">
                  <c:v>Work Space</c:v>
                </c:pt>
                <c:pt idx="5">
                  <c:v>Prestige of institution</c:v>
                </c:pt>
                <c:pt idx="6">
                  <c:v>Mission/Goals/Values</c:v>
                </c:pt>
                <c:pt idx="7">
                  <c:v>Having needed resources</c:v>
                </c:pt>
                <c:pt idx="8">
                  <c:v>Diverse Workforce</c:v>
                </c:pt>
                <c:pt idx="9">
                  <c:v>Support for volunteering</c:v>
                </c:pt>
                <c:pt idx="10">
                  <c:v>Opportunities to have fun OTJ</c:v>
                </c:pt>
                <c:pt idx="11">
                  <c:v>Affinity Groups</c:v>
                </c:pt>
                <c:pt idx="12">
                  <c:v>Diverse Senior Management</c:v>
                </c:pt>
                <c:pt idx="13">
                  <c:v>Support for Sustainability</c:v>
                </c:pt>
              </c:strCache>
            </c:strRef>
          </c:cat>
          <c:val>
            <c:numRef>
              <c:f>OrgCulture!$F$54:$F$67</c:f>
              <c:numCache>
                <c:formatCode>0%</c:formatCode>
                <c:ptCount val="14"/>
                <c:pt idx="0">
                  <c:v>3.3653846153846152E-2</c:v>
                </c:pt>
                <c:pt idx="1">
                  <c:v>9.433962264150943E-3</c:v>
                </c:pt>
                <c:pt idx="2">
                  <c:v>9.4786729857819912E-3</c:v>
                </c:pt>
                <c:pt idx="3">
                  <c:v>1.8779342723004695E-2</c:v>
                </c:pt>
                <c:pt idx="4">
                  <c:v>9.3896713615023476E-3</c:v>
                </c:pt>
                <c:pt idx="5">
                  <c:v>2.843601895734597E-2</c:v>
                </c:pt>
                <c:pt idx="6">
                  <c:v>2.3809523809523808E-2</c:v>
                </c:pt>
                <c:pt idx="7">
                  <c:v>1.8779342723004695E-2</c:v>
                </c:pt>
                <c:pt idx="8">
                  <c:v>4.7619047619047616E-2</c:v>
                </c:pt>
                <c:pt idx="9">
                  <c:v>0.11961722488038277</c:v>
                </c:pt>
                <c:pt idx="10">
                  <c:v>5.2380952380952382E-2</c:v>
                </c:pt>
                <c:pt idx="11">
                  <c:v>0.16425120772946861</c:v>
                </c:pt>
                <c:pt idx="12">
                  <c:v>0.1</c:v>
                </c:pt>
                <c:pt idx="13">
                  <c:v>0.40740740740740738</c:v>
                </c:pt>
              </c:numCache>
            </c:numRef>
          </c:val>
          <c:smooth val="0"/>
        </c:ser>
        <c:dLbls>
          <c:showLegendKey val="0"/>
          <c:showVal val="0"/>
          <c:showCatName val="0"/>
          <c:showSerName val="0"/>
          <c:showPercent val="0"/>
          <c:showBubbleSize val="0"/>
        </c:dLbls>
        <c:marker val="1"/>
        <c:smooth val="0"/>
        <c:axId val="8205456"/>
        <c:axId val="8203888"/>
      </c:lineChart>
      <c:catAx>
        <c:axId val="8205456"/>
        <c:scaling>
          <c:orientation val="minMax"/>
        </c:scaling>
        <c:delete val="0"/>
        <c:axPos val="b"/>
        <c:numFmt formatCode="General" sourceLinked="0"/>
        <c:majorTickMark val="out"/>
        <c:minorTickMark val="none"/>
        <c:tickLblPos val="nextTo"/>
        <c:txPr>
          <a:bodyPr rot="-3600000"/>
          <a:lstStyle/>
          <a:p>
            <a:pPr>
              <a:defRPr/>
            </a:pPr>
            <a:endParaRPr lang="en-US"/>
          </a:p>
        </c:txPr>
        <c:crossAx val="8203888"/>
        <c:crosses val="autoZero"/>
        <c:auto val="1"/>
        <c:lblAlgn val="ctr"/>
        <c:lblOffset val="100"/>
        <c:noMultiLvlLbl val="0"/>
      </c:catAx>
      <c:valAx>
        <c:axId val="8203888"/>
        <c:scaling>
          <c:orientation val="minMax"/>
        </c:scaling>
        <c:delete val="0"/>
        <c:axPos val="l"/>
        <c:majorGridlines/>
        <c:numFmt formatCode="0%" sourceLinked="1"/>
        <c:majorTickMark val="out"/>
        <c:minorTickMark val="none"/>
        <c:tickLblPos val="nextTo"/>
        <c:crossAx val="8205456"/>
        <c:crosses val="autoZero"/>
        <c:crossBetween val="between"/>
      </c:valAx>
    </c:plotArea>
    <c:legend>
      <c:legendPos val="r"/>
      <c:overlay val="0"/>
    </c:legend>
    <c:plotVisOnly val="1"/>
    <c:dispBlanksAs val="gap"/>
    <c:showDLblsOverMax val="0"/>
  </c:chart>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LdrMgt!$B$17</c:f>
              <c:strCache>
                <c:ptCount val="1"/>
                <c:pt idx="0">
                  <c:v>Very Important</c:v>
                </c:pt>
              </c:strCache>
            </c:strRef>
          </c:tx>
          <c:cat>
            <c:strRef>
              <c:f>LdrMgt!$A$18:$A$31</c:f>
              <c:strCache>
                <c:ptCount val="14"/>
                <c:pt idx="0">
                  <c:v>Trust in Direct Supervisor</c:v>
                </c:pt>
                <c:pt idx="1">
                  <c:v>Direct Supev Listens</c:v>
                </c:pt>
                <c:pt idx="2">
                  <c:v>Treated with respect by direct supervisor</c:v>
                </c:pt>
                <c:pt idx="3">
                  <c:v>Disagreementsw/supervisor  ok</c:v>
                </c:pt>
                <c:pt idx="4">
                  <c:v>Direct Supervisor undersand IT work</c:v>
                </c:pt>
                <c:pt idx="5">
                  <c:v>Direct Supervisor cares abt mysuccess</c:v>
                </c:pt>
                <c:pt idx="6">
                  <c:v>Clear Expectations</c:v>
                </c:pt>
                <c:pt idx="7">
                  <c:v>Trust in Sr Ldrshp</c:v>
                </c:pt>
                <c:pt idx="8">
                  <c:v>Lib Ldrshp understand IT work</c:v>
                </c:pt>
                <c:pt idx="9">
                  <c:v>Treated with respect by sr ldrshp</c:v>
                </c:pt>
                <c:pt idx="10">
                  <c:v>Recognition/Appreciation for Work</c:v>
                </c:pt>
                <c:pt idx="11">
                  <c:v>Sr Ldrshp cares about my success</c:v>
                </c:pt>
                <c:pt idx="12">
                  <c:v>Regular Comm from Sr Ldrshp</c:v>
                </c:pt>
                <c:pt idx="13">
                  <c:v>Evaluation Process</c:v>
                </c:pt>
              </c:strCache>
            </c:strRef>
          </c:cat>
          <c:val>
            <c:numRef>
              <c:f>LdrMgt!$B$18:$B$31</c:f>
              <c:numCache>
                <c:formatCode>0%</c:formatCode>
                <c:ptCount val="14"/>
                <c:pt idx="0">
                  <c:v>0.71621621621621623</c:v>
                </c:pt>
                <c:pt idx="1">
                  <c:v>0.72169811320754718</c:v>
                </c:pt>
                <c:pt idx="2">
                  <c:v>0.51388888888888884</c:v>
                </c:pt>
                <c:pt idx="3">
                  <c:v>0.58974358974358976</c:v>
                </c:pt>
                <c:pt idx="4">
                  <c:v>0.58590308370044053</c:v>
                </c:pt>
                <c:pt idx="5">
                  <c:v>0.53164556962025311</c:v>
                </c:pt>
                <c:pt idx="6">
                  <c:v>0.57276995305164324</c:v>
                </c:pt>
                <c:pt idx="7">
                  <c:v>0.53240740740740744</c:v>
                </c:pt>
                <c:pt idx="8">
                  <c:v>0.48068669527896996</c:v>
                </c:pt>
                <c:pt idx="9">
                  <c:v>0.43824701195219123</c:v>
                </c:pt>
                <c:pt idx="10">
                  <c:v>0.42465753424657532</c:v>
                </c:pt>
                <c:pt idx="11">
                  <c:v>0.31558935361216728</c:v>
                </c:pt>
                <c:pt idx="12">
                  <c:v>0.30841121495327101</c:v>
                </c:pt>
                <c:pt idx="13">
                  <c:v>0.24056603773584906</c:v>
                </c:pt>
              </c:numCache>
            </c:numRef>
          </c:val>
          <c:smooth val="0"/>
        </c:ser>
        <c:ser>
          <c:idx val="1"/>
          <c:order val="1"/>
          <c:tx>
            <c:strRef>
              <c:f>LdrMgt!$C$17</c:f>
              <c:strCache>
                <c:ptCount val="1"/>
                <c:pt idx="0">
                  <c:v>Important</c:v>
                </c:pt>
              </c:strCache>
            </c:strRef>
          </c:tx>
          <c:cat>
            <c:strRef>
              <c:f>LdrMgt!$A$18:$A$31</c:f>
              <c:strCache>
                <c:ptCount val="14"/>
                <c:pt idx="0">
                  <c:v>Trust in Direct Supervisor</c:v>
                </c:pt>
                <c:pt idx="1">
                  <c:v>Direct Supev Listens</c:v>
                </c:pt>
                <c:pt idx="2">
                  <c:v>Treated with respect by direct supervisor</c:v>
                </c:pt>
                <c:pt idx="3">
                  <c:v>Disagreementsw/supervisor  ok</c:v>
                </c:pt>
                <c:pt idx="4">
                  <c:v>Direct Supervisor undersand IT work</c:v>
                </c:pt>
                <c:pt idx="5">
                  <c:v>Direct Supervisor cares abt mysuccess</c:v>
                </c:pt>
                <c:pt idx="6">
                  <c:v>Clear Expectations</c:v>
                </c:pt>
                <c:pt idx="7">
                  <c:v>Trust in Sr Ldrshp</c:v>
                </c:pt>
                <c:pt idx="8">
                  <c:v>Lib Ldrshp understand IT work</c:v>
                </c:pt>
                <c:pt idx="9">
                  <c:v>Treated with respect by sr ldrshp</c:v>
                </c:pt>
                <c:pt idx="10">
                  <c:v>Recognition/Appreciation for Work</c:v>
                </c:pt>
                <c:pt idx="11">
                  <c:v>Sr Ldrshp cares about my success</c:v>
                </c:pt>
                <c:pt idx="12">
                  <c:v>Regular Comm from Sr Ldrshp</c:v>
                </c:pt>
                <c:pt idx="13">
                  <c:v>Evaluation Process</c:v>
                </c:pt>
              </c:strCache>
            </c:strRef>
          </c:cat>
          <c:val>
            <c:numRef>
              <c:f>LdrMgt!$C$18:$C$31</c:f>
              <c:numCache>
                <c:formatCode>0%</c:formatCode>
                <c:ptCount val="14"/>
                <c:pt idx="0">
                  <c:v>0.2072072072072072</c:v>
                </c:pt>
                <c:pt idx="1">
                  <c:v>0.24056603773584906</c:v>
                </c:pt>
                <c:pt idx="2">
                  <c:v>0.20833333333333334</c:v>
                </c:pt>
                <c:pt idx="3">
                  <c:v>0.26923076923076922</c:v>
                </c:pt>
                <c:pt idx="4">
                  <c:v>0.26431718061674009</c:v>
                </c:pt>
                <c:pt idx="5">
                  <c:v>0.31223628691983124</c:v>
                </c:pt>
                <c:pt idx="6">
                  <c:v>0.37558685446009388</c:v>
                </c:pt>
                <c:pt idx="7">
                  <c:v>0.375</c:v>
                </c:pt>
                <c:pt idx="8">
                  <c:v>0.33047210300429186</c:v>
                </c:pt>
                <c:pt idx="9">
                  <c:v>0.34262948207171312</c:v>
                </c:pt>
                <c:pt idx="10">
                  <c:v>0.37442922374429222</c:v>
                </c:pt>
                <c:pt idx="11">
                  <c:v>0.35741444866920152</c:v>
                </c:pt>
                <c:pt idx="12">
                  <c:v>0.46261682242990654</c:v>
                </c:pt>
                <c:pt idx="13">
                  <c:v>0.41037735849056606</c:v>
                </c:pt>
              </c:numCache>
            </c:numRef>
          </c:val>
          <c:smooth val="0"/>
        </c:ser>
        <c:ser>
          <c:idx val="2"/>
          <c:order val="2"/>
          <c:tx>
            <c:strRef>
              <c:f>LdrMgt!$D$17</c:f>
              <c:strCache>
                <c:ptCount val="1"/>
                <c:pt idx="0">
                  <c:v>Somewhat Important</c:v>
                </c:pt>
              </c:strCache>
            </c:strRef>
          </c:tx>
          <c:cat>
            <c:strRef>
              <c:f>LdrMgt!$A$18:$A$31</c:f>
              <c:strCache>
                <c:ptCount val="14"/>
                <c:pt idx="0">
                  <c:v>Trust in Direct Supervisor</c:v>
                </c:pt>
                <c:pt idx="1">
                  <c:v>Direct Supev Listens</c:v>
                </c:pt>
                <c:pt idx="2">
                  <c:v>Treated with respect by direct supervisor</c:v>
                </c:pt>
                <c:pt idx="3">
                  <c:v>Disagreementsw/supervisor  ok</c:v>
                </c:pt>
                <c:pt idx="4">
                  <c:v>Direct Supervisor undersand IT work</c:v>
                </c:pt>
                <c:pt idx="5">
                  <c:v>Direct Supervisor cares abt mysuccess</c:v>
                </c:pt>
                <c:pt idx="6">
                  <c:v>Clear Expectations</c:v>
                </c:pt>
                <c:pt idx="7">
                  <c:v>Trust in Sr Ldrshp</c:v>
                </c:pt>
                <c:pt idx="8">
                  <c:v>Lib Ldrshp understand IT work</c:v>
                </c:pt>
                <c:pt idx="9">
                  <c:v>Treated with respect by sr ldrshp</c:v>
                </c:pt>
                <c:pt idx="10">
                  <c:v>Recognition/Appreciation for Work</c:v>
                </c:pt>
                <c:pt idx="11">
                  <c:v>Sr Ldrshp cares about my success</c:v>
                </c:pt>
                <c:pt idx="12">
                  <c:v>Regular Comm from Sr Ldrshp</c:v>
                </c:pt>
                <c:pt idx="13">
                  <c:v>Evaluation Process</c:v>
                </c:pt>
              </c:strCache>
            </c:strRef>
          </c:cat>
          <c:val>
            <c:numRef>
              <c:f>LdrMgt!$D$18:$D$31</c:f>
              <c:numCache>
                <c:formatCode>0%</c:formatCode>
                <c:ptCount val="14"/>
                <c:pt idx="0">
                  <c:v>2.7027027027027029E-2</c:v>
                </c:pt>
                <c:pt idx="1">
                  <c:v>3.3018867924528301E-2</c:v>
                </c:pt>
                <c:pt idx="2">
                  <c:v>1.3888888888888888E-2</c:v>
                </c:pt>
                <c:pt idx="3">
                  <c:v>3.4188034188034191E-2</c:v>
                </c:pt>
                <c:pt idx="4">
                  <c:v>7.4889867841409691E-2</c:v>
                </c:pt>
                <c:pt idx="5">
                  <c:v>4.6413502109704644E-2</c:v>
                </c:pt>
                <c:pt idx="6">
                  <c:v>3.7558685446009391E-2</c:v>
                </c:pt>
                <c:pt idx="7">
                  <c:v>6.4814814814814811E-2</c:v>
                </c:pt>
                <c:pt idx="8">
                  <c:v>9.012875536480687E-2</c:v>
                </c:pt>
                <c:pt idx="9">
                  <c:v>5.5776892430278883E-2</c:v>
                </c:pt>
                <c:pt idx="10">
                  <c:v>0.1095890410958904</c:v>
                </c:pt>
                <c:pt idx="11">
                  <c:v>0.10266159695817491</c:v>
                </c:pt>
                <c:pt idx="12">
                  <c:v>0.16822429906542055</c:v>
                </c:pt>
                <c:pt idx="13">
                  <c:v>0.22641509433962265</c:v>
                </c:pt>
              </c:numCache>
            </c:numRef>
          </c:val>
          <c:smooth val="0"/>
        </c:ser>
        <c:ser>
          <c:idx val="3"/>
          <c:order val="3"/>
          <c:tx>
            <c:strRef>
              <c:f>LdrMgt!$E$17</c:f>
              <c:strCache>
                <c:ptCount val="1"/>
                <c:pt idx="0">
                  <c:v>Little Importance</c:v>
                </c:pt>
              </c:strCache>
            </c:strRef>
          </c:tx>
          <c:cat>
            <c:strRef>
              <c:f>LdrMgt!$A$18:$A$31</c:f>
              <c:strCache>
                <c:ptCount val="14"/>
                <c:pt idx="0">
                  <c:v>Trust in Direct Supervisor</c:v>
                </c:pt>
                <c:pt idx="1">
                  <c:v>Direct Supev Listens</c:v>
                </c:pt>
                <c:pt idx="2">
                  <c:v>Treated with respect by direct supervisor</c:v>
                </c:pt>
                <c:pt idx="3">
                  <c:v>Disagreementsw/supervisor  ok</c:v>
                </c:pt>
                <c:pt idx="4">
                  <c:v>Direct Supervisor undersand IT work</c:v>
                </c:pt>
                <c:pt idx="5">
                  <c:v>Direct Supervisor cares abt mysuccess</c:v>
                </c:pt>
                <c:pt idx="6">
                  <c:v>Clear Expectations</c:v>
                </c:pt>
                <c:pt idx="7">
                  <c:v>Trust in Sr Ldrshp</c:v>
                </c:pt>
                <c:pt idx="8">
                  <c:v>Lib Ldrshp understand IT work</c:v>
                </c:pt>
                <c:pt idx="9">
                  <c:v>Treated with respect by sr ldrshp</c:v>
                </c:pt>
                <c:pt idx="10">
                  <c:v>Recognition/Appreciation for Work</c:v>
                </c:pt>
                <c:pt idx="11">
                  <c:v>Sr Ldrshp cares about my success</c:v>
                </c:pt>
                <c:pt idx="12">
                  <c:v>Regular Comm from Sr Ldrshp</c:v>
                </c:pt>
                <c:pt idx="13">
                  <c:v>Evaluation Process</c:v>
                </c:pt>
              </c:strCache>
            </c:strRef>
          </c:cat>
          <c:val>
            <c:numRef>
              <c:f>LdrMgt!$E$18:$E$31</c:f>
              <c:numCache>
                <c:formatCode>0%</c:formatCode>
                <c:ptCount val="14"/>
                <c:pt idx="0">
                  <c:v>4.5045045045045045E-3</c:v>
                </c:pt>
                <c:pt idx="1">
                  <c:v>0</c:v>
                </c:pt>
                <c:pt idx="2">
                  <c:v>0.2013888888888889</c:v>
                </c:pt>
                <c:pt idx="3">
                  <c:v>1.282051282051282E-2</c:v>
                </c:pt>
                <c:pt idx="4">
                  <c:v>8.8105726872246704E-3</c:v>
                </c:pt>
                <c:pt idx="5">
                  <c:v>4.2194092827004216E-3</c:v>
                </c:pt>
                <c:pt idx="6">
                  <c:v>9.3896713615023476E-3</c:v>
                </c:pt>
                <c:pt idx="7">
                  <c:v>9.2592592592592587E-3</c:v>
                </c:pt>
                <c:pt idx="8">
                  <c:v>8.5836909871244635E-3</c:v>
                </c:pt>
                <c:pt idx="9">
                  <c:v>7.9681274900398405E-3</c:v>
                </c:pt>
                <c:pt idx="10">
                  <c:v>5.9360730593607303E-2</c:v>
                </c:pt>
                <c:pt idx="11">
                  <c:v>3.0418250950570342E-2</c:v>
                </c:pt>
                <c:pt idx="12">
                  <c:v>5.1401869158878503E-2</c:v>
                </c:pt>
                <c:pt idx="13">
                  <c:v>0.10377358490566038</c:v>
                </c:pt>
              </c:numCache>
            </c:numRef>
          </c:val>
          <c:smooth val="0"/>
        </c:ser>
        <c:ser>
          <c:idx val="4"/>
          <c:order val="4"/>
          <c:tx>
            <c:strRef>
              <c:f>LdrMgt!$F$17</c:f>
              <c:strCache>
                <c:ptCount val="1"/>
                <c:pt idx="0">
                  <c:v>Unimportant</c:v>
                </c:pt>
              </c:strCache>
            </c:strRef>
          </c:tx>
          <c:cat>
            <c:strRef>
              <c:f>LdrMgt!$A$18:$A$31</c:f>
              <c:strCache>
                <c:ptCount val="14"/>
                <c:pt idx="0">
                  <c:v>Trust in Direct Supervisor</c:v>
                </c:pt>
                <c:pt idx="1">
                  <c:v>Direct Supev Listens</c:v>
                </c:pt>
                <c:pt idx="2">
                  <c:v>Treated with respect by direct supervisor</c:v>
                </c:pt>
                <c:pt idx="3">
                  <c:v>Disagreementsw/supervisor  ok</c:v>
                </c:pt>
                <c:pt idx="4">
                  <c:v>Direct Supervisor undersand IT work</c:v>
                </c:pt>
                <c:pt idx="5">
                  <c:v>Direct Supervisor cares abt mysuccess</c:v>
                </c:pt>
                <c:pt idx="6">
                  <c:v>Clear Expectations</c:v>
                </c:pt>
                <c:pt idx="7">
                  <c:v>Trust in Sr Ldrshp</c:v>
                </c:pt>
                <c:pt idx="8">
                  <c:v>Lib Ldrshp understand IT work</c:v>
                </c:pt>
                <c:pt idx="9">
                  <c:v>Treated with respect by sr ldrshp</c:v>
                </c:pt>
                <c:pt idx="10">
                  <c:v>Recognition/Appreciation for Work</c:v>
                </c:pt>
                <c:pt idx="11">
                  <c:v>Sr Ldrshp cares about my success</c:v>
                </c:pt>
                <c:pt idx="12">
                  <c:v>Regular Comm from Sr Ldrshp</c:v>
                </c:pt>
                <c:pt idx="13">
                  <c:v>Evaluation Process</c:v>
                </c:pt>
              </c:strCache>
            </c:strRef>
          </c:cat>
          <c:val>
            <c:numRef>
              <c:f>LdrMgt!$F$18:$F$31</c:f>
              <c:numCache>
                <c:formatCode>0%</c:formatCode>
                <c:ptCount val="14"/>
                <c:pt idx="0">
                  <c:v>4.5045045045045043E-2</c:v>
                </c:pt>
                <c:pt idx="1">
                  <c:v>4.7169811320754715E-3</c:v>
                </c:pt>
                <c:pt idx="2">
                  <c:v>6.25E-2</c:v>
                </c:pt>
                <c:pt idx="3">
                  <c:v>9.4017094017094016E-2</c:v>
                </c:pt>
                <c:pt idx="4">
                  <c:v>6.6079295154185022E-2</c:v>
                </c:pt>
                <c:pt idx="5">
                  <c:v>0.10548523206751055</c:v>
                </c:pt>
                <c:pt idx="6">
                  <c:v>4.6948356807511738E-3</c:v>
                </c:pt>
                <c:pt idx="7">
                  <c:v>1.8518518518518517E-2</c:v>
                </c:pt>
                <c:pt idx="8">
                  <c:v>9.012875536480687E-2</c:v>
                </c:pt>
                <c:pt idx="9">
                  <c:v>0.15537848605577689</c:v>
                </c:pt>
                <c:pt idx="10">
                  <c:v>3.1963470319634701E-2</c:v>
                </c:pt>
                <c:pt idx="11">
                  <c:v>0.19391634980988592</c:v>
                </c:pt>
                <c:pt idx="12">
                  <c:v>9.3457943925233638E-3</c:v>
                </c:pt>
                <c:pt idx="13">
                  <c:v>1.8867924528301886E-2</c:v>
                </c:pt>
              </c:numCache>
            </c:numRef>
          </c:val>
          <c:smooth val="0"/>
        </c:ser>
        <c:dLbls>
          <c:showLegendKey val="0"/>
          <c:showVal val="0"/>
          <c:showCatName val="0"/>
          <c:showSerName val="0"/>
          <c:showPercent val="0"/>
          <c:showBubbleSize val="0"/>
        </c:dLbls>
        <c:marker val="1"/>
        <c:smooth val="0"/>
        <c:axId val="8204672"/>
        <c:axId val="8205064"/>
      </c:lineChart>
      <c:catAx>
        <c:axId val="8204672"/>
        <c:scaling>
          <c:orientation val="minMax"/>
        </c:scaling>
        <c:delete val="0"/>
        <c:axPos val="b"/>
        <c:numFmt formatCode="General" sourceLinked="0"/>
        <c:majorTickMark val="out"/>
        <c:minorTickMark val="none"/>
        <c:tickLblPos val="nextTo"/>
        <c:txPr>
          <a:bodyPr rot="-4020000"/>
          <a:lstStyle/>
          <a:p>
            <a:pPr>
              <a:defRPr/>
            </a:pPr>
            <a:endParaRPr lang="en-US"/>
          </a:p>
        </c:txPr>
        <c:crossAx val="8205064"/>
        <c:crosses val="autoZero"/>
        <c:auto val="1"/>
        <c:lblAlgn val="ctr"/>
        <c:lblOffset val="100"/>
        <c:noMultiLvlLbl val="0"/>
      </c:catAx>
      <c:valAx>
        <c:axId val="8205064"/>
        <c:scaling>
          <c:orientation val="minMax"/>
        </c:scaling>
        <c:delete val="0"/>
        <c:axPos val="l"/>
        <c:majorGridlines/>
        <c:numFmt formatCode="0%" sourceLinked="1"/>
        <c:majorTickMark val="out"/>
        <c:minorTickMark val="none"/>
        <c:tickLblPos val="nextTo"/>
        <c:crossAx val="8204672"/>
        <c:crosses val="autoZero"/>
        <c:crossBetween val="between"/>
      </c:valAx>
    </c:plotArea>
    <c:legend>
      <c:legendPos val="r"/>
      <c:overlay val="0"/>
    </c:legend>
    <c:plotVisOnly val="1"/>
    <c:dispBlanksAs val="gap"/>
    <c:showDLblsOverMax val="0"/>
  </c:chart>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LdrMgt!$B$53</c:f>
              <c:strCache>
                <c:ptCount val="1"/>
                <c:pt idx="0">
                  <c:v>Great Extent</c:v>
                </c:pt>
              </c:strCache>
            </c:strRef>
          </c:tx>
          <c:cat>
            <c:strRef>
              <c:f>LdrMgt!$A$54:$A$67</c:f>
              <c:strCache>
                <c:ptCount val="14"/>
                <c:pt idx="0">
                  <c:v>Treated with respect by direct supervisor</c:v>
                </c:pt>
                <c:pt idx="1">
                  <c:v>Direct Supev Listens</c:v>
                </c:pt>
                <c:pt idx="2">
                  <c:v>Disagreementsw/supervisor  ok</c:v>
                </c:pt>
                <c:pt idx="3">
                  <c:v>Direct Supervisor undersand IT work</c:v>
                </c:pt>
                <c:pt idx="4">
                  <c:v>Trust in Direct Supervisor</c:v>
                </c:pt>
                <c:pt idx="5">
                  <c:v>Direct Supervisor cares abt mysuccess</c:v>
                </c:pt>
                <c:pt idx="6">
                  <c:v>Treated with respect by sr ldrshp</c:v>
                </c:pt>
                <c:pt idx="7">
                  <c:v>Regular Comm from Sr Ldrshp</c:v>
                </c:pt>
                <c:pt idx="8">
                  <c:v>Recognition/Appreciation for Work</c:v>
                </c:pt>
                <c:pt idx="9">
                  <c:v>Sr Ldrshp cares about my success</c:v>
                </c:pt>
                <c:pt idx="10">
                  <c:v>Clear Expectations</c:v>
                </c:pt>
                <c:pt idx="11">
                  <c:v>Lib Ldrshp understand IT work</c:v>
                </c:pt>
                <c:pt idx="12">
                  <c:v>Trust in Sr Ldrshp</c:v>
                </c:pt>
                <c:pt idx="13">
                  <c:v>Evaluation Process</c:v>
                </c:pt>
              </c:strCache>
            </c:strRef>
          </c:cat>
          <c:val>
            <c:numRef>
              <c:f>LdrMgt!$B$54:$B$67</c:f>
              <c:numCache>
                <c:formatCode>0%</c:formatCode>
                <c:ptCount val="14"/>
                <c:pt idx="0">
                  <c:v>0.51415094339622647</c:v>
                </c:pt>
                <c:pt idx="1">
                  <c:v>0.40094339622641512</c:v>
                </c:pt>
                <c:pt idx="2">
                  <c:v>0.39336492890995262</c:v>
                </c:pt>
                <c:pt idx="3">
                  <c:v>0.41530054644808745</c:v>
                </c:pt>
                <c:pt idx="4">
                  <c:v>0.35377358490566035</c:v>
                </c:pt>
                <c:pt idx="5">
                  <c:v>0.32547169811320753</c:v>
                </c:pt>
                <c:pt idx="6">
                  <c:v>0.27962085308056872</c:v>
                </c:pt>
                <c:pt idx="7">
                  <c:v>0.22380952380952382</c:v>
                </c:pt>
                <c:pt idx="8">
                  <c:v>0.17452830188679244</c:v>
                </c:pt>
                <c:pt idx="9">
                  <c:v>0.17061611374407584</c:v>
                </c:pt>
                <c:pt idx="10">
                  <c:v>0.15094339622641509</c:v>
                </c:pt>
                <c:pt idx="11">
                  <c:v>0.16477272727272727</c:v>
                </c:pt>
                <c:pt idx="12">
                  <c:v>0.13207547169811321</c:v>
                </c:pt>
                <c:pt idx="13">
                  <c:v>8.9622641509433956E-2</c:v>
                </c:pt>
              </c:numCache>
            </c:numRef>
          </c:val>
          <c:smooth val="0"/>
        </c:ser>
        <c:ser>
          <c:idx val="1"/>
          <c:order val="1"/>
          <c:tx>
            <c:strRef>
              <c:f>LdrMgt!$C$53</c:f>
              <c:strCache>
                <c:ptCount val="1"/>
                <c:pt idx="0">
                  <c:v>Sufficiently</c:v>
                </c:pt>
              </c:strCache>
            </c:strRef>
          </c:tx>
          <c:cat>
            <c:strRef>
              <c:f>LdrMgt!$A$54:$A$67</c:f>
              <c:strCache>
                <c:ptCount val="14"/>
                <c:pt idx="0">
                  <c:v>Treated with respect by direct supervisor</c:v>
                </c:pt>
                <c:pt idx="1">
                  <c:v>Direct Supev Listens</c:v>
                </c:pt>
                <c:pt idx="2">
                  <c:v>Disagreementsw/supervisor  ok</c:v>
                </c:pt>
                <c:pt idx="3">
                  <c:v>Direct Supervisor undersand IT work</c:v>
                </c:pt>
                <c:pt idx="4">
                  <c:v>Trust in Direct Supervisor</c:v>
                </c:pt>
                <c:pt idx="5">
                  <c:v>Direct Supervisor cares abt mysuccess</c:v>
                </c:pt>
                <c:pt idx="6">
                  <c:v>Treated with respect by sr ldrshp</c:v>
                </c:pt>
                <c:pt idx="7">
                  <c:v>Regular Comm from Sr Ldrshp</c:v>
                </c:pt>
                <c:pt idx="8">
                  <c:v>Recognition/Appreciation for Work</c:v>
                </c:pt>
                <c:pt idx="9">
                  <c:v>Sr Ldrshp cares about my success</c:v>
                </c:pt>
                <c:pt idx="10">
                  <c:v>Clear Expectations</c:v>
                </c:pt>
                <c:pt idx="11">
                  <c:v>Lib Ldrshp understand IT work</c:v>
                </c:pt>
                <c:pt idx="12">
                  <c:v>Trust in Sr Ldrshp</c:v>
                </c:pt>
                <c:pt idx="13">
                  <c:v>Evaluation Process</c:v>
                </c:pt>
              </c:strCache>
            </c:strRef>
          </c:cat>
          <c:val>
            <c:numRef>
              <c:f>LdrMgt!$C$54:$C$67</c:f>
              <c:numCache>
                <c:formatCode>0%</c:formatCode>
                <c:ptCount val="14"/>
                <c:pt idx="0">
                  <c:v>0.28773584905660377</c:v>
                </c:pt>
                <c:pt idx="1">
                  <c:v>0.32075471698113206</c:v>
                </c:pt>
                <c:pt idx="2">
                  <c:v>0.3127962085308057</c:v>
                </c:pt>
                <c:pt idx="3">
                  <c:v>0.42076502732240439</c:v>
                </c:pt>
                <c:pt idx="4">
                  <c:v>0.35377358490566035</c:v>
                </c:pt>
                <c:pt idx="5">
                  <c:v>0.40094339622641512</c:v>
                </c:pt>
                <c:pt idx="6">
                  <c:v>0.41232227488151657</c:v>
                </c:pt>
                <c:pt idx="7">
                  <c:v>0.35714285714285715</c:v>
                </c:pt>
                <c:pt idx="8">
                  <c:v>0.34433962264150941</c:v>
                </c:pt>
                <c:pt idx="9">
                  <c:v>0.33649289099526064</c:v>
                </c:pt>
                <c:pt idx="10">
                  <c:v>0.36792452830188677</c:v>
                </c:pt>
                <c:pt idx="11">
                  <c:v>0.40340909090909088</c:v>
                </c:pt>
                <c:pt idx="12">
                  <c:v>0.32547169811320753</c:v>
                </c:pt>
                <c:pt idx="13">
                  <c:v>0.44811320754716982</c:v>
                </c:pt>
              </c:numCache>
            </c:numRef>
          </c:val>
          <c:smooth val="0"/>
        </c:ser>
        <c:ser>
          <c:idx val="2"/>
          <c:order val="2"/>
          <c:tx>
            <c:strRef>
              <c:f>LdrMgt!$D$53</c:f>
              <c:strCache>
                <c:ptCount val="1"/>
                <c:pt idx="0">
                  <c:v>Somewhat</c:v>
                </c:pt>
              </c:strCache>
            </c:strRef>
          </c:tx>
          <c:cat>
            <c:strRef>
              <c:f>LdrMgt!$A$54:$A$67</c:f>
              <c:strCache>
                <c:ptCount val="14"/>
                <c:pt idx="0">
                  <c:v>Treated with respect by direct supervisor</c:v>
                </c:pt>
                <c:pt idx="1">
                  <c:v>Direct Supev Listens</c:v>
                </c:pt>
                <c:pt idx="2">
                  <c:v>Disagreementsw/supervisor  ok</c:v>
                </c:pt>
                <c:pt idx="3">
                  <c:v>Direct Supervisor undersand IT work</c:v>
                </c:pt>
                <c:pt idx="4">
                  <c:v>Trust in Direct Supervisor</c:v>
                </c:pt>
                <c:pt idx="5">
                  <c:v>Direct Supervisor cares abt mysuccess</c:v>
                </c:pt>
                <c:pt idx="6">
                  <c:v>Treated with respect by sr ldrshp</c:v>
                </c:pt>
                <c:pt idx="7">
                  <c:v>Regular Comm from Sr Ldrshp</c:v>
                </c:pt>
                <c:pt idx="8">
                  <c:v>Recognition/Appreciation for Work</c:v>
                </c:pt>
                <c:pt idx="9">
                  <c:v>Sr Ldrshp cares about my success</c:v>
                </c:pt>
                <c:pt idx="10">
                  <c:v>Clear Expectations</c:v>
                </c:pt>
                <c:pt idx="11">
                  <c:v>Lib Ldrshp understand IT work</c:v>
                </c:pt>
                <c:pt idx="12">
                  <c:v>Trust in Sr Ldrshp</c:v>
                </c:pt>
                <c:pt idx="13">
                  <c:v>Evaluation Process</c:v>
                </c:pt>
              </c:strCache>
            </c:strRef>
          </c:cat>
          <c:val>
            <c:numRef>
              <c:f>LdrMgt!$D$54:$D$67</c:f>
              <c:numCache>
                <c:formatCode>0%</c:formatCode>
                <c:ptCount val="14"/>
                <c:pt idx="0">
                  <c:v>0.14150943396226415</c:v>
                </c:pt>
                <c:pt idx="1">
                  <c:v>0.1650943396226415</c:v>
                </c:pt>
                <c:pt idx="2">
                  <c:v>0.18009478672985782</c:v>
                </c:pt>
                <c:pt idx="3">
                  <c:v>1.6393442622950821E-2</c:v>
                </c:pt>
                <c:pt idx="4">
                  <c:v>0.1650943396226415</c:v>
                </c:pt>
                <c:pt idx="5">
                  <c:v>0.18396226415094338</c:v>
                </c:pt>
                <c:pt idx="6">
                  <c:v>0.20853080568720378</c:v>
                </c:pt>
                <c:pt idx="7">
                  <c:v>0.24285714285714285</c:v>
                </c:pt>
                <c:pt idx="8">
                  <c:v>0.26886792452830188</c:v>
                </c:pt>
                <c:pt idx="9">
                  <c:v>0.27962085308056872</c:v>
                </c:pt>
                <c:pt idx="10">
                  <c:v>0.28773584905660377</c:v>
                </c:pt>
                <c:pt idx="11">
                  <c:v>0.32954545454545453</c:v>
                </c:pt>
                <c:pt idx="12">
                  <c:v>0.29716981132075471</c:v>
                </c:pt>
                <c:pt idx="13">
                  <c:v>0.20754716981132076</c:v>
                </c:pt>
              </c:numCache>
            </c:numRef>
          </c:val>
          <c:smooth val="0"/>
        </c:ser>
        <c:ser>
          <c:idx val="3"/>
          <c:order val="3"/>
          <c:tx>
            <c:strRef>
              <c:f>LdrMgt!$E$53</c:f>
              <c:strCache>
                <c:ptCount val="1"/>
                <c:pt idx="0">
                  <c:v>Very Little</c:v>
                </c:pt>
              </c:strCache>
            </c:strRef>
          </c:tx>
          <c:cat>
            <c:strRef>
              <c:f>LdrMgt!$A$54:$A$67</c:f>
              <c:strCache>
                <c:ptCount val="14"/>
                <c:pt idx="0">
                  <c:v>Treated with respect by direct supervisor</c:v>
                </c:pt>
                <c:pt idx="1">
                  <c:v>Direct Supev Listens</c:v>
                </c:pt>
                <c:pt idx="2">
                  <c:v>Disagreementsw/supervisor  ok</c:v>
                </c:pt>
                <c:pt idx="3">
                  <c:v>Direct Supervisor undersand IT work</c:v>
                </c:pt>
                <c:pt idx="4">
                  <c:v>Trust in Direct Supervisor</c:v>
                </c:pt>
                <c:pt idx="5">
                  <c:v>Direct Supervisor cares abt mysuccess</c:v>
                </c:pt>
                <c:pt idx="6">
                  <c:v>Treated with respect by sr ldrshp</c:v>
                </c:pt>
                <c:pt idx="7">
                  <c:v>Regular Comm from Sr Ldrshp</c:v>
                </c:pt>
                <c:pt idx="8">
                  <c:v>Recognition/Appreciation for Work</c:v>
                </c:pt>
                <c:pt idx="9">
                  <c:v>Sr Ldrshp cares about my success</c:v>
                </c:pt>
                <c:pt idx="10">
                  <c:v>Clear Expectations</c:v>
                </c:pt>
                <c:pt idx="11">
                  <c:v>Lib Ldrshp understand IT work</c:v>
                </c:pt>
                <c:pt idx="12">
                  <c:v>Trust in Sr Ldrshp</c:v>
                </c:pt>
                <c:pt idx="13">
                  <c:v>Evaluation Process</c:v>
                </c:pt>
              </c:strCache>
            </c:strRef>
          </c:cat>
          <c:val>
            <c:numRef>
              <c:f>LdrMgt!$E$54:$E$67</c:f>
              <c:numCache>
                <c:formatCode>0%</c:formatCode>
                <c:ptCount val="14"/>
                <c:pt idx="0">
                  <c:v>4.2452830188679243E-2</c:v>
                </c:pt>
                <c:pt idx="1">
                  <c:v>0.10849056603773585</c:v>
                </c:pt>
                <c:pt idx="2">
                  <c:v>7.582938388625593E-2</c:v>
                </c:pt>
                <c:pt idx="3">
                  <c:v>0.12021857923497267</c:v>
                </c:pt>
                <c:pt idx="4">
                  <c:v>8.4905660377358486E-2</c:v>
                </c:pt>
                <c:pt idx="5">
                  <c:v>6.6037735849056603E-2</c:v>
                </c:pt>
                <c:pt idx="6">
                  <c:v>6.6350710900473939E-2</c:v>
                </c:pt>
                <c:pt idx="7">
                  <c:v>0.11428571428571428</c:v>
                </c:pt>
                <c:pt idx="8">
                  <c:v>0.17452830188679244</c:v>
                </c:pt>
                <c:pt idx="9">
                  <c:v>0.14218009478672985</c:v>
                </c:pt>
                <c:pt idx="10">
                  <c:v>0.13679245283018868</c:v>
                </c:pt>
                <c:pt idx="11">
                  <c:v>2.2727272727272728E-2</c:v>
                </c:pt>
                <c:pt idx="12">
                  <c:v>0.18396226415094338</c:v>
                </c:pt>
                <c:pt idx="13">
                  <c:v>0.16981132075471697</c:v>
                </c:pt>
              </c:numCache>
            </c:numRef>
          </c:val>
          <c:smooth val="0"/>
        </c:ser>
        <c:ser>
          <c:idx val="4"/>
          <c:order val="4"/>
          <c:tx>
            <c:strRef>
              <c:f>LdrMgt!$F$53</c:f>
              <c:strCache>
                <c:ptCount val="1"/>
                <c:pt idx="0">
                  <c:v>Not at All</c:v>
                </c:pt>
              </c:strCache>
            </c:strRef>
          </c:tx>
          <c:cat>
            <c:strRef>
              <c:f>LdrMgt!$A$54:$A$67</c:f>
              <c:strCache>
                <c:ptCount val="14"/>
                <c:pt idx="0">
                  <c:v>Treated with respect by direct supervisor</c:v>
                </c:pt>
                <c:pt idx="1">
                  <c:v>Direct Supev Listens</c:v>
                </c:pt>
                <c:pt idx="2">
                  <c:v>Disagreementsw/supervisor  ok</c:v>
                </c:pt>
                <c:pt idx="3">
                  <c:v>Direct Supervisor undersand IT work</c:v>
                </c:pt>
                <c:pt idx="4">
                  <c:v>Trust in Direct Supervisor</c:v>
                </c:pt>
                <c:pt idx="5">
                  <c:v>Direct Supervisor cares abt mysuccess</c:v>
                </c:pt>
                <c:pt idx="6">
                  <c:v>Treated with respect by sr ldrshp</c:v>
                </c:pt>
                <c:pt idx="7">
                  <c:v>Regular Comm from Sr Ldrshp</c:v>
                </c:pt>
                <c:pt idx="8">
                  <c:v>Recognition/Appreciation for Work</c:v>
                </c:pt>
                <c:pt idx="9">
                  <c:v>Sr Ldrshp cares about my success</c:v>
                </c:pt>
                <c:pt idx="10">
                  <c:v>Clear Expectations</c:v>
                </c:pt>
                <c:pt idx="11">
                  <c:v>Lib Ldrshp understand IT work</c:v>
                </c:pt>
                <c:pt idx="12">
                  <c:v>Trust in Sr Ldrshp</c:v>
                </c:pt>
                <c:pt idx="13">
                  <c:v>Evaluation Process</c:v>
                </c:pt>
              </c:strCache>
            </c:strRef>
          </c:cat>
          <c:val>
            <c:numRef>
              <c:f>LdrMgt!$F$54:$F$67</c:f>
              <c:numCache>
                <c:formatCode>0%</c:formatCode>
                <c:ptCount val="14"/>
                <c:pt idx="0">
                  <c:v>1.4150943396226415E-2</c:v>
                </c:pt>
                <c:pt idx="1">
                  <c:v>4.7169811320754715E-3</c:v>
                </c:pt>
                <c:pt idx="2">
                  <c:v>3.7914691943127965E-2</c:v>
                </c:pt>
                <c:pt idx="3">
                  <c:v>2.7322404371584699E-2</c:v>
                </c:pt>
                <c:pt idx="4">
                  <c:v>4.2452830188679243E-2</c:v>
                </c:pt>
                <c:pt idx="5">
                  <c:v>2.358490566037736E-2</c:v>
                </c:pt>
                <c:pt idx="6">
                  <c:v>3.3175355450236969E-2</c:v>
                </c:pt>
                <c:pt idx="7">
                  <c:v>4.7619047619047616E-2</c:v>
                </c:pt>
                <c:pt idx="8">
                  <c:v>3.7735849056603772E-2</c:v>
                </c:pt>
                <c:pt idx="9">
                  <c:v>7.1090047393364927E-2</c:v>
                </c:pt>
                <c:pt idx="10">
                  <c:v>5.1886792452830191E-2</c:v>
                </c:pt>
                <c:pt idx="11">
                  <c:v>7.9545454545454544E-2</c:v>
                </c:pt>
                <c:pt idx="12">
                  <c:v>6.1320754716981132E-2</c:v>
                </c:pt>
                <c:pt idx="13">
                  <c:v>6.6037735849056603E-2</c:v>
                </c:pt>
              </c:numCache>
            </c:numRef>
          </c:val>
          <c:smooth val="0"/>
        </c:ser>
        <c:dLbls>
          <c:showLegendKey val="0"/>
          <c:showVal val="0"/>
          <c:showCatName val="0"/>
          <c:showSerName val="0"/>
          <c:showPercent val="0"/>
          <c:showBubbleSize val="0"/>
        </c:dLbls>
        <c:marker val="1"/>
        <c:smooth val="0"/>
        <c:axId val="8205848"/>
        <c:axId val="8202320"/>
      </c:lineChart>
      <c:catAx>
        <c:axId val="8205848"/>
        <c:scaling>
          <c:orientation val="minMax"/>
        </c:scaling>
        <c:delete val="0"/>
        <c:axPos val="b"/>
        <c:numFmt formatCode="General" sourceLinked="0"/>
        <c:majorTickMark val="out"/>
        <c:minorTickMark val="none"/>
        <c:tickLblPos val="nextTo"/>
        <c:txPr>
          <a:bodyPr rot="-3600000"/>
          <a:lstStyle/>
          <a:p>
            <a:pPr>
              <a:defRPr/>
            </a:pPr>
            <a:endParaRPr lang="en-US"/>
          </a:p>
        </c:txPr>
        <c:crossAx val="8202320"/>
        <c:crosses val="autoZero"/>
        <c:auto val="1"/>
        <c:lblAlgn val="ctr"/>
        <c:lblOffset val="100"/>
        <c:noMultiLvlLbl val="0"/>
      </c:catAx>
      <c:valAx>
        <c:axId val="8202320"/>
        <c:scaling>
          <c:orientation val="minMax"/>
        </c:scaling>
        <c:delete val="0"/>
        <c:axPos val="l"/>
        <c:majorGridlines/>
        <c:numFmt formatCode="0%" sourceLinked="1"/>
        <c:majorTickMark val="out"/>
        <c:minorTickMark val="none"/>
        <c:tickLblPos val="nextTo"/>
        <c:crossAx val="8205848"/>
        <c:crosses val="autoZero"/>
        <c:crossBetween val="between"/>
      </c:valAx>
    </c:plotArea>
    <c:legend>
      <c:legendPos val="r"/>
      <c:overlay val="0"/>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barChart>
        <c:barDir val="bar"/>
        <c:grouping val="clustered"/>
        <c:varyColors val="0"/>
        <c:ser>
          <c:idx val="0"/>
          <c:order val="0"/>
          <c:tx>
            <c:strRef>
              <c:f>'[Workbook1]Social Media'!$B$1</c:f>
              <c:strCache>
                <c:ptCount val="1"/>
                <c:pt idx="0">
                  <c:v>All respondents</c:v>
                </c:pt>
              </c:strCache>
            </c:strRef>
          </c:tx>
          <c:spPr>
            <a:solidFill>
              <a:schemeClr val="accent5"/>
            </a:solidFill>
          </c:spPr>
          <c:invertIfNegative val="0"/>
          <c:cat>
            <c:strRef>
              <c:f>'[Workbook1]Social Media'!$A$2:$A$11</c:f>
              <c:strCache>
                <c:ptCount val="10"/>
                <c:pt idx="0">
                  <c:v>YouTube</c:v>
                </c:pt>
                <c:pt idx="1">
                  <c:v>Twitter</c:v>
                </c:pt>
                <c:pt idx="2">
                  <c:v>Pinterest</c:v>
                </c:pt>
                <c:pt idx="3">
                  <c:v>Other / Already work here</c:v>
                </c:pt>
                <c:pt idx="4">
                  <c:v>None, because none existed back then</c:v>
                </c:pt>
                <c:pt idx="5">
                  <c:v>None, because I don't use Social Media</c:v>
                </c:pt>
                <c:pt idx="6">
                  <c:v>LinkedIn</c:v>
                </c:pt>
                <c:pt idx="7">
                  <c:v>Google +</c:v>
                </c:pt>
                <c:pt idx="8">
                  <c:v>Glassdoor</c:v>
                </c:pt>
                <c:pt idx="9">
                  <c:v>Facebook</c:v>
                </c:pt>
              </c:strCache>
            </c:strRef>
          </c:cat>
          <c:val>
            <c:numRef>
              <c:f>'[Workbook1]Social Media'!$B$2:$B$11</c:f>
              <c:numCache>
                <c:formatCode>0%</c:formatCode>
                <c:ptCount val="10"/>
                <c:pt idx="0">
                  <c:v>0.03</c:v>
                </c:pt>
                <c:pt idx="1">
                  <c:v>0.09</c:v>
                </c:pt>
                <c:pt idx="2">
                  <c:v>0.01</c:v>
                </c:pt>
                <c:pt idx="3">
                  <c:v>0.28999999999999998</c:v>
                </c:pt>
                <c:pt idx="4">
                  <c:v>0.4</c:v>
                </c:pt>
                <c:pt idx="5">
                  <c:v>0.11</c:v>
                </c:pt>
                <c:pt idx="6">
                  <c:v>0.12</c:v>
                </c:pt>
                <c:pt idx="7">
                  <c:v>0.01</c:v>
                </c:pt>
                <c:pt idx="8">
                  <c:v>0.08</c:v>
                </c:pt>
                <c:pt idx="9">
                  <c:v>0.15</c:v>
                </c:pt>
              </c:numCache>
            </c:numRef>
          </c:val>
        </c:ser>
        <c:ser>
          <c:idx val="1"/>
          <c:order val="1"/>
          <c:tx>
            <c:strRef>
              <c:f>'[Workbook1]Social Media'!$C$1</c:f>
              <c:strCache>
                <c:ptCount val="1"/>
                <c:pt idx="0">
                  <c:v>&lt;= 3 years</c:v>
                </c:pt>
              </c:strCache>
            </c:strRef>
          </c:tx>
          <c:spPr>
            <a:solidFill>
              <a:schemeClr val="tx2"/>
            </a:solidFill>
          </c:spPr>
          <c:invertIfNegative val="0"/>
          <c:cat>
            <c:strRef>
              <c:f>'[Workbook1]Social Media'!$A$2:$A$11</c:f>
              <c:strCache>
                <c:ptCount val="10"/>
                <c:pt idx="0">
                  <c:v>YouTube</c:v>
                </c:pt>
                <c:pt idx="1">
                  <c:v>Twitter</c:v>
                </c:pt>
                <c:pt idx="2">
                  <c:v>Pinterest</c:v>
                </c:pt>
                <c:pt idx="3">
                  <c:v>Other / Already work here</c:v>
                </c:pt>
                <c:pt idx="4">
                  <c:v>None, because none existed back then</c:v>
                </c:pt>
                <c:pt idx="5">
                  <c:v>None, because I don't use Social Media</c:v>
                </c:pt>
                <c:pt idx="6">
                  <c:v>LinkedIn</c:v>
                </c:pt>
                <c:pt idx="7">
                  <c:v>Google +</c:v>
                </c:pt>
                <c:pt idx="8">
                  <c:v>Glassdoor</c:v>
                </c:pt>
                <c:pt idx="9">
                  <c:v>Facebook</c:v>
                </c:pt>
              </c:strCache>
            </c:strRef>
          </c:cat>
          <c:val>
            <c:numRef>
              <c:f>'[Workbook1]Social Media'!$C$2:$C$11</c:f>
              <c:numCache>
                <c:formatCode>0%</c:formatCode>
                <c:ptCount val="10"/>
                <c:pt idx="0">
                  <c:v>0.04</c:v>
                </c:pt>
                <c:pt idx="1">
                  <c:v>0.19</c:v>
                </c:pt>
                <c:pt idx="2" formatCode="General">
                  <c:v>0</c:v>
                </c:pt>
                <c:pt idx="3">
                  <c:v>0.38</c:v>
                </c:pt>
                <c:pt idx="4">
                  <c:v>0.04</c:v>
                </c:pt>
                <c:pt idx="5">
                  <c:v>0.06</c:v>
                </c:pt>
                <c:pt idx="6">
                  <c:v>0.32</c:v>
                </c:pt>
                <c:pt idx="7" formatCode="General">
                  <c:v>0</c:v>
                </c:pt>
                <c:pt idx="8">
                  <c:v>0.17</c:v>
                </c:pt>
                <c:pt idx="9">
                  <c:v>0.3</c:v>
                </c:pt>
              </c:numCache>
            </c:numRef>
          </c:val>
        </c:ser>
        <c:dLbls>
          <c:showLegendKey val="0"/>
          <c:showVal val="0"/>
          <c:showCatName val="0"/>
          <c:showSerName val="0"/>
          <c:showPercent val="0"/>
          <c:showBubbleSize val="0"/>
        </c:dLbls>
        <c:gapWidth val="150"/>
        <c:axId val="265257368"/>
        <c:axId val="265254624"/>
      </c:barChart>
      <c:catAx>
        <c:axId val="265257368"/>
        <c:scaling>
          <c:orientation val="minMax"/>
        </c:scaling>
        <c:delete val="0"/>
        <c:axPos val="l"/>
        <c:numFmt formatCode="General" sourceLinked="0"/>
        <c:majorTickMark val="none"/>
        <c:minorTickMark val="none"/>
        <c:tickLblPos val="nextTo"/>
        <c:txPr>
          <a:bodyPr/>
          <a:lstStyle/>
          <a:p>
            <a:pPr>
              <a:defRPr sz="2000"/>
            </a:pPr>
            <a:endParaRPr lang="en-US"/>
          </a:p>
        </c:txPr>
        <c:crossAx val="265254624"/>
        <c:crosses val="autoZero"/>
        <c:auto val="1"/>
        <c:lblAlgn val="ctr"/>
        <c:lblOffset val="100"/>
        <c:noMultiLvlLbl val="0"/>
      </c:catAx>
      <c:valAx>
        <c:axId val="265254624"/>
        <c:scaling>
          <c:orientation val="minMax"/>
        </c:scaling>
        <c:delete val="0"/>
        <c:axPos val="b"/>
        <c:majorGridlines/>
        <c:numFmt formatCode="0%" sourceLinked="1"/>
        <c:majorTickMark val="none"/>
        <c:minorTickMark val="none"/>
        <c:tickLblPos val="nextTo"/>
        <c:txPr>
          <a:bodyPr/>
          <a:lstStyle/>
          <a:p>
            <a:pPr>
              <a:defRPr sz="2000"/>
            </a:pPr>
            <a:endParaRPr lang="en-US"/>
          </a:p>
        </c:txPr>
        <c:crossAx val="265257368"/>
        <c:crosses val="autoZero"/>
        <c:crossBetween val="between"/>
      </c:valAx>
    </c:plotArea>
    <c:legend>
      <c:legendPos val="r"/>
      <c:layout>
        <c:manualLayout>
          <c:xMode val="edge"/>
          <c:yMode val="edge"/>
          <c:x val="0.80184045832714301"/>
          <c:y val="0.41865279340082501"/>
          <c:w val="0.18872557940870599"/>
          <c:h val="0.15793250843644499"/>
        </c:manualLayout>
      </c:layout>
      <c:overlay val="0"/>
      <c:txPr>
        <a:bodyPr/>
        <a:lstStyle/>
        <a:p>
          <a:pPr>
            <a:defRPr sz="2000"/>
          </a:pPr>
          <a:endParaRPr lang="en-US"/>
        </a:p>
      </c:txPr>
    </c:legend>
    <c:plotVisOnly val="1"/>
    <c:dispBlanksAs val="gap"/>
    <c:showDLblsOverMax val="0"/>
  </c:chart>
  <c:txPr>
    <a:bodyPr/>
    <a:lstStyle/>
    <a:p>
      <a:pPr>
        <a:defRPr sz="1800" kern="12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3.9931518194556627E-2"/>
          <c:y val="2.9233194808982215E-2"/>
          <c:w val="0.7217064304461942"/>
          <c:h val="0.88319030773327245"/>
        </c:manualLayout>
      </c:layout>
      <c:lineChart>
        <c:grouping val="standard"/>
        <c:varyColors val="0"/>
        <c:ser>
          <c:idx val="0"/>
          <c:order val="0"/>
          <c:tx>
            <c:strRef>
              <c:f>Compensation!$B$10</c:f>
              <c:strCache>
                <c:ptCount val="1"/>
                <c:pt idx="0">
                  <c:v>Very Important</c:v>
                </c:pt>
              </c:strCache>
            </c:strRef>
          </c:tx>
          <c:cat>
            <c:strRef>
              <c:f>Compensation!$A$11:$A$17</c:f>
              <c:strCache>
                <c:ptCount val="7"/>
                <c:pt idx="0">
                  <c:v>Salary </c:v>
                </c:pt>
                <c:pt idx="1">
                  <c:v>Retirement</c:v>
                </c:pt>
                <c:pt idx="2">
                  <c:v>Vacation</c:v>
                </c:pt>
                <c:pt idx="3">
                  <c:v>Professional development</c:v>
                </c:pt>
                <c:pt idx="4">
                  <c:v>Sick time</c:v>
                </c:pt>
                <c:pt idx="5">
                  <c:v>Parking/travel costs</c:v>
                </c:pt>
                <c:pt idx="6">
                  <c:v>Sabbaticals</c:v>
                </c:pt>
              </c:strCache>
            </c:strRef>
          </c:cat>
          <c:val>
            <c:numRef>
              <c:f>Compensation!$B$11:$B$17</c:f>
              <c:numCache>
                <c:formatCode>0%</c:formatCode>
                <c:ptCount val="7"/>
                <c:pt idx="0">
                  <c:v>0.56621004566210043</c:v>
                </c:pt>
                <c:pt idx="1">
                  <c:v>0.50228310502283102</c:v>
                </c:pt>
                <c:pt idx="2">
                  <c:v>0.32876712328767121</c:v>
                </c:pt>
                <c:pt idx="3">
                  <c:v>0.27981651376146788</c:v>
                </c:pt>
                <c:pt idx="4">
                  <c:v>0.26146788990825687</c:v>
                </c:pt>
                <c:pt idx="5">
                  <c:v>7.3059360730593603E-2</c:v>
                </c:pt>
                <c:pt idx="6">
                  <c:v>2.336448598130841E-2</c:v>
                </c:pt>
              </c:numCache>
            </c:numRef>
          </c:val>
          <c:smooth val="0"/>
        </c:ser>
        <c:ser>
          <c:idx val="1"/>
          <c:order val="1"/>
          <c:tx>
            <c:strRef>
              <c:f>Compensation!$C$10</c:f>
              <c:strCache>
                <c:ptCount val="1"/>
                <c:pt idx="0">
                  <c:v>Important</c:v>
                </c:pt>
              </c:strCache>
            </c:strRef>
          </c:tx>
          <c:cat>
            <c:strRef>
              <c:f>Compensation!$A$11:$A$17</c:f>
              <c:strCache>
                <c:ptCount val="7"/>
                <c:pt idx="0">
                  <c:v>Salary </c:v>
                </c:pt>
                <c:pt idx="1">
                  <c:v>Retirement</c:v>
                </c:pt>
                <c:pt idx="2">
                  <c:v>Vacation</c:v>
                </c:pt>
                <c:pt idx="3">
                  <c:v>Professional development</c:v>
                </c:pt>
                <c:pt idx="4">
                  <c:v>Sick time</c:v>
                </c:pt>
                <c:pt idx="5">
                  <c:v>Parking/travel costs</c:v>
                </c:pt>
                <c:pt idx="6">
                  <c:v>Sabbaticals</c:v>
                </c:pt>
              </c:strCache>
            </c:strRef>
          </c:cat>
          <c:val>
            <c:numRef>
              <c:f>Compensation!$C$11:$C$17</c:f>
              <c:numCache>
                <c:formatCode>0%</c:formatCode>
                <c:ptCount val="7"/>
                <c:pt idx="0">
                  <c:v>0.31050228310502281</c:v>
                </c:pt>
                <c:pt idx="1">
                  <c:v>0.33789954337899542</c:v>
                </c:pt>
                <c:pt idx="2">
                  <c:v>0.50228310502283102</c:v>
                </c:pt>
                <c:pt idx="3">
                  <c:v>0.38073394495412843</c:v>
                </c:pt>
                <c:pt idx="4">
                  <c:v>0.45412844036697247</c:v>
                </c:pt>
                <c:pt idx="5">
                  <c:v>0.14611872146118721</c:v>
                </c:pt>
                <c:pt idx="6">
                  <c:v>9.8130841121495324E-2</c:v>
                </c:pt>
              </c:numCache>
            </c:numRef>
          </c:val>
          <c:smooth val="0"/>
        </c:ser>
        <c:ser>
          <c:idx val="2"/>
          <c:order val="2"/>
          <c:tx>
            <c:strRef>
              <c:f>Compensation!$D$10</c:f>
              <c:strCache>
                <c:ptCount val="1"/>
                <c:pt idx="0">
                  <c:v>Somewhat Important</c:v>
                </c:pt>
              </c:strCache>
            </c:strRef>
          </c:tx>
          <c:cat>
            <c:strRef>
              <c:f>Compensation!$A$11:$A$17</c:f>
              <c:strCache>
                <c:ptCount val="7"/>
                <c:pt idx="0">
                  <c:v>Salary </c:v>
                </c:pt>
                <c:pt idx="1">
                  <c:v>Retirement</c:v>
                </c:pt>
                <c:pt idx="2">
                  <c:v>Vacation</c:v>
                </c:pt>
                <c:pt idx="3">
                  <c:v>Professional development</c:v>
                </c:pt>
                <c:pt idx="4">
                  <c:v>Sick time</c:v>
                </c:pt>
                <c:pt idx="5">
                  <c:v>Parking/travel costs</c:v>
                </c:pt>
                <c:pt idx="6">
                  <c:v>Sabbaticals</c:v>
                </c:pt>
              </c:strCache>
            </c:strRef>
          </c:cat>
          <c:val>
            <c:numRef>
              <c:f>Compensation!$D$11:$D$17</c:f>
              <c:numCache>
                <c:formatCode>0%</c:formatCode>
                <c:ptCount val="7"/>
                <c:pt idx="0">
                  <c:v>0.11415525114155251</c:v>
                </c:pt>
                <c:pt idx="1">
                  <c:v>0.12785388127853881</c:v>
                </c:pt>
                <c:pt idx="2">
                  <c:v>0.15981735159817351</c:v>
                </c:pt>
                <c:pt idx="3">
                  <c:v>0.23853211009174313</c:v>
                </c:pt>
                <c:pt idx="4">
                  <c:v>0.22935779816513763</c:v>
                </c:pt>
                <c:pt idx="5">
                  <c:v>0.24657534246575341</c:v>
                </c:pt>
                <c:pt idx="6">
                  <c:v>0.17289719626168223</c:v>
                </c:pt>
              </c:numCache>
            </c:numRef>
          </c:val>
          <c:smooth val="0"/>
        </c:ser>
        <c:ser>
          <c:idx val="3"/>
          <c:order val="3"/>
          <c:tx>
            <c:strRef>
              <c:f>Compensation!$E$10</c:f>
              <c:strCache>
                <c:ptCount val="1"/>
                <c:pt idx="0">
                  <c:v>Little Importance</c:v>
                </c:pt>
              </c:strCache>
            </c:strRef>
          </c:tx>
          <c:cat>
            <c:strRef>
              <c:f>Compensation!$A$11:$A$17</c:f>
              <c:strCache>
                <c:ptCount val="7"/>
                <c:pt idx="0">
                  <c:v>Salary </c:v>
                </c:pt>
                <c:pt idx="1">
                  <c:v>Retirement</c:v>
                </c:pt>
                <c:pt idx="2">
                  <c:v>Vacation</c:v>
                </c:pt>
                <c:pt idx="3">
                  <c:v>Professional development</c:v>
                </c:pt>
                <c:pt idx="4">
                  <c:v>Sick time</c:v>
                </c:pt>
                <c:pt idx="5">
                  <c:v>Parking/travel costs</c:v>
                </c:pt>
                <c:pt idx="6">
                  <c:v>Sabbaticals</c:v>
                </c:pt>
              </c:strCache>
            </c:strRef>
          </c:cat>
          <c:val>
            <c:numRef>
              <c:f>Compensation!$E$11:$E$17</c:f>
              <c:numCache>
                <c:formatCode>0%</c:formatCode>
                <c:ptCount val="7"/>
                <c:pt idx="0">
                  <c:v>0</c:v>
                </c:pt>
                <c:pt idx="1">
                  <c:v>2.7397260273972601E-2</c:v>
                </c:pt>
                <c:pt idx="2">
                  <c:v>9.1324200913242004E-3</c:v>
                </c:pt>
                <c:pt idx="3">
                  <c:v>6.8807339449541288E-2</c:v>
                </c:pt>
                <c:pt idx="4">
                  <c:v>4.5871559633027525E-2</c:v>
                </c:pt>
                <c:pt idx="5">
                  <c:v>0.26940639269406391</c:v>
                </c:pt>
                <c:pt idx="6">
                  <c:v>0.28971962616822428</c:v>
                </c:pt>
              </c:numCache>
            </c:numRef>
          </c:val>
          <c:smooth val="0"/>
        </c:ser>
        <c:ser>
          <c:idx val="4"/>
          <c:order val="4"/>
          <c:tx>
            <c:strRef>
              <c:f>Compensation!$F$10</c:f>
              <c:strCache>
                <c:ptCount val="1"/>
                <c:pt idx="0">
                  <c:v>Unimportant</c:v>
                </c:pt>
              </c:strCache>
            </c:strRef>
          </c:tx>
          <c:cat>
            <c:strRef>
              <c:f>Compensation!$A$11:$A$17</c:f>
              <c:strCache>
                <c:ptCount val="7"/>
                <c:pt idx="0">
                  <c:v>Salary </c:v>
                </c:pt>
                <c:pt idx="1">
                  <c:v>Retirement</c:v>
                </c:pt>
                <c:pt idx="2">
                  <c:v>Vacation</c:v>
                </c:pt>
                <c:pt idx="3">
                  <c:v>Professional development</c:v>
                </c:pt>
                <c:pt idx="4">
                  <c:v>Sick time</c:v>
                </c:pt>
                <c:pt idx="5">
                  <c:v>Parking/travel costs</c:v>
                </c:pt>
                <c:pt idx="6">
                  <c:v>Sabbaticals</c:v>
                </c:pt>
              </c:strCache>
            </c:strRef>
          </c:cat>
          <c:val>
            <c:numRef>
              <c:f>Compensation!$F$11:$F$17</c:f>
              <c:numCache>
                <c:formatCode>0%</c:formatCode>
                <c:ptCount val="7"/>
                <c:pt idx="0">
                  <c:v>9.1324200913242004E-3</c:v>
                </c:pt>
                <c:pt idx="1">
                  <c:v>4.5662100456621002E-3</c:v>
                </c:pt>
                <c:pt idx="2">
                  <c:v>0</c:v>
                </c:pt>
                <c:pt idx="3">
                  <c:v>3.2110091743119268E-2</c:v>
                </c:pt>
                <c:pt idx="4">
                  <c:v>9.1743119266055051E-3</c:v>
                </c:pt>
                <c:pt idx="5">
                  <c:v>0.26484018264840181</c:v>
                </c:pt>
                <c:pt idx="6">
                  <c:v>0.41588785046728971</c:v>
                </c:pt>
              </c:numCache>
            </c:numRef>
          </c:val>
          <c:smooth val="0"/>
        </c:ser>
        <c:dLbls>
          <c:showLegendKey val="0"/>
          <c:showVal val="0"/>
          <c:showCatName val="0"/>
          <c:showSerName val="0"/>
          <c:showPercent val="0"/>
          <c:showBubbleSize val="0"/>
        </c:dLbls>
        <c:marker val="1"/>
        <c:smooth val="0"/>
        <c:axId val="265253056"/>
        <c:axId val="265255800"/>
      </c:lineChart>
      <c:catAx>
        <c:axId val="265253056"/>
        <c:scaling>
          <c:orientation val="minMax"/>
        </c:scaling>
        <c:delete val="0"/>
        <c:axPos val="b"/>
        <c:numFmt formatCode="General" sourceLinked="0"/>
        <c:majorTickMark val="out"/>
        <c:minorTickMark val="none"/>
        <c:tickLblPos val="nextTo"/>
        <c:crossAx val="265255800"/>
        <c:crosses val="autoZero"/>
        <c:auto val="1"/>
        <c:lblAlgn val="ctr"/>
        <c:lblOffset val="100"/>
        <c:noMultiLvlLbl val="0"/>
      </c:catAx>
      <c:valAx>
        <c:axId val="265255800"/>
        <c:scaling>
          <c:orientation val="minMax"/>
        </c:scaling>
        <c:delete val="0"/>
        <c:axPos val="l"/>
        <c:majorGridlines/>
        <c:numFmt formatCode="0%" sourceLinked="1"/>
        <c:majorTickMark val="out"/>
        <c:minorTickMark val="none"/>
        <c:tickLblPos val="nextTo"/>
        <c:crossAx val="265253056"/>
        <c:crosses val="autoZero"/>
        <c:crossBetween val="between"/>
      </c:valAx>
    </c:plotArea>
    <c:legend>
      <c:legendPos val="r"/>
      <c:layout>
        <c:manualLayout>
          <c:xMode val="edge"/>
          <c:yMode val="edge"/>
          <c:x val="0.80964461017787059"/>
          <c:y val="0.42313119714202391"/>
          <c:w val="0.15973889292368923"/>
          <c:h val="0.20929297900262467"/>
        </c:manualLayout>
      </c:layout>
      <c:overlay val="0"/>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0044776838635684"/>
          <c:y val="3.6479516147438093E-2"/>
          <c:w val="0.81361549359573626"/>
          <c:h val="0.88319030773327245"/>
        </c:manualLayout>
      </c:layout>
      <c:lineChart>
        <c:grouping val="standard"/>
        <c:varyColors val="0"/>
        <c:ser>
          <c:idx val="0"/>
          <c:order val="0"/>
          <c:tx>
            <c:strRef>
              <c:f>Compensation!$B$30</c:f>
              <c:strCache>
                <c:ptCount val="1"/>
                <c:pt idx="0">
                  <c:v>Great Extent</c:v>
                </c:pt>
              </c:strCache>
            </c:strRef>
          </c:tx>
          <c:cat>
            <c:strRef>
              <c:f>Compensation!$A$31:$A$37</c:f>
              <c:strCache>
                <c:ptCount val="7"/>
                <c:pt idx="0">
                  <c:v>Sick time</c:v>
                </c:pt>
                <c:pt idx="1">
                  <c:v>Vacation</c:v>
                </c:pt>
                <c:pt idx="2">
                  <c:v>Retirement</c:v>
                </c:pt>
                <c:pt idx="3">
                  <c:v>Parking/travel costs</c:v>
                </c:pt>
                <c:pt idx="4">
                  <c:v>Salary </c:v>
                </c:pt>
                <c:pt idx="5">
                  <c:v>Professional development</c:v>
                </c:pt>
                <c:pt idx="6">
                  <c:v>Sabbaticals</c:v>
                </c:pt>
              </c:strCache>
            </c:strRef>
          </c:cat>
          <c:val>
            <c:numRef>
              <c:f>Compensation!$B$31:$B$37</c:f>
              <c:numCache>
                <c:formatCode>0%</c:formatCode>
                <c:ptCount val="7"/>
                <c:pt idx="0">
                  <c:v>0.48372093023255813</c:v>
                </c:pt>
                <c:pt idx="1">
                  <c:v>0.45833333333333331</c:v>
                </c:pt>
                <c:pt idx="2">
                  <c:v>0.36574074074074076</c:v>
                </c:pt>
                <c:pt idx="3">
                  <c:v>0.18604651162790697</c:v>
                </c:pt>
                <c:pt idx="4">
                  <c:v>0.17592592592592593</c:v>
                </c:pt>
                <c:pt idx="5">
                  <c:v>0.14418604651162792</c:v>
                </c:pt>
                <c:pt idx="6">
                  <c:v>4.7393364928909949E-2</c:v>
                </c:pt>
              </c:numCache>
            </c:numRef>
          </c:val>
          <c:smooth val="0"/>
        </c:ser>
        <c:ser>
          <c:idx val="1"/>
          <c:order val="1"/>
          <c:tx>
            <c:strRef>
              <c:f>Compensation!$C$30</c:f>
              <c:strCache>
                <c:ptCount val="1"/>
                <c:pt idx="0">
                  <c:v>Sufficiently</c:v>
                </c:pt>
              </c:strCache>
            </c:strRef>
          </c:tx>
          <c:cat>
            <c:strRef>
              <c:f>Compensation!$A$31:$A$37</c:f>
              <c:strCache>
                <c:ptCount val="7"/>
                <c:pt idx="0">
                  <c:v>Sick time</c:v>
                </c:pt>
                <c:pt idx="1">
                  <c:v>Vacation</c:v>
                </c:pt>
                <c:pt idx="2">
                  <c:v>Retirement</c:v>
                </c:pt>
                <c:pt idx="3">
                  <c:v>Parking/travel costs</c:v>
                </c:pt>
                <c:pt idx="4">
                  <c:v>Salary </c:v>
                </c:pt>
                <c:pt idx="5">
                  <c:v>Professional development</c:v>
                </c:pt>
                <c:pt idx="6">
                  <c:v>Sabbaticals</c:v>
                </c:pt>
              </c:strCache>
            </c:strRef>
          </c:cat>
          <c:val>
            <c:numRef>
              <c:f>Compensation!$C$31:$C$37</c:f>
              <c:numCache>
                <c:formatCode>0%</c:formatCode>
                <c:ptCount val="7"/>
                <c:pt idx="0">
                  <c:v>0.41860465116279072</c:v>
                </c:pt>
                <c:pt idx="1">
                  <c:v>0.39814814814814814</c:v>
                </c:pt>
                <c:pt idx="2">
                  <c:v>0.43518518518518517</c:v>
                </c:pt>
                <c:pt idx="3">
                  <c:v>0.23720930232558141</c:v>
                </c:pt>
                <c:pt idx="4">
                  <c:v>0.37037037037037035</c:v>
                </c:pt>
                <c:pt idx="5">
                  <c:v>0.37674418604651161</c:v>
                </c:pt>
                <c:pt idx="6">
                  <c:v>0.12796208530805686</c:v>
                </c:pt>
              </c:numCache>
            </c:numRef>
          </c:val>
          <c:smooth val="0"/>
        </c:ser>
        <c:ser>
          <c:idx val="2"/>
          <c:order val="2"/>
          <c:tx>
            <c:strRef>
              <c:f>Compensation!$D$30</c:f>
              <c:strCache>
                <c:ptCount val="1"/>
                <c:pt idx="0">
                  <c:v>Somewhat</c:v>
                </c:pt>
              </c:strCache>
            </c:strRef>
          </c:tx>
          <c:cat>
            <c:strRef>
              <c:f>Compensation!$A$31:$A$37</c:f>
              <c:strCache>
                <c:ptCount val="7"/>
                <c:pt idx="0">
                  <c:v>Sick time</c:v>
                </c:pt>
                <c:pt idx="1">
                  <c:v>Vacation</c:v>
                </c:pt>
                <c:pt idx="2">
                  <c:v>Retirement</c:v>
                </c:pt>
                <c:pt idx="3">
                  <c:v>Parking/travel costs</c:v>
                </c:pt>
                <c:pt idx="4">
                  <c:v>Salary </c:v>
                </c:pt>
                <c:pt idx="5">
                  <c:v>Professional development</c:v>
                </c:pt>
                <c:pt idx="6">
                  <c:v>Sabbaticals</c:v>
                </c:pt>
              </c:strCache>
            </c:strRef>
          </c:cat>
          <c:val>
            <c:numRef>
              <c:f>Compensation!$D$31:$D$37</c:f>
              <c:numCache>
                <c:formatCode>0%</c:formatCode>
                <c:ptCount val="7"/>
                <c:pt idx="0">
                  <c:v>6.5116279069767441E-2</c:v>
                </c:pt>
                <c:pt idx="1">
                  <c:v>0.1111111111111111</c:v>
                </c:pt>
                <c:pt idx="2">
                  <c:v>0.14814814814814814</c:v>
                </c:pt>
                <c:pt idx="3">
                  <c:v>0.13953488372093023</c:v>
                </c:pt>
                <c:pt idx="4">
                  <c:v>0.30555555555555558</c:v>
                </c:pt>
                <c:pt idx="5">
                  <c:v>0.26046511627906976</c:v>
                </c:pt>
                <c:pt idx="6">
                  <c:v>5.2132701421800945E-2</c:v>
                </c:pt>
              </c:numCache>
            </c:numRef>
          </c:val>
          <c:smooth val="0"/>
        </c:ser>
        <c:ser>
          <c:idx val="3"/>
          <c:order val="3"/>
          <c:tx>
            <c:strRef>
              <c:f>Compensation!$E$30</c:f>
              <c:strCache>
                <c:ptCount val="1"/>
                <c:pt idx="0">
                  <c:v>Very Little</c:v>
                </c:pt>
              </c:strCache>
            </c:strRef>
          </c:tx>
          <c:cat>
            <c:strRef>
              <c:f>Compensation!$A$31:$A$37</c:f>
              <c:strCache>
                <c:ptCount val="7"/>
                <c:pt idx="0">
                  <c:v>Sick time</c:v>
                </c:pt>
                <c:pt idx="1">
                  <c:v>Vacation</c:v>
                </c:pt>
                <c:pt idx="2">
                  <c:v>Retirement</c:v>
                </c:pt>
                <c:pt idx="3">
                  <c:v>Parking/travel costs</c:v>
                </c:pt>
                <c:pt idx="4">
                  <c:v>Salary </c:v>
                </c:pt>
                <c:pt idx="5">
                  <c:v>Professional development</c:v>
                </c:pt>
                <c:pt idx="6">
                  <c:v>Sabbaticals</c:v>
                </c:pt>
              </c:strCache>
            </c:strRef>
          </c:cat>
          <c:val>
            <c:numRef>
              <c:f>Compensation!$E$31:$E$37</c:f>
              <c:numCache>
                <c:formatCode>0%</c:formatCode>
                <c:ptCount val="7"/>
                <c:pt idx="0">
                  <c:v>1.3953488372093023E-2</c:v>
                </c:pt>
                <c:pt idx="1">
                  <c:v>1.8518518518518517E-2</c:v>
                </c:pt>
                <c:pt idx="2">
                  <c:v>2.3148148148148147E-2</c:v>
                </c:pt>
                <c:pt idx="3">
                  <c:v>0.18139534883720931</c:v>
                </c:pt>
                <c:pt idx="4">
                  <c:v>0.13425925925925927</c:v>
                </c:pt>
                <c:pt idx="5">
                  <c:v>0.16279069767441862</c:v>
                </c:pt>
                <c:pt idx="6">
                  <c:v>3.7914691943127965E-2</c:v>
                </c:pt>
              </c:numCache>
            </c:numRef>
          </c:val>
          <c:smooth val="0"/>
        </c:ser>
        <c:ser>
          <c:idx val="4"/>
          <c:order val="4"/>
          <c:tx>
            <c:strRef>
              <c:f>Compensation!$F$30</c:f>
              <c:strCache>
                <c:ptCount val="1"/>
                <c:pt idx="0">
                  <c:v>Not / Not Offered</c:v>
                </c:pt>
              </c:strCache>
            </c:strRef>
          </c:tx>
          <c:cat>
            <c:strRef>
              <c:f>Compensation!$A$31:$A$37</c:f>
              <c:strCache>
                <c:ptCount val="7"/>
                <c:pt idx="0">
                  <c:v>Sick time</c:v>
                </c:pt>
                <c:pt idx="1">
                  <c:v>Vacation</c:v>
                </c:pt>
                <c:pt idx="2">
                  <c:v>Retirement</c:v>
                </c:pt>
                <c:pt idx="3">
                  <c:v>Parking/travel costs</c:v>
                </c:pt>
                <c:pt idx="4">
                  <c:v>Salary </c:v>
                </c:pt>
                <c:pt idx="5">
                  <c:v>Professional development</c:v>
                </c:pt>
                <c:pt idx="6">
                  <c:v>Sabbaticals</c:v>
                </c:pt>
              </c:strCache>
            </c:strRef>
          </c:cat>
          <c:val>
            <c:numRef>
              <c:f>Compensation!$F$31:$F$37</c:f>
              <c:numCache>
                <c:formatCode>0%</c:formatCode>
                <c:ptCount val="7"/>
                <c:pt idx="0">
                  <c:v>1.8604651162790697E-2</c:v>
                </c:pt>
                <c:pt idx="1">
                  <c:v>1.3888888888888888E-2</c:v>
                </c:pt>
                <c:pt idx="2">
                  <c:v>2.7777777777777776E-2</c:v>
                </c:pt>
                <c:pt idx="3">
                  <c:v>0.2558139534883721</c:v>
                </c:pt>
                <c:pt idx="4">
                  <c:v>1.3888888888888888E-2</c:v>
                </c:pt>
                <c:pt idx="5">
                  <c:v>5.5813953488372092E-2</c:v>
                </c:pt>
                <c:pt idx="6">
                  <c:v>0.7345971563981043</c:v>
                </c:pt>
              </c:numCache>
            </c:numRef>
          </c:val>
          <c:smooth val="0"/>
        </c:ser>
        <c:dLbls>
          <c:showLegendKey val="0"/>
          <c:showVal val="0"/>
          <c:showCatName val="0"/>
          <c:showSerName val="0"/>
          <c:showPercent val="0"/>
          <c:showBubbleSize val="0"/>
        </c:dLbls>
        <c:marker val="1"/>
        <c:smooth val="0"/>
        <c:axId val="265253448"/>
        <c:axId val="265252664"/>
      </c:lineChart>
      <c:catAx>
        <c:axId val="265253448"/>
        <c:scaling>
          <c:orientation val="minMax"/>
        </c:scaling>
        <c:delete val="0"/>
        <c:axPos val="b"/>
        <c:numFmt formatCode="General" sourceLinked="0"/>
        <c:majorTickMark val="out"/>
        <c:minorTickMark val="none"/>
        <c:tickLblPos val="nextTo"/>
        <c:crossAx val="265252664"/>
        <c:crosses val="autoZero"/>
        <c:auto val="1"/>
        <c:lblAlgn val="ctr"/>
        <c:lblOffset val="100"/>
        <c:noMultiLvlLbl val="0"/>
      </c:catAx>
      <c:valAx>
        <c:axId val="265252664"/>
        <c:scaling>
          <c:orientation val="minMax"/>
        </c:scaling>
        <c:delete val="0"/>
        <c:axPos val="l"/>
        <c:majorGridlines/>
        <c:numFmt formatCode="0%" sourceLinked="1"/>
        <c:majorTickMark val="out"/>
        <c:minorTickMark val="none"/>
        <c:tickLblPos val="nextTo"/>
        <c:crossAx val="265253448"/>
        <c:crosses val="autoZero"/>
        <c:crossBetween val="between"/>
      </c:valAx>
    </c:plotArea>
    <c:legend>
      <c:legendPos val="r"/>
      <c:overlay val="0"/>
    </c:legend>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692835809316938"/>
          <c:y val="2.6434570678665167E-2"/>
          <c:w val="0.79436435747255729"/>
          <c:h val="0.91391863517060368"/>
        </c:manualLayout>
      </c:layout>
      <c:lineChart>
        <c:grouping val="standard"/>
        <c:varyColors val="0"/>
        <c:ser>
          <c:idx val="0"/>
          <c:order val="0"/>
          <c:tx>
            <c:strRef>
              <c:f>Benefits!$B$10</c:f>
              <c:strCache>
                <c:ptCount val="1"/>
                <c:pt idx="0">
                  <c:v>Very Important</c:v>
                </c:pt>
              </c:strCache>
            </c:strRef>
          </c:tx>
          <c:cat>
            <c:strRef>
              <c:f>Benefits!$A$11:$A$16</c:f>
              <c:strCache>
                <c:ptCount val="6"/>
                <c:pt idx="0">
                  <c:v>Insurance</c:v>
                </c:pt>
                <c:pt idx="1">
                  <c:v>Vacation Carryforward</c:v>
                </c:pt>
                <c:pt idx="2">
                  <c:v>Materinty/Paternity Leave</c:v>
                </c:pt>
                <c:pt idx="3">
                  <c:v>Tuition Remission</c:v>
                </c:pt>
                <c:pt idx="4">
                  <c:v>Job Security</c:v>
                </c:pt>
                <c:pt idx="5">
                  <c:v>On-site Childcare</c:v>
                </c:pt>
              </c:strCache>
            </c:strRef>
          </c:cat>
          <c:val>
            <c:numRef>
              <c:f>Benefits!$B$11:$B$16</c:f>
              <c:numCache>
                <c:formatCode>0%</c:formatCode>
                <c:ptCount val="6"/>
                <c:pt idx="0">
                  <c:v>0.56621004566210043</c:v>
                </c:pt>
                <c:pt idx="1">
                  <c:v>0.50228310502283102</c:v>
                </c:pt>
                <c:pt idx="2">
                  <c:v>0.32876712328767121</c:v>
                </c:pt>
                <c:pt idx="3">
                  <c:v>0.27981651376146788</c:v>
                </c:pt>
                <c:pt idx="4">
                  <c:v>0.26146788990825687</c:v>
                </c:pt>
                <c:pt idx="5">
                  <c:v>7.3059360730593603E-2</c:v>
                </c:pt>
              </c:numCache>
            </c:numRef>
          </c:val>
          <c:smooth val="0"/>
        </c:ser>
        <c:ser>
          <c:idx val="1"/>
          <c:order val="1"/>
          <c:tx>
            <c:strRef>
              <c:f>Benefits!$C$10</c:f>
              <c:strCache>
                <c:ptCount val="1"/>
                <c:pt idx="0">
                  <c:v>Important</c:v>
                </c:pt>
              </c:strCache>
            </c:strRef>
          </c:tx>
          <c:cat>
            <c:strRef>
              <c:f>Benefits!$A$11:$A$16</c:f>
              <c:strCache>
                <c:ptCount val="6"/>
                <c:pt idx="0">
                  <c:v>Insurance</c:v>
                </c:pt>
                <c:pt idx="1">
                  <c:v>Vacation Carryforward</c:v>
                </c:pt>
                <c:pt idx="2">
                  <c:v>Materinty/Paternity Leave</c:v>
                </c:pt>
                <c:pt idx="3">
                  <c:v>Tuition Remission</c:v>
                </c:pt>
                <c:pt idx="4">
                  <c:v>Job Security</c:v>
                </c:pt>
                <c:pt idx="5">
                  <c:v>On-site Childcare</c:v>
                </c:pt>
              </c:strCache>
            </c:strRef>
          </c:cat>
          <c:val>
            <c:numRef>
              <c:f>Benefits!$C$11:$C$16</c:f>
              <c:numCache>
                <c:formatCode>0%</c:formatCode>
                <c:ptCount val="6"/>
                <c:pt idx="0">
                  <c:v>0.31050228310502281</c:v>
                </c:pt>
                <c:pt idx="1">
                  <c:v>0.33789954337899542</c:v>
                </c:pt>
                <c:pt idx="2">
                  <c:v>0.50228310502283102</c:v>
                </c:pt>
                <c:pt idx="3">
                  <c:v>0.38073394495412843</c:v>
                </c:pt>
                <c:pt idx="4">
                  <c:v>0.45412844036697247</c:v>
                </c:pt>
                <c:pt idx="5">
                  <c:v>0.14611872146118721</c:v>
                </c:pt>
              </c:numCache>
            </c:numRef>
          </c:val>
          <c:smooth val="0"/>
        </c:ser>
        <c:ser>
          <c:idx val="2"/>
          <c:order val="2"/>
          <c:tx>
            <c:strRef>
              <c:f>Benefits!$D$10</c:f>
              <c:strCache>
                <c:ptCount val="1"/>
                <c:pt idx="0">
                  <c:v>Somewhat Important</c:v>
                </c:pt>
              </c:strCache>
            </c:strRef>
          </c:tx>
          <c:cat>
            <c:strRef>
              <c:f>Benefits!$A$11:$A$16</c:f>
              <c:strCache>
                <c:ptCount val="6"/>
                <c:pt idx="0">
                  <c:v>Insurance</c:v>
                </c:pt>
                <c:pt idx="1">
                  <c:v>Vacation Carryforward</c:v>
                </c:pt>
                <c:pt idx="2">
                  <c:v>Materinty/Paternity Leave</c:v>
                </c:pt>
                <c:pt idx="3">
                  <c:v>Tuition Remission</c:v>
                </c:pt>
                <c:pt idx="4">
                  <c:v>Job Security</c:v>
                </c:pt>
                <c:pt idx="5">
                  <c:v>On-site Childcare</c:v>
                </c:pt>
              </c:strCache>
            </c:strRef>
          </c:cat>
          <c:val>
            <c:numRef>
              <c:f>Benefits!$D$11:$D$16</c:f>
              <c:numCache>
                <c:formatCode>0%</c:formatCode>
                <c:ptCount val="6"/>
                <c:pt idx="0">
                  <c:v>0.11415525114155251</c:v>
                </c:pt>
                <c:pt idx="1">
                  <c:v>0.12785388127853881</c:v>
                </c:pt>
                <c:pt idx="2">
                  <c:v>0.15981735159817351</c:v>
                </c:pt>
                <c:pt idx="3">
                  <c:v>0.23853211009174313</c:v>
                </c:pt>
                <c:pt idx="4">
                  <c:v>0.22935779816513763</c:v>
                </c:pt>
                <c:pt idx="5">
                  <c:v>0.24657534246575341</c:v>
                </c:pt>
              </c:numCache>
            </c:numRef>
          </c:val>
          <c:smooth val="0"/>
        </c:ser>
        <c:ser>
          <c:idx val="3"/>
          <c:order val="3"/>
          <c:tx>
            <c:strRef>
              <c:f>Benefits!$E$10</c:f>
              <c:strCache>
                <c:ptCount val="1"/>
                <c:pt idx="0">
                  <c:v>Little Importance</c:v>
                </c:pt>
              </c:strCache>
            </c:strRef>
          </c:tx>
          <c:cat>
            <c:strRef>
              <c:f>Benefits!$A$11:$A$16</c:f>
              <c:strCache>
                <c:ptCount val="6"/>
                <c:pt idx="0">
                  <c:v>Insurance</c:v>
                </c:pt>
                <c:pt idx="1">
                  <c:v>Vacation Carryforward</c:v>
                </c:pt>
                <c:pt idx="2">
                  <c:v>Materinty/Paternity Leave</c:v>
                </c:pt>
                <c:pt idx="3">
                  <c:v>Tuition Remission</c:v>
                </c:pt>
                <c:pt idx="4">
                  <c:v>Job Security</c:v>
                </c:pt>
                <c:pt idx="5">
                  <c:v>On-site Childcare</c:v>
                </c:pt>
              </c:strCache>
            </c:strRef>
          </c:cat>
          <c:val>
            <c:numRef>
              <c:f>Benefits!$E$11:$E$16</c:f>
              <c:numCache>
                <c:formatCode>0%</c:formatCode>
                <c:ptCount val="6"/>
                <c:pt idx="0">
                  <c:v>0</c:v>
                </c:pt>
                <c:pt idx="1">
                  <c:v>2.7397260273972601E-2</c:v>
                </c:pt>
                <c:pt idx="2">
                  <c:v>9.1324200913242004E-3</c:v>
                </c:pt>
                <c:pt idx="3">
                  <c:v>6.8807339449541288E-2</c:v>
                </c:pt>
                <c:pt idx="4">
                  <c:v>4.5871559633027525E-2</c:v>
                </c:pt>
                <c:pt idx="5">
                  <c:v>0.26940639269406391</c:v>
                </c:pt>
              </c:numCache>
            </c:numRef>
          </c:val>
          <c:smooth val="0"/>
        </c:ser>
        <c:ser>
          <c:idx val="4"/>
          <c:order val="4"/>
          <c:tx>
            <c:strRef>
              <c:f>Benefits!$F$10</c:f>
              <c:strCache>
                <c:ptCount val="1"/>
                <c:pt idx="0">
                  <c:v>Unimportant</c:v>
                </c:pt>
              </c:strCache>
            </c:strRef>
          </c:tx>
          <c:cat>
            <c:strRef>
              <c:f>Benefits!$A$11:$A$16</c:f>
              <c:strCache>
                <c:ptCount val="6"/>
                <c:pt idx="0">
                  <c:v>Insurance</c:v>
                </c:pt>
                <c:pt idx="1">
                  <c:v>Vacation Carryforward</c:v>
                </c:pt>
                <c:pt idx="2">
                  <c:v>Materinty/Paternity Leave</c:v>
                </c:pt>
                <c:pt idx="3">
                  <c:v>Tuition Remission</c:v>
                </c:pt>
                <c:pt idx="4">
                  <c:v>Job Security</c:v>
                </c:pt>
                <c:pt idx="5">
                  <c:v>On-site Childcare</c:v>
                </c:pt>
              </c:strCache>
            </c:strRef>
          </c:cat>
          <c:val>
            <c:numRef>
              <c:f>Benefits!$F$11:$F$16</c:f>
              <c:numCache>
                <c:formatCode>0%</c:formatCode>
                <c:ptCount val="6"/>
                <c:pt idx="0">
                  <c:v>9.1324200913242004E-3</c:v>
                </c:pt>
                <c:pt idx="1">
                  <c:v>4.5662100456621002E-3</c:v>
                </c:pt>
                <c:pt idx="2">
                  <c:v>0</c:v>
                </c:pt>
                <c:pt idx="3">
                  <c:v>3.2110091743119268E-2</c:v>
                </c:pt>
                <c:pt idx="4">
                  <c:v>9.1743119266055051E-3</c:v>
                </c:pt>
                <c:pt idx="5">
                  <c:v>0.26484018264840181</c:v>
                </c:pt>
              </c:numCache>
            </c:numRef>
          </c:val>
          <c:smooth val="0"/>
        </c:ser>
        <c:ser>
          <c:idx val="5"/>
          <c:order val="5"/>
          <c:tx>
            <c:strRef>
              <c:f>Benefits!$G$10</c:f>
              <c:strCache>
                <c:ptCount val="1"/>
                <c:pt idx="0">
                  <c:v>Totals</c:v>
                </c:pt>
              </c:strCache>
            </c:strRef>
          </c:tx>
          <c:cat>
            <c:strRef>
              <c:f>Benefits!$A$11:$A$16</c:f>
              <c:strCache>
                <c:ptCount val="6"/>
                <c:pt idx="0">
                  <c:v>Insurance</c:v>
                </c:pt>
                <c:pt idx="1">
                  <c:v>Vacation Carryforward</c:v>
                </c:pt>
                <c:pt idx="2">
                  <c:v>Materinty/Paternity Leave</c:v>
                </c:pt>
                <c:pt idx="3">
                  <c:v>Tuition Remission</c:v>
                </c:pt>
                <c:pt idx="4">
                  <c:v>Job Security</c:v>
                </c:pt>
                <c:pt idx="5">
                  <c:v>On-site Childcare</c:v>
                </c:pt>
              </c:strCache>
            </c:strRef>
          </c:cat>
          <c:val>
            <c:numRef>
              <c:f>Benefits!$G$11:$G$16</c:f>
              <c:numCache>
                <c:formatCode>General</c:formatCode>
                <c:ptCount val="6"/>
              </c:numCache>
            </c:numRef>
          </c:val>
          <c:smooth val="0"/>
        </c:ser>
        <c:dLbls>
          <c:showLegendKey val="0"/>
          <c:showVal val="0"/>
          <c:showCatName val="0"/>
          <c:showSerName val="0"/>
          <c:showPercent val="0"/>
          <c:showBubbleSize val="0"/>
        </c:dLbls>
        <c:marker val="1"/>
        <c:smooth val="0"/>
        <c:axId val="265256192"/>
        <c:axId val="265256584"/>
      </c:lineChart>
      <c:catAx>
        <c:axId val="265256192"/>
        <c:scaling>
          <c:orientation val="minMax"/>
        </c:scaling>
        <c:delete val="0"/>
        <c:axPos val="b"/>
        <c:numFmt formatCode="General" sourceLinked="0"/>
        <c:majorTickMark val="out"/>
        <c:minorTickMark val="none"/>
        <c:tickLblPos val="nextTo"/>
        <c:crossAx val="265256584"/>
        <c:crosses val="autoZero"/>
        <c:auto val="1"/>
        <c:lblAlgn val="ctr"/>
        <c:lblOffset val="100"/>
        <c:noMultiLvlLbl val="0"/>
      </c:catAx>
      <c:valAx>
        <c:axId val="265256584"/>
        <c:scaling>
          <c:orientation val="minMax"/>
        </c:scaling>
        <c:delete val="0"/>
        <c:axPos val="l"/>
        <c:majorGridlines/>
        <c:numFmt formatCode="0%" sourceLinked="1"/>
        <c:majorTickMark val="out"/>
        <c:minorTickMark val="none"/>
        <c:tickLblPos val="nextTo"/>
        <c:crossAx val="265256192"/>
        <c:crosses val="autoZero"/>
        <c:crossBetween val="between"/>
      </c:valAx>
    </c:plotArea>
    <c:legend>
      <c:legendPos val="r"/>
      <c:overlay val="0"/>
    </c:legend>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035162271382744E-2"/>
          <c:y val="2.4402221461447757E-2"/>
          <c:w val="0.79857653210015411"/>
          <c:h val="0.88319030773327245"/>
        </c:manualLayout>
      </c:layout>
      <c:lineChart>
        <c:grouping val="standard"/>
        <c:varyColors val="0"/>
        <c:ser>
          <c:idx val="0"/>
          <c:order val="0"/>
          <c:tx>
            <c:strRef>
              <c:f>Benefits!$B$30</c:f>
              <c:strCache>
                <c:ptCount val="1"/>
                <c:pt idx="0">
                  <c:v>Great Extent</c:v>
                </c:pt>
              </c:strCache>
            </c:strRef>
          </c:tx>
          <c:cat>
            <c:strRef>
              <c:f>Benefits!$A$31:$A$36</c:f>
              <c:strCache>
                <c:ptCount val="6"/>
                <c:pt idx="0">
                  <c:v>Insurance</c:v>
                </c:pt>
                <c:pt idx="1">
                  <c:v>Vacation Carryforward</c:v>
                </c:pt>
                <c:pt idx="2">
                  <c:v>Materinty/Paternity Leave</c:v>
                </c:pt>
                <c:pt idx="3">
                  <c:v>Tuition Remission</c:v>
                </c:pt>
                <c:pt idx="4">
                  <c:v>Job Security</c:v>
                </c:pt>
                <c:pt idx="5">
                  <c:v>On-site Childcare</c:v>
                </c:pt>
              </c:strCache>
            </c:strRef>
          </c:cat>
          <c:val>
            <c:numRef>
              <c:f>Benefits!$B$31:$B$36</c:f>
              <c:numCache>
                <c:formatCode>0%</c:formatCode>
                <c:ptCount val="6"/>
                <c:pt idx="0">
                  <c:v>0.64227642276422769</c:v>
                </c:pt>
                <c:pt idx="1">
                  <c:v>0.24413145539906103</c:v>
                </c:pt>
                <c:pt idx="2">
                  <c:v>0.16666666666666666</c:v>
                </c:pt>
                <c:pt idx="3">
                  <c:v>0.21428571428571427</c:v>
                </c:pt>
                <c:pt idx="4">
                  <c:v>0.19339622641509435</c:v>
                </c:pt>
                <c:pt idx="5">
                  <c:v>2.7322404371584699E-2</c:v>
                </c:pt>
              </c:numCache>
            </c:numRef>
          </c:val>
          <c:smooth val="0"/>
        </c:ser>
        <c:ser>
          <c:idx val="1"/>
          <c:order val="1"/>
          <c:tx>
            <c:strRef>
              <c:f>Benefits!$C$30</c:f>
              <c:strCache>
                <c:ptCount val="1"/>
                <c:pt idx="0">
                  <c:v>Sufficiently</c:v>
                </c:pt>
              </c:strCache>
            </c:strRef>
          </c:tx>
          <c:cat>
            <c:strRef>
              <c:f>Benefits!$A$31:$A$36</c:f>
              <c:strCache>
                <c:ptCount val="6"/>
                <c:pt idx="0">
                  <c:v>Insurance</c:v>
                </c:pt>
                <c:pt idx="1">
                  <c:v>Vacation Carryforward</c:v>
                </c:pt>
                <c:pt idx="2">
                  <c:v>Materinty/Paternity Leave</c:v>
                </c:pt>
                <c:pt idx="3">
                  <c:v>Tuition Remission</c:v>
                </c:pt>
                <c:pt idx="4">
                  <c:v>Job Security</c:v>
                </c:pt>
                <c:pt idx="5">
                  <c:v>On-site Childcare</c:v>
                </c:pt>
              </c:strCache>
            </c:strRef>
          </c:cat>
          <c:val>
            <c:numRef>
              <c:f>Benefits!$C$31:$C$36</c:f>
              <c:numCache>
                <c:formatCode>0%</c:formatCode>
                <c:ptCount val="6"/>
                <c:pt idx="0">
                  <c:v>0.10569105691056911</c:v>
                </c:pt>
                <c:pt idx="1">
                  <c:v>0.41314553990610331</c:v>
                </c:pt>
                <c:pt idx="2">
                  <c:v>0.46236559139784944</c:v>
                </c:pt>
                <c:pt idx="3">
                  <c:v>0.34285714285714286</c:v>
                </c:pt>
                <c:pt idx="4">
                  <c:v>0.419811320754717</c:v>
                </c:pt>
                <c:pt idx="5">
                  <c:v>0.12568306010928962</c:v>
                </c:pt>
              </c:numCache>
            </c:numRef>
          </c:val>
          <c:smooth val="0"/>
        </c:ser>
        <c:ser>
          <c:idx val="2"/>
          <c:order val="2"/>
          <c:tx>
            <c:strRef>
              <c:f>Benefits!$D$30</c:f>
              <c:strCache>
                <c:ptCount val="1"/>
                <c:pt idx="0">
                  <c:v>Somewhat</c:v>
                </c:pt>
              </c:strCache>
            </c:strRef>
          </c:tx>
          <c:cat>
            <c:strRef>
              <c:f>Benefits!$A$31:$A$36</c:f>
              <c:strCache>
                <c:ptCount val="6"/>
                <c:pt idx="0">
                  <c:v>Insurance</c:v>
                </c:pt>
                <c:pt idx="1">
                  <c:v>Vacation Carryforward</c:v>
                </c:pt>
                <c:pt idx="2">
                  <c:v>Materinty/Paternity Leave</c:v>
                </c:pt>
                <c:pt idx="3">
                  <c:v>Tuition Remission</c:v>
                </c:pt>
                <c:pt idx="4">
                  <c:v>Job Security</c:v>
                </c:pt>
                <c:pt idx="5">
                  <c:v>On-site Childcare</c:v>
                </c:pt>
              </c:strCache>
            </c:strRef>
          </c:cat>
          <c:val>
            <c:numRef>
              <c:f>Benefits!$D$31:$D$36</c:f>
              <c:numCache>
                <c:formatCode>0%</c:formatCode>
                <c:ptCount val="6"/>
                <c:pt idx="0">
                  <c:v>0.18699186991869918</c:v>
                </c:pt>
                <c:pt idx="1">
                  <c:v>7.9812206572769953E-2</c:v>
                </c:pt>
                <c:pt idx="2">
                  <c:v>0.23118279569892472</c:v>
                </c:pt>
                <c:pt idx="3">
                  <c:v>0.15714285714285714</c:v>
                </c:pt>
                <c:pt idx="4">
                  <c:v>0.21226415094339623</c:v>
                </c:pt>
                <c:pt idx="5">
                  <c:v>1.092896174863388E-2</c:v>
                </c:pt>
              </c:numCache>
            </c:numRef>
          </c:val>
          <c:smooth val="0"/>
        </c:ser>
        <c:ser>
          <c:idx val="3"/>
          <c:order val="3"/>
          <c:tx>
            <c:strRef>
              <c:f>Benefits!$E$30</c:f>
              <c:strCache>
                <c:ptCount val="1"/>
                <c:pt idx="0">
                  <c:v>Very Little</c:v>
                </c:pt>
              </c:strCache>
            </c:strRef>
          </c:tx>
          <c:cat>
            <c:strRef>
              <c:f>Benefits!$A$31:$A$36</c:f>
              <c:strCache>
                <c:ptCount val="6"/>
                <c:pt idx="0">
                  <c:v>Insurance</c:v>
                </c:pt>
                <c:pt idx="1">
                  <c:v>Vacation Carryforward</c:v>
                </c:pt>
                <c:pt idx="2">
                  <c:v>Materinty/Paternity Leave</c:v>
                </c:pt>
                <c:pt idx="3">
                  <c:v>Tuition Remission</c:v>
                </c:pt>
                <c:pt idx="4">
                  <c:v>Job Security</c:v>
                </c:pt>
                <c:pt idx="5">
                  <c:v>On-site Childcare</c:v>
                </c:pt>
              </c:strCache>
            </c:strRef>
          </c:cat>
          <c:val>
            <c:numRef>
              <c:f>Benefits!$E$31:$E$36</c:f>
              <c:numCache>
                <c:formatCode>0%</c:formatCode>
                <c:ptCount val="6"/>
                <c:pt idx="0">
                  <c:v>4.878048780487805E-2</c:v>
                </c:pt>
                <c:pt idx="1">
                  <c:v>3.2863849765258218E-2</c:v>
                </c:pt>
                <c:pt idx="2">
                  <c:v>1.0752688172043012E-2</c:v>
                </c:pt>
                <c:pt idx="3">
                  <c:v>0.10476190476190476</c:v>
                </c:pt>
                <c:pt idx="4">
                  <c:v>7.5471698113207544E-2</c:v>
                </c:pt>
                <c:pt idx="5">
                  <c:v>8.7431693989071038E-2</c:v>
                </c:pt>
              </c:numCache>
            </c:numRef>
          </c:val>
          <c:smooth val="0"/>
        </c:ser>
        <c:ser>
          <c:idx val="4"/>
          <c:order val="4"/>
          <c:tx>
            <c:strRef>
              <c:f>Benefits!$F$30</c:f>
              <c:strCache>
                <c:ptCount val="1"/>
                <c:pt idx="0">
                  <c:v>Not / Not Offered</c:v>
                </c:pt>
              </c:strCache>
            </c:strRef>
          </c:tx>
          <c:cat>
            <c:strRef>
              <c:f>Benefits!$A$31:$A$36</c:f>
              <c:strCache>
                <c:ptCount val="6"/>
                <c:pt idx="0">
                  <c:v>Insurance</c:v>
                </c:pt>
                <c:pt idx="1">
                  <c:v>Vacation Carryforward</c:v>
                </c:pt>
                <c:pt idx="2">
                  <c:v>Materinty/Paternity Leave</c:v>
                </c:pt>
                <c:pt idx="3">
                  <c:v>Tuition Remission</c:v>
                </c:pt>
                <c:pt idx="4">
                  <c:v>Job Security</c:v>
                </c:pt>
                <c:pt idx="5">
                  <c:v>On-site Childcare</c:v>
                </c:pt>
              </c:strCache>
            </c:strRef>
          </c:cat>
          <c:val>
            <c:numRef>
              <c:f>Benefits!$F$31:$F$36</c:f>
              <c:numCache>
                <c:formatCode>0%</c:formatCode>
                <c:ptCount val="6"/>
                <c:pt idx="0">
                  <c:v>1.6260162601626018E-2</c:v>
                </c:pt>
                <c:pt idx="1">
                  <c:v>0.2300469483568075</c:v>
                </c:pt>
                <c:pt idx="2">
                  <c:v>0.12903225806451613</c:v>
                </c:pt>
                <c:pt idx="3">
                  <c:v>0.18095238095238095</c:v>
                </c:pt>
                <c:pt idx="4">
                  <c:v>9.9056603773584911E-2</c:v>
                </c:pt>
                <c:pt idx="5">
                  <c:v>0.74863387978142082</c:v>
                </c:pt>
              </c:numCache>
            </c:numRef>
          </c:val>
          <c:smooth val="0"/>
        </c:ser>
        <c:dLbls>
          <c:showLegendKey val="0"/>
          <c:showVal val="0"/>
          <c:showCatName val="0"/>
          <c:showSerName val="0"/>
          <c:showPercent val="0"/>
          <c:showBubbleSize val="0"/>
        </c:dLbls>
        <c:marker val="1"/>
        <c:smooth val="0"/>
        <c:axId val="265255408"/>
        <c:axId val="265250312"/>
      </c:lineChart>
      <c:catAx>
        <c:axId val="265255408"/>
        <c:scaling>
          <c:orientation val="minMax"/>
        </c:scaling>
        <c:delete val="0"/>
        <c:axPos val="b"/>
        <c:numFmt formatCode="General" sourceLinked="0"/>
        <c:majorTickMark val="out"/>
        <c:minorTickMark val="none"/>
        <c:tickLblPos val="nextTo"/>
        <c:crossAx val="265250312"/>
        <c:crosses val="autoZero"/>
        <c:auto val="1"/>
        <c:lblAlgn val="ctr"/>
        <c:lblOffset val="100"/>
        <c:noMultiLvlLbl val="0"/>
      </c:catAx>
      <c:valAx>
        <c:axId val="265250312"/>
        <c:scaling>
          <c:orientation val="minMax"/>
        </c:scaling>
        <c:delete val="0"/>
        <c:axPos val="l"/>
        <c:majorGridlines/>
        <c:numFmt formatCode="0%" sourceLinked="1"/>
        <c:majorTickMark val="out"/>
        <c:minorTickMark val="none"/>
        <c:tickLblPos val="nextTo"/>
        <c:crossAx val="265255408"/>
        <c:crosses val="autoZero"/>
        <c:crossBetween val="between"/>
      </c:valAx>
    </c:plotArea>
    <c:legend>
      <c:legendPos val="r"/>
      <c:overlay val="0"/>
    </c:legend>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8.4255882928591846E-2"/>
          <c:y val="1.7361364680055107E-2"/>
          <c:w val="0.68073395462278496"/>
          <c:h val="0.62682272824005103"/>
        </c:manualLayout>
      </c:layout>
      <c:lineChart>
        <c:grouping val="standard"/>
        <c:varyColors val="0"/>
        <c:ser>
          <c:idx val="0"/>
          <c:order val="0"/>
          <c:tx>
            <c:strRef>
              <c:f>WLB!$B$10</c:f>
              <c:strCache>
                <c:ptCount val="1"/>
                <c:pt idx="0">
                  <c:v>Very Important</c:v>
                </c:pt>
              </c:strCache>
            </c:strRef>
          </c:tx>
          <c:cat>
            <c:strRef>
              <c:f>WLB!$A$11:$A$16</c:f>
              <c:strCache>
                <c:ptCount val="6"/>
                <c:pt idx="0">
                  <c:v>Hours/Week</c:v>
                </c:pt>
                <c:pt idx="1">
                  <c:v>Flexible Schedule</c:v>
                </c:pt>
                <c:pt idx="2">
                  <c:v>Telecommuting</c:v>
                </c:pt>
                <c:pt idx="3">
                  <c:v>Onsite Wellness/Fitness</c:v>
                </c:pt>
                <c:pt idx="4">
                  <c:v>Job Sharing</c:v>
                </c:pt>
                <c:pt idx="5">
                  <c:v>Private Space for Nursing Mothers</c:v>
                </c:pt>
              </c:strCache>
            </c:strRef>
          </c:cat>
          <c:val>
            <c:numRef>
              <c:f>WLB!$B$11:$B$16</c:f>
              <c:numCache>
                <c:formatCode>0%</c:formatCode>
                <c:ptCount val="6"/>
                <c:pt idx="0">
                  <c:v>0.49295774647887325</c:v>
                </c:pt>
                <c:pt idx="1">
                  <c:v>0.41121495327102803</c:v>
                </c:pt>
                <c:pt idx="2">
                  <c:v>0.17924528301886791</c:v>
                </c:pt>
                <c:pt idx="3">
                  <c:v>4.716981132075472E-2</c:v>
                </c:pt>
                <c:pt idx="4">
                  <c:v>1.4634146341463415E-2</c:v>
                </c:pt>
                <c:pt idx="5">
                  <c:v>8.0952380952380956E-2</c:v>
                </c:pt>
              </c:numCache>
            </c:numRef>
          </c:val>
          <c:smooth val="0"/>
        </c:ser>
        <c:ser>
          <c:idx val="1"/>
          <c:order val="1"/>
          <c:tx>
            <c:strRef>
              <c:f>WLB!$C$10</c:f>
              <c:strCache>
                <c:ptCount val="1"/>
                <c:pt idx="0">
                  <c:v>Important</c:v>
                </c:pt>
              </c:strCache>
            </c:strRef>
          </c:tx>
          <c:cat>
            <c:strRef>
              <c:f>WLB!$A$11:$A$16</c:f>
              <c:strCache>
                <c:ptCount val="6"/>
                <c:pt idx="0">
                  <c:v>Hours/Week</c:v>
                </c:pt>
                <c:pt idx="1">
                  <c:v>Flexible Schedule</c:v>
                </c:pt>
                <c:pt idx="2">
                  <c:v>Telecommuting</c:v>
                </c:pt>
                <c:pt idx="3">
                  <c:v>Onsite Wellness/Fitness</c:v>
                </c:pt>
                <c:pt idx="4">
                  <c:v>Job Sharing</c:v>
                </c:pt>
                <c:pt idx="5">
                  <c:v>Private Space for Nursing Mothers</c:v>
                </c:pt>
              </c:strCache>
            </c:strRef>
          </c:cat>
          <c:val>
            <c:numRef>
              <c:f>WLB!$C$11:$C$16</c:f>
              <c:numCache>
                <c:formatCode>0%</c:formatCode>
                <c:ptCount val="6"/>
                <c:pt idx="0">
                  <c:v>0.39906103286384975</c:v>
                </c:pt>
                <c:pt idx="1">
                  <c:v>0.45794392523364486</c:v>
                </c:pt>
                <c:pt idx="2">
                  <c:v>0.30188679245283018</c:v>
                </c:pt>
                <c:pt idx="3">
                  <c:v>0.14150943396226415</c:v>
                </c:pt>
                <c:pt idx="4">
                  <c:v>8.2926829268292687E-2</c:v>
                </c:pt>
                <c:pt idx="5">
                  <c:v>7.6190476190476197E-2</c:v>
                </c:pt>
              </c:numCache>
            </c:numRef>
          </c:val>
          <c:smooth val="0"/>
        </c:ser>
        <c:ser>
          <c:idx val="2"/>
          <c:order val="2"/>
          <c:tx>
            <c:strRef>
              <c:f>WLB!$D$10</c:f>
              <c:strCache>
                <c:ptCount val="1"/>
                <c:pt idx="0">
                  <c:v>Somewhat Important</c:v>
                </c:pt>
              </c:strCache>
            </c:strRef>
          </c:tx>
          <c:cat>
            <c:strRef>
              <c:f>WLB!$A$11:$A$16</c:f>
              <c:strCache>
                <c:ptCount val="6"/>
                <c:pt idx="0">
                  <c:v>Hours/Week</c:v>
                </c:pt>
                <c:pt idx="1">
                  <c:v>Flexible Schedule</c:v>
                </c:pt>
                <c:pt idx="2">
                  <c:v>Telecommuting</c:v>
                </c:pt>
                <c:pt idx="3">
                  <c:v>Onsite Wellness/Fitness</c:v>
                </c:pt>
                <c:pt idx="4">
                  <c:v>Job Sharing</c:v>
                </c:pt>
                <c:pt idx="5">
                  <c:v>Private Space for Nursing Mothers</c:v>
                </c:pt>
              </c:strCache>
            </c:strRef>
          </c:cat>
          <c:val>
            <c:numRef>
              <c:f>WLB!$D$11:$D$16</c:f>
              <c:numCache>
                <c:formatCode>0%</c:formatCode>
                <c:ptCount val="6"/>
                <c:pt idx="0">
                  <c:v>9.8591549295774641E-2</c:v>
                </c:pt>
                <c:pt idx="1">
                  <c:v>0.11682242990654206</c:v>
                </c:pt>
                <c:pt idx="2">
                  <c:v>0.31603773584905659</c:v>
                </c:pt>
                <c:pt idx="3">
                  <c:v>0.29245283018867924</c:v>
                </c:pt>
                <c:pt idx="4">
                  <c:v>0.10731707317073171</c:v>
                </c:pt>
                <c:pt idx="5">
                  <c:v>8.0952380952380956E-2</c:v>
                </c:pt>
              </c:numCache>
            </c:numRef>
          </c:val>
          <c:smooth val="0"/>
        </c:ser>
        <c:ser>
          <c:idx val="3"/>
          <c:order val="3"/>
          <c:tx>
            <c:strRef>
              <c:f>WLB!$E$10</c:f>
              <c:strCache>
                <c:ptCount val="1"/>
                <c:pt idx="0">
                  <c:v>Little Importance</c:v>
                </c:pt>
              </c:strCache>
            </c:strRef>
          </c:tx>
          <c:cat>
            <c:strRef>
              <c:f>WLB!$A$11:$A$16</c:f>
              <c:strCache>
                <c:ptCount val="6"/>
                <c:pt idx="0">
                  <c:v>Hours/Week</c:v>
                </c:pt>
                <c:pt idx="1">
                  <c:v>Flexible Schedule</c:v>
                </c:pt>
                <c:pt idx="2">
                  <c:v>Telecommuting</c:v>
                </c:pt>
                <c:pt idx="3">
                  <c:v>Onsite Wellness/Fitness</c:v>
                </c:pt>
                <c:pt idx="4">
                  <c:v>Job Sharing</c:v>
                </c:pt>
                <c:pt idx="5">
                  <c:v>Private Space for Nursing Mothers</c:v>
                </c:pt>
              </c:strCache>
            </c:strRef>
          </c:cat>
          <c:val>
            <c:numRef>
              <c:f>WLB!$E$11:$E$16</c:f>
              <c:numCache>
                <c:formatCode>0%</c:formatCode>
                <c:ptCount val="6"/>
                <c:pt idx="0">
                  <c:v>4.6948356807511738E-3</c:v>
                </c:pt>
                <c:pt idx="1">
                  <c:v>9.3457943925233638E-3</c:v>
                </c:pt>
                <c:pt idx="2">
                  <c:v>0.14150943396226415</c:v>
                </c:pt>
                <c:pt idx="3">
                  <c:v>0.33490566037735847</c:v>
                </c:pt>
                <c:pt idx="4">
                  <c:v>0.31707317073170732</c:v>
                </c:pt>
                <c:pt idx="5">
                  <c:v>0.10476190476190476</c:v>
                </c:pt>
              </c:numCache>
            </c:numRef>
          </c:val>
          <c:smooth val="0"/>
        </c:ser>
        <c:ser>
          <c:idx val="4"/>
          <c:order val="4"/>
          <c:tx>
            <c:strRef>
              <c:f>WLB!$F$10</c:f>
              <c:strCache>
                <c:ptCount val="1"/>
                <c:pt idx="0">
                  <c:v>Unimportant</c:v>
                </c:pt>
              </c:strCache>
            </c:strRef>
          </c:tx>
          <c:cat>
            <c:strRef>
              <c:f>WLB!$A$11:$A$16</c:f>
              <c:strCache>
                <c:ptCount val="6"/>
                <c:pt idx="0">
                  <c:v>Hours/Week</c:v>
                </c:pt>
                <c:pt idx="1">
                  <c:v>Flexible Schedule</c:v>
                </c:pt>
                <c:pt idx="2">
                  <c:v>Telecommuting</c:v>
                </c:pt>
                <c:pt idx="3">
                  <c:v>Onsite Wellness/Fitness</c:v>
                </c:pt>
                <c:pt idx="4">
                  <c:v>Job Sharing</c:v>
                </c:pt>
                <c:pt idx="5">
                  <c:v>Private Space for Nursing Mothers</c:v>
                </c:pt>
              </c:strCache>
            </c:strRef>
          </c:cat>
          <c:val>
            <c:numRef>
              <c:f>WLB!$F$11:$F$16</c:f>
              <c:numCache>
                <c:formatCode>0%</c:formatCode>
                <c:ptCount val="6"/>
                <c:pt idx="0">
                  <c:v>4.6948356807511738E-3</c:v>
                </c:pt>
                <c:pt idx="1">
                  <c:v>4.6728971962616819E-3</c:v>
                </c:pt>
                <c:pt idx="2">
                  <c:v>6.1320754716981132E-2</c:v>
                </c:pt>
                <c:pt idx="3">
                  <c:v>0.18396226415094338</c:v>
                </c:pt>
                <c:pt idx="4">
                  <c:v>0.47804878048780486</c:v>
                </c:pt>
                <c:pt idx="5">
                  <c:v>0.65714285714285714</c:v>
                </c:pt>
              </c:numCache>
            </c:numRef>
          </c:val>
          <c:smooth val="0"/>
        </c:ser>
        <c:ser>
          <c:idx val="5"/>
          <c:order val="5"/>
          <c:tx>
            <c:strRef>
              <c:f>WLB!$G$10</c:f>
              <c:strCache>
                <c:ptCount val="1"/>
                <c:pt idx="0">
                  <c:v>Totals</c:v>
                </c:pt>
              </c:strCache>
            </c:strRef>
          </c:tx>
          <c:cat>
            <c:strRef>
              <c:f>WLB!$A$11:$A$16</c:f>
              <c:strCache>
                <c:ptCount val="6"/>
                <c:pt idx="0">
                  <c:v>Hours/Week</c:v>
                </c:pt>
                <c:pt idx="1">
                  <c:v>Flexible Schedule</c:v>
                </c:pt>
                <c:pt idx="2">
                  <c:v>Telecommuting</c:v>
                </c:pt>
                <c:pt idx="3">
                  <c:v>Onsite Wellness/Fitness</c:v>
                </c:pt>
                <c:pt idx="4">
                  <c:v>Job Sharing</c:v>
                </c:pt>
                <c:pt idx="5">
                  <c:v>Private Space for Nursing Mothers</c:v>
                </c:pt>
              </c:strCache>
            </c:strRef>
          </c:cat>
          <c:val>
            <c:numRef>
              <c:f>WLB!$G$11:$G$16</c:f>
              <c:numCache>
                <c:formatCode>General</c:formatCode>
                <c:ptCount val="6"/>
              </c:numCache>
            </c:numRef>
          </c:val>
          <c:smooth val="0"/>
        </c:ser>
        <c:dLbls>
          <c:showLegendKey val="0"/>
          <c:showVal val="0"/>
          <c:showCatName val="0"/>
          <c:showSerName val="0"/>
          <c:showPercent val="0"/>
          <c:showBubbleSize val="0"/>
        </c:dLbls>
        <c:marker val="1"/>
        <c:smooth val="0"/>
        <c:axId val="265251880"/>
        <c:axId val="265252272"/>
      </c:lineChart>
      <c:catAx>
        <c:axId val="265251880"/>
        <c:scaling>
          <c:orientation val="minMax"/>
        </c:scaling>
        <c:delete val="0"/>
        <c:axPos val="b"/>
        <c:numFmt formatCode="General" sourceLinked="0"/>
        <c:majorTickMark val="out"/>
        <c:minorTickMark val="none"/>
        <c:tickLblPos val="nextTo"/>
        <c:crossAx val="265252272"/>
        <c:crosses val="autoZero"/>
        <c:auto val="1"/>
        <c:lblAlgn val="ctr"/>
        <c:lblOffset val="100"/>
        <c:noMultiLvlLbl val="0"/>
      </c:catAx>
      <c:valAx>
        <c:axId val="265252272"/>
        <c:scaling>
          <c:orientation val="minMax"/>
        </c:scaling>
        <c:delete val="0"/>
        <c:axPos val="l"/>
        <c:majorGridlines/>
        <c:numFmt formatCode="0%" sourceLinked="1"/>
        <c:majorTickMark val="out"/>
        <c:minorTickMark val="none"/>
        <c:tickLblPos val="nextTo"/>
        <c:crossAx val="265251880"/>
        <c:crosses val="autoZero"/>
        <c:crossBetween val="between"/>
      </c:valAx>
    </c:plotArea>
    <c:legend>
      <c:legendPos val="r"/>
      <c:overlay val="0"/>
    </c:legend>
    <c:plotVisOnly val="1"/>
    <c:dispBlanksAs val="gap"/>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WLB!$B$30</c:f>
              <c:strCache>
                <c:ptCount val="1"/>
                <c:pt idx="0">
                  <c:v>Great Extent</c:v>
                </c:pt>
              </c:strCache>
            </c:strRef>
          </c:tx>
          <c:cat>
            <c:strRef>
              <c:f>WLB!$A$31:$A$36</c:f>
              <c:strCache>
                <c:ptCount val="6"/>
                <c:pt idx="0">
                  <c:v>Hours/Week</c:v>
                </c:pt>
                <c:pt idx="1">
                  <c:v>Flexible Schedule</c:v>
                </c:pt>
                <c:pt idx="2">
                  <c:v>Onsite Wellness/Fitness</c:v>
                </c:pt>
                <c:pt idx="3">
                  <c:v>Telecommuting</c:v>
                </c:pt>
                <c:pt idx="4">
                  <c:v>Private Space for Nursing Mothers</c:v>
                </c:pt>
                <c:pt idx="5">
                  <c:v>Job Sharing</c:v>
                </c:pt>
              </c:strCache>
            </c:strRef>
          </c:cat>
          <c:val>
            <c:numRef>
              <c:f>WLB!$B$31:$B$36</c:f>
              <c:numCache>
                <c:formatCode>0%</c:formatCode>
                <c:ptCount val="6"/>
                <c:pt idx="0">
                  <c:v>0.40654205607476634</c:v>
                </c:pt>
                <c:pt idx="1">
                  <c:v>0.30373831775700932</c:v>
                </c:pt>
                <c:pt idx="2">
                  <c:v>0.12735849056603774</c:v>
                </c:pt>
                <c:pt idx="3">
                  <c:v>9.9056603773584911E-2</c:v>
                </c:pt>
                <c:pt idx="4">
                  <c:v>8.3743842364532015E-2</c:v>
                </c:pt>
                <c:pt idx="5">
                  <c:v>1.4778325123152709E-2</c:v>
                </c:pt>
              </c:numCache>
            </c:numRef>
          </c:val>
          <c:smooth val="0"/>
        </c:ser>
        <c:ser>
          <c:idx val="1"/>
          <c:order val="1"/>
          <c:tx>
            <c:strRef>
              <c:f>WLB!$C$30</c:f>
              <c:strCache>
                <c:ptCount val="1"/>
                <c:pt idx="0">
                  <c:v>Sufficiently</c:v>
                </c:pt>
              </c:strCache>
            </c:strRef>
          </c:tx>
          <c:cat>
            <c:strRef>
              <c:f>WLB!$A$31:$A$36</c:f>
              <c:strCache>
                <c:ptCount val="6"/>
                <c:pt idx="0">
                  <c:v>Hours/Week</c:v>
                </c:pt>
                <c:pt idx="1">
                  <c:v>Flexible Schedule</c:v>
                </c:pt>
                <c:pt idx="2">
                  <c:v>Onsite Wellness/Fitness</c:v>
                </c:pt>
                <c:pt idx="3">
                  <c:v>Telecommuting</c:v>
                </c:pt>
                <c:pt idx="4">
                  <c:v>Private Space for Nursing Mothers</c:v>
                </c:pt>
                <c:pt idx="5">
                  <c:v>Job Sharing</c:v>
                </c:pt>
              </c:strCache>
            </c:strRef>
          </c:cat>
          <c:val>
            <c:numRef>
              <c:f>WLB!$C$31:$C$36</c:f>
              <c:numCache>
                <c:formatCode>0%</c:formatCode>
                <c:ptCount val="6"/>
                <c:pt idx="0">
                  <c:v>0.42523364485981308</c:v>
                </c:pt>
                <c:pt idx="1">
                  <c:v>0.33177570093457942</c:v>
                </c:pt>
                <c:pt idx="2">
                  <c:v>0.330188679245283</c:v>
                </c:pt>
                <c:pt idx="3">
                  <c:v>0.29245283018867924</c:v>
                </c:pt>
                <c:pt idx="4">
                  <c:v>0.22167487684729065</c:v>
                </c:pt>
                <c:pt idx="5">
                  <c:v>0.10344827586206896</c:v>
                </c:pt>
              </c:numCache>
            </c:numRef>
          </c:val>
          <c:smooth val="0"/>
        </c:ser>
        <c:ser>
          <c:idx val="2"/>
          <c:order val="2"/>
          <c:tx>
            <c:strRef>
              <c:f>WLB!$D$30</c:f>
              <c:strCache>
                <c:ptCount val="1"/>
                <c:pt idx="0">
                  <c:v>Somewhat</c:v>
                </c:pt>
              </c:strCache>
            </c:strRef>
          </c:tx>
          <c:cat>
            <c:strRef>
              <c:f>WLB!$A$31:$A$36</c:f>
              <c:strCache>
                <c:ptCount val="6"/>
                <c:pt idx="0">
                  <c:v>Hours/Week</c:v>
                </c:pt>
                <c:pt idx="1">
                  <c:v>Flexible Schedule</c:v>
                </c:pt>
                <c:pt idx="2">
                  <c:v>Onsite Wellness/Fitness</c:v>
                </c:pt>
                <c:pt idx="3">
                  <c:v>Telecommuting</c:v>
                </c:pt>
                <c:pt idx="4">
                  <c:v>Private Space for Nursing Mothers</c:v>
                </c:pt>
                <c:pt idx="5">
                  <c:v>Job Sharing</c:v>
                </c:pt>
              </c:strCache>
            </c:strRef>
          </c:cat>
          <c:val>
            <c:numRef>
              <c:f>WLB!$D$31:$D$36</c:f>
              <c:numCache>
                <c:formatCode>0%</c:formatCode>
                <c:ptCount val="6"/>
                <c:pt idx="0">
                  <c:v>0.10747663551401869</c:v>
                </c:pt>
                <c:pt idx="1">
                  <c:v>0.17289719626168223</c:v>
                </c:pt>
                <c:pt idx="2">
                  <c:v>0.17924528301886791</c:v>
                </c:pt>
                <c:pt idx="3">
                  <c:v>0.10377358490566038</c:v>
                </c:pt>
                <c:pt idx="4">
                  <c:v>0.19704433497536947</c:v>
                </c:pt>
                <c:pt idx="5">
                  <c:v>0.12807881773399016</c:v>
                </c:pt>
              </c:numCache>
            </c:numRef>
          </c:val>
          <c:smooth val="0"/>
        </c:ser>
        <c:ser>
          <c:idx val="3"/>
          <c:order val="3"/>
          <c:tx>
            <c:strRef>
              <c:f>WLB!$E$30</c:f>
              <c:strCache>
                <c:ptCount val="1"/>
                <c:pt idx="0">
                  <c:v>Very Little</c:v>
                </c:pt>
              </c:strCache>
            </c:strRef>
          </c:tx>
          <c:cat>
            <c:strRef>
              <c:f>WLB!$A$31:$A$36</c:f>
              <c:strCache>
                <c:ptCount val="6"/>
                <c:pt idx="0">
                  <c:v>Hours/Week</c:v>
                </c:pt>
                <c:pt idx="1">
                  <c:v>Flexible Schedule</c:v>
                </c:pt>
                <c:pt idx="2">
                  <c:v>Onsite Wellness/Fitness</c:v>
                </c:pt>
                <c:pt idx="3">
                  <c:v>Telecommuting</c:v>
                </c:pt>
                <c:pt idx="4">
                  <c:v>Private Space for Nursing Mothers</c:v>
                </c:pt>
                <c:pt idx="5">
                  <c:v>Job Sharing</c:v>
                </c:pt>
              </c:strCache>
            </c:strRef>
          </c:cat>
          <c:val>
            <c:numRef>
              <c:f>WLB!$E$31:$E$36</c:f>
              <c:numCache>
                <c:formatCode>0%</c:formatCode>
                <c:ptCount val="6"/>
                <c:pt idx="0">
                  <c:v>5.6074766355140186E-2</c:v>
                </c:pt>
                <c:pt idx="1">
                  <c:v>0.11682242990654206</c:v>
                </c:pt>
                <c:pt idx="2">
                  <c:v>0.11792452830188679</c:v>
                </c:pt>
                <c:pt idx="3">
                  <c:v>0.18396226415094338</c:v>
                </c:pt>
                <c:pt idx="4">
                  <c:v>0.11822660098522167</c:v>
                </c:pt>
                <c:pt idx="5">
                  <c:v>7.8817733990147784E-2</c:v>
                </c:pt>
              </c:numCache>
            </c:numRef>
          </c:val>
          <c:smooth val="0"/>
        </c:ser>
        <c:ser>
          <c:idx val="4"/>
          <c:order val="4"/>
          <c:tx>
            <c:strRef>
              <c:f>WLB!$F$30</c:f>
              <c:strCache>
                <c:ptCount val="1"/>
                <c:pt idx="0">
                  <c:v>Not / Not Offered</c:v>
                </c:pt>
              </c:strCache>
            </c:strRef>
          </c:tx>
          <c:cat>
            <c:strRef>
              <c:f>WLB!$A$31:$A$36</c:f>
              <c:strCache>
                <c:ptCount val="6"/>
                <c:pt idx="0">
                  <c:v>Hours/Week</c:v>
                </c:pt>
                <c:pt idx="1">
                  <c:v>Flexible Schedule</c:v>
                </c:pt>
                <c:pt idx="2">
                  <c:v>Onsite Wellness/Fitness</c:v>
                </c:pt>
                <c:pt idx="3">
                  <c:v>Telecommuting</c:v>
                </c:pt>
                <c:pt idx="4">
                  <c:v>Private Space for Nursing Mothers</c:v>
                </c:pt>
                <c:pt idx="5">
                  <c:v>Job Sharing</c:v>
                </c:pt>
              </c:strCache>
            </c:strRef>
          </c:cat>
          <c:val>
            <c:numRef>
              <c:f>WLB!$F$31:$F$36</c:f>
              <c:numCache>
                <c:formatCode>0%</c:formatCode>
                <c:ptCount val="6"/>
                <c:pt idx="0">
                  <c:v>4.6728971962616819E-3</c:v>
                </c:pt>
                <c:pt idx="1">
                  <c:v>7.476635514018691E-2</c:v>
                </c:pt>
                <c:pt idx="2">
                  <c:v>0.24528301886792453</c:v>
                </c:pt>
                <c:pt idx="3">
                  <c:v>0.32075471698113206</c:v>
                </c:pt>
                <c:pt idx="4">
                  <c:v>0.37931034482758619</c:v>
                </c:pt>
                <c:pt idx="5">
                  <c:v>0.67487684729064035</c:v>
                </c:pt>
              </c:numCache>
            </c:numRef>
          </c:val>
          <c:smooth val="0"/>
        </c:ser>
        <c:dLbls>
          <c:showLegendKey val="0"/>
          <c:showVal val="0"/>
          <c:showCatName val="0"/>
          <c:showSerName val="0"/>
          <c:showPercent val="0"/>
          <c:showBubbleSize val="0"/>
        </c:dLbls>
        <c:marker val="1"/>
        <c:smooth val="0"/>
        <c:axId val="301959384"/>
        <c:axId val="301960952"/>
      </c:lineChart>
      <c:catAx>
        <c:axId val="301959384"/>
        <c:scaling>
          <c:orientation val="minMax"/>
        </c:scaling>
        <c:delete val="0"/>
        <c:axPos val="b"/>
        <c:numFmt formatCode="General" sourceLinked="0"/>
        <c:majorTickMark val="out"/>
        <c:minorTickMark val="none"/>
        <c:tickLblPos val="nextTo"/>
        <c:crossAx val="301960952"/>
        <c:crosses val="autoZero"/>
        <c:auto val="1"/>
        <c:lblAlgn val="ctr"/>
        <c:lblOffset val="100"/>
        <c:noMultiLvlLbl val="0"/>
      </c:catAx>
      <c:valAx>
        <c:axId val="301960952"/>
        <c:scaling>
          <c:orientation val="minMax"/>
        </c:scaling>
        <c:delete val="0"/>
        <c:axPos val="l"/>
        <c:majorGridlines/>
        <c:numFmt formatCode="0%" sourceLinked="1"/>
        <c:majorTickMark val="out"/>
        <c:minorTickMark val="none"/>
        <c:tickLblPos val="nextTo"/>
        <c:crossAx val="301959384"/>
        <c:crosses val="autoZero"/>
        <c:crossBetween val="between"/>
      </c:valAx>
    </c:plotArea>
    <c:legend>
      <c:legendPos val="r"/>
      <c:overlay val="0"/>
    </c:legend>
    <c:plotVisOnly val="1"/>
    <c:dispBlanksAs val="gap"/>
    <c:showDLblsOverMax val="0"/>
  </c:chart>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Location!$B$12</c:f>
              <c:strCache>
                <c:ptCount val="1"/>
                <c:pt idx="0">
                  <c:v>Very Important</c:v>
                </c:pt>
              </c:strCache>
            </c:strRef>
          </c:tx>
          <c:cat>
            <c:strRef>
              <c:f>Location!$A$13:$A$21</c:f>
              <c:strCache>
                <c:ptCount val="9"/>
                <c:pt idx="0">
                  <c:v>State/Province</c:v>
                </c:pt>
                <c:pt idx="1">
                  <c:v>Proximity to family</c:v>
                </c:pt>
                <c:pt idx="2">
                  <c:v>Length of Commute</c:v>
                </c:pt>
                <c:pt idx="3">
                  <c:v>Population Size</c:v>
                </c:pt>
                <c:pt idx="4">
                  <c:v>Afordable Housing</c:v>
                </c:pt>
                <c:pt idx="5">
                  <c:v>Quality of Public Schools</c:v>
                </c:pt>
                <c:pt idx="6">
                  <c:v>Convenient Public Transportation</c:v>
                </c:pt>
                <c:pt idx="7">
                  <c:v>Recreational Opportunities</c:v>
                </c:pt>
                <c:pt idx="8">
                  <c:v>Climate</c:v>
                </c:pt>
              </c:strCache>
            </c:strRef>
          </c:cat>
          <c:val>
            <c:numRef>
              <c:f>Location!$B$13:$B$21</c:f>
              <c:numCache>
                <c:formatCode>0%</c:formatCode>
                <c:ptCount val="9"/>
                <c:pt idx="0">
                  <c:v>0.56621004566210043</c:v>
                </c:pt>
                <c:pt idx="1">
                  <c:v>0.50228310502283102</c:v>
                </c:pt>
                <c:pt idx="2">
                  <c:v>0.38967136150234744</c:v>
                </c:pt>
                <c:pt idx="3">
                  <c:v>0.32876712328767121</c:v>
                </c:pt>
                <c:pt idx="4">
                  <c:v>0.27981651376146788</c:v>
                </c:pt>
                <c:pt idx="5">
                  <c:v>0.26146788990825687</c:v>
                </c:pt>
                <c:pt idx="6">
                  <c:v>0.1650943396226415</c:v>
                </c:pt>
                <c:pt idx="7">
                  <c:v>7.3059360730593603E-2</c:v>
                </c:pt>
                <c:pt idx="8">
                  <c:v>2.336448598130841E-2</c:v>
                </c:pt>
              </c:numCache>
            </c:numRef>
          </c:val>
          <c:smooth val="0"/>
        </c:ser>
        <c:ser>
          <c:idx val="1"/>
          <c:order val="1"/>
          <c:tx>
            <c:strRef>
              <c:f>Location!$C$12</c:f>
              <c:strCache>
                <c:ptCount val="1"/>
                <c:pt idx="0">
                  <c:v>Important</c:v>
                </c:pt>
              </c:strCache>
            </c:strRef>
          </c:tx>
          <c:cat>
            <c:strRef>
              <c:f>Location!$A$13:$A$21</c:f>
              <c:strCache>
                <c:ptCount val="9"/>
                <c:pt idx="0">
                  <c:v>State/Province</c:v>
                </c:pt>
                <c:pt idx="1">
                  <c:v>Proximity to family</c:v>
                </c:pt>
                <c:pt idx="2">
                  <c:v>Length of Commute</c:v>
                </c:pt>
                <c:pt idx="3">
                  <c:v>Population Size</c:v>
                </c:pt>
                <c:pt idx="4">
                  <c:v>Afordable Housing</c:v>
                </c:pt>
                <c:pt idx="5">
                  <c:v>Quality of Public Schools</c:v>
                </c:pt>
                <c:pt idx="6">
                  <c:v>Convenient Public Transportation</c:v>
                </c:pt>
                <c:pt idx="7">
                  <c:v>Recreational Opportunities</c:v>
                </c:pt>
                <c:pt idx="8">
                  <c:v>Climate</c:v>
                </c:pt>
              </c:strCache>
            </c:strRef>
          </c:cat>
          <c:val>
            <c:numRef>
              <c:f>Location!$C$13:$C$21</c:f>
              <c:numCache>
                <c:formatCode>0%</c:formatCode>
                <c:ptCount val="9"/>
                <c:pt idx="0">
                  <c:v>0.31050228310502281</c:v>
                </c:pt>
                <c:pt idx="1">
                  <c:v>0.33789954337899542</c:v>
                </c:pt>
                <c:pt idx="2">
                  <c:v>0.45539906103286387</c:v>
                </c:pt>
                <c:pt idx="3">
                  <c:v>0.50228310502283102</c:v>
                </c:pt>
                <c:pt idx="4">
                  <c:v>0.38073394495412843</c:v>
                </c:pt>
                <c:pt idx="5">
                  <c:v>0.45412844036697247</c:v>
                </c:pt>
                <c:pt idx="6">
                  <c:v>0.25471698113207547</c:v>
                </c:pt>
                <c:pt idx="7">
                  <c:v>0.14611872146118721</c:v>
                </c:pt>
                <c:pt idx="8">
                  <c:v>9.8130841121495324E-2</c:v>
                </c:pt>
              </c:numCache>
            </c:numRef>
          </c:val>
          <c:smooth val="0"/>
        </c:ser>
        <c:ser>
          <c:idx val="2"/>
          <c:order val="2"/>
          <c:tx>
            <c:strRef>
              <c:f>Location!$D$12</c:f>
              <c:strCache>
                <c:ptCount val="1"/>
                <c:pt idx="0">
                  <c:v>Somewhat Important</c:v>
                </c:pt>
              </c:strCache>
            </c:strRef>
          </c:tx>
          <c:cat>
            <c:strRef>
              <c:f>Location!$A$13:$A$21</c:f>
              <c:strCache>
                <c:ptCount val="9"/>
                <c:pt idx="0">
                  <c:v>State/Province</c:v>
                </c:pt>
                <c:pt idx="1">
                  <c:v>Proximity to family</c:v>
                </c:pt>
                <c:pt idx="2">
                  <c:v>Length of Commute</c:v>
                </c:pt>
                <c:pt idx="3">
                  <c:v>Population Size</c:v>
                </c:pt>
                <c:pt idx="4">
                  <c:v>Afordable Housing</c:v>
                </c:pt>
                <c:pt idx="5">
                  <c:v>Quality of Public Schools</c:v>
                </c:pt>
                <c:pt idx="6">
                  <c:v>Convenient Public Transportation</c:v>
                </c:pt>
                <c:pt idx="7">
                  <c:v>Recreational Opportunities</c:v>
                </c:pt>
                <c:pt idx="8">
                  <c:v>Climate</c:v>
                </c:pt>
              </c:strCache>
            </c:strRef>
          </c:cat>
          <c:val>
            <c:numRef>
              <c:f>Location!$D$13:$D$21</c:f>
              <c:numCache>
                <c:formatCode>0%</c:formatCode>
                <c:ptCount val="9"/>
                <c:pt idx="0">
                  <c:v>0.11415525114155251</c:v>
                </c:pt>
                <c:pt idx="1">
                  <c:v>0.12785388127853881</c:v>
                </c:pt>
                <c:pt idx="2">
                  <c:v>0.13145539906103287</c:v>
                </c:pt>
                <c:pt idx="3">
                  <c:v>0.15981735159817351</c:v>
                </c:pt>
                <c:pt idx="4">
                  <c:v>0.23853211009174313</c:v>
                </c:pt>
                <c:pt idx="5">
                  <c:v>0.22935779816513763</c:v>
                </c:pt>
                <c:pt idx="6">
                  <c:v>0.25943396226415094</c:v>
                </c:pt>
                <c:pt idx="7">
                  <c:v>0.24657534246575341</c:v>
                </c:pt>
                <c:pt idx="8">
                  <c:v>0.17289719626168223</c:v>
                </c:pt>
              </c:numCache>
            </c:numRef>
          </c:val>
          <c:smooth val="0"/>
        </c:ser>
        <c:ser>
          <c:idx val="3"/>
          <c:order val="3"/>
          <c:tx>
            <c:strRef>
              <c:f>Location!$E$12</c:f>
              <c:strCache>
                <c:ptCount val="1"/>
                <c:pt idx="0">
                  <c:v>Little Importance</c:v>
                </c:pt>
              </c:strCache>
            </c:strRef>
          </c:tx>
          <c:cat>
            <c:strRef>
              <c:f>Location!$A$13:$A$21</c:f>
              <c:strCache>
                <c:ptCount val="9"/>
                <c:pt idx="0">
                  <c:v>State/Province</c:v>
                </c:pt>
                <c:pt idx="1">
                  <c:v>Proximity to family</c:v>
                </c:pt>
                <c:pt idx="2">
                  <c:v>Length of Commute</c:v>
                </c:pt>
                <c:pt idx="3">
                  <c:v>Population Size</c:v>
                </c:pt>
                <c:pt idx="4">
                  <c:v>Afordable Housing</c:v>
                </c:pt>
                <c:pt idx="5">
                  <c:v>Quality of Public Schools</c:v>
                </c:pt>
                <c:pt idx="6">
                  <c:v>Convenient Public Transportation</c:v>
                </c:pt>
                <c:pt idx="7">
                  <c:v>Recreational Opportunities</c:v>
                </c:pt>
                <c:pt idx="8">
                  <c:v>Climate</c:v>
                </c:pt>
              </c:strCache>
            </c:strRef>
          </c:cat>
          <c:val>
            <c:numRef>
              <c:f>Location!$E$13:$E$21</c:f>
              <c:numCache>
                <c:formatCode>0%</c:formatCode>
                <c:ptCount val="9"/>
                <c:pt idx="0">
                  <c:v>0</c:v>
                </c:pt>
                <c:pt idx="1">
                  <c:v>2.7397260273972601E-2</c:v>
                </c:pt>
                <c:pt idx="2">
                  <c:v>9.3896713615023476E-3</c:v>
                </c:pt>
                <c:pt idx="3">
                  <c:v>9.1324200913242004E-3</c:v>
                </c:pt>
                <c:pt idx="4">
                  <c:v>6.8807339449541288E-2</c:v>
                </c:pt>
                <c:pt idx="5">
                  <c:v>4.5871559633027525E-2</c:v>
                </c:pt>
                <c:pt idx="6">
                  <c:v>0.17452830188679244</c:v>
                </c:pt>
                <c:pt idx="7">
                  <c:v>0.26940639269406391</c:v>
                </c:pt>
                <c:pt idx="8">
                  <c:v>0.28971962616822428</c:v>
                </c:pt>
              </c:numCache>
            </c:numRef>
          </c:val>
          <c:smooth val="0"/>
        </c:ser>
        <c:ser>
          <c:idx val="4"/>
          <c:order val="4"/>
          <c:tx>
            <c:strRef>
              <c:f>Location!$F$12</c:f>
              <c:strCache>
                <c:ptCount val="1"/>
                <c:pt idx="0">
                  <c:v>Unimportant</c:v>
                </c:pt>
              </c:strCache>
            </c:strRef>
          </c:tx>
          <c:cat>
            <c:strRef>
              <c:f>Location!$A$13:$A$21</c:f>
              <c:strCache>
                <c:ptCount val="9"/>
                <c:pt idx="0">
                  <c:v>State/Province</c:v>
                </c:pt>
                <c:pt idx="1">
                  <c:v>Proximity to family</c:v>
                </c:pt>
                <c:pt idx="2">
                  <c:v>Length of Commute</c:v>
                </c:pt>
                <c:pt idx="3">
                  <c:v>Population Size</c:v>
                </c:pt>
                <c:pt idx="4">
                  <c:v>Afordable Housing</c:v>
                </c:pt>
                <c:pt idx="5">
                  <c:v>Quality of Public Schools</c:v>
                </c:pt>
                <c:pt idx="6">
                  <c:v>Convenient Public Transportation</c:v>
                </c:pt>
                <c:pt idx="7">
                  <c:v>Recreational Opportunities</c:v>
                </c:pt>
                <c:pt idx="8">
                  <c:v>Climate</c:v>
                </c:pt>
              </c:strCache>
            </c:strRef>
          </c:cat>
          <c:val>
            <c:numRef>
              <c:f>Location!$F$13:$F$21</c:f>
              <c:numCache>
                <c:formatCode>0%</c:formatCode>
                <c:ptCount val="9"/>
                <c:pt idx="0">
                  <c:v>9.1324200913242004E-3</c:v>
                </c:pt>
                <c:pt idx="1">
                  <c:v>4.5662100456621002E-3</c:v>
                </c:pt>
                <c:pt idx="2">
                  <c:v>1.4084507042253521E-2</c:v>
                </c:pt>
                <c:pt idx="3">
                  <c:v>0</c:v>
                </c:pt>
                <c:pt idx="4">
                  <c:v>3.2110091743119268E-2</c:v>
                </c:pt>
                <c:pt idx="5">
                  <c:v>9.1743119266055051E-3</c:v>
                </c:pt>
                <c:pt idx="6">
                  <c:v>0.14622641509433962</c:v>
                </c:pt>
                <c:pt idx="7">
                  <c:v>0.26484018264840181</c:v>
                </c:pt>
                <c:pt idx="8">
                  <c:v>0.41588785046728971</c:v>
                </c:pt>
              </c:numCache>
            </c:numRef>
          </c:val>
          <c:smooth val="0"/>
        </c:ser>
        <c:ser>
          <c:idx val="5"/>
          <c:order val="5"/>
          <c:tx>
            <c:strRef>
              <c:f>Location!$G$12</c:f>
              <c:strCache>
                <c:ptCount val="1"/>
                <c:pt idx="0">
                  <c:v>Totals</c:v>
                </c:pt>
              </c:strCache>
            </c:strRef>
          </c:tx>
          <c:cat>
            <c:strRef>
              <c:f>Location!$A$13:$A$21</c:f>
              <c:strCache>
                <c:ptCount val="9"/>
                <c:pt idx="0">
                  <c:v>State/Province</c:v>
                </c:pt>
                <c:pt idx="1">
                  <c:v>Proximity to family</c:v>
                </c:pt>
                <c:pt idx="2">
                  <c:v>Length of Commute</c:v>
                </c:pt>
                <c:pt idx="3">
                  <c:v>Population Size</c:v>
                </c:pt>
                <c:pt idx="4">
                  <c:v>Afordable Housing</c:v>
                </c:pt>
                <c:pt idx="5">
                  <c:v>Quality of Public Schools</c:v>
                </c:pt>
                <c:pt idx="6">
                  <c:v>Convenient Public Transportation</c:v>
                </c:pt>
                <c:pt idx="7">
                  <c:v>Recreational Opportunities</c:v>
                </c:pt>
                <c:pt idx="8">
                  <c:v>Climate</c:v>
                </c:pt>
              </c:strCache>
            </c:strRef>
          </c:cat>
          <c:val>
            <c:numRef>
              <c:f>Location!$G$13:$G$21</c:f>
              <c:numCache>
                <c:formatCode>General</c:formatCode>
                <c:ptCount val="9"/>
              </c:numCache>
            </c:numRef>
          </c:val>
          <c:smooth val="0"/>
        </c:ser>
        <c:dLbls>
          <c:showLegendKey val="0"/>
          <c:showVal val="0"/>
          <c:showCatName val="0"/>
          <c:showSerName val="0"/>
          <c:showPercent val="0"/>
          <c:showBubbleSize val="0"/>
        </c:dLbls>
        <c:marker val="1"/>
        <c:smooth val="0"/>
        <c:axId val="301957816"/>
        <c:axId val="301959776"/>
      </c:lineChart>
      <c:catAx>
        <c:axId val="301957816"/>
        <c:scaling>
          <c:orientation val="minMax"/>
        </c:scaling>
        <c:delete val="0"/>
        <c:axPos val="b"/>
        <c:numFmt formatCode="General" sourceLinked="0"/>
        <c:majorTickMark val="out"/>
        <c:minorTickMark val="none"/>
        <c:tickLblPos val="nextTo"/>
        <c:crossAx val="301959776"/>
        <c:crosses val="autoZero"/>
        <c:auto val="1"/>
        <c:lblAlgn val="ctr"/>
        <c:lblOffset val="100"/>
        <c:noMultiLvlLbl val="0"/>
      </c:catAx>
      <c:valAx>
        <c:axId val="301959776"/>
        <c:scaling>
          <c:orientation val="minMax"/>
        </c:scaling>
        <c:delete val="0"/>
        <c:axPos val="l"/>
        <c:majorGridlines/>
        <c:numFmt formatCode="0%" sourceLinked="1"/>
        <c:majorTickMark val="out"/>
        <c:minorTickMark val="none"/>
        <c:tickLblPos val="nextTo"/>
        <c:crossAx val="301957816"/>
        <c:crosses val="autoZero"/>
        <c:crossBetween val="between"/>
      </c:valAx>
    </c:plotArea>
    <c:legend>
      <c:legendPos val="r"/>
      <c:overlay val="0"/>
    </c:legend>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E7E924E-1625-4AA8-A214-782D53CAB54D}" type="datetimeFigureOut">
              <a:rPr lang="en-US" smtClean="0"/>
              <a:t>11/14/2015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68AACB-3222-4588-A4CC-76FCA84AEAEF}" type="slidenum">
              <a:rPr lang="en-US" smtClean="0"/>
              <a:t>‹#›</a:t>
            </a:fld>
            <a:endParaRPr lang="en-US"/>
          </a:p>
        </p:txBody>
      </p:sp>
    </p:spTree>
    <p:extLst>
      <p:ext uri="{BB962C8B-B14F-4D97-AF65-F5344CB8AC3E}">
        <p14:creationId xmlns:p14="http://schemas.microsoft.com/office/powerpoint/2010/main" val="32362076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Thank you all for coming out this morning, or staying as the case may be.</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We are here to share some preliminary results of a survey on recruitment and retention issues for library IT staff.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Which is still open. We encourage you to share your thoughts if you haven’t already.</a:t>
            </a:r>
          </a:p>
          <a:p>
            <a:endParaRPr lang="en-US" dirty="0"/>
          </a:p>
        </p:txBody>
      </p:sp>
      <p:sp>
        <p:nvSpPr>
          <p:cNvPr id="4" name="Slide Number Placeholder 3"/>
          <p:cNvSpPr>
            <a:spLocks noGrp="1"/>
          </p:cNvSpPr>
          <p:nvPr>
            <p:ph type="sldNum" sz="quarter" idx="10"/>
          </p:nvPr>
        </p:nvSpPr>
        <p:spPr/>
        <p:txBody>
          <a:bodyPr/>
          <a:lstStyle/>
          <a:p>
            <a:fld id="{C068AACB-3222-4588-A4CC-76FCA84AEAEF}" type="slidenum">
              <a:rPr lang="en-US" smtClean="0"/>
              <a:t>1</a:t>
            </a:fld>
            <a:endParaRPr lang="en-US"/>
          </a:p>
        </p:txBody>
      </p:sp>
    </p:spTree>
    <p:extLst>
      <p:ext uri="{BB962C8B-B14F-4D97-AF65-F5344CB8AC3E}">
        <p14:creationId xmlns:p14="http://schemas.microsoft.com/office/powerpoint/2010/main" val="39061803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People were allowed to check multiple boxes.</a:t>
            </a:r>
          </a:p>
          <a:p>
            <a:endParaRPr lang="en-US" dirty="0" smtClean="0"/>
          </a:p>
          <a:p>
            <a:r>
              <a:rPr lang="en-US" dirty="0" smtClean="0"/>
              <a:t>Most common “others”:</a:t>
            </a:r>
          </a:p>
          <a:p>
            <a:pPr marL="171450" indent="-171450">
              <a:buFontTx/>
              <a:buChar char="-"/>
            </a:pPr>
            <a:r>
              <a:rPr lang="en-US" dirty="0" smtClean="0"/>
              <a:t>Already worked there/was familiar with the institution – 17/18 &lt;=3 years there in “other”</a:t>
            </a:r>
          </a:p>
          <a:p>
            <a:pPr marL="171450" indent="-171450">
              <a:buFontTx/>
              <a:buChar char="-"/>
            </a:pPr>
            <a:r>
              <a:rPr lang="en-US" dirty="0" smtClean="0"/>
              <a:t>Institutional website</a:t>
            </a:r>
          </a:p>
          <a:p>
            <a:endParaRPr lang="en-US" dirty="0" smtClean="0"/>
          </a:p>
          <a:p>
            <a:r>
              <a:rPr lang="en-US" dirty="0" smtClean="0"/>
              <a:t>&lt;=3 years</a:t>
            </a:r>
          </a:p>
          <a:p>
            <a:r>
              <a:rPr lang="en-US" baseline="0" dirty="0" smtClean="0"/>
              <a:t> - 47 respondents</a:t>
            </a:r>
          </a:p>
          <a:p>
            <a:r>
              <a:rPr lang="en-US" baseline="0" dirty="0" smtClean="0"/>
              <a:t> - 71 responses</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C068AACB-3222-4588-A4CC-76FCA84AEAEF}" type="slidenum">
              <a:rPr lang="en-US" smtClean="0"/>
              <a:t>10</a:t>
            </a:fld>
            <a:endParaRPr lang="en-US"/>
          </a:p>
        </p:txBody>
      </p:sp>
    </p:spTree>
    <p:extLst>
      <p:ext uri="{BB962C8B-B14F-4D97-AF65-F5344CB8AC3E}">
        <p14:creationId xmlns:p14="http://schemas.microsoft.com/office/powerpoint/2010/main" val="27713314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“Being able to meet members of the team that I'd be working with way a key factor in my decision to take this job. “</a:t>
            </a:r>
          </a:p>
          <a:p>
            <a:endParaRPr lang="en-US" dirty="0" smtClean="0"/>
          </a:p>
          <a:p>
            <a:r>
              <a:rPr lang="en-US" dirty="0" smtClean="0"/>
              <a:t>“If I were an outside hire, I would not have been able to meet the team or other teams, but I obviously knew them coming in as an internal hire. That prior knowledge did help me make the decision. “</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 had not been scheduled time to meet at length with the staff I would be supervising. During the library tour I asked if I could take 15 minutes to talk with them. I'm glad that I did; getting to hear their take on the job and what was important to them was valuable in my evaluation of the position / offer.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“Had I not met team members / others in the library, I'm not certain it would have adversely affected my decision to accept the position offered. But it did give me more confidence that I would be a good fit with the team.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Answered</a:t>
            </a:r>
            <a:r>
              <a:rPr lang="en-US" baseline="0" dirty="0" smtClean="0"/>
              <a:t> they did meet the people and ask questions but it didn’t influenced their decision, but it should have.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
            </a:r>
            <a:r>
              <a:rPr lang="en-US" dirty="0" smtClean="0"/>
              <a:t>When accepting an offer, it is critical that I have an understanding of who I'll be working with, what factors outside the direct reporting line will influence my work, and how the day-to-day job may differ from the written posting.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“IT work involves more human interaction than most people realize. Being a good fit for your organization is fantastically important.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solidFill>
                <a:srgbClr val="FF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rgbClr val="FF0000"/>
                </a:solidFill>
              </a:rPr>
              <a:t>For those that said “No”…</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C068AACB-3222-4588-A4CC-76FCA84AEAEF}" type="slidenum">
              <a:rPr lang="en-US" smtClean="0"/>
              <a:t>11</a:t>
            </a:fld>
            <a:endParaRPr lang="en-US"/>
          </a:p>
        </p:txBody>
      </p:sp>
    </p:spTree>
    <p:extLst>
      <p:ext uri="{BB962C8B-B14F-4D97-AF65-F5344CB8AC3E}">
        <p14:creationId xmlns:p14="http://schemas.microsoft.com/office/powerpoint/2010/main" val="35521799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People were</a:t>
            </a:r>
            <a:r>
              <a:rPr lang="en-US" baseline="0" dirty="0" smtClean="0"/>
              <a:t> asked to rank these 12 factors from 1 to 12, where 1 = most important.  We did provide a “n/a” option and defined it as “not a consideration or was unknown”.  Using weighting mechanisms to score which were the most important, the top 3 results were…</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C068AACB-3222-4588-A4CC-76FCA84AEAEF}" type="slidenum">
              <a:rPr lang="en-US" smtClean="0"/>
              <a:t>12</a:t>
            </a:fld>
            <a:endParaRPr lang="en-US"/>
          </a:p>
        </p:txBody>
      </p:sp>
    </p:spTree>
    <p:extLst>
      <p:ext uri="{BB962C8B-B14F-4D97-AF65-F5344CB8AC3E}">
        <p14:creationId xmlns:p14="http://schemas.microsoft.com/office/powerpoint/2010/main" val="27726412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Extra tidbits:</a:t>
            </a:r>
          </a:p>
          <a:p>
            <a:r>
              <a:rPr lang="en-US" dirty="0" smtClean="0"/>
              <a:t>The</a:t>
            </a:r>
            <a:r>
              <a:rPr lang="en-US" baseline="0" dirty="0" smtClean="0"/>
              <a:t> only factor that no one selected was ranking PTO in 12</a:t>
            </a:r>
            <a:r>
              <a:rPr lang="en-US" baseline="30000" dirty="0" smtClean="0"/>
              <a:t>th</a:t>
            </a:r>
            <a:r>
              <a:rPr lang="en-US" baseline="0" dirty="0" smtClean="0"/>
              <a:t> aka last place.</a:t>
            </a:r>
          </a:p>
          <a:p>
            <a:r>
              <a:rPr lang="en-US" baseline="0" dirty="0" smtClean="0"/>
              <a:t>When tracking “All” respondents, the factor selected for 1</a:t>
            </a:r>
            <a:r>
              <a:rPr lang="en-US" baseline="30000" dirty="0" smtClean="0"/>
              <a:t>st</a:t>
            </a:r>
            <a:r>
              <a:rPr lang="en-US" baseline="0" dirty="0" smtClean="0"/>
              <a:t> most often was “Location of worksite (city, climate, housing options, etc.)”</a:t>
            </a:r>
          </a:p>
          <a:p>
            <a:r>
              <a:rPr lang="en-US" baseline="0" dirty="0" smtClean="0"/>
              <a:t>As you would expect, “Tuition Benefits for self/family” applied primarily to folks working in academic institutions.</a:t>
            </a:r>
          </a:p>
          <a:p>
            <a:r>
              <a:rPr lang="en-US" baseline="0" dirty="0" smtClean="0"/>
              <a:t>Two people put “Diversity of Workforce” as #1 factor for recruitment.  Both identified as “Caucasian”</a:t>
            </a:r>
          </a:p>
          <a:p>
            <a:r>
              <a:rPr lang="en-US" baseline="0" dirty="0" smtClean="0"/>
              <a:t>For “family-friendly” factor, men ranked it slightly higher than women when all responses were considered (men=4.95 women=4.86).  However that flipped, if the person had dependent children (men=5.85 women=6.32)</a:t>
            </a:r>
          </a:p>
          <a:p>
            <a:endParaRPr lang="en-US" baseline="0" dirty="0" smtClean="0"/>
          </a:p>
          <a:p>
            <a:r>
              <a:rPr lang="en-US" baseline="0" dirty="0" smtClean="0"/>
              <a:t>Top 3 for men: salary, job security, insurance</a:t>
            </a:r>
          </a:p>
          <a:p>
            <a:r>
              <a:rPr lang="en-US" baseline="0" dirty="0" smtClean="0"/>
              <a:t>Top 3 for women: salary, insurance, opportunities for promotion/growth</a:t>
            </a:r>
          </a:p>
          <a:p>
            <a:r>
              <a:rPr lang="en-US" baseline="0" dirty="0" smtClean="0"/>
              <a:t>Top 3 for Secondary or equal income earner for household: salary, location, insurance</a:t>
            </a:r>
          </a:p>
          <a:p>
            <a:r>
              <a:rPr lang="en-US" baseline="0" dirty="0" smtClean="0"/>
              <a:t>Top 3 for people (9) who have been in Library IT for less than 1 year: Flexible hours, salary, location and Organization’s mission and vision (tied)</a:t>
            </a:r>
          </a:p>
          <a:p>
            <a:endParaRPr lang="en-US" baseline="0" dirty="0" smtClean="0"/>
          </a:p>
          <a:p>
            <a:r>
              <a:rPr lang="en-US" baseline="0" dirty="0" smtClean="0"/>
              <a:t>Top 3 by age:</a:t>
            </a:r>
          </a:p>
          <a:p>
            <a:r>
              <a:rPr lang="en-US" baseline="0" dirty="0" smtClean="0"/>
              <a:t>Under 25 = Organization’s mission &amp; values, salary, tuition benefits (1 respondent)</a:t>
            </a:r>
          </a:p>
          <a:p>
            <a:r>
              <a:rPr lang="en-US" baseline="0" dirty="0" smtClean="0"/>
              <a:t>25-34 = salary, location, opportunities for promotion/growth (64 respondents)</a:t>
            </a:r>
          </a:p>
          <a:p>
            <a:r>
              <a:rPr lang="en-US" baseline="0" dirty="0" smtClean="0"/>
              <a:t>35-44 = salary, job security, PTO (84 respondents)</a:t>
            </a:r>
          </a:p>
          <a:p>
            <a:r>
              <a:rPr lang="en-US" baseline="0" dirty="0" smtClean="0"/>
              <a:t>45-54 = salary, insurance, job security (79 respondents)</a:t>
            </a:r>
          </a:p>
          <a:p>
            <a:r>
              <a:rPr lang="en-US" baseline="0" dirty="0" smtClean="0"/>
              <a:t>55 or older = location, job security, insurance (42 respondents)</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C068AACB-3222-4588-A4CC-76FCA84AEAEF}" type="slidenum">
              <a:rPr lang="en-US" smtClean="0"/>
              <a:t>13</a:t>
            </a:fld>
            <a:endParaRPr lang="en-US"/>
          </a:p>
        </p:txBody>
      </p:sp>
    </p:spTree>
    <p:extLst>
      <p:ext uri="{BB962C8B-B14F-4D97-AF65-F5344CB8AC3E}">
        <p14:creationId xmlns:p14="http://schemas.microsoft.com/office/powerpoint/2010/main" val="25687436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are from the comments.</a:t>
            </a:r>
          </a:p>
          <a:p>
            <a:endParaRPr lang="en-US" dirty="0" smtClean="0"/>
          </a:p>
          <a:p>
            <a:r>
              <a:rPr lang="en-US" dirty="0" smtClean="0"/>
              <a:t>“Was a full time, benefited position in a public library in the</a:t>
            </a:r>
            <a:r>
              <a:rPr lang="en-US" baseline="0" dirty="0" smtClean="0"/>
              <a:t> {specific location}</a:t>
            </a:r>
            <a:r>
              <a:rPr lang="en-US" dirty="0" smtClean="0"/>
              <a:t>. I'd take Library Executioner if it was a full time, benefited position in a</a:t>
            </a:r>
            <a:r>
              <a:rPr lang="en-US" baseline="0" dirty="0" smtClean="0"/>
              <a:t> {specific location}</a:t>
            </a:r>
            <a:r>
              <a:rPr lang="en-US" dirty="0" smtClean="0"/>
              <a:t> public library. “</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r>
              <a:rPr lang="en-US" baseline="0" dirty="0" smtClean="0"/>
              <a:t>I greatly enjoy reading”</a:t>
            </a:r>
            <a:endParaRPr lang="en-US" dirty="0" smtClean="0"/>
          </a:p>
          <a:p>
            <a:endParaRPr lang="en-US" dirty="0" smtClean="0"/>
          </a:p>
          <a:p>
            <a:r>
              <a:rPr lang="en-US" dirty="0" smtClean="0"/>
              <a:t>People / work climate = 19</a:t>
            </a:r>
          </a:p>
          <a:p>
            <a:r>
              <a:rPr lang="en-US" dirty="0" smtClean="0"/>
              <a:t>Job description</a:t>
            </a:r>
            <a:r>
              <a:rPr lang="en-US" baseline="0" dirty="0" smtClean="0"/>
              <a:t> = 15</a:t>
            </a:r>
          </a:p>
          <a:p>
            <a:r>
              <a:rPr lang="en-US" baseline="0" dirty="0" smtClean="0"/>
              <a:t>Needed a job = 14</a:t>
            </a:r>
          </a:p>
          <a:p>
            <a:r>
              <a:rPr lang="en-US" baseline="0" dirty="0" smtClean="0"/>
              <a:t>Already there = 10</a:t>
            </a:r>
          </a:p>
          <a:p>
            <a:r>
              <a:rPr lang="en-US" baseline="0" dirty="0" smtClean="0"/>
              <a:t>Supervisor = 7</a:t>
            </a:r>
          </a:p>
          <a:p>
            <a:r>
              <a:rPr lang="en-US" baseline="0" dirty="0" smtClean="0"/>
              <a:t>Changed job for family = 6</a:t>
            </a:r>
          </a:p>
          <a:p>
            <a:r>
              <a:rPr lang="en-US" baseline="0" dirty="0" smtClean="0"/>
              <a:t>Spouse already there / job for spouse = 4</a:t>
            </a:r>
          </a:p>
          <a:p>
            <a:r>
              <a:rPr lang="en-US" baseline="0" dirty="0" smtClean="0"/>
              <a:t>Training = 4</a:t>
            </a:r>
          </a:p>
          <a:p>
            <a:r>
              <a:rPr lang="en-US" baseline="0" dirty="0" smtClean="0"/>
              <a:t>Dissatisfaction with previous job = 4</a:t>
            </a:r>
          </a:p>
          <a:p>
            <a:r>
              <a:rPr lang="en-US" baseline="0" dirty="0" smtClean="0"/>
              <a:t>Promotion = 3</a:t>
            </a:r>
          </a:p>
          <a:p>
            <a:r>
              <a:rPr lang="en-US" baseline="0" dirty="0" smtClean="0"/>
              <a:t>Wanted to work in a library = 3</a:t>
            </a:r>
          </a:p>
          <a:p>
            <a:r>
              <a:rPr lang="en-US" baseline="0" dirty="0" smtClean="0"/>
              <a:t>Previous student of the university = 2</a:t>
            </a:r>
          </a:p>
          <a:p>
            <a:r>
              <a:rPr lang="en-US" baseline="0" dirty="0" smtClean="0"/>
              <a:t>Reputation of colleagues = 2</a:t>
            </a:r>
          </a:p>
          <a:p>
            <a:r>
              <a:rPr lang="en-US" baseline="0" dirty="0" smtClean="0"/>
              <a:t>Full time with benefits = 2</a:t>
            </a:r>
          </a:p>
          <a:p>
            <a:r>
              <a:rPr lang="en-US" baseline="0" dirty="0" smtClean="0"/>
              <a:t>$$ for prof. memberships = 1</a:t>
            </a:r>
          </a:p>
          <a:p>
            <a:r>
              <a:rPr lang="en-US" baseline="0" dirty="0" smtClean="0"/>
              <a:t>Number of women in leadership = 1</a:t>
            </a:r>
          </a:p>
          <a:p>
            <a:r>
              <a:rPr lang="en-US" baseline="0" dirty="0" smtClean="0"/>
              <a:t>I greatly enjoy reading = 1</a:t>
            </a:r>
          </a:p>
          <a:p>
            <a:r>
              <a:rPr lang="en-US" baseline="0" dirty="0" smtClean="0"/>
              <a:t>Liberal arts emphasis = 1</a:t>
            </a:r>
          </a:p>
          <a:p>
            <a:r>
              <a:rPr lang="en-US" baseline="0" dirty="0" smtClean="0"/>
              <a:t>Thought it was a progressive tech institution =1 </a:t>
            </a:r>
          </a:p>
          <a:p>
            <a:r>
              <a:rPr lang="en-US" baseline="0" dirty="0" smtClean="0"/>
              <a:t>Level of the position = 1</a:t>
            </a:r>
          </a:p>
          <a:p>
            <a:r>
              <a:rPr lang="en-US" baseline="0" dirty="0" smtClean="0"/>
              <a:t>Autonomy = 1</a:t>
            </a:r>
          </a:p>
          <a:p>
            <a:r>
              <a:rPr lang="en-US" baseline="0" dirty="0" smtClean="0"/>
              <a:t>Retirement benefits = 1</a:t>
            </a:r>
          </a:p>
          <a:p>
            <a:r>
              <a:rPr lang="en-US" baseline="0" dirty="0" smtClean="0"/>
              <a:t>Reorg = 1</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C068AACB-3222-4588-A4CC-76FCA84AEAEF}" type="slidenum">
              <a:rPr lang="en-US" smtClean="0"/>
              <a:t>14</a:t>
            </a:fld>
            <a:endParaRPr lang="en-US"/>
          </a:p>
        </p:txBody>
      </p:sp>
    </p:spTree>
    <p:extLst>
      <p:ext uri="{BB962C8B-B14F-4D97-AF65-F5344CB8AC3E}">
        <p14:creationId xmlns:p14="http://schemas.microsoft.com/office/powerpoint/2010/main" val="7022084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Incentives for retention </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Welcome to the Retention portion of our lightning </a:t>
            </a:r>
            <a:r>
              <a:rPr lang="en-US" sz="1200" b="1" i="1" kern="1200" dirty="0" smtClean="0">
                <a:solidFill>
                  <a:schemeClr val="tx1"/>
                </a:solidFill>
                <a:effectLst/>
                <a:latin typeface="+mn-lt"/>
                <a:ea typeface="+mn-ea"/>
                <a:cs typeface="+mn-cs"/>
              </a:rPr>
              <a:t>*Lightning </a:t>
            </a:r>
            <a:r>
              <a:rPr lang="en-US" sz="1200" b="1" i="1" kern="1200" dirty="0" err="1" smtClean="0">
                <a:solidFill>
                  <a:schemeClr val="tx1"/>
                </a:solidFill>
                <a:effectLst/>
                <a:latin typeface="+mn-lt"/>
                <a:ea typeface="+mn-ea"/>
                <a:cs typeface="+mn-cs"/>
              </a:rPr>
              <a:t>Awww</a:t>
            </a:r>
            <a:r>
              <a:rPr lang="en-US" sz="1200" b="1" i="1" kern="120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 (like the </a:t>
            </a:r>
            <a:r>
              <a:rPr lang="en-US" sz="1200" kern="1200" dirty="0" err="1" smtClean="0">
                <a:solidFill>
                  <a:schemeClr val="tx1"/>
                </a:solidFill>
                <a:effectLst/>
                <a:latin typeface="+mn-lt"/>
                <a:ea typeface="+mn-ea"/>
                <a:cs typeface="+mn-cs"/>
              </a:rPr>
              <a:t>Miatas</a:t>
            </a:r>
            <a:r>
              <a:rPr lang="en-US" sz="1200" kern="1200" dirty="0" smtClean="0">
                <a:solidFill>
                  <a:schemeClr val="tx1"/>
                </a:solidFill>
                <a:effectLst/>
                <a:latin typeface="+mn-lt"/>
                <a:ea typeface="+mn-ea"/>
                <a:cs typeface="+mn-cs"/>
              </a:rPr>
              <a:t>’ reaction to seeing Lightning McQueen in </a:t>
            </a:r>
            <a:r>
              <a:rPr lang="en-US" sz="1200" i="1" kern="1200" dirty="0" smtClean="0">
                <a:solidFill>
                  <a:schemeClr val="tx1"/>
                </a:solidFill>
                <a:effectLst/>
                <a:latin typeface="+mn-lt"/>
                <a:ea typeface="+mn-ea"/>
                <a:cs typeface="+mn-cs"/>
              </a:rPr>
              <a:t>Cars</a:t>
            </a:r>
            <a:r>
              <a:rPr lang="en-US" sz="1200" kern="1200" dirty="0" smtClean="0">
                <a:solidFill>
                  <a:schemeClr val="tx1"/>
                </a:solidFill>
                <a:effectLst/>
                <a:latin typeface="+mn-lt"/>
                <a:ea typeface="+mn-ea"/>
                <a:cs typeface="+mn-cs"/>
              </a:rPr>
              <a:t>) preliminary results summary.</a:t>
            </a:r>
          </a:p>
          <a:p>
            <a:pPr marL="17145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Covering the overall categories before digging </a:t>
            </a:r>
            <a:r>
              <a:rPr lang="en-US" sz="1200" b="0" i="0" kern="1200" dirty="0" smtClean="0">
                <a:solidFill>
                  <a:schemeClr val="tx1"/>
                </a:solidFill>
                <a:effectLst/>
                <a:latin typeface="+mn-lt"/>
                <a:ea typeface="+mn-ea"/>
                <a:cs typeface="+mn-cs"/>
              </a:rPr>
              <a:t>into</a:t>
            </a:r>
            <a:r>
              <a:rPr lang="en-US" sz="1200" b="1" i="1" kern="1200" dirty="0" smtClean="0">
                <a:solidFill>
                  <a:schemeClr val="tx1"/>
                </a:solidFill>
                <a:effectLst/>
                <a:latin typeface="+mn-lt"/>
                <a:ea typeface="+mn-ea"/>
                <a:cs typeface="+mn-cs"/>
              </a:rPr>
              <a:t> the</a:t>
            </a:r>
            <a:r>
              <a:rPr lang="en-US" sz="1200" kern="1200" dirty="0" smtClean="0">
                <a:solidFill>
                  <a:schemeClr val="tx1"/>
                </a:solidFill>
                <a:effectLst/>
                <a:latin typeface="+mn-lt"/>
                <a:ea typeface="+mn-ea"/>
                <a:cs typeface="+mn-cs"/>
              </a:rPr>
              <a:t> </a:t>
            </a:r>
            <a:r>
              <a:rPr lang="en-US" sz="1200" b="1" i="1" kern="1200" dirty="0" smtClean="0">
                <a:solidFill>
                  <a:schemeClr val="tx1"/>
                </a:solidFill>
                <a:effectLst/>
                <a:latin typeface="+mn-lt"/>
                <a:ea typeface="+mn-ea"/>
                <a:cs typeface="+mn-cs"/>
              </a:rPr>
              <a:t>Pit of Despair</a:t>
            </a:r>
            <a:r>
              <a:rPr lang="en-US" sz="1200" kern="1200" dirty="0" smtClean="0">
                <a:solidFill>
                  <a:schemeClr val="tx1"/>
                </a:solidFill>
                <a:effectLst/>
                <a:latin typeface="+mn-lt"/>
                <a:ea typeface="+mn-ea"/>
                <a:cs typeface="+mn-cs"/>
              </a:rPr>
              <a:t> (albino from </a:t>
            </a:r>
            <a:r>
              <a:rPr lang="en-US" sz="1200" i="1" kern="1200" dirty="0" smtClean="0">
                <a:solidFill>
                  <a:schemeClr val="tx1"/>
                </a:solidFill>
                <a:effectLst/>
                <a:latin typeface="+mn-lt"/>
                <a:ea typeface="+mn-ea"/>
                <a:cs typeface="+mn-cs"/>
              </a:rPr>
              <a:t>Princess Bride</a:t>
            </a:r>
            <a:r>
              <a:rPr lang="en-US" sz="1200" kern="1200" dirty="0" smtClean="0">
                <a:solidFill>
                  <a:schemeClr val="tx1"/>
                </a:solidFill>
                <a:effectLst/>
                <a:latin typeface="+mn-lt"/>
                <a:ea typeface="+mn-ea"/>
                <a:cs typeface="+mn-cs"/>
              </a:rPr>
              <a:t>) </a:t>
            </a:r>
            <a:r>
              <a:rPr lang="en-US" sz="1200" b="1" i="1" kern="1200" dirty="0" smtClean="0">
                <a:solidFill>
                  <a:schemeClr val="tx1"/>
                </a:solidFill>
                <a:effectLst/>
                <a:latin typeface="+mn-lt"/>
                <a:ea typeface="+mn-ea"/>
                <a:cs typeface="+mn-cs"/>
              </a:rPr>
              <a:t>*cough cough*</a:t>
            </a:r>
            <a:r>
              <a:rPr lang="en-US" sz="1200" kern="1200" dirty="0" smtClean="0">
                <a:solidFill>
                  <a:schemeClr val="tx1"/>
                </a:solidFill>
                <a:effectLst/>
                <a:latin typeface="+mn-lt"/>
                <a:ea typeface="+mn-ea"/>
                <a:cs typeface="+mn-cs"/>
              </a:rPr>
              <a:t>. </a:t>
            </a:r>
          </a:p>
          <a:p>
            <a:pPr marL="17145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Respondents reported </a:t>
            </a:r>
            <a:r>
              <a:rPr lang="en-US" sz="1200" b="1" kern="1200" dirty="0" smtClean="0">
                <a:solidFill>
                  <a:schemeClr val="tx1"/>
                </a:solidFill>
                <a:effectLst/>
                <a:latin typeface="+mn-lt"/>
                <a:ea typeface="+mn-ea"/>
                <a:cs typeface="+mn-cs"/>
              </a:rPr>
              <a:t>compensation</a:t>
            </a:r>
            <a:r>
              <a:rPr lang="en-US" sz="1200" kern="1200" dirty="0" smtClean="0">
                <a:solidFill>
                  <a:schemeClr val="tx1"/>
                </a:solidFill>
                <a:effectLst/>
                <a:latin typeface="+mn-lt"/>
                <a:ea typeface="+mn-ea"/>
                <a:cs typeface="+mn-cs"/>
              </a:rPr>
              <a:t> and </a:t>
            </a:r>
            <a:r>
              <a:rPr lang="en-US" sz="1200" b="1" kern="1200" dirty="0" smtClean="0">
                <a:solidFill>
                  <a:schemeClr val="tx1"/>
                </a:solidFill>
                <a:effectLst/>
                <a:latin typeface="+mn-lt"/>
                <a:ea typeface="+mn-ea"/>
                <a:cs typeface="+mn-cs"/>
              </a:rPr>
              <a:t>benefits </a:t>
            </a:r>
            <a:r>
              <a:rPr lang="en-US" sz="1200" kern="1200" dirty="0" smtClean="0">
                <a:solidFill>
                  <a:schemeClr val="tx1"/>
                </a:solidFill>
                <a:effectLst/>
                <a:latin typeface="+mn-lt"/>
                <a:ea typeface="+mn-ea"/>
                <a:cs typeface="+mn-cs"/>
              </a:rPr>
              <a:t>factors in the top tier for guiding their decisions relating to keeping their current job or moving to a new job.</a:t>
            </a:r>
          </a:p>
          <a:p>
            <a:pPr marL="171450" lvl="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In descending order,  then ranked Work/life balance, Location, Personal Growth, Organizational Culture / Work Environment ,</a:t>
            </a:r>
            <a:r>
              <a:rPr lang="en-US" sz="1200" kern="1200" baseline="0" dirty="0" smtClean="0">
                <a:solidFill>
                  <a:schemeClr val="tx1"/>
                </a:solidFill>
                <a:effectLst/>
                <a:latin typeface="+mn-lt"/>
                <a:ea typeface="+mn-ea"/>
                <a:cs typeface="+mn-cs"/>
              </a:rPr>
              <a:t> closely trailed by </a:t>
            </a:r>
            <a:r>
              <a:rPr lang="en-US" sz="1200" kern="1200" dirty="0" smtClean="0">
                <a:solidFill>
                  <a:schemeClr val="tx1"/>
                </a:solidFill>
                <a:effectLst/>
                <a:latin typeface="+mn-lt"/>
                <a:ea typeface="+mn-ea"/>
                <a:cs typeface="+mn-cs"/>
              </a:rPr>
              <a:t>leadership and management factors.</a:t>
            </a:r>
          </a:p>
          <a:p>
            <a:pPr marL="171450" lvl="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Looking deeper into the survey responses…</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C068AACB-3222-4588-A4CC-76FCA84AEAEF}" type="slidenum">
              <a:rPr lang="en-US" smtClean="0"/>
              <a:t>15</a:t>
            </a:fld>
            <a:endParaRPr lang="en-US"/>
          </a:p>
        </p:txBody>
      </p:sp>
    </p:spTree>
    <p:extLst>
      <p:ext uri="{BB962C8B-B14F-4D97-AF65-F5344CB8AC3E}">
        <p14:creationId xmlns:p14="http://schemas.microsoft.com/office/powerpoint/2010/main" val="6648197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Salary, retirement, vacation, sick time, sabbaticals, professional development, &amp; parking/travel costs</a:t>
            </a:r>
          </a:p>
          <a:p>
            <a:pPr lvl="0"/>
            <a:r>
              <a:rPr lang="en-US" sz="1200" kern="1200" dirty="0" smtClean="0">
                <a:solidFill>
                  <a:schemeClr val="tx1"/>
                </a:solidFill>
                <a:effectLst/>
                <a:latin typeface="+mn-lt"/>
                <a:ea typeface="+mn-ea"/>
                <a:cs typeface="+mn-cs"/>
              </a:rPr>
              <a:t>*</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No</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surprise (at least to me), salary is reported as the most important factor to stay in a job... </a:t>
            </a:r>
          </a:p>
          <a:p>
            <a:pPr lvl="1"/>
            <a:r>
              <a:rPr lang="en-US" sz="1200" b="1" i="1" kern="1200" dirty="0" smtClean="0">
                <a:solidFill>
                  <a:schemeClr val="tx1"/>
                </a:solidFill>
                <a:effectLst/>
                <a:latin typeface="+mn-lt"/>
                <a:ea typeface="+mn-ea"/>
                <a:cs typeface="+mn-cs"/>
              </a:rPr>
              <a:t>Golden handcuffs? Sign Me Up! *quiver*</a:t>
            </a:r>
            <a:endParaRPr lang="en-US" sz="1200" kern="1200" dirty="0" smtClean="0">
              <a:solidFill>
                <a:schemeClr val="tx1"/>
              </a:solidFill>
              <a:effectLst/>
              <a:latin typeface="+mn-lt"/>
              <a:ea typeface="+mn-ea"/>
              <a:cs typeface="+mn-cs"/>
            </a:endParaRPr>
          </a:p>
          <a:p>
            <a:pPr lvl="1"/>
            <a:r>
              <a:rPr lang="en-US" sz="1200" kern="1200" dirty="0" smtClean="0">
                <a:solidFill>
                  <a:schemeClr val="tx1"/>
                </a:solidFill>
                <a:effectLst/>
                <a:latin typeface="+mn-lt"/>
                <a:ea typeface="+mn-ea"/>
                <a:cs typeface="+mn-cs"/>
              </a:rPr>
              <a:t>Clearly the most important factor, 90% reported important or higher</a:t>
            </a:r>
          </a:p>
          <a:p>
            <a:pPr lvl="1"/>
            <a:r>
              <a:rPr lang="en-US" sz="1200" kern="1200" dirty="0" smtClean="0">
                <a:solidFill>
                  <a:schemeClr val="tx1"/>
                </a:solidFill>
                <a:effectLst/>
                <a:latin typeface="+mn-lt"/>
                <a:ea typeface="+mn-ea"/>
                <a:cs typeface="+mn-cs"/>
              </a:rPr>
              <a:t>But, there were two respondents reporting that this factor was not important at all… Personally, I’d like to be in that situation, too </a:t>
            </a:r>
            <a:r>
              <a:rPr lang="en-US" sz="1200" kern="1200" dirty="0" smtClean="0">
                <a:solidFill>
                  <a:schemeClr val="tx1"/>
                </a:solidFill>
                <a:effectLst/>
                <a:latin typeface="+mn-lt"/>
                <a:ea typeface="+mn-ea"/>
                <a:cs typeface="+mn-cs"/>
                <a:sym typeface="Wingdings"/>
              </a:rPr>
              <a:t></a:t>
            </a:r>
          </a:p>
          <a:p>
            <a:pPr lvl="1"/>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 Retirement Plan</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is reported to</a:t>
            </a:r>
            <a:r>
              <a:rPr lang="en-US" sz="1200" kern="1200" baseline="0" dirty="0" smtClean="0">
                <a:solidFill>
                  <a:schemeClr val="tx1"/>
                </a:solidFill>
                <a:effectLst/>
                <a:latin typeface="+mn-lt"/>
                <a:ea typeface="+mn-ea"/>
                <a:cs typeface="+mn-cs"/>
              </a:rPr>
              <a:t> be </a:t>
            </a:r>
            <a:r>
              <a:rPr lang="en-US" sz="1200" kern="1200" dirty="0" smtClean="0">
                <a:solidFill>
                  <a:schemeClr val="tx1"/>
                </a:solidFill>
                <a:effectLst/>
                <a:latin typeface="+mn-lt"/>
                <a:ea typeface="+mn-ea"/>
                <a:cs typeface="+mn-cs"/>
              </a:rPr>
              <a:t>the second-most important factor…</a:t>
            </a:r>
          </a:p>
          <a:p>
            <a:pPr lvl="1"/>
            <a:r>
              <a:rPr lang="en-US" sz="1200" b="1" i="1" kern="1200" dirty="0" smtClean="0">
                <a:solidFill>
                  <a:schemeClr val="tx1"/>
                </a:solidFill>
                <a:effectLst/>
                <a:latin typeface="+mn-lt"/>
                <a:ea typeface="+mn-ea"/>
                <a:cs typeface="+mn-cs"/>
              </a:rPr>
              <a:t>To Dream, the impossible dream…</a:t>
            </a:r>
            <a:r>
              <a:rPr lang="en-US" sz="1200" kern="1200" dirty="0" smtClean="0">
                <a:solidFill>
                  <a:schemeClr val="tx1"/>
                </a:solidFill>
                <a:effectLst/>
                <a:latin typeface="+mn-lt"/>
                <a:ea typeface="+mn-ea"/>
                <a:cs typeface="+mn-cs"/>
              </a:rPr>
              <a:t> (singing if you can remember the tune)</a:t>
            </a:r>
          </a:p>
          <a:p>
            <a:pPr marL="914400" marR="0" lvl="2"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About </a:t>
            </a:r>
            <a:r>
              <a:rPr lang="en-US" sz="1200" kern="1200" baseline="0" dirty="0" smtClean="0">
                <a:solidFill>
                  <a:schemeClr val="tx1"/>
                </a:solidFill>
                <a:effectLst/>
                <a:latin typeface="+mn-lt"/>
                <a:ea typeface="+mn-ea"/>
                <a:cs typeface="+mn-cs"/>
              </a:rPr>
              <a:t> 90% </a:t>
            </a:r>
            <a:r>
              <a:rPr lang="en-US" sz="1200" kern="1200" dirty="0" smtClean="0">
                <a:solidFill>
                  <a:schemeClr val="tx1"/>
                </a:solidFill>
                <a:effectLst/>
                <a:latin typeface="+mn-lt"/>
                <a:ea typeface="+mn-ea"/>
                <a:cs typeface="+mn-cs"/>
              </a:rPr>
              <a:t>report this as at least important or higher</a:t>
            </a:r>
          </a:p>
          <a:p>
            <a:pPr lvl="2"/>
            <a:r>
              <a:rPr lang="en-US" sz="1200" kern="1200" dirty="0" smtClean="0">
                <a:solidFill>
                  <a:schemeClr val="tx1"/>
                </a:solidFill>
                <a:effectLst/>
                <a:latin typeface="+mn-lt"/>
                <a:ea typeface="+mn-ea"/>
                <a:cs typeface="+mn-cs"/>
              </a:rPr>
              <a:t>Nobody reported this as “unimportant” </a:t>
            </a:r>
          </a:p>
          <a:p>
            <a:pPr lvl="2"/>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Paid Vacation/Holidays</a:t>
            </a:r>
          </a:p>
          <a:p>
            <a:pPr lvl="1"/>
            <a:r>
              <a:rPr lang="en-US" sz="1200" b="1" i="1" kern="1200" dirty="0" smtClean="0">
                <a:solidFill>
                  <a:schemeClr val="tx1"/>
                </a:solidFill>
                <a:effectLst/>
                <a:latin typeface="+mn-lt"/>
                <a:ea typeface="+mn-ea"/>
                <a:cs typeface="+mn-cs"/>
              </a:rPr>
              <a:t>Won’t you take me to, </a:t>
            </a:r>
            <a:r>
              <a:rPr lang="en-US" sz="1200" b="1" i="1" kern="1200" dirty="0" err="1" smtClean="0">
                <a:solidFill>
                  <a:schemeClr val="tx1"/>
                </a:solidFill>
                <a:effectLst/>
                <a:latin typeface="+mn-lt"/>
                <a:ea typeface="+mn-ea"/>
                <a:cs typeface="+mn-cs"/>
              </a:rPr>
              <a:t>Funkytown</a:t>
            </a:r>
            <a:r>
              <a:rPr lang="en-US" sz="1200" b="1" i="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(sing if you can remember the words/tune)</a:t>
            </a:r>
          </a:p>
          <a:p>
            <a:pPr lvl="1"/>
            <a:r>
              <a:rPr lang="en-US" sz="1200" kern="1200" dirty="0" smtClean="0">
                <a:solidFill>
                  <a:schemeClr val="tx1"/>
                </a:solidFill>
                <a:effectLst/>
                <a:latin typeface="+mn-lt"/>
                <a:ea typeface="+mn-ea"/>
                <a:cs typeface="+mn-cs"/>
              </a:rPr>
              <a:t>Paid vacation came in at a close third, respondents reported this is almost as important as the retirement plan</a:t>
            </a:r>
          </a:p>
          <a:p>
            <a:pPr lvl="2"/>
            <a:r>
              <a:rPr lang="en-US" sz="1200" kern="1200" dirty="0" smtClean="0">
                <a:solidFill>
                  <a:schemeClr val="tx1"/>
                </a:solidFill>
                <a:effectLst/>
                <a:latin typeface="+mn-lt"/>
                <a:ea typeface="+mn-ea"/>
                <a:cs typeface="+mn-cs"/>
              </a:rPr>
              <a:t>Compared to Compensation and Retirement the Vacation “most important” and “important” categories merely swap percentages reported</a:t>
            </a:r>
          </a:p>
          <a:p>
            <a:pPr lvl="1"/>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Professional Development</a:t>
            </a:r>
          </a:p>
          <a:p>
            <a:pPr lvl="1"/>
            <a:r>
              <a:rPr lang="en-US" sz="1200" kern="1200" dirty="0" smtClean="0">
                <a:solidFill>
                  <a:schemeClr val="tx1"/>
                </a:solidFill>
                <a:effectLst/>
                <a:latin typeface="+mn-lt"/>
                <a:ea typeface="+mn-ea"/>
                <a:cs typeface="+mn-cs"/>
              </a:rPr>
              <a:t>While professional development is a lot more important than sabbaticals, it’s not quite up to the level of paid sick time </a:t>
            </a:r>
          </a:p>
          <a:p>
            <a:pPr lvl="2"/>
            <a:r>
              <a:rPr lang="en-US" sz="1200" kern="1200" dirty="0" smtClean="0">
                <a:solidFill>
                  <a:schemeClr val="tx1"/>
                </a:solidFill>
                <a:effectLst/>
                <a:latin typeface="+mn-lt"/>
                <a:ea typeface="+mn-ea"/>
                <a:cs typeface="+mn-cs"/>
              </a:rPr>
              <a:t>About 60% report this is at least important, but the data is pretty mixed</a:t>
            </a:r>
          </a:p>
          <a:p>
            <a:pPr lvl="2"/>
            <a:r>
              <a:rPr lang="en-US" sz="1200" kern="1200" dirty="0" smtClean="0">
                <a:solidFill>
                  <a:schemeClr val="tx1"/>
                </a:solidFill>
                <a:effectLst/>
                <a:latin typeface="+mn-lt"/>
                <a:ea typeface="+mn-ea"/>
                <a:cs typeface="+mn-cs"/>
              </a:rPr>
              <a:t>One quarter of respondents report ambivalence to this as an incentive</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Paid Sick time</a:t>
            </a:r>
          </a:p>
          <a:p>
            <a:pPr lvl="1"/>
            <a:r>
              <a:rPr lang="en-US" sz="1200" b="1" i="1" kern="1200" dirty="0" smtClean="0">
                <a:solidFill>
                  <a:schemeClr val="tx1"/>
                </a:solidFill>
                <a:effectLst/>
                <a:latin typeface="+mn-lt"/>
                <a:ea typeface="+mn-ea"/>
                <a:cs typeface="+mn-cs"/>
              </a:rPr>
              <a:t>I’m so tired, </a:t>
            </a:r>
            <a:r>
              <a:rPr lang="en-US" sz="1200" b="1" i="1" kern="1200" dirty="0" err="1" smtClean="0">
                <a:solidFill>
                  <a:schemeClr val="tx1"/>
                </a:solidFill>
                <a:effectLst/>
                <a:latin typeface="+mn-lt"/>
                <a:ea typeface="+mn-ea"/>
                <a:cs typeface="+mn-cs"/>
              </a:rPr>
              <a:t>ain’t</a:t>
            </a:r>
            <a:r>
              <a:rPr lang="en-US" sz="1200" b="1" i="1" kern="1200" dirty="0" smtClean="0">
                <a:solidFill>
                  <a:schemeClr val="tx1"/>
                </a:solidFill>
                <a:effectLst/>
                <a:latin typeface="+mn-lt"/>
                <a:ea typeface="+mn-ea"/>
                <a:cs typeface="+mn-cs"/>
              </a:rPr>
              <a:t> it a </a:t>
            </a:r>
            <a:r>
              <a:rPr lang="en-US" sz="1200" b="1" i="1" kern="1200" dirty="0" err="1" smtClean="0">
                <a:solidFill>
                  <a:schemeClr val="tx1"/>
                </a:solidFill>
                <a:effectLst/>
                <a:latin typeface="+mn-lt"/>
                <a:ea typeface="+mn-ea"/>
                <a:cs typeface="+mn-cs"/>
              </a:rPr>
              <a:t>cryin</a:t>
            </a:r>
            <a:r>
              <a:rPr lang="en-US" sz="1200" b="1" i="1" kern="1200" dirty="0" smtClean="0">
                <a:solidFill>
                  <a:schemeClr val="tx1"/>
                </a:solidFill>
                <a:effectLst/>
                <a:latin typeface="+mn-lt"/>
                <a:ea typeface="+mn-ea"/>
                <a:cs typeface="+mn-cs"/>
              </a:rPr>
              <a:t>’ shame</a:t>
            </a:r>
            <a:r>
              <a:rPr lang="en-US" sz="1200" kern="1200" dirty="0" smtClean="0">
                <a:solidFill>
                  <a:schemeClr val="tx1"/>
                </a:solidFill>
                <a:effectLst/>
                <a:latin typeface="+mn-lt"/>
                <a:ea typeface="+mn-ea"/>
                <a:cs typeface="+mn-cs"/>
              </a:rPr>
              <a:t> (in Madeline Kahn voice)</a:t>
            </a:r>
          </a:p>
          <a:p>
            <a:pPr lvl="1"/>
            <a:r>
              <a:rPr lang="en-US" sz="1200" kern="1200" dirty="0" smtClean="0">
                <a:solidFill>
                  <a:schemeClr val="tx1"/>
                </a:solidFill>
                <a:effectLst/>
                <a:latin typeface="+mn-lt"/>
                <a:ea typeface="+mn-ea"/>
                <a:cs typeface="+mn-cs"/>
              </a:rPr>
              <a:t>Paid sick time, similar to Paid Vacation, had more respondents rate it “important” than “most important”</a:t>
            </a:r>
          </a:p>
          <a:p>
            <a:pPr lvl="1"/>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Cost of Parking/Transportation</a:t>
            </a:r>
          </a:p>
          <a:p>
            <a:pPr lvl="1"/>
            <a:r>
              <a:rPr lang="en-US" sz="1200" kern="1200" dirty="0" smtClean="0">
                <a:solidFill>
                  <a:schemeClr val="tx1"/>
                </a:solidFill>
                <a:effectLst/>
                <a:latin typeface="+mn-lt"/>
                <a:ea typeface="+mn-ea"/>
                <a:cs typeface="+mn-cs"/>
              </a:rPr>
              <a:t>Similar to sabbaticals, this looks like it’s not a thing in library IT (or maybe most respondents don’t have to pay for parking?)</a:t>
            </a:r>
          </a:p>
          <a:p>
            <a:pPr lvl="2"/>
            <a:r>
              <a:rPr lang="en-US" sz="1200" kern="1200" dirty="0" smtClean="0">
                <a:solidFill>
                  <a:schemeClr val="tx1"/>
                </a:solidFill>
                <a:effectLst/>
                <a:latin typeface="+mn-lt"/>
                <a:ea typeface="+mn-ea"/>
                <a:cs typeface="+mn-cs"/>
              </a:rPr>
              <a:t>Less than half of respondents report ambivalence or more toward this as an incentive</a:t>
            </a:r>
          </a:p>
          <a:p>
            <a:pPr lvl="1"/>
            <a:r>
              <a:rPr lang="en-US" sz="1200" kern="1200" dirty="0" smtClean="0">
                <a:solidFill>
                  <a:schemeClr val="tx1"/>
                </a:solidFill>
                <a:effectLst/>
                <a:latin typeface="+mn-lt"/>
                <a:ea typeface="+mn-ea"/>
                <a:cs typeface="+mn-cs"/>
              </a:rPr>
              <a:t>Satisfaction indicators for parking suggest a completely mixed bag, more crunching needed to </a:t>
            </a:r>
            <a:r>
              <a:rPr lang="en-US" sz="1200" kern="1200" dirty="0" err="1" smtClean="0">
                <a:solidFill>
                  <a:schemeClr val="tx1"/>
                </a:solidFill>
                <a:effectLst/>
                <a:latin typeface="+mn-lt"/>
                <a:ea typeface="+mn-ea"/>
                <a:cs typeface="+mn-cs"/>
              </a:rPr>
              <a:t>suss</a:t>
            </a:r>
            <a:r>
              <a:rPr lang="en-US" sz="1200" kern="1200" dirty="0" smtClean="0">
                <a:solidFill>
                  <a:schemeClr val="tx1"/>
                </a:solidFill>
                <a:effectLst/>
                <a:latin typeface="+mn-lt"/>
                <a:ea typeface="+mn-ea"/>
                <a:cs typeface="+mn-cs"/>
              </a:rPr>
              <a:t> out all the permutations</a:t>
            </a:r>
          </a:p>
          <a:p>
            <a:endParaRPr lang="en-US" dirty="0" smtClean="0"/>
          </a:p>
          <a:p>
            <a:pPr lvl="0"/>
            <a:r>
              <a:rPr lang="en-US" sz="1200" kern="1200" dirty="0" smtClean="0">
                <a:solidFill>
                  <a:schemeClr val="tx1"/>
                </a:solidFill>
                <a:effectLst/>
                <a:latin typeface="+mn-lt"/>
                <a:ea typeface="+mn-ea"/>
                <a:cs typeface="+mn-cs"/>
              </a:rPr>
              <a:t>Paid Sabbaticals</a:t>
            </a:r>
          </a:p>
          <a:p>
            <a:pPr lvl="1"/>
            <a:r>
              <a:rPr lang="en-US" sz="1200" kern="1200" dirty="0" smtClean="0">
                <a:solidFill>
                  <a:schemeClr val="tx1"/>
                </a:solidFill>
                <a:effectLst/>
                <a:latin typeface="+mn-lt"/>
                <a:ea typeface="+mn-ea"/>
                <a:cs typeface="+mn-cs"/>
              </a:rPr>
              <a:t>Apparently sabbaticals are very much not a thing in Library IT?</a:t>
            </a:r>
          </a:p>
          <a:p>
            <a:pPr lvl="2"/>
            <a:r>
              <a:rPr lang="en-US" sz="1200" kern="1200" dirty="0" smtClean="0">
                <a:solidFill>
                  <a:schemeClr val="tx1"/>
                </a:solidFill>
                <a:effectLst/>
                <a:latin typeface="+mn-lt"/>
                <a:ea typeface="+mn-ea"/>
                <a:cs typeface="+mn-cs"/>
              </a:rPr>
              <a:t>More than half report there is no opportunity or the likelihood is so low that a paid sabbatical is of little to no importance</a:t>
            </a:r>
          </a:p>
          <a:p>
            <a:pPr lvl="2"/>
            <a:r>
              <a:rPr lang="en-US" sz="1200" kern="1200" dirty="0" smtClean="0">
                <a:solidFill>
                  <a:schemeClr val="tx1"/>
                </a:solidFill>
                <a:effectLst/>
                <a:latin typeface="+mn-lt"/>
                <a:ea typeface="+mn-ea"/>
                <a:cs typeface="+mn-cs"/>
              </a:rPr>
              <a:t>Sabbaticals are the most unimportant factor in retaining library IT according to the survey respondents</a:t>
            </a:r>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C068AACB-3222-4588-A4CC-76FCA84AEAEF}" type="slidenum">
              <a:rPr lang="en-US" smtClean="0"/>
              <a:t>16</a:t>
            </a:fld>
            <a:endParaRPr lang="en-US"/>
          </a:p>
        </p:txBody>
      </p:sp>
    </p:spTree>
    <p:extLst>
      <p:ext uri="{BB962C8B-B14F-4D97-AF65-F5344CB8AC3E}">
        <p14:creationId xmlns:p14="http://schemas.microsoft.com/office/powerpoint/2010/main" val="32955845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68AACB-3222-4588-A4CC-76FCA84AEAEF}" type="slidenum">
              <a:rPr lang="en-US" smtClean="0"/>
              <a:t>17</a:t>
            </a:fld>
            <a:endParaRPr lang="en-US"/>
          </a:p>
        </p:txBody>
      </p:sp>
    </p:spTree>
    <p:extLst>
      <p:ext uri="{BB962C8B-B14F-4D97-AF65-F5344CB8AC3E}">
        <p14:creationId xmlns:p14="http://schemas.microsoft.com/office/powerpoint/2010/main" val="13982492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Insurance, vacation carryover, Maternity/Paternity Leave, Tuition, Security, On-site childcare</a:t>
            </a:r>
          </a:p>
          <a:p>
            <a:pPr lvl="0"/>
            <a:r>
              <a:rPr lang="en-US" sz="1200" kern="1200" dirty="0" smtClean="0">
                <a:solidFill>
                  <a:schemeClr val="tx1"/>
                </a:solidFill>
                <a:effectLst/>
                <a:latin typeface="+mn-lt"/>
                <a:ea typeface="+mn-ea"/>
                <a:cs typeface="+mn-cs"/>
              </a:rPr>
              <a:t>Insurance self/family</a:t>
            </a:r>
          </a:p>
          <a:p>
            <a:pPr lvl="1"/>
            <a:r>
              <a:rPr lang="en-US" sz="1200" kern="1200" dirty="0" smtClean="0">
                <a:solidFill>
                  <a:schemeClr val="tx1"/>
                </a:solidFill>
                <a:effectLst/>
                <a:latin typeface="+mn-lt"/>
                <a:ea typeface="+mn-ea"/>
                <a:cs typeface="+mn-cs"/>
              </a:rPr>
              <a:t>70% + 20% = 90% Important or higher</a:t>
            </a:r>
          </a:p>
          <a:p>
            <a:pPr lvl="1"/>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Vacation carryover or payout of unused</a:t>
            </a:r>
          </a:p>
          <a:p>
            <a:pPr lvl="1"/>
            <a:r>
              <a:rPr lang="en-US" sz="1200" kern="1200" dirty="0" smtClean="0">
                <a:solidFill>
                  <a:schemeClr val="tx1"/>
                </a:solidFill>
                <a:effectLst/>
                <a:latin typeface="+mn-lt"/>
                <a:ea typeface="+mn-ea"/>
                <a:cs typeface="+mn-cs"/>
              </a:rPr>
              <a:t>20%  35% = 55% Important or higher</a:t>
            </a:r>
          </a:p>
          <a:p>
            <a:pPr lvl="1"/>
            <a:r>
              <a:rPr lang="en-US" sz="1200" kern="1200" dirty="0" smtClean="0">
                <a:solidFill>
                  <a:schemeClr val="tx1"/>
                </a:solidFill>
                <a:effectLst/>
                <a:latin typeface="+mn-lt"/>
                <a:ea typeface="+mn-ea"/>
                <a:cs typeface="+mn-cs"/>
              </a:rPr>
              <a:t>25% + 13% = ~40% somewhat or little importance</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Maternity/Paternity Leave</a:t>
            </a:r>
          </a:p>
          <a:p>
            <a:pPr lvl="1"/>
            <a:r>
              <a:rPr lang="en-US" sz="1200" kern="1200" dirty="0" smtClean="0">
                <a:solidFill>
                  <a:schemeClr val="tx1"/>
                </a:solidFill>
                <a:effectLst/>
                <a:latin typeface="+mn-lt"/>
                <a:ea typeface="+mn-ea"/>
                <a:cs typeface="+mn-cs"/>
              </a:rPr>
              <a:t>15% + 15% = 30% Important or higher</a:t>
            </a:r>
          </a:p>
          <a:p>
            <a:pPr lvl="1"/>
            <a:r>
              <a:rPr lang="en-US" sz="1200" kern="1200" dirty="0" smtClean="0">
                <a:solidFill>
                  <a:schemeClr val="tx1"/>
                </a:solidFill>
                <a:effectLst/>
                <a:latin typeface="+mn-lt"/>
                <a:ea typeface="+mn-ea"/>
                <a:cs typeface="+mn-cs"/>
              </a:rPr>
              <a:t>43% rate as unimportant</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Tuition Benefits</a:t>
            </a:r>
          </a:p>
          <a:p>
            <a:pPr lvl="1"/>
            <a:r>
              <a:rPr lang="en-US" sz="1200" kern="1200" dirty="0" smtClean="0">
                <a:solidFill>
                  <a:schemeClr val="tx1"/>
                </a:solidFill>
                <a:effectLst/>
                <a:latin typeface="+mn-lt"/>
                <a:ea typeface="+mn-ea"/>
                <a:cs typeface="+mn-cs"/>
              </a:rPr>
              <a:t>~45% Important or higher</a:t>
            </a:r>
          </a:p>
          <a:p>
            <a:pPr lvl="1"/>
            <a:r>
              <a:rPr lang="en-US" sz="1200" kern="1200" dirty="0" smtClean="0">
                <a:solidFill>
                  <a:schemeClr val="tx1"/>
                </a:solidFill>
                <a:effectLst/>
                <a:latin typeface="+mn-lt"/>
                <a:ea typeface="+mn-ea"/>
                <a:cs typeface="+mn-cs"/>
              </a:rPr>
              <a:t>~45% somewhat or little importance</a:t>
            </a:r>
          </a:p>
          <a:p>
            <a:pPr lvl="1"/>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Job Security (tenure, union, etc.)</a:t>
            </a:r>
          </a:p>
          <a:p>
            <a:pPr lvl="1"/>
            <a:r>
              <a:rPr lang="en-US" sz="1200" kern="1200" dirty="0" smtClean="0">
                <a:solidFill>
                  <a:schemeClr val="tx1"/>
                </a:solidFill>
                <a:effectLst/>
                <a:latin typeface="+mn-lt"/>
                <a:ea typeface="+mn-ea"/>
                <a:cs typeface="+mn-cs"/>
              </a:rPr>
              <a:t>85% Important or higher</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On-site childcare</a:t>
            </a:r>
          </a:p>
          <a:p>
            <a:pPr lvl="1"/>
            <a:r>
              <a:rPr lang="en-US" sz="1200" kern="1200" dirty="0" smtClean="0">
                <a:solidFill>
                  <a:schemeClr val="tx1"/>
                </a:solidFill>
                <a:effectLst/>
                <a:latin typeface="+mn-lt"/>
                <a:ea typeface="+mn-ea"/>
                <a:cs typeface="+mn-cs"/>
              </a:rPr>
              <a:t>60% unimportant (I wonder if this maps back to the survey demographics where the largest cohort is 55 and older)</a:t>
            </a:r>
          </a:p>
          <a:p>
            <a:pPr lvl="2"/>
            <a:r>
              <a:rPr lang="en-US" sz="1200" kern="1200" dirty="0" smtClean="0">
                <a:solidFill>
                  <a:schemeClr val="tx1"/>
                </a:solidFill>
                <a:effectLst/>
                <a:latin typeface="+mn-lt"/>
                <a:ea typeface="+mn-ea"/>
                <a:cs typeface="+mn-cs"/>
              </a:rPr>
              <a:t>~70% report this factor is generally not offered at all</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C068AACB-3222-4588-A4CC-76FCA84AEAEF}" type="slidenum">
              <a:rPr lang="en-US" smtClean="0"/>
              <a:t>18</a:t>
            </a:fld>
            <a:endParaRPr lang="en-US"/>
          </a:p>
        </p:txBody>
      </p:sp>
    </p:spTree>
    <p:extLst>
      <p:ext uri="{BB962C8B-B14F-4D97-AF65-F5344CB8AC3E}">
        <p14:creationId xmlns:p14="http://schemas.microsoft.com/office/powerpoint/2010/main" val="14817002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Insurance, vacation carryover, Maternity/Paternity Leave, Tuition, Security, On-site childcare</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pattern is also kind of a cats-cradle, isn’t it? I read this to say Insurance is what most people pay attention to and seem to be glad to have</a:t>
            </a:r>
          </a:p>
          <a:p>
            <a:pPr lvl="0"/>
            <a:r>
              <a:rPr lang="en-US" sz="1200" kern="1200" dirty="0" smtClean="0">
                <a:solidFill>
                  <a:schemeClr val="tx1"/>
                </a:solidFill>
                <a:effectLst/>
                <a:latin typeface="+mn-lt"/>
                <a:ea typeface="+mn-ea"/>
                <a:cs typeface="+mn-cs"/>
              </a:rPr>
              <a:t>Insurance self/family</a:t>
            </a:r>
          </a:p>
          <a:p>
            <a:pPr lvl="0"/>
            <a:r>
              <a:rPr lang="en-US" sz="1200" kern="1200" dirty="0" smtClean="0">
                <a:solidFill>
                  <a:schemeClr val="tx1"/>
                </a:solidFill>
                <a:effectLst/>
                <a:latin typeface="+mn-lt"/>
                <a:ea typeface="+mn-ea"/>
                <a:cs typeface="+mn-cs"/>
              </a:rPr>
              <a:t>	85% report this factor is generally satisfied or better</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Vacation carryover or payout of unused</a:t>
            </a:r>
          </a:p>
          <a:p>
            <a:pPr lvl="0"/>
            <a:r>
              <a:rPr lang="en-US" sz="1200" kern="1200" dirty="0" smtClean="0">
                <a:solidFill>
                  <a:schemeClr val="tx1"/>
                </a:solidFill>
                <a:effectLst/>
                <a:latin typeface="+mn-lt"/>
                <a:ea typeface="+mn-ea"/>
                <a:cs typeface="+mn-cs"/>
              </a:rPr>
              <a:t>	60% report this factor is generally satisfied or better</a:t>
            </a:r>
          </a:p>
          <a:p>
            <a:pPr lvl="2"/>
            <a:r>
              <a:rPr lang="en-US" sz="1200" kern="1200" dirty="0" smtClean="0">
                <a:solidFill>
                  <a:schemeClr val="tx1"/>
                </a:solidFill>
                <a:effectLst/>
                <a:latin typeface="+mn-lt"/>
                <a:ea typeface="+mn-ea"/>
                <a:cs typeface="+mn-cs"/>
              </a:rPr>
              <a:t>~25% report this is not offered</a:t>
            </a:r>
          </a:p>
          <a:p>
            <a:pPr lvl="2"/>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Maternity/Paternity Leave, Tuition Benefits, Job Security (tenure, union, etc.)</a:t>
            </a:r>
          </a:p>
          <a:p>
            <a:pPr lvl="1"/>
            <a:r>
              <a:rPr lang="en-US" sz="1200" kern="1200" dirty="0" smtClean="0">
                <a:solidFill>
                  <a:schemeClr val="tx1"/>
                </a:solidFill>
                <a:effectLst/>
                <a:latin typeface="+mn-lt"/>
                <a:ea typeface="+mn-ea"/>
                <a:cs typeface="+mn-cs"/>
              </a:rPr>
              <a:t>Are kind of a mixed bag – no easily</a:t>
            </a:r>
            <a:r>
              <a:rPr lang="en-US" sz="1200" kern="1200" baseline="0" dirty="0" smtClean="0">
                <a:solidFill>
                  <a:schemeClr val="tx1"/>
                </a:solidFill>
                <a:effectLst/>
                <a:latin typeface="+mn-lt"/>
                <a:ea typeface="+mn-ea"/>
                <a:cs typeface="+mn-cs"/>
              </a:rPr>
              <a:t> observed patterns  in preliminary explorations</a:t>
            </a:r>
          </a:p>
          <a:p>
            <a:pPr lvl="1"/>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On-site childcare</a:t>
            </a:r>
          </a:p>
          <a:p>
            <a:pPr lvl="1"/>
            <a:r>
              <a:rPr lang="en-US" sz="1200" kern="1200" dirty="0" smtClean="0">
                <a:solidFill>
                  <a:schemeClr val="tx1"/>
                </a:solidFill>
                <a:effectLst/>
                <a:latin typeface="+mn-lt"/>
                <a:ea typeface="+mn-ea"/>
                <a:cs typeface="+mn-cs"/>
              </a:rPr>
              <a:t>60% unimportant (I wonder if this maps back to the survey demographics where the largest cohort is 55 and older)</a:t>
            </a:r>
          </a:p>
          <a:p>
            <a:pPr lvl="2"/>
            <a:r>
              <a:rPr lang="en-US" sz="1200" kern="1200" dirty="0" smtClean="0">
                <a:solidFill>
                  <a:schemeClr val="tx1"/>
                </a:solidFill>
                <a:effectLst/>
                <a:latin typeface="+mn-lt"/>
                <a:ea typeface="+mn-ea"/>
                <a:cs typeface="+mn-cs"/>
              </a:rPr>
              <a:t>~70% report this factor is generally not offered at all</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C068AACB-3222-4588-A4CC-76FCA84AEAEF}" type="slidenum">
              <a:rPr lang="en-US" smtClean="0"/>
              <a:t>19</a:t>
            </a:fld>
            <a:endParaRPr lang="en-US"/>
          </a:p>
        </p:txBody>
      </p:sp>
    </p:spTree>
    <p:extLst>
      <p:ext uri="{BB962C8B-B14F-4D97-AF65-F5344CB8AC3E}">
        <p14:creationId xmlns:p14="http://schemas.microsoft.com/office/powerpoint/2010/main" val="16252277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68AACB-3222-4588-A4CC-76FCA84AEAEF}" type="slidenum">
              <a:rPr lang="en-US" smtClean="0"/>
              <a:t>2</a:t>
            </a:fld>
            <a:endParaRPr lang="en-US"/>
          </a:p>
        </p:txBody>
      </p:sp>
    </p:spTree>
    <p:extLst>
      <p:ext uri="{BB962C8B-B14F-4D97-AF65-F5344CB8AC3E}">
        <p14:creationId xmlns:p14="http://schemas.microsoft.com/office/powerpoint/2010/main" val="37087917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Q25 Incentives for retention *</a:t>
            </a:r>
            <a:r>
              <a:rPr lang="en-US" sz="1200" b="1" i="1" kern="1200" dirty="0" smtClean="0">
                <a:solidFill>
                  <a:schemeClr val="tx1"/>
                </a:solidFill>
                <a:effectLst/>
                <a:latin typeface="+mn-lt"/>
                <a:ea typeface="+mn-ea"/>
                <a:cs typeface="+mn-cs"/>
              </a:rPr>
              <a:t>work/life balance</a:t>
            </a:r>
            <a:r>
              <a:rPr lang="en-US" sz="1200" kern="1200" dirty="0" smtClean="0">
                <a:solidFill>
                  <a:schemeClr val="tx1"/>
                </a:solidFill>
                <a:effectLst/>
                <a:latin typeface="+mn-lt"/>
                <a:ea typeface="+mn-ea"/>
                <a:cs typeface="+mn-cs"/>
              </a:rPr>
              <a:t>*</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Two items jump</a:t>
            </a:r>
            <a:r>
              <a:rPr lang="en-US" sz="1200" kern="1200" baseline="0" dirty="0" smtClean="0">
                <a:solidFill>
                  <a:schemeClr val="tx1"/>
                </a:solidFill>
                <a:effectLst/>
                <a:latin typeface="+mn-lt"/>
                <a:ea typeface="+mn-ea"/>
                <a:cs typeface="+mn-cs"/>
              </a:rPr>
              <a:t> out as important: work hours per week &amp; the flexibility to make them work (no pun intended)</a:t>
            </a:r>
          </a:p>
          <a:p>
            <a:endParaRPr lang="en-US" sz="1200" kern="1200" baseline="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 few items seem to be superfluous: on-site fitness and wellness stuff &amp; private space for nursing mothers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 wonder if demographics affect this last category result – For example, I rated this category “very important” as I know my wife’s then-employer had nothing like this and we both tried to get them to implement one. But until we told my mom about the</a:t>
            </a:r>
            <a:r>
              <a:rPr lang="en-US" sz="1200" kern="1200" baseline="0" dirty="0" smtClean="0">
                <a:solidFill>
                  <a:schemeClr val="tx1"/>
                </a:solidFill>
                <a:effectLst/>
                <a:latin typeface="+mn-lt"/>
                <a:ea typeface="+mn-ea"/>
                <a:cs typeface="+mn-cs"/>
              </a:rPr>
              <a:t> effort, she hadn’t ever considered it.</a:t>
            </a:r>
            <a:endParaRPr lang="en-US" sz="1200" kern="1200" dirty="0" smtClean="0">
              <a:solidFill>
                <a:schemeClr val="tx1"/>
              </a:solidFill>
              <a:effectLst/>
              <a:latin typeface="+mn-lt"/>
              <a:ea typeface="+mn-ea"/>
              <a:cs typeface="+mn-cs"/>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fld id="{C068AACB-3222-4588-A4CC-76FCA84AEAEF}" type="slidenum">
              <a:rPr lang="en-US" smtClean="0"/>
              <a:t>20</a:t>
            </a:fld>
            <a:endParaRPr lang="en-US"/>
          </a:p>
        </p:txBody>
      </p:sp>
    </p:spTree>
    <p:extLst>
      <p:ext uri="{BB962C8B-B14F-4D97-AF65-F5344CB8AC3E}">
        <p14:creationId xmlns:p14="http://schemas.microsoft.com/office/powerpoint/2010/main" val="10376375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Q25 Incentives for retention *</a:t>
            </a:r>
            <a:r>
              <a:rPr lang="en-US" sz="1200" b="1" i="1" kern="1200" dirty="0" smtClean="0">
                <a:solidFill>
                  <a:schemeClr val="tx1"/>
                </a:solidFill>
                <a:effectLst/>
                <a:latin typeface="+mn-lt"/>
                <a:ea typeface="+mn-ea"/>
                <a:cs typeface="+mn-cs"/>
              </a:rPr>
              <a:t>work/life balance</a:t>
            </a:r>
            <a:r>
              <a:rPr lang="en-US" sz="1200" kern="1200" dirty="0" smtClean="0">
                <a:solidFill>
                  <a:schemeClr val="tx1"/>
                </a:solidFill>
                <a:effectLst/>
                <a:latin typeface="+mn-lt"/>
                <a:ea typeface="+mn-ea"/>
                <a:cs typeface="+mn-cs"/>
              </a:rPr>
              <a:t>*</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We reported satisfaction or better with work hours</a:t>
            </a:r>
            <a:r>
              <a:rPr lang="en-US" sz="1200" kern="1200" baseline="0" dirty="0" smtClean="0">
                <a:solidFill>
                  <a:schemeClr val="tx1"/>
                </a:solidFill>
                <a:effectLst/>
                <a:latin typeface="+mn-lt"/>
                <a:ea typeface="+mn-ea"/>
                <a:cs typeface="+mn-cs"/>
              </a:rPr>
              <a:t> &amp;</a:t>
            </a:r>
            <a:r>
              <a:rPr lang="en-US" sz="1200" kern="1200" dirty="0" smtClean="0">
                <a:solidFill>
                  <a:schemeClr val="tx1"/>
                </a:solidFill>
                <a:effectLst/>
                <a:latin typeface="+mn-lt"/>
                <a:ea typeface="+mn-ea"/>
                <a:cs typeface="+mn-cs"/>
              </a:rPr>
              <a:t> flexibility – which is good, since we also rated these as really important </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We reported being dissatisfied with our Telecommuting options and our onsite fitness/wellness stuff.</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Which leaves</a:t>
            </a:r>
            <a:r>
              <a:rPr lang="en-US" sz="1200" kern="1200" baseline="0" dirty="0" smtClean="0">
                <a:solidFill>
                  <a:schemeClr val="tx1"/>
                </a:solidFill>
                <a:effectLst/>
                <a:latin typeface="+mn-lt"/>
                <a:ea typeface="+mn-ea"/>
                <a:cs typeface="+mn-cs"/>
              </a:rPr>
              <a:t> the spaces for nursing mothers – we’ll have to run the demographic, but my bet is the breeders among us (like my family) are pretty dissatisfied</a:t>
            </a:r>
            <a:endParaRPr lang="en-US" sz="1200" kern="1200" dirty="0" smtClean="0">
              <a:solidFill>
                <a:schemeClr val="tx1"/>
              </a:solidFill>
              <a:effectLst/>
              <a:latin typeface="+mn-lt"/>
              <a:ea typeface="+mn-ea"/>
              <a:cs typeface="+mn-cs"/>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fld id="{C068AACB-3222-4588-A4CC-76FCA84AEAEF}" type="slidenum">
              <a:rPr lang="en-US" smtClean="0"/>
              <a:t>21</a:t>
            </a:fld>
            <a:endParaRPr lang="en-US"/>
          </a:p>
        </p:txBody>
      </p:sp>
    </p:spTree>
    <p:extLst>
      <p:ext uri="{BB962C8B-B14F-4D97-AF65-F5344CB8AC3E}">
        <p14:creationId xmlns:p14="http://schemas.microsoft.com/office/powerpoint/2010/main" val="35011318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Q24 Incentives for retention *</a:t>
            </a:r>
            <a:r>
              <a:rPr lang="en-US" sz="1200" b="1" i="1" kern="1200" dirty="0" smtClean="0">
                <a:solidFill>
                  <a:schemeClr val="tx1"/>
                </a:solidFill>
                <a:effectLst/>
                <a:latin typeface="+mn-lt"/>
                <a:ea typeface="+mn-ea"/>
                <a:cs typeface="+mn-cs"/>
              </a:rPr>
              <a:t>location</a:t>
            </a:r>
            <a:r>
              <a:rPr lang="en-US" sz="1200" kern="1200" dirty="0" smtClean="0">
                <a:solidFill>
                  <a:schemeClr val="tx1"/>
                </a:solidFill>
                <a:effectLst/>
                <a:latin typeface="+mn-lt"/>
                <a:ea typeface="+mn-ea"/>
                <a:cs typeface="+mn-cs"/>
              </a:rPr>
              <a:t>*</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Location,</a:t>
            </a:r>
            <a:r>
              <a:rPr lang="en-US" sz="1200" kern="1200" baseline="0" dirty="0" smtClean="0">
                <a:solidFill>
                  <a:schemeClr val="tx1"/>
                </a:solidFill>
                <a:effectLst/>
                <a:latin typeface="+mn-lt"/>
                <a:ea typeface="+mn-ea"/>
                <a:cs typeface="+mn-cs"/>
              </a:rPr>
              <a:t> location, location. If you haven’t got location, go to where it’s on your side.</a:t>
            </a:r>
          </a:p>
          <a:p>
            <a:pPr lvl="0"/>
            <a:endParaRPr lang="en-US" sz="1200" kern="1200" baseline="0" dirty="0" smtClean="0">
              <a:solidFill>
                <a:schemeClr val="tx1"/>
              </a:solidFill>
              <a:effectLst/>
              <a:latin typeface="+mn-lt"/>
              <a:ea typeface="+mn-ea"/>
              <a:cs typeface="+mn-cs"/>
            </a:endParaRPr>
          </a:p>
          <a:p>
            <a:pPr lvl="0"/>
            <a:r>
              <a:rPr lang="en-US" sz="1200" kern="1200" baseline="0" dirty="0" smtClean="0">
                <a:solidFill>
                  <a:schemeClr val="tx1"/>
                </a:solidFill>
                <a:effectLst/>
                <a:latin typeface="+mn-lt"/>
                <a:ea typeface="+mn-ea"/>
                <a:cs typeface="+mn-cs"/>
              </a:rPr>
              <a:t>The top three concerns about location are The state/province (maybe state of confusion?), proximity to family (near or fa away, I won’t judge), and length of commute (I went from a 100 mile daily commute on rural TN interstates (only 3 tickets per year!) to a two and a quarter mile commute (which I used to be good about walking) – for me, the commute sold me the house I bought.</a:t>
            </a:r>
          </a:p>
          <a:p>
            <a:pPr lvl="0"/>
            <a:endParaRPr lang="en-US" sz="1200" kern="1200" baseline="0" dirty="0" smtClean="0">
              <a:solidFill>
                <a:schemeClr val="tx1"/>
              </a:solidFill>
              <a:effectLst/>
              <a:latin typeface="+mn-lt"/>
              <a:ea typeface="+mn-ea"/>
              <a:cs typeface="+mn-cs"/>
            </a:endParaRPr>
          </a:p>
          <a:p>
            <a:pPr lvl="0"/>
            <a:r>
              <a:rPr lang="en-US" sz="1200" kern="1200" baseline="0" dirty="0" smtClean="0">
                <a:solidFill>
                  <a:schemeClr val="tx1"/>
                </a:solidFill>
                <a:effectLst/>
                <a:latin typeface="+mn-lt"/>
                <a:ea typeface="+mn-ea"/>
                <a:cs typeface="+mn-cs"/>
              </a:rPr>
              <a:t>Everything else is kind of a mixed bag – but the climate (that thing we still can’t control outside) is also the least important consideration (which is funny to me, because the heat keeps me out of the South &amp; the cold keeps my wife out of the Great White North, eh?) </a:t>
            </a:r>
          </a:p>
          <a:p>
            <a:endParaRPr lang="en-US" dirty="0"/>
          </a:p>
        </p:txBody>
      </p:sp>
      <p:sp>
        <p:nvSpPr>
          <p:cNvPr id="4" name="Slide Number Placeholder 3"/>
          <p:cNvSpPr>
            <a:spLocks noGrp="1"/>
          </p:cNvSpPr>
          <p:nvPr>
            <p:ph type="sldNum" sz="quarter" idx="10"/>
          </p:nvPr>
        </p:nvSpPr>
        <p:spPr/>
        <p:txBody>
          <a:bodyPr/>
          <a:lstStyle/>
          <a:p>
            <a:fld id="{C068AACB-3222-4588-A4CC-76FCA84AEAEF}" type="slidenum">
              <a:rPr lang="en-US" smtClean="0"/>
              <a:t>22</a:t>
            </a:fld>
            <a:endParaRPr lang="en-US"/>
          </a:p>
        </p:txBody>
      </p:sp>
    </p:spTree>
    <p:extLst>
      <p:ext uri="{BB962C8B-B14F-4D97-AF65-F5344CB8AC3E}">
        <p14:creationId xmlns:p14="http://schemas.microsoft.com/office/powerpoint/2010/main" val="10814591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Q24 Incentives for retention *</a:t>
            </a:r>
            <a:r>
              <a:rPr lang="en-US" sz="1200" b="1" i="1" kern="1200" dirty="0" smtClean="0">
                <a:solidFill>
                  <a:schemeClr val="tx1"/>
                </a:solidFill>
                <a:effectLst/>
                <a:latin typeface="+mn-lt"/>
                <a:ea typeface="+mn-ea"/>
                <a:cs typeface="+mn-cs"/>
              </a:rPr>
              <a:t>location</a:t>
            </a:r>
            <a:r>
              <a:rPr lang="en-US" sz="1200" kern="1200" dirty="0" smtClean="0">
                <a:solidFill>
                  <a:schemeClr val="tx1"/>
                </a:solidFill>
                <a:effectLst/>
                <a:latin typeface="+mn-lt"/>
                <a:ea typeface="+mn-ea"/>
                <a:cs typeface="+mn-cs"/>
              </a:rPr>
              <a:t>*</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For each of these categories half to three quarters of us report being satisfied with where we live and what’s available to us (which is likely why we mostly stopped moving around)</a:t>
            </a:r>
          </a:p>
          <a:p>
            <a:pPr lvl="0"/>
            <a:endParaRPr lang="en-US" sz="1200" kern="1200" dirty="0" smtClean="0">
              <a:solidFill>
                <a:schemeClr val="tx1"/>
              </a:solidFill>
              <a:effectLst/>
              <a:latin typeface="+mn-lt"/>
              <a:ea typeface="+mn-ea"/>
              <a:cs typeface="+mn-cs"/>
            </a:endParaRPr>
          </a:p>
          <a:p>
            <a:pPr lvl="0"/>
            <a:endParaRPr lang="en-US" sz="1200" kern="1200" dirty="0" smtClean="0">
              <a:solidFill>
                <a:schemeClr val="tx1"/>
              </a:solidFill>
              <a:effectLst/>
              <a:latin typeface="+mn-lt"/>
              <a:ea typeface="+mn-ea"/>
              <a:cs typeface="+mn-cs"/>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fld id="{C068AACB-3222-4588-A4CC-76FCA84AEAEF}" type="slidenum">
              <a:rPr lang="en-US" smtClean="0"/>
              <a:t>23</a:t>
            </a:fld>
            <a:endParaRPr lang="en-US"/>
          </a:p>
        </p:txBody>
      </p:sp>
    </p:spTree>
    <p:extLst>
      <p:ext uri="{BB962C8B-B14F-4D97-AF65-F5344CB8AC3E}">
        <p14:creationId xmlns:p14="http://schemas.microsoft.com/office/powerpoint/2010/main" val="1962047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Q26 Incentives for retention *</a:t>
            </a:r>
            <a:r>
              <a:rPr lang="en-US" sz="1200" b="1" i="1" kern="1200" dirty="0" smtClean="0">
                <a:solidFill>
                  <a:schemeClr val="tx1"/>
                </a:solidFill>
                <a:effectLst/>
                <a:latin typeface="+mn-lt"/>
                <a:ea typeface="+mn-ea"/>
                <a:cs typeface="+mn-cs"/>
              </a:rPr>
              <a:t>personal growth</a:t>
            </a:r>
            <a:r>
              <a:rPr lang="en-US" sz="1200" kern="1200" dirty="0" smtClean="0">
                <a:solidFill>
                  <a:schemeClr val="tx1"/>
                </a:solidFill>
                <a:effectLst/>
                <a:latin typeface="+mn-lt"/>
                <a:ea typeface="+mn-ea"/>
                <a:cs typeface="+mn-cs"/>
              </a:rPr>
              <a:t>*</a:t>
            </a:r>
          </a:p>
          <a:p>
            <a:pPr lvl="0"/>
            <a:r>
              <a:rPr lang="en-US" sz="1200" kern="1200" dirty="0" smtClean="0">
                <a:solidFill>
                  <a:schemeClr val="tx1"/>
                </a:solidFill>
                <a:effectLst/>
                <a:latin typeface="+mn-lt"/>
                <a:ea typeface="+mn-ea"/>
                <a:cs typeface="+mn-cs"/>
              </a:rPr>
              <a:t>Of all the categories in the Personal Growth incentive area, there were a &lt;1% of total possible responses were less than neutral</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As long as we get opportunities for interesting assignments, learning new stuff, involvement and recognition for strategic planning ideas and participation, lead projects, promotion, play with cool new shiny, and to be self-directed… we’re pretty happy. </a:t>
            </a:r>
          </a:p>
          <a:p>
            <a:pPr lvl="0"/>
            <a:endParaRPr lang="en-US" sz="1200" kern="1200" dirty="0" smtClean="0">
              <a:solidFill>
                <a:schemeClr val="tx1"/>
              </a:solidFill>
              <a:effectLst/>
              <a:latin typeface="+mn-lt"/>
              <a:ea typeface="+mn-ea"/>
              <a:cs typeface="+mn-cs"/>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fld id="{C068AACB-3222-4588-A4CC-76FCA84AEAEF}" type="slidenum">
              <a:rPr lang="en-US" smtClean="0"/>
              <a:t>24</a:t>
            </a:fld>
            <a:endParaRPr lang="en-US"/>
          </a:p>
        </p:txBody>
      </p:sp>
    </p:spTree>
    <p:extLst>
      <p:ext uri="{BB962C8B-B14F-4D97-AF65-F5344CB8AC3E}">
        <p14:creationId xmlns:p14="http://schemas.microsoft.com/office/powerpoint/2010/main" val="30099121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Pretty much any theatre Diva would be happy with at least half of that </a:t>
            </a:r>
            <a:r>
              <a:rPr lang="en-US" sz="1200" kern="1200" dirty="0" smtClean="0">
                <a:solidFill>
                  <a:schemeClr val="tx1"/>
                </a:solidFill>
                <a:effectLst/>
                <a:latin typeface="+mn-lt"/>
                <a:ea typeface="+mn-ea"/>
                <a:cs typeface="+mn-cs"/>
                <a:sym typeface="Wingdings"/>
              </a:rPr>
              <a:t></a:t>
            </a:r>
            <a:endParaRPr lang="en-US" sz="1200" kern="1200" dirty="0" smtClean="0">
              <a:solidFill>
                <a:schemeClr val="tx1"/>
              </a:solidFill>
              <a:effectLst/>
              <a:latin typeface="+mn-lt"/>
              <a:ea typeface="+mn-ea"/>
              <a:cs typeface="+mn-cs"/>
            </a:endParaRPr>
          </a:p>
          <a:p>
            <a:pPr lvl="1"/>
            <a:r>
              <a:rPr lang="en-US" sz="1200" kern="1200" dirty="0" smtClean="0">
                <a:solidFill>
                  <a:schemeClr val="tx1"/>
                </a:solidFill>
                <a:effectLst/>
                <a:latin typeface="+mn-lt"/>
                <a:ea typeface="+mn-ea"/>
                <a:cs typeface="+mn-cs"/>
              </a:rPr>
              <a:t>Respondents report they are generally happy with the situation in these areas *except* (lack of) participation in the strategic planning process and lack of promotion potentials within their organizations</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C068AACB-3222-4588-A4CC-76FCA84AEAEF}" type="slidenum">
              <a:rPr lang="en-US" smtClean="0"/>
              <a:t>25</a:t>
            </a:fld>
            <a:endParaRPr lang="en-US"/>
          </a:p>
        </p:txBody>
      </p:sp>
    </p:spTree>
    <p:extLst>
      <p:ext uri="{BB962C8B-B14F-4D97-AF65-F5344CB8AC3E}">
        <p14:creationId xmlns:p14="http://schemas.microsoft.com/office/powerpoint/2010/main" val="116646964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Q27 Incentives for retention *</a:t>
            </a:r>
            <a:r>
              <a:rPr lang="en-US" sz="1200" b="1" i="1" kern="1200" dirty="0" smtClean="0">
                <a:solidFill>
                  <a:schemeClr val="tx1"/>
                </a:solidFill>
                <a:effectLst/>
                <a:latin typeface="+mn-lt"/>
                <a:ea typeface="+mn-ea"/>
                <a:cs typeface="+mn-cs"/>
              </a:rPr>
              <a:t>work environment / organizational culture</a:t>
            </a:r>
            <a:r>
              <a:rPr lang="en-US" sz="1200" kern="1200" dirty="0" smtClean="0">
                <a:solidFill>
                  <a:schemeClr val="tx1"/>
                </a:solidFill>
                <a:effectLst/>
                <a:latin typeface="+mn-lt"/>
                <a:ea typeface="+mn-ea"/>
                <a:cs typeface="+mn-cs"/>
              </a:rPr>
              <a:t>*</a:t>
            </a:r>
          </a:p>
          <a:p>
            <a:pPr lvl="0"/>
            <a:r>
              <a:rPr lang="en-US" sz="1200" kern="1200" dirty="0" smtClean="0">
                <a:solidFill>
                  <a:schemeClr val="tx1"/>
                </a:solidFill>
                <a:effectLst/>
                <a:latin typeface="+mn-lt"/>
                <a:ea typeface="+mn-ea"/>
                <a:cs typeface="+mn-cs"/>
              </a:rPr>
              <a:t>Generally as long as the level of perceived fun in the dysfunction was acceptable, things are at least okay. </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Very important areas are 1. Having needed resources available, 2. Being treated with respect, &amp; 3. Relationships with co-workers (minds out of the gutters, please).</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Financial stability, good workspaces, and institutional mission &amp; goals are also important</a:t>
            </a:r>
          </a:p>
          <a:p>
            <a:pPr lvl="1"/>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The items covering diversity of bosses and colleagues caused me to pause a moment. I’m glad the respondents weighting the importance of these outweighed those weighting this less important.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C068AACB-3222-4588-A4CC-76FCA84AEAEF}" type="slidenum">
              <a:rPr lang="en-US" smtClean="0"/>
              <a:t>26</a:t>
            </a:fld>
            <a:endParaRPr lang="en-US"/>
          </a:p>
        </p:txBody>
      </p:sp>
    </p:spTree>
    <p:extLst>
      <p:ext uri="{BB962C8B-B14F-4D97-AF65-F5344CB8AC3E}">
        <p14:creationId xmlns:p14="http://schemas.microsoft.com/office/powerpoint/2010/main" val="372442241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Generally the IT crowd responding to the survey was okay with their work culture but not enamored with</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lack of necessary resources </a:t>
            </a:r>
          </a:p>
          <a:p>
            <a:endParaRPr lang="en-US"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Respondents were also dissatisfied about the state of diversity in senior management – though not so much amongst colleagues? </a:t>
            </a:r>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(we’ll need more data to crunch to be</a:t>
            </a:r>
            <a:r>
              <a:rPr lang="en-US" sz="1200" kern="1200" baseline="0" dirty="0" smtClean="0">
                <a:solidFill>
                  <a:schemeClr val="tx1"/>
                </a:solidFill>
                <a:effectLst/>
                <a:latin typeface="+mn-lt"/>
                <a:ea typeface="+mn-ea"/>
                <a:cs typeface="+mn-cs"/>
              </a:rPr>
              <a:t> able to say this)</a:t>
            </a:r>
            <a:endParaRPr lang="en-US" sz="1200" kern="1200" dirty="0" smtClean="0">
              <a:solidFill>
                <a:schemeClr val="tx1"/>
              </a:solidFill>
              <a:effectLst/>
              <a:latin typeface="+mn-lt"/>
              <a:ea typeface="+mn-ea"/>
              <a:cs typeface="+mn-cs"/>
            </a:endParaRPr>
          </a:p>
          <a:p>
            <a:endParaRPr lang="en-US" dirty="0" smtClean="0"/>
          </a:p>
          <a:p>
            <a:pPr lvl="1"/>
            <a:r>
              <a:rPr lang="en-US" sz="1200" kern="1200" dirty="0" smtClean="0">
                <a:solidFill>
                  <a:schemeClr val="tx1"/>
                </a:solidFill>
                <a:effectLst/>
                <a:latin typeface="+mn-lt"/>
                <a:ea typeface="+mn-ea"/>
                <a:cs typeface="+mn-cs"/>
              </a:rPr>
              <a:t>Tangent: IT/computer science/LITA need to radically engage under-represented populations. We are too insular</a:t>
            </a:r>
            <a:r>
              <a:rPr lang="en-US"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look around the room – we all look way too much like me. </a:t>
            </a:r>
          </a:p>
          <a:p>
            <a:pPr lvl="1"/>
            <a:r>
              <a:rPr lang="en-US" sz="1200" kern="1200" dirty="0" smtClean="0">
                <a:solidFill>
                  <a:schemeClr val="tx1"/>
                </a:solidFill>
                <a:effectLst/>
                <a:latin typeface="+mn-lt"/>
                <a:ea typeface="+mn-ea"/>
                <a:cs typeface="+mn-cs"/>
              </a:rPr>
              <a:t>Well, okay many of you need more facial hair to really look like </a:t>
            </a:r>
            <a:r>
              <a:rPr lang="en-US" sz="1200" b="1" kern="1200" dirty="0" smtClean="0">
                <a:solidFill>
                  <a:schemeClr val="tx1"/>
                </a:solidFill>
                <a:effectLst/>
                <a:latin typeface="+mn-lt"/>
                <a:ea typeface="+mn-ea"/>
                <a:cs typeface="+mn-cs"/>
              </a:rPr>
              <a:t>*me*</a:t>
            </a:r>
            <a:r>
              <a:rPr lang="en-US" sz="1200" kern="1200" dirty="0" smtClean="0">
                <a:solidFill>
                  <a:schemeClr val="tx1"/>
                </a:solidFill>
                <a:effectLst/>
                <a:latin typeface="+mn-lt"/>
                <a:ea typeface="+mn-ea"/>
                <a:cs typeface="+mn-cs"/>
              </a:rPr>
              <a:t> but the point still stands. Without new faces</a:t>
            </a:r>
            <a:r>
              <a:rPr lang="en-US" sz="1200" kern="1200" baseline="0" dirty="0" smtClean="0">
                <a:solidFill>
                  <a:schemeClr val="tx1"/>
                </a:solidFill>
                <a:effectLst/>
                <a:latin typeface="+mn-lt"/>
                <a:ea typeface="+mn-ea"/>
                <a:cs typeface="+mn-cs"/>
              </a:rPr>
              <a:t> to challenge established thought patterns, </a:t>
            </a:r>
            <a:r>
              <a:rPr lang="en-US" sz="1200" kern="1200" dirty="0" smtClean="0">
                <a:solidFill>
                  <a:schemeClr val="tx1"/>
                </a:solidFill>
                <a:effectLst/>
                <a:latin typeface="+mn-lt"/>
                <a:ea typeface="+mn-ea"/>
                <a:cs typeface="+mn-cs"/>
              </a:rPr>
              <a:t>without with new ideas, without getting outside our comfort zones – we risk stagnating</a:t>
            </a:r>
            <a:r>
              <a:rPr lang="en-US" sz="1200" kern="1200" baseline="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fld id="{C068AACB-3222-4588-A4CC-76FCA84AEAEF}" type="slidenum">
              <a:rPr lang="en-US" smtClean="0"/>
              <a:t>27</a:t>
            </a:fld>
            <a:endParaRPr lang="en-US"/>
          </a:p>
        </p:txBody>
      </p:sp>
    </p:spTree>
    <p:extLst>
      <p:ext uri="{BB962C8B-B14F-4D97-AF65-F5344CB8AC3E}">
        <p14:creationId xmlns:p14="http://schemas.microsoft.com/office/powerpoint/2010/main" val="192508793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Q28 Incentives for retention *</a:t>
            </a:r>
            <a:r>
              <a:rPr lang="en-US" sz="1200" b="1" i="1" kern="1200" dirty="0" smtClean="0">
                <a:solidFill>
                  <a:schemeClr val="tx1"/>
                </a:solidFill>
                <a:effectLst/>
                <a:latin typeface="+mn-lt"/>
                <a:ea typeface="+mn-ea"/>
                <a:cs typeface="+mn-cs"/>
              </a:rPr>
              <a:t>leadership/management</a:t>
            </a:r>
            <a:r>
              <a:rPr lang="en-US" sz="1200" kern="1200" dirty="0" smtClean="0">
                <a:solidFill>
                  <a:schemeClr val="tx1"/>
                </a:solidFill>
                <a:effectLst/>
                <a:latin typeface="+mn-lt"/>
                <a:ea typeface="+mn-ea"/>
                <a:cs typeface="+mn-cs"/>
              </a:rPr>
              <a:t>*</a:t>
            </a:r>
          </a:p>
          <a:p>
            <a:pPr lvl="0"/>
            <a:r>
              <a:rPr lang="en-US" sz="1200" kern="1200" dirty="0" smtClean="0">
                <a:solidFill>
                  <a:schemeClr val="tx1"/>
                </a:solidFill>
                <a:effectLst/>
                <a:latin typeface="+mn-lt"/>
                <a:ea typeface="+mn-ea"/>
                <a:cs typeface="+mn-cs"/>
              </a:rPr>
              <a:t>Hey library leaders and library IT managers, the bar is set really high for you. We want clear expectations, evaluations, to have access to you, to be able to trust you. We want to be treated with respect and we want to be able to respect you.</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C068AACB-3222-4588-A4CC-76FCA84AEAEF}" type="slidenum">
              <a:rPr lang="en-US" smtClean="0"/>
              <a:t>28</a:t>
            </a:fld>
            <a:endParaRPr lang="en-US"/>
          </a:p>
        </p:txBody>
      </p:sp>
    </p:spTree>
    <p:extLst>
      <p:ext uri="{BB962C8B-B14F-4D97-AF65-F5344CB8AC3E}">
        <p14:creationId xmlns:p14="http://schemas.microsoft.com/office/powerpoint/2010/main" val="289760576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Congratulations, in the aggregate our leaders and managers are reported as doing pretty well.</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C068AACB-3222-4588-A4CC-76FCA84AEAEF}" type="slidenum">
              <a:rPr lang="en-US" smtClean="0"/>
              <a:t>29</a:t>
            </a:fld>
            <a:endParaRPr lang="en-US"/>
          </a:p>
        </p:txBody>
      </p:sp>
    </p:spTree>
    <p:extLst>
      <p:ext uri="{BB962C8B-B14F-4D97-AF65-F5344CB8AC3E}">
        <p14:creationId xmlns:p14="http://schemas.microsoft.com/office/powerpoint/2010/main" val="9032717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68AACB-3222-4588-A4CC-76FCA84AEAEF}" type="slidenum">
              <a:rPr lang="en-US" smtClean="0"/>
              <a:t>3</a:t>
            </a:fld>
            <a:endParaRPr lang="en-US"/>
          </a:p>
        </p:txBody>
      </p:sp>
    </p:spTree>
    <p:extLst>
      <p:ext uri="{BB962C8B-B14F-4D97-AF65-F5344CB8AC3E}">
        <p14:creationId xmlns:p14="http://schemas.microsoft.com/office/powerpoint/2010/main" val="42066019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We plan to break out the data by other factors in addition to gender</a:t>
            </a:r>
            <a:r>
              <a:rPr lang="en-US" baseline="0" dirty="0" smtClean="0"/>
              <a:t> once the survey period is completed. </a:t>
            </a:r>
            <a:endParaRPr lang="en-US" dirty="0" smtClean="0"/>
          </a:p>
        </p:txBody>
      </p:sp>
      <p:sp>
        <p:nvSpPr>
          <p:cNvPr id="4" name="Slide Number Placeholder 3"/>
          <p:cNvSpPr>
            <a:spLocks noGrp="1"/>
          </p:cNvSpPr>
          <p:nvPr>
            <p:ph type="sldNum" sz="quarter" idx="10"/>
          </p:nvPr>
        </p:nvSpPr>
        <p:spPr/>
        <p:txBody>
          <a:bodyPr/>
          <a:lstStyle/>
          <a:p>
            <a:fld id="{C068AACB-3222-4588-A4CC-76FCA84AEAEF}" type="slidenum">
              <a:rPr lang="en-US" smtClean="0"/>
              <a:t>30</a:t>
            </a:fld>
            <a:endParaRPr lang="en-US"/>
          </a:p>
        </p:txBody>
      </p:sp>
    </p:spTree>
    <p:extLst>
      <p:ext uri="{BB962C8B-B14F-4D97-AF65-F5344CB8AC3E}">
        <p14:creationId xmlns:p14="http://schemas.microsoft.com/office/powerpoint/2010/main" val="150877290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items I share here are items in which males</a:t>
            </a:r>
            <a:r>
              <a:rPr lang="en-US" baseline="0" dirty="0" smtClean="0"/>
              <a:t> and females differed by more than 5 percentage points.  The appendix includes tabular data showing the exact breakdowns. </a:t>
            </a:r>
          </a:p>
          <a:p>
            <a:endParaRPr lang="en-US" baseline="0" dirty="0" smtClean="0"/>
          </a:p>
          <a:p>
            <a:r>
              <a:rPr lang="en-US" baseline="0" dirty="0" smtClean="0"/>
              <a:t>Note: by “rated more highly,” we mean “more likely to rate as important or very important.”  This designation applies to all slides in this section.</a:t>
            </a:r>
          </a:p>
          <a:p>
            <a:endParaRPr lang="en-US" baseline="0" dirty="0" smtClean="0"/>
          </a:p>
          <a:p>
            <a:r>
              <a:rPr lang="en-US" baseline="0" dirty="0" smtClean="0"/>
              <a:t>Financial factors included compensation, retirement, paid leave, and other factors that specifically include financial compensation.  </a:t>
            </a:r>
          </a:p>
          <a:p>
            <a:endParaRPr lang="en-US" baseline="0" dirty="0" smtClean="0"/>
          </a:p>
          <a:p>
            <a:r>
              <a:rPr lang="en-US" baseline="0" dirty="0" smtClean="0"/>
              <a:t>Benefits included the usual suspects – insurance, paid leave, and tuition benefits, as well as job security and carryover/payout of paid time off. </a:t>
            </a:r>
            <a:endParaRPr lang="en-US" dirty="0"/>
          </a:p>
        </p:txBody>
      </p:sp>
      <p:sp>
        <p:nvSpPr>
          <p:cNvPr id="4" name="Slide Number Placeholder 3"/>
          <p:cNvSpPr>
            <a:spLocks noGrp="1"/>
          </p:cNvSpPr>
          <p:nvPr>
            <p:ph type="sldNum" sz="quarter" idx="10"/>
          </p:nvPr>
        </p:nvSpPr>
        <p:spPr/>
        <p:txBody>
          <a:bodyPr/>
          <a:lstStyle/>
          <a:p>
            <a:fld id="{C068AACB-3222-4588-A4CC-76FCA84AEAEF}" type="slidenum">
              <a:rPr lang="en-US" smtClean="0"/>
              <a:t>31</a:t>
            </a:fld>
            <a:endParaRPr lang="en-US"/>
          </a:p>
        </p:txBody>
      </p:sp>
    </p:spTree>
    <p:extLst>
      <p:ext uri="{BB962C8B-B14F-4D97-AF65-F5344CB8AC3E}">
        <p14:creationId xmlns:p14="http://schemas.microsoft.com/office/powerpoint/2010/main" val="172621227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Location-related factors included a variety</a:t>
            </a:r>
            <a:r>
              <a:rPr lang="en-US" baseline="0" dirty="0" smtClean="0"/>
              <a:t> of aspects.  In all cases where there was a difference of at least 5% between men and women, the item was rated higher by women.  </a:t>
            </a:r>
          </a:p>
          <a:p>
            <a:endParaRPr lang="en-US" baseline="0" dirty="0" smtClean="0"/>
          </a:p>
          <a:p>
            <a:r>
              <a:rPr lang="en-US" baseline="0" dirty="0" smtClean="0"/>
              <a:t>Work/life balance: all factors except job sharing were rated more highly by women.  </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C068AACB-3222-4588-A4CC-76FCA84AEAEF}" type="slidenum">
              <a:rPr lang="en-US" smtClean="0"/>
              <a:t>32</a:t>
            </a:fld>
            <a:endParaRPr lang="en-US"/>
          </a:p>
        </p:txBody>
      </p:sp>
    </p:spTree>
    <p:extLst>
      <p:ext uri="{BB962C8B-B14F-4D97-AF65-F5344CB8AC3E}">
        <p14:creationId xmlns:p14="http://schemas.microsoft.com/office/powerpoint/2010/main" val="402508247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More variance</a:t>
            </a:r>
            <a:r>
              <a:rPr lang="en-US" baseline="0" dirty="0" smtClean="0"/>
              <a:t> around personal growth factors.  </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C068AACB-3222-4588-A4CC-76FCA84AEAEF}" type="slidenum">
              <a:rPr lang="en-US" smtClean="0"/>
              <a:t>33</a:t>
            </a:fld>
            <a:endParaRPr lang="en-US"/>
          </a:p>
        </p:txBody>
      </p:sp>
    </p:spTree>
    <p:extLst>
      <p:ext uri="{BB962C8B-B14F-4D97-AF65-F5344CB8AC3E}">
        <p14:creationId xmlns:p14="http://schemas.microsoft.com/office/powerpoint/2010/main" val="228800933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More variance</a:t>
            </a:r>
            <a:r>
              <a:rPr lang="en-US" baseline="0" dirty="0" smtClean="0"/>
              <a:t> around personal growth factors.  </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C068AACB-3222-4588-A4CC-76FCA84AEAEF}" type="slidenum">
              <a:rPr lang="en-US" smtClean="0"/>
              <a:t>34</a:t>
            </a:fld>
            <a:endParaRPr lang="en-US"/>
          </a:p>
        </p:txBody>
      </p:sp>
    </p:spTree>
    <p:extLst>
      <p:ext uri="{BB962C8B-B14F-4D97-AF65-F5344CB8AC3E}">
        <p14:creationId xmlns:p14="http://schemas.microsoft.com/office/powerpoint/2010/main" val="247199519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This question asked respondents to rank all seven areas – compensation, benefits, work/life balance, etc.</a:t>
            </a:r>
            <a:r>
              <a:rPr lang="en-US" baseline="0" dirty="0" smtClean="0"/>
              <a:t> – by relative importance.  We analyzed each item to see which ones were ranked 1 or 2 or 6 or 7 to capture the most and least important items by gender.  This slide lists items for which there’s a difference of more than 5% between men and women. </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C068AACB-3222-4588-A4CC-76FCA84AEAEF}" type="slidenum">
              <a:rPr lang="en-US" smtClean="0"/>
              <a:t>35</a:t>
            </a:fld>
            <a:endParaRPr lang="en-US"/>
          </a:p>
        </p:txBody>
      </p:sp>
    </p:spTree>
    <p:extLst>
      <p:ext uri="{BB962C8B-B14F-4D97-AF65-F5344CB8AC3E}">
        <p14:creationId xmlns:p14="http://schemas.microsoft.com/office/powerpoint/2010/main" val="56579683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We’d love</a:t>
            </a:r>
            <a:r>
              <a:rPr lang="en-US" baseline="0" dirty="0" smtClean="0"/>
              <a:t> to hear your thoughts, especially re: what else you’d like to know that wasn’t presented here and how you might use this data (if you would).  We want to be sure that the article with the complete findings is as useful as possible.</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C068AACB-3222-4588-A4CC-76FCA84AEAEF}" type="slidenum">
              <a:rPr lang="en-US" smtClean="0"/>
              <a:t>36</a:t>
            </a:fld>
            <a:endParaRPr lang="en-US"/>
          </a:p>
        </p:txBody>
      </p:sp>
    </p:spTree>
    <p:extLst>
      <p:ext uri="{BB962C8B-B14F-4D97-AF65-F5344CB8AC3E}">
        <p14:creationId xmlns:p14="http://schemas.microsoft.com/office/powerpoint/2010/main" val="247252436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we mentioned at the beginning of the program, these</a:t>
            </a:r>
            <a:r>
              <a:rPr lang="en-US" baseline="0" dirty="0" smtClean="0"/>
              <a:t> are preliminary results.  We plan to leave the survey open till the end of November, so please consider taking it if you haven’t already.  And please share the link with others who might be interested.  We’ll send a reminder to </a:t>
            </a:r>
            <a:r>
              <a:rPr lang="en-US" baseline="0" dirty="0" err="1" smtClean="0"/>
              <a:t>lita</a:t>
            </a:r>
            <a:r>
              <a:rPr lang="en-US" baseline="0" dirty="0" smtClean="0"/>
              <a:t>-l and other library technology </a:t>
            </a:r>
            <a:r>
              <a:rPr lang="en-US" baseline="0" dirty="0" err="1" smtClean="0"/>
              <a:t>listservs</a:t>
            </a:r>
            <a:r>
              <a:rPr lang="en-US" baseline="0" dirty="0" smtClean="0"/>
              <a:t> after the conference.</a:t>
            </a:r>
          </a:p>
          <a:p>
            <a:endParaRPr lang="en-US" baseline="0" dirty="0" smtClean="0"/>
          </a:p>
          <a:p>
            <a:r>
              <a:rPr lang="en-US" baseline="0" dirty="0" smtClean="0"/>
              <a:t>Slides are posted at the link shown.  We didn’t want to clutter our presentation slides with a bunch of tables, so we put more detailed results at the end of the slide deck .  Take a look if you’re interested. </a:t>
            </a:r>
          </a:p>
          <a:p>
            <a:endParaRPr lang="en-US" baseline="0" dirty="0" smtClean="0"/>
          </a:p>
          <a:p>
            <a:r>
              <a:rPr lang="en-US" baseline="0" dirty="0" smtClean="0"/>
              <a:t>Several members of our research team couldn’t be here.  They all helped with the development of the survey.</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C068AACB-3222-4588-A4CC-76FCA84AEAEF}" type="slidenum">
              <a:rPr lang="en-US" smtClean="0"/>
              <a:t>37</a:t>
            </a:fld>
            <a:endParaRPr lang="en-US"/>
          </a:p>
        </p:txBody>
      </p:sp>
    </p:spTree>
    <p:extLst>
      <p:ext uri="{BB962C8B-B14F-4D97-AF65-F5344CB8AC3E}">
        <p14:creationId xmlns:p14="http://schemas.microsoft.com/office/powerpoint/2010/main" val="21845818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C068AACB-3222-4588-A4CC-76FCA84AEAEF}" type="slidenum">
              <a:rPr lang="en-US" smtClean="0"/>
              <a:t>38</a:t>
            </a:fld>
            <a:endParaRPr lang="en-US"/>
          </a:p>
        </p:txBody>
      </p:sp>
    </p:spTree>
    <p:extLst>
      <p:ext uri="{BB962C8B-B14F-4D97-AF65-F5344CB8AC3E}">
        <p14:creationId xmlns:p14="http://schemas.microsoft.com/office/powerpoint/2010/main" val="74811988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C068AACB-3222-4588-A4CC-76FCA84AEAEF}" type="slidenum">
              <a:rPr lang="en-US" smtClean="0"/>
              <a:t>39</a:t>
            </a:fld>
            <a:endParaRPr lang="en-US"/>
          </a:p>
        </p:txBody>
      </p:sp>
    </p:spTree>
    <p:extLst>
      <p:ext uri="{BB962C8B-B14F-4D97-AF65-F5344CB8AC3E}">
        <p14:creationId xmlns:p14="http://schemas.microsoft.com/office/powerpoint/2010/main" val="10924102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started by asking these questions. </a:t>
            </a:r>
          </a:p>
        </p:txBody>
      </p:sp>
      <p:sp>
        <p:nvSpPr>
          <p:cNvPr id="4" name="Slide Number Placeholder 3"/>
          <p:cNvSpPr>
            <a:spLocks noGrp="1"/>
          </p:cNvSpPr>
          <p:nvPr>
            <p:ph type="sldNum" sz="quarter" idx="10"/>
          </p:nvPr>
        </p:nvSpPr>
        <p:spPr/>
        <p:txBody>
          <a:bodyPr/>
          <a:lstStyle/>
          <a:p>
            <a:fld id="{C068AACB-3222-4588-A4CC-76FCA84AEAEF}" type="slidenum">
              <a:rPr lang="en-US" smtClean="0"/>
              <a:t>4</a:t>
            </a:fld>
            <a:endParaRPr lang="en-US"/>
          </a:p>
        </p:txBody>
      </p:sp>
    </p:spTree>
    <p:extLst>
      <p:ext uri="{BB962C8B-B14F-4D97-AF65-F5344CB8AC3E}">
        <p14:creationId xmlns:p14="http://schemas.microsoft.com/office/powerpoint/2010/main" val="149396355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We allowed people to check all that applied.  Amounts shown are by # of responses, not # of respondents.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Already working at the institution was the most common answer with a sum total of 41%</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Online was used 35%</a:t>
            </a:r>
          </a:p>
          <a:p>
            <a:r>
              <a:rPr lang="en-US" baseline="0" dirty="0" smtClean="0"/>
              <a:t>Knowing someone, whether professionally or otherwise, was the 3rd most common way of finding out about the job: 30 (29.5)% “It’s who you know…”</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1D8A1617-120A-47A6-B16B-33DA93C43701}" type="slidenum">
              <a:rPr lang="en-US" smtClean="0"/>
              <a:t>40</a:t>
            </a:fld>
            <a:endParaRPr lang="en-US"/>
          </a:p>
        </p:txBody>
      </p:sp>
    </p:spTree>
    <p:extLst>
      <p:ext uri="{BB962C8B-B14F-4D97-AF65-F5344CB8AC3E}">
        <p14:creationId xmlns:p14="http://schemas.microsoft.com/office/powerpoint/2010/main" val="194182885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We allowed people to check all that applied.</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Already working at the institution was the most common answer with a sum total of 45% up by 4%</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Online was used 39% up by 4%</a:t>
            </a:r>
          </a:p>
          <a:p>
            <a:r>
              <a:rPr lang="en-US" baseline="0" dirty="0" smtClean="0"/>
              <a:t>Knowing someone, whether professionally or otherwise, was the 3rd most common way of finding out about the job: 30% “It’s who you know…” The same</a:t>
            </a:r>
          </a:p>
        </p:txBody>
      </p:sp>
      <p:sp>
        <p:nvSpPr>
          <p:cNvPr id="4" name="Slide Number Placeholder 3"/>
          <p:cNvSpPr>
            <a:spLocks noGrp="1"/>
          </p:cNvSpPr>
          <p:nvPr>
            <p:ph type="sldNum" sz="quarter" idx="10"/>
          </p:nvPr>
        </p:nvSpPr>
        <p:spPr/>
        <p:txBody>
          <a:bodyPr/>
          <a:lstStyle/>
          <a:p>
            <a:fld id="{1D8A1617-120A-47A6-B16B-33DA93C43701}" type="slidenum">
              <a:rPr lang="en-US" smtClean="0"/>
              <a:t>41</a:t>
            </a:fld>
            <a:endParaRPr lang="en-US"/>
          </a:p>
        </p:txBody>
      </p:sp>
    </p:spTree>
    <p:extLst>
      <p:ext uri="{BB962C8B-B14F-4D97-AF65-F5344CB8AC3E}">
        <p14:creationId xmlns:p14="http://schemas.microsoft.com/office/powerpoint/2010/main" val="166911657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{Am thinking I should resort this so</a:t>
            </a:r>
            <a:r>
              <a:rPr lang="en-US" baseline="0" dirty="0" smtClean="0"/>
              <a:t> that the platform is alphabetical and there are 2 more columns, one for each category}</a:t>
            </a:r>
          </a:p>
          <a:p>
            <a:endParaRPr lang="en-US" dirty="0" smtClean="0"/>
          </a:p>
          <a:p>
            <a:r>
              <a:rPr lang="en-US" dirty="0" smtClean="0"/>
              <a:t>Most common “others”:</a:t>
            </a:r>
          </a:p>
          <a:p>
            <a:pPr marL="171450" indent="-171450">
              <a:buFontTx/>
              <a:buChar char="-"/>
            </a:pPr>
            <a:r>
              <a:rPr lang="en-US" dirty="0" smtClean="0"/>
              <a:t>Already worked there/was familiar with the institution</a:t>
            </a:r>
          </a:p>
          <a:p>
            <a:pPr marL="171450" indent="-171450">
              <a:buFontTx/>
              <a:buChar char="-"/>
            </a:pPr>
            <a:r>
              <a:rPr lang="en-US" dirty="0" smtClean="0"/>
              <a:t>Institutional website</a:t>
            </a:r>
          </a:p>
          <a:p>
            <a:pPr marL="171450" indent="-171450">
              <a:buFontTx/>
              <a:buChar char="-"/>
            </a:pPr>
            <a:endParaRPr lang="en-US" dirty="0" smtClean="0"/>
          </a:p>
          <a:p>
            <a:r>
              <a:rPr lang="en-US" dirty="0" smtClean="0"/>
              <a:t>People were allowed to check multiple boxes.</a:t>
            </a:r>
          </a:p>
          <a:p>
            <a:endParaRPr lang="en-US" dirty="0" smtClean="0"/>
          </a:p>
          <a:p>
            <a:r>
              <a:rPr lang="en-US" dirty="0" smtClean="0"/>
              <a:t>&lt;=3 years</a:t>
            </a:r>
          </a:p>
          <a:p>
            <a:r>
              <a:rPr lang="en-US" baseline="0" dirty="0" smtClean="0"/>
              <a:t> - 47 respondents</a:t>
            </a:r>
          </a:p>
          <a:p>
            <a:r>
              <a:rPr lang="en-US" baseline="0" dirty="0" smtClean="0"/>
              <a:t> - 71 responses</a:t>
            </a:r>
          </a:p>
          <a:p>
            <a:endParaRPr lang="en-US" dirty="0"/>
          </a:p>
        </p:txBody>
      </p:sp>
      <p:sp>
        <p:nvSpPr>
          <p:cNvPr id="4" name="Slide Number Placeholder 3"/>
          <p:cNvSpPr>
            <a:spLocks noGrp="1"/>
          </p:cNvSpPr>
          <p:nvPr>
            <p:ph type="sldNum" sz="quarter" idx="10"/>
          </p:nvPr>
        </p:nvSpPr>
        <p:spPr/>
        <p:txBody>
          <a:bodyPr/>
          <a:lstStyle/>
          <a:p>
            <a:fld id="{1D8A1617-120A-47A6-B16B-33DA93C43701}" type="slidenum">
              <a:rPr lang="en-US" smtClean="0"/>
              <a:t>42</a:t>
            </a:fld>
            <a:endParaRPr lang="en-US"/>
          </a:p>
        </p:txBody>
      </p:sp>
    </p:spTree>
    <p:extLst>
      <p:ext uri="{BB962C8B-B14F-4D97-AF65-F5344CB8AC3E}">
        <p14:creationId xmlns:p14="http://schemas.microsoft.com/office/powerpoint/2010/main" val="13024253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1D8A1617-120A-47A6-B16B-33DA93C43701}" type="slidenum">
              <a:rPr lang="en-US" smtClean="0"/>
              <a:t>43</a:t>
            </a:fld>
            <a:endParaRPr lang="en-US"/>
          </a:p>
        </p:txBody>
      </p:sp>
    </p:spTree>
    <p:extLst>
      <p:ext uri="{BB962C8B-B14F-4D97-AF65-F5344CB8AC3E}">
        <p14:creationId xmlns:p14="http://schemas.microsoft.com/office/powerpoint/2010/main" val="134489019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{Trying the re-sort</a:t>
            </a:r>
            <a:r>
              <a:rPr lang="en-US" baseline="0" dirty="0" smtClean="0"/>
              <a:t>. Are the colorings too distracting?  Figure out what tuition benefits impact for only academic.  Read </a:t>
            </a:r>
            <a:r>
              <a:rPr lang="en-US" baseline="0" smtClean="0"/>
              <a:t>the comments.}</a:t>
            </a:r>
            <a:endParaRPr lang="en-US" baseline="0" dirty="0" smtClean="0"/>
          </a:p>
          <a:p>
            <a:endParaRPr lang="en-US" baseline="0" dirty="0" smtClean="0"/>
          </a:p>
          <a:p>
            <a:r>
              <a:rPr lang="en-US" baseline="0" dirty="0" smtClean="0"/>
              <a:t>Total respondents = 252</a:t>
            </a:r>
          </a:p>
          <a:p>
            <a:r>
              <a:rPr lang="en-US" baseline="0" dirty="0" smtClean="0"/>
              <a:t>&lt;=3 years 54 respondents</a:t>
            </a:r>
          </a:p>
          <a:p>
            <a:endParaRPr lang="en-US" baseline="0" dirty="0" smtClean="0"/>
          </a:p>
          <a:p>
            <a:r>
              <a:rPr lang="en-US" baseline="0" dirty="0" smtClean="0"/>
              <a:t>Salary #1 for both</a:t>
            </a:r>
          </a:p>
          <a:p>
            <a:endParaRPr lang="en-US" baseline="0" dirty="0" smtClean="0"/>
          </a:p>
          <a:p>
            <a:r>
              <a:rPr lang="en-US" baseline="0" dirty="0" smtClean="0"/>
              <a:t>Top 3 for all:</a:t>
            </a:r>
          </a:p>
          <a:p>
            <a:r>
              <a:rPr lang="en-US" baseline="0" dirty="0" smtClean="0"/>
              <a:t>Salary</a:t>
            </a:r>
          </a:p>
          <a:p>
            <a:r>
              <a:rPr lang="en-US" baseline="0" dirty="0" smtClean="0"/>
              <a:t>Insurance</a:t>
            </a:r>
          </a:p>
          <a:p>
            <a:r>
              <a:rPr lang="en-US" baseline="0" dirty="0" smtClean="0"/>
              <a:t>Job security</a:t>
            </a:r>
          </a:p>
          <a:p>
            <a:endParaRPr lang="en-US" baseline="0" dirty="0" smtClean="0"/>
          </a:p>
          <a:p>
            <a:r>
              <a:rPr lang="en-US" baseline="0" dirty="0" smtClean="0"/>
              <a:t>Top 3 for those hired within the past 3 years:</a:t>
            </a:r>
          </a:p>
          <a:p>
            <a:r>
              <a:rPr lang="en-US" baseline="0" dirty="0" smtClean="0"/>
              <a:t>Salary</a:t>
            </a:r>
          </a:p>
          <a:p>
            <a:r>
              <a:rPr lang="en-US" baseline="0" dirty="0" smtClean="0"/>
              <a:t>Opportunities for promotion/growth/development</a:t>
            </a:r>
          </a:p>
          <a:p>
            <a:r>
              <a:rPr lang="en-US" baseline="0" dirty="0" smtClean="0"/>
              <a:t>Location</a:t>
            </a:r>
          </a:p>
          <a:p>
            <a:endParaRPr lang="en-US" baseline="0" dirty="0" smtClean="0"/>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1D8A1617-120A-47A6-B16B-33DA93C43701}" type="slidenum">
              <a:rPr lang="en-US" smtClean="0"/>
              <a:t>44</a:t>
            </a:fld>
            <a:endParaRPr lang="en-US"/>
          </a:p>
        </p:txBody>
      </p:sp>
    </p:spTree>
    <p:extLst>
      <p:ext uri="{BB962C8B-B14F-4D97-AF65-F5344CB8AC3E}">
        <p14:creationId xmlns:p14="http://schemas.microsoft.com/office/powerpoint/2010/main" val="218825814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People / work climate = 19</a:t>
            </a:r>
          </a:p>
          <a:p>
            <a:r>
              <a:rPr lang="en-US" dirty="0" smtClean="0"/>
              <a:t>Job description</a:t>
            </a:r>
            <a:r>
              <a:rPr lang="en-US" baseline="0" dirty="0" smtClean="0"/>
              <a:t> = 15</a:t>
            </a:r>
          </a:p>
          <a:p>
            <a:r>
              <a:rPr lang="en-US" baseline="0" dirty="0" smtClean="0"/>
              <a:t>Needed a job = 14</a:t>
            </a:r>
          </a:p>
          <a:p>
            <a:r>
              <a:rPr lang="en-US" baseline="0" dirty="0" smtClean="0"/>
              <a:t>Already there = 10</a:t>
            </a:r>
          </a:p>
          <a:p>
            <a:r>
              <a:rPr lang="en-US" baseline="0" dirty="0" smtClean="0"/>
              <a:t>Supervisor = 7</a:t>
            </a:r>
          </a:p>
          <a:p>
            <a:r>
              <a:rPr lang="en-US" baseline="0" dirty="0" smtClean="0"/>
              <a:t>Changed job for family = 6</a:t>
            </a:r>
          </a:p>
          <a:p>
            <a:r>
              <a:rPr lang="en-US" baseline="0" dirty="0" smtClean="0"/>
              <a:t>Spouse already there / job for spouse = 4</a:t>
            </a:r>
          </a:p>
          <a:p>
            <a:r>
              <a:rPr lang="en-US" baseline="0" dirty="0" smtClean="0"/>
              <a:t>Training = 4</a:t>
            </a:r>
          </a:p>
          <a:p>
            <a:r>
              <a:rPr lang="en-US" baseline="0" dirty="0" smtClean="0"/>
              <a:t>Dissatisfaction with previous job = 4</a:t>
            </a:r>
          </a:p>
          <a:p>
            <a:r>
              <a:rPr lang="en-US" baseline="0" dirty="0" smtClean="0"/>
              <a:t>Promotion = 3</a:t>
            </a:r>
          </a:p>
          <a:p>
            <a:r>
              <a:rPr lang="en-US" baseline="0" dirty="0" smtClean="0"/>
              <a:t>Wanted to work in a library = 3</a:t>
            </a:r>
          </a:p>
          <a:p>
            <a:r>
              <a:rPr lang="en-US" baseline="0" dirty="0" smtClean="0"/>
              <a:t>Previous student of the university = 2</a:t>
            </a:r>
          </a:p>
          <a:p>
            <a:r>
              <a:rPr lang="en-US" baseline="0" dirty="0" smtClean="0"/>
              <a:t>Reputation of colleagues = 2</a:t>
            </a:r>
          </a:p>
          <a:p>
            <a:r>
              <a:rPr lang="en-US" baseline="0" dirty="0" smtClean="0"/>
              <a:t>Full time with benefits = 2</a:t>
            </a:r>
          </a:p>
          <a:p>
            <a:r>
              <a:rPr lang="en-US" baseline="0" dirty="0" smtClean="0"/>
              <a:t>$$ for prof. memberships = 1</a:t>
            </a:r>
          </a:p>
          <a:p>
            <a:r>
              <a:rPr lang="en-US" baseline="0" dirty="0" smtClean="0"/>
              <a:t>Number of women in leadership = 1</a:t>
            </a:r>
          </a:p>
          <a:p>
            <a:r>
              <a:rPr lang="en-US" baseline="0" dirty="0" smtClean="0"/>
              <a:t>I greatly enjoy reading = 1</a:t>
            </a:r>
          </a:p>
          <a:p>
            <a:r>
              <a:rPr lang="en-US" baseline="0" dirty="0" smtClean="0"/>
              <a:t>Liberal arts emphasis = 1</a:t>
            </a:r>
          </a:p>
          <a:p>
            <a:r>
              <a:rPr lang="en-US" baseline="0" dirty="0" smtClean="0"/>
              <a:t>Thought it was a progressive tech institution =1 </a:t>
            </a:r>
          </a:p>
          <a:p>
            <a:r>
              <a:rPr lang="en-US" baseline="0" dirty="0" smtClean="0"/>
              <a:t>Level of the position = 1</a:t>
            </a:r>
          </a:p>
          <a:p>
            <a:r>
              <a:rPr lang="en-US" baseline="0" dirty="0" smtClean="0"/>
              <a:t>Autonomy = 1</a:t>
            </a:r>
          </a:p>
          <a:p>
            <a:r>
              <a:rPr lang="en-US" baseline="0" dirty="0" smtClean="0"/>
              <a:t>Retirement benefits = 1</a:t>
            </a:r>
          </a:p>
          <a:p>
            <a:r>
              <a:rPr lang="en-US" baseline="0" dirty="0" smtClean="0"/>
              <a:t>Reorg = 1</a:t>
            </a:r>
            <a:endParaRPr lang="en-US" dirty="0"/>
          </a:p>
        </p:txBody>
      </p:sp>
      <p:sp>
        <p:nvSpPr>
          <p:cNvPr id="4" name="Slide Number Placeholder 3"/>
          <p:cNvSpPr>
            <a:spLocks noGrp="1"/>
          </p:cNvSpPr>
          <p:nvPr>
            <p:ph type="sldNum" sz="quarter" idx="10"/>
          </p:nvPr>
        </p:nvSpPr>
        <p:spPr/>
        <p:txBody>
          <a:bodyPr/>
          <a:lstStyle/>
          <a:p>
            <a:fld id="{1D8A1617-120A-47A6-B16B-33DA93C43701}" type="slidenum">
              <a:rPr lang="en-US" smtClean="0"/>
              <a:t>45</a:t>
            </a:fld>
            <a:endParaRPr lang="en-US"/>
          </a:p>
        </p:txBody>
      </p:sp>
    </p:spTree>
    <p:extLst>
      <p:ext uri="{BB962C8B-B14F-4D97-AF65-F5344CB8AC3E}">
        <p14:creationId xmlns:p14="http://schemas.microsoft.com/office/powerpoint/2010/main" val="250754130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C068AACB-3222-4588-A4CC-76FCA84AEAEF}" type="slidenum">
              <a:rPr lang="en-US" smtClean="0"/>
              <a:t>46</a:t>
            </a:fld>
            <a:endParaRPr lang="en-US"/>
          </a:p>
        </p:txBody>
      </p:sp>
    </p:spTree>
    <p:extLst>
      <p:ext uri="{BB962C8B-B14F-4D97-AF65-F5344CB8AC3E}">
        <p14:creationId xmlns:p14="http://schemas.microsoft.com/office/powerpoint/2010/main" val="168585776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8A1617-120A-47A6-B16B-33DA93C43701}" type="slidenum">
              <a:rPr lang="en-US" smtClean="0"/>
              <a:t>47</a:t>
            </a:fld>
            <a:endParaRPr lang="en-US"/>
          </a:p>
        </p:txBody>
      </p:sp>
    </p:spTree>
    <p:extLst>
      <p:ext uri="{BB962C8B-B14F-4D97-AF65-F5344CB8AC3E}">
        <p14:creationId xmlns:p14="http://schemas.microsoft.com/office/powerpoint/2010/main" val="248290889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Gender: not</a:t>
            </a:r>
            <a:r>
              <a:rPr lang="en-US" baseline="0" dirty="0" smtClean="0"/>
              <a:t> huge differences by gender, even on typically (stereotypically?) “family” issues. </a:t>
            </a:r>
            <a:endParaRPr lang="en-US" dirty="0" smtClean="0"/>
          </a:p>
          <a:p>
            <a:endParaRPr lang="en-US" dirty="0"/>
          </a:p>
        </p:txBody>
      </p:sp>
      <p:sp>
        <p:nvSpPr>
          <p:cNvPr id="4" name="Slide Number Placeholder 3"/>
          <p:cNvSpPr>
            <a:spLocks noGrp="1"/>
          </p:cNvSpPr>
          <p:nvPr>
            <p:ph type="sldNum" sz="quarter" idx="10"/>
          </p:nvPr>
        </p:nvSpPr>
        <p:spPr/>
        <p:txBody>
          <a:bodyPr/>
          <a:lstStyle/>
          <a:p>
            <a:fld id="{1D8A1617-120A-47A6-B16B-33DA93C43701}" type="slidenum">
              <a:rPr lang="en-US" smtClean="0"/>
              <a:t>48</a:t>
            </a:fld>
            <a:endParaRPr lang="en-US"/>
          </a:p>
        </p:txBody>
      </p:sp>
    </p:spTree>
    <p:extLst>
      <p:ext uri="{BB962C8B-B14F-4D97-AF65-F5344CB8AC3E}">
        <p14:creationId xmlns:p14="http://schemas.microsoft.com/office/powerpoint/2010/main" val="128877040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1D8A1617-120A-47A6-B16B-33DA93C43701}" type="slidenum">
              <a:rPr lang="en-US" smtClean="0"/>
              <a:t>54</a:t>
            </a:fld>
            <a:endParaRPr lang="en-US"/>
          </a:p>
        </p:txBody>
      </p:sp>
    </p:spTree>
    <p:extLst>
      <p:ext uri="{BB962C8B-B14F-4D97-AF65-F5344CB8AC3E}">
        <p14:creationId xmlns:p14="http://schemas.microsoft.com/office/powerpoint/2010/main" val="4173362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2800" dirty="0" smtClean="0"/>
          </a:p>
        </p:txBody>
      </p:sp>
      <p:sp>
        <p:nvSpPr>
          <p:cNvPr id="4" name="Slide Number Placeholder 3"/>
          <p:cNvSpPr>
            <a:spLocks noGrp="1"/>
          </p:cNvSpPr>
          <p:nvPr>
            <p:ph type="sldNum" sz="quarter" idx="10"/>
          </p:nvPr>
        </p:nvSpPr>
        <p:spPr/>
        <p:txBody>
          <a:bodyPr/>
          <a:lstStyle/>
          <a:p>
            <a:fld id="{C068AACB-3222-4588-A4CC-76FCA84AEAEF}" type="slidenum">
              <a:rPr lang="en-US" smtClean="0"/>
              <a:t>5</a:t>
            </a:fld>
            <a:endParaRPr lang="en-US"/>
          </a:p>
        </p:txBody>
      </p:sp>
    </p:spTree>
    <p:extLst>
      <p:ext uri="{BB962C8B-B14F-4D97-AF65-F5344CB8AC3E}">
        <p14:creationId xmlns:p14="http://schemas.microsoft.com/office/powerpoint/2010/main" val="38038597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There is lots of information on recruiting and retaining IT staff in general. There is some information on recruiting and retaining library staff. But there’s nothing that looks at the intersection of the two</a:t>
            </a:r>
          </a:p>
          <a:p>
            <a:endParaRPr lang="en-US" dirty="0" smtClean="0"/>
          </a:p>
          <a:p>
            <a:r>
              <a:rPr lang="en-US" dirty="0" smtClean="0"/>
              <a:t>So we set out to survey</a:t>
            </a:r>
            <a:r>
              <a:rPr lang="en-US" baseline="0" dirty="0" smtClean="0"/>
              <a:t> people who currently work in library IT to help answer those questions</a:t>
            </a:r>
          </a:p>
          <a:p>
            <a:endParaRPr lang="en-US" baseline="0" dirty="0" smtClean="0"/>
          </a:p>
          <a:p>
            <a:r>
              <a:rPr lang="en-US" baseline="0" dirty="0" smtClean="0"/>
              <a:t>What attracted you to your position? What is keeping you there?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In particular, we will look at highlights concerning:</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baseline="0" dirty="0" smtClean="0"/>
              <a:t>What factors encourage library IT staff to accept a position</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baseline="0" dirty="0" smtClean="0"/>
              <a:t>What factors encourage them to stay</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baseline="0" dirty="0" smtClean="0"/>
              <a:t>Then, as an example of kind of analysis we will do after the survey has concluded, we will break some of that data out by gender</a:t>
            </a:r>
          </a:p>
          <a:p>
            <a:endParaRPr lang="en-US" dirty="0" smtClean="0"/>
          </a:p>
          <a:p>
            <a:r>
              <a:rPr lang="en-US" dirty="0" smtClean="0"/>
              <a:t>At the end of this slide deck we will have an appendix that gives</a:t>
            </a:r>
            <a:r>
              <a:rPr lang="en-US" baseline="0" dirty="0" smtClean="0"/>
              <a:t> a more complete view of the data so far.</a:t>
            </a:r>
          </a:p>
        </p:txBody>
      </p:sp>
      <p:sp>
        <p:nvSpPr>
          <p:cNvPr id="4" name="Slide Number Placeholder 3"/>
          <p:cNvSpPr>
            <a:spLocks noGrp="1"/>
          </p:cNvSpPr>
          <p:nvPr>
            <p:ph type="sldNum" sz="quarter" idx="10"/>
          </p:nvPr>
        </p:nvSpPr>
        <p:spPr/>
        <p:txBody>
          <a:bodyPr/>
          <a:lstStyle/>
          <a:p>
            <a:fld id="{C068AACB-3222-4588-A4CC-76FCA84AEAEF}" type="slidenum">
              <a:rPr lang="en-US" smtClean="0"/>
              <a:t>6</a:t>
            </a:fld>
            <a:endParaRPr lang="en-US"/>
          </a:p>
        </p:txBody>
      </p:sp>
    </p:spTree>
    <p:extLst>
      <p:ext uri="{BB962C8B-B14F-4D97-AF65-F5344CB8AC3E}">
        <p14:creationId xmlns:p14="http://schemas.microsoft.com/office/powerpoint/2010/main" val="17005904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When we took a snapshot of the data on October, 28</a:t>
            </a:r>
            <a:r>
              <a:rPr lang="en-US" baseline="30000" dirty="0" smtClean="0"/>
              <a:t>th</a:t>
            </a:r>
            <a:r>
              <a:rPr lang="en-US" baseline="0" dirty="0" smtClean="0"/>
              <a:t> we had 302 total respondents, of which almost 190 fully completed the survey.</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If we took all of those respondents, and just looked at the top result in each category.</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Then we made a single Frankenstein's Monster “average library IT survey respondent” it might look like this:</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If this doesn’t look like you, or your library IT team, and you haven’t taken our survey yet please do.</a:t>
            </a:r>
            <a:r>
              <a:rPr lang="en-US" baseline="0" dirty="0" smtClean="0"/>
              <a:t> Give us a more complete picture of who you are.</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Stats</a:t>
            </a:r>
            <a:r>
              <a:rPr lang="en-US" baseline="0" dirty="0" smtClean="0"/>
              <a:t> to have on hand </a:t>
            </a:r>
            <a:r>
              <a:rPr lang="en-US"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They are a white (85%), male (55%)</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 their late 30’s / early 40’s (31%)</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They have a spouse or domestic</a:t>
            </a:r>
            <a:r>
              <a:rPr lang="en-US" baseline="0" dirty="0" smtClean="0"/>
              <a:t> partner (72%), and at least one child under the age of 18 (39%)</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They are the primary income earner (61%)</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They work at a college or university (71%)</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 the US (93%)</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They are non-librarian staff (46%)</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Unless you combine all the flavors of librarian (49%)</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Who has had more than 15 years of library experience (41%), including library IT experience (28%) and has been with their employer (26%)</a:t>
            </a:r>
          </a:p>
        </p:txBody>
      </p:sp>
      <p:sp>
        <p:nvSpPr>
          <p:cNvPr id="4" name="Slide Number Placeholder 3"/>
          <p:cNvSpPr>
            <a:spLocks noGrp="1"/>
          </p:cNvSpPr>
          <p:nvPr>
            <p:ph type="sldNum" sz="quarter" idx="10"/>
          </p:nvPr>
        </p:nvSpPr>
        <p:spPr/>
        <p:txBody>
          <a:bodyPr/>
          <a:lstStyle/>
          <a:p>
            <a:fld id="{C068AACB-3222-4588-A4CC-76FCA84AEAEF}" type="slidenum">
              <a:rPr lang="en-US" smtClean="0"/>
              <a:t>7</a:t>
            </a:fld>
            <a:endParaRPr lang="en-US"/>
          </a:p>
        </p:txBody>
      </p:sp>
    </p:spTree>
    <p:extLst>
      <p:ext uri="{BB962C8B-B14F-4D97-AF65-F5344CB8AC3E}">
        <p14:creationId xmlns:p14="http://schemas.microsoft.com/office/powerpoint/2010/main" val="9458920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C068AACB-3222-4588-A4CC-76FCA84AEAEF}" type="slidenum">
              <a:rPr lang="en-US" smtClean="0"/>
              <a:t>8</a:t>
            </a:fld>
            <a:endParaRPr lang="en-US"/>
          </a:p>
        </p:txBody>
      </p:sp>
    </p:spTree>
    <p:extLst>
      <p:ext uri="{BB962C8B-B14F-4D97-AF65-F5344CB8AC3E}">
        <p14:creationId xmlns:p14="http://schemas.microsoft.com/office/powerpoint/2010/main" val="15382945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We allowed people to check all that applied.  Amounts shown are by # of responses, not # of respondents.</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Some “Other” answers were adjusted to fit into our categories as they appeared to apply.</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endParaRPr lang="en-US" dirty="0" smtClean="0"/>
          </a:p>
          <a:p>
            <a:r>
              <a:rPr lang="en-US" dirty="0" smtClean="0"/>
              <a:t>Already working there included:</a:t>
            </a:r>
          </a:p>
          <a:p>
            <a:pPr marL="171450" indent="-171450">
              <a:buFontTx/>
              <a:buChar char="-"/>
            </a:pPr>
            <a:r>
              <a:rPr lang="en-US" dirty="0" smtClean="0"/>
              <a:t>Internal posting</a:t>
            </a:r>
            <a:r>
              <a:rPr lang="en-US" baseline="0" dirty="0" smtClean="0"/>
              <a:t> (if you were already employed at the institution before taking the position)</a:t>
            </a:r>
          </a:p>
          <a:p>
            <a:pPr marL="171450" indent="-171450">
              <a:buFontTx/>
              <a:buChar char="-"/>
            </a:pPr>
            <a:r>
              <a:rPr lang="en-US" baseline="0" dirty="0" smtClean="0"/>
              <a:t>Invitation to apply by a colleague/manager</a:t>
            </a:r>
          </a:p>
          <a:p>
            <a:pPr marL="171450" indent="-171450">
              <a:buFontTx/>
              <a:buChar char="-"/>
            </a:pPr>
            <a:r>
              <a:rPr lang="en-US" baseline="0" dirty="0" smtClean="0"/>
              <a:t>Reassigned, institutional reorganization, or promotion &lt;- write ins within Other</a:t>
            </a:r>
          </a:p>
          <a:p>
            <a:pPr marL="171450" indent="-171450">
              <a:buFontTx/>
              <a:buChar char="-"/>
            </a:pPr>
            <a:endParaRPr lang="en-US" baseline="0" dirty="0" smtClean="0"/>
          </a:p>
          <a:p>
            <a:pPr marL="0" indent="0">
              <a:buFontTx/>
              <a:buNone/>
            </a:pPr>
            <a:r>
              <a:rPr lang="en-US" baseline="0" dirty="0" smtClean="0"/>
              <a:t>Online includes:</a:t>
            </a:r>
          </a:p>
          <a:p>
            <a:pPr marL="171450" indent="-171450">
              <a:buFontTx/>
              <a:buChar char="-"/>
            </a:pPr>
            <a:r>
              <a:rPr lang="en-US" baseline="0" dirty="0" smtClean="0"/>
              <a:t>Listserv / Mailing list / discussion board</a:t>
            </a:r>
          </a:p>
          <a:p>
            <a:pPr marL="171450" indent="-171450">
              <a:buFontTx/>
              <a:buChar char="-"/>
            </a:pPr>
            <a:r>
              <a:rPr lang="en-US" baseline="0" dirty="0" smtClean="0"/>
              <a:t>Institutional website</a:t>
            </a:r>
          </a:p>
          <a:p>
            <a:pPr marL="171450" indent="-171450">
              <a:buFontTx/>
              <a:buChar char="-"/>
            </a:pPr>
            <a:r>
              <a:rPr lang="en-US" baseline="0" dirty="0" smtClean="0"/>
              <a:t>Social media</a:t>
            </a:r>
          </a:p>
          <a:p>
            <a:pPr marL="171450" indent="-171450">
              <a:buFontTx/>
              <a:buChar char="-"/>
            </a:pPr>
            <a:r>
              <a:rPr lang="en-US" baseline="0" dirty="0" smtClean="0"/>
              <a:t>Other websites that list job postings</a:t>
            </a:r>
          </a:p>
          <a:p>
            <a:pPr marL="171450" indent="-171450">
              <a:buFontTx/>
              <a:buChar char="-"/>
            </a:pPr>
            <a:endParaRPr lang="en-US" baseline="0" dirty="0" smtClean="0"/>
          </a:p>
          <a:p>
            <a:pPr marL="0" indent="0">
              <a:buFontTx/>
              <a:buNone/>
            </a:pPr>
            <a:r>
              <a:rPr lang="en-US" baseline="0" dirty="0" smtClean="0"/>
              <a:t>Knowing someone:</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Invitation to apply by a colleague / manager &lt;- yes this is in 2 columns, it applies to both</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Invitation to apply by a former colleague / manager</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Invitation to apply by a recruiter/headhunter</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Friend, Relative, Spouse shared it  (other comments)</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Invitation from a person who is at the institution (other comments)</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Friend from library school/professional network (other comments)</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Referral (other comments)</a:t>
            </a:r>
          </a:p>
          <a:p>
            <a:pPr marL="171450" marR="0" indent="-171450" algn="l" defTabSz="914400" rtl="0" eaLnBrk="1" fontAlgn="auto" latinLnBrk="0" hangingPunct="1">
              <a:lnSpc>
                <a:spcPct val="100000"/>
              </a:lnSpc>
              <a:spcBef>
                <a:spcPts val="0"/>
              </a:spcBef>
              <a:spcAft>
                <a:spcPts val="0"/>
              </a:spcAft>
              <a:buClrTx/>
              <a:buSzTx/>
              <a:buFontTx/>
              <a:buChar char="-"/>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C068AACB-3222-4588-A4CC-76FCA84AEAEF}" type="slidenum">
              <a:rPr lang="en-US" smtClean="0"/>
              <a:t>9</a:t>
            </a:fld>
            <a:endParaRPr lang="en-US"/>
          </a:p>
        </p:txBody>
      </p:sp>
    </p:spTree>
    <p:extLst>
      <p:ext uri="{BB962C8B-B14F-4D97-AF65-F5344CB8AC3E}">
        <p14:creationId xmlns:p14="http://schemas.microsoft.com/office/powerpoint/2010/main" val="41163653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4530"/>
            <a:ext cx="9144000" cy="2387600"/>
          </a:xfrm>
        </p:spPr>
        <p:txBody>
          <a:bodyPr anchor="b">
            <a:normAutofit/>
          </a:bodyPr>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9E717C4-D93D-4088-876B-0B7BB8439205}" type="datetimeFigureOut">
              <a:rPr lang="en-US" smtClean="0"/>
              <a:t>11/14/2015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F4E3044-3452-442F-871D-476601D4A1FB}" type="slidenum">
              <a:rPr lang="en-US" smtClean="0"/>
              <a:t>‹#›</a:t>
            </a:fld>
            <a:endParaRPr lang="en-US" dirty="0"/>
          </a:p>
        </p:txBody>
      </p:sp>
    </p:spTree>
    <p:extLst>
      <p:ext uri="{BB962C8B-B14F-4D97-AF65-F5344CB8AC3E}">
        <p14:creationId xmlns:p14="http://schemas.microsoft.com/office/powerpoint/2010/main" val="35512445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9E717C4-D93D-4088-876B-0B7BB8439205}" type="datetimeFigureOut">
              <a:rPr lang="en-US" smtClean="0"/>
              <a:t>11/14/2015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F4E3044-3452-442F-871D-476601D4A1FB}" type="slidenum">
              <a:rPr lang="en-US" smtClean="0"/>
              <a:t>‹#›</a:t>
            </a:fld>
            <a:endParaRPr lang="en-US" dirty="0"/>
          </a:p>
        </p:txBody>
      </p:sp>
    </p:spTree>
    <p:extLst>
      <p:ext uri="{BB962C8B-B14F-4D97-AF65-F5344CB8AC3E}">
        <p14:creationId xmlns:p14="http://schemas.microsoft.com/office/powerpoint/2010/main" val="42233708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0362"/>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0362"/>
            <a:ext cx="7734300" cy="58118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E717C4-D93D-4088-876B-0B7BB8439205}" type="datetimeFigureOut">
              <a:rPr lang="en-US" smtClean="0"/>
              <a:t>11/14/2015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F4E3044-3452-442F-871D-476601D4A1FB}" type="slidenum">
              <a:rPr lang="en-US" smtClean="0"/>
              <a:t>‹#›</a:t>
            </a:fld>
            <a:endParaRPr lang="en-US" dirty="0"/>
          </a:p>
        </p:txBody>
      </p:sp>
    </p:spTree>
    <p:extLst>
      <p:ext uri="{BB962C8B-B14F-4D97-AF65-F5344CB8AC3E}">
        <p14:creationId xmlns:p14="http://schemas.microsoft.com/office/powerpoint/2010/main" val="40737521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4530"/>
            <a:ext cx="9144000" cy="2387600"/>
          </a:xfrm>
        </p:spPr>
        <p:txBody>
          <a:bodyPr anchor="b">
            <a:normAutofit/>
          </a:bodyPr>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9E717C4-D93D-4088-876B-0B7BB8439205}" type="datetimeFigureOut">
              <a:rPr lang="en-US" smtClean="0"/>
              <a:t>11/14/2015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F4E3044-3452-442F-871D-476601D4A1FB}" type="slidenum">
              <a:rPr lang="en-US" smtClean="0"/>
              <a:t>‹#›</a:t>
            </a:fld>
            <a:endParaRPr lang="en-US" dirty="0"/>
          </a:p>
        </p:txBody>
      </p:sp>
    </p:spTree>
    <p:extLst>
      <p:ext uri="{BB962C8B-B14F-4D97-AF65-F5344CB8AC3E}">
        <p14:creationId xmlns:p14="http://schemas.microsoft.com/office/powerpoint/2010/main" val="17389980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9E717C4-D93D-4088-876B-0B7BB8439205}" type="datetimeFigureOut">
              <a:rPr lang="en-US" smtClean="0"/>
              <a:t>11/14/2015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F4E3044-3452-442F-871D-476601D4A1FB}" type="slidenum">
              <a:rPr lang="en-US" smtClean="0"/>
              <a:t>‹#›</a:t>
            </a:fld>
            <a:endParaRPr lang="en-US" dirty="0"/>
          </a:p>
        </p:txBody>
      </p:sp>
    </p:spTree>
    <p:extLst>
      <p:ext uri="{BB962C8B-B14F-4D97-AF65-F5344CB8AC3E}">
        <p14:creationId xmlns:p14="http://schemas.microsoft.com/office/powerpoint/2010/main" val="20109723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12423"/>
            <a:ext cx="10515600" cy="2851208"/>
          </a:xfrm>
        </p:spPr>
        <p:txBody>
          <a:bodyPr anchor="b">
            <a:normAutofit/>
          </a:bodyPr>
          <a:lstStyle>
            <a:lvl1pPr>
              <a:defRPr sz="6000" b="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52633"/>
            <a:ext cx="10515600" cy="1500187"/>
          </a:xfrm>
        </p:spPr>
        <p:txBody>
          <a:bodyPr anchor="t">
            <a:normAutofit/>
          </a:bodyPr>
          <a:lstStyle>
            <a:lvl1pPr marL="0" indent="0">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9E717C4-D93D-4088-876B-0B7BB8439205}" type="datetimeFigureOut">
              <a:rPr lang="en-US" smtClean="0"/>
              <a:t>11/14/2015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F4E3044-3452-442F-871D-476601D4A1FB}" type="slidenum">
              <a:rPr lang="en-US" smtClean="0"/>
              <a:t>‹#›</a:t>
            </a:fld>
            <a:endParaRPr lang="en-US" dirty="0"/>
          </a:p>
        </p:txBody>
      </p:sp>
    </p:spTree>
    <p:extLst>
      <p:ext uri="{BB962C8B-B14F-4D97-AF65-F5344CB8AC3E}">
        <p14:creationId xmlns:p14="http://schemas.microsoft.com/office/powerpoint/2010/main" val="1552943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45127" y="1828800"/>
            <a:ext cx="5181600" cy="43513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8800"/>
            <a:ext cx="5181600" cy="43513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9E717C4-D93D-4088-876B-0B7BB8439205}" type="datetimeFigureOut">
              <a:rPr lang="en-US" smtClean="0"/>
              <a:t>11/14/2015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F4E3044-3452-442F-871D-476601D4A1FB}" type="slidenum">
              <a:rPr lang="en-US" smtClean="0"/>
              <a:t>‹#›</a:t>
            </a:fld>
            <a:endParaRPr lang="en-US" dirty="0"/>
          </a:p>
        </p:txBody>
      </p:sp>
    </p:spTree>
    <p:extLst>
      <p:ext uri="{BB962C8B-B14F-4D97-AF65-F5344CB8AC3E}">
        <p14:creationId xmlns:p14="http://schemas.microsoft.com/office/powerpoint/2010/main" val="34108474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45127" y="1681850"/>
            <a:ext cx="515620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45127" y="2507550"/>
            <a:ext cx="5156200" cy="3680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851"/>
            <a:ext cx="51816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7550"/>
            <a:ext cx="5181601" cy="3680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9E717C4-D93D-4088-876B-0B7BB8439205}" type="datetimeFigureOut">
              <a:rPr lang="en-US" smtClean="0"/>
              <a:t>11/14/2015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F4E3044-3452-442F-871D-476601D4A1FB}" type="slidenum">
              <a:rPr lang="en-US" smtClean="0"/>
              <a:t>‹#›</a:t>
            </a:fld>
            <a:endParaRPr lang="en-US" dirty="0"/>
          </a:p>
        </p:txBody>
      </p:sp>
      <p:sp>
        <p:nvSpPr>
          <p:cNvPr id="10" name="Title 9"/>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8781646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9E717C4-D93D-4088-876B-0B7BB8439205}" type="datetimeFigureOut">
              <a:rPr lang="en-US" smtClean="0"/>
              <a:t>11/14/2015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F4E3044-3452-442F-871D-476601D4A1FB}" type="slidenum">
              <a:rPr lang="en-US" smtClean="0"/>
              <a:t>‹#›</a:t>
            </a:fld>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616038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E717C4-D93D-4088-876B-0B7BB8439205}" type="datetimeFigureOut">
              <a:rPr lang="en-US" smtClean="0"/>
              <a:t>11/14/2015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F4E3044-3452-442F-871D-476601D4A1FB}" type="slidenum">
              <a:rPr lang="en-US" smtClean="0"/>
              <a:t>‹#›</a:t>
            </a:fld>
            <a:endParaRPr lang="en-US" dirty="0"/>
          </a:p>
        </p:txBody>
      </p:sp>
    </p:spTree>
    <p:extLst>
      <p:ext uri="{BB962C8B-B14F-4D97-AF65-F5344CB8AC3E}">
        <p14:creationId xmlns:p14="http://schemas.microsoft.com/office/powerpoint/2010/main" val="16038756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197"/>
          </a:xfrm>
        </p:spPr>
        <p:txBody>
          <a:bodyPr anchor="b">
            <a:normAutofit/>
          </a:bodyPr>
          <a:lstStyle>
            <a:lvl1pPr>
              <a:defRPr sz="3200" b="0"/>
            </a:lvl1pPr>
          </a:lstStyle>
          <a:p>
            <a:r>
              <a:rPr lang="en-US" smtClean="0"/>
              <a:t>Click to edit Master title style</a:t>
            </a:r>
            <a:endParaRPr lang="en-US" dirty="0"/>
          </a:p>
        </p:txBody>
      </p:sp>
      <p:sp>
        <p:nvSpPr>
          <p:cNvPr id="3" name="Content Placeholder 2"/>
          <p:cNvSpPr>
            <a:spLocks noGrp="1"/>
          </p:cNvSpPr>
          <p:nvPr>
            <p:ph idx="1"/>
          </p:nvPr>
        </p:nvSpPr>
        <p:spPr>
          <a:xfrm>
            <a:off x="5181600" y="990600"/>
            <a:ext cx="617220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41248" y="2057399"/>
            <a:ext cx="393192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E717C4-D93D-4088-876B-0B7BB8439205}" type="datetimeFigureOut">
              <a:rPr lang="en-US" smtClean="0"/>
              <a:t>11/14/2015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F4E3044-3452-442F-871D-476601D4A1FB}" type="slidenum">
              <a:rPr lang="en-US" smtClean="0"/>
              <a:t>‹#›</a:t>
            </a:fld>
            <a:endParaRPr lang="en-US" dirty="0"/>
          </a:p>
        </p:txBody>
      </p:sp>
    </p:spTree>
    <p:extLst>
      <p:ext uri="{BB962C8B-B14F-4D97-AF65-F5344CB8AC3E}">
        <p14:creationId xmlns:p14="http://schemas.microsoft.com/office/powerpoint/2010/main" val="2588321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9E717C4-D93D-4088-876B-0B7BB8439205}" type="datetimeFigureOut">
              <a:rPr lang="en-US" smtClean="0"/>
              <a:t>11/14/2015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F4E3044-3452-442F-871D-476601D4A1FB}" type="slidenum">
              <a:rPr lang="en-US" smtClean="0"/>
              <a:t>‹#›</a:t>
            </a:fld>
            <a:endParaRPr lang="en-US" dirty="0"/>
          </a:p>
        </p:txBody>
      </p:sp>
    </p:spTree>
    <p:extLst>
      <p:ext uri="{BB962C8B-B14F-4D97-AF65-F5344CB8AC3E}">
        <p14:creationId xmlns:p14="http://schemas.microsoft.com/office/powerpoint/2010/main" val="374127856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200"/>
          </a:xfrm>
        </p:spPr>
        <p:txBody>
          <a:bodyPr anchor="b">
            <a:normAutofit/>
          </a:bodyPr>
          <a:lstStyle>
            <a:lvl1pPr>
              <a:defRPr sz="3200" b="0"/>
            </a:lvl1pPr>
          </a:lstStyle>
          <a:p>
            <a:r>
              <a:rPr lang="en-US" smtClean="0"/>
              <a:t>Click to edit Master title style</a:t>
            </a:r>
            <a:endParaRPr lang="en-US" dirty="0"/>
          </a:p>
        </p:txBody>
      </p:sp>
      <p:sp>
        <p:nvSpPr>
          <p:cNvPr id="3" name="Picture Placeholder 2"/>
          <p:cNvSpPr>
            <a:spLocks noGrp="1"/>
          </p:cNvSpPr>
          <p:nvPr>
            <p:ph type="pic" idx="1"/>
          </p:nvPr>
        </p:nvSpPr>
        <p:spPr>
          <a:xfrm>
            <a:off x="5181600" y="990600"/>
            <a:ext cx="617220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841248" y="2057400"/>
            <a:ext cx="393192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E717C4-D93D-4088-876B-0B7BB8439205}" type="datetimeFigureOut">
              <a:rPr lang="en-US" smtClean="0"/>
              <a:t>11/14/2015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F4E3044-3452-442F-871D-476601D4A1FB}" type="slidenum">
              <a:rPr lang="en-US" smtClean="0"/>
              <a:t>‹#›</a:t>
            </a:fld>
            <a:endParaRPr lang="en-US" dirty="0"/>
          </a:p>
        </p:txBody>
      </p:sp>
    </p:spTree>
    <p:extLst>
      <p:ext uri="{BB962C8B-B14F-4D97-AF65-F5344CB8AC3E}">
        <p14:creationId xmlns:p14="http://schemas.microsoft.com/office/powerpoint/2010/main" val="308093438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9E717C4-D93D-4088-876B-0B7BB8439205}" type="datetimeFigureOut">
              <a:rPr lang="en-US" smtClean="0"/>
              <a:t>11/14/2015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F4E3044-3452-442F-871D-476601D4A1FB}" type="slidenum">
              <a:rPr lang="en-US" smtClean="0"/>
              <a:t>‹#›</a:t>
            </a:fld>
            <a:endParaRPr lang="en-US" dirty="0"/>
          </a:p>
        </p:txBody>
      </p:sp>
    </p:spTree>
    <p:extLst>
      <p:ext uri="{BB962C8B-B14F-4D97-AF65-F5344CB8AC3E}">
        <p14:creationId xmlns:p14="http://schemas.microsoft.com/office/powerpoint/2010/main" val="27658920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0362"/>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0362"/>
            <a:ext cx="7734300" cy="58118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E717C4-D93D-4088-876B-0B7BB8439205}" type="datetimeFigureOut">
              <a:rPr lang="en-US" smtClean="0"/>
              <a:t>11/14/2015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F4E3044-3452-442F-871D-476601D4A1FB}" type="slidenum">
              <a:rPr lang="en-US" smtClean="0"/>
              <a:t>‹#›</a:t>
            </a:fld>
            <a:endParaRPr lang="en-US" dirty="0"/>
          </a:p>
        </p:txBody>
      </p:sp>
    </p:spTree>
    <p:extLst>
      <p:ext uri="{BB962C8B-B14F-4D97-AF65-F5344CB8AC3E}">
        <p14:creationId xmlns:p14="http://schemas.microsoft.com/office/powerpoint/2010/main" val="10494421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4530"/>
            <a:ext cx="9144000" cy="2387600"/>
          </a:xfrm>
        </p:spPr>
        <p:txBody>
          <a:bodyPr anchor="b">
            <a:normAutofit/>
          </a:bodyPr>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9E717C4-D93D-4088-876B-0B7BB8439205}" type="datetimeFigureOut">
              <a:rPr lang="en-US" smtClean="0"/>
              <a:t>11/14/2015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F4E3044-3452-442F-871D-476601D4A1FB}" type="slidenum">
              <a:rPr lang="en-US" smtClean="0"/>
              <a:t>‹#›</a:t>
            </a:fld>
            <a:endParaRPr lang="en-US" dirty="0"/>
          </a:p>
        </p:txBody>
      </p:sp>
    </p:spTree>
    <p:extLst>
      <p:ext uri="{BB962C8B-B14F-4D97-AF65-F5344CB8AC3E}">
        <p14:creationId xmlns:p14="http://schemas.microsoft.com/office/powerpoint/2010/main" val="226349976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9E717C4-D93D-4088-876B-0B7BB8439205}" type="datetimeFigureOut">
              <a:rPr lang="en-US" smtClean="0"/>
              <a:t>11/14/2015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F4E3044-3452-442F-871D-476601D4A1FB}" type="slidenum">
              <a:rPr lang="en-US" smtClean="0"/>
              <a:t>‹#›</a:t>
            </a:fld>
            <a:endParaRPr lang="en-US" dirty="0"/>
          </a:p>
        </p:txBody>
      </p:sp>
    </p:spTree>
    <p:extLst>
      <p:ext uri="{BB962C8B-B14F-4D97-AF65-F5344CB8AC3E}">
        <p14:creationId xmlns:p14="http://schemas.microsoft.com/office/powerpoint/2010/main" val="224672290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12423"/>
            <a:ext cx="10515600" cy="2851208"/>
          </a:xfrm>
        </p:spPr>
        <p:txBody>
          <a:bodyPr anchor="b">
            <a:normAutofit/>
          </a:bodyPr>
          <a:lstStyle>
            <a:lvl1pPr>
              <a:defRPr sz="6000" b="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52633"/>
            <a:ext cx="10515600" cy="1500187"/>
          </a:xfrm>
        </p:spPr>
        <p:txBody>
          <a:bodyPr anchor="t">
            <a:normAutofit/>
          </a:bodyPr>
          <a:lstStyle>
            <a:lvl1pPr marL="0" indent="0">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9E717C4-D93D-4088-876B-0B7BB8439205}" type="datetimeFigureOut">
              <a:rPr lang="en-US" smtClean="0"/>
              <a:t>11/14/2015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F4E3044-3452-442F-871D-476601D4A1FB}" type="slidenum">
              <a:rPr lang="en-US" smtClean="0"/>
              <a:t>‹#›</a:t>
            </a:fld>
            <a:endParaRPr lang="en-US" dirty="0"/>
          </a:p>
        </p:txBody>
      </p:sp>
    </p:spTree>
    <p:extLst>
      <p:ext uri="{BB962C8B-B14F-4D97-AF65-F5344CB8AC3E}">
        <p14:creationId xmlns:p14="http://schemas.microsoft.com/office/powerpoint/2010/main" val="260660301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45127" y="1828800"/>
            <a:ext cx="5181600" cy="43513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8800"/>
            <a:ext cx="5181600" cy="43513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9E717C4-D93D-4088-876B-0B7BB8439205}" type="datetimeFigureOut">
              <a:rPr lang="en-US" smtClean="0"/>
              <a:t>11/14/2015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F4E3044-3452-442F-871D-476601D4A1FB}" type="slidenum">
              <a:rPr lang="en-US" smtClean="0"/>
              <a:t>‹#›</a:t>
            </a:fld>
            <a:endParaRPr lang="en-US" dirty="0"/>
          </a:p>
        </p:txBody>
      </p:sp>
    </p:spTree>
    <p:extLst>
      <p:ext uri="{BB962C8B-B14F-4D97-AF65-F5344CB8AC3E}">
        <p14:creationId xmlns:p14="http://schemas.microsoft.com/office/powerpoint/2010/main" val="4516768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45127" y="1681850"/>
            <a:ext cx="515620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45127" y="2507550"/>
            <a:ext cx="5156200" cy="3680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851"/>
            <a:ext cx="51816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7550"/>
            <a:ext cx="5181601" cy="3680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9E717C4-D93D-4088-876B-0B7BB8439205}" type="datetimeFigureOut">
              <a:rPr lang="en-US" smtClean="0"/>
              <a:t>11/14/2015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F4E3044-3452-442F-871D-476601D4A1FB}" type="slidenum">
              <a:rPr lang="en-US" smtClean="0"/>
              <a:t>‹#›</a:t>
            </a:fld>
            <a:endParaRPr lang="en-US" dirty="0"/>
          </a:p>
        </p:txBody>
      </p:sp>
      <p:sp>
        <p:nvSpPr>
          <p:cNvPr id="10" name="Title 9"/>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29020977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9E717C4-D93D-4088-876B-0B7BB8439205}" type="datetimeFigureOut">
              <a:rPr lang="en-US" smtClean="0"/>
              <a:t>11/14/2015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F4E3044-3452-442F-871D-476601D4A1FB}" type="slidenum">
              <a:rPr lang="en-US" smtClean="0"/>
              <a:t>‹#›</a:t>
            </a:fld>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90636327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E717C4-D93D-4088-876B-0B7BB8439205}" type="datetimeFigureOut">
              <a:rPr lang="en-US" smtClean="0"/>
              <a:t>11/14/2015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F4E3044-3452-442F-871D-476601D4A1FB}" type="slidenum">
              <a:rPr lang="en-US" smtClean="0"/>
              <a:t>‹#›</a:t>
            </a:fld>
            <a:endParaRPr lang="en-US" dirty="0"/>
          </a:p>
        </p:txBody>
      </p:sp>
    </p:spTree>
    <p:extLst>
      <p:ext uri="{BB962C8B-B14F-4D97-AF65-F5344CB8AC3E}">
        <p14:creationId xmlns:p14="http://schemas.microsoft.com/office/powerpoint/2010/main" val="9234490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12423"/>
            <a:ext cx="10515600" cy="2851208"/>
          </a:xfrm>
        </p:spPr>
        <p:txBody>
          <a:bodyPr anchor="b">
            <a:normAutofit/>
          </a:bodyPr>
          <a:lstStyle>
            <a:lvl1pPr>
              <a:defRPr sz="6000" b="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52633"/>
            <a:ext cx="10515600" cy="1500187"/>
          </a:xfrm>
        </p:spPr>
        <p:txBody>
          <a:bodyPr anchor="t">
            <a:normAutofit/>
          </a:bodyPr>
          <a:lstStyle>
            <a:lvl1pPr marL="0" indent="0">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9E717C4-D93D-4088-876B-0B7BB8439205}" type="datetimeFigureOut">
              <a:rPr lang="en-US" smtClean="0"/>
              <a:t>11/14/2015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F4E3044-3452-442F-871D-476601D4A1FB}" type="slidenum">
              <a:rPr lang="en-US" smtClean="0"/>
              <a:t>‹#›</a:t>
            </a:fld>
            <a:endParaRPr lang="en-US" dirty="0"/>
          </a:p>
        </p:txBody>
      </p:sp>
    </p:spTree>
    <p:extLst>
      <p:ext uri="{BB962C8B-B14F-4D97-AF65-F5344CB8AC3E}">
        <p14:creationId xmlns:p14="http://schemas.microsoft.com/office/powerpoint/2010/main" val="242257429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197"/>
          </a:xfrm>
        </p:spPr>
        <p:txBody>
          <a:bodyPr anchor="b">
            <a:normAutofit/>
          </a:bodyPr>
          <a:lstStyle>
            <a:lvl1pPr>
              <a:defRPr sz="3200" b="0"/>
            </a:lvl1pPr>
          </a:lstStyle>
          <a:p>
            <a:r>
              <a:rPr lang="en-US" smtClean="0"/>
              <a:t>Click to edit Master title style</a:t>
            </a:r>
            <a:endParaRPr lang="en-US" dirty="0"/>
          </a:p>
        </p:txBody>
      </p:sp>
      <p:sp>
        <p:nvSpPr>
          <p:cNvPr id="3" name="Content Placeholder 2"/>
          <p:cNvSpPr>
            <a:spLocks noGrp="1"/>
          </p:cNvSpPr>
          <p:nvPr>
            <p:ph idx="1"/>
          </p:nvPr>
        </p:nvSpPr>
        <p:spPr>
          <a:xfrm>
            <a:off x="5181600" y="990600"/>
            <a:ext cx="617220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41248" y="2057399"/>
            <a:ext cx="393192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E717C4-D93D-4088-876B-0B7BB8439205}" type="datetimeFigureOut">
              <a:rPr lang="en-US" smtClean="0"/>
              <a:t>11/14/2015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F4E3044-3452-442F-871D-476601D4A1FB}" type="slidenum">
              <a:rPr lang="en-US" smtClean="0"/>
              <a:t>‹#›</a:t>
            </a:fld>
            <a:endParaRPr lang="en-US" dirty="0"/>
          </a:p>
        </p:txBody>
      </p:sp>
    </p:spTree>
    <p:extLst>
      <p:ext uri="{BB962C8B-B14F-4D97-AF65-F5344CB8AC3E}">
        <p14:creationId xmlns:p14="http://schemas.microsoft.com/office/powerpoint/2010/main" val="374387057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200"/>
          </a:xfrm>
        </p:spPr>
        <p:txBody>
          <a:bodyPr anchor="b">
            <a:normAutofit/>
          </a:bodyPr>
          <a:lstStyle>
            <a:lvl1pPr>
              <a:defRPr sz="3200" b="0"/>
            </a:lvl1pPr>
          </a:lstStyle>
          <a:p>
            <a:r>
              <a:rPr lang="en-US" smtClean="0"/>
              <a:t>Click to edit Master title style</a:t>
            </a:r>
            <a:endParaRPr lang="en-US" dirty="0"/>
          </a:p>
        </p:txBody>
      </p:sp>
      <p:sp>
        <p:nvSpPr>
          <p:cNvPr id="3" name="Picture Placeholder 2"/>
          <p:cNvSpPr>
            <a:spLocks noGrp="1"/>
          </p:cNvSpPr>
          <p:nvPr>
            <p:ph type="pic" idx="1"/>
          </p:nvPr>
        </p:nvSpPr>
        <p:spPr>
          <a:xfrm>
            <a:off x="5181600" y="990600"/>
            <a:ext cx="617220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841248" y="2057400"/>
            <a:ext cx="393192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E717C4-D93D-4088-876B-0B7BB8439205}" type="datetimeFigureOut">
              <a:rPr lang="en-US" smtClean="0"/>
              <a:t>11/14/2015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F4E3044-3452-442F-871D-476601D4A1FB}" type="slidenum">
              <a:rPr lang="en-US" smtClean="0"/>
              <a:t>‹#›</a:t>
            </a:fld>
            <a:endParaRPr lang="en-US" dirty="0"/>
          </a:p>
        </p:txBody>
      </p:sp>
    </p:spTree>
    <p:extLst>
      <p:ext uri="{BB962C8B-B14F-4D97-AF65-F5344CB8AC3E}">
        <p14:creationId xmlns:p14="http://schemas.microsoft.com/office/powerpoint/2010/main" val="218758851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9E717C4-D93D-4088-876B-0B7BB8439205}" type="datetimeFigureOut">
              <a:rPr lang="en-US" smtClean="0"/>
              <a:t>11/14/2015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F4E3044-3452-442F-871D-476601D4A1FB}" type="slidenum">
              <a:rPr lang="en-US" smtClean="0"/>
              <a:t>‹#›</a:t>
            </a:fld>
            <a:endParaRPr lang="en-US" dirty="0"/>
          </a:p>
        </p:txBody>
      </p:sp>
    </p:spTree>
    <p:extLst>
      <p:ext uri="{BB962C8B-B14F-4D97-AF65-F5344CB8AC3E}">
        <p14:creationId xmlns:p14="http://schemas.microsoft.com/office/powerpoint/2010/main" val="363569093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0362"/>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0362"/>
            <a:ext cx="7734300" cy="58118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E717C4-D93D-4088-876B-0B7BB8439205}" type="datetimeFigureOut">
              <a:rPr lang="en-US" smtClean="0"/>
              <a:t>11/14/2015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F4E3044-3452-442F-871D-476601D4A1FB}" type="slidenum">
              <a:rPr lang="en-US" smtClean="0"/>
              <a:t>‹#›</a:t>
            </a:fld>
            <a:endParaRPr lang="en-US" dirty="0"/>
          </a:p>
        </p:txBody>
      </p:sp>
    </p:spTree>
    <p:extLst>
      <p:ext uri="{BB962C8B-B14F-4D97-AF65-F5344CB8AC3E}">
        <p14:creationId xmlns:p14="http://schemas.microsoft.com/office/powerpoint/2010/main" val="200449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45127" y="1828800"/>
            <a:ext cx="5181600" cy="43513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8800"/>
            <a:ext cx="5181600" cy="43513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9E717C4-D93D-4088-876B-0B7BB8439205}" type="datetimeFigureOut">
              <a:rPr lang="en-US" smtClean="0"/>
              <a:t>11/14/2015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F4E3044-3452-442F-871D-476601D4A1FB}" type="slidenum">
              <a:rPr lang="en-US" smtClean="0"/>
              <a:t>‹#›</a:t>
            </a:fld>
            <a:endParaRPr lang="en-US" dirty="0"/>
          </a:p>
        </p:txBody>
      </p:sp>
    </p:spTree>
    <p:extLst>
      <p:ext uri="{BB962C8B-B14F-4D97-AF65-F5344CB8AC3E}">
        <p14:creationId xmlns:p14="http://schemas.microsoft.com/office/powerpoint/2010/main" val="7684210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45127" y="1681850"/>
            <a:ext cx="515620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45127" y="2507550"/>
            <a:ext cx="5156200" cy="3680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851"/>
            <a:ext cx="51816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7550"/>
            <a:ext cx="5181601" cy="3680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9E717C4-D93D-4088-876B-0B7BB8439205}" type="datetimeFigureOut">
              <a:rPr lang="en-US" smtClean="0"/>
              <a:t>11/14/2015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F4E3044-3452-442F-871D-476601D4A1FB}" type="slidenum">
              <a:rPr lang="en-US" smtClean="0"/>
              <a:t>‹#›</a:t>
            </a:fld>
            <a:endParaRPr lang="en-US" dirty="0"/>
          </a:p>
        </p:txBody>
      </p:sp>
      <p:sp>
        <p:nvSpPr>
          <p:cNvPr id="10" name="Title 9"/>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19794714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9E717C4-D93D-4088-876B-0B7BB8439205}" type="datetimeFigureOut">
              <a:rPr lang="en-US" smtClean="0"/>
              <a:t>11/14/2015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F4E3044-3452-442F-871D-476601D4A1FB}" type="slidenum">
              <a:rPr lang="en-US" smtClean="0"/>
              <a:t>‹#›</a:t>
            </a:fld>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819746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E717C4-D93D-4088-876B-0B7BB8439205}" type="datetimeFigureOut">
              <a:rPr lang="en-US" smtClean="0"/>
              <a:t>11/14/2015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F4E3044-3452-442F-871D-476601D4A1FB}" type="slidenum">
              <a:rPr lang="en-US" smtClean="0"/>
              <a:t>‹#›</a:t>
            </a:fld>
            <a:endParaRPr lang="en-US" dirty="0"/>
          </a:p>
        </p:txBody>
      </p:sp>
    </p:spTree>
    <p:extLst>
      <p:ext uri="{BB962C8B-B14F-4D97-AF65-F5344CB8AC3E}">
        <p14:creationId xmlns:p14="http://schemas.microsoft.com/office/powerpoint/2010/main" val="2739599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197"/>
          </a:xfrm>
        </p:spPr>
        <p:txBody>
          <a:bodyPr anchor="b">
            <a:normAutofit/>
          </a:bodyPr>
          <a:lstStyle>
            <a:lvl1pPr>
              <a:defRPr sz="3200" b="0"/>
            </a:lvl1pPr>
          </a:lstStyle>
          <a:p>
            <a:r>
              <a:rPr lang="en-US" smtClean="0"/>
              <a:t>Click to edit Master title style</a:t>
            </a:r>
            <a:endParaRPr lang="en-US" dirty="0"/>
          </a:p>
        </p:txBody>
      </p:sp>
      <p:sp>
        <p:nvSpPr>
          <p:cNvPr id="3" name="Content Placeholder 2"/>
          <p:cNvSpPr>
            <a:spLocks noGrp="1"/>
          </p:cNvSpPr>
          <p:nvPr>
            <p:ph idx="1"/>
          </p:nvPr>
        </p:nvSpPr>
        <p:spPr>
          <a:xfrm>
            <a:off x="5181600" y="990600"/>
            <a:ext cx="617220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41248" y="2057399"/>
            <a:ext cx="393192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E717C4-D93D-4088-876B-0B7BB8439205}" type="datetimeFigureOut">
              <a:rPr lang="en-US" smtClean="0"/>
              <a:t>11/14/2015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F4E3044-3452-442F-871D-476601D4A1FB}" type="slidenum">
              <a:rPr lang="en-US" smtClean="0"/>
              <a:t>‹#›</a:t>
            </a:fld>
            <a:endParaRPr lang="en-US" dirty="0"/>
          </a:p>
        </p:txBody>
      </p:sp>
    </p:spTree>
    <p:extLst>
      <p:ext uri="{BB962C8B-B14F-4D97-AF65-F5344CB8AC3E}">
        <p14:creationId xmlns:p14="http://schemas.microsoft.com/office/powerpoint/2010/main" val="31345949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200"/>
          </a:xfrm>
        </p:spPr>
        <p:txBody>
          <a:bodyPr anchor="b">
            <a:normAutofit/>
          </a:bodyPr>
          <a:lstStyle>
            <a:lvl1pPr>
              <a:defRPr sz="3200" b="0"/>
            </a:lvl1pPr>
          </a:lstStyle>
          <a:p>
            <a:r>
              <a:rPr lang="en-US" smtClean="0"/>
              <a:t>Click to edit Master title style</a:t>
            </a:r>
            <a:endParaRPr lang="en-US" dirty="0"/>
          </a:p>
        </p:txBody>
      </p:sp>
      <p:sp>
        <p:nvSpPr>
          <p:cNvPr id="3" name="Picture Placeholder 2"/>
          <p:cNvSpPr>
            <a:spLocks noGrp="1"/>
          </p:cNvSpPr>
          <p:nvPr>
            <p:ph type="pic" idx="1"/>
          </p:nvPr>
        </p:nvSpPr>
        <p:spPr>
          <a:xfrm>
            <a:off x="5181600" y="990600"/>
            <a:ext cx="617220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841248" y="2057400"/>
            <a:ext cx="393192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E717C4-D93D-4088-876B-0B7BB8439205}" type="datetimeFigureOut">
              <a:rPr lang="en-US" smtClean="0"/>
              <a:t>11/14/2015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F4E3044-3452-442F-871D-476601D4A1FB}" type="slidenum">
              <a:rPr lang="en-US" smtClean="0"/>
              <a:t>‹#›</a:t>
            </a:fld>
            <a:endParaRPr lang="en-US" dirty="0"/>
          </a:p>
        </p:txBody>
      </p:sp>
    </p:spTree>
    <p:extLst>
      <p:ext uri="{BB962C8B-B14F-4D97-AF65-F5344CB8AC3E}">
        <p14:creationId xmlns:p14="http://schemas.microsoft.com/office/powerpoint/2010/main" val="30136707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5127" y="365760"/>
            <a:ext cx="10515600" cy="132556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45127" y="1828800"/>
            <a:ext cx="10515600" cy="435133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fld id="{19E717C4-D93D-4088-876B-0B7BB8439205}" type="datetimeFigureOut">
              <a:rPr lang="en-US" smtClean="0"/>
              <a:t>11/14/2015</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8617527" y="6356350"/>
            <a:ext cx="27432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8F4E3044-3452-442F-871D-476601D4A1FB}" type="slidenum">
              <a:rPr lang="en-US" smtClean="0"/>
              <a:t>‹#›</a:t>
            </a:fld>
            <a:endParaRPr lang="en-US" dirty="0"/>
          </a:p>
        </p:txBody>
      </p:sp>
    </p:spTree>
    <p:extLst>
      <p:ext uri="{BB962C8B-B14F-4D97-AF65-F5344CB8AC3E}">
        <p14:creationId xmlns:p14="http://schemas.microsoft.com/office/powerpoint/2010/main" val="685720625"/>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2" pitchFamily="18"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5127" y="365760"/>
            <a:ext cx="10515600" cy="132556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45127" y="1828800"/>
            <a:ext cx="10515600" cy="435133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fld id="{19E717C4-D93D-4088-876B-0B7BB8439205}" type="datetimeFigureOut">
              <a:rPr lang="en-US" smtClean="0"/>
              <a:t>11/14/2015</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8617527" y="6356350"/>
            <a:ext cx="27432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8F4E3044-3452-442F-871D-476601D4A1FB}" type="slidenum">
              <a:rPr lang="en-US" smtClean="0"/>
              <a:t>‹#›</a:t>
            </a:fld>
            <a:endParaRPr lang="en-US" dirty="0"/>
          </a:p>
        </p:txBody>
      </p:sp>
    </p:spTree>
    <p:extLst>
      <p:ext uri="{BB962C8B-B14F-4D97-AF65-F5344CB8AC3E}">
        <p14:creationId xmlns:p14="http://schemas.microsoft.com/office/powerpoint/2010/main" val="1730649039"/>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2" pitchFamily="18"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5127" y="365760"/>
            <a:ext cx="10515600" cy="132556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45127" y="1828800"/>
            <a:ext cx="10515600" cy="435133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fld id="{19E717C4-D93D-4088-876B-0B7BB8439205}" type="datetimeFigureOut">
              <a:rPr lang="en-US" smtClean="0"/>
              <a:t>11/14/2015</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8617527" y="6356350"/>
            <a:ext cx="27432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8F4E3044-3452-442F-871D-476601D4A1FB}" type="slidenum">
              <a:rPr lang="en-US" smtClean="0"/>
              <a:t>‹#›</a:t>
            </a:fld>
            <a:endParaRPr lang="en-US" dirty="0"/>
          </a:p>
        </p:txBody>
      </p:sp>
    </p:spTree>
    <p:extLst>
      <p:ext uri="{BB962C8B-B14F-4D97-AF65-F5344CB8AC3E}">
        <p14:creationId xmlns:p14="http://schemas.microsoft.com/office/powerpoint/2010/main" val="1384795745"/>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2" pitchFamily="18"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twitter.com/thinkpol" TargetMode="External"/><Relationship Id="rId3" Type="http://schemas.openxmlformats.org/officeDocument/2006/relationships/hyperlink" Target="mailto:janet.crum@nau.edu" TargetMode="External"/><Relationship Id="rId7" Type="http://schemas.openxmlformats.org/officeDocument/2006/relationships/hyperlink" Target="mailto:whelman@towson.edu" TargetMode="External"/><Relationship Id="rId12" Type="http://schemas.openxmlformats.org/officeDocument/2006/relationships/hyperlink" Target="https://openclipart.org/user-detail/Caig"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hyperlink" Target="http://twitter.com/awd" TargetMode="External"/><Relationship Id="rId11" Type="http://schemas.openxmlformats.org/officeDocument/2006/relationships/image" Target="../media/image1.png"/><Relationship Id="rId5" Type="http://schemas.openxmlformats.org/officeDocument/2006/relationships/hyperlink" Target="mailto:awdobbs@ship.edu" TargetMode="External"/><Relationship Id="rId10" Type="http://schemas.openxmlformats.org/officeDocument/2006/relationships/hyperlink" Target="http://twitter.com/ksattler" TargetMode="External"/><Relationship Id="rId4" Type="http://schemas.openxmlformats.org/officeDocument/2006/relationships/hyperlink" Target="http://twitter.com/crumj" TargetMode="External"/><Relationship Id="rId9" Type="http://schemas.openxmlformats.org/officeDocument/2006/relationships/hyperlink" Target="mailto:sattler9@mail.lib.msu.edu"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3.xml"/><Relationship Id="rId4" Type="http://schemas.openxmlformats.org/officeDocument/2006/relationships/chart" Target="../charts/char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3.xml"/><Relationship Id="rId4" Type="http://schemas.openxmlformats.org/officeDocument/2006/relationships/chart" Target="../charts/chart3.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13.xml"/><Relationship Id="rId4" Type="http://schemas.openxmlformats.org/officeDocument/2006/relationships/chart" Target="../charts/chart4.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13.xml"/><Relationship Id="rId4" Type="http://schemas.openxmlformats.org/officeDocument/2006/relationships/chart" Target="../charts/chart5.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13.xml"/><Relationship Id="rId4" Type="http://schemas.openxmlformats.org/officeDocument/2006/relationships/chart" Target="../charts/chart6.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13.xml"/><Relationship Id="rId4" Type="http://schemas.openxmlformats.org/officeDocument/2006/relationships/chart" Target="../charts/chart7.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13.xml"/><Relationship Id="rId4" Type="http://schemas.openxmlformats.org/officeDocument/2006/relationships/chart" Target="../charts/chart8.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13.xml"/><Relationship Id="rId4" Type="http://schemas.openxmlformats.org/officeDocument/2006/relationships/chart" Target="../charts/chart9.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13.xml"/><Relationship Id="rId4" Type="http://schemas.openxmlformats.org/officeDocument/2006/relationships/chart" Target="../charts/chart10.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13.xml"/><Relationship Id="rId4" Type="http://schemas.openxmlformats.org/officeDocument/2006/relationships/chart" Target="../charts/chart11.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13.xml"/><Relationship Id="rId4" Type="http://schemas.openxmlformats.org/officeDocument/2006/relationships/chart" Target="../charts/chart12.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13.xml"/><Relationship Id="rId4" Type="http://schemas.openxmlformats.org/officeDocument/2006/relationships/chart" Target="../charts/chart13.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13.xml"/><Relationship Id="rId4" Type="http://schemas.openxmlformats.org/officeDocument/2006/relationships/chart" Target="../charts/chart14.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13.xml"/><Relationship Id="rId4" Type="http://schemas.openxmlformats.org/officeDocument/2006/relationships/chart" Target="../charts/chart15.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13.xml"/><Relationship Id="rId4" Type="http://schemas.openxmlformats.org/officeDocument/2006/relationships/chart" Target="../charts/chart16.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hyperlink" Target="https://www.surveymonkey.com/r/B2RVW77" TargetMode="External"/><Relationship Id="rId2" Type="http://schemas.openxmlformats.org/officeDocument/2006/relationships/notesSlide" Target="../notesSlides/notesSlide37.xml"/><Relationship Id="rId1" Type="http://schemas.openxmlformats.org/officeDocument/2006/relationships/slideLayout" Target="../slideLayouts/slideLayout13.xml"/><Relationship Id="rId5" Type="http://schemas.openxmlformats.org/officeDocument/2006/relationships/image" Target="../media/image6.jpeg"/><Relationship Id="rId4" Type="http://schemas.openxmlformats.org/officeDocument/2006/relationships/hyperlink" Target="https://flic.kr/p/edpdsp" TargetMode="External"/></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6.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hyperlink" Target="https://www.surveymonkey.com/r/B2RVW77" TargetMode="External"/><Relationship Id="rId5" Type="http://schemas.openxmlformats.org/officeDocument/2006/relationships/hyperlink" Target="https://www.flickr.com/photos/ubarchives/sets/" TargetMode="Externa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hyperlink" Target="https://www.surveymonkey.com/r/B2RVW77" TargetMode="External"/><Relationship Id="rId2" Type="http://schemas.openxmlformats.org/officeDocument/2006/relationships/notesSlide" Target="../notesSlides/notesSlide7.xml"/><Relationship Id="rId1" Type="http://schemas.openxmlformats.org/officeDocument/2006/relationships/slideLayout" Target="../slideLayouts/slideLayout13.xml"/><Relationship Id="rId6" Type="http://schemas.openxmlformats.org/officeDocument/2006/relationships/image" Target="../media/image5.jpeg"/><Relationship Id="rId5" Type="http://schemas.openxmlformats.org/officeDocument/2006/relationships/image" Target="../media/image4.jpg"/><Relationship Id="rId4" Type="http://schemas.openxmlformats.org/officeDocument/2006/relationships/hyperlink" Target="https://www.flickr.com/photos/kalexanderson/5792426951"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3.xml"/><Relationship Id="rId4"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534587"/>
            <a:ext cx="9144000" cy="1148528"/>
          </a:xfrm>
        </p:spPr>
        <p:txBody>
          <a:bodyPr>
            <a:normAutofit/>
          </a:bodyPr>
          <a:lstStyle/>
          <a:p>
            <a:r>
              <a:rPr lang="en-US" dirty="0" smtClean="0"/>
              <a:t>More Than Money: </a:t>
            </a:r>
            <a:endParaRPr lang="en-US" dirty="0"/>
          </a:p>
        </p:txBody>
      </p:sp>
      <p:sp>
        <p:nvSpPr>
          <p:cNvPr id="3" name="Subtitle 2"/>
          <p:cNvSpPr>
            <a:spLocks noGrp="1"/>
          </p:cNvSpPr>
          <p:nvPr>
            <p:ph type="subTitle" idx="1"/>
          </p:nvPr>
        </p:nvSpPr>
        <p:spPr>
          <a:xfrm>
            <a:off x="1524000" y="1656678"/>
            <a:ext cx="9144000" cy="636475"/>
          </a:xfrm>
        </p:spPr>
        <p:txBody>
          <a:bodyPr/>
          <a:lstStyle/>
          <a:p>
            <a:r>
              <a:rPr lang="en-US" dirty="0" smtClean="0"/>
              <a:t>Recruiting and Retaining Library IT Staff</a:t>
            </a:r>
            <a:endParaRPr lang="en-US" dirty="0"/>
          </a:p>
        </p:txBody>
      </p:sp>
      <p:sp>
        <p:nvSpPr>
          <p:cNvPr id="4" name="Rectangle 3"/>
          <p:cNvSpPr/>
          <p:nvPr/>
        </p:nvSpPr>
        <p:spPr>
          <a:xfrm>
            <a:off x="6217185" y="3811011"/>
            <a:ext cx="6096000" cy="2462213"/>
          </a:xfrm>
          <a:prstGeom prst="rect">
            <a:avLst/>
          </a:prstGeom>
        </p:spPr>
        <p:txBody>
          <a:bodyPr>
            <a:spAutoFit/>
          </a:bodyPr>
          <a:lstStyle/>
          <a:p>
            <a:r>
              <a:rPr lang="en-US" sz="1400" dirty="0">
                <a:solidFill>
                  <a:srgbClr val="FF0000"/>
                </a:solidFill>
              </a:rPr>
              <a:t>Janet Crum</a:t>
            </a:r>
            <a:r>
              <a:rPr lang="en-US" sz="1400" dirty="0"/>
              <a:t>, Head, Library Technology Services, Northern Arizona University, </a:t>
            </a:r>
            <a:r>
              <a:rPr lang="en-US" sz="1400" dirty="0">
                <a:hlinkClick r:id="rId3"/>
              </a:rPr>
              <a:t>janet.crum@nau.edu</a:t>
            </a:r>
            <a:r>
              <a:rPr lang="en-US" sz="1400" dirty="0"/>
              <a:t> </a:t>
            </a:r>
            <a:r>
              <a:rPr lang="en-US" sz="1400" dirty="0" smtClean="0">
                <a:hlinkClick r:id="rId4"/>
              </a:rPr>
              <a:t>@</a:t>
            </a:r>
            <a:r>
              <a:rPr lang="en-US" sz="1400" dirty="0" err="1" smtClean="0">
                <a:hlinkClick r:id="rId4"/>
              </a:rPr>
              <a:t>crumj</a:t>
            </a:r>
            <a:endParaRPr lang="en-US" sz="1400" dirty="0"/>
          </a:p>
          <a:p>
            <a:endParaRPr lang="en-US" sz="1400" dirty="0" smtClean="0">
              <a:solidFill>
                <a:srgbClr val="FF0000"/>
              </a:solidFill>
            </a:endParaRPr>
          </a:p>
          <a:p>
            <a:r>
              <a:rPr lang="en-US" sz="1400" dirty="0" smtClean="0">
                <a:solidFill>
                  <a:srgbClr val="FF0000"/>
                </a:solidFill>
              </a:rPr>
              <a:t>Aaron </a:t>
            </a:r>
            <a:r>
              <a:rPr lang="en-US" sz="1400" dirty="0">
                <a:solidFill>
                  <a:srgbClr val="FF0000"/>
                </a:solidFill>
              </a:rPr>
              <a:t>Dobbs</a:t>
            </a:r>
            <a:r>
              <a:rPr lang="en-US" sz="1400" dirty="0"/>
              <a:t>, Scholarly Communications, eResource Development, and Web Librarian,  Shippensburg University of </a:t>
            </a:r>
            <a:r>
              <a:rPr lang="en-US" sz="1400" dirty="0" smtClean="0"/>
              <a:t>Pennsylvania, </a:t>
            </a:r>
            <a:r>
              <a:rPr lang="en-US" sz="1400" dirty="0" smtClean="0">
                <a:hlinkClick r:id="rId5"/>
              </a:rPr>
              <a:t>awdobbs@ship.edu</a:t>
            </a:r>
            <a:r>
              <a:rPr lang="en-US" sz="1400" dirty="0" smtClean="0"/>
              <a:t>  </a:t>
            </a:r>
            <a:r>
              <a:rPr lang="en-US" sz="1400" dirty="0" smtClean="0">
                <a:hlinkClick r:id="rId6"/>
              </a:rPr>
              <a:t>@</a:t>
            </a:r>
            <a:r>
              <a:rPr lang="en-US" sz="1400" dirty="0" err="1" smtClean="0">
                <a:hlinkClick r:id="rId6"/>
              </a:rPr>
              <a:t>awd</a:t>
            </a:r>
            <a:endParaRPr lang="en-US" sz="1400" dirty="0"/>
          </a:p>
          <a:p>
            <a:endParaRPr lang="en-US" sz="1400" dirty="0" smtClean="0">
              <a:solidFill>
                <a:srgbClr val="FF0000"/>
              </a:solidFill>
            </a:endParaRPr>
          </a:p>
          <a:p>
            <a:r>
              <a:rPr lang="en-US" sz="1400" dirty="0" smtClean="0">
                <a:solidFill>
                  <a:srgbClr val="FF0000"/>
                </a:solidFill>
              </a:rPr>
              <a:t>Bill </a:t>
            </a:r>
            <a:r>
              <a:rPr lang="en-US" sz="1400" dirty="0">
                <a:solidFill>
                  <a:srgbClr val="FF0000"/>
                </a:solidFill>
              </a:rPr>
              <a:t>Helman</a:t>
            </a:r>
            <a:r>
              <a:rPr lang="en-US" sz="1400" dirty="0"/>
              <a:t>, Information Technology Librarian, Towson University, </a:t>
            </a:r>
            <a:r>
              <a:rPr lang="en-US" sz="1400" dirty="0" smtClean="0">
                <a:hlinkClick r:id="rId7"/>
              </a:rPr>
              <a:t>whelman@towson.edu</a:t>
            </a:r>
            <a:r>
              <a:rPr lang="en-US" sz="1400" dirty="0" smtClean="0"/>
              <a:t>, </a:t>
            </a:r>
            <a:r>
              <a:rPr lang="en-US" sz="1400" dirty="0" smtClean="0">
                <a:hlinkClick r:id="rId8"/>
              </a:rPr>
              <a:t>@thinkpol</a:t>
            </a:r>
            <a:endParaRPr lang="en-US" sz="1400" dirty="0"/>
          </a:p>
          <a:p>
            <a:endParaRPr lang="en-US" sz="1400" dirty="0" smtClean="0">
              <a:solidFill>
                <a:srgbClr val="FF0000"/>
              </a:solidFill>
            </a:endParaRPr>
          </a:p>
          <a:p>
            <a:r>
              <a:rPr lang="en-US" sz="1400" dirty="0" smtClean="0">
                <a:solidFill>
                  <a:srgbClr val="FF0000"/>
                </a:solidFill>
              </a:rPr>
              <a:t>Kelly </a:t>
            </a:r>
            <a:r>
              <a:rPr lang="en-US" sz="1400" dirty="0">
                <a:solidFill>
                  <a:srgbClr val="FF0000"/>
                </a:solidFill>
              </a:rPr>
              <a:t>Sattler</a:t>
            </a:r>
            <a:r>
              <a:rPr lang="en-US" sz="1400" dirty="0"/>
              <a:t>, Head of Web Services, Michigan State University,</a:t>
            </a:r>
          </a:p>
          <a:p>
            <a:r>
              <a:rPr lang="en-US" sz="1400" dirty="0"/>
              <a:t> </a:t>
            </a:r>
            <a:r>
              <a:rPr lang="en-US" sz="1400" dirty="0">
                <a:hlinkClick r:id="rId9"/>
              </a:rPr>
              <a:t>sattler9@mail.lib.msu.edu</a:t>
            </a:r>
            <a:r>
              <a:rPr lang="en-US" sz="1400" dirty="0"/>
              <a:t>, </a:t>
            </a:r>
            <a:r>
              <a:rPr lang="en-US" sz="1400" dirty="0">
                <a:hlinkClick r:id="rId10"/>
              </a:rPr>
              <a:t>@ksattler</a:t>
            </a:r>
            <a:endParaRPr lang="en-US" sz="1400" dirty="0"/>
          </a:p>
        </p:txBody>
      </p:sp>
      <p:sp>
        <p:nvSpPr>
          <p:cNvPr id="5" name="Rounded Rectangle 4"/>
          <p:cNvSpPr/>
          <p:nvPr/>
        </p:nvSpPr>
        <p:spPr>
          <a:xfrm>
            <a:off x="5301333" y="2300306"/>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6" name="Rounded Rectangle 5"/>
          <p:cNvSpPr/>
          <p:nvPr/>
        </p:nvSpPr>
        <p:spPr>
          <a:xfrm>
            <a:off x="5301333" y="2423110"/>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7" name="TextBox 6"/>
          <p:cNvSpPr txBox="1"/>
          <p:nvPr/>
        </p:nvSpPr>
        <p:spPr>
          <a:xfrm>
            <a:off x="6095999" y="3441679"/>
            <a:ext cx="2804550" cy="369332"/>
          </a:xfrm>
          <a:prstGeom prst="rect">
            <a:avLst/>
          </a:prstGeom>
          <a:noFill/>
        </p:spPr>
        <p:txBody>
          <a:bodyPr wrap="none" rtlCol="0">
            <a:spAutoFit/>
          </a:bodyPr>
          <a:lstStyle/>
          <a:p>
            <a:r>
              <a:rPr lang="en-US" dirty="0" smtClean="0"/>
              <a:t>LITA Forum, Nov. 14</a:t>
            </a:r>
            <a:r>
              <a:rPr lang="en-US" baseline="30000" dirty="0" smtClean="0"/>
              <a:t>th</a:t>
            </a:r>
            <a:r>
              <a:rPr lang="en-US" dirty="0" smtClean="0"/>
              <a:t>, 2015 </a:t>
            </a:r>
            <a:endParaRPr lang="en-US" dirty="0"/>
          </a:p>
        </p:txBody>
      </p:sp>
      <p:pic>
        <p:nvPicPr>
          <p:cNvPr id="9" name="Picture 8"/>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96607" y="4008225"/>
            <a:ext cx="3344195" cy="2282293"/>
          </a:xfrm>
          <a:prstGeom prst="rect">
            <a:avLst/>
          </a:prstGeom>
        </p:spPr>
      </p:pic>
      <p:sp>
        <p:nvSpPr>
          <p:cNvPr id="10" name="Cloud Callout 9"/>
          <p:cNvSpPr/>
          <p:nvPr/>
        </p:nvSpPr>
        <p:spPr>
          <a:xfrm>
            <a:off x="2248517" y="2924461"/>
            <a:ext cx="1492285" cy="947451"/>
          </a:xfrm>
          <a:prstGeom prst="cloudCallou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solidFill>
                  <a:schemeClr val="tx1"/>
                </a:solidFill>
              </a:rPr>
              <a:t>$$$</a:t>
            </a:r>
            <a:endParaRPr lang="en-US" sz="3200" dirty="0">
              <a:solidFill>
                <a:schemeClr val="tx1"/>
              </a:solidFill>
            </a:endParaRPr>
          </a:p>
        </p:txBody>
      </p:sp>
      <p:sp>
        <p:nvSpPr>
          <p:cNvPr id="11" name="Cloud Callout 10"/>
          <p:cNvSpPr/>
          <p:nvPr/>
        </p:nvSpPr>
        <p:spPr>
          <a:xfrm flipH="1">
            <a:off x="478000" y="3532703"/>
            <a:ext cx="1212146" cy="556616"/>
          </a:xfrm>
          <a:prstGeom prst="cloudCallou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a:t>
            </a:r>
            <a:endParaRPr lang="en-US" sz="2400" dirty="0">
              <a:solidFill>
                <a:schemeClr val="tx1"/>
              </a:solidFill>
            </a:endParaRPr>
          </a:p>
        </p:txBody>
      </p:sp>
      <p:sp>
        <p:nvSpPr>
          <p:cNvPr id="13" name="TextBox 12"/>
          <p:cNvSpPr txBox="1"/>
          <p:nvPr/>
        </p:nvSpPr>
        <p:spPr>
          <a:xfrm>
            <a:off x="353336" y="6426831"/>
            <a:ext cx="3549370" cy="253916"/>
          </a:xfrm>
          <a:prstGeom prst="rect">
            <a:avLst/>
          </a:prstGeom>
          <a:noFill/>
        </p:spPr>
        <p:txBody>
          <a:bodyPr wrap="none" rtlCol="0">
            <a:spAutoFit/>
          </a:bodyPr>
          <a:lstStyle/>
          <a:p>
            <a:r>
              <a:rPr lang="en-US" sz="1050" dirty="0" smtClean="0">
                <a:hlinkClick r:id="rId12"/>
              </a:rPr>
              <a:t>All </a:t>
            </a:r>
            <a:r>
              <a:rPr lang="en-US" sz="1050" dirty="0" err="1" smtClean="0">
                <a:hlinkClick r:id="rId12"/>
              </a:rPr>
              <a:t>meeple</a:t>
            </a:r>
            <a:r>
              <a:rPr lang="en-US" sz="1050" dirty="0" smtClean="0">
                <a:hlinkClick r:id="rId12"/>
              </a:rPr>
              <a:t> images by </a:t>
            </a:r>
            <a:r>
              <a:rPr lang="en-US" sz="1050" dirty="0" err="1" smtClean="0">
                <a:hlinkClick r:id="rId12"/>
              </a:rPr>
              <a:t>Caig</a:t>
            </a:r>
            <a:r>
              <a:rPr lang="en-US" sz="1050" dirty="0" smtClean="0">
                <a:hlinkClick r:id="rId12"/>
              </a:rPr>
              <a:t>, modified under </a:t>
            </a:r>
            <a:r>
              <a:rPr lang="en-US" sz="1050" dirty="0" err="1" smtClean="0">
                <a:hlinkClick r:id="rId12"/>
              </a:rPr>
              <a:t>CreativeCommons</a:t>
            </a:r>
            <a:endParaRPr lang="en-US" sz="1050" dirty="0"/>
          </a:p>
        </p:txBody>
      </p:sp>
    </p:spTree>
    <p:extLst>
      <p:ext uri="{BB962C8B-B14F-4D97-AF65-F5344CB8AC3E}">
        <p14:creationId xmlns:p14="http://schemas.microsoft.com/office/powerpoint/2010/main" val="27497480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rotWithShape="1">
          <a:blip r:embed="rId3">
            <a:extLst>
              <a:ext uri="{28A0092B-C50C-407E-A947-70E740481C1C}">
                <a14:useLocalDpi xmlns:a14="http://schemas.microsoft.com/office/drawing/2010/main" val="0"/>
              </a:ext>
            </a:extLst>
          </a:blip>
          <a:srcRect l="60411" r="19058"/>
          <a:stretch/>
        </p:blipFill>
        <p:spPr>
          <a:xfrm>
            <a:off x="11373018" y="363296"/>
            <a:ext cx="528810" cy="910088"/>
          </a:xfrm>
          <a:prstGeom prst="rect">
            <a:avLst/>
          </a:prstGeom>
        </p:spPr>
      </p:pic>
      <p:sp>
        <p:nvSpPr>
          <p:cNvPr id="2" name="Title 1"/>
          <p:cNvSpPr>
            <a:spLocks noGrp="1"/>
          </p:cNvSpPr>
          <p:nvPr>
            <p:ph type="title"/>
          </p:nvPr>
        </p:nvSpPr>
        <p:spPr>
          <a:xfrm>
            <a:off x="845127" y="365760"/>
            <a:ext cx="10515600" cy="912197"/>
          </a:xfrm>
        </p:spPr>
        <p:txBody>
          <a:bodyPr>
            <a:normAutofit/>
          </a:bodyPr>
          <a:lstStyle/>
          <a:p>
            <a:pPr algn="ctr"/>
            <a:r>
              <a:rPr lang="en-US" dirty="0"/>
              <a:t>Social media platforms </a:t>
            </a:r>
            <a:r>
              <a:rPr lang="en-US" dirty="0" smtClean="0"/>
              <a:t>used</a:t>
            </a:r>
            <a:endParaRPr lang="en-US" dirty="0"/>
          </a:p>
        </p:txBody>
      </p:sp>
      <p:sp>
        <p:nvSpPr>
          <p:cNvPr id="4" name="Rounded Rectangle 3"/>
          <p:cNvSpPr/>
          <p:nvPr/>
        </p:nvSpPr>
        <p:spPr>
          <a:xfrm>
            <a:off x="5301333" y="1277957"/>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5" name="Rounded Rectangle 4"/>
          <p:cNvSpPr/>
          <p:nvPr/>
        </p:nvSpPr>
        <p:spPr>
          <a:xfrm>
            <a:off x="5301333" y="1400761"/>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1431661561"/>
              </p:ext>
            </p:extLst>
          </p:nvPr>
        </p:nvGraphicFramePr>
        <p:xfrm>
          <a:off x="844550" y="1828800"/>
          <a:ext cx="10515600" cy="4351338"/>
        </p:xfrm>
        <a:graphic>
          <a:graphicData uri="http://schemas.openxmlformats.org/drawingml/2006/chart">
            <c:chart xmlns:c="http://schemas.openxmlformats.org/drawingml/2006/chart" xmlns:r="http://schemas.openxmlformats.org/officeDocument/2006/relationships" r:id="rId4"/>
          </a:graphicData>
        </a:graphic>
      </p:graphicFrame>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l="39453" r="39589"/>
          <a:stretch/>
        </p:blipFill>
        <p:spPr>
          <a:xfrm>
            <a:off x="11346872" y="365760"/>
            <a:ext cx="539827" cy="910088"/>
          </a:xfrm>
          <a:prstGeom prst="rect">
            <a:avLst/>
          </a:prstGeom>
        </p:spPr>
      </p:pic>
    </p:spTree>
    <p:extLst>
      <p:ext uri="{BB962C8B-B14F-4D97-AF65-F5344CB8AC3E}">
        <p14:creationId xmlns:p14="http://schemas.microsoft.com/office/powerpoint/2010/main" val="41711402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rotWithShape="1">
          <a:blip r:embed="rId3">
            <a:extLst>
              <a:ext uri="{28A0092B-C50C-407E-A947-70E740481C1C}">
                <a14:useLocalDpi xmlns:a14="http://schemas.microsoft.com/office/drawing/2010/main" val="0"/>
              </a:ext>
            </a:extLst>
          </a:blip>
          <a:srcRect l="60411" r="19058"/>
          <a:stretch/>
        </p:blipFill>
        <p:spPr>
          <a:xfrm>
            <a:off x="11373018" y="363296"/>
            <a:ext cx="528810" cy="910088"/>
          </a:xfrm>
          <a:prstGeom prst="rect">
            <a:avLst/>
          </a:prstGeom>
        </p:spPr>
      </p:pic>
      <p:sp>
        <p:nvSpPr>
          <p:cNvPr id="2" name="Title 1"/>
          <p:cNvSpPr>
            <a:spLocks noGrp="1"/>
          </p:cNvSpPr>
          <p:nvPr>
            <p:ph type="title"/>
          </p:nvPr>
        </p:nvSpPr>
        <p:spPr>
          <a:xfrm>
            <a:off x="845127" y="365760"/>
            <a:ext cx="10515600" cy="912197"/>
          </a:xfrm>
        </p:spPr>
        <p:txBody>
          <a:bodyPr/>
          <a:lstStyle/>
          <a:p>
            <a:pPr algn="ctr"/>
            <a:r>
              <a:rPr lang="en-US" dirty="0"/>
              <a:t>Meet and Interrogate</a:t>
            </a:r>
          </a:p>
        </p:txBody>
      </p:sp>
      <p:sp>
        <p:nvSpPr>
          <p:cNvPr id="4" name="Rounded Rectangle 3"/>
          <p:cNvSpPr/>
          <p:nvPr/>
        </p:nvSpPr>
        <p:spPr>
          <a:xfrm>
            <a:off x="5301333" y="1277957"/>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5" name="Rounded Rectangle 4"/>
          <p:cNvSpPr/>
          <p:nvPr/>
        </p:nvSpPr>
        <p:spPr>
          <a:xfrm>
            <a:off x="5301333" y="1400761"/>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12" name="Content Placeholder 2"/>
          <p:cNvSpPr>
            <a:spLocks noGrp="1"/>
          </p:cNvSpPr>
          <p:nvPr>
            <p:ph idx="1"/>
          </p:nvPr>
        </p:nvSpPr>
        <p:spPr>
          <a:xfrm>
            <a:off x="609600" y="1600201"/>
            <a:ext cx="10972800" cy="2957688"/>
          </a:xfrm>
        </p:spPr>
        <p:txBody>
          <a:bodyPr>
            <a:normAutofit lnSpcReduction="10000"/>
          </a:bodyPr>
          <a:lstStyle/>
          <a:p>
            <a:r>
              <a:rPr lang="en-US" dirty="0" smtClean="0"/>
              <a:t>Majority of people (81%) when interviewed got to meet their future teammates</a:t>
            </a:r>
          </a:p>
          <a:p>
            <a:r>
              <a:rPr lang="en-US" dirty="0" smtClean="0"/>
              <a:t>Almost all were able to ask questions of the perspective employer (95%-98%)</a:t>
            </a:r>
          </a:p>
          <a:p>
            <a:r>
              <a:rPr lang="en-US" dirty="0"/>
              <a:t>T</a:t>
            </a:r>
            <a:r>
              <a:rPr lang="en-US" dirty="0" smtClean="0"/>
              <a:t>his influenced their decision to take the job at least somewhat (74%-84%)  </a:t>
            </a:r>
          </a:p>
          <a:p>
            <a:r>
              <a:rPr lang="en-US" dirty="0" smtClean="0"/>
              <a:t>Stated reasons it didn’t influence a person’s decision:</a:t>
            </a:r>
          </a:p>
        </p:txBody>
      </p:sp>
      <p:sp>
        <p:nvSpPr>
          <p:cNvPr id="13" name="TextBox 12"/>
          <p:cNvSpPr txBox="1"/>
          <p:nvPr/>
        </p:nvSpPr>
        <p:spPr>
          <a:xfrm flipH="1">
            <a:off x="737159" y="4557713"/>
            <a:ext cx="5316507" cy="1815882"/>
          </a:xfrm>
          <a:prstGeom prst="rect">
            <a:avLst/>
          </a:prstGeom>
          <a:noFill/>
        </p:spPr>
        <p:txBody>
          <a:bodyPr wrap="square" numCol="1" rtlCol="0">
            <a:spAutoFit/>
          </a:bodyPr>
          <a:lstStyle/>
          <a:p>
            <a:pPr marL="742950" lvl="1" indent="-285750">
              <a:buFont typeface="Arial"/>
              <a:buChar char="•"/>
            </a:pPr>
            <a:r>
              <a:rPr lang="en-US" sz="2800" dirty="0" smtClean="0"/>
              <a:t>Needed </a:t>
            </a:r>
            <a:r>
              <a:rPr lang="en-US" sz="2800" dirty="0"/>
              <a:t>a job</a:t>
            </a:r>
          </a:p>
          <a:p>
            <a:pPr marL="742950" lvl="1" indent="-285750">
              <a:buFont typeface="Arial"/>
              <a:buChar char="•"/>
            </a:pPr>
            <a:r>
              <a:rPr lang="en-US" sz="2800" dirty="0"/>
              <a:t>Didn’t know better/too young</a:t>
            </a:r>
          </a:p>
          <a:p>
            <a:pPr marL="742950" lvl="1" indent="-285750">
              <a:buFont typeface="Arial"/>
              <a:buChar char="•"/>
              <a:tabLst>
                <a:tab pos="450850" algn="l"/>
              </a:tabLst>
            </a:pPr>
            <a:r>
              <a:rPr lang="en-US" sz="2800" dirty="0"/>
              <a:t>Responsibilities added </a:t>
            </a:r>
            <a:r>
              <a:rPr lang="en-US" sz="2800" dirty="0" smtClean="0"/>
              <a:t>without interview</a:t>
            </a:r>
            <a:endParaRPr lang="en-US" sz="2800" dirty="0"/>
          </a:p>
        </p:txBody>
      </p:sp>
      <p:sp>
        <p:nvSpPr>
          <p:cNvPr id="14" name="TextBox 13"/>
          <p:cNvSpPr txBox="1"/>
          <p:nvPr/>
        </p:nvSpPr>
        <p:spPr>
          <a:xfrm>
            <a:off x="6279445" y="4543425"/>
            <a:ext cx="5334000" cy="2092881"/>
          </a:xfrm>
          <a:prstGeom prst="rect">
            <a:avLst/>
          </a:prstGeom>
          <a:noFill/>
        </p:spPr>
        <p:txBody>
          <a:bodyPr wrap="square" rtlCol="0">
            <a:spAutoFit/>
          </a:bodyPr>
          <a:lstStyle/>
          <a:p>
            <a:pPr marL="742950" lvl="1" indent="-285750">
              <a:buFont typeface="Arial"/>
              <a:buChar char="•"/>
            </a:pPr>
            <a:r>
              <a:rPr lang="en-US" sz="2800" dirty="0"/>
              <a:t>I am “the team”</a:t>
            </a:r>
          </a:p>
          <a:p>
            <a:pPr marL="742950" lvl="1" indent="-285750">
              <a:buFont typeface="Arial"/>
              <a:buChar char="•"/>
            </a:pPr>
            <a:r>
              <a:rPr lang="en-US" sz="2800" dirty="0"/>
              <a:t>Went by description alone</a:t>
            </a:r>
          </a:p>
          <a:p>
            <a:pPr marL="742950" lvl="1" indent="-285750">
              <a:buFont typeface="Arial"/>
              <a:buChar char="•"/>
            </a:pPr>
            <a:r>
              <a:rPr lang="en-US" sz="2800" dirty="0"/>
              <a:t>Already familiar with environment/people</a:t>
            </a:r>
          </a:p>
          <a:p>
            <a:endParaRPr lang="en-US" dirty="0"/>
          </a:p>
        </p:txBody>
      </p:sp>
      <p:pic>
        <p:nvPicPr>
          <p:cNvPr id="9" name="Picture 8"/>
          <p:cNvPicPr>
            <a:picLocks noChangeAspect="1"/>
          </p:cNvPicPr>
          <p:nvPr/>
        </p:nvPicPr>
        <p:blipFill rotWithShape="1">
          <a:blip r:embed="rId3">
            <a:extLst>
              <a:ext uri="{28A0092B-C50C-407E-A947-70E740481C1C}">
                <a14:useLocalDpi xmlns:a14="http://schemas.microsoft.com/office/drawing/2010/main" val="0"/>
              </a:ext>
            </a:extLst>
          </a:blip>
          <a:srcRect l="39453" r="39589"/>
          <a:stretch/>
        </p:blipFill>
        <p:spPr>
          <a:xfrm>
            <a:off x="11346872" y="365760"/>
            <a:ext cx="539827" cy="910088"/>
          </a:xfrm>
          <a:prstGeom prst="rect">
            <a:avLst/>
          </a:prstGeom>
        </p:spPr>
      </p:pic>
    </p:spTree>
    <p:extLst>
      <p:ext uri="{BB962C8B-B14F-4D97-AF65-F5344CB8AC3E}">
        <p14:creationId xmlns:p14="http://schemas.microsoft.com/office/powerpoint/2010/main" val="2448470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rotWithShape="1">
          <a:blip r:embed="rId3">
            <a:extLst>
              <a:ext uri="{28A0092B-C50C-407E-A947-70E740481C1C}">
                <a14:useLocalDpi xmlns:a14="http://schemas.microsoft.com/office/drawing/2010/main" val="0"/>
              </a:ext>
            </a:extLst>
          </a:blip>
          <a:srcRect l="60411" r="19058"/>
          <a:stretch/>
        </p:blipFill>
        <p:spPr>
          <a:xfrm>
            <a:off x="11373018" y="363296"/>
            <a:ext cx="528810" cy="910088"/>
          </a:xfrm>
          <a:prstGeom prst="rect">
            <a:avLst/>
          </a:prstGeom>
        </p:spPr>
      </p:pic>
      <p:sp>
        <p:nvSpPr>
          <p:cNvPr id="2" name="Title 1"/>
          <p:cNvSpPr>
            <a:spLocks noGrp="1"/>
          </p:cNvSpPr>
          <p:nvPr>
            <p:ph type="title"/>
          </p:nvPr>
        </p:nvSpPr>
        <p:spPr>
          <a:xfrm>
            <a:off x="845127" y="365760"/>
            <a:ext cx="10515600" cy="912197"/>
          </a:xfrm>
        </p:spPr>
        <p:txBody>
          <a:bodyPr/>
          <a:lstStyle/>
          <a:p>
            <a:pPr algn="ctr"/>
            <a:r>
              <a:rPr lang="en-US" dirty="0"/>
              <a:t>Our Recruitment Factors</a:t>
            </a:r>
          </a:p>
        </p:txBody>
      </p:sp>
      <p:sp>
        <p:nvSpPr>
          <p:cNvPr id="4" name="Rounded Rectangle 3"/>
          <p:cNvSpPr/>
          <p:nvPr/>
        </p:nvSpPr>
        <p:spPr>
          <a:xfrm>
            <a:off x="5301333" y="1277957"/>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5" name="Rounded Rectangle 4"/>
          <p:cNvSpPr/>
          <p:nvPr/>
        </p:nvSpPr>
        <p:spPr>
          <a:xfrm>
            <a:off x="5301333" y="1400761"/>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9" name="Content Placeholder 3"/>
          <p:cNvSpPr>
            <a:spLocks noGrp="1"/>
          </p:cNvSpPr>
          <p:nvPr>
            <p:ph sz="half" idx="4294967295"/>
          </p:nvPr>
        </p:nvSpPr>
        <p:spPr>
          <a:xfrm>
            <a:off x="609600" y="1579563"/>
            <a:ext cx="5386917" cy="4546599"/>
          </a:xfrm>
          <a:prstGeom prst="rect">
            <a:avLst/>
          </a:prstGeom>
        </p:spPr>
        <p:txBody>
          <a:bodyPr>
            <a:noAutofit/>
          </a:bodyPr>
          <a:lstStyle/>
          <a:p>
            <a:r>
              <a:rPr lang="en-US" sz="2800" dirty="0" smtClean="0"/>
              <a:t>Salary</a:t>
            </a:r>
          </a:p>
          <a:p>
            <a:r>
              <a:rPr lang="en-US" sz="2800" dirty="0" smtClean="0"/>
              <a:t>Opportunities for promotion and/or professional growth and development</a:t>
            </a:r>
          </a:p>
          <a:p>
            <a:r>
              <a:rPr lang="en-US" sz="2800" dirty="0"/>
              <a:t>Prestige/reputation of </a:t>
            </a:r>
            <a:r>
              <a:rPr lang="en-US" sz="2800" dirty="0" smtClean="0"/>
              <a:t>institution</a:t>
            </a:r>
          </a:p>
          <a:p>
            <a:r>
              <a:rPr lang="en-US" sz="2800" dirty="0" smtClean="0"/>
              <a:t>Insurance benefits for self/family</a:t>
            </a:r>
          </a:p>
          <a:p>
            <a:r>
              <a:rPr lang="en-US" sz="2800" dirty="0" smtClean="0"/>
              <a:t>Tuition benefits for self/family</a:t>
            </a:r>
          </a:p>
          <a:p>
            <a:r>
              <a:rPr lang="en-US" sz="2800" dirty="0" smtClean="0"/>
              <a:t>Perceived job security</a:t>
            </a:r>
          </a:p>
          <a:p>
            <a:r>
              <a:rPr lang="en-US" sz="2800" dirty="0" smtClean="0"/>
              <a:t>Organization’s mission and values</a:t>
            </a:r>
            <a:endParaRPr lang="en-US" sz="2800" dirty="0"/>
          </a:p>
        </p:txBody>
      </p:sp>
      <p:sp>
        <p:nvSpPr>
          <p:cNvPr id="10" name="Content Placeholder 5"/>
          <p:cNvSpPr>
            <a:spLocks noGrp="1"/>
          </p:cNvSpPr>
          <p:nvPr>
            <p:ph sz="quarter" idx="4294967295"/>
          </p:nvPr>
        </p:nvSpPr>
        <p:spPr>
          <a:xfrm>
            <a:off x="6193368" y="1579563"/>
            <a:ext cx="5389033" cy="4546600"/>
          </a:xfrm>
          <a:prstGeom prst="rect">
            <a:avLst/>
          </a:prstGeom>
        </p:spPr>
        <p:txBody>
          <a:bodyPr>
            <a:noAutofit/>
          </a:bodyPr>
          <a:lstStyle/>
          <a:p>
            <a:r>
              <a:rPr lang="en-US" sz="2800" dirty="0"/>
              <a:t>Paid time off (vacation, sick leave, etc.)</a:t>
            </a:r>
          </a:p>
          <a:p>
            <a:r>
              <a:rPr lang="en-US" sz="2800" dirty="0" smtClean="0"/>
              <a:t>Diversity of Workforce</a:t>
            </a:r>
          </a:p>
          <a:p>
            <a:r>
              <a:rPr lang="en-US" sz="2800" dirty="0" smtClean="0"/>
              <a:t>Location of work site (city, climate, housing options, etc.)</a:t>
            </a:r>
          </a:p>
          <a:p>
            <a:r>
              <a:rPr lang="en-US" sz="2800" dirty="0" smtClean="0"/>
              <a:t>Flexible hours/alternative work schedules/telecommuting</a:t>
            </a:r>
          </a:p>
          <a:p>
            <a:r>
              <a:rPr lang="en-US" sz="2800" dirty="0" smtClean="0"/>
              <a:t>Perception of employer as family-friendly (childcare, parental leave, etc.)</a:t>
            </a:r>
          </a:p>
          <a:p>
            <a:pPr marL="0" indent="0">
              <a:buNone/>
            </a:pPr>
            <a:endParaRPr lang="en-US" sz="2800" dirty="0"/>
          </a:p>
        </p:txBody>
      </p:sp>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39453" r="39589"/>
          <a:stretch/>
        </p:blipFill>
        <p:spPr>
          <a:xfrm>
            <a:off x="11346872" y="365760"/>
            <a:ext cx="539827" cy="910088"/>
          </a:xfrm>
          <a:prstGeom prst="rect">
            <a:avLst/>
          </a:prstGeom>
        </p:spPr>
      </p:pic>
    </p:spTree>
    <p:extLst>
      <p:ext uri="{BB962C8B-B14F-4D97-AF65-F5344CB8AC3E}">
        <p14:creationId xmlns:p14="http://schemas.microsoft.com/office/powerpoint/2010/main" val="18655858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rotWithShape="1">
          <a:blip r:embed="rId3">
            <a:extLst>
              <a:ext uri="{28A0092B-C50C-407E-A947-70E740481C1C}">
                <a14:useLocalDpi xmlns:a14="http://schemas.microsoft.com/office/drawing/2010/main" val="0"/>
              </a:ext>
            </a:extLst>
          </a:blip>
          <a:srcRect l="60411" r="19058"/>
          <a:stretch/>
        </p:blipFill>
        <p:spPr>
          <a:xfrm>
            <a:off x="11373018" y="363296"/>
            <a:ext cx="528810" cy="910088"/>
          </a:xfrm>
          <a:prstGeom prst="rect">
            <a:avLst/>
          </a:prstGeom>
        </p:spPr>
      </p:pic>
      <p:sp>
        <p:nvSpPr>
          <p:cNvPr id="2" name="Title 1"/>
          <p:cNvSpPr>
            <a:spLocks noGrp="1"/>
          </p:cNvSpPr>
          <p:nvPr>
            <p:ph type="title"/>
          </p:nvPr>
        </p:nvSpPr>
        <p:spPr>
          <a:xfrm>
            <a:off x="845127" y="365760"/>
            <a:ext cx="10515600" cy="912197"/>
          </a:xfrm>
        </p:spPr>
        <p:txBody>
          <a:bodyPr>
            <a:normAutofit fontScale="90000"/>
          </a:bodyPr>
          <a:lstStyle/>
          <a:p>
            <a:pPr algn="ctr"/>
            <a:r>
              <a:rPr lang="en-US" dirty="0"/>
              <a:t>Top 3 influencing factors for accepting the job*</a:t>
            </a:r>
          </a:p>
        </p:txBody>
      </p:sp>
      <p:sp>
        <p:nvSpPr>
          <p:cNvPr id="4" name="Rounded Rectangle 3"/>
          <p:cNvSpPr/>
          <p:nvPr/>
        </p:nvSpPr>
        <p:spPr>
          <a:xfrm>
            <a:off x="5301333" y="1277957"/>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5" name="Rounded Rectangle 4"/>
          <p:cNvSpPr/>
          <p:nvPr/>
        </p:nvSpPr>
        <p:spPr>
          <a:xfrm>
            <a:off x="5301333" y="1400761"/>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9" name="Content Placeholder 2"/>
          <p:cNvSpPr>
            <a:spLocks noGrp="1"/>
          </p:cNvSpPr>
          <p:nvPr>
            <p:ph idx="1"/>
          </p:nvPr>
        </p:nvSpPr>
        <p:spPr>
          <a:xfrm>
            <a:off x="609600" y="1602755"/>
            <a:ext cx="4691733" cy="3028243"/>
          </a:xfrm>
        </p:spPr>
        <p:txBody>
          <a:bodyPr>
            <a:normAutofit/>
          </a:bodyPr>
          <a:lstStyle/>
          <a:p>
            <a:pPr marL="0" indent="0">
              <a:buNone/>
            </a:pPr>
            <a:r>
              <a:rPr lang="en-US" sz="3200" dirty="0" smtClean="0"/>
              <a:t>All Respondents:</a:t>
            </a:r>
          </a:p>
          <a:p>
            <a:pPr marL="514350" indent="-514350">
              <a:buFont typeface="+mj-lt"/>
              <a:buAutoNum type="arabicPeriod"/>
            </a:pPr>
            <a:r>
              <a:rPr lang="en-US" sz="3200" dirty="0" smtClean="0"/>
              <a:t>Salary</a:t>
            </a:r>
          </a:p>
          <a:p>
            <a:pPr marL="514350" indent="-514350">
              <a:buFont typeface="+mj-lt"/>
              <a:buAutoNum type="arabicPeriod"/>
            </a:pPr>
            <a:r>
              <a:rPr lang="en-US" sz="3200" dirty="0" smtClean="0"/>
              <a:t>Insurance benefits</a:t>
            </a:r>
          </a:p>
          <a:p>
            <a:pPr marL="514350" indent="-514350">
              <a:buFont typeface="+mj-lt"/>
              <a:buAutoNum type="arabicPeriod"/>
            </a:pPr>
            <a:r>
              <a:rPr lang="en-US" sz="3200" dirty="0" smtClean="0"/>
              <a:t>Perceived job security</a:t>
            </a:r>
            <a:endParaRPr lang="en-US" sz="3200" dirty="0"/>
          </a:p>
        </p:txBody>
      </p:sp>
      <p:sp>
        <p:nvSpPr>
          <p:cNvPr id="10" name="Content Placeholder 2"/>
          <p:cNvSpPr txBox="1">
            <a:spLocks/>
          </p:cNvSpPr>
          <p:nvPr/>
        </p:nvSpPr>
        <p:spPr>
          <a:xfrm>
            <a:off x="5743222" y="1579563"/>
            <a:ext cx="6321778" cy="3048881"/>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dirty="0" smtClean="0"/>
              <a:t>Respondents who started &lt;=3 years:</a:t>
            </a:r>
          </a:p>
          <a:p>
            <a:pPr marL="514350" indent="-514350">
              <a:buFont typeface="+mj-lt"/>
              <a:buAutoNum type="arabicPeriod"/>
            </a:pPr>
            <a:r>
              <a:rPr lang="en-US" dirty="0" smtClean="0"/>
              <a:t>Salary</a:t>
            </a:r>
          </a:p>
          <a:p>
            <a:pPr marL="514350" indent="-514350">
              <a:buFont typeface="+mj-lt"/>
              <a:buAutoNum type="arabicPeriod"/>
            </a:pPr>
            <a:r>
              <a:rPr lang="en-US" dirty="0" smtClean="0"/>
              <a:t>Opportunities for promotion/growth/development</a:t>
            </a:r>
          </a:p>
          <a:p>
            <a:pPr marL="514350" indent="-514350">
              <a:buFont typeface="+mj-lt"/>
              <a:buAutoNum type="arabicPeriod"/>
            </a:pPr>
            <a:r>
              <a:rPr lang="en-US" dirty="0" smtClean="0"/>
              <a:t>Location of work site</a:t>
            </a:r>
            <a:endParaRPr lang="en-US" dirty="0"/>
          </a:p>
        </p:txBody>
      </p:sp>
      <p:sp>
        <p:nvSpPr>
          <p:cNvPr id="11" name="TextBox 10"/>
          <p:cNvSpPr txBox="1"/>
          <p:nvPr/>
        </p:nvSpPr>
        <p:spPr>
          <a:xfrm>
            <a:off x="1072444" y="6152444"/>
            <a:ext cx="9505877" cy="369332"/>
          </a:xfrm>
          <a:prstGeom prst="rect">
            <a:avLst/>
          </a:prstGeom>
          <a:noFill/>
        </p:spPr>
        <p:txBody>
          <a:bodyPr wrap="none" rtlCol="0">
            <a:spAutoFit/>
          </a:bodyPr>
          <a:lstStyle/>
          <a:p>
            <a:r>
              <a:rPr lang="en-US" dirty="0" smtClean="0"/>
              <a:t>*Reporting based on overall score of our stated factors. Factors were ranked and weighted by rank.</a:t>
            </a:r>
            <a:endParaRPr lang="en-US" dirty="0"/>
          </a:p>
        </p:txBody>
      </p:sp>
      <p:pic>
        <p:nvPicPr>
          <p:cNvPr id="12" name="Picture 11"/>
          <p:cNvPicPr>
            <a:picLocks noChangeAspect="1"/>
          </p:cNvPicPr>
          <p:nvPr/>
        </p:nvPicPr>
        <p:blipFill rotWithShape="1">
          <a:blip r:embed="rId3">
            <a:extLst>
              <a:ext uri="{28A0092B-C50C-407E-A947-70E740481C1C}">
                <a14:useLocalDpi xmlns:a14="http://schemas.microsoft.com/office/drawing/2010/main" val="0"/>
              </a:ext>
            </a:extLst>
          </a:blip>
          <a:srcRect l="39453" r="39589"/>
          <a:stretch/>
        </p:blipFill>
        <p:spPr>
          <a:xfrm>
            <a:off x="11346872" y="365760"/>
            <a:ext cx="539827" cy="910088"/>
          </a:xfrm>
          <a:prstGeom prst="rect">
            <a:avLst/>
          </a:prstGeom>
        </p:spPr>
      </p:pic>
    </p:spTree>
    <p:extLst>
      <p:ext uri="{BB962C8B-B14F-4D97-AF65-F5344CB8AC3E}">
        <p14:creationId xmlns:p14="http://schemas.microsoft.com/office/powerpoint/2010/main" val="42323025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l="39453" r="39589"/>
          <a:stretch/>
        </p:blipFill>
        <p:spPr>
          <a:xfrm>
            <a:off x="11346872" y="365760"/>
            <a:ext cx="539827" cy="910088"/>
          </a:xfrm>
          <a:prstGeom prst="rect">
            <a:avLst/>
          </a:prstGeom>
        </p:spPr>
      </p:pic>
      <p:sp>
        <p:nvSpPr>
          <p:cNvPr id="2" name="Title 1"/>
          <p:cNvSpPr>
            <a:spLocks noGrp="1"/>
          </p:cNvSpPr>
          <p:nvPr>
            <p:ph type="title"/>
          </p:nvPr>
        </p:nvSpPr>
        <p:spPr>
          <a:xfrm>
            <a:off x="845127" y="365760"/>
            <a:ext cx="10515600" cy="912197"/>
          </a:xfrm>
        </p:spPr>
        <p:txBody>
          <a:bodyPr/>
          <a:lstStyle/>
          <a:p>
            <a:pPr algn="ctr"/>
            <a:r>
              <a:rPr lang="en-US" dirty="0"/>
              <a:t>Other factors had significant influence</a:t>
            </a:r>
          </a:p>
        </p:txBody>
      </p:sp>
      <p:sp>
        <p:nvSpPr>
          <p:cNvPr id="4" name="Rounded Rectangle 3"/>
          <p:cNvSpPr/>
          <p:nvPr/>
        </p:nvSpPr>
        <p:spPr>
          <a:xfrm>
            <a:off x="5301333" y="1277957"/>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5" name="Rounded Rectangle 4"/>
          <p:cNvSpPr/>
          <p:nvPr/>
        </p:nvSpPr>
        <p:spPr>
          <a:xfrm>
            <a:off x="5301333" y="1400761"/>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p:txBody>
          <a:bodyPr>
            <a:normAutofit lnSpcReduction="10000"/>
          </a:bodyPr>
          <a:lstStyle/>
          <a:p>
            <a:r>
              <a:rPr lang="en-US" dirty="0"/>
              <a:t>The people met during the interview / work climate</a:t>
            </a:r>
          </a:p>
          <a:p>
            <a:r>
              <a:rPr lang="en-US" dirty="0"/>
              <a:t>Job description - what I wanted to do</a:t>
            </a:r>
          </a:p>
          <a:p>
            <a:r>
              <a:rPr lang="en-US" dirty="0"/>
              <a:t>Needed a job</a:t>
            </a:r>
          </a:p>
          <a:p>
            <a:r>
              <a:rPr lang="en-US" dirty="0"/>
              <a:t>Already working there / personal investment</a:t>
            </a:r>
          </a:p>
          <a:p>
            <a:r>
              <a:rPr lang="en-US" dirty="0"/>
              <a:t>Supervisor</a:t>
            </a:r>
          </a:p>
          <a:p>
            <a:r>
              <a:rPr lang="en-US" dirty="0"/>
              <a:t>Changed job for family</a:t>
            </a:r>
          </a:p>
          <a:p>
            <a:r>
              <a:rPr lang="en-US" dirty="0"/>
              <a:t>Spouse already worked there / job opportunity for spouse</a:t>
            </a:r>
          </a:p>
          <a:p>
            <a:r>
              <a:rPr lang="en-US" dirty="0"/>
              <a:t>Training opportunities</a:t>
            </a:r>
          </a:p>
          <a:p>
            <a:r>
              <a:rPr lang="en-US" dirty="0"/>
              <a:t>Dissatisfaction with previous job</a:t>
            </a:r>
          </a:p>
          <a:p>
            <a:endParaRPr lang="en-US" dirty="0"/>
          </a:p>
          <a:p>
            <a:pPr marL="0" indent="0">
              <a:buNone/>
            </a:pPr>
            <a:endParaRPr lang="en-US" dirty="0"/>
          </a:p>
        </p:txBody>
      </p:sp>
    </p:spTree>
    <p:extLst>
      <p:ext uri="{BB962C8B-B14F-4D97-AF65-F5344CB8AC3E}">
        <p14:creationId xmlns:p14="http://schemas.microsoft.com/office/powerpoint/2010/main" val="25287293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80514"/>
          <a:stretch/>
        </p:blipFill>
        <p:spPr>
          <a:xfrm>
            <a:off x="11357889" y="365760"/>
            <a:ext cx="501899" cy="910088"/>
          </a:xfrm>
          <a:prstGeom prst="rect">
            <a:avLst/>
          </a:prstGeom>
        </p:spPr>
      </p:pic>
      <p:sp>
        <p:nvSpPr>
          <p:cNvPr id="2" name="Title 1"/>
          <p:cNvSpPr>
            <a:spLocks noGrp="1"/>
          </p:cNvSpPr>
          <p:nvPr>
            <p:ph type="title"/>
          </p:nvPr>
        </p:nvSpPr>
        <p:spPr>
          <a:xfrm>
            <a:off x="845127" y="365760"/>
            <a:ext cx="10515600" cy="912197"/>
          </a:xfrm>
        </p:spPr>
        <p:txBody>
          <a:bodyPr>
            <a:normAutofit/>
          </a:bodyPr>
          <a:lstStyle/>
          <a:p>
            <a:pPr algn="ctr"/>
            <a:r>
              <a:rPr lang="en-US" dirty="0" smtClean="0"/>
              <a:t>Retention</a:t>
            </a:r>
            <a:endParaRPr lang="en-US" dirty="0"/>
          </a:p>
        </p:txBody>
      </p:sp>
      <p:sp>
        <p:nvSpPr>
          <p:cNvPr id="3" name="Content Placeholder 2"/>
          <p:cNvSpPr>
            <a:spLocks noGrp="1"/>
          </p:cNvSpPr>
          <p:nvPr>
            <p:ph idx="1"/>
          </p:nvPr>
        </p:nvSpPr>
        <p:spPr>
          <a:xfrm>
            <a:off x="966313" y="2235873"/>
            <a:ext cx="10515600" cy="4351337"/>
          </a:xfrm>
        </p:spPr>
        <p:txBody>
          <a:bodyPr>
            <a:normAutofit/>
          </a:bodyPr>
          <a:lstStyle/>
          <a:p>
            <a:pPr marL="0" indent="0" algn="ctr">
              <a:buNone/>
            </a:pPr>
            <a:r>
              <a:rPr lang="en-US" dirty="0">
                <a:solidFill>
                  <a:schemeClr val="tx1">
                    <a:lumMod val="50000"/>
                    <a:lumOff val="50000"/>
                  </a:schemeClr>
                </a:solidFill>
              </a:rPr>
              <a:t>What factors encourage library IT staff to </a:t>
            </a:r>
            <a:r>
              <a:rPr lang="en-US" dirty="0" smtClean="0">
                <a:solidFill>
                  <a:schemeClr val="tx1">
                    <a:lumMod val="50000"/>
                    <a:lumOff val="50000"/>
                  </a:schemeClr>
                </a:solidFill>
              </a:rPr>
              <a:t>stay in </a:t>
            </a:r>
            <a:r>
              <a:rPr lang="en-US" dirty="0">
                <a:solidFill>
                  <a:schemeClr val="tx1">
                    <a:lumMod val="50000"/>
                    <a:lumOff val="50000"/>
                  </a:schemeClr>
                </a:solidFill>
              </a:rPr>
              <a:t>a position</a:t>
            </a:r>
            <a:r>
              <a:rPr lang="en-US" dirty="0" smtClean="0">
                <a:solidFill>
                  <a:schemeClr val="tx1">
                    <a:lumMod val="50000"/>
                    <a:lumOff val="50000"/>
                  </a:schemeClr>
                </a:solidFill>
              </a:rPr>
              <a:t>?</a:t>
            </a:r>
            <a:endParaRPr lang="en-US" dirty="0">
              <a:solidFill>
                <a:schemeClr val="tx1">
                  <a:lumMod val="50000"/>
                  <a:lumOff val="50000"/>
                </a:schemeClr>
              </a:solidFill>
            </a:endParaRPr>
          </a:p>
        </p:txBody>
      </p:sp>
      <p:sp>
        <p:nvSpPr>
          <p:cNvPr id="4" name="Rounded Rectangle 3"/>
          <p:cNvSpPr/>
          <p:nvPr/>
        </p:nvSpPr>
        <p:spPr>
          <a:xfrm>
            <a:off x="5301333" y="1277957"/>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5" name="Rounded Rectangle 4"/>
          <p:cNvSpPr/>
          <p:nvPr/>
        </p:nvSpPr>
        <p:spPr>
          <a:xfrm>
            <a:off x="5301333" y="1400761"/>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7334016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80514"/>
          <a:stretch/>
        </p:blipFill>
        <p:spPr>
          <a:xfrm>
            <a:off x="11357889" y="365760"/>
            <a:ext cx="501899" cy="910088"/>
          </a:xfrm>
          <a:prstGeom prst="rect">
            <a:avLst/>
          </a:prstGeom>
        </p:spPr>
      </p:pic>
      <p:sp>
        <p:nvSpPr>
          <p:cNvPr id="2" name="Title 1"/>
          <p:cNvSpPr>
            <a:spLocks noGrp="1"/>
          </p:cNvSpPr>
          <p:nvPr>
            <p:ph type="title"/>
          </p:nvPr>
        </p:nvSpPr>
        <p:spPr>
          <a:xfrm>
            <a:off x="845127" y="365760"/>
            <a:ext cx="10515600" cy="912197"/>
          </a:xfrm>
        </p:spPr>
        <p:txBody>
          <a:bodyPr>
            <a:normAutofit/>
          </a:bodyPr>
          <a:lstStyle/>
          <a:p>
            <a:pPr algn="ctr"/>
            <a:r>
              <a:rPr lang="en-US" dirty="0"/>
              <a:t>Compensation (Importance)</a:t>
            </a:r>
          </a:p>
        </p:txBody>
      </p:sp>
      <p:sp>
        <p:nvSpPr>
          <p:cNvPr id="4" name="Rounded Rectangle 3"/>
          <p:cNvSpPr/>
          <p:nvPr/>
        </p:nvSpPr>
        <p:spPr>
          <a:xfrm>
            <a:off x="5301333" y="1277957"/>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5" name="Rounded Rectangle 4"/>
          <p:cNvSpPr/>
          <p:nvPr/>
        </p:nvSpPr>
        <p:spPr>
          <a:xfrm>
            <a:off x="5301333" y="1400761"/>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graphicFrame>
        <p:nvGraphicFramePr>
          <p:cNvPr id="11" name="Chart 10"/>
          <p:cNvGraphicFramePr>
            <a:graphicFrameLocks/>
          </p:cNvGraphicFramePr>
          <p:nvPr>
            <p:extLst>
              <p:ext uri="{D42A27DB-BD31-4B8C-83A1-F6EECF244321}">
                <p14:modId xmlns:p14="http://schemas.microsoft.com/office/powerpoint/2010/main" val="3549842637"/>
              </p:ext>
            </p:extLst>
          </p:nvPr>
        </p:nvGraphicFramePr>
        <p:xfrm>
          <a:off x="914398" y="1371600"/>
          <a:ext cx="10945389" cy="54864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5204945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80514"/>
          <a:stretch/>
        </p:blipFill>
        <p:spPr>
          <a:xfrm>
            <a:off x="11357889" y="365760"/>
            <a:ext cx="501899" cy="910088"/>
          </a:xfrm>
          <a:prstGeom prst="rect">
            <a:avLst/>
          </a:prstGeom>
        </p:spPr>
      </p:pic>
      <p:sp>
        <p:nvSpPr>
          <p:cNvPr id="2" name="Title 1"/>
          <p:cNvSpPr>
            <a:spLocks noGrp="1"/>
          </p:cNvSpPr>
          <p:nvPr>
            <p:ph type="title"/>
          </p:nvPr>
        </p:nvSpPr>
        <p:spPr>
          <a:xfrm>
            <a:off x="845127" y="365760"/>
            <a:ext cx="10515600" cy="912197"/>
          </a:xfrm>
        </p:spPr>
        <p:txBody>
          <a:bodyPr>
            <a:normAutofit/>
          </a:bodyPr>
          <a:lstStyle/>
          <a:p>
            <a:pPr algn="ctr"/>
            <a:r>
              <a:rPr lang="en-US" dirty="0"/>
              <a:t>Compensation (Satisfaction)</a:t>
            </a:r>
          </a:p>
        </p:txBody>
      </p:sp>
      <p:sp>
        <p:nvSpPr>
          <p:cNvPr id="4" name="Rounded Rectangle 3"/>
          <p:cNvSpPr/>
          <p:nvPr/>
        </p:nvSpPr>
        <p:spPr>
          <a:xfrm>
            <a:off x="5301333" y="1277957"/>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5" name="Rounded Rectangle 4"/>
          <p:cNvSpPr/>
          <p:nvPr/>
        </p:nvSpPr>
        <p:spPr>
          <a:xfrm>
            <a:off x="5301333" y="1400761"/>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graphicFrame>
        <p:nvGraphicFramePr>
          <p:cNvPr id="11" name="Chart 10"/>
          <p:cNvGraphicFramePr>
            <a:graphicFrameLocks/>
          </p:cNvGraphicFramePr>
          <p:nvPr>
            <p:extLst>
              <p:ext uri="{D42A27DB-BD31-4B8C-83A1-F6EECF244321}">
                <p14:modId xmlns:p14="http://schemas.microsoft.com/office/powerpoint/2010/main" val="595491475"/>
              </p:ext>
            </p:extLst>
          </p:nvPr>
        </p:nvGraphicFramePr>
        <p:xfrm>
          <a:off x="838200" y="1447800"/>
          <a:ext cx="10375900" cy="52578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1009346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80514"/>
          <a:stretch/>
        </p:blipFill>
        <p:spPr>
          <a:xfrm>
            <a:off x="11357889" y="365760"/>
            <a:ext cx="501899" cy="910088"/>
          </a:xfrm>
          <a:prstGeom prst="rect">
            <a:avLst/>
          </a:prstGeom>
        </p:spPr>
      </p:pic>
      <p:sp>
        <p:nvSpPr>
          <p:cNvPr id="2" name="Title 1"/>
          <p:cNvSpPr>
            <a:spLocks noGrp="1"/>
          </p:cNvSpPr>
          <p:nvPr>
            <p:ph type="title"/>
          </p:nvPr>
        </p:nvSpPr>
        <p:spPr>
          <a:xfrm>
            <a:off x="845127" y="365760"/>
            <a:ext cx="10515600" cy="912197"/>
          </a:xfrm>
        </p:spPr>
        <p:txBody>
          <a:bodyPr>
            <a:normAutofit/>
          </a:bodyPr>
          <a:lstStyle/>
          <a:p>
            <a:pPr algn="ctr"/>
            <a:r>
              <a:rPr lang="en-US" dirty="0"/>
              <a:t>Benefits (Importance)</a:t>
            </a:r>
          </a:p>
        </p:txBody>
      </p:sp>
      <p:sp>
        <p:nvSpPr>
          <p:cNvPr id="4" name="Rounded Rectangle 3"/>
          <p:cNvSpPr/>
          <p:nvPr/>
        </p:nvSpPr>
        <p:spPr>
          <a:xfrm>
            <a:off x="5301333" y="1277957"/>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5" name="Rounded Rectangle 4"/>
          <p:cNvSpPr/>
          <p:nvPr/>
        </p:nvSpPr>
        <p:spPr>
          <a:xfrm>
            <a:off x="5301333" y="1400761"/>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graphicFrame>
        <p:nvGraphicFramePr>
          <p:cNvPr id="11" name="Chart 10"/>
          <p:cNvGraphicFramePr>
            <a:graphicFrameLocks/>
          </p:cNvGraphicFramePr>
          <p:nvPr>
            <p:extLst>
              <p:ext uri="{D42A27DB-BD31-4B8C-83A1-F6EECF244321}">
                <p14:modId xmlns:p14="http://schemas.microsoft.com/office/powerpoint/2010/main" val="3672641691"/>
              </p:ext>
            </p:extLst>
          </p:nvPr>
        </p:nvGraphicFramePr>
        <p:xfrm>
          <a:off x="685800" y="1371600"/>
          <a:ext cx="10312400" cy="53340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9644731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80514"/>
          <a:stretch/>
        </p:blipFill>
        <p:spPr>
          <a:xfrm>
            <a:off x="11357889" y="365760"/>
            <a:ext cx="501899" cy="910088"/>
          </a:xfrm>
          <a:prstGeom prst="rect">
            <a:avLst/>
          </a:prstGeom>
        </p:spPr>
      </p:pic>
      <p:sp>
        <p:nvSpPr>
          <p:cNvPr id="2" name="Title 1"/>
          <p:cNvSpPr>
            <a:spLocks noGrp="1"/>
          </p:cNvSpPr>
          <p:nvPr>
            <p:ph type="title"/>
          </p:nvPr>
        </p:nvSpPr>
        <p:spPr>
          <a:xfrm>
            <a:off x="845127" y="365760"/>
            <a:ext cx="10515600" cy="912197"/>
          </a:xfrm>
        </p:spPr>
        <p:txBody>
          <a:bodyPr>
            <a:normAutofit/>
          </a:bodyPr>
          <a:lstStyle/>
          <a:p>
            <a:pPr algn="ctr"/>
            <a:r>
              <a:rPr lang="en-US" dirty="0" smtClean="0"/>
              <a:t>Benefits (Satisfaction)</a:t>
            </a:r>
            <a:endParaRPr lang="en-US" dirty="0"/>
          </a:p>
        </p:txBody>
      </p:sp>
      <p:sp>
        <p:nvSpPr>
          <p:cNvPr id="4" name="Rounded Rectangle 3"/>
          <p:cNvSpPr/>
          <p:nvPr/>
        </p:nvSpPr>
        <p:spPr>
          <a:xfrm>
            <a:off x="5301333" y="1277957"/>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5" name="Rounded Rectangle 4"/>
          <p:cNvSpPr/>
          <p:nvPr/>
        </p:nvSpPr>
        <p:spPr>
          <a:xfrm>
            <a:off x="5301333" y="1400761"/>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graphicFrame>
        <p:nvGraphicFramePr>
          <p:cNvPr id="11" name="Chart 10"/>
          <p:cNvGraphicFramePr>
            <a:graphicFrameLocks/>
          </p:cNvGraphicFramePr>
          <p:nvPr>
            <p:extLst>
              <p:ext uri="{D42A27DB-BD31-4B8C-83A1-F6EECF244321}">
                <p14:modId xmlns:p14="http://schemas.microsoft.com/office/powerpoint/2010/main" val="3629748808"/>
              </p:ext>
            </p:extLst>
          </p:nvPr>
        </p:nvGraphicFramePr>
        <p:xfrm>
          <a:off x="990600" y="1447800"/>
          <a:ext cx="10566400" cy="52578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5129338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5127" y="365760"/>
            <a:ext cx="10515600" cy="912197"/>
          </a:xfrm>
        </p:spPr>
        <p:txBody>
          <a:bodyPr/>
          <a:lstStyle/>
          <a:p>
            <a:pPr algn="ctr"/>
            <a:r>
              <a:rPr lang="en-US" dirty="0" smtClean="0"/>
              <a:t>Topics for today:</a:t>
            </a:r>
            <a:endParaRPr lang="en-US" dirty="0"/>
          </a:p>
        </p:txBody>
      </p:sp>
      <p:sp>
        <p:nvSpPr>
          <p:cNvPr id="3" name="Content Placeholder 2"/>
          <p:cNvSpPr>
            <a:spLocks noGrp="1"/>
          </p:cNvSpPr>
          <p:nvPr>
            <p:ph idx="1"/>
          </p:nvPr>
        </p:nvSpPr>
        <p:spPr/>
        <p:txBody>
          <a:bodyPr>
            <a:normAutofit/>
          </a:bodyPr>
          <a:lstStyle/>
          <a:p>
            <a:r>
              <a:rPr lang="en-US" sz="3200" dirty="0" smtClean="0"/>
              <a:t>Overview – the why and what of the research</a:t>
            </a:r>
          </a:p>
          <a:p>
            <a:r>
              <a:rPr lang="en-US" sz="3200" dirty="0" smtClean="0"/>
              <a:t>Demographics – who’s responded so far</a:t>
            </a:r>
          </a:p>
          <a:p>
            <a:r>
              <a:rPr lang="en-US" sz="3200" dirty="0" smtClean="0"/>
              <a:t>Recruitment factors – what attracts good talent</a:t>
            </a:r>
          </a:p>
          <a:p>
            <a:r>
              <a:rPr lang="en-US" sz="3200" dirty="0" smtClean="0"/>
              <a:t>Retention factors – what keeps them</a:t>
            </a:r>
          </a:p>
          <a:p>
            <a:r>
              <a:rPr lang="en-US" sz="3200" dirty="0" smtClean="0"/>
              <a:t>Gender and retention – one way to break out the data</a:t>
            </a:r>
          </a:p>
          <a:p>
            <a:r>
              <a:rPr lang="en-US" sz="3200" dirty="0" smtClean="0"/>
              <a:t>Wrap up and discussion</a:t>
            </a:r>
          </a:p>
          <a:p>
            <a:endParaRPr lang="en-US" sz="3200" dirty="0"/>
          </a:p>
        </p:txBody>
      </p:sp>
      <p:sp>
        <p:nvSpPr>
          <p:cNvPr id="4" name="Rounded Rectangle 3"/>
          <p:cNvSpPr/>
          <p:nvPr/>
        </p:nvSpPr>
        <p:spPr>
          <a:xfrm>
            <a:off x="5301333" y="1277957"/>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5" name="Rounded Rectangle 4"/>
          <p:cNvSpPr/>
          <p:nvPr/>
        </p:nvSpPr>
        <p:spPr>
          <a:xfrm>
            <a:off x="5301333" y="1400761"/>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49136" y="1277957"/>
            <a:ext cx="1811591" cy="1236346"/>
          </a:xfrm>
          <a:prstGeom prst="rect">
            <a:avLst/>
          </a:prstGeom>
        </p:spPr>
      </p:pic>
      <p:sp>
        <p:nvSpPr>
          <p:cNvPr id="7" name="Cloud Callout 6"/>
          <p:cNvSpPr/>
          <p:nvPr/>
        </p:nvSpPr>
        <p:spPr>
          <a:xfrm flipH="1">
            <a:off x="9418073" y="690215"/>
            <a:ext cx="826421" cy="578233"/>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i="1" dirty="0" smtClean="0">
                <a:solidFill>
                  <a:schemeClr val="tx1"/>
                </a:solidFill>
              </a:rPr>
              <a:t>???</a:t>
            </a:r>
            <a:endParaRPr lang="en-US" sz="2000" b="1" i="1" dirty="0">
              <a:solidFill>
                <a:schemeClr val="tx1"/>
              </a:solidFill>
            </a:endParaRPr>
          </a:p>
        </p:txBody>
      </p:sp>
    </p:spTree>
    <p:extLst>
      <p:ext uri="{BB962C8B-B14F-4D97-AF65-F5344CB8AC3E}">
        <p14:creationId xmlns:p14="http://schemas.microsoft.com/office/powerpoint/2010/main" val="14277786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80514"/>
          <a:stretch/>
        </p:blipFill>
        <p:spPr>
          <a:xfrm>
            <a:off x="11357889" y="365760"/>
            <a:ext cx="501899" cy="910088"/>
          </a:xfrm>
          <a:prstGeom prst="rect">
            <a:avLst/>
          </a:prstGeom>
        </p:spPr>
      </p:pic>
      <p:sp>
        <p:nvSpPr>
          <p:cNvPr id="2" name="Title 1"/>
          <p:cNvSpPr>
            <a:spLocks noGrp="1"/>
          </p:cNvSpPr>
          <p:nvPr>
            <p:ph type="title"/>
          </p:nvPr>
        </p:nvSpPr>
        <p:spPr>
          <a:xfrm>
            <a:off x="845127" y="365760"/>
            <a:ext cx="10515600" cy="912197"/>
          </a:xfrm>
        </p:spPr>
        <p:txBody>
          <a:bodyPr>
            <a:normAutofit/>
          </a:bodyPr>
          <a:lstStyle/>
          <a:p>
            <a:pPr algn="ctr"/>
            <a:r>
              <a:rPr lang="en-US" dirty="0"/>
              <a:t>Work/Life Balance (Importance)</a:t>
            </a:r>
          </a:p>
        </p:txBody>
      </p:sp>
      <p:sp>
        <p:nvSpPr>
          <p:cNvPr id="4" name="Rounded Rectangle 3"/>
          <p:cNvSpPr/>
          <p:nvPr/>
        </p:nvSpPr>
        <p:spPr>
          <a:xfrm>
            <a:off x="5301333" y="1277957"/>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5" name="Rounded Rectangle 4"/>
          <p:cNvSpPr/>
          <p:nvPr/>
        </p:nvSpPr>
        <p:spPr>
          <a:xfrm>
            <a:off x="5301333" y="1400761"/>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graphicFrame>
        <p:nvGraphicFramePr>
          <p:cNvPr id="11" name="Chart 10"/>
          <p:cNvGraphicFramePr>
            <a:graphicFrameLocks/>
          </p:cNvGraphicFramePr>
          <p:nvPr>
            <p:extLst>
              <p:ext uri="{D42A27DB-BD31-4B8C-83A1-F6EECF244321}">
                <p14:modId xmlns:p14="http://schemas.microsoft.com/office/powerpoint/2010/main" val="2323340463"/>
              </p:ext>
            </p:extLst>
          </p:nvPr>
        </p:nvGraphicFramePr>
        <p:xfrm>
          <a:off x="248566" y="1523565"/>
          <a:ext cx="11321134" cy="513123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5365582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80514"/>
          <a:stretch/>
        </p:blipFill>
        <p:spPr>
          <a:xfrm>
            <a:off x="11357889" y="365760"/>
            <a:ext cx="501899" cy="910088"/>
          </a:xfrm>
          <a:prstGeom prst="rect">
            <a:avLst/>
          </a:prstGeom>
        </p:spPr>
      </p:pic>
      <p:sp>
        <p:nvSpPr>
          <p:cNvPr id="2" name="Title 1"/>
          <p:cNvSpPr>
            <a:spLocks noGrp="1"/>
          </p:cNvSpPr>
          <p:nvPr>
            <p:ph type="title"/>
          </p:nvPr>
        </p:nvSpPr>
        <p:spPr>
          <a:xfrm>
            <a:off x="845127" y="365760"/>
            <a:ext cx="10515600" cy="912197"/>
          </a:xfrm>
        </p:spPr>
        <p:txBody>
          <a:bodyPr>
            <a:normAutofit/>
          </a:bodyPr>
          <a:lstStyle/>
          <a:p>
            <a:pPr algn="ctr"/>
            <a:r>
              <a:rPr lang="en-US" dirty="0"/>
              <a:t>Work/Life Balance (Satisfaction)</a:t>
            </a:r>
          </a:p>
        </p:txBody>
      </p:sp>
      <p:sp>
        <p:nvSpPr>
          <p:cNvPr id="4" name="Rounded Rectangle 3"/>
          <p:cNvSpPr/>
          <p:nvPr/>
        </p:nvSpPr>
        <p:spPr>
          <a:xfrm>
            <a:off x="5301333" y="1277957"/>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5" name="Rounded Rectangle 4"/>
          <p:cNvSpPr/>
          <p:nvPr/>
        </p:nvSpPr>
        <p:spPr>
          <a:xfrm>
            <a:off x="5301333" y="1400761"/>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graphicFrame>
        <p:nvGraphicFramePr>
          <p:cNvPr id="11" name="Chart 10"/>
          <p:cNvGraphicFramePr>
            <a:graphicFrameLocks/>
          </p:cNvGraphicFramePr>
          <p:nvPr>
            <p:extLst>
              <p:ext uri="{D42A27DB-BD31-4B8C-83A1-F6EECF244321}">
                <p14:modId xmlns:p14="http://schemas.microsoft.com/office/powerpoint/2010/main" val="2257036351"/>
              </p:ext>
            </p:extLst>
          </p:nvPr>
        </p:nvGraphicFramePr>
        <p:xfrm>
          <a:off x="32665" y="1873250"/>
          <a:ext cx="11325223" cy="470535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92600464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80514"/>
          <a:stretch/>
        </p:blipFill>
        <p:spPr>
          <a:xfrm>
            <a:off x="11357889" y="365760"/>
            <a:ext cx="501899" cy="910088"/>
          </a:xfrm>
          <a:prstGeom prst="rect">
            <a:avLst/>
          </a:prstGeom>
        </p:spPr>
      </p:pic>
      <p:sp>
        <p:nvSpPr>
          <p:cNvPr id="2" name="Title 1"/>
          <p:cNvSpPr>
            <a:spLocks noGrp="1"/>
          </p:cNvSpPr>
          <p:nvPr>
            <p:ph type="title"/>
          </p:nvPr>
        </p:nvSpPr>
        <p:spPr>
          <a:xfrm>
            <a:off x="845127" y="365760"/>
            <a:ext cx="10515600" cy="912197"/>
          </a:xfrm>
        </p:spPr>
        <p:txBody>
          <a:bodyPr>
            <a:normAutofit/>
          </a:bodyPr>
          <a:lstStyle/>
          <a:p>
            <a:pPr algn="ctr"/>
            <a:r>
              <a:rPr lang="en-US" dirty="0"/>
              <a:t>Location (Importance)</a:t>
            </a:r>
          </a:p>
        </p:txBody>
      </p:sp>
      <p:sp>
        <p:nvSpPr>
          <p:cNvPr id="4" name="Rounded Rectangle 3"/>
          <p:cNvSpPr/>
          <p:nvPr/>
        </p:nvSpPr>
        <p:spPr>
          <a:xfrm>
            <a:off x="5301333" y="1277957"/>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5" name="Rounded Rectangle 4"/>
          <p:cNvSpPr/>
          <p:nvPr/>
        </p:nvSpPr>
        <p:spPr>
          <a:xfrm>
            <a:off x="5301333" y="1400761"/>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graphicFrame>
        <p:nvGraphicFramePr>
          <p:cNvPr id="7" name="Chart 6"/>
          <p:cNvGraphicFramePr>
            <a:graphicFrameLocks/>
          </p:cNvGraphicFramePr>
          <p:nvPr>
            <p:extLst>
              <p:ext uri="{D42A27DB-BD31-4B8C-83A1-F6EECF244321}">
                <p14:modId xmlns:p14="http://schemas.microsoft.com/office/powerpoint/2010/main" val="3255719600"/>
              </p:ext>
            </p:extLst>
          </p:nvPr>
        </p:nvGraphicFramePr>
        <p:xfrm>
          <a:off x="-1" y="1866900"/>
          <a:ext cx="11357889" cy="49911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40973111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80514"/>
          <a:stretch/>
        </p:blipFill>
        <p:spPr>
          <a:xfrm>
            <a:off x="11357889" y="365760"/>
            <a:ext cx="501899" cy="910088"/>
          </a:xfrm>
          <a:prstGeom prst="rect">
            <a:avLst/>
          </a:prstGeom>
        </p:spPr>
      </p:pic>
      <p:sp>
        <p:nvSpPr>
          <p:cNvPr id="2" name="Title 1"/>
          <p:cNvSpPr>
            <a:spLocks noGrp="1"/>
          </p:cNvSpPr>
          <p:nvPr>
            <p:ph type="title"/>
          </p:nvPr>
        </p:nvSpPr>
        <p:spPr>
          <a:xfrm>
            <a:off x="845127" y="365760"/>
            <a:ext cx="10515600" cy="912197"/>
          </a:xfrm>
        </p:spPr>
        <p:txBody>
          <a:bodyPr>
            <a:normAutofit/>
          </a:bodyPr>
          <a:lstStyle/>
          <a:p>
            <a:pPr algn="ctr"/>
            <a:r>
              <a:rPr lang="en-US" dirty="0"/>
              <a:t>Location (Satisfaction)</a:t>
            </a:r>
          </a:p>
        </p:txBody>
      </p:sp>
      <p:sp>
        <p:nvSpPr>
          <p:cNvPr id="4" name="Rounded Rectangle 3"/>
          <p:cNvSpPr/>
          <p:nvPr/>
        </p:nvSpPr>
        <p:spPr>
          <a:xfrm>
            <a:off x="5301333" y="1277957"/>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5" name="Rounded Rectangle 4"/>
          <p:cNvSpPr/>
          <p:nvPr/>
        </p:nvSpPr>
        <p:spPr>
          <a:xfrm>
            <a:off x="5301333" y="1400761"/>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graphicFrame>
        <p:nvGraphicFramePr>
          <p:cNvPr id="7" name="Chart 6"/>
          <p:cNvGraphicFramePr>
            <a:graphicFrameLocks/>
          </p:cNvGraphicFramePr>
          <p:nvPr>
            <p:extLst>
              <p:ext uri="{D42A27DB-BD31-4B8C-83A1-F6EECF244321}">
                <p14:modId xmlns:p14="http://schemas.microsoft.com/office/powerpoint/2010/main" val="4162887592"/>
              </p:ext>
            </p:extLst>
          </p:nvPr>
        </p:nvGraphicFramePr>
        <p:xfrm>
          <a:off x="-1" y="1600200"/>
          <a:ext cx="11357889" cy="52578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37386681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80514"/>
          <a:stretch/>
        </p:blipFill>
        <p:spPr>
          <a:xfrm>
            <a:off x="11357889" y="365760"/>
            <a:ext cx="501899" cy="910088"/>
          </a:xfrm>
          <a:prstGeom prst="rect">
            <a:avLst/>
          </a:prstGeom>
        </p:spPr>
      </p:pic>
      <p:sp>
        <p:nvSpPr>
          <p:cNvPr id="2" name="Title 1"/>
          <p:cNvSpPr>
            <a:spLocks noGrp="1"/>
          </p:cNvSpPr>
          <p:nvPr>
            <p:ph type="title"/>
          </p:nvPr>
        </p:nvSpPr>
        <p:spPr>
          <a:xfrm>
            <a:off x="845127" y="365760"/>
            <a:ext cx="10515600" cy="912197"/>
          </a:xfrm>
        </p:spPr>
        <p:txBody>
          <a:bodyPr>
            <a:normAutofit/>
          </a:bodyPr>
          <a:lstStyle/>
          <a:p>
            <a:pPr algn="ctr"/>
            <a:r>
              <a:rPr lang="en-US" dirty="0"/>
              <a:t>Personal Growth (Importance)</a:t>
            </a:r>
          </a:p>
        </p:txBody>
      </p:sp>
      <p:sp>
        <p:nvSpPr>
          <p:cNvPr id="4" name="Rounded Rectangle 3"/>
          <p:cNvSpPr/>
          <p:nvPr/>
        </p:nvSpPr>
        <p:spPr>
          <a:xfrm>
            <a:off x="5301333" y="1277957"/>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5" name="Rounded Rectangle 4"/>
          <p:cNvSpPr/>
          <p:nvPr/>
        </p:nvSpPr>
        <p:spPr>
          <a:xfrm>
            <a:off x="5301333" y="1400761"/>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graphicFrame>
        <p:nvGraphicFramePr>
          <p:cNvPr id="7" name="Chart 6"/>
          <p:cNvGraphicFramePr>
            <a:graphicFrameLocks/>
          </p:cNvGraphicFramePr>
          <p:nvPr>
            <p:extLst>
              <p:ext uri="{D42A27DB-BD31-4B8C-83A1-F6EECF244321}">
                <p14:modId xmlns:p14="http://schemas.microsoft.com/office/powerpoint/2010/main" val="1206859400"/>
              </p:ext>
            </p:extLst>
          </p:nvPr>
        </p:nvGraphicFramePr>
        <p:xfrm>
          <a:off x="-1" y="1866900"/>
          <a:ext cx="11357889" cy="49911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54701099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80514"/>
          <a:stretch/>
        </p:blipFill>
        <p:spPr>
          <a:xfrm>
            <a:off x="11357889" y="365760"/>
            <a:ext cx="501899" cy="910088"/>
          </a:xfrm>
          <a:prstGeom prst="rect">
            <a:avLst/>
          </a:prstGeom>
        </p:spPr>
      </p:pic>
      <p:sp>
        <p:nvSpPr>
          <p:cNvPr id="2" name="Title 1"/>
          <p:cNvSpPr>
            <a:spLocks noGrp="1"/>
          </p:cNvSpPr>
          <p:nvPr>
            <p:ph type="title"/>
          </p:nvPr>
        </p:nvSpPr>
        <p:spPr>
          <a:xfrm>
            <a:off x="845127" y="365760"/>
            <a:ext cx="10515600" cy="912197"/>
          </a:xfrm>
        </p:spPr>
        <p:txBody>
          <a:bodyPr>
            <a:normAutofit/>
          </a:bodyPr>
          <a:lstStyle/>
          <a:p>
            <a:pPr algn="ctr"/>
            <a:r>
              <a:rPr lang="en-US" dirty="0"/>
              <a:t>Personal Growth (Satisfaction)</a:t>
            </a:r>
          </a:p>
        </p:txBody>
      </p:sp>
      <p:sp>
        <p:nvSpPr>
          <p:cNvPr id="4" name="Rounded Rectangle 3"/>
          <p:cNvSpPr/>
          <p:nvPr/>
        </p:nvSpPr>
        <p:spPr>
          <a:xfrm>
            <a:off x="5301333" y="1277957"/>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5" name="Rounded Rectangle 4"/>
          <p:cNvSpPr/>
          <p:nvPr/>
        </p:nvSpPr>
        <p:spPr>
          <a:xfrm>
            <a:off x="5301333" y="1400761"/>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graphicFrame>
        <p:nvGraphicFramePr>
          <p:cNvPr id="9" name="Chart 8"/>
          <p:cNvGraphicFramePr>
            <a:graphicFrameLocks/>
          </p:cNvGraphicFramePr>
          <p:nvPr>
            <p:extLst>
              <p:ext uri="{D42A27DB-BD31-4B8C-83A1-F6EECF244321}">
                <p14:modId xmlns:p14="http://schemas.microsoft.com/office/powerpoint/2010/main" val="3802159305"/>
              </p:ext>
            </p:extLst>
          </p:nvPr>
        </p:nvGraphicFramePr>
        <p:xfrm>
          <a:off x="-1" y="1771650"/>
          <a:ext cx="11357889" cy="508635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7118302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80514"/>
          <a:stretch/>
        </p:blipFill>
        <p:spPr>
          <a:xfrm>
            <a:off x="11357889" y="365760"/>
            <a:ext cx="501899" cy="910088"/>
          </a:xfrm>
          <a:prstGeom prst="rect">
            <a:avLst/>
          </a:prstGeom>
        </p:spPr>
      </p:pic>
      <p:sp>
        <p:nvSpPr>
          <p:cNvPr id="2" name="Title 1"/>
          <p:cNvSpPr>
            <a:spLocks noGrp="1"/>
          </p:cNvSpPr>
          <p:nvPr>
            <p:ph type="title"/>
          </p:nvPr>
        </p:nvSpPr>
        <p:spPr>
          <a:xfrm>
            <a:off x="845127" y="365760"/>
            <a:ext cx="10515600" cy="912197"/>
          </a:xfrm>
        </p:spPr>
        <p:txBody>
          <a:bodyPr>
            <a:normAutofit/>
          </a:bodyPr>
          <a:lstStyle/>
          <a:p>
            <a:pPr algn="ctr"/>
            <a:r>
              <a:rPr lang="en-US" dirty="0"/>
              <a:t>Org Culture (Importance)</a:t>
            </a:r>
          </a:p>
        </p:txBody>
      </p:sp>
      <p:sp>
        <p:nvSpPr>
          <p:cNvPr id="4" name="Rounded Rectangle 3"/>
          <p:cNvSpPr/>
          <p:nvPr/>
        </p:nvSpPr>
        <p:spPr>
          <a:xfrm>
            <a:off x="5301333" y="1277957"/>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5" name="Rounded Rectangle 4"/>
          <p:cNvSpPr/>
          <p:nvPr/>
        </p:nvSpPr>
        <p:spPr>
          <a:xfrm>
            <a:off x="5301333" y="1400761"/>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graphicFrame>
        <p:nvGraphicFramePr>
          <p:cNvPr id="9" name="Chart 8"/>
          <p:cNvGraphicFramePr>
            <a:graphicFrameLocks/>
          </p:cNvGraphicFramePr>
          <p:nvPr>
            <p:extLst>
              <p:ext uri="{D42A27DB-BD31-4B8C-83A1-F6EECF244321}">
                <p14:modId xmlns:p14="http://schemas.microsoft.com/office/powerpoint/2010/main" val="302475398"/>
              </p:ext>
            </p:extLst>
          </p:nvPr>
        </p:nvGraphicFramePr>
        <p:xfrm>
          <a:off x="-1" y="1390650"/>
          <a:ext cx="11357889" cy="546735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5930645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80514"/>
          <a:stretch/>
        </p:blipFill>
        <p:spPr>
          <a:xfrm>
            <a:off x="11357889" y="365760"/>
            <a:ext cx="501899" cy="910088"/>
          </a:xfrm>
          <a:prstGeom prst="rect">
            <a:avLst/>
          </a:prstGeom>
        </p:spPr>
      </p:pic>
      <p:sp>
        <p:nvSpPr>
          <p:cNvPr id="2" name="Title 1"/>
          <p:cNvSpPr>
            <a:spLocks noGrp="1"/>
          </p:cNvSpPr>
          <p:nvPr>
            <p:ph type="title"/>
          </p:nvPr>
        </p:nvSpPr>
        <p:spPr>
          <a:xfrm>
            <a:off x="845127" y="365760"/>
            <a:ext cx="10515600" cy="912197"/>
          </a:xfrm>
        </p:spPr>
        <p:txBody>
          <a:bodyPr>
            <a:normAutofit/>
          </a:bodyPr>
          <a:lstStyle/>
          <a:p>
            <a:pPr algn="ctr"/>
            <a:r>
              <a:rPr lang="en-US" dirty="0"/>
              <a:t>Org Culture (Satisfaction)</a:t>
            </a:r>
          </a:p>
        </p:txBody>
      </p:sp>
      <p:sp>
        <p:nvSpPr>
          <p:cNvPr id="4" name="Rounded Rectangle 3"/>
          <p:cNvSpPr/>
          <p:nvPr/>
        </p:nvSpPr>
        <p:spPr>
          <a:xfrm>
            <a:off x="5301333" y="1277957"/>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5" name="Rounded Rectangle 4"/>
          <p:cNvSpPr/>
          <p:nvPr/>
        </p:nvSpPr>
        <p:spPr>
          <a:xfrm>
            <a:off x="5301333" y="1400761"/>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graphicFrame>
        <p:nvGraphicFramePr>
          <p:cNvPr id="9" name="Chart 8"/>
          <p:cNvGraphicFramePr>
            <a:graphicFrameLocks/>
          </p:cNvGraphicFramePr>
          <p:nvPr>
            <p:extLst>
              <p:ext uri="{D42A27DB-BD31-4B8C-83A1-F6EECF244321}">
                <p14:modId xmlns:p14="http://schemas.microsoft.com/office/powerpoint/2010/main" val="2322575389"/>
              </p:ext>
            </p:extLst>
          </p:nvPr>
        </p:nvGraphicFramePr>
        <p:xfrm>
          <a:off x="-1" y="1523564"/>
          <a:ext cx="11357890" cy="533443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78213550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80514"/>
          <a:stretch/>
        </p:blipFill>
        <p:spPr>
          <a:xfrm>
            <a:off x="11357889" y="365760"/>
            <a:ext cx="501899" cy="910088"/>
          </a:xfrm>
          <a:prstGeom prst="rect">
            <a:avLst/>
          </a:prstGeom>
        </p:spPr>
      </p:pic>
      <p:sp>
        <p:nvSpPr>
          <p:cNvPr id="2" name="Title 1"/>
          <p:cNvSpPr>
            <a:spLocks noGrp="1"/>
          </p:cNvSpPr>
          <p:nvPr>
            <p:ph type="title"/>
          </p:nvPr>
        </p:nvSpPr>
        <p:spPr>
          <a:xfrm>
            <a:off x="845127" y="365760"/>
            <a:ext cx="10515600" cy="912197"/>
          </a:xfrm>
        </p:spPr>
        <p:txBody>
          <a:bodyPr>
            <a:normAutofit/>
          </a:bodyPr>
          <a:lstStyle/>
          <a:p>
            <a:pPr algn="ctr"/>
            <a:r>
              <a:rPr lang="en-US" dirty="0"/>
              <a:t>Leadership/Management (Importance)</a:t>
            </a:r>
          </a:p>
        </p:txBody>
      </p:sp>
      <p:sp>
        <p:nvSpPr>
          <p:cNvPr id="4" name="Rounded Rectangle 3"/>
          <p:cNvSpPr/>
          <p:nvPr/>
        </p:nvSpPr>
        <p:spPr>
          <a:xfrm>
            <a:off x="5301333" y="1277957"/>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5" name="Rounded Rectangle 4"/>
          <p:cNvSpPr/>
          <p:nvPr/>
        </p:nvSpPr>
        <p:spPr>
          <a:xfrm>
            <a:off x="5301333" y="1400761"/>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graphicFrame>
        <p:nvGraphicFramePr>
          <p:cNvPr id="7" name="Chart 6"/>
          <p:cNvGraphicFramePr>
            <a:graphicFrameLocks/>
          </p:cNvGraphicFramePr>
          <p:nvPr>
            <p:extLst>
              <p:ext uri="{D42A27DB-BD31-4B8C-83A1-F6EECF244321}">
                <p14:modId xmlns:p14="http://schemas.microsoft.com/office/powerpoint/2010/main" val="2986995603"/>
              </p:ext>
            </p:extLst>
          </p:nvPr>
        </p:nvGraphicFramePr>
        <p:xfrm>
          <a:off x="-1" y="1390650"/>
          <a:ext cx="11357889" cy="546735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12979995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80514"/>
          <a:stretch/>
        </p:blipFill>
        <p:spPr>
          <a:xfrm>
            <a:off x="11357889" y="365760"/>
            <a:ext cx="501899" cy="910088"/>
          </a:xfrm>
          <a:prstGeom prst="rect">
            <a:avLst/>
          </a:prstGeom>
        </p:spPr>
      </p:pic>
      <p:sp>
        <p:nvSpPr>
          <p:cNvPr id="2" name="Title 1"/>
          <p:cNvSpPr>
            <a:spLocks noGrp="1"/>
          </p:cNvSpPr>
          <p:nvPr>
            <p:ph type="title"/>
          </p:nvPr>
        </p:nvSpPr>
        <p:spPr>
          <a:xfrm>
            <a:off x="845127" y="365760"/>
            <a:ext cx="10515600" cy="912197"/>
          </a:xfrm>
        </p:spPr>
        <p:txBody>
          <a:bodyPr>
            <a:normAutofit/>
          </a:bodyPr>
          <a:lstStyle/>
          <a:p>
            <a:pPr algn="ctr"/>
            <a:r>
              <a:rPr lang="en-US" dirty="0"/>
              <a:t>Leadership/Management (Satisfaction)</a:t>
            </a:r>
          </a:p>
        </p:txBody>
      </p:sp>
      <p:sp>
        <p:nvSpPr>
          <p:cNvPr id="4" name="Rounded Rectangle 3"/>
          <p:cNvSpPr/>
          <p:nvPr/>
        </p:nvSpPr>
        <p:spPr>
          <a:xfrm>
            <a:off x="5301333" y="1277957"/>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5" name="Rounded Rectangle 4"/>
          <p:cNvSpPr/>
          <p:nvPr/>
        </p:nvSpPr>
        <p:spPr>
          <a:xfrm>
            <a:off x="5301333" y="1400761"/>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graphicFrame>
        <p:nvGraphicFramePr>
          <p:cNvPr id="7" name="Chart 6"/>
          <p:cNvGraphicFramePr>
            <a:graphicFrameLocks/>
          </p:cNvGraphicFramePr>
          <p:nvPr>
            <p:extLst>
              <p:ext uri="{D42A27DB-BD31-4B8C-83A1-F6EECF244321}">
                <p14:modId xmlns:p14="http://schemas.microsoft.com/office/powerpoint/2010/main" val="2699782527"/>
              </p:ext>
            </p:extLst>
          </p:nvPr>
        </p:nvGraphicFramePr>
        <p:xfrm>
          <a:off x="-1" y="1523564"/>
          <a:ext cx="11357889" cy="533443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111853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5127" y="365760"/>
            <a:ext cx="10515600" cy="912197"/>
          </a:xfrm>
        </p:spPr>
        <p:txBody>
          <a:bodyPr/>
          <a:lstStyle/>
          <a:p>
            <a:pPr algn="ctr"/>
            <a:r>
              <a:rPr lang="en-US" dirty="0" smtClean="0"/>
              <a:t>Overview</a:t>
            </a:r>
            <a:endParaRPr lang="en-US" dirty="0"/>
          </a:p>
        </p:txBody>
      </p:sp>
      <p:sp>
        <p:nvSpPr>
          <p:cNvPr id="3" name="Content Placeholder 2"/>
          <p:cNvSpPr>
            <a:spLocks noGrp="1"/>
          </p:cNvSpPr>
          <p:nvPr>
            <p:ph idx="1"/>
          </p:nvPr>
        </p:nvSpPr>
        <p:spPr>
          <a:xfrm>
            <a:off x="966313" y="2235873"/>
            <a:ext cx="10515600" cy="4351337"/>
          </a:xfrm>
        </p:spPr>
        <p:txBody>
          <a:bodyPr>
            <a:normAutofit/>
          </a:bodyPr>
          <a:lstStyle/>
          <a:p>
            <a:pPr marL="0" indent="0" algn="ctr">
              <a:buNone/>
            </a:pPr>
            <a:r>
              <a:rPr lang="en-US" dirty="0" smtClean="0">
                <a:solidFill>
                  <a:schemeClr val="tx1">
                    <a:lumMod val="50000"/>
                    <a:lumOff val="50000"/>
                  </a:schemeClr>
                </a:solidFill>
              </a:rPr>
              <a:t>What we did, why we did it and who’s responded so far.</a:t>
            </a:r>
            <a:endParaRPr lang="en-US" dirty="0">
              <a:solidFill>
                <a:schemeClr val="tx1">
                  <a:lumMod val="50000"/>
                  <a:lumOff val="50000"/>
                </a:schemeClr>
              </a:solidFill>
            </a:endParaRPr>
          </a:p>
        </p:txBody>
      </p:sp>
      <p:sp>
        <p:nvSpPr>
          <p:cNvPr id="4" name="Rounded Rectangle 3"/>
          <p:cNvSpPr/>
          <p:nvPr/>
        </p:nvSpPr>
        <p:spPr>
          <a:xfrm>
            <a:off x="5301333" y="1277957"/>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5" name="Rounded Rectangle 4"/>
          <p:cNvSpPr/>
          <p:nvPr/>
        </p:nvSpPr>
        <p:spPr>
          <a:xfrm>
            <a:off x="5301333" y="1400761"/>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l="39453" r="39589"/>
          <a:stretch/>
        </p:blipFill>
        <p:spPr>
          <a:xfrm>
            <a:off x="11346872" y="365760"/>
            <a:ext cx="539827" cy="910088"/>
          </a:xfrm>
          <a:prstGeom prst="rect">
            <a:avLst/>
          </a:prstGeom>
        </p:spPr>
      </p:pic>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60411" r="19058"/>
          <a:stretch/>
        </p:blipFill>
        <p:spPr>
          <a:xfrm>
            <a:off x="11373018" y="363296"/>
            <a:ext cx="528810" cy="910088"/>
          </a:xfrm>
          <a:prstGeom prst="rect">
            <a:avLst/>
          </a:prstGeom>
        </p:spPr>
      </p:pic>
    </p:spTree>
    <p:extLst>
      <p:ext uri="{BB962C8B-B14F-4D97-AF65-F5344CB8AC3E}">
        <p14:creationId xmlns:p14="http://schemas.microsoft.com/office/powerpoint/2010/main" val="225953623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3">
            <a:extLst>
              <a:ext uri="{28A0092B-C50C-407E-A947-70E740481C1C}">
                <a14:useLocalDpi xmlns:a14="http://schemas.microsoft.com/office/drawing/2010/main" val="0"/>
              </a:ext>
            </a:extLst>
          </a:blip>
          <a:srcRect l="19778" r="60119"/>
          <a:stretch/>
        </p:blipFill>
        <p:spPr>
          <a:xfrm>
            <a:off x="11375060" y="363296"/>
            <a:ext cx="517793" cy="910088"/>
          </a:xfrm>
          <a:prstGeom prst="rect">
            <a:avLst/>
          </a:prstGeom>
        </p:spPr>
      </p:pic>
      <p:sp>
        <p:nvSpPr>
          <p:cNvPr id="2" name="Title 1"/>
          <p:cNvSpPr>
            <a:spLocks noGrp="1"/>
          </p:cNvSpPr>
          <p:nvPr>
            <p:ph type="title"/>
          </p:nvPr>
        </p:nvSpPr>
        <p:spPr>
          <a:xfrm>
            <a:off x="845127" y="365760"/>
            <a:ext cx="10515600" cy="912197"/>
          </a:xfrm>
        </p:spPr>
        <p:txBody>
          <a:bodyPr/>
          <a:lstStyle/>
          <a:p>
            <a:pPr algn="ctr"/>
            <a:r>
              <a:rPr lang="en-US" dirty="0" smtClean="0"/>
              <a:t>Retention by Gender</a:t>
            </a:r>
            <a:endParaRPr lang="en-US" dirty="0"/>
          </a:p>
        </p:txBody>
      </p:sp>
      <p:sp>
        <p:nvSpPr>
          <p:cNvPr id="4" name="Rounded Rectangle 3"/>
          <p:cNvSpPr/>
          <p:nvPr/>
        </p:nvSpPr>
        <p:spPr>
          <a:xfrm>
            <a:off x="5301333" y="1277957"/>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5" name="Rounded Rectangle 4"/>
          <p:cNvSpPr/>
          <p:nvPr/>
        </p:nvSpPr>
        <p:spPr>
          <a:xfrm>
            <a:off x="5301333" y="1400761"/>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878178" y="1828800"/>
            <a:ext cx="10515600" cy="4351337"/>
          </a:xfrm>
        </p:spPr>
        <p:txBody>
          <a:bodyPr/>
          <a:lstStyle/>
          <a:p>
            <a:pPr marL="0" indent="0" algn="ctr">
              <a:buNone/>
            </a:pPr>
            <a:r>
              <a:rPr lang="en-US" dirty="0" smtClean="0">
                <a:solidFill>
                  <a:schemeClr val="tx1">
                    <a:lumMod val="50000"/>
                    <a:lumOff val="50000"/>
                  </a:schemeClr>
                </a:solidFill>
              </a:rPr>
              <a:t>How does gender influence factors that encourage people to stay in their jobs?</a:t>
            </a:r>
            <a:endParaRPr lang="en-US" dirty="0">
              <a:solidFill>
                <a:schemeClr val="tx1">
                  <a:lumMod val="50000"/>
                  <a:lumOff val="50000"/>
                </a:schemeClr>
              </a:solidFill>
            </a:endParaRPr>
          </a:p>
        </p:txBody>
      </p:sp>
    </p:spTree>
    <p:extLst>
      <p:ext uri="{BB962C8B-B14F-4D97-AF65-F5344CB8AC3E}">
        <p14:creationId xmlns:p14="http://schemas.microsoft.com/office/powerpoint/2010/main" val="423678396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3">
            <a:extLst>
              <a:ext uri="{28A0092B-C50C-407E-A947-70E740481C1C}">
                <a14:useLocalDpi xmlns:a14="http://schemas.microsoft.com/office/drawing/2010/main" val="0"/>
              </a:ext>
            </a:extLst>
          </a:blip>
          <a:srcRect l="19778" r="60119"/>
          <a:stretch/>
        </p:blipFill>
        <p:spPr>
          <a:xfrm>
            <a:off x="11375060" y="363296"/>
            <a:ext cx="517793" cy="910088"/>
          </a:xfrm>
          <a:prstGeom prst="rect">
            <a:avLst/>
          </a:prstGeom>
        </p:spPr>
      </p:pic>
      <p:sp>
        <p:nvSpPr>
          <p:cNvPr id="2" name="Title 1"/>
          <p:cNvSpPr>
            <a:spLocks noGrp="1"/>
          </p:cNvSpPr>
          <p:nvPr>
            <p:ph type="title"/>
          </p:nvPr>
        </p:nvSpPr>
        <p:spPr>
          <a:xfrm>
            <a:off x="845127" y="365760"/>
            <a:ext cx="10515600" cy="912197"/>
          </a:xfrm>
        </p:spPr>
        <p:txBody>
          <a:bodyPr>
            <a:normAutofit fontScale="90000"/>
          </a:bodyPr>
          <a:lstStyle/>
          <a:p>
            <a:pPr algn="ctr"/>
            <a:r>
              <a:rPr lang="en-US" dirty="0"/>
              <a:t>Results by </a:t>
            </a:r>
            <a:r>
              <a:rPr lang="en-US" dirty="0" smtClean="0"/>
              <a:t>Gender: </a:t>
            </a:r>
            <a:r>
              <a:rPr lang="en-US" dirty="0"/>
              <a:t>Financial Factors and Benefits</a:t>
            </a:r>
          </a:p>
        </p:txBody>
      </p:sp>
      <p:sp>
        <p:nvSpPr>
          <p:cNvPr id="4" name="Rounded Rectangle 3"/>
          <p:cNvSpPr/>
          <p:nvPr/>
        </p:nvSpPr>
        <p:spPr>
          <a:xfrm>
            <a:off x="5301333" y="1277957"/>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5" name="Rounded Rectangle 4"/>
          <p:cNvSpPr/>
          <p:nvPr/>
        </p:nvSpPr>
        <p:spPr>
          <a:xfrm>
            <a:off x="5301333" y="1400761"/>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p:txBody>
          <a:bodyPr>
            <a:normAutofit/>
          </a:bodyPr>
          <a:lstStyle/>
          <a:p>
            <a:r>
              <a:rPr lang="en-US" dirty="0"/>
              <a:t>Financial factors</a:t>
            </a:r>
          </a:p>
          <a:p>
            <a:pPr lvl="1"/>
            <a:r>
              <a:rPr lang="en-US" sz="2800" dirty="0"/>
              <a:t>Retirement contributions rated more highly</a:t>
            </a:r>
            <a:r>
              <a:rPr lang="en-US" sz="2800" baseline="30000" dirty="0"/>
              <a:t>1</a:t>
            </a:r>
            <a:r>
              <a:rPr lang="en-US" sz="2800" dirty="0"/>
              <a:t> by men</a:t>
            </a:r>
          </a:p>
          <a:p>
            <a:pPr lvl="1"/>
            <a:r>
              <a:rPr lang="en-US" sz="2800" dirty="0"/>
              <a:t>Paid time off (vacation, holidays, sick leave) rated more highly by women</a:t>
            </a:r>
          </a:p>
          <a:p>
            <a:r>
              <a:rPr lang="en-US" dirty="0"/>
              <a:t>Benefits</a:t>
            </a:r>
          </a:p>
          <a:p>
            <a:pPr lvl="1"/>
            <a:r>
              <a:rPr lang="en-US" sz="2800" dirty="0"/>
              <a:t>Carryover or payout of vacation/sick time rated more highly by women</a:t>
            </a:r>
          </a:p>
          <a:p>
            <a:pPr lvl="1"/>
            <a:r>
              <a:rPr lang="en-US" sz="2800" dirty="0"/>
              <a:t>Tuition benefits for self/family rated more highly by men</a:t>
            </a:r>
          </a:p>
          <a:p>
            <a:pPr lvl="1"/>
            <a:endParaRPr lang="en-US" sz="2800" dirty="0"/>
          </a:p>
          <a:p>
            <a:pPr marL="0" indent="0">
              <a:buNone/>
            </a:pPr>
            <a:endParaRPr lang="en-US" dirty="0"/>
          </a:p>
        </p:txBody>
      </p:sp>
      <p:sp>
        <p:nvSpPr>
          <p:cNvPr id="10" name="Footer Placeholder 5"/>
          <p:cNvSpPr>
            <a:spLocks noGrp="1"/>
          </p:cNvSpPr>
          <p:nvPr>
            <p:ph type="ftr" sz="quarter" idx="11"/>
          </p:nvPr>
        </p:nvSpPr>
        <p:spPr>
          <a:xfrm>
            <a:off x="845127" y="6312416"/>
            <a:ext cx="7416800" cy="365125"/>
          </a:xfrm>
        </p:spPr>
        <p:txBody>
          <a:bodyPr/>
          <a:lstStyle/>
          <a:p>
            <a:pPr algn="l"/>
            <a:r>
              <a:rPr lang="en-US" sz="1600" baseline="30000" dirty="0" smtClean="0">
                <a:solidFill>
                  <a:schemeClr val="tx1"/>
                </a:solidFill>
              </a:rPr>
              <a:t>1</a:t>
            </a:r>
            <a:r>
              <a:rPr lang="en-US" sz="1600" dirty="0" smtClean="0">
                <a:solidFill>
                  <a:schemeClr val="tx1"/>
                </a:solidFill>
              </a:rPr>
              <a:t>"Rated more highly"="more likely to rate as important or very important</a:t>
            </a:r>
            <a:endParaRPr lang="en-US" sz="1600" dirty="0">
              <a:solidFill>
                <a:schemeClr val="tx1"/>
              </a:solidFill>
            </a:endParaRPr>
          </a:p>
        </p:txBody>
      </p:sp>
    </p:spTree>
    <p:extLst>
      <p:ext uri="{BB962C8B-B14F-4D97-AF65-F5344CB8AC3E}">
        <p14:creationId xmlns:p14="http://schemas.microsoft.com/office/powerpoint/2010/main" val="390883658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3">
            <a:extLst>
              <a:ext uri="{28A0092B-C50C-407E-A947-70E740481C1C}">
                <a14:useLocalDpi xmlns:a14="http://schemas.microsoft.com/office/drawing/2010/main" val="0"/>
              </a:ext>
            </a:extLst>
          </a:blip>
          <a:srcRect l="19778" r="60119"/>
          <a:stretch/>
        </p:blipFill>
        <p:spPr>
          <a:xfrm>
            <a:off x="11375060" y="363296"/>
            <a:ext cx="517793" cy="910088"/>
          </a:xfrm>
          <a:prstGeom prst="rect">
            <a:avLst/>
          </a:prstGeom>
        </p:spPr>
      </p:pic>
      <p:sp>
        <p:nvSpPr>
          <p:cNvPr id="2" name="Title 1"/>
          <p:cNvSpPr>
            <a:spLocks noGrp="1"/>
          </p:cNvSpPr>
          <p:nvPr>
            <p:ph type="title"/>
          </p:nvPr>
        </p:nvSpPr>
        <p:spPr>
          <a:xfrm>
            <a:off x="563526" y="365760"/>
            <a:ext cx="10797201" cy="912197"/>
          </a:xfrm>
        </p:spPr>
        <p:txBody>
          <a:bodyPr>
            <a:normAutofit fontScale="90000"/>
          </a:bodyPr>
          <a:lstStyle/>
          <a:p>
            <a:pPr algn="ctr"/>
            <a:r>
              <a:rPr lang="en-US" dirty="0"/>
              <a:t>Results by </a:t>
            </a:r>
            <a:r>
              <a:rPr lang="en-US" dirty="0" smtClean="0"/>
              <a:t>Gender: </a:t>
            </a:r>
            <a:r>
              <a:rPr lang="en-US" dirty="0"/>
              <a:t>Location and Work/Life Balance</a:t>
            </a:r>
          </a:p>
        </p:txBody>
      </p:sp>
      <p:sp>
        <p:nvSpPr>
          <p:cNvPr id="4" name="Rounded Rectangle 3"/>
          <p:cNvSpPr/>
          <p:nvPr/>
        </p:nvSpPr>
        <p:spPr>
          <a:xfrm>
            <a:off x="5301333" y="1277957"/>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5" name="Rounded Rectangle 4"/>
          <p:cNvSpPr/>
          <p:nvPr/>
        </p:nvSpPr>
        <p:spPr>
          <a:xfrm>
            <a:off x="5301333" y="1400761"/>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p:txBody>
          <a:bodyPr/>
          <a:lstStyle/>
          <a:p>
            <a:r>
              <a:rPr lang="en-US" dirty="0"/>
              <a:t>Location – all factors differing by &gt; 5% favored by women</a:t>
            </a:r>
          </a:p>
          <a:p>
            <a:pPr lvl="1"/>
            <a:r>
              <a:rPr lang="en-US" dirty="0"/>
              <a:t>State/province, proximity to family, population size, recreational opportunities, and climate.</a:t>
            </a:r>
          </a:p>
          <a:p>
            <a:r>
              <a:rPr lang="en-US" dirty="0"/>
              <a:t>Work/Life Balance - all factors differing by &gt; 5% favored by women</a:t>
            </a:r>
          </a:p>
          <a:p>
            <a:pPr lvl="1"/>
            <a:r>
              <a:rPr lang="en-US" dirty="0"/>
              <a:t>Number of hours expected to work, flexible hours/alternative work schedules, telecommuting, onsite fitness/wellness programs, private space for nursing mothers</a:t>
            </a:r>
          </a:p>
          <a:p>
            <a:pPr marL="0" indent="0">
              <a:buNone/>
            </a:pPr>
            <a:endParaRPr lang="en-US" dirty="0"/>
          </a:p>
        </p:txBody>
      </p:sp>
    </p:spTree>
    <p:extLst>
      <p:ext uri="{BB962C8B-B14F-4D97-AF65-F5344CB8AC3E}">
        <p14:creationId xmlns:p14="http://schemas.microsoft.com/office/powerpoint/2010/main" val="305922040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3">
            <a:extLst>
              <a:ext uri="{28A0092B-C50C-407E-A947-70E740481C1C}">
                <a14:useLocalDpi xmlns:a14="http://schemas.microsoft.com/office/drawing/2010/main" val="0"/>
              </a:ext>
            </a:extLst>
          </a:blip>
          <a:srcRect l="19778" r="60119"/>
          <a:stretch/>
        </p:blipFill>
        <p:spPr>
          <a:xfrm>
            <a:off x="11375060" y="363296"/>
            <a:ext cx="517793" cy="910088"/>
          </a:xfrm>
          <a:prstGeom prst="rect">
            <a:avLst/>
          </a:prstGeom>
        </p:spPr>
      </p:pic>
      <p:sp>
        <p:nvSpPr>
          <p:cNvPr id="2" name="Title 1"/>
          <p:cNvSpPr>
            <a:spLocks noGrp="1"/>
          </p:cNvSpPr>
          <p:nvPr>
            <p:ph type="title"/>
          </p:nvPr>
        </p:nvSpPr>
        <p:spPr>
          <a:xfrm>
            <a:off x="563526" y="365760"/>
            <a:ext cx="10797201" cy="912197"/>
          </a:xfrm>
        </p:spPr>
        <p:txBody>
          <a:bodyPr>
            <a:normAutofit/>
          </a:bodyPr>
          <a:lstStyle/>
          <a:p>
            <a:pPr algn="ctr"/>
            <a:r>
              <a:rPr lang="en-US" dirty="0"/>
              <a:t>Results by </a:t>
            </a:r>
            <a:r>
              <a:rPr lang="en-US" dirty="0" smtClean="0"/>
              <a:t>Gender: </a:t>
            </a:r>
            <a:r>
              <a:rPr lang="en-US" dirty="0"/>
              <a:t>Personal Growth</a:t>
            </a:r>
          </a:p>
        </p:txBody>
      </p:sp>
      <p:sp>
        <p:nvSpPr>
          <p:cNvPr id="4" name="Rounded Rectangle 3"/>
          <p:cNvSpPr/>
          <p:nvPr/>
        </p:nvSpPr>
        <p:spPr>
          <a:xfrm>
            <a:off x="5301333" y="1277957"/>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5" name="Rounded Rectangle 4"/>
          <p:cNvSpPr/>
          <p:nvPr/>
        </p:nvSpPr>
        <p:spPr>
          <a:xfrm>
            <a:off x="5301333" y="1400761"/>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p:txBody>
          <a:bodyPr/>
          <a:lstStyle/>
          <a:p>
            <a:r>
              <a:rPr lang="en-US" dirty="0"/>
              <a:t>Rated more highly by men</a:t>
            </a:r>
          </a:p>
          <a:p>
            <a:pPr lvl="1"/>
            <a:r>
              <a:rPr lang="en-US" dirty="0">
                <a:solidFill>
                  <a:prstClr val="black"/>
                </a:solidFill>
              </a:rPr>
              <a:t>Opportunity to be creative/innovative – rated more highly by men</a:t>
            </a:r>
            <a:endParaRPr lang="en-US" dirty="0"/>
          </a:p>
          <a:p>
            <a:r>
              <a:rPr lang="en-US" dirty="0"/>
              <a:t>Rated more highly by women</a:t>
            </a:r>
          </a:p>
          <a:p>
            <a:pPr lvl="1"/>
            <a:r>
              <a:rPr lang="en-US" dirty="0"/>
              <a:t>IT staff involved in strategic planning, idea generation, treated as valuable partners, not just brought in to accomplish tasks – rated more highly by women</a:t>
            </a:r>
          </a:p>
          <a:p>
            <a:pPr lvl="1"/>
            <a:r>
              <a:rPr lang="en-US" dirty="0"/>
              <a:t>Mentoring programs – rated more highly by women</a:t>
            </a:r>
          </a:p>
          <a:p>
            <a:pPr lvl="1"/>
            <a:endParaRPr lang="en-US" dirty="0"/>
          </a:p>
          <a:p>
            <a:pPr lvl="1"/>
            <a:endParaRPr lang="en-US" dirty="0"/>
          </a:p>
          <a:p>
            <a:pPr lvl="1"/>
            <a:endParaRPr lang="en-US" dirty="0"/>
          </a:p>
          <a:p>
            <a:pPr marL="0" indent="0">
              <a:buNone/>
            </a:pPr>
            <a:endParaRPr lang="en-US" dirty="0"/>
          </a:p>
        </p:txBody>
      </p:sp>
    </p:spTree>
    <p:extLst>
      <p:ext uri="{BB962C8B-B14F-4D97-AF65-F5344CB8AC3E}">
        <p14:creationId xmlns:p14="http://schemas.microsoft.com/office/powerpoint/2010/main" val="325911882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3">
            <a:extLst>
              <a:ext uri="{28A0092B-C50C-407E-A947-70E740481C1C}">
                <a14:useLocalDpi xmlns:a14="http://schemas.microsoft.com/office/drawing/2010/main" val="0"/>
              </a:ext>
            </a:extLst>
          </a:blip>
          <a:srcRect l="19778" r="60119"/>
          <a:stretch/>
        </p:blipFill>
        <p:spPr>
          <a:xfrm>
            <a:off x="11375060" y="363296"/>
            <a:ext cx="517793" cy="910088"/>
          </a:xfrm>
          <a:prstGeom prst="rect">
            <a:avLst/>
          </a:prstGeom>
        </p:spPr>
      </p:pic>
      <p:sp>
        <p:nvSpPr>
          <p:cNvPr id="2" name="Title 1"/>
          <p:cNvSpPr>
            <a:spLocks noGrp="1"/>
          </p:cNvSpPr>
          <p:nvPr>
            <p:ph type="title"/>
          </p:nvPr>
        </p:nvSpPr>
        <p:spPr>
          <a:xfrm>
            <a:off x="845127" y="365760"/>
            <a:ext cx="10515600" cy="912197"/>
          </a:xfrm>
        </p:spPr>
        <p:txBody>
          <a:bodyPr>
            <a:normAutofit fontScale="90000"/>
          </a:bodyPr>
          <a:lstStyle/>
          <a:p>
            <a:pPr algn="ctr"/>
            <a:r>
              <a:rPr lang="en-US" dirty="0"/>
              <a:t>Results by </a:t>
            </a:r>
            <a:r>
              <a:rPr lang="en-US" dirty="0" smtClean="0"/>
              <a:t>Gender: Environment/Organizational </a:t>
            </a:r>
            <a:r>
              <a:rPr lang="en-US" dirty="0"/>
              <a:t>Culture, Leadership/Management</a:t>
            </a:r>
          </a:p>
        </p:txBody>
      </p:sp>
      <p:sp>
        <p:nvSpPr>
          <p:cNvPr id="4" name="Rounded Rectangle 3"/>
          <p:cNvSpPr/>
          <p:nvPr/>
        </p:nvSpPr>
        <p:spPr>
          <a:xfrm>
            <a:off x="5301333" y="1277957"/>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5" name="Rounded Rectangle 4"/>
          <p:cNvSpPr/>
          <p:nvPr/>
        </p:nvSpPr>
        <p:spPr>
          <a:xfrm>
            <a:off x="5301333" y="1400761"/>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p:txBody>
          <a:bodyPr/>
          <a:lstStyle/>
          <a:p>
            <a:r>
              <a:rPr lang="en-US" dirty="0"/>
              <a:t>Environment and organizational culture - all factors differing by &gt; 5% favored by women</a:t>
            </a:r>
          </a:p>
          <a:p>
            <a:pPr lvl="1"/>
            <a:r>
              <a:rPr lang="en-US" dirty="0"/>
              <a:t>Work space, diverse workforce, diverse senior management, relationship with coworkers, affinity groups, environmental sustainability/recycling, type of organization</a:t>
            </a:r>
          </a:p>
          <a:p>
            <a:r>
              <a:rPr lang="en-US" dirty="0"/>
              <a:t>Leadership and management</a:t>
            </a:r>
          </a:p>
          <a:p>
            <a:pPr lvl="1"/>
            <a:r>
              <a:rPr lang="en-US" dirty="0"/>
              <a:t>Men and women differed by &gt; 5% on only one factor: Recognition/appreciation for my work, which was favored by </a:t>
            </a:r>
            <a:r>
              <a:rPr lang="en-US" dirty="0" smtClean="0"/>
              <a:t>women</a:t>
            </a:r>
            <a:endParaRPr lang="en-US" dirty="0"/>
          </a:p>
          <a:p>
            <a:pPr lvl="1"/>
            <a:endParaRPr lang="en-US" dirty="0"/>
          </a:p>
          <a:p>
            <a:pPr lvl="1"/>
            <a:endParaRPr lang="en-US" dirty="0"/>
          </a:p>
          <a:p>
            <a:pPr marL="0" indent="0">
              <a:buNone/>
            </a:pPr>
            <a:endParaRPr lang="en-US" dirty="0"/>
          </a:p>
        </p:txBody>
      </p:sp>
    </p:spTree>
    <p:extLst>
      <p:ext uri="{BB962C8B-B14F-4D97-AF65-F5344CB8AC3E}">
        <p14:creationId xmlns:p14="http://schemas.microsoft.com/office/powerpoint/2010/main" val="271399659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3">
            <a:extLst>
              <a:ext uri="{28A0092B-C50C-407E-A947-70E740481C1C}">
                <a14:useLocalDpi xmlns:a14="http://schemas.microsoft.com/office/drawing/2010/main" val="0"/>
              </a:ext>
            </a:extLst>
          </a:blip>
          <a:srcRect l="19778" r="60119"/>
          <a:stretch/>
        </p:blipFill>
        <p:spPr>
          <a:xfrm>
            <a:off x="11375060" y="363296"/>
            <a:ext cx="517793" cy="910088"/>
          </a:xfrm>
          <a:prstGeom prst="rect">
            <a:avLst/>
          </a:prstGeom>
        </p:spPr>
      </p:pic>
      <p:sp>
        <p:nvSpPr>
          <p:cNvPr id="2" name="Title 1"/>
          <p:cNvSpPr>
            <a:spLocks noGrp="1"/>
          </p:cNvSpPr>
          <p:nvPr>
            <p:ph type="title"/>
          </p:nvPr>
        </p:nvSpPr>
        <p:spPr>
          <a:xfrm>
            <a:off x="845127" y="365760"/>
            <a:ext cx="10515600" cy="912197"/>
          </a:xfrm>
        </p:spPr>
        <p:txBody>
          <a:bodyPr/>
          <a:lstStyle/>
          <a:p>
            <a:pPr algn="ctr"/>
            <a:r>
              <a:rPr lang="en-US" dirty="0"/>
              <a:t>Overall importance by Gender</a:t>
            </a:r>
          </a:p>
        </p:txBody>
      </p:sp>
      <p:sp>
        <p:nvSpPr>
          <p:cNvPr id="4" name="Rounded Rectangle 3"/>
          <p:cNvSpPr/>
          <p:nvPr/>
        </p:nvSpPr>
        <p:spPr>
          <a:xfrm>
            <a:off x="5301333" y="1277957"/>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5" name="Rounded Rectangle 4"/>
          <p:cNvSpPr/>
          <p:nvPr/>
        </p:nvSpPr>
        <p:spPr>
          <a:xfrm>
            <a:off x="5301333" y="1400761"/>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p:txBody>
          <a:bodyPr/>
          <a:lstStyle/>
          <a:p>
            <a:r>
              <a:rPr lang="en-US" dirty="0"/>
              <a:t>More important to men</a:t>
            </a:r>
          </a:p>
          <a:p>
            <a:pPr lvl="1"/>
            <a:r>
              <a:rPr lang="en-US" dirty="0"/>
              <a:t>Work/life balance </a:t>
            </a:r>
          </a:p>
          <a:p>
            <a:pPr lvl="1"/>
            <a:r>
              <a:rPr lang="en-US" dirty="0"/>
              <a:t>Personal growth </a:t>
            </a:r>
          </a:p>
          <a:p>
            <a:r>
              <a:rPr lang="en-US" dirty="0"/>
              <a:t>More important to women</a:t>
            </a:r>
          </a:p>
          <a:p>
            <a:pPr lvl="1"/>
            <a:r>
              <a:rPr lang="en-US" dirty="0"/>
              <a:t>Work environment/organizational culture </a:t>
            </a:r>
          </a:p>
          <a:p>
            <a:pPr lvl="1"/>
            <a:r>
              <a:rPr lang="en-US" dirty="0"/>
              <a:t>Leadership/management – more important to women</a:t>
            </a:r>
          </a:p>
          <a:p>
            <a:r>
              <a:rPr lang="en-US" dirty="0"/>
              <a:t>Least-important factors – no variance of &gt; 5% by gender for items ranked 6 or 7.</a:t>
            </a:r>
          </a:p>
          <a:p>
            <a:pPr marL="0" indent="0">
              <a:buNone/>
            </a:pPr>
            <a:endParaRPr lang="en-US" dirty="0"/>
          </a:p>
        </p:txBody>
      </p:sp>
    </p:spTree>
    <p:extLst>
      <p:ext uri="{BB962C8B-B14F-4D97-AF65-F5344CB8AC3E}">
        <p14:creationId xmlns:p14="http://schemas.microsoft.com/office/powerpoint/2010/main" val="408242994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Oval Callout 20"/>
          <p:cNvSpPr/>
          <p:nvPr/>
        </p:nvSpPr>
        <p:spPr>
          <a:xfrm flipH="1">
            <a:off x="4876294" y="2835443"/>
            <a:ext cx="1442994" cy="658946"/>
          </a:xfrm>
          <a:prstGeom prst="wedgeEllipseCallou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rPr>
              <a:t>!!!</a:t>
            </a:r>
          </a:p>
        </p:txBody>
      </p:sp>
      <p:sp>
        <p:nvSpPr>
          <p:cNvPr id="2" name="Title 1"/>
          <p:cNvSpPr>
            <a:spLocks noGrp="1"/>
          </p:cNvSpPr>
          <p:nvPr>
            <p:ph type="title"/>
          </p:nvPr>
        </p:nvSpPr>
        <p:spPr>
          <a:xfrm>
            <a:off x="845127" y="365760"/>
            <a:ext cx="10515600" cy="912197"/>
          </a:xfrm>
        </p:spPr>
        <p:txBody>
          <a:bodyPr/>
          <a:lstStyle/>
          <a:p>
            <a:pPr algn="ctr"/>
            <a:r>
              <a:rPr lang="en-US" dirty="0" smtClean="0"/>
              <a:t>Discussion / Questions</a:t>
            </a:r>
            <a:endParaRPr lang="en-US" dirty="0"/>
          </a:p>
        </p:txBody>
      </p:sp>
      <p:sp>
        <p:nvSpPr>
          <p:cNvPr id="4" name="Rounded Rectangle 3"/>
          <p:cNvSpPr/>
          <p:nvPr/>
        </p:nvSpPr>
        <p:spPr>
          <a:xfrm>
            <a:off x="5301333" y="1277957"/>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5" name="Rounded Rectangle 4"/>
          <p:cNvSpPr/>
          <p:nvPr/>
        </p:nvSpPr>
        <p:spPr>
          <a:xfrm>
            <a:off x="5301333" y="1400761"/>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99590" y="3429000"/>
            <a:ext cx="3344195" cy="2282293"/>
          </a:xfrm>
          <a:prstGeom prst="rect">
            <a:avLst/>
          </a:prstGeom>
        </p:spPr>
      </p:pic>
      <p:sp>
        <p:nvSpPr>
          <p:cNvPr id="16" name="Oval Callout 15"/>
          <p:cNvSpPr/>
          <p:nvPr/>
        </p:nvSpPr>
        <p:spPr>
          <a:xfrm>
            <a:off x="6411430" y="2530550"/>
            <a:ext cx="1427546" cy="796912"/>
          </a:xfrm>
          <a:prstGeom prst="wedgeEllipseCallou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solidFill>
                  <a:schemeClr val="tx1"/>
                </a:solidFill>
              </a:rPr>
              <a:t>???</a:t>
            </a:r>
          </a:p>
        </p:txBody>
      </p:sp>
      <p:sp>
        <p:nvSpPr>
          <p:cNvPr id="18" name="Oval Callout 17"/>
          <p:cNvSpPr/>
          <p:nvPr/>
        </p:nvSpPr>
        <p:spPr>
          <a:xfrm>
            <a:off x="7195710" y="2803544"/>
            <a:ext cx="1648047" cy="893134"/>
          </a:xfrm>
          <a:prstGeom prst="wedgeEllipseCallou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solidFill>
                  <a:schemeClr val="tx1"/>
                </a:solidFill>
              </a:rPr>
              <a:t>$ &lt; Y!</a:t>
            </a:r>
            <a:endParaRPr lang="en-US" sz="3200" dirty="0">
              <a:solidFill>
                <a:schemeClr val="tx1"/>
              </a:solidFill>
            </a:endParaRPr>
          </a:p>
        </p:txBody>
      </p:sp>
      <p:sp>
        <p:nvSpPr>
          <p:cNvPr id="19" name="Oval Callout 18"/>
          <p:cNvSpPr/>
          <p:nvPr/>
        </p:nvSpPr>
        <p:spPr>
          <a:xfrm flipH="1">
            <a:off x="3637331" y="2993066"/>
            <a:ext cx="1839432" cy="770330"/>
          </a:xfrm>
          <a:prstGeom prst="wedgeEllipseCallou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solidFill>
                  <a:schemeClr val="tx1"/>
                </a:solidFill>
              </a:rPr>
              <a:t>X &gt; $?</a:t>
            </a:r>
            <a:endParaRPr lang="en-US" sz="3200" dirty="0">
              <a:solidFill>
                <a:schemeClr val="tx1"/>
              </a:solidFill>
            </a:endParaRPr>
          </a:p>
        </p:txBody>
      </p:sp>
    </p:spTree>
    <p:extLst>
      <p:ext uri="{BB962C8B-B14F-4D97-AF65-F5344CB8AC3E}">
        <p14:creationId xmlns:p14="http://schemas.microsoft.com/office/powerpoint/2010/main" val="22859152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86371" y="3532857"/>
            <a:ext cx="9920178" cy="3326725"/>
          </a:xfrm>
        </p:spPr>
        <p:txBody>
          <a:bodyPr>
            <a:normAutofit fontScale="92500"/>
          </a:bodyPr>
          <a:lstStyle/>
          <a:p>
            <a:pPr marL="0" indent="0">
              <a:buNone/>
            </a:pPr>
            <a:r>
              <a:rPr lang="en-US" dirty="0" smtClean="0"/>
              <a:t>Please </a:t>
            </a:r>
            <a:r>
              <a:rPr lang="en-US" dirty="0"/>
              <a:t>take the survey: </a:t>
            </a:r>
            <a:r>
              <a:rPr lang="en-US" u="sng" dirty="0">
                <a:hlinkClick r:id="rId3"/>
              </a:rPr>
              <a:t>https://www.surveymonkey.com/r/B2RVW77</a:t>
            </a:r>
            <a:endParaRPr lang="en-US" u="sng" dirty="0"/>
          </a:p>
          <a:p>
            <a:pPr marL="0" indent="0">
              <a:buNone/>
            </a:pPr>
            <a:r>
              <a:rPr lang="en-US" dirty="0" smtClean="0"/>
              <a:t>Slides will be posted to the LITA Forum site after the conference.</a:t>
            </a:r>
          </a:p>
          <a:p>
            <a:pPr marL="0" indent="0">
              <a:buNone/>
            </a:pPr>
            <a:r>
              <a:rPr lang="en-US" dirty="0" smtClean="0"/>
              <a:t>Special </a:t>
            </a:r>
            <a:r>
              <a:rPr lang="en-US" dirty="0"/>
              <a:t>thanks to the members of our team who couldn’t be here</a:t>
            </a:r>
          </a:p>
          <a:p>
            <a:pPr marL="457200" lvl="1" indent="0">
              <a:buNone/>
            </a:pPr>
            <a:r>
              <a:rPr lang="en-US" dirty="0">
                <a:solidFill>
                  <a:srgbClr val="FF0000"/>
                </a:solidFill>
              </a:rPr>
              <a:t>Mark Dehmlow</a:t>
            </a:r>
            <a:r>
              <a:rPr lang="en-US" dirty="0"/>
              <a:t>, Program Director, Information Technology, Hesburgh Libraries, University of Notre Dame</a:t>
            </a:r>
          </a:p>
          <a:p>
            <a:pPr marL="457200" lvl="1" indent="0">
              <a:buNone/>
            </a:pPr>
            <a:r>
              <a:rPr lang="en-US" dirty="0">
                <a:solidFill>
                  <a:srgbClr val="FF0000"/>
                </a:solidFill>
              </a:rPr>
              <a:t>Lisa O'Hara</a:t>
            </a:r>
            <a:r>
              <a:rPr lang="en-US" dirty="0"/>
              <a:t>, Head, Discovery &amp; Delivery Services, University of Manitoba Libraries</a:t>
            </a:r>
          </a:p>
          <a:p>
            <a:pPr marL="457200" lvl="1" indent="0">
              <a:buNone/>
            </a:pPr>
            <a:r>
              <a:rPr lang="en-US" dirty="0">
                <a:solidFill>
                  <a:srgbClr val="FF0000"/>
                </a:solidFill>
              </a:rPr>
              <a:t>Stephanie Walker</a:t>
            </a:r>
            <a:r>
              <a:rPr lang="en-US" dirty="0"/>
              <a:t>, Dean of Libraries and Information Resources, University of North </a:t>
            </a:r>
            <a:r>
              <a:rPr lang="en-US" dirty="0" smtClean="0"/>
              <a:t>Dakota</a:t>
            </a:r>
          </a:p>
          <a:p>
            <a:pPr marL="0" indent="0">
              <a:buNone/>
            </a:pPr>
            <a:endParaRPr lang="en-US" dirty="0"/>
          </a:p>
        </p:txBody>
      </p:sp>
      <p:sp>
        <p:nvSpPr>
          <p:cNvPr id="8" name="TextBox 7"/>
          <p:cNvSpPr txBox="1"/>
          <p:nvPr/>
        </p:nvSpPr>
        <p:spPr>
          <a:xfrm>
            <a:off x="10025292" y="6550583"/>
            <a:ext cx="1781257" cy="253916"/>
          </a:xfrm>
          <a:prstGeom prst="rect">
            <a:avLst/>
          </a:prstGeom>
          <a:noFill/>
        </p:spPr>
        <p:txBody>
          <a:bodyPr wrap="none" rtlCol="0">
            <a:spAutoFit/>
          </a:bodyPr>
          <a:lstStyle/>
          <a:p>
            <a:r>
              <a:rPr lang="en-US" sz="1050" dirty="0" smtClean="0">
                <a:hlinkClick r:id="rId4"/>
              </a:rPr>
              <a:t>photo by </a:t>
            </a:r>
            <a:r>
              <a:rPr lang="en-US" sz="1050" dirty="0" err="1" smtClean="0">
                <a:hlinkClick r:id="rId4"/>
              </a:rPr>
              <a:t>flickr</a:t>
            </a:r>
            <a:r>
              <a:rPr lang="en-US" sz="1050" dirty="0" smtClean="0">
                <a:hlinkClick r:id="rId4"/>
              </a:rPr>
              <a:t> user </a:t>
            </a:r>
            <a:r>
              <a:rPr lang="en-US" sz="1050" dirty="0" err="1" smtClean="0">
                <a:hlinkClick r:id="rId4"/>
              </a:rPr>
              <a:t>walkingsf</a:t>
            </a:r>
            <a:endParaRPr lang="en-US" sz="1050" dirty="0"/>
          </a:p>
        </p:txBody>
      </p:sp>
      <p:pic>
        <p:nvPicPr>
          <p:cNvPr id="12" name="Picture 11"/>
          <p:cNvPicPr>
            <a:picLocks noChangeAspect="1"/>
          </p:cNvPicPr>
          <p:nvPr/>
        </p:nvPicPr>
        <p:blipFill rotWithShape="1">
          <a:blip r:embed="rId5" cstate="print">
            <a:extLst>
              <a:ext uri="{28A0092B-C50C-407E-A947-70E740481C1C}">
                <a14:useLocalDpi xmlns:a14="http://schemas.microsoft.com/office/drawing/2010/main" val="0"/>
              </a:ext>
            </a:extLst>
          </a:blip>
          <a:srcRect b="51698"/>
          <a:stretch/>
        </p:blipFill>
        <p:spPr>
          <a:xfrm>
            <a:off x="3445959" y="158692"/>
            <a:ext cx="5300082" cy="3270308"/>
          </a:xfrm>
          <a:prstGeom prst="rect">
            <a:avLst/>
          </a:prstGeom>
        </p:spPr>
      </p:pic>
    </p:spTree>
    <p:extLst>
      <p:ext uri="{BB962C8B-B14F-4D97-AF65-F5344CB8AC3E}">
        <p14:creationId xmlns:p14="http://schemas.microsoft.com/office/powerpoint/2010/main" val="319684583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5127" y="365760"/>
            <a:ext cx="10515600" cy="912197"/>
          </a:xfrm>
        </p:spPr>
        <p:txBody>
          <a:bodyPr>
            <a:normAutofit/>
          </a:bodyPr>
          <a:lstStyle/>
          <a:p>
            <a:pPr algn="ctr"/>
            <a:r>
              <a:rPr lang="en-US" dirty="0" smtClean="0"/>
              <a:t>Appendix</a:t>
            </a:r>
            <a:endParaRPr lang="en-US" dirty="0"/>
          </a:p>
        </p:txBody>
      </p:sp>
      <p:sp>
        <p:nvSpPr>
          <p:cNvPr id="4" name="Rounded Rectangle 3"/>
          <p:cNvSpPr/>
          <p:nvPr/>
        </p:nvSpPr>
        <p:spPr>
          <a:xfrm>
            <a:off x="5301333" y="1277957"/>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5" name="Rounded Rectangle 4"/>
          <p:cNvSpPr/>
          <p:nvPr/>
        </p:nvSpPr>
        <p:spPr>
          <a:xfrm>
            <a:off x="5301333" y="1400761"/>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2341579" y="2780414"/>
            <a:ext cx="7522696" cy="648586"/>
          </a:xfrm>
        </p:spPr>
        <p:txBody>
          <a:bodyPr/>
          <a:lstStyle/>
          <a:p>
            <a:pPr marL="0" indent="0">
              <a:buNone/>
            </a:pPr>
            <a:r>
              <a:rPr lang="en-US" dirty="0" smtClean="0">
                <a:solidFill>
                  <a:schemeClr val="tx1">
                    <a:lumMod val="50000"/>
                    <a:lumOff val="50000"/>
                  </a:schemeClr>
                </a:solidFill>
              </a:rPr>
              <a:t>A closer look at the data used in this presentation.</a:t>
            </a:r>
            <a:endParaRPr lang="en-US" dirty="0">
              <a:solidFill>
                <a:schemeClr val="tx1">
                  <a:lumMod val="50000"/>
                  <a:lumOff val="50000"/>
                </a:schemeClr>
              </a:solidFill>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70069" y="239231"/>
            <a:ext cx="1828734" cy="1248045"/>
          </a:xfrm>
          <a:prstGeom prst="rect">
            <a:avLst/>
          </a:prstGeom>
        </p:spPr>
      </p:pic>
    </p:spTree>
    <p:extLst>
      <p:ext uri="{BB962C8B-B14F-4D97-AF65-F5344CB8AC3E}">
        <p14:creationId xmlns:p14="http://schemas.microsoft.com/office/powerpoint/2010/main" val="296977687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rotWithShape="1">
          <a:blip r:embed="rId3">
            <a:extLst>
              <a:ext uri="{28A0092B-C50C-407E-A947-70E740481C1C}">
                <a14:useLocalDpi xmlns:a14="http://schemas.microsoft.com/office/drawing/2010/main" val="0"/>
              </a:ext>
            </a:extLst>
          </a:blip>
          <a:srcRect l="60411" r="19058"/>
          <a:stretch/>
        </p:blipFill>
        <p:spPr>
          <a:xfrm>
            <a:off x="11373018" y="363296"/>
            <a:ext cx="528810" cy="910088"/>
          </a:xfrm>
          <a:prstGeom prst="rect">
            <a:avLst/>
          </a:prstGeom>
        </p:spPr>
      </p:pic>
      <p:sp>
        <p:nvSpPr>
          <p:cNvPr id="2" name="Title 1"/>
          <p:cNvSpPr>
            <a:spLocks noGrp="1"/>
          </p:cNvSpPr>
          <p:nvPr>
            <p:ph type="title"/>
          </p:nvPr>
        </p:nvSpPr>
        <p:spPr>
          <a:xfrm>
            <a:off x="845127" y="365760"/>
            <a:ext cx="10515600" cy="912197"/>
          </a:xfrm>
        </p:spPr>
        <p:txBody>
          <a:bodyPr/>
          <a:lstStyle/>
          <a:p>
            <a:pPr algn="ctr"/>
            <a:r>
              <a:rPr lang="en-US" dirty="0"/>
              <a:t>Appendix</a:t>
            </a:r>
          </a:p>
        </p:txBody>
      </p:sp>
      <p:sp>
        <p:nvSpPr>
          <p:cNvPr id="4" name="Rounded Rectangle 3"/>
          <p:cNvSpPr/>
          <p:nvPr/>
        </p:nvSpPr>
        <p:spPr>
          <a:xfrm>
            <a:off x="5301333" y="1277957"/>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5" name="Rounded Rectangle 4"/>
          <p:cNvSpPr/>
          <p:nvPr/>
        </p:nvSpPr>
        <p:spPr>
          <a:xfrm>
            <a:off x="5301333" y="1400761"/>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p:txBody>
          <a:bodyPr/>
          <a:lstStyle/>
          <a:p>
            <a:pPr marL="0" indent="0" algn="ctr">
              <a:buNone/>
            </a:pPr>
            <a:endParaRPr lang="en-US" dirty="0" smtClean="0">
              <a:solidFill>
                <a:schemeClr val="tx1">
                  <a:lumMod val="50000"/>
                  <a:lumOff val="50000"/>
                </a:schemeClr>
              </a:solidFill>
            </a:endParaRPr>
          </a:p>
          <a:p>
            <a:pPr marL="0" indent="0" algn="ctr">
              <a:buNone/>
            </a:pPr>
            <a:endParaRPr lang="en-US" dirty="0">
              <a:solidFill>
                <a:schemeClr val="tx1">
                  <a:lumMod val="50000"/>
                  <a:lumOff val="50000"/>
                </a:schemeClr>
              </a:solidFill>
            </a:endParaRPr>
          </a:p>
          <a:p>
            <a:pPr marL="0" indent="0" algn="ctr">
              <a:buNone/>
            </a:pPr>
            <a:r>
              <a:rPr lang="en-US" dirty="0" smtClean="0">
                <a:solidFill>
                  <a:schemeClr val="tx1">
                    <a:lumMod val="50000"/>
                    <a:lumOff val="50000"/>
                  </a:schemeClr>
                </a:solidFill>
              </a:rPr>
              <a:t>Recruitment</a:t>
            </a:r>
            <a:endParaRPr lang="en-US" dirty="0">
              <a:solidFill>
                <a:schemeClr val="tx1">
                  <a:lumMod val="50000"/>
                  <a:lumOff val="50000"/>
                </a:schemeClr>
              </a:solidFill>
            </a:endParaRPr>
          </a:p>
        </p:txBody>
      </p:sp>
    </p:spTree>
    <p:extLst>
      <p:ext uri="{BB962C8B-B14F-4D97-AF65-F5344CB8AC3E}">
        <p14:creationId xmlns:p14="http://schemas.microsoft.com/office/powerpoint/2010/main" val="40112633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5127" y="365760"/>
            <a:ext cx="10515600" cy="912197"/>
          </a:xfrm>
        </p:spPr>
        <p:txBody>
          <a:bodyPr/>
          <a:lstStyle/>
          <a:p>
            <a:pPr algn="ctr"/>
            <a:r>
              <a:rPr lang="en-US" dirty="0" smtClean="0"/>
              <a:t>The Questions</a:t>
            </a:r>
            <a:endParaRPr lang="en-US" dirty="0"/>
          </a:p>
        </p:txBody>
      </p:sp>
      <p:sp>
        <p:nvSpPr>
          <p:cNvPr id="3" name="Content Placeholder 2"/>
          <p:cNvSpPr>
            <a:spLocks noGrp="1"/>
          </p:cNvSpPr>
          <p:nvPr>
            <p:ph idx="1"/>
          </p:nvPr>
        </p:nvSpPr>
        <p:spPr>
          <a:xfrm>
            <a:off x="966313" y="2235873"/>
            <a:ext cx="10515600" cy="4351337"/>
          </a:xfrm>
        </p:spPr>
        <p:txBody>
          <a:bodyPr>
            <a:normAutofit/>
          </a:bodyPr>
          <a:lstStyle/>
          <a:p>
            <a:pPr marL="0" indent="0">
              <a:buNone/>
            </a:pPr>
            <a:r>
              <a:rPr lang="en-US" sz="4800" dirty="0" smtClean="0"/>
              <a:t>“</a:t>
            </a:r>
            <a:r>
              <a:rPr lang="en-US" sz="4800" i="1" dirty="0" smtClean="0"/>
              <a:t>How should we be recruiting for library IT jobs?”</a:t>
            </a:r>
          </a:p>
          <a:p>
            <a:pPr marL="0" indent="0">
              <a:buNone/>
            </a:pPr>
            <a:endParaRPr lang="en-US" sz="4800" dirty="0" smtClean="0"/>
          </a:p>
          <a:p>
            <a:pPr marL="0" indent="0">
              <a:buNone/>
            </a:pPr>
            <a:r>
              <a:rPr lang="en-US" sz="4800" dirty="0" smtClean="0"/>
              <a:t>“</a:t>
            </a:r>
            <a:r>
              <a:rPr lang="en-US" sz="4800" i="1" dirty="0" smtClean="0"/>
              <a:t>How do we keep good people once we get them?</a:t>
            </a:r>
            <a:r>
              <a:rPr lang="en-US" sz="4800" dirty="0" smtClean="0"/>
              <a:t>” </a:t>
            </a:r>
            <a:endParaRPr lang="en-US" sz="4800" dirty="0"/>
          </a:p>
        </p:txBody>
      </p:sp>
      <p:sp>
        <p:nvSpPr>
          <p:cNvPr id="4" name="Rounded Rectangle 3"/>
          <p:cNvSpPr/>
          <p:nvPr/>
        </p:nvSpPr>
        <p:spPr>
          <a:xfrm>
            <a:off x="5301333" y="1277957"/>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5" name="Rounded Rectangle 4"/>
          <p:cNvSpPr/>
          <p:nvPr/>
        </p:nvSpPr>
        <p:spPr>
          <a:xfrm>
            <a:off x="5301333" y="1400761"/>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l="39453" r="39589"/>
          <a:stretch/>
        </p:blipFill>
        <p:spPr>
          <a:xfrm>
            <a:off x="11346872" y="365760"/>
            <a:ext cx="539827" cy="910088"/>
          </a:xfrm>
          <a:prstGeom prst="rect">
            <a:avLst/>
          </a:prstGeom>
        </p:spPr>
      </p:pic>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60411" r="19058"/>
          <a:stretch/>
        </p:blipFill>
        <p:spPr>
          <a:xfrm>
            <a:off x="11373018" y="363296"/>
            <a:ext cx="528810" cy="910088"/>
          </a:xfrm>
          <a:prstGeom prst="rect">
            <a:avLst/>
          </a:prstGeom>
        </p:spPr>
      </p:pic>
    </p:spTree>
    <p:extLst>
      <p:ext uri="{BB962C8B-B14F-4D97-AF65-F5344CB8AC3E}">
        <p14:creationId xmlns:p14="http://schemas.microsoft.com/office/powerpoint/2010/main" val="294178471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387527"/>
            <a:ext cx="10972800" cy="1143000"/>
          </a:xfrm>
        </p:spPr>
        <p:txBody>
          <a:bodyPr/>
          <a:lstStyle/>
          <a:p>
            <a:r>
              <a:rPr lang="en-US" dirty="0" smtClean="0"/>
              <a:t>How people found their Library IT job</a:t>
            </a:r>
            <a:endParaRPr lang="en-US" dirty="0"/>
          </a:p>
        </p:txBody>
      </p:sp>
      <p:sp>
        <p:nvSpPr>
          <p:cNvPr id="2" name="TextBox 1"/>
          <p:cNvSpPr txBox="1"/>
          <p:nvPr/>
        </p:nvSpPr>
        <p:spPr>
          <a:xfrm>
            <a:off x="141111" y="1326445"/>
            <a:ext cx="5355168" cy="584776"/>
          </a:xfrm>
          <a:prstGeom prst="rect">
            <a:avLst/>
          </a:prstGeom>
          <a:noFill/>
        </p:spPr>
        <p:txBody>
          <a:bodyPr wrap="square" numCol="1" rtlCol="0">
            <a:spAutoFit/>
          </a:bodyPr>
          <a:lstStyle/>
          <a:p>
            <a:r>
              <a:rPr lang="en-US" sz="3200" dirty="0" smtClean="0">
                <a:latin typeface="+mj-lt"/>
              </a:rPr>
              <a:t>All  respondents (342):</a:t>
            </a:r>
            <a:endParaRPr lang="en-US" sz="3200" dirty="0">
              <a:latin typeface="+mj-lt"/>
            </a:endParaRPr>
          </a:p>
        </p:txBody>
      </p:sp>
      <p:graphicFrame>
        <p:nvGraphicFramePr>
          <p:cNvPr id="7" name="Table 6"/>
          <p:cNvGraphicFramePr>
            <a:graphicFrameLocks noGrp="1"/>
          </p:cNvGraphicFramePr>
          <p:nvPr>
            <p:extLst/>
          </p:nvPr>
        </p:nvGraphicFramePr>
        <p:xfrm>
          <a:off x="225778" y="1975555"/>
          <a:ext cx="11288888" cy="4307840"/>
        </p:xfrm>
        <a:graphic>
          <a:graphicData uri="http://schemas.openxmlformats.org/drawingml/2006/table">
            <a:tbl>
              <a:tblPr firstRow="1" bandRow="1">
                <a:tableStyleId>{793D81CF-94F2-401A-BA57-92F5A7B2D0C5}</a:tableStyleId>
              </a:tblPr>
              <a:tblGrid>
                <a:gridCol w="5291666"/>
                <a:gridCol w="691445"/>
                <a:gridCol w="4628444"/>
                <a:gridCol w="677333"/>
              </a:tblGrid>
              <a:tr h="370840">
                <a:tc>
                  <a:txBody>
                    <a:bodyPr/>
                    <a:lstStyle/>
                    <a:p>
                      <a:pPr rtl="0" fontAlgn="b"/>
                      <a:r>
                        <a:rPr lang="en-US" dirty="0" smtClean="0">
                          <a:effectLst/>
                        </a:rPr>
                        <a:t>Method</a:t>
                      </a:r>
                      <a:endParaRPr lang="en-US" dirty="0">
                        <a:effectLst/>
                      </a:endParaRPr>
                    </a:p>
                  </a:txBody>
                  <a:tcPr marL="38100" marR="38100" marT="25400" marB="25400" anchor="b"/>
                </a:tc>
                <a:tc>
                  <a:txBody>
                    <a:bodyPr/>
                    <a:lstStyle/>
                    <a:p>
                      <a:pPr algn="ctr"/>
                      <a:r>
                        <a:rPr lang="en-US" dirty="0" smtClean="0"/>
                        <a:t>% *</a:t>
                      </a:r>
                    </a:p>
                  </a:txBody>
                  <a:tcPr/>
                </a:tc>
                <a:tc>
                  <a:txBody>
                    <a:bodyPr/>
                    <a:lstStyle/>
                    <a:p>
                      <a:r>
                        <a:rPr lang="en-US" dirty="0" smtClean="0"/>
                        <a:t>Method (Other)</a:t>
                      </a:r>
                    </a:p>
                  </a:txBody>
                  <a:tcPr/>
                </a:tc>
                <a:tc>
                  <a:txBody>
                    <a:bodyPr/>
                    <a:lstStyle/>
                    <a:p>
                      <a:pPr algn="ctr"/>
                      <a:r>
                        <a:rPr lang="en-US" dirty="0" smtClean="0"/>
                        <a:t>%</a:t>
                      </a:r>
                    </a:p>
                  </a:txBody>
                  <a:tcPr/>
                </a:tc>
              </a:tr>
              <a:tr h="370840">
                <a:tc>
                  <a:txBody>
                    <a:bodyPr/>
                    <a:lstStyle/>
                    <a:p>
                      <a:pPr rtl="0" fontAlgn="b"/>
                      <a:r>
                        <a:rPr lang="en-US" dirty="0">
                          <a:effectLst/>
                        </a:rPr>
                        <a:t>Internal posting (if you were already employed at the institution before taking the position)</a:t>
                      </a:r>
                    </a:p>
                  </a:txBody>
                  <a:tcPr marL="38100" marR="38100" marT="25400" marB="25400" anchor="b"/>
                </a:tc>
                <a:tc>
                  <a:txBody>
                    <a:bodyPr/>
                    <a:lstStyle/>
                    <a:p>
                      <a:pPr algn="ctr"/>
                      <a:r>
                        <a:rPr lang="en-US" dirty="0" smtClean="0"/>
                        <a:t>19.6</a:t>
                      </a:r>
                      <a:endParaRPr lang="en-US" dirty="0"/>
                    </a:p>
                  </a:txBody>
                  <a:tcPr/>
                </a:tc>
                <a:tc>
                  <a:txBody>
                    <a:bodyPr/>
                    <a:lstStyle/>
                    <a:p>
                      <a:pPr rtl="0" fontAlgn="b"/>
                      <a:r>
                        <a:rPr lang="en-US" dirty="0">
                          <a:effectLst/>
                        </a:rPr>
                        <a:t>Reassigned/institution reorg/promotion</a:t>
                      </a:r>
                    </a:p>
                  </a:txBody>
                  <a:tcPr marL="38100" marR="38100" marT="25400" marB="25400" anchor="b"/>
                </a:tc>
                <a:tc>
                  <a:txBody>
                    <a:bodyPr/>
                    <a:lstStyle/>
                    <a:p>
                      <a:r>
                        <a:rPr lang="en-US" dirty="0" smtClean="0"/>
                        <a:t>3.8</a:t>
                      </a:r>
                      <a:endParaRPr lang="en-US" dirty="0"/>
                    </a:p>
                  </a:txBody>
                  <a:tcPr/>
                </a:tc>
              </a:tr>
              <a:tr h="370840">
                <a:tc>
                  <a:txBody>
                    <a:bodyPr/>
                    <a:lstStyle/>
                    <a:p>
                      <a:pPr rtl="0" fontAlgn="b"/>
                      <a:r>
                        <a:rPr lang="en-US">
                          <a:effectLst/>
                        </a:rPr>
                        <a:t>Listserv/Mailing list/discussion board</a:t>
                      </a:r>
                    </a:p>
                  </a:txBody>
                  <a:tcPr marL="38100" marR="38100" marT="25400" marB="25400" anchor="b"/>
                </a:tc>
                <a:tc>
                  <a:txBody>
                    <a:bodyPr/>
                    <a:lstStyle/>
                    <a:p>
                      <a:pPr algn="ctr"/>
                      <a:r>
                        <a:rPr lang="en-US" dirty="0" smtClean="0"/>
                        <a:t>17.8</a:t>
                      </a:r>
                      <a:endParaRPr lang="en-US" dirty="0"/>
                    </a:p>
                  </a:txBody>
                  <a:tcPr/>
                </a:tc>
                <a:tc>
                  <a:txBody>
                    <a:bodyPr/>
                    <a:lstStyle/>
                    <a:p>
                      <a:pPr rtl="0" fontAlgn="b"/>
                      <a:r>
                        <a:rPr lang="en-US">
                          <a:effectLst/>
                        </a:rPr>
                        <a:t>Newspaper ad/print ad any publication</a:t>
                      </a:r>
                    </a:p>
                  </a:txBody>
                  <a:tcPr marL="38100" marR="38100" marT="25400" marB="25400" anchor="b"/>
                </a:tc>
                <a:tc>
                  <a:txBody>
                    <a:bodyPr/>
                    <a:lstStyle/>
                    <a:p>
                      <a:r>
                        <a:rPr lang="en-US" dirty="0" smtClean="0"/>
                        <a:t>2.3</a:t>
                      </a:r>
                      <a:endParaRPr lang="en-US" dirty="0"/>
                    </a:p>
                  </a:txBody>
                  <a:tcPr/>
                </a:tc>
              </a:tr>
              <a:tr h="370840">
                <a:tc>
                  <a:txBody>
                    <a:bodyPr/>
                    <a:lstStyle/>
                    <a:p>
                      <a:pPr rtl="0" fontAlgn="b"/>
                      <a:r>
                        <a:rPr lang="en-US">
                          <a:effectLst/>
                        </a:rPr>
                        <a:t>Invitation to apply by a colleague/manager</a:t>
                      </a:r>
                    </a:p>
                  </a:txBody>
                  <a:tcPr marL="38100" marR="38100" marT="25400" marB="25400" anchor="b"/>
                </a:tc>
                <a:tc>
                  <a:txBody>
                    <a:bodyPr/>
                    <a:lstStyle/>
                    <a:p>
                      <a:pPr algn="ctr"/>
                      <a:r>
                        <a:rPr lang="en-US" dirty="0" smtClean="0"/>
                        <a:t>17.5</a:t>
                      </a:r>
                      <a:endParaRPr lang="en-US" dirty="0"/>
                    </a:p>
                  </a:txBody>
                  <a:tcPr/>
                </a:tc>
                <a:tc>
                  <a:txBody>
                    <a:bodyPr/>
                    <a:lstStyle/>
                    <a:p>
                      <a:pPr rtl="0" fontAlgn="b"/>
                      <a:r>
                        <a:rPr lang="en-US">
                          <a:effectLst/>
                        </a:rPr>
                        <a:t>Friend/Spouse/Relative shared it</a:t>
                      </a:r>
                    </a:p>
                  </a:txBody>
                  <a:tcPr marL="38100" marR="38100" marT="25400" marB="25400" anchor="b"/>
                </a:tc>
                <a:tc>
                  <a:txBody>
                    <a:bodyPr/>
                    <a:lstStyle/>
                    <a:p>
                      <a:r>
                        <a:rPr lang="en-US" dirty="0" smtClean="0"/>
                        <a:t>2.0</a:t>
                      </a:r>
                      <a:endParaRPr lang="en-US" dirty="0"/>
                    </a:p>
                  </a:txBody>
                  <a:tcPr/>
                </a:tc>
              </a:tr>
              <a:tr h="370840">
                <a:tc>
                  <a:txBody>
                    <a:bodyPr/>
                    <a:lstStyle/>
                    <a:p>
                      <a:pPr rtl="0" fontAlgn="b"/>
                      <a:r>
                        <a:rPr lang="en-US">
                          <a:effectLst/>
                        </a:rPr>
                        <a:t>Institutional website</a:t>
                      </a:r>
                    </a:p>
                  </a:txBody>
                  <a:tcPr marL="38100" marR="38100" marT="25400" marB="25400" anchor="b"/>
                </a:tc>
                <a:tc>
                  <a:txBody>
                    <a:bodyPr/>
                    <a:lstStyle/>
                    <a:p>
                      <a:pPr algn="ctr"/>
                      <a:r>
                        <a:rPr lang="en-US" dirty="0" smtClean="0"/>
                        <a:t>14.3</a:t>
                      </a:r>
                      <a:endParaRPr lang="en-US" dirty="0"/>
                    </a:p>
                  </a:txBody>
                  <a:tcPr/>
                </a:tc>
                <a:tc>
                  <a:txBody>
                    <a:bodyPr/>
                    <a:lstStyle/>
                    <a:p>
                      <a:pPr rtl="0" fontAlgn="b"/>
                      <a:r>
                        <a:rPr lang="en-US">
                          <a:effectLst/>
                        </a:rPr>
                        <a:t>invitation from a person who is at the institution</a:t>
                      </a:r>
                    </a:p>
                  </a:txBody>
                  <a:tcPr marL="38100" marR="38100" marT="25400" marB="25400" anchor="b"/>
                </a:tc>
                <a:tc>
                  <a:txBody>
                    <a:bodyPr/>
                    <a:lstStyle/>
                    <a:p>
                      <a:r>
                        <a:rPr lang="en-US" dirty="0" smtClean="0"/>
                        <a:t>1.2</a:t>
                      </a:r>
                      <a:endParaRPr lang="en-US" dirty="0"/>
                    </a:p>
                  </a:txBody>
                  <a:tcPr/>
                </a:tc>
              </a:tr>
              <a:tr h="370840">
                <a:tc>
                  <a:txBody>
                    <a:bodyPr/>
                    <a:lstStyle/>
                    <a:p>
                      <a:pPr rtl="0" fontAlgn="b"/>
                      <a:r>
                        <a:rPr lang="en-US">
                          <a:effectLst/>
                        </a:rPr>
                        <a:t>Invitation to apply by a former colleague/manager</a:t>
                      </a:r>
                    </a:p>
                  </a:txBody>
                  <a:tcPr marL="38100" marR="38100" marT="25400" marB="25400" anchor="b"/>
                </a:tc>
                <a:tc>
                  <a:txBody>
                    <a:bodyPr/>
                    <a:lstStyle/>
                    <a:p>
                      <a:pPr algn="ctr"/>
                      <a:r>
                        <a:rPr lang="en-US" dirty="0" smtClean="0"/>
                        <a:t>6.1</a:t>
                      </a:r>
                      <a:endParaRPr lang="en-US" dirty="0"/>
                    </a:p>
                  </a:txBody>
                  <a:tcPr/>
                </a:tc>
                <a:tc>
                  <a:txBody>
                    <a:bodyPr/>
                    <a:lstStyle/>
                    <a:p>
                      <a:pPr rtl="0" fontAlgn="b"/>
                      <a:r>
                        <a:rPr lang="en-US">
                          <a:effectLst/>
                        </a:rPr>
                        <a:t>job listing website / Neo-gov / state website</a:t>
                      </a:r>
                    </a:p>
                  </a:txBody>
                  <a:tcPr marL="38100" marR="38100" marT="25400" marB="25400" anchor="b"/>
                </a:tc>
                <a:tc>
                  <a:txBody>
                    <a:bodyPr/>
                    <a:lstStyle/>
                    <a:p>
                      <a:r>
                        <a:rPr lang="en-US" dirty="0" smtClean="0"/>
                        <a:t>1.2</a:t>
                      </a:r>
                      <a:endParaRPr lang="en-US" dirty="0"/>
                    </a:p>
                  </a:txBody>
                  <a:tcPr/>
                </a:tc>
              </a:tr>
              <a:tr h="370840">
                <a:tc>
                  <a:txBody>
                    <a:bodyPr/>
                    <a:lstStyle/>
                    <a:p>
                      <a:pPr rtl="0" fontAlgn="b"/>
                      <a:r>
                        <a:rPr lang="en-US">
                          <a:effectLst/>
                        </a:rPr>
                        <a:t>Professional Publication</a:t>
                      </a:r>
                    </a:p>
                  </a:txBody>
                  <a:tcPr marL="38100" marR="38100" marT="25400" marB="25400" anchor="b"/>
                </a:tc>
                <a:tc>
                  <a:txBody>
                    <a:bodyPr/>
                    <a:lstStyle/>
                    <a:p>
                      <a:pPr algn="ctr"/>
                      <a:r>
                        <a:rPr lang="en-US" dirty="0" smtClean="0"/>
                        <a:t>4.7</a:t>
                      </a:r>
                      <a:endParaRPr lang="en-US" dirty="0"/>
                    </a:p>
                  </a:txBody>
                  <a:tcPr/>
                </a:tc>
                <a:tc>
                  <a:txBody>
                    <a:bodyPr/>
                    <a:lstStyle/>
                    <a:p>
                      <a:pPr rtl="0" fontAlgn="b"/>
                      <a:r>
                        <a:rPr lang="en-US">
                          <a:effectLst/>
                        </a:rPr>
                        <a:t>Other library association job center </a:t>
                      </a:r>
                    </a:p>
                  </a:txBody>
                  <a:tcPr marL="38100" marR="38100" marT="25400" marB="25400" anchor="b"/>
                </a:tc>
                <a:tc>
                  <a:txBody>
                    <a:bodyPr/>
                    <a:lstStyle/>
                    <a:p>
                      <a:r>
                        <a:rPr lang="en-US" dirty="0" smtClean="0"/>
                        <a:t>0.6</a:t>
                      </a:r>
                      <a:endParaRPr lang="en-US" dirty="0"/>
                    </a:p>
                  </a:txBody>
                  <a:tcPr/>
                </a:tc>
              </a:tr>
              <a:tr h="370840">
                <a:tc>
                  <a:txBody>
                    <a:bodyPr/>
                    <a:lstStyle/>
                    <a:p>
                      <a:pPr rtl="0" fontAlgn="b"/>
                      <a:r>
                        <a:rPr lang="en-US">
                          <a:effectLst/>
                        </a:rPr>
                        <a:t>University placement program, job fair, etc.</a:t>
                      </a:r>
                    </a:p>
                  </a:txBody>
                  <a:tcPr marL="38100" marR="38100" marT="25400" marB="25400" anchor="b"/>
                </a:tc>
                <a:tc>
                  <a:txBody>
                    <a:bodyPr/>
                    <a:lstStyle/>
                    <a:p>
                      <a:pPr algn="ctr"/>
                      <a:r>
                        <a:rPr lang="en-US" dirty="0" smtClean="0"/>
                        <a:t>2.9</a:t>
                      </a:r>
                      <a:endParaRPr lang="en-US" dirty="0"/>
                    </a:p>
                  </a:txBody>
                  <a:tcPr/>
                </a:tc>
                <a:tc>
                  <a:txBody>
                    <a:bodyPr/>
                    <a:lstStyle/>
                    <a:p>
                      <a:pPr rtl="0" fontAlgn="b"/>
                      <a:r>
                        <a:rPr lang="en-US">
                          <a:effectLst/>
                        </a:rPr>
                        <a:t>Friend from library school / professional network</a:t>
                      </a:r>
                    </a:p>
                  </a:txBody>
                  <a:tcPr marL="38100" marR="38100" marT="25400" marB="25400" anchor="b"/>
                </a:tc>
                <a:tc>
                  <a:txBody>
                    <a:bodyPr/>
                    <a:lstStyle/>
                    <a:p>
                      <a:r>
                        <a:rPr lang="en-US" dirty="0" smtClean="0"/>
                        <a:t>0.6</a:t>
                      </a:r>
                      <a:endParaRPr lang="en-US" dirty="0"/>
                    </a:p>
                  </a:txBody>
                  <a:tcPr/>
                </a:tc>
              </a:tr>
              <a:tr h="370840">
                <a:tc>
                  <a:txBody>
                    <a:bodyPr/>
                    <a:lstStyle/>
                    <a:p>
                      <a:pPr rtl="0" fontAlgn="b"/>
                      <a:r>
                        <a:rPr lang="en-US" dirty="0" smtClean="0">
                          <a:effectLst/>
                        </a:rPr>
                        <a:t>Social Media</a:t>
                      </a:r>
                      <a:endParaRPr lang="en-US" dirty="0">
                        <a:effectLst/>
                      </a:endParaRPr>
                    </a:p>
                  </a:txBody>
                  <a:tcPr marL="38100" marR="38100" marT="25400" marB="25400" anchor="b"/>
                </a:tc>
                <a:tc>
                  <a:txBody>
                    <a:bodyPr/>
                    <a:lstStyle/>
                    <a:p>
                      <a:pPr algn="ctr"/>
                      <a:r>
                        <a:rPr lang="en-US" dirty="0" smtClean="0"/>
                        <a:t>1.8</a:t>
                      </a:r>
                      <a:endParaRPr lang="en-US" dirty="0"/>
                    </a:p>
                  </a:txBody>
                  <a:tcPr/>
                </a:tc>
                <a:tc>
                  <a:txBody>
                    <a:bodyPr/>
                    <a:lstStyle/>
                    <a:p>
                      <a:pPr rtl="0" fontAlgn="b"/>
                      <a:r>
                        <a:rPr lang="en-US">
                          <a:effectLst/>
                        </a:rPr>
                        <a:t>referral / referral by social media (twitter)</a:t>
                      </a:r>
                    </a:p>
                  </a:txBody>
                  <a:tcPr marL="38100" marR="38100" marT="25400" marB="25400" anchor="b"/>
                </a:tc>
                <a:tc>
                  <a:txBody>
                    <a:bodyPr/>
                    <a:lstStyle/>
                    <a:p>
                      <a:r>
                        <a:rPr lang="en-US" dirty="0" smtClean="0"/>
                        <a:t>0.6</a:t>
                      </a:r>
                      <a:endParaRPr lang="en-US" dirty="0"/>
                    </a:p>
                  </a:txBody>
                  <a:tcPr/>
                </a:tc>
              </a:tr>
              <a:tr h="370840">
                <a:tc>
                  <a:txBody>
                    <a:bodyPr/>
                    <a:lstStyle/>
                    <a:p>
                      <a:pPr rtl="0" fontAlgn="b"/>
                      <a:r>
                        <a:rPr lang="en-US" dirty="0" smtClean="0">
                          <a:effectLst/>
                        </a:rPr>
                        <a:t>Invitation to apply by a recruiter/headhunter</a:t>
                      </a:r>
                      <a:endParaRPr lang="en-US" dirty="0">
                        <a:effectLst/>
                      </a:endParaRPr>
                    </a:p>
                  </a:txBody>
                  <a:tcPr marL="38100" marR="38100" marT="25400" marB="25400" anchor="b"/>
                </a:tc>
                <a:tc>
                  <a:txBody>
                    <a:bodyPr/>
                    <a:lstStyle/>
                    <a:p>
                      <a:pPr algn="ctr"/>
                      <a:r>
                        <a:rPr lang="en-US" dirty="0" smtClean="0"/>
                        <a:t>1.5</a:t>
                      </a:r>
                      <a:endParaRPr lang="en-US" dirty="0"/>
                    </a:p>
                  </a:txBody>
                  <a:tcPr/>
                </a:tc>
                <a:tc>
                  <a:txBody>
                    <a:bodyPr/>
                    <a:lstStyle/>
                    <a:p>
                      <a:pPr rtl="0" fontAlgn="b"/>
                      <a:r>
                        <a:rPr lang="en-US">
                          <a:effectLst/>
                        </a:rPr>
                        <a:t>took initiative - gave resume to institution</a:t>
                      </a:r>
                    </a:p>
                  </a:txBody>
                  <a:tcPr marL="38100" marR="38100" marT="25400" marB="25400" anchor="b"/>
                </a:tc>
                <a:tc>
                  <a:txBody>
                    <a:bodyPr/>
                    <a:lstStyle/>
                    <a:p>
                      <a:r>
                        <a:rPr lang="en-US" dirty="0" smtClean="0"/>
                        <a:t>0.3</a:t>
                      </a:r>
                      <a:endParaRPr lang="en-US" dirty="0"/>
                    </a:p>
                  </a:txBody>
                  <a:tcPr/>
                </a:tc>
              </a:tr>
              <a:tr h="370840">
                <a:tc>
                  <a:txBody>
                    <a:bodyPr/>
                    <a:lstStyle/>
                    <a:p>
                      <a:pPr rtl="0" fontAlgn="b"/>
                      <a:r>
                        <a:rPr lang="en-US" dirty="0">
                          <a:effectLst/>
                        </a:rPr>
                        <a:t>ALA Placement Center</a:t>
                      </a:r>
                    </a:p>
                  </a:txBody>
                  <a:tcPr marL="38100" marR="38100" marT="25400" marB="25400" anchor="b"/>
                </a:tc>
                <a:tc>
                  <a:txBody>
                    <a:bodyPr/>
                    <a:lstStyle/>
                    <a:p>
                      <a:pPr algn="ctr"/>
                      <a:r>
                        <a:rPr lang="en-US" dirty="0" smtClean="0"/>
                        <a:t>0.9</a:t>
                      </a:r>
                    </a:p>
                  </a:txBody>
                  <a:tcPr/>
                </a:tc>
                <a:tc>
                  <a:txBody>
                    <a:bodyPr/>
                    <a:lstStyle/>
                    <a:p>
                      <a:pPr rtl="0" fontAlgn="b"/>
                      <a:r>
                        <a:rPr lang="en-US" dirty="0">
                          <a:effectLst/>
                        </a:rPr>
                        <a:t>unemployment office</a:t>
                      </a:r>
                    </a:p>
                  </a:txBody>
                  <a:tcPr marL="38100" marR="38100" marT="25400" marB="25400" anchor="b"/>
                </a:tc>
                <a:tc>
                  <a:txBody>
                    <a:bodyPr/>
                    <a:lstStyle/>
                    <a:p>
                      <a:r>
                        <a:rPr lang="en-US" dirty="0" smtClean="0"/>
                        <a:t>0.3</a:t>
                      </a:r>
                      <a:endParaRPr lang="en-US" dirty="0"/>
                    </a:p>
                  </a:txBody>
                  <a:tcPr/>
                </a:tc>
              </a:tr>
            </a:tbl>
          </a:graphicData>
        </a:graphic>
      </p:graphicFrame>
      <p:sp>
        <p:nvSpPr>
          <p:cNvPr id="8" name="TextBox 7"/>
          <p:cNvSpPr txBox="1"/>
          <p:nvPr/>
        </p:nvSpPr>
        <p:spPr>
          <a:xfrm>
            <a:off x="338667" y="6434666"/>
            <a:ext cx="8930575" cy="307777"/>
          </a:xfrm>
          <a:prstGeom prst="rect">
            <a:avLst/>
          </a:prstGeom>
          <a:noFill/>
        </p:spPr>
        <p:txBody>
          <a:bodyPr wrap="none" rtlCol="0">
            <a:spAutoFit/>
          </a:bodyPr>
          <a:lstStyle/>
          <a:p>
            <a:r>
              <a:rPr lang="en-US" sz="1400" dirty="0" smtClean="0"/>
              <a:t>*</a:t>
            </a:r>
            <a:r>
              <a:rPr lang="en-US" sz="1400" dirty="0"/>
              <a:t>The percentage is adjusted to include “other” comments that matched with what we meant the category to represent. </a:t>
            </a:r>
          </a:p>
        </p:txBody>
      </p:sp>
    </p:spTree>
    <p:extLst>
      <p:ext uri="{BB962C8B-B14F-4D97-AF65-F5344CB8AC3E}">
        <p14:creationId xmlns:p14="http://schemas.microsoft.com/office/powerpoint/2010/main" val="144499304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387527"/>
            <a:ext cx="10972800" cy="1143000"/>
          </a:xfrm>
        </p:spPr>
        <p:txBody>
          <a:bodyPr/>
          <a:lstStyle/>
          <a:p>
            <a:r>
              <a:rPr lang="en-US" dirty="0" smtClean="0"/>
              <a:t>How people found their Library IT job</a:t>
            </a:r>
            <a:endParaRPr lang="en-US" dirty="0"/>
          </a:p>
        </p:txBody>
      </p:sp>
      <p:sp>
        <p:nvSpPr>
          <p:cNvPr id="2" name="TextBox 1"/>
          <p:cNvSpPr txBox="1"/>
          <p:nvPr/>
        </p:nvSpPr>
        <p:spPr>
          <a:xfrm>
            <a:off x="141110" y="1326445"/>
            <a:ext cx="11415889" cy="584776"/>
          </a:xfrm>
          <a:prstGeom prst="rect">
            <a:avLst/>
          </a:prstGeom>
          <a:noFill/>
        </p:spPr>
        <p:txBody>
          <a:bodyPr wrap="square" numCol="1" rtlCol="0">
            <a:spAutoFit/>
          </a:bodyPr>
          <a:lstStyle/>
          <a:p>
            <a:r>
              <a:rPr lang="en-US" sz="3200" dirty="0" smtClean="0">
                <a:latin typeface="+mj-lt"/>
              </a:rPr>
              <a:t>Those who started within the past 3 years (57):</a:t>
            </a:r>
            <a:endParaRPr lang="en-US" sz="3200" dirty="0">
              <a:latin typeface="+mj-lt"/>
            </a:endParaRPr>
          </a:p>
        </p:txBody>
      </p:sp>
      <p:graphicFrame>
        <p:nvGraphicFramePr>
          <p:cNvPr id="7" name="Table 6"/>
          <p:cNvGraphicFramePr>
            <a:graphicFrameLocks noGrp="1"/>
          </p:cNvGraphicFramePr>
          <p:nvPr>
            <p:extLst/>
          </p:nvPr>
        </p:nvGraphicFramePr>
        <p:xfrm>
          <a:off x="225778" y="1975555"/>
          <a:ext cx="11288888" cy="4307840"/>
        </p:xfrm>
        <a:graphic>
          <a:graphicData uri="http://schemas.openxmlformats.org/drawingml/2006/table">
            <a:tbl>
              <a:tblPr firstRow="1" bandRow="1">
                <a:tableStyleId>{793D81CF-94F2-401A-BA57-92F5A7B2D0C5}</a:tableStyleId>
              </a:tblPr>
              <a:tblGrid>
                <a:gridCol w="5291666"/>
                <a:gridCol w="691445"/>
                <a:gridCol w="4628444"/>
                <a:gridCol w="677333"/>
              </a:tblGrid>
              <a:tr h="370840">
                <a:tc>
                  <a:txBody>
                    <a:bodyPr/>
                    <a:lstStyle/>
                    <a:p>
                      <a:pPr rtl="0" fontAlgn="b"/>
                      <a:r>
                        <a:rPr lang="en-US" dirty="0" smtClean="0">
                          <a:effectLst/>
                        </a:rPr>
                        <a:t>Method</a:t>
                      </a:r>
                      <a:endParaRPr lang="en-US" dirty="0">
                        <a:effectLst/>
                      </a:endParaRPr>
                    </a:p>
                  </a:txBody>
                  <a:tcPr marL="38100" marR="38100" marT="25400" marB="25400" anchor="b"/>
                </a:tc>
                <a:tc>
                  <a:txBody>
                    <a:bodyPr/>
                    <a:lstStyle/>
                    <a:p>
                      <a:pPr algn="ctr"/>
                      <a:r>
                        <a:rPr lang="en-US" dirty="0" smtClean="0"/>
                        <a:t>% *</a:t>
                      </a:r>
                    </a:p>
                  </a:txBody>
                  <a:tcPr/>
                </a:tc>
                <a:tc>
                  <a:txBody>
                    <a:bodyPr/>
                    <a:lstStyle/>
                    <a:p>
                      <a:r>
                        <a:rPr lang="en-US" dirty="0" smtClean="0"/>
                        <a:t>Method (Other)</a:t>
                      </a:r>
                    </a:p>
                  </a:txBody>
                  <a:tcPr/>
                </a:tc>
                <a:tc>
                  <a:txBody>
                    <a:bodyPr/>
                    <a:lstStyle/>
                    <a:p>
                      <a:pPr algn="ctr"/>
                      <a:r>
                        <a:rPr lang="en-US" dirty="0" smtClean="0"/>
                        <a:t>%</a:t>
                      </a:r>
                    </a:p>
                  </a:txBody>
                  <a:tcPr/>
                </a:tc>
              </a:tr>
              <a:tr h="370840">
                <a:tc>
                  <a:txBody>
                    <a:bodyPr/>
                    <a:lstStyle/>
                    <a:p>
                      <a:pPr rtl="0" fontAlgn="b"/>
                      <a:r>
                        <a:rPr lang="en-US" dirty="0">
                          <a:effectLst/>
                        </a:rPr>
                        <a:t>Internal posting (if you were already employed at the institution before taking the position)</a:t>
                      </a:r>
                    </a:p>
                  </a:txBody>
                  <a:tcPr marL="38100" marR="38100" marT="25400" marB="25400" anchor="b"/>
                </a:tc>
                <a:tc>
                  <a:txBody>
                    <a:bodyPr/>
                    <a:lstStyle/>
                    <a:p>
                      <a:pPr algn="ctr" rtl="0" fontAlgn="b"/>
                      <a:r>
                        <a:rPr lang="en-US" dirty="0" smtClean="0">
                          <a:effectLst/>
                        </a:rPr>
                        <a:t>24.3</a:t>
                      </a:r>
                      <a:endParaRPr lang="en-US" dirty="0">
                        <a:effectLst/>
                      </a:endParaRPr>
                    </a:p>
                  </a:txBody>
                  <a:tcPr marL="38100" marR="38100" marT="25400" marB="25400" anchor="b"/>
                </a:tc>
                <a:tc>
                  <a:txBody>
                    <a:bodyPr/>
                    <a:lstStyle/>
                    <a:p>
                      <a:pPr rtl="0" fontAlgn="b"/>
                      <a:r>
                        <a:rPr lang="en-US" dirty="0">
                          <a:effectLst/>
                        </a:rPr>
                        <a:t>Reassigned/institution reorg/promotion</a:t>
                      </a:r>
                    </a:p>
                  </a:txBody>
                  <a:tcPr marL="38100" marR="38100" marT="25400" marB="25400" anchor="b"/>
                </a:tc>
                <a:tc>
                  <a:txBody>
                    <a:bodyPr/>
                    <a:lstStyle/>
                    <a:p>
                      <a:pPr algn="ctr" rtl="0" fontAlgn="b"/>
                      <a:r>
                        <a:rPr lang="en-US" dirty="0" smtClean="0">
                          <a:effectLst/>
                        </a:rPr>
                        <a:t>4.1</a:t>
                      </a:r>
                      <a:endParaRPr lang="en-US" dirty="0">
                        <a:effectLst/>
                      </a:endParaRPr>
                    </a:p>
                  </a:txBody>
                  <a:tcPr marL="38100" marR="38100" marT="25400" marB="25400" anchor="b"/>
                </a:tc>
              </a:tr>
              <a:tr h="370840">
                <a:tc>
                  <a:txBody>
                    <a:bodyPr/>
                    <a:lstStyle/>
                    <a:p>
                      <a:pPr rtl="0" fontAlgn="b"/>
                      <a:r>
                        <a:rPr lang="en-US">
                          <a:effectLst/>
                        </a:rPr>
                        <a:t>Institutional website</a:t>
                      </a:r>
                    </a:p>
                  </a:txBody>
                  <a:tcPr marL="38100" marR="38100" marT="25400" marB="25400" anchor="b"/>
                </a:tc>
                <a:tc>
                  <a:txBody>
                    <a:bodyPr/>
                    <a:lstStyle/>
                    <a:p>
                      <a:pPr algn="ctr" rtl="0" fontAlgn="b"/>
                      <a:r>
                        <a:rPr lang="en-US" dirty="0" smtClean="0">
                          <a:effectLst/>
                        </a:rPr>
                        <a:t>18.9</a:t>
                      </a:r>
                      <a:endParaRPr lang="en-US" dirty="0">
                        <a:effectLst/>
                      </a:endParaRPr>
                    </a:p>
                  </a:txBody>
                  <a:tcPr marL="38100" marR="38100" marT="25400" marB="25400" anchor="b"/>
                </a:tc>
                <a:tc>
                  <a:txBody>
                    <a:bodyPr/>
                    <a:lstStyle/>
                    <a:p>
                      <a:pPr rtl="0" fontAlgn="b"/>
                      <a:r>
                        <a:rPr lang="en-US">
                          <a:effectLst/>
                        </a:rPr>
                        <a:t>Friend/Spouse/Relative shared it</a:t>
                      </a:r>
                    </a:p>
                  </a:txBody>
                  <a:tcPr marL="38100" marR="38100" marT="25400" marB="25400" anchor="b"/>
                </a:tc>
                <a:tc>
                  <a:txBody>
                    <a:bodyPr/>
                    <a:lstStyle/>
                    <a:p>
                      <a:pPr algn="ctr" rtl="0" fontAlgn="b"/>
                      <a:r>
                        <a:rPr lang="en-US" dirty="0" smtClean="0">
                          <a:effectLst/>
                        </a:rPr>
                        <a:t>2.7</a:t>
                      </a:r>
                      <a:endParaRPr lang="en-US" dirty="0">
                        <a:effectLst/>
                      </a:endParaRPr>
                    </a:p>
                  </a:txBody>
                  <a:tcPr marL="38100" marR="38100" marT="25400" marB="25400" anchor="b"/>
                </a:tc>
              </a:tr>
              <a:tr h="370840">
                <a:tc>
                  <a:txBody>
                    <a:bodyPr/>
                    <a:lstStyle/>
                    <a:p>
                      <a:pPr rtl="0" fontAlgn="b"/>
                      <a:r>
                        <a:rPr lang="en-US">
                          <a:effectLst/>
                        </a:rPr>
                        <a:t>Listserv/Mailing list/discussion board</a:t>
                      </a:r>
                    </a:p>
                  </a:txBody>
                  <a:tcPr marL="38100" marR="38100" marT="25400" marB="25400" anchor="b"/>
                </a:tc>
                <a:tc>
                  <a:txBody>
                    <a:bodyPr/>
                    <a:lstStyle/>
                    <a:p>
                      <a:pPr algn="ctr" rtl="0" fontAlgn="b"/>
                      <a:r>
                        <a:rPr lang="en-US" dirty="0" smtClean="0">
                          <a:effectLst/>
                        </a:rPr>
                        <a:t>16.2</a:t>
                      </a:r>
                      <a:endParaRPr lang="en-US" dirty="0">
                        <a:effectLst/>
                      </a:endParaRPr>
                    </a:p>
                  </a:txBody>
                  <a:tcPr marL="38100" marR="38100" marT="25400" marB="25400" anchor="b"/>
                </a:tc>
                <a:tc>
                  <a:txBody>
                    <a:bodyPr/>
                    <a:lstStyle/>
                    <a:p>
                      <a:pPr rtl="0" fontAlgn="b"/>
                      <a:r>
                        <a:rPr lang="en-US">
                          <a:effectLst/>
                        </a:rPr>
                        <a:t>invitation from a person who is at the institution</a:t>
                      </a:r>
                    </a:p>
                  </a:txBody>
                  <a:tcPr marL="38100" marR="38100" marT="25400" marB="25400" anchor="b"/>
                </a:tc>
                <a:tc>
                  <a:txBody>
                    <a:bodyPr/>
                    <a:lstStyle/>
                    <a:p>
                      <a:pPr algn="ctr" rtl="0" fontAlgn="b"/>
                      <a:r>
                        <a:rPr lang="en-US" dirty="0" smtClean="0">
                          <a:effectLst/>
                        </a:rPr>
                        <a:t>2.7</a:t>
                      </a:r>
                      <a:endParaRPr lang="en-US" dirty="0">
                        <a:effectLst/>
                      </a:endParaRPr>
                    </a:p>
                  </a:txBody>
                  <a:tcPr marL="38100" marR="38100" marT="25400" marB="25400" anchor="b"/>
                </a:tc>
              </a:tr>
              <a:tr h="370840">
                <a:tc>
                  <a:txBody>
                    <a:bodyPr/>
                    <a:lstStyle/>
                    <a:p>
                      <a:pPr rtl="0" fontAlgn="b"/>
                      <a:r>
                        <a:rPr lang="en-US">
                          <a:effectLst/>
                        </a:rPr>
                        <a:t>Invitation to apply by a colleague/manager</a:t>
                      </a:r>
                    </a:p>
                  </a:txBody>
                  <a:tcPr marL="38100" marR="38100" marT="25400" marB="25400" anchor="b"/>
                </a:tc>
                <a:tc>
                  <a:txBody>
                    <a:bodyPr/>
                    <a:lstStyle/>
                    <a:p>
                      <a:pPr algn="ctr" rtl="0" fontAlgn="b"/>
                      <a:r>
                        <a:rPr lang="en-US" dirty="0" smtClean="0">
                          <a:effectLst/>
                        </a:rPr>
                        <a:t>16.2</a:t>
                      </a:r>
                      <a:endParaRPr lang="en-US" dirty="0">
                        <a:effectLst/>
                      </a:endParaRPr>
                    </a:p>
                  </a:txBody>
                  <a:tcPr marL="38100" marR="38100" marT="25400" marB="25400" anchor="b"/>
                </a:tc>
                <a:tc>
                  <a:txBody>
                    <a:bodyPr/>
                    <a:lstStyle/>
                    <a:p>
                      <a:pPr rtl="0" fontAlgn="b"/>
                      <a:r>
                        <a:rPr lang="en-US" dirty="0">
                          <a:effectLst/>
                        </a:rPr>
                        <a:t>Friend from library school / professional network</a:t>
                      </a:r>
                    </a:p>
                  </a:txBody>
                  <a:tcPr marL="38100" marR="38100" marT="25400" marB="25400" anchor="b"/>
                </a:tc>
                <a:tc>
                  <a:txBody>
                    <a:bodyPr/>
                    <a:lstStyle/>
                    <a:p>
                      <a:pPr algn="ctr" rtl="0" fontAlgn="b"/>
                      <a:r>
                        <a:rPr lang="en-US" dirty="0" smtClean="0">
                          <a:effectLst/>
                        </a:rPr>
                        <a:t>1.4</a:t>
                      </a:r>
                      <a:endParaRPr lang="en-US" dirty="0">
                        <a:effectLst/>
                      </a:endParaRPr>
                    </a:p>
                  </a:txBody>
                  <a:tcPr marL="38100" marR="38100" marT="25400" marB="25400" anchor="b"/>
                </a:tc>
              </a:tr>
              <a:tr h="370840">
                <a:tc>
                  <a:txBody>
                    <a:bodyPr/>
                    <a:lstStyle/>
                    <a:p>
                      <a:pPr rtl="0" fontAlgn="b"/>
                      <a:r>
                        <a:rPr lang="en-US">
                          <a:effectLst/>
                        </a:rPr>
                        <a:t>Invitation to apply by a former colleague/manager</a:t>
                      </a:r>
                    </a:p>
                  </a:txBody>
                  <a:tcPr marL="38100" marR="38100" marT="25400" marB="25400" anchor="b"/>
                </a:tc>
                <a:tc>
                  <a:txBody>
                    <a:bodyPr/>
                    <a:lstStyle/>
                    <a:p>
                      <a:pPr algn="ctr" rtl="0" fontAlgn="b"/>
                      <a:r>
                        <a:rPr lang="en-US" dirty="0" smtClean="0">
                          <a:effectLst/>
                        </a:rPr>
                        <a:t>6.8</a:t>
                      </a:r>
                      <a:endParaRPr lang="en-US" dirty="0">
                        <a:effectLst/>
                      </a:endParaRPr>
                    </a:p>
                  </a:txBody>
                  <a:tcPr marL="38100" marR="38100" marT="25400" marB="25400" anchor="b"/>
                </a:tc>
                <a:tc>
                  <a:txBody>
                    <a:bodyPr/>
                    <a:lstStyle/>
                    <a:p>
                      <a:pPr rtl="0" fontAlgn="b"/>
                      <a:r>
                        <a:rPr lang="en-US" dirty="0">
                          <a:effectLst/>
                        </a:rPr>
                        <a:t>Newspaper ad/print ad any publication</a:t>
                      </a:r>
                    </a:p>
                  </a:txBody>
                  <a:tcPr marL="38100" marR="38100" marT="25400" marB="25400" anchor="b"/>
                </a:tc>
                <a:tc>
                  <a:txBody>
                    <a:bodyPr/>
                    <a:lstStyle/>
                    <a:p>
                      <a:pPr algn="ctr" rtl="0" fontAlgn="b"/>
                      <a:r>
                        <a:rPr lang="en-US" dirty="0" smtClean="0">
                          <a:effectLst/>
                        </a:rPr>
                        <a:t>0.0</a:t>
                      </a:r>
                      <a:endParaRPr lang="en-US" dirty="0">
                        <a:effectLst/>
                      </a:endParaRPr>
                    </a:p>
                  </a:txBody>
                  <a:tcPr marL="38100" marR="38100" marT="25400" marB="25400" anchor="b"/>
                </a:tc>
              </a:tr>
              <a:tr h="370840">
                <a:tc>
                  <a:txBody>
                    <a:bodyPr/>
                    <a:lstStyle/>
                    <a:p>
                      <a:pPr rtl="0" fontAlgn="b"/>
                      <a:r>
                        <a:rPr lang="en-US">
                          <a:effectLst/>
                        </a:rPr>
                        <a:t>Social Media</a:t>
                      </a:r>
                    </a:p>
                  </a:txBody>
                  <a:tcPr marL="38100" marR="38100" marT="25400" marB="25400" anchor="b"/>
                </a:tc>
                <a:tc>
                  <a:txBody>
                    <a:bodyPr/>
                    <a:lstStyle/>
                    <a:p>
                      <a:pPr algn="ctr" rtl="0" fontAlgn="b"/>
                      <a:r>
                        <a:rPr lang="en-US" dirty="0" smtClean="0">
                          <a:effectLst/>
                        </a:rPr>
                        <a:t>4.1</a:t>
                      </a:r>
                      <a:endParaRPr lang="en-US" dirty="0">
                        <a:effectLst/>
                      </a:endParaRPr>
                    </a:p>
                  </a:txBody>
                  <a:tcPr marL="38100" marR="38100" marT="25400" marB="25400" anchor="b"/>
                </a:tc>
                <a:tc>
                  <a:txBody>
                    <a:bodyPr/>
                    <a:lstStyle/>
                    <a:p>
                      <a:pPr rtl="0" fontAlgn="b"/>
                      <a:r>
                        <a:rPr lang="en-US">
                          <a:effectLst/>
                        </a:rPr>
                        <a:t>job listing website / Neo-gov / state website</a:t>
                      </a:r>
                    </a:p>
                  </a:txBody>
                  <a:tcPr marL="38100" marR="38100" marT="25400" marB="25400" anchor="b"/>
                </a:tc>
                <a:tc>
                  <a:txBody>
                    <a:bodyPr/>
                    <a:lstStyle/>
                    <a:p>
                      <a:pPr algn="ctr" rtl="0" fontAlgn="b"/>
                      <a:r>
                        <a:rPr lang="en-US" dirty="0" smtClean="0">
                          <a:effectLst/>
                        </a:rPr>
                        <a:t>0.0</a:t>
                      </a:r>
                      <a:endParaRPr lang="en-US" dirty="0">
                        <a:effectLst/>
                      </a:endParaRPr>
                    </a:p>
                  </a:txBody>
                  <a:tcPr marL="38100" marR="38100" marT="25400" marB="25400" anchor="b"/>
                </a:tc>
              </a:tr>
              <a:tr h="370840">
                <a:tc>
                  <a:txBody>
                    <a:bodyPr/>
                    <a:lstStyle/>
                    <a:p>
                      <a:pPr rtl="0" fontAlgn="b"/>
                      <a:r>
                        <a:rPr lang="en-US">
                          <a:effectLst/>
                        </a:rPr>
                        <a:t>Professional Publication</a:t>
                      </a:r>
                    </a:p>
                  </a:txBody>
                  <a:tcPr marL="38100" marR="38100" marT="25400" marB="25400" anchor="b"/>
                </a:tc>
                <a:tc>
                  <a:txBody>
                    <a:bodyPr/>
                    <a:lstStyle/>
                    <a:p>
                      <a:pPr algn="ctr" rtl="0" fontAlgn="b"/>
                      <a:r>
                        <a:rPr lang="en-US" dirty="0" smtClean="0">
                          <a:effectLst/>
                        </a:rPr>
                        <a:t>2.7</a:t>
                      </a:r>
                      <a:endParaRPr lang="en-US" dirty="0">
                        <a:effectLst/>
                      </a:endParaRPr>
                    </a:p>
                  </a:txBody>
                  <a:tcPr marL="38100" marR="38100" marT="25400" marB="25400" anchor="b"/>
                </a:tc>
                <a:tc>
                  <a:txBody>
                    <a:bodyPr/>
                    <a:lstStyle/>
                    <a:p>
                      <a:pPr rtl="0" fontAlgn="b"/>
                      <a:r>
                        <a:rPr lang="en-US">
                          <a:effectLst/>
                        </a:rPr>
                        <a:t>Other library association job center </a:t>
                      </a:r>
                    </a:p>
                  </a:txBody>
                  <a:tcPr marL="38100" marR="38100" marT="25400" marB="25400" anchor="b"/>
                </a:tc>
                <a:tc>
                  <a:txBody>
                    <a:bodyPr/>
                    <a:lstStyle/>
                    <a:p>
                      <a:pPr algn="ctr" rtl="0" fontAlgn="b"/>
                      <a:r>
                        <a:rPr lang="en-US" dirty="0" smtClean="0">
                          <a:effectLst/>
                        </a:rPr>
                        <a:t>0.0</a:t>
                      </a:r>
                      <a:endParaRPr lang="en-US" dirty="0">
                        <a:effectLst/>
                      </a:endParaRPr>
                    </a:p>
                  </a:txBody>
                  <a:tcPr marL="38100" marR="38100" marT="25400" marB="25400" anchor="b"/>
                </a:tc>
              </a:tr>
              <a:tr h="370840">
                <a:tc>
                  <a:txBody>
                    <a:bodyPr/>
                    <a:lstStyle/>
                    <a:p>
                      <a:pPr rtl="0" fontAlgn="b"/>
                      <a:r>
                        <a:rPr lang="en-US" dirty="0">
                          <a:effectLst/>
                        </a:rPr>
                        <a:t>University placement program, job fair, etc.</a:t>
                      </a:r>
                    </a:p>
                  </a:txBody>
                  <a:tcPr marL="38100" marR="38100" marT="25400" marB="25400" anchor="b"/>
                </a:tc>
                <a:tc>
                  <a:txBody>
                    <a:bodyPr/>
                    <a:lstStyle/>
                    <a:p>
                      <a:pPr algn="ctr" rtl="0" fontAlgn="b"/>
                      <a:r>
                        <a:rPr lang="en-US" dirty="0" smtClean="0">
                          <a:effectLst/>
                        </a:rPr>
                        <a:t>0.0</a:t>
                      </a:r>
                      <a:endParaRPr lang="en-US" dirty="0">
                        <a:effectLst/>
                      </a:endParaRPr>
                    </a:p>
                  </a:txBody>
                  <a:tcPr marL="38100" marR="38100" marT="25400" marB="25400" anchor="b"/>
                </a:tc>
                <a:tc>
                  <a:txBody>
                    <a:bodyPr/>
                    <a:lstStyle/>
                    <a:p>
                      <a:pPr rtl="0" fontAlgn="b"/>
                      <a:r>
                        <a:rPr lang="en-US">
                          <a:effectLst/>
                        </a:rPr>
                        <a:t>referral / referral by social media (twitter)</a:t>
                      </a:r>
                    </a:p>
                  </a:txBody>
                  <a:tcPr marL="38100" marR="38100" marT="25400" marB="25400" anchor="b"/>
                </a:tc>
                <a:tc>
                  <a:txBody>
                    <a:bodyPr/>
                    <a:lstStyle/>
                    <a:p>
                      <a:pPr algn="ctr" rtl="0" fontAlgn="b"/>
                      <a:r>
                        <a:rPr lang="en-US" dirty="0" smtClean="0">
                          <a:effectLst/>
                        </a:rPr>
                        <a:t>0.0</a:t>
                      </a:r>
                      <a:endParaRPr lang="en-US" dirty="0">
                        <a:effectLst/>
                      </a:endParaRPr>
                    </a:p>
                  </a:txBody>
                  <a:tcPr marL="38100" marR="38100" marT="25400" marB="25400" anchor="b"/>
                </a:tc>
              </a:tr>
              <a:tr h="370840">
                <a:tc>
                  <a:txBody>
                    <a:bodyPr/>
                    <a:lstStyle/>
                    <a:p>
                      <a:pPr rtl="0" fontAlgn="b"/>
                      <a:r>
                        <a:rPr lang="en-US">
                          <a:effectLst/>
                        </a:rPr>
                        <a:t>Invitation to apply by a recruiter/headhunter</a:t>
                      </a:r>
                    </a:p>
                  </a:txBody>
                  <a:tcPr marL="38100" marR="38100" marT="25400" marB="25400" anchor="b"/>
                </a:tc>
                <a:tc>
                  <a:txBody>
                    <a:bodyPr/>
                    <a:lstStyle/>
                    <a:p>
                      <a:pPr algn="ctr" rtl="0" fontAlgn="b"/>
                      <a:r>
                        <a:rPr lang="en-US" dirty="0" smtClean="0">
                          <a:effectLst/>
                        </a:rPr>
                        <a:t>0.0</a:t>
                      </a:r>
                      <a:endParaRPr lang="en-US" dirty="0">
                        <a:effectLst/>
                      </a:endParaRPr>
                    </a:p>
                  </a:txBody>
                  <a:tcPr marL="38100" marR="38100" marT="25400" marB="25400" anchor="b"/>
                </a:tc>
                <a:tc>
                  <a:txBody>
                    <a:bodyPr/>
                    <a:lstStyle/>
                    <a:p>
                      <a:pPr rtl="0" fontAlgn="b"/>
                      <a:r>
                        <a:rPr lang="en-US">
                          <a:effectLst/>
                        </a:rPr>
                        <a:t>took initiative - gave resume to institution</a:t>
                      </a:r>
                    </a:p>
                  </a:txBody>
                  <a:tcPr marL="38100" marR="38100" marT="25400" marB="25400" anchor="b"/>
                </a:tc>
                <a:tc>
                  <a:txBody>
                    <a:bodyPr/>
                    <a:lstStyle/>
                    <a:p>
                      <a:pPr algn="ctr" rtl="0" fontAlgn="b"/>
                      <a:r>
                        <a:rPr lang="en-US" dirty="0" smtClean="0">
                          <a:effectLst/>
                        </a:rPr>
                        <a:t>0.0</a:t>
                      </a:r>
                      <a:endParaRPr lang="en-US" dirty="0">
                        <a:effectLst/>
                      </a:endParaRPr>
                    </a:p>
                  </a:txBody>
                  <a:tcPr marL="38100" marR="38100" marT="25400" marB="25400" anchor="b"/>
                </a:tc>
              </a:tr>
              <a:tr h="370840">
                <a:tc>
                  <a:txBody>
                    <a:bodyPr/>
                    <a:lstStyle/>
                    <a:p>
                      <a:pPr rtl="0" fontAlgn="b"/>
                      <a:r>
                        <a:rPr lang="en-US" dirty="0">
                          <a:effectLst/>
                        </a:rPr>
                        <a:t>ALA Placement Center</a:t>
                      </a:r>
                    </a:p>
                  </a:txBody>
                  <a:tcPr marL="38100" marR="38100" marT="25400" marB="25400" anchor="b"/>
                </a:tc>
                <a:tc>
                  <a:txBody>
                    <a:bodyPr/>
                    <a:lstStyle/>
                    <a:p>
                      <a:pPr algn="ctr" rtl="0" fontAlgn="b"/>
                      <a:r>
                        <a:rPr lang="en-US" dirty="0" smtClean="0">
                          <a:effectLst/>
                        </a:rPr>
                        <a:t>0.0</a:t>
                      </a:r>
                      <a:endParaRPr lang="en-US" dirty="0">
                        <a:effectLst/>
                      </a:endParaRPr>
                    </a:p>
                  </a:txBody>
                  <a:tcPr marL="38100" marR="38100" marT="25400" marB="25400" anchor="b"/>
                </a:tc>
                <a:tc>
                  <a:txBody>
                    <a:bodyPr/>
                    <a:lstStyle/>
                    <a:p>
                      <a:pPr rtl="0" fontAlgn="b"/>
                      <a:r>
                        <a:rPr lang="en-US" dirty="0">
                          <a:effectLst/>
                        </a:rPr>
                        <a:t>unemployment office</a:t>
                      </a:r>
                    </a:p>
                  </a:txBody>
                  <a:tcPr marL="38100" marR="38100" marT="25400" marB="25400" anchor="b"/>
                </a:tc>
                <a:tc>
                  <a:txBody>
                    <a:bodyPr/>
                    <a:lstStyle/>
                    <a:p>
                      <a:pPr algn="ctr" rtl="0" fontAlgn="b"/>
                      <a:r>
                        <a:rPr lang="en-US" dirty="0" smtClean="0">
                          <a:effectLst/>
                        </a:rPr>
                        <a:t>0.0</a:t>
                      </a:r>
                      <a:endParaRPr lang="en-US" dirty="0">
                        <a:effectLst/>
                      </a:endParaRPr>
                    </a:p>
                  </a:txBody>
                  <a:tcPr marL="38100" marR="38100" marT="25400" marB="25400" anchor="b"/>
                </a:tc>
              </a:tr>
            </a:tbl>
          </a:graphicData>
        </a:graphic>
      </p:graphicFrame>
      <p:sp>
        <p:nvSpPr>
          <p:cNvPr id="5" name="TextBox 4"/>
          <p:cNvSpPr txBox="1"/>
          <p:nvPr/>
        </p:nvSpPr>
        <p:spPr>
          <a:xfrm>
            <a:off x="338667" y="6434666"/>
            <a:ext cx="8930575" cy="307777"/>
          </a:xfrm>
          <a:prstGeom prst="rect">
            <a:avLst/>
          </a:prstGeom>
          <a:noFill/>
        </p:spPr>
        <p:txBody>
          <a:bodyPr wrap="none" rtlCol="0">
            <a:spAutoFit/>
          </a:bodyPr>
          <a:lstStyle/>
          <a:p>
            <a:r>
              <a:rPr lang="en-US" sz="1400" dirty="0" smtClean="0"/>
              <a:t>*</a:t>
            </a:r>
            <a:r>
              <a:rPr lang="en-US" sz="1400" dirty="0"/>
              <a:t>The percentage is adjusted to include “other” comments that matched with what we meant the category to represent. </a:t>
            </a:r>
          </a:p>
        </p:txBody>
      </p:sp>
    </p:spTree>
    <p:extLst>
      <p:ext uri="{BB962C8B-B14F-4D97-AF65-F5344CB8AC3E}">
        <p14:creationId xmlns:p14="http://schemas.microsoft.com/office/powerpoint/2010/main" val="100173033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387527"/>
            <a:ext cx="10972800" cy="1143000"/>
          </a:xfrm>
        </p:spPr>
        <p:txBody>
          <a:bodyPr/>
          <a:lstStyle/>
          <a:p>
            <a:r>
              <a:rPr lang="en-US" dirty="0" smtClean="0"/>
              <a:t>Social Media Platforms Used</a:t>
            </a:r>
            <a:endParaRPr lang="en-US" dirty="0"/>
          </a:p>
        </p:txBody>
      </p:sp>
      <p:graphicFrame>
        <p:nvGraphicFramePr>
          <p:cNvPr id="7" name="Table 6"/>
          <p:cNvGraphicFramePr>
            <a:graphicFrameLocks noGrp="1"/>
          </p:cNvGraphicFramePr>
          <p:nvPr>
            <p:extLst/>
          </p:nvPr>
        </p:nvGraphicFramePr>
        <p:xfrm>
          <a:off x="225778" y="1975555"/>
          <a:ext cx="11288888" cy="4536440"/>
        </p:xfrm>
        <a:graphic>
          <a:graphicData uri="http://schemas.openxmlformats.org/drawingml/2006/table">
            <a:tbl>
              <a:tblPr firstRow="1" bandRow="1">
                <a:tableStyleId>{793D81CF-94F2-401A-BA57-92F5A7B2D0C5}</a:tableStyleId>
              </a:tblPr>
              <a:tblGrid>
                <a:gridCol w="5291666"/>
                <a:gridCol w="691445"/>
                <a:gridCol w="4628444"/>
                <a:gridCol w="677333"/>
              </a:tblGrid>
              <a:tr h="370840">
                <a:tc>
                  <a:txBody>
                    <a:bodyPr/>
                    <a:lstStyle/>
                    <a:p>
                      <a:pPr rtl="0" fontAlgn="b"/>
                      <a:r>
                        <a:rPr lang="en-US" dirty="0" smtClean="0">
                          <a:effectLst/>
                        </a:rPr>
                        <a:t>Social</a:t>
                      </a:r>
                      <a:r>
                        <a:rPr lang="en-US" baseline="0" dirty="0" smtClean="0">
                          <a:effectLst/>
                        </a:rPr>
                        <a:t> Media Platform ( all respondents)</a:t>
                      </a:r>
                      <a:endParaRPr lang="en-US" dirty="0">
                        <a:effectLst/>
                      </a:endParaRPr>
                    </a:p>
                  </a:txBody>
                  <a:tcPr marL="38100" marR="38100" marT="25400" marB="25400" anchor="b"/>
                </a:tc>
                <a:tc>
                  <a:txBody>
                    <a:bodyPr/>
                    <a:lstStyle/>
                    <a:p>
                      <a:pPr algn="ctr"/>
                      <a:r>
                        <a:rPr lang="en-US" dirty="0" smtClean="0"/>
                        <a:t>% </a:t>
                      </a:r>
                    </a:p>
                  </a:txBody>
                  <a:tcPr/>
                </a:tc>
                <a:tc>
                  <a:txBody>
                    <a:bodyPr/>
                    <a:lstStyle/>
                    <a:p>
                      <a:r>
                        <a:rPr lang="en-US" dirty="0" smtClean="0"/>
                        <a:t>Social Media Platform (&lt;=3 years)</a:t>
                      </a:r>
                    </a:p>
                  </a:txBody>
                  <a:tcPr/>
                </a:tc>
                <a:tc>
                  <a:txBody>
                    <a:bodyPr/>
                    <a:lstStyle/>
                    <a:p>
                      <a:pPr algn="ctr"/>
                      <a:r>
                        <a:rPr lang="en-US" dirty="0" smtClean="0"/>
                        <a:t>%</a:t>
                      </a:r>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None because none existed when I was performing my search</a:t>
                      </a:r>
                    </a:p>
                  </a:txBody>
                  <a:tcPr marL="38100" marR="38100" marT="25400" marB="25400" anchor="b"/>
                </a:tc>
                <a:tc>
                  <a:txBody>
                    <a:bodyPr/>
                    <a:lstStyle/>
                    <a:p>
                      <a:r>
                        <a:rPr lang="en-US" dirty="0" smtClean="0"/>
                        <a:t>40</a:t>
                      </a:r>
                      <a:endParaRPr lang="en-US" dirty="0"/>
                    </a:p>
                  </a:txBody>
                  <a:tcPr/>
                </a:tc>
                <a:tc>
                  <a:txBody>
                    <a:bodyPr/>
                    <a:lstStyle/>
                    <a:p>
                      <a:r>
                        <a:rPr lang="en-US" dirty="0" smtClean="0"/>
                        <a:t>Other: None, I already worked here </a:t>
                      </a:r>
                      <a:r>
                        <a:rPr lang="en-US" sz="1200" dirty="0" smtClean="0"/>
                        <a:t>(17</a:t>
                      </a:r>
                      <a:r>
                        <a:rPr lang="en-US" sz="1200" baseline="0" dirty="0" smtClean="0"/>
                        <a:t> of </a:t>
                      </a:r>
                      <a:r>
                        <a:rPr lang="en-US" sz="1200" dirty="0" smtClean="0"/>
                        <a:t>18)</a:t>
                      </a:r>
                      <a:r>
                        <a:rPr lang="en-US" sz="1200" baseline="0" dirty="0" smtClean="0"/>
                        <a:t> </a:t>
                      </a:r>
                      <a:endParaRPr lang="en-US" dirty="0"/>
                    </a:p>
                  </a:txBody>
                  <a:tcPr marL="38100" marR="38100" marT="25400" marB="25400" anchor="b"/>
                </a:tc>
                <a:tc>
                  <a:txBody>
                    <a:bodyPr/>
                    <a:lstStyle/>
                    <a:p>
                      <a:r>
                        <a:rPr lang="en-US" dirty="0" smtClean="0"/>
                        <a:t>38</a:t>
                      </a:r>
                      <a:endParaRPr lang="en-US" dirty="0"/>
                    </a:p>
                  </a:txBody>
                  <a:tcPr/>
                </a:tc>
              </a:tr>
              <a:tr h="370840">
                <a:tc>
                  <a:txBody>
                    <a:bodyPr/>
                    <a:lstStyle/>
                    <a:p>
                      <a:r>
                        <a:rPr lang="en-US" dirty="0" smtClean="0"/>
                        <a:t>Other</a:t>
                      </a:r>
                      <a:endParaRPr lang="en-US" dirty="0"/>
                    </a:p>
                  </a:txBody>
                  <a:tcPr marL="38100" marR="38100" marT="25400" marB="25400" anchor="b"/>
                </a:tc>
                <a:tc>
                  <a:txBody>
                    <a:bodyPr/>
                    <a:lstStyle/>
                    <a:p>
                      <a:r>
                        <a:rPr lang="en-US" dirty="0" smtClean="0"/>
                        <a:t>29</a:t>
                      </a:r>
                      <a:endParaRPr lang="en-US" dirty="0"/>
                    </a:p>
                  </a:txBody>
                  <a:tcPr/>
                </a:tc>
                <a:tc>
                  <a:txBody>
                    <a:bodyPr/>
                    <a:lstStyle/>
                    <a:p>
                      <a:r>
                        <a:rPr lang="en-US" dirty="0" smtClean="0"/>
                        <a:t>LinkedIn</a:t>
                      </a:r>
                    </a:p>
                  </a:txBody>
                  <a:tcPr marL="38100" marR="38100" marT="25400" marB="25400" anchor="b"/>
                </a:tc>
                <a:tc>
                  <a:txBody>
                    <a:bodyPr/>
                    <a:lstStyle/>
                    <a:p>
                      <a:r>
                        <a:rPr lang="en-US" dirty="0" smtClean="0"/>
                        <a:t>32</a:t>
                      </a:r>
                      <a:endParaRPr lang="en-US" dirty="0"/>
                    </a:p>
                  </a:txBody>
                  <a:tcPr/>
                </a:tc>
              </a:tr>
              <a:tr h="370840">
                <a:tc>
                  <a:txBody>
                    <a:bodyPr/>
                    <a:lstStyle/>
                    <a:p>
                      <a:r>
                        <a:rPr lang="en-US" dirty="0" smtClean="0"/>
                        <a:t>Facebook</a:t>
                      </a:r>
                      <a:endParaRPr lang="en-US" dirty="0"/>
                    </a:p>
                  </a:txBody>
                  <a:tcPr marL="38100" marR="38100" marT="25400" marB="25400" anchor="b"/>
                </a:tc>
                <a:tc>
                  <a:txBody>
                    <a:bodyPr/>
                    <a:lstStyle/>
                    <a:p>
                      <a:r>
                        <a:rPr lang="en-US" dirty="0" smtClean="0"/>
                        <a:t>15</a:t>
                      </a:r>
                      <a:endParaRPr lang="en-US" dirty="0"/>
                    </a:p>
                  </a:txBody>
                  <a:tcPr/>
                </a:tc>
                <a:tc>
                  <a:txBody>
                    <a:bodyPr/>
                    <a:lstStyle/>
                    <a:p>
                      <a:r>
                        <a:rPr lang="en-US" dirty="0" smtClean="0"/>
                        <a:t>Facebook</a:t>
                      </a:r>
                      <a:endParaRPr lang="en-US" dirty="0"/>
                    </a:p>
                  </a:txBody>
                  <a:tcPr marL="38100" marR="38100" marT="25400" marB="25400" anchor="b"/>
                </a:tc>
                <a:tc>
                  <a:txBody>
                    <a:bodyPr/>
                    <a:lstStyle/>
                    <a:p>
                      <a:r>
                        <a:rPr lang="en-US" dirty="0" smtClean="0"/>
                        <a:t>30</a:t>
                      </a:r>
                      <a:endParaRPr lang="en-US" dirty="0"/>
                    </a:p>
                  </a:txBody>
                  <a:tcPr/>
                </a:tc>
              </a:tr>
              <a:tr h="370840">
                <a:tc>
                  <a:txBody>
                    <a:bodyPr/>
                    <a:lstStyle/>
                    <a:p>
                      <a:r>
                        <a:rPr lang="en-US" dirty="0" smtClean="0"/>
                        <a:t>LinkedIn</a:t>
                      </a:r>
                      <a:endParaRPr lang="en-US" dirty="0"/>
                    </a:p>
                  </a:txBody>
                  <a:tcPr marL="38100" marR="38100" marT="25400" marB="25400" anchor="b"/>
                </a:tc>
                <a:tc>
                  <a:txBody>
                    <a:bodyPr/>
                    <a:lstStyle/>
                    <a:p>
                      <a:r>
                        <a:rPr lang="en-US" dirty="0" smtClean="0"/>
                        <a:t>12</a:t>
                      </a:r>
                      <a:endParaRPr lang="en-US" dirty="0"/>
                    </a:p>
                  </a:txBody>
                  <a:tcPr/>
                </a:tc>
                <a:tc>
                  <a:txBody>
                    <a:bodyPr/>
                    <a:lstStyle/>
                    <a:p>
                      <a:r>
                        <a:rPr lang="en-US" dirty="0" smtClean="0"/>
                        <a:t>Twitter</a:t>
                      </a:r>
                      <a:endParaRPr lang="en-US" dirty="0"/>
                    </a:p>
                  </a:txBody>
                  <a:tcPr marL="38100" marR="38100" marT="25400" marB="25400" anchor="b"/>
                </a:tc>
                <a:tc>
                  <a:txBody>
                    <a:bodyPr/>
                    <a:lstStyle/>
                    <a:p>
                      <a:r>
                        <a:rPr lang="en-US" dirty="0" smtClean="0"/>
                        <a:t>19</a:t>
                      </a:r>
                      <a:endParaRPr lang="en-US" dirty="0"/>
                    </a:p>
                  </a:txBody>
                  <a:tcPr/>
                </a:tc>
              </a:tr>
              <a:tr h="370840">
                <a:tc>
                  <a:txBody>
                    <a:bodyPr/>
                    <a:lstStyle/>
                    <a:p>
                      <a:r>
                        <a:rPr lang="en-US" dirty="0" smtClean="0"/>
                        <a:t>None because I don’t use social media</a:t>
                      </a:r>
                      <a:endParaRPr lang="en-US" dirty="0"/>
                    </a:p>
                  </a:txBody>
                  <a:tcPr marL="38100" marR="38100" marT="25400" marB="25400" anchor="b"/>
                </a:tc>
                <a:tc>
                  <a:txBody>
                    <a:bodyPr/>
                    <a:lstStyle/>
                    <a:p>
                      <a:r>
                        <a:rPr lang="en-US" dirty="0" smtClean="0"/>
                        <a:t>11</a:t>
                      </a:r>
                      <a:endParaRPr lang="en-US" dirty="0"/>
                    </a:p>
                  </a:txBody>
                  <a:tcPr/>
                </a:tc>
                <a:tc>
                  <a:txBody>
                    <a:bodyPr/>
                    <a:lstStyle/>
                    <a:p>
                      <a:r>
                        <a:rPr lang="en-US" dirty="0" err="1" smtClean="0"/>
                        <a:t>Glassdoor</a:t>
                      </a:r>
                      <a:endParaRPr lang="en-US" dirty="0"/>
                    </a:p>
                  </a:txBody>
                  <a:tcPr marL="38100" marR="38100" marT="25400" marB="25400" anchor="b"/>
                </a:tc>
                <a:tc>
                  <a:txBody>
                    <a:bodyPr/>
                    <a:lstStyle/>
                    <a:p>
                      <a:r>
                        <a:rPr lang="en-US" dirty="0" smtClean="0"/>
                        <a:t>17</a:t>
                      </a:r>
                      <a:endParaRPr lang="en-US" dirty="0"/>
                    </a:p>
                  </a:txBody>
                  <a:tcPr/>
                </a:tc>
              </a:tr>
              <a:tr h="370840">
                <a:tc>
                  <a:txBody>
                    <a:bodyPr/>
                    <a:lstStyle/>
                    <a:p>
                      <a:r>
                        <a:rPr lang="en-US" dirty="0" smtClean="0"/>
                        <a:t>Twitter</a:t>
                      </a:r>
                      <a:endParaRPr lang="en-US" dirty="0"/>
                    </a:p>
                  </a:txBody>
                  <a:tcPr marL="38100" marR="38100" marT="25400" marB="25400" anchor="b"/>
                </a:tc>
                <a:tc>
                  <a:txBody>
                    <a:bodyPr/>
                    <a:lstStyle/>
                    <a:p>
                      <a:r>
                        <a:rPr lang="en-US" dirty="0" smtClean="0"/>
                        <a:t>9</a:t>
                      </a:r>
                      <a:endParaRPr lang="en-US" dirty="0"/>
                    </a:p>
                  </a:txBody>
                  <a:tcPr/>
                </a:tc>
                <a:tc>
                  <a:txBody>
                    <a:bodyPr/>
                    <a:lstStyle/>
                    <a:p>
                      <a:r>
                        <a:rPr lang="en-US" dirty="0" smtClean="0"/>
                        <a:t>None because I don’t use social</a:t>
                      </a:r>
                      <a:r>
                        <a:rPr lang="en-US" baseline="0" dirty="0" smtClean="0"/>
                        <a:t> media</a:t>
                      </a:r>
                      <a:endParaRPr lang="en-US" dirty="0"/>
                    </a:p>
                  </a:txBody>
                  <a:tcPr marL="38100" marR="38100" marT="25400" marB="25400" anchor="b"/>
                </a:tc>
                <a:tc>
                  <a:txBody>
                    <a:bodyPr/>
                    <a:lstStyle/>
                    <a:p>
                      <a:r>
                        <a:rPr lang="en-US" dirty="0" smtClean="0"/>
                        <a:t>6</a:t>
                      </a:r>
                      <a:endParaRPr lang="en-US" dirty="0"/>
                    </a:p>
                  </a:txBody>
                  <a:tcPr/>
                </a:tc>
              </a:tr>
              <a:tr h="370840">
                <a:tc>
                  <a:txBody>
                    <a:bodyPr/>
                    <a:lstStyle/>
                    <a:p>
                      <a:r>
                        <a:rPr lang="en-US" dirty="0" err="1" smtClean="0"/>
                        <a:t>Glassdoor</a:t>
                      </a:r>
                      <a:endParaRPr lang="en-US" dirty="0"/>
                    </a:p>
                  </a:txBody>
                  <a:tcPr marL="38100" marR="38100" marT="25400" marB="25400" anchor="b"/>
                </a:tc>
                <a:tc>
                  <a:txBody>
                    <a:bodyPr/>
                    <a:lstStyle/>
                    <a:p>
                      <a:r>
                        <a:rPr lang="en-US" dirty="0" smtClean="0"/>
                        <a:t>8</a:t>
                      </a:r>
                      <a:endParaRPr lang="en-US" dirty="0"/>
                    </a:p>
                  </a:txBody>
                  <a:tcPr/>
                </a:tc>
                <a:tc>
                  <a:txBody>
                    <a:bodyPr/>
                    <a:lstStyle/>
                    <a:p>
                      <a:r>
                        <a:rPr lang="en-US" dirty="0" smtClean="0"/>
                        <a:t>YouTube</a:t>
                      </a:r>
                      <a:endParaRPr lang="en-US" dirty="0"/>
                    </a:p>
                  </a:txBody>
                  <a:tcPr marL="38100" marR="38100" marT="25400" marB="25400" anchor="b"/>
                </a:tc>
                <a:tc>
                  <a:txBody>
                    <a:bodyPr/>
                    <a:lstStyle/>
                    <a:p>
                      <a:r>
                        <a:rPr lang="en-US" dirty="0" smtClean="0"/>
                        <a:t>4</a:t>
                      </a:r>
                      <a:endParaRPr lang="en-US" dirty="0"/>
                    </a:p>
                  </a:txBody>
                  <a:tcPr/>
                </a:tc>
              </a:tr>
              <a:tr h="370840">
                <a:tc>
                  <a:txBody>
                    <a:bodyPr/>
                    <a:lstStyle/>
                    <a:p>
                      <a:r>
                        <a:rPr lang="en-US" dirty="0" smtClean="0"/>
                        <a:t>YouTube</a:t>
                      </a:r>
                      <a:endParaRPr lang="en-US" dirty="0"/>
                    </a:p>
                  </a:txBody>
                  <a:tcPr marL="38100" marR="38100" marT="25400" marB="25400" anchor="b"/>
                </a:tc>
                <a:tc>
                  <a:txBody>
                    <a:bodyPr/>
                    <a:lstStyle/>
                    <a:p>
                      <a:r>
                        <a:rPr lang="en-US" dirty="0" smtClean="0"/>
                        <a:t>3</a:t>
                      </a:r>
                      <a:endParaRPr lang="en-US" dirty="0"/>
                    </a:p>
                  </a:txBody>
                  <a:tcPr/>
                </a:tc>
                <a:tc>
                  <a:txBody>
                    <a:bodyPr/>
                    <a:lstStyle/>
                    <a:p>
                      <a:r>
                        <a:rPr lang="en-US" dirty="0" smtClean="0"/>
                        <a:t>None because none existed when I was performing my search</a:t>
                      </a:r>
                      <a:endParaRPr lang="en-US" dirty="0"/>
                    </a:p>
                  </a:txBody>
                  <a:tcPr marL="38100" marR="38100" marT="25400" marB="25400" anchor="b"/>
                </a:tc>
                <a:tc>
                  <a:txBody>
                    <a:bodyPr/>
                    <a:lstStyle/>
                    <a:p>
                      <a:r>
                        <a:rPr lang="en-US" dirty="0" smtClean="0"/>
                        <a:t>4</a:t>
                      </a:r>
                      <a:endParaRPr lang="en-US" dirty="0"/>
                    </a:p>
                  </a:txBody>
                  <a:tcPr/>
                </a:tc>
              </a:tr>
              <a:tr h="370840">
                <a:tc>
                  <a:txBody>
                    <a:bodyPr/>
                    <a:lstStyle/>
                    <a:p>
                      <a:r>
                        <a:rPr lang="en-US" dirty="0" smtClean="0"/>
                        <a:t>Google +</a:t>
                      </a:r>
                      <a:endParaRPr lang="en-US" dirty="0"/>
                    </a:p>
                  </a:txBody>
                  <a:tcPr marL="38100" marR="38100" marT="25400" marB="25400" anchor="b"/>
                </a:tc>
                <a:tc>
                  <a:txBody>
                    <a:bodyPr/>
                    <a:lstStyle/>
                    <a:p>
                      <a:r>
                        <a:rPr lang="en-US" dirty="0" smtClean="0"/>
                        <a:t>1</a:t>
                      </a:r>
                      <a:endParaRPr lang="en-US" dirty="0"/>
                    </a:p>
                  </a:txBody>
                  <a:tcPr/>
                </a:tc>
                <a:tc>
                  <a:txBody>
                    <a:bodyPr/>
                    <a:lstStyle/>
                    <a:p>
                      <a:r>
                        <a:rPr lang="en-US" dirty="0" smtClean="0"/>
                        <a:t>Google +</a:t>
                      </a:r>
                      <a:endParaRPr lang="en-US" dirty="0"/>
                    </a:p>
                  </a:txBody>
                  <a:tcPr marL="38100" marR="38100" marT="25400" marB="25400" anchor="b"/>
                </a:tc>
                <a:tc>
                  <a:txBody>
                    <a:bodyPr/>
                    <a:lstStyle/>
                    <a:p>
                      <a:r>
                        <a:rPr lang="en-US" dirty="0" smtClean="0"/>
                        <a:t>0</a:t>
                      </a:r>
                      <a:endParaRPr lang="en-US" dirty="0"/>
                    </a:p>
                  </a:txBody>
                  <a:tcPr/>
                </a:tc>
              </a:tr>
              <a:tr h="370840">
                <a:tc>
                  <a:txBody>
                    <a:bodyPr/>
                    <a:lstStyle/>
                    <a:p>
                      <a:r>
                        <a:rPr lang="en-US" dirty="0" err="1" smtClean="0"/>
                        <a:t>Pinterest</a:t>
                      </a:r>
                      <a:endParaRPr lang="en-US" dirty="0"/>
                    </a:p>
                  </a:txBody>
                  <a:tcPr marL="38100" marR="38100" marT="25400" marB="25400" anchor="b"/>
                </a:tc>
                <a:tc>
                  <a:txBody>
                    <a:bodyPr/>
                    <a:lstStyle/>
                    <a:p>
                      <a:r>
                        <a:rPr lang="en-US" dirty="0" smtClean="0"/>
                        <a:t>1</a:t>
                      </a:r>
                      <a:endParaRPr lang="en-US" dirty="0"/>
                    </a:p>
                  </a:txBody>
                  <a:tcPr/>
                </a:tc>
                <a:tc>
                  <a:txBody>
                    <a:bodyPr/>
                    <a:lstStyle/>
                    <a:p>
                      <a:r>
                        <a:rPr lang="en-US" dirty="0" err="1" smtClean="0"/>
                        <a:t>Pinterest</a:t>
                      </a:r>
                      <a:endParaRPr lang="en-US" dirty="0"/>
                    </a:p>
                  </a:txBody>
                  <a:tcPr marL="38100" marR="38100" marT="25400" marB="25400" anchor="b"/>
                </a:tc>
                <a:tc>
                  <a:txBody>
                    <a:bodyPr/>
                    <a:lstStyle/>
                    <a:p>
                      <a:r>
                        <a:rPr lang="en-US" dirty="0" smtClean="0"/>
                        <a:t>0</a:t>
                      </a:r>
                      <a:endParaRPr lang="en-US" dirty="0"/>
                    </a:p>
                  </a:txBody>
                  <a:tcPr/>
                </a:tc>
              </a:tr>
            </a:tbl>
          </a:graphicData>
        </a:graphic>
      </p:graphicFrame>
    </p:spTree>
    <p:extLst>
      <p:ext uri="{BB962C8B-B14F-4D97-AF65-F5344CB8AC3E}">
        <p14:creationId xmlns:p14="http://schemas.microsoft.com/office/powerpoint/2010/main" val="42922009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387527"/>
            <a:ext cx="10972800" cy="1143000"/>
          </a:xfrm>
        </p:spPr>
        <p:txBody>
          <a:bodyPr/>
          <a:lstStyle/>
          <a:p>
            <a:r>
              <a:rPr lang="en-US" dirty="0" smtClean="0"/>
              <a:t>Got to meet the team and ask questions</a:t>
            </a:r>
            <a:endParaRPr lang="en-US" dirty="0"/>
          </a:p>
        </p:txBody>
      </p:sp>
      <p:graphicFrame>
        <p:nvGraphicFramePr>
          <p:cNvPr id="7" name="Table 6"/>
          <p:cNvGraphicFramePr>
            <a:graphicFrameLocks noGrp="1"/>
          </p:cNvGraphicFramePr>
          <p:nvPr>
            <p:extLst/>
          </p:nvPr>
        </p:nvGraphicFramePr>
        <p:xfrm>
          <a:off x="239889" y="1717040"/>
          <a:ext cx="11288888" cy="1711960"/>
        </p:xfrm>
        <a:graphic>
          <a:graphicData uri="http://schemas.openxmlformats.org/drawingml/2006/table">
            <a:tbl>
              <a:tblPr firstRow="1" bandRow="1">
                <a:tableStyleId>{793D81CF-94F2-401A-BA57-92F5A7B2D0C5}</a:tableStyleId>
              </a:tblPr>
              <a:tblGrid>
                <a:gridCol w="5291666"/>
                <a:gridCol w="691445"/>
                <a:gridCol w="4628444"/>
                <a:gridCol w="677333"/>
              </a:tblGrid>
              <a:tr h="370840">
                <a:tc>
                  <a:txBody>
                    <a:bodyPr/>
                    <a:lstStyle/>
                    <a:p>
                      <a:pPr rtl="0" fontAlgn="b"/>
                      <a:r>
                        <a:rPr lang="en-US" dirty="0" smtClean="0">
                          <a:effectLst/>
                        </a:rPr>
                        <a:t>All respondents</a:t>
                      </a:r>
                      <a:endParaRPr lang="en-US" dirty="0">
                        <a:effectLst/>
                      </a:endParaRPr>
                    </a:p>
                  </a:txBody>
                  <a:tcPr marL="38100" marR="38100" marT="25400" marB="25400" anchor="b"/>
                </a:tc>
                <a:tc>
                  <a:txBody>
                    <a:bodyPr/>
                    <a:lstStyle/>
                    <a:p>
                      <a:pPr algn="ctr"/>
                      <a:r>
                        <a:rPr lang="en-US" dirty="0" smtClean="0"/>
                        <a:t>% </a:t>
                      </a:r>
                    </a:p>
                  </a:txBody>
                  <a:tcPr/>
                </a:tc>
                <a:tc>
                  <a:txBody>
                    <a:bodyPr/>
                    <a:lstStyle/>
                    <a:p>
                      <a:r>
                        <a:rPr lang="en-US" dirty="0" smtClean="0"/>
                        <a:t>&lt;=3 years</a:t>
                      </a:r>
                    </a:p>
                  </a:txBody>
                  <a:tcPr/>
                </a:tc>
                <a:tc>
                  <a:txBody>
                    <a:bodyPr/>
                    <a:lstStyle/>
                    <a:p>
                      <a:pPr algn="ctr"/>
                      <a:r>
                        <a:rPr lang="en-US" dirty="0" smtClean="0"/>
                        <a:t>%</a:t>
                      </a:r>
                    </a:p>
                  </a:txBody>
                  <a:tcPr/>
                </a:tc>
              </a:tr>
              <a:tr h="370840">
                <a:tc>
                  <a:txBody>
                    <a:bodyPr/>
                    <a:lstStyle/>
                    <a:p>
                      <a:r>
                        <a:rPr lang="en-US" dirty="0" smtClean="0"/>
                        <a:t>Met the</a:t>
                      </a:r>
                      <a:r>
                        <a:rPr lang="en-US" baseline="0" dirty="0" smtClean="0"/>
                        <a:t> team members they’d be working with</a:t>
                      </a:r>
                      <a:endParaRPr lang="en-US" dirty="0"/>
                    </a:p>
                  </a:txBody>
                  <a:tcPr marL="38100" marR="38100" marT="25400" marB="25400" anchor="b"/>
                </a:tc>
                <a:tc>
                  <a:txBody>
                    <a:bodyPr/>
                    <a:lstStyle/>
                    <a:p>
                      <a:r>
                        <a:rPr lang="en-US" dirty="0" smtClean="0"/>
                        <a:t>81</a:t>
                      </a:r>
                      <a:endParaRPr lang="en-US" dirty="0"/>
                    </a:p>
                  </a:txBody>
                  <a:tcPr/>
                </a:tc>
                <a:tc>
                  <a:txBody>
                    <a:bodyPr/>
                    <a:lstStyle/>
                    <a:p>
                      <a:r>
                        <a:rPr lang="en-US" dirty="0" smtClean="0"/>
                        <a:t>Met the</a:t>
                      </a:r>
                      <a:r>
                        <a:rPr lang="en-US" baseline="0" dirty="0" smtClean="0"/>
                        <a:t> team members they’d be working with</a:t>
                      </a:r>
                      <a:endParaRPr lang="en-US" dirty="0"/>
                    </a:p>
                  </a:txBody>
                  <a:tcPr marL="38100" marR="38100" marT="25400" marB="25400" anchor="b"/>
                </a:tc>
                <a:tc>
                  <a:txBody>
                    <a:bodyPr/>
                    <a:lstStyle/>
                    <a:p>
                      <a:r>
                        <a:rPr lang="en-US" dirty="0" smtClean="0"/>
                        <a:t>81</a:t>
                      </a:r>
                      <a:endParaRPr lang="en-US" dirty="0"/>
                    </a:p>
                  </a:txBody>
                  <a:tcPr/>
                </a:tc>
              </a:tr>
              <a:tr h="370840">
                <a:tc>
                  <a:txBody>
                    <a:bodyPr/>
                    <a:lstStyle/>
                    <a:p>
                      <a:r>
                        <a:rPr lang="en-US" dirty="0" smtClean="0"/>
                        <a:t>Met other</a:t>
                      </a:r>
                      <a:r>
                        <a:rPr lang="en-US" baseline="0" dirty="0" smtClean="0"/>
                        <a:t> future, relevant </a:t>
                      </a:r>
                      <a:r>
                        <a:rPr lang="en-US" baseline="0" dirty="0" err="1" smtClean="0"/>
                        <a:t>collegues</a:t>
                      </a:r>
                      <a:endParaRPr lang="en-US" dirty="0"/>
                    </a:p>
                  </a:txBody>
                  <a:tcPr marL="38100" marR="38100" marT="25400" marB="25400" anchor="b"/>
                </a:tc>
                <a:tc>
                  <a:txBody>
                    <a:bodyPr/>
                    <a:lstStyle/>
                    <a:p>
                      <a:r>
                        <a:rPr lang="en-US" dirty="0" smtClean="0"/>
                        <a:t>67</a:t>
                      </a:r>
                      <a:endParaRPr lang="en-US" dirty="0"/>
                    </a:p>
                  </a:txBody>
                  <a:tcPr/>
                </a:tc>
                <a:tc>
                  <a:txBody>
                    <a:bodyPr/>
                    <a:lstStyle/>
                    <a:p>
                      <a:r>
                        <a:rPr lang="en-US" dirty="0" smtClean="0"/>
                        <a:t>Met other</a:t>
                      </a:r>
                      <a:r>
                        <a:rPr lang="en-US" baseline="0" dirty="0" smtClean="0"/>
                        <a:t> future, relevant </a:t>
                      </a:r>
                      <a:r>
                        <a:rPr lang="en-US" baseline="0" dirty="0" err="1" smtClean="0"/>
                        <a:t>collegues</a:t>
                      </a:r>
                      <a:endParaRPr lang="en-US" dirty="0"/>
                    </a:p>
                  </a:txBody>
                  <a:tcPr marL="38100" marR="38100" marT="25400" marB="25400" anchor="b"/>
                </a:tc>
                <a:tc>
                  <a:txBody>
                    <a:bodyPr/>
                    <a:lstStyle/>
                    <a:p>
                      <a:r>
                        <a:rPr lang="en-US" dirty="0" smtClean="0"/>
                        <a:t>68</a:t>
                      </a:r>
                      <a:endParaRPr lang="en-US" dirty="0"/>
                    </a:p>
                  </a:txBody>
                  <a:tcPr/>
                </a:tc>
              </a:tr>
              <a:tr h="370840">
                <a:tc>
                  <a:txBody>
                    <a:bodyPr/>
                    <a:lstStyle/>
                    <a:p>
                      <a:r>
                        <a:rPr lang="en-US" dirty="0" smtClean="0"/>
                        <a:t>Was</a:t>
                      </a:r>
                      <a:r>
                        <a:rPr lang="en-US" baseline="0" dirty="0" smtClean="0"/>
                        <a:t> able to ask questions of perspective employer</a:t>
                      </a:r>
                      <a:endParaRPr lang="en-US" dirty="0"/>
                    </a:p>
                  </a:txBody>
                  <a:tcPr marL="38100" marR="38100" marT="25400" marB="25400" anchor="b"/>
                </a:tc>
                <a:tc>
                  <a:txBody>
                    <a:bodyPr/>
                    <a:lstStyle/>
                    <a:p>
                      <a:r>
                        <a:rPr lang="en-US" dirty="0" smtClean="0"/>
                        <a:t>95</a:t>
                      </a:r>
                      <a:endParaRPr lang="en-US" dirty="0"/>
                    </a:p>
                  </a:txBody>
                  <a:tcPr/>
                </a:tc>
                <a:tc>
                  <a:txBody>
                    <a:bodyPr/>
                    <a:lstStyle/>
                    <a:p>
                      <a:r>
                        <a:rPr lang="en-US" dirty="0" smtClean="0"/>
                        <a:t>Was</a:t>
                      </a:r>
                      <a:r>
                        <a:rPr lang="en-US" baseline="0" dirty="0" smtClean="0"/>
                        <a:t> able to ask questions of perspective employer</a:t>
                      </a:r>
                      <a:endParaRPr lang="en-US" dirty="0"/>
                    </a:p>
                  </a:txBody>
                  <a:tcPr marL="38100" marR="38100" marT="25400" marB="25400" anchor="b"/>
                </a:tc>
                <a:tc>
                  <a:txBody>
                    <a:bodyPr/>
                    <a:lstStyle/>
                    <a:p>
                      <a:r>
                        <a:rPr lang="en-US" dirty="0" smtClean="0"/>
                        <a:t>98</a:t>
                      </a:r>
                      <a:endParaRPr lang="en-US" dirty="0"/>
                    </a:p>
                  </a:txBody>
                  <a:tcPr/>
                </a:tc>
              </a:tr>
            </a:tbl>
          </a:graphicData>
        </a:graphic>
      </p:graphicFrame>
      <p:graphicFrame>
        <p:nvGraphicFramePr>
          <p:cNvPr id="5" name="Table 4"/>
          <p:cNvGraphicFramePr>
            <a:graphicFrameLocks noGrp="1"/>
          </p:cNvGraphicFramePr>
          <p:nvPr>
            <p:extLst/>
          </p:nvPr>
        </p:nvGraphicFramePr>
        <p:xfrm>
          <a:off x="335844" y="4301066"/>
          <a:ext cx="11288888" cy="1483360"/>
        </p:xfrm>
        <a:graphic>
          <a:graphicData uri="http://schemas.openxmlformats.org/drawingml/2006/table">
            <a:tbl>
              <a:tblPr firstRow="1" bandRow="1">
                <a:tableStyleId>{793D81CF-94F2-401A-BA57-92F5A7B2D0C5}</a:tableStyleId>
              </a:tblPr>
              <a:tblGrid>
                <a:gridCol w="1964267"/>
                <a:gridCol w="4018844"/>
                <a:gridCol w="1526823"/>
                <a:gridCol w="3778954"/>
              </a:tblGrid>
              <a:tr h="370840">
                <a:tc>
                  <a:txBody>
                    <a:bodyPr/>
                    <a:lstStyle/>
                    <a:p>
                      <a:pPr rtl="0" fontAlgn="b"/>
                      <a:r>
                        <a:rPr lang="en-US" dirty="0" smtClean="0">
                          <a:effectLst/>
                        </a:rPr>
                        <a:t>All respondents</a:t>
                      </a:r>
                      <a:endParaRPr lang="en-US" dirty="0">
                        <a:effectLst/>
                      </a:endParaRPr>
                    </a:p>
                  </a:txBody>
                  <a:tcPr marL="38100" marR="38100" marT="25400" marB="25400" anchor="b"/>
                </a:tc>
                <a:tc>
                  <a:txBody>
                    <a:bodyPr/>
                    <a:lstStyle/>
                    <a:p>
                      <a:pPr algn="ctr"/>
                      <a:r>
                        <a:rPr lang="en-US" dirty="0" smtClean="0"/>
                        <a:t>% </a:t>
                      </a:r>
                    </a:p>
                  </a:txBody>
                  <a:tcPr/>
                </a:tc>
                <a:tc>
                  <a:txBody>
                    <a:bodyPr/>
                    <a:lstStyle/>
                    <a:p>
                      <a:r>
                        <a:rPr lang="en-US" dirty="0" smtClean="0"/>
                        <a:t>&lt;=3 years</a:t>
                      </a:r>
                    </a:p>
                  </a:txBody>
                  <a:tcPr/>
                </a:tc>
                <a:tc>
                  <a:txBody>
                    <a:bodyPr/>
                    <a:lstStyle/>
                    <a:p>
                      <a:pPr algn="ctr"/>
                      <a:r>
                        <a:rPr lang="en-US" dirty="0" smtClean="0"/>
                        <a:t>%</a:t>
                      </a:r>
                    </a:p>
                  </a:txBody>
                  <a:tcPr/>
                </a:tc>
              </a:tr>
              <a:tr h="370840">
                <a:tc>
                  <a:txBody>
                    <a:bodyPr/>
                    <a:lstStyle/>
                    <a:p>
                      <a:r>
                        <a:rPr lang="en-US" dirty="0" smtClean="0"/>
                        <a:t>Yes</a:t>
                      </a:r>
                      <a:endParaRPr lang="en-US" dirty="0"/>
                    </a:p>
                  </a:txBody>
                  <a:tcPr marL="38100" marR="38100" marT="25400" marB="25400" anchor="b"/>
                </a:tc>
                <a:tc>
                  <a:txBody>
                    <a:bodyPr/>
                    <a:lstStyle/>
                    <a:p>
                      <a:r>
                        <a:rPr lang="en-US" dirty="0" smtClean="0"/>
                        <a:t>44</a:t>
                      </a:r>
                      <a:endParaRPr lang="en-US" dirty="0"/>
                    </a:p>
                  </a:txBody>
                  <a:tcPr/>
                </a:tc>
                <a:tc>
                  <a:txBody>
                    <a:bodyPr/>
                    <a:lstStyle/>
                    <a:p>
                      <a:r>
                        <a:rPr lang="en-US" dirty="0" smtClean="0"/>
                        <a:t>Yes</a:t>
                      </a:r>
                      <a:endParaRPr lang="en-US" dirty="0"/>
                    </a:p>
                  </a:txBody>
                  <a:tcPr marL="38100" marR="38100" marT="25400" marB="25400" anchor="b"/>
                </a:tc>
                <a:tc>
                  <a:txBody>
                    <a:bodyPr/>
                    <a:lstStyle/>
                    <a:p>
                      <a:pPr algn="ctr"/>
                      <a:r>
                        <a:rPr lang="en-US" dirty="0" smtClean="0"/>
                        <a:t>47</a:t>
                      </a:r>
                      <a:endParaRPr lang="en-US" dirty="0"/>
                    </a:p>
                  </a:txBody>
                  <a:tcPr/>
                </a:tc>
              </a:tr>
              <a:tr h="370840">
                <a:tc>
                  <a:txBody>
                    <a:bodyPr/>
                    <a:lstStyle/>
                    <a:p>
                      <a:r>
                        <a:rPr lang="en-US" dirty="0" smtClean="0"/>
                        <a:t>Somewhat</a:t>
                      </a:r>
                      <a:endParaRPr lang="en-US" dirty="0"/>
                    </a:p>
                  </a:txBody>
                  <a:tcPr marL="38100" marR="38100" marT="25400" marB="25400" anchor="b"/>
                </a:tc>
                <a:tc>
                  <a:txBody>
                    <a:bodyPr/>
                    <a:lstStyle/>
                    <a:p>
                      <a:r>
                        <a:rPr lang="en-US" dirty="0" smtClean="0"/>
                        <a:t>30</a:t>
                      </a:r>
                      <a:endParaRPr lang="en-US" dirty="0"/>
                    </a:p>
                  </a:txBody>
                  <a:tcPr/>
                </a:tc>
                <a:tc>
                  <a:txBody>
                    <a:bodyPr/>
                    <a:lstStyle/>
                    <a:p>
                      <a:r>
                        <a:rPr lang="en-US" dirty="0" smtClean="0"/>
                        <a:t>Somewhat</a:t>
                      </a:r>
                      <a:endParaRPr lang="en-US" dirty="0"/>
                    </a:p>
                  </a:txBody>
                  <a:tcPr marL="38100" marR="38100" marT="25400" marB="25400" anchor="b"/>
                </a:tc>
                <a:tc>
                  <a:txBody>
                    <a:bodyPr/>
                    <a:lstStyle/>
                    <a:p>
                      <a:pPr algn="ctr"/>
                      <a:r>
                        <a:rPr lang="en-US" dirty="0" smtClean="0"/>
                        <a:t>37</a:t>
                      </a:r>
                      <a:endParaRPr lang="en-US" dirty="0"/>
                    </a:p>
                  </a:txBody>
                  <a:tcPr/>
                </a:tc>
              </a:tr>
              <a:tr h="370840">
                <a:tc>
                  <a:txBody>
                    <a:bodyPr/>
                    <a:lstStyle/>
                    <a:p>
                      <a:r>
                        <a:rPr lang="en-US" dirty="0" smtClean="0"/>
                        <a:t>No</a:t>
                      </a:r>
                      <a:endParaRPr lang="en-US" dirty="0"/>
                    </a:p>
                  </a:txBody>
                  <a:tcPr marL="38100" marR="38100" marT="25400" marB="25400" anchor="b"/>
                </a:tc>
                <a:tc>
                  <a:txBody>
                    <a:bodyPr/>
                    <a:lstStyle/>
                    <a:p>
                      <a:r>
                        <a:rPr lang="en-US" dirty="0" smtClean="0"/>
                        <a:t>25</a:t>
                      </a:r>
                      <a:endParaRPr lang="en-US" dirty="0"/>
                    </a:p>
                  </a:txBody>
                  <a:tcPr/>
                </a:tc>
                <a:tc>
                  <a:txBody>
                    <a:bodyPr/>
                    <a:lstStyle/>
                    <a:p>
                      <a:r>
                        <a:rPr lang="en-US" dirty="0" smtClean="0"/>
                        <a:t>No</a:t>
                      </a:r>
                      <a:endParaRPr lang="en-US" dirty="0"/>
                    </a:p>
                  </a:txBody>
                  <a:tcPr marL="38100" marR="38100" marT="25400" marB="25400" anchor="b"/>
                </a:tc>
                <a:tc>
                  <a:txBody>
                    <a:bodyPr/>
                    <a:lstStyle/>
                    <a:p>
                      <a:pPr algn="ctr"/>
                      <a:r>
                        <a:rPr lang="en-US" dirty="0" smtClean="0"/>
                        <a:t>16</a:t>
                      </a:r>
                      <a:endParaRPr lang="en-US" dirty="0"/>
                    </a:p>
                  </a:txBody>
                  <a:tcPr/>
                </a:tc>
              </a:tr>
            </a:tbl>
          </a:graphicData>
        </a:graphic>
      </p:graphicFrame>
      <p:sp>
        <p:nvSpPr>
          <p:cNvPr id="2" name="TextBox 1"/>
          <p:cNvSpPr txBox="1"/>
          <p:nvPr/>
        </p:nvSpPr>
        <p:spPr>
          <a:xfrm>
            <a:off x="635000" y="3711222"/>
            <a:ext cx="8364589" cy="584776"/>
          </a:xfrm>
          <a:prstGeom prst="rect">
            <a:avLst/>
          </a:prstGeom>
          <a:noFill/>
        </p:spPr>
        <p:txBody>
          <a:bodyPr wrap="none" rtlCol="0">
            <a:spAutoFit/>
          </a:bodyPr>
          <a:lstStyle/>
          <a:p>
            <a:r>
              <a:rPr lang="en-US" sz="3200" dirty="0" smtClean="0"/>
              <a:t>Which influenced their decision to take the job …</a:t>
            </a:r>
            <a:endParaRPr lang="en-US" sz="3200" dirty="0"/>
          </a:p>
        </p:txBody>
      </p:sp>
    </p:spTree>
    <p:extLst>
      <p:ext uri="{BB962C8B-B14F-4D97-AF65-F5344CB8AC3E}">
        <p14:creationId xmlns:p14="http://schemas.microsoft.com/office/powerpoint/2010/main" val="389093614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387527"/>
            <a:ext cx="10972800" cy="1143000"/>
          </a:xfrm>
        </p:spPr>
        <p:txBody>
          <a:bodyPr/>
          <a:lstStyle/>
          <a:p>
            <a:r>
              <a:rPr lang="en-US" dirty="0" smtClean="0"/>
              <a:t>Influencing factors for accepting the job</a:t>
            </a:r>
            <a:endParaRPr lang="en-US" dirty="0"/>
          </a:p>
        </p:txBody>
      </p:sp>
      <p:graphicFrame>
        <p:nvGraphicFramePr>
          <p:cNvPr id="7" name="Table 6"/>
          <p:cNvGraphicFramePr>
            <a:graphicFrameLocks noGrp="1"/>
          </p:cNvGraphicFramePr>
          <p:nvPr>
            <p:extLst/>
          </p:nvPr>
        </p:nvGraphicFramePr>
        <p:xfrm>
          <a:off x="409220" y="1580444"/>
          <a:ext cx="11147781" cy="4820920"/>
        </p:xfrm>
        <a:graphic>
          <a:graphicData uri="http://schemas.openxmlformats.org/drawingml/2006/table">
            <a:tbl>
              <a:tblPr firstRow="1" bandRow="1">
                <a:tableStyleId>{793D81CF-94F2-401A-BA57-92F5A7B2D0C5}</a:tableStyleId>
              </a:tblPr>
              <a:tblGrid>
                <a:gridCol w="5085919"/>
                <a:gridCol w="2542958"/>
                <a:gridCol w="1759452"/>
                <a:gridCol w="1759452"/>
              </a:tblGrid>
              <a:tr h="370840">
                <a:tc>
                  <a:txBody>
                    <a:bodyPr/>
                    <a:lstStyle/>
                    <a:p>
                      <a:pPr rtl="0" fontAlgn="b"/>
                      <a:r>
                        <a:rPr lang="en-US" dirty="0" smtClean="0">
                          <a:effectLst/>
                        </a:rPr>
                        <a:t>Factors</a:t>
                      </a:r>
                      <a:endParaRPr lang="en-US" dirty="0">
                        <a:effectLst/>
                      </a:endParaRPr>
                    </a:p>
                  </a:txBody>
                  <a:tcPr marL="38100" marR="38100" marT="25400" marB="25400" anchor="b"/>
                </a:tc>
                <a:tc>
                  <a:txBody>
                    <a:bodyPr/>
                    <a:lstStyle/>
                    <a:p>
                      <a:pPr algn="ctr"/>
                      <a:r>
                        <a:rPr lang="en-US" dirty="0" smtClean="0"/>
                        <a:t>All respondents</a:t>
                      </a:r>
                      <a:r>
                        <a:rPr lang="en-US" baseline="0" dirty="0" smtClean="0"/>
                        <a:t> (</a:t>
                      </a:r>
                      <a:r>
                        <a:rPr lang="en-US" dirty="0" smtClean="0"/>
                        <a:t>%) </a:t>
                      </a:r>
                    </a:p>
                  </a:txBody>
                  <a:tcPr/>
                </a:tc>
                <a:tc>
                  <a:txBody>
                    <a:bodyPr/>
                    <a:lstStyle/>
                    <a:p>
                      <a:pPr algn="ctr"/>
                      <a:r>
                        <a:rPr lang="en-US" dirty="0" smtClean="0">
                          <a:solidFill>
                            <a:schemeClr val="tx1"/>
                          </a:solidFill>
                        </a:rPr>
                        <a:t>&lt;=3 years (%)</a:t>
                      </a:r>
                    </a:p>
                  </a:txBody>
                  <a:tcPr>
                    <a:solidFill>
                      <a:srgbClr val="F2DCDB"/>
                    </a:solidFill>
                  </a:tcPr>
                </a:tc>
                <a:tc>
                  <a:txBody>
                    <a:bodyPr/>
                    <a:lstStyle/>
                    <a:p>
                      <a:pPr algn="ctr"/>
                      <a:r>
                        <a:rPr lang="en-US" dirty="0" smtClean="0"/>
                        <a:t>Rank (all/3yr)</a:t>
                      </a:r>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Diversity of Workforce</a:t>
                      </a:r>
                    </a:p>
                  </a:txBody>
                  <a:tcPr marL="38100" marR="38100" marT="25400" marB="25400" anchor="b"/>
                </a:tc>
                <a:tc>
                  <a:txBody>
                    <a:bodyPr/>
                    <a:lstStyle/>
                    <a:p>
                      <a:pPr algn="ctr"/>
                      <a:r>
                        <a:rPr lang="en-US" dirty="0" smtClean="0"/>
                        <a:t>3.72</a:t>
                      </a:r>
                      <a:endParaRPr lang="en-US" dirty="0"/>
                    </a:p>
                  </a:txBody>
                  <a:tcPr/>
                </a:tc>
                <a:tc>
                  <a:txBody>
                    <a:bodyPr/>
                    <a:lstStyle/>
                    <a:p>
                      <a:pPr algn="ctr"/>
                      <a:r>
                        <a:rPr lang="en-US" dirty="0" smtClean="0"/>
                        <a:t>4.00</a:t>
                      </a:r>
                      <a:endParaRPr lang="en-US" dirty="0"/>
                    </a:p>
                  </a:txBody>
                  <a:tcPr marL="38100" marR="38100" marT="25400" marB="25400" anchor="b"/>
                </a:tc>
                <a:tc>
                  <a:txBody>
                    <a:bodyPr/>
                    <a:lstStyle/>
                    <a:p>
                      <a:pPr algn="ctr"/>
                      <a:r>
                        <a:rPr lang="en-US" dirty="0" smtClean="0"/>
                        <a:t>12 / 12</a:t>
                      </a:r>
                      <a:endParaRPr lang="en-US" dirty="0"/>
                    </a:p>
                  </a:txBody>
                  <a:tcPr marL="38100" marR="38100" marT="25400" marB="25400" anchor="b"/>
                </a:tc>
              </a:tr>
              <a:tr h="370840">
                <a:tc>
                  <a:txBody>
                    <a:bodyPr/>
                    <a:lstStyle/>
                    <a:p>
                      <a:r>
                        <a:rPr lang="en-US" dirty="0" smtClean="0"/>
                        <a:t>Flexible Hours/alt work schedules/telecommuting</a:t>
                      </a:r>
                      <a:endParaRPr lang="en-US" dirty="0"/>
                    </a:p>
                  </a:txBody>
                  <a:tcPr marL="38100" marR="38100" marT="25400" marB="25400" anchor="b"/>
                </a:tc>
                <a:tc>
                  <a:txBody>
                    <a:bodyPr/>
                    <a:lstStyle/>
                    <a:p>
                      <a:pPr algn="ctr"/>
                      <a:r>
                        <a:rPr lang="en-US" dirty="0" smtClean="0"/>
                        <a:t>6.93</a:t>
                      </a:r>
                      <a:endParaRPr lang="en-US" dirty="0"/>
                    </a:p>
                  </a:txBody>
                  <a:tcPr/>
                </a:tc>
                <a:tc>
                  <a:txBody>
                    <a:bodyPr/>
                    <a:lstStyle/>
                    <a:p>
                      <a:pPr algn="ctr"/>
                      <a:r>
                        <a:rPr lang="en-US" dirty="0" smtClean="0"/>
                        <a:t>7.21</a:t>
                      </a:r>
                      <a:endParaRPr lang="en-US" dirty="0"/>
                    </a:p>
                  </a:txBody>
                  <a:tcPr marL="38100" marR="38100" marT="25400" marB="25400" anchor="b"/>
                </a:tc>
                <a:tc>
                  <a:txBody>
                    <a:bodyPr/>
                    <a:lstStyle/>
                    <a:p>
                      <a:pPr algn="ctr"/>
                      <a:r>
                        <a:rPr lang="en-US" dirty="0" smtClean="0"/>
                        <a:t>7 / 8</a:t>
                      </a:r>
                      <a:endParaRPr lang="en-US" dirty="0"/>
                    </a:p>
                  </a:txBody>
                  <a:tcPr marL="38100" marR="38100" marT="25400" marB="25400" anchor="b"/>
                </a:tc>
              </a:tr>
              <a:tr h="370840">
                <a:tc>
                  <a:txBody>
                    <a:bodyPr/>
                    <a:lstStyle/>
                    <a:p>
                      <a:r>
                        <a:rPr lang="en-US" dirty="0" smtClean="0">
                          <a:solidFill>
                            <a:srgbClr val="FF0000"/>
                          </a:solidFill>
                        </a:rPr>
                        <a:t>Insurance benefits for self/family</a:t>
                      </a:r>
                    </a:p>
                  </a:txBody>
                  <a:tcPr marL="38100" marR="38100" marT="25400" marB="25400" anchor="b"/>
                </a:tc>
                <a:tc>
                  <a:txBody>
                    <a:bodyPr/>
                    <a:lstStyle/>
                    <a:p>
                      <a:pPr algn="ctr"/>
                      <a:r>
                        <a:rPr lang="en-US" dirty="0" smtClean="0"/>
                        <a:t>8.24</a:t>
                      </a:r>
                      <a:endParaRPr lang="en-US" dirty="0"/>
                    </a:p>
                  </a:txBody>
                  <a:tcPr/>
                </a:tc>
                <a:tc>
                  <a:txBody>
                    <a:bodyPr/>
                    <a:lstStyle/>
                    <a:p>
                      <a:pPr algn="ctr"/>
                      <a:r>
                        <a:rPr lang="en-US" dirty="0" smtClean="0"/>
                        <a:t>7.79</a:t>
                      </a:r>
                      <a:endParaRPr lang="en-US" dirty="0"/>
                    </a:p>
                  </a:txBody>
                  <a:tcPr marL="38100" marR="38100" marT="25400" marB="25400" anchor="b"/>
                </a:tc>
                <a:tc>
                  <a:txBody>
                    <a:bodyPr/>
                    <a:lstStyle/>
                    <a:p>
                      <a:pPr algn="ctr"/>
                      <a:r>
                        <a:rPr lang="en-US" dirty="0" smtClean="0">
                          <a:solidFill>
                            <a:srgbClr val="FF0000"/>
                          </a:solidFill>
                        </a:rPr>
                        <a:t>2</a:t>
                      </a:r>
                      <a:r>
                        <a:rPr lang="en-US" dirty="0" smtClean="0"/>
                        <a:t> / 5</a:t>
                      </a:r>
                      <a:endParaRPr lang="en-US" dirty="0"/>
                    </a:p>
                  </a:txBody>
                  <a:tcPr marL="38100" marR="38100" marT="25400" marB="25400" anchor="b"/>
                </a:tc>
              </a:tr>
              <a:tr h="370840">
                <a:tc>
                  <a:txBody>
                    <a:bodyPr/>
                    <a:lstStyle/>
                    <a:p>
                      <a:r>
                        <a:rPr lang="en-US" dirty="0" smtClean="0"/>
                        <a:t>Location of work site (city,</a:t>
                      </a:r>
                      <a:r>
                        <a:rPr lang="en-US" baseline="0" dirty="0" smtClean="0"/>
                        <a:t> climate, housing opts,…)</a:t>
                      </a:r>
                    </a:p>
                  </a:txBody>
                  <a:tcPr marL="38100" marR="38100" marT="25400" marB="25400" anchor="b">
                    <a:solidFill>
                      <a:srgbClr val="F2DCDB"/>
                    </a:solidFill>
                  </a:tcPr>
                </a:tc>
                <a:tc>
                  <a:txBody>
                    <a:bodyPr/>
                    <a:lstStyle/>
                    <a:p>
                      <a:pPr algn="ctr"/>
                      <a:r>
                        <a:rPr lang="en-US" dirty="0" smtClean="0"/>
                        <a:t>8.05</a:t>
                      </a:r>
                      <a:endParaRPr lang="en-US" dirty="0"/>
                    </a:p>
                  </a:txBody>
                  <a:tcPr/>
                </a:tc>
                <a:tc>
                  <a:txBody>
                    <a:bodyPr/>
                    <a:lstStyle/>
                    <a:p>
                      <a:pPr algn="ctr"/>
                      <a:r>
                        <a:rPr lang="en-US" dirty="0" smtClean="0"/>
                        <a:t>8.33</a:t>
                      </a:r>
                      <a:endParaRPr lang="en-US" dirty="0"/>
                    </a:p>
                  </a:txBody>
                  <a:tcPr marL="38100" marR="38100" marT="25400" marB="25400" anchor="b"/>
                </a:tc>
                <a:tc>
                  <a:txBody>
                    <a:bodyPr/>
                    <a:lstStyle/>
                    <a:p>
                      <a:pPr algn="ctr"/>
                      <a:r>
                        <a:rPr lang="en-US" dirty="0" smtClean="0">
                          <a:solidFill>
                            <a:srgbClr val="000000"/>
                          </a:solidFill>
                        </a:rPr>
                        <a:t>4</a:t>
                      </a:r>
                      <a:r>
                        <a:rPr lang="en-US" dirty="0" smtClean="0"/>
                        <a:t> / </a:t>
                      </a:r>
                      <a:r>
                        <a:rPr lang="en-US" dirty="0" smtClean="0">
                          <a:solidFill>
                            <a:srgbClr val="FF0000"/>
                          </a:solidFill>
                        </a:rPr>
                        <a:t>3</a:t>
                      </a:r>
                      <a:endParaRPr lang="en-US" dirty="0">
                        <a:solidFill>
                          <a:srgbClr val="FF0000"/>
                        </a:solidFill>
                      </a:endParaRPr>
                    </a:p>
                  </a:txBody>
                  <a:tcPr marL="38100" marR="38100" marT="25400" marB="25400" anchor="b"/>
                </a:tc>
              </a:tr>
              <a:tr h="370840">
                <a:tc>
                  <a:txBody>
                    <a:bodyPr/>
                    <a:lstStyle/>
                    <a:p>
                      <a:r>
                        <a:rPr lang="en-US" dirty="0" smtClean="0"/>
                        <a:t>Opportunities for</a:t>
                      </a:r>
                      <a:r>
                        <a:rPr lang="en-US" baseline="0" dirty="0" smtClean="0"/>
                        <a:t> promotion/growth/development</a:t>
                      </a:r>
                      <a:endParaRPr lang="en-US" dirty="0"/>
                    </a:p>
                  </a:txBody>
                  <a:tcPr marL="38100" marR="38100" marT="25400" marB="25400" anchor="b">
                    <a:solidFill>
                      <a:srgbClr val="F2DCDB"/>
                    </a:solidFill>
                  </a:tcPr>
                </a:tc>
                <a:tc>
                  <a:txBody>
                    <a:bodyPr/>
                    <a:lstStyle/>
                    <a:p>
                      <a:pPr algn="ctr"/>
                      <a:r>
                        <a:rPr lang="en-US" dirty="0" smtClean="0"/>
                        <a:t>7.78</a:t>
                      </a:r>
                      <a:endParaRPr lang="en-US" dirty="0"/>
                    </a:p>
                  </a:txBody>
                  <a:tcPr/>
                </a:tc>
                <a:tc>
                  <a:txBody>
                    <a:bodyPr/>
                    <a:lstStyle/>
                    <a:p>
                      <a:pPr algn="ctr"/>
                      <a:r>
                        <a:rPr lang="en-US" dirty="0" smtClean="0"/>
                        <a:t>8.57</a:t>
                      </a:r>
                      <a:endParaRPr lang="en-US" dirty="0"/>
                    </a:p>
                  </a:txBody>
                  <a:tcPr marL="38100" marR="38100" marT="25400" marB="25400" anchor="b"/>
                </a:tc>
                <a:tc>
                  <a:txBody>
                    <a:bodyPr/>
                    <a:lstStyle/>
                    <a:p>
                      <a:pPr algn="ctr"/>
                      <a:r>
                        <a:rPr lang="en-US" dirty="0" smtClean="0"/>
                        <a:t>6 / </a:t>
                      </a:r>
                      <a:r>
                        <a:rPr lang="en-US" dirty="0" smtClean="0">
                          <a:solidFill>
                            <a:srgbClr val="FF0000"/>
                          </a:solidFill>
                        </a:rPr>
                        <a:t>2</a:t>
                      </a:r>
                      <a:endParaRPr lang="en-US" dirty="0">
                        <a:solidFill>
                          <a:srgbClr val="FF0000"/>
                        </a:solidFill>
                      </a:endParaRPr>
                    </a:p>
                  </a:txBody>
                  <a:tcPr marL="38100" marR="38100" marT="25400" marB="25400" anchor="b"/>
                </a:tc>
              </a:tr>
              <a:tr h="370840">
                <a:tc>
                  <a:txBody>
                    <a:bodyPr/>
                    <a:lstStyle/>
                    <a:p>
                      <a:r>
                        <a:rPr lang="en-US" dirty="0" smtClean="0"/>
                        <a:t>Organization's mission and values</a:t>
                      </a:r>
                      <a:endParaRPr lang="en-US" dirty="0"/>
                    </a:p>
                  </a:txBody>
                  <a:tcPr marL="38100" marR="38100" marT="25400" marB="25400" anchor="b"/>
                </a:tc>
                <a:tc>
                  <a:txBody>
                    <a:bodyPr/>
                    <a:lstStyle/>
                    <a:p>
                      <a:pPr algn="ctr"/>
                      <a:r>
                        <a:rPr lang="en-US" dirty="0" smtClean="0"/>
                        <a:t>6.45</a:t>
                      </a:r>
                      <a:endParaRPr lang="en-US" dirty="0"/>
                    </a:p>
                  </a:txBody>
                  <a:tcPr/>
                </a:tc>
                <a:tc>
                  <a:txBody>
                    <a:bodyPr/>
                    <a:lstStyle/>
                    <a:p>
                      <a:pPr algn="ctr"/>
                      <a:r>
                        <a:rPr lang="en-US" dirty="0" smtClean="0"/>
                        <a:t>7.25</a:t>
                      </a:r>
                      <a:endParaRPr lang="en-US" dirty="0"/>
                    </a:p>
                  </a:txBody>
                  <a:tcPr marL="38100" marR="38100" marT="25400" marB="25400" anchor="b"/>
                </a:tc>
                <a:tc>
                  <a:txBody>
                    <a:bodyPr/>
                    <a:lstStyle/>
                    <a:p>
                      <a:pPr algn="ctr"/>
                      <a:r>
                        <a:rPr lang="en-US" dirty="0" smtClean="0"/>
                        <a:t>8 / 7</a:t>
                      </a:r>
                      <a:endParaRPr lang="en-US" dirty="0"/>
                    </a:p>
                  </a:txBody>
                  <a:tcPr marL="38100" marR="38100" marT="25400" marB="25400" anchor="b"/>
                </a:tc>
              </a:tr>
              <a:tr h="370840">
                <a:tc>
                  <a:txBody>
                    <a:bodyPr/>
                    <a:lstStyle/>
                    <a:p>
                      <a:r>
                        <a:rPr lang="en-US" dirty="0" smtClean="0"/>
                        <a:t>Paid</a:t>
                      </a:r>
                      <a:r>
                        <a:rPr lang="en-US" baseline="0" dirty="0" smtClean="0"/>
                        <a:t> time off (vacation, sick time, etc.)</a:t>
                      </a:r>
                      <a:endParaRPr lang="en-US" dirty="0"/>
                    </a:p>
                  </a:txBody>
                  <a:tcPr marL="38100" marR="38100" marT="25400" marB="25400" anchor="b"/>
                </a:tc>
                <a:tc>
                  <a:txBody>
                    <a:bodyPr/>
                    <a:lstStyle/>
                    <a:p>
                      <a:pPr algn="ctr"/>
                      <a:r>
                        <a:rPr lang="en-US" dirty="0" smtClean="0"/>
                        <a:t>7.98</a:t>
                      </a:r>
                      <a:endParaRPr lang="en-US" dirty="0"/>
                    </a:p>
                  </a:txBody>
                  <a:tcPr/>
                </a:tc>
                <a:tc>
                  <a:txBody>
                    <a:bodyPr/>
                    <a:lstStyle/>
                    <a:p>
                      <a:pPr algn="ctr"/>
                      <a:r>
                        <a:rPr lang="en-US" dirty="0" smtClean="0"/>
                        <a:t>7.65</a:t>
                      </a:r>
                      <a:endParaRPr lang="en-US" dirty="0"/>
                    </a:p>
                  </a:txBody>
                  <a:tcPr marL="38100" marR="38100" marT="25400" marB="25400" anchor="b"/>
                </a:tc>
                <a:tc>
                  <a:txBody>
                    <a:bodyPr/>
                    <a:lstStyle/>
                    <a:p>
                      <a:pPr algn="ctr"/>
                      <a:r>
                        <a:rPr lang="en-US" dirty="0" smtClean="0"/>
                        <a:t>5 / 6</a:t>
                      </a:r>
                      <a:endParaRPr lang="en-US" dirty="0"/>
                    </a:p>
                  </a:txBody>
                  <a:tcPr marL="38100" marR="38100" marT="25400" marB="25400" anchor="b"/>
                </a:tc>
              </a:tr>
              <a:tr h="370840">
                <a:tc>
                  <a:txBody>
                    <a:bodyPr/>
                    <a:lstStyle/>
                    <a:p>
                      <a:r>
                        <a:rPr lang="en-US" dirty="0" smtClean="0">
                          <a:solidFill>
                            <a:srgbClr val="FF0000"/>
                          </a:solidFill>
                        </a:rPr>
                        <a:t>Perceived job security</a:t>
                      </a:r>
                      <a:endParaRPr lang="en-US" dirty="0">
                        <a:solidFill>
                          <a:srgbClr val="FF0000"/>
                        </a:solidFill>
                      </a:endParaRPr>
                    </a:p>
                  </a:txBody>
                  <a:tcPr marL="38100" marR="38100" marT="25400" marB="25400" anchor="b"/>
                </a:tc>
                <a:tc>
                  <a:txBody>
                    <a:bodyPr/>
                    <a:lstStyle/>
                    <a:p>
                      <a:pPr algn="ctr"/>
                      <a:r>
                        <a:rPr lang="en-US" dirty="0" smtClean="0"/>
                        <a:t>8.19</a:t>
                      </a:r>
                      <a:endParaRPr lang="en-US" dirty="0"/>
                    </a:p>
                  </a:txBody>
                  <a:tcPr/>
                </a:tc>
                <a:tc>
                  <a:txBody>
                    <a:bodyPr/>
                    <a:lstStyle/>
                    <a:p>
                      <a:pPr algn="ctr"/>
                      <a:r>
                        <a:rPr lang="en-US" dirty="0" smtClean="0"/>
                        <a:t>7.98</a:t>
                      </a:r>
                      <a:endParaRPr lang="en-US" dirty="0"/>
                    </a:p>
                  </a:txBody>
                  <a:tcPr marL="38100" marR="38100" marT="25400" marB="25400" anchor="b"/>
                </a:tc>
                <a:tc>
                  <a:txBody>
                    <a:bodyPr/>
                    <a:lstStyle/>
                    <a:p>
                      <a:pPr algn="ctr"/>
                      <a:r>
                        <a:rPr lang="en-US" dirty="0" smtClean="0">
                          <a:solidFill>
                            <a:srgbClr val="FF0000"/>
                          </a:solidFill>
                        </a:rPr>
                        <a:t>3</a:t>
                      </a:r>
                      <a:r>
                        <a:rPr lang="en-US" dirty="0" smtClean="0"/>
                        <a:t> / 4</a:t>
                      </a:r>
                      <a:endParaRPr lang="en-US" dirty="0"/>
                    </a:p>
                  </a:txBody>
                  <a:tcPr marL="38100" marR="38100" marT="25400" marB="25400" anchor="b"/>
                </a:tc>
              </a:tr>
              <a:tr h="370840">
                <a:tc>
                  <a:txBody>
                    <a:bodyPr/>
                    <a:lstStyle/>
                    <a:p>
                      <a:r>
                        <a:rPr lang="en-US" dirty="0" smtClean="0"/>
                        <a:t>Perception</a:t>
                      </a:r>
                      <a:r>
                        <a:rPr lang="en-US" baseline="0" dirty="0" smtClean="0"/>
                        <a:t> of employer as family-friendly</a:t>
                      </a:r>
                      <a:endParaRPr lang="en-US" dirty="0"/>
                    </a:p>
                  </a:txBody>
                  <a:tcPr marL="38100" marR="38100" marT="25400" marB="25400" anchor="b"/>
                </a:tc>
                <a:tc>
                  <a:txBody>
                    <a:bodyPr/>
                    <a:lstStyle/>
                    <a:p>
                      <a:pPr algn="ctr"/>
                      <a:r>
                        <a:rPr lang="en-US" dirty="0" smtClean="0"/>
                        <a:t>4.98</a:t>
                      </a:r>
                      <a:endParaRPr lang="en-US" dirty="0"/>
                    </a:p>
                  </a:txBody>
                  <a:tcPr/>
                </a:tc>
                <a:tc>
                  <a:txBody>
                    <a:bodyPr/>
                    <a:lstStyle/>
                    <a:p>
                      <a:pPr algn="ctr"/>
                      <a:r>
                        <a:rPr lang="en-US" dirty="0" smtClean="0"/>
                        <a:t>5.03</a:t>
                      </a:r>
                      <a:endParaRPr lang="en-US" dirty="0"/>
                    </a:p>
                  </a:txBody>
                  <a:tcPr marL="38100" marR="38100" marT="25400" marB="25400" anchor="b"/>
                </a:tc>
                <a:tc>
                  <a:txBody>
                    <a:bodyPr/>
                    <a:lstStyle/>
                    <a:p>
                      <a:pPr algn="ctr"/>
                      <a:r>
                        <a:rPr lang="en-US" dirty="0" smtClean="0"/>
                        <a:t>11 / 11</a:t>
                      </a:r>
                      <a:endParaRPr lang="en-US" dirty="0"/>
                    </a:p>
                  </a:txBody>
                  <a:tcPr marL="38100" marR="38100" marT="25400" marB="25400" anchor="b"/>
                </a:tc>
              </a:tr>
              <a:tr h="370840">
                <a:tc>
                  <a:txBody>
                    <a:bodyPr/>
                    <a:lstStyle/>
                    <a:p>
                      <a:r>
                        <a:rPr lang="en-US" dirty="0" smtClean="0"/>
                        <a:t>Prestige/reputation of the Institution</a:t>
                      </a:r>
                      <a:endParaRPr lang="en-US" dirty="0"/>
                    </a:p>
                  </a:txBody>
                  <a:tcPr marL="38100" marR="38100" marT="25400" marB="25400" anchor="b"/>
                </a:tc>
                <a:tc>
                  <a:txBody>
                    <a:bodyPr/>
                    <a:lstStyle/>
                    <a:p>
                      <a:pPr algn="ctr"/>
                      <a:r>
                        <a:rPr lang="en-US" dirty="0" smtClean="0"/>
                        <a:t>5.49</a:t>
                      </a:r>
                      <a:endParaRPr lang="en-US" dirty="0"/>
                    </a:p>
                  </a:txBody>
                  <a:tcPr/>
                </a:tc>
                <a:tc>
                  <a:txBody>
                    <a:bodyPr/>
                    <a:lstStyle/>
                    <a:p>
                      <a:pPr algn="ctr"/>
                      <a:r>
                        <a:rPr lang="en-US" dirty="0" smtClean="0"/>
                        <a:t>5.09</a:t>
                      </a:r>
                      <a:endParaRPr lang="en-US" dirty="0"/>
                    </a:p>
                  </a:txBody>
                  <a:tcPr marL="38100" marR="38100" marT="25400" marB="25400" anchor="b"/>
                </a:tc>
                <a:tc>
                  <a:txBody>
                    <a:bodyPr/>
                    <a:lstStyle/>
                    <a:p>
                      <a:pPr algn="ctr"/>
                      <a:r>
                        <a:rPr lang="en-US" dirty="0" smtClean="0"/>
                        <a:t>10 / 10</a:t>
                      </a:r>
                      <a:endParaRPr lang="en-US" dirty="0"/>
                    </a:p>
                  </a:txBody>
                  <a:tcPr marL="38100" marR="38100" marT="25400" marB="25400" anchor="b"/>
                </a:tc>
              </a:tr>
              <a:tr h="370840">
                <a:tc>
                  <a:txBody>
                    <a:bodyPr/>
                    <a:lstStyle/>
                    <a:p>
                      <a:r>
                        <a:rPr lang="en-US" dirty="0" smtClean="0">
                          <a:solidFill>
                            <a:srgbClr val="FF0000"/>
                          </a:solidFill>
                        </a:rPr>
                        <a:t>Salary</a:t>
                      </a:r>
                      <a:endParaRPr lang="en-US" dirty="0">
                        <a:solidFill>
                          <a:srgbClr val="FF0000"/>
                        </a:solidFill>
                      </a:endParaRPr>
                    </a:p>
                  </a:txBody>
                  <a:tcPr marL="38100" marR="38100" marT="25400" marB="25400" anchor="b">
                    <a:solidFill>
                      <a:schemeClr val="accent2">
                        <a:lumMod val="20000"/>
                        <a:lumOff val="80000"/>
                      </a:schemeClr>
                    </a:solidFill>
                  </a:tcPr>
                </a:tc>
                <a:tc>
                  <a:txBody>
                    <a:bodyPr/>
                    <a:lstStyle/>
                    <a:p>
                      <a:pPr algn="ctr"/>
                      <a:r>
                        <a:rPr lang="en-US" dirty="0" smtClean="0">
                          <a:solidFill>
                            <a:srgbClr val="FF0000"/>
                          </a:solidFill>
                        </a:rPr>
                        <a:t>9.54</a:t>
                      </a:r>
                      <a:endParaRPr lang="en-US" dirty="0">
                        <a:solidFill>
                          <a:srgbClr val="FF0000"/>
                        </a:solidFill>
                      </a:endParaRPr>
                    </a:p>
                  </a:txBody>
                  <a:tcPr/>
                </a:tc>
                <a:tc>
                  <a:txBody>
                    <a:bodyPr/>
                    <a:lstStyle/>
                    <a:p>
                      <a:pPr algn="ctr"/>
                      <a:r>
                        <a:rPr lang="en-US" dirty="0" smtClean="0">
                          <a:solidFill>
                            <a:srgbClr val="FF0000"/>
                          </a:solidFill>
                        </a:rPr>
                        <a:t>9.73</a:t>
                      </a:r>
                      <a:endParaRPr lang="en-US" dirty="0">
                        <a:solidFill>
                          <a:srgbClr val="FF0000"/>
                        </a:solidFill>
                      </a:endParaRPr>
                    </a:p>
                  </a:txBody>
                  <a:tcPr marL="38100" marR="38100" marT="25400" marB="25400" anchor="b"/>
                </a:tc>
                <a:tc>
                  <a:txBody>
                    <a:bodyPr/>
                    <a:lstStyle/>
                    <a:p>
                      <a:pPr algn="ctr"/>
                      <a:r>
                        <a:rPr lang="en-US" dirty="0" smtClean="0">
                          <a:solidFill>
                            <a:srgbClr val="FF0000"/>
                          </a:solidFill>
                        </a:rPr>
                        <a:t>1  / 1</a:t>
                      </a:r>
                      <a:endParaRPr lang="en-US" dirty="0">
                        <a:solidFill>
                          <a:srgbClr val="FF0000"/>
                        </a:solidFill>
                      </a:endParaRPr>
                    </a:p>
                  </a:txBody>
                  <a:tcPr marL="38100" marR="38100" marT="25400" marB="25400" anchor="b"/>
                </a:tc>
              </a:tr>
              <a:tr h="370840">
                <a:tc>
                  <a:txBody>
                    <a:bodyPr/>
                    <a:lstStyle/>
                    <a:p>
                      <a:r>
                        <a:rPr lang="en-US" dirty="0" smtClean="0"/>
                        <a:t>Tuition benefits for self/family</a:t>
                      </a:r>
                      <a:endParaRPr lang="en-US" dirty="0"/>
                    </a:p>
                  </a:txBody>
                  <a:tcPr marL="38100" marR="38100" marT="25400" marB="25400" anchor="b"/>
                </a:tc>
                <a:tc>
                  <a:txBody>
                    <a:bodyPr/>
                    <a:lstStyle/>
                    <a:p>
                      <a:pPr algn="ctr"/>
                      <a:r>
                        <a:rPr lang="en-US" dirty="0" smtClean="0"/>
                        <a:t>5.71</a:t>
                      </a:r>
                      <a:endParaRPr lang="en-US" dirty="0"/>
                    </a:p>
                  </a:txBody>
                  <a:tcPr/>
                </a:tc>
                <a:tc>
                  <a:txBody>
                    <a:bodyPr/>
                    <a:lstStyle/>
                    <a:p>
                      <a:pPr algn="ctr"/>
                      <a:r>
                        <a:rPr lang="en-US" dirty="0" smtClean="0"/>
                        <a:t>5.14</a:t>
                      </a:r>
                      <a:endParaRPr lang="en-US" dirty="0"/>
                    </a:p>
                  </a:txBody>
                  <a:tcPr marL="38100" marR="38100" marT="25400" marB="25400" anchor="b"/>
                </a:tc>
                <a:tc>
                  <a:txBody>
                    <a:bodyPr/>
                    <a:lstStyle/>
                    <a:p>
                      <a:pPr algn="ctr"/>
                      <a:r>
                        <a:rPr lang="en-US" dirty="0" smtClean="0"/>
                        <a:t>9 / 5</a:t>
                      </a:r>
                      <a:endParaRPr lang="en-US" dirty="0"/>
                    </a:p>
                  </a:txBody>
                  <a:tcPr marL="38100" marR="38100" marT="25400" marB="25400" anchor="b"/>
                </a:tc>
              </a:tr>
            </a:tbl>
          </a:graphicData>
        </a:graphic>
      </p:graphicFrame>
    </p:spTree>
    <p:extLst>
      <p:ext uri="{BB962C8B-B14F-4D97-AF65-F5344CB8AC3E}">
        <p14:creationId xmlns:p14="http://schemas.microsoft.com/office/powerpoint/2010/main" val="549408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387527"/>
            <a:ext cx="10972800" cy="1143000"/>
          </a:xfrm>
        </p:spPr>
        <p:txBody>
          <a:bodyPr>
            <a:normAutofit fontScale="90000"/>
          </a:bodyPr>
          <a:lstStyle/>
          <a:p>
            <a:r>
              <a:rPr lang="en-US" dirty="0" smtClean="0"/>
              <a:t>Influencing factors for accepting the job</a:t>
            </a:r>
            <a:br>
              <a:rPr lang="en-US" dirty="0" smtClean="0"/>
            </a:br>
            <a:r>
              <a:rPr lang="en-US" dirty="0" smtClean="0"/>
              <a:t>from the comments</a:t>
            </a:r>
            <a:endParaRPr lang="en-US" dirty="0"/>
          </a:p>
        </p:txBody>
      </p:sp>
      <p:graphicFrame>
        <p:nvGraphicFramePr>
          <p:cNvPr id="7" name="Table 6"/>
          <p:cNvGraphicFramePr>
            <a:graphicFrameLocks noGrp="1"/>
          </p:cNvGraphicFramePr>
          <p:nvPr>
            <p:extLst/>
          </p:nvPr>
        </p:nvGraphicFramePr>
        <p:xfrm>
          <a:off x="2610553" y="1763888"/>
          <a:ext cx="7628877" cy="4820920"/>
        </p:xfrm>
        <a:graphic>
          <a:graphicData uri="http://schemas.openxmlformats.org/drawingml/2006/table">
            <a:tbl>
              <a:tblPr firstRow="1" bandRow="1">
                <a:tableStyleId>{793D81CF-94F2-401A-BA57-92F5A7B2D0C5}</a:tableStyleId>
              </a:tblPr>
              <a:tblGrid>
                <a:gridCol w="5085919"/>
                <a:gridCol w="2542958"/>
              </a:tblGrid>
              <a:tr h="370840">
                <a:tc>
                  <a:txBody>
                    <a:bodyPr/>
                    <a:lstStyle/>
                    <a:p>
                      <a:pPr rtl="0" fontAlgn="b"/>
                      <a:r>
                        <a:rPr lang="en-US" dirty="0" smtClean="0">
                          <a:effectLst/>
                        </a:rPr>
                        <a:t>Factors cited in comments</a:t>
                      </a:r>
                      <a:endParaRPr lang="en-US" dirty="0">
                        <a:effectLst/>
                      </a:endParaRPr>
                    </a:p>
                  </a:txBody>
                  <a:tcPr marL="38100" marR="38100" marT="25400" marB="25400" anchor="b"/>
                </a:tc>
                <a:tc>
                  <a:txBody>
                    <a:bodyPr/>
                    <a:lstStyle/>
                    <a:p>
                      <a:pPr algn="ctr"/>
                      <a:r>
                        <a:rPr lang="en-US" dirty="0" smtClean="0"/>
                        <a:t># of respondents</a:t>
                      </a:r>
                    </a:p>
                  </a:txBody>
                  <a:tcPr/>
                </a:tc>
              </a:tr>
              <a:tr h="370840">
                <a:tc>
                  <a:txBody>
                    <a:bodyPr/>
                    <a:lstStyle/>
                    <a:p>
                      <a:r>
                        <a:rPr lang="en-US" dirty="0" smtClean="0"/>
                        <a:t>People met during</a:t>
                      </a:r>
                      <a:r>
                        <a:rPr lang="en-US" baseline="0" dirty="0" smtClean="0"/>
                        <a:t> interview / work climate</a:t>
                      </a:r>
                      <a:endParaRPr lang="en-US" dirty="0"/>
                    </a:p>
                  </a:txBody>
                  <a:tcPr marL="38100" marR="38100" marT="25400" marB="25400" anchor="b"/>
                </a:tc>
                <a:tc>
                  <a:txBody>
                    <a:bodyPr/>
                    <a:lstStyle/>
                    <a:p>
                      <a:pPr algn="ctr"/>
                      <a:r>
                        <a:rPr lang="en-US" dirty="0" smtClean="0"/>
                        <a:t>19</a:t>
                      </a:r>
                      <a:endParaRPr lang="en-US" dirty="0">
                        <a:solidFill>
                          <a:schemeClr val="tx1"/>
                        </a:solidFill>
                      </a:endParaRPr>
                    </a:p>
                  </a:txBody>
                  <a:tcPr/>
                </a:tc>
              </a:tr>
              <a:tr h="370840">
                <a:tc>
                  <a:txBody>
                    <a:bodyPr/>
                    <a:lstStyle/>
                    <a:p>
                      <a:r>
                        <a:rPr lang="en-US" dirty="0" smtClean="0"/>
                        <a:t>Job description – what I wanted to do</a:t>
                      </a:r>
                      <a:endParaRPr lang="en-US" dirty="0"/>
                    </a:p>
                  </a:txBody>
                  <a:tcPr marL="38100" marR="38100" marT="25400" marB="25400" anchor="b"/>
                </a:tc>
                <a:tc>
                  <a:txBody>
                    <a:bodyPr/>
                    <a:lstStyle/>
                    <a:p>
                      <a:pPr algn="ctr"/>
                      <a:r>
                        <a:rPr lang="en-US" dirty="0" smtClean="0"/>
                        <a:t>15</a:t>
                      </a:r>
                      <a:endParaRPr lang="en-US" dirty="0">
                        <a:solidFill>
                          <a:schemeClr val="tx1"/>
                        </a:solidFill>
                      </a:endParaRPr>
                    </a:p>
                  </a:txBody>
                  <a:tcPr/>
                </a:tc>
              </a:tr>
              <a:tr h="370840">
                <a:tc>
                  <a:txBody>
                    <a:bodyPr/>
                    <a:lstStyle/>
                    <a:p>
                      <a:r>
                        <a:rPr lang="en-US" baseline="0" dirty="0" smtClean="0"/>
                        <a:t>Needed a job </a:t>
                      </a:r>
                      <a:endParaRPr lang="en-US" dirty="0"/>
                    </a:p>
                  </a:txBody>
                  <a:tcPr marL="38100" marR="38100" marT="25400" marB="25400" anchor="b"/>
                </a:tc>
                <a:tc>
                  <a:txBody>
                    <a:bodyPr/>
                    <a:lstStyle/>
                    <a:p>
                      <a:pPr algn="ctr"/>
                      <a:r>
                        <a:rPr lang="en-US" dirty="0" smtClean="0"/>
                        <a:t>14</a:t>
                      </a:r>
                      <a:endParaRPr lang="en-US" dirty="0">
                        <a:solidFill>
                          <a:schemeClr val="tx1"/>
                        </a:solidFill>
                      </a:endParaRPr>
                    </a:p>
                  </a:txBody>
                  <a:tcPr/>
                </a:tc>
              </a:tr>
              <a:tr h="370840">
                <a:tc>
                  <a:txBody>
                    <a:bodyPr/>
                    <a:lstStyle/>
                    <a:p>
                      <a:r>
                        <a:rPr lang="en-US" dirty="0" smtClean="0"/>
                        <a:t>Already working there / personal investment</a:t>
                      </a:r>
                    </a:p>
                  </a:txBody>
                  <a:tcPr marL="38100" marR="38100" marT="25400" marB="25400" anchor="b"/>
                </a:tc>
                <a:tc>
                  <a:txBody>
                    <a:bodyPr/>
                    <a:lstStyle/>
                    <a:p>
                      <a:pPr algn="ctr"/>
                      <a:r>
                        <a:rPr lang="en-US" dirty="0" smtClean="0"/>
                        <a:t>10</a:t>
                      </a:r>
                      <a:endParaRPr lang="en-US" dirty="0">
                        <a:solidFill>
                          <a:schemeClr val="tx1"/>
                        </a:solidFill>
                      </a:endParaRPr>
                    </a:p>
                  </a:txBody>
                  <a:tcPr/>
                </a:tc>
              </a:tr>
              <a:tr h="370840">
                <a:tc>
                  <a:txBody>
                    <a:bodyPr/>
                    <a:lstStyle/>
                    <a:p>
                      <a:r>
                        <a:rPr lang="en-US" dirty="0" smtClean="0"/>
                        <a:t>Supervisor</a:t>
                      </a:r>
                      <a:endParaRPr lang="en-US" dirty="0"/>
                    </a:p>
                  </a:txBody>
                  <a:tcPr marL="38100" marR="38100" marT="25400" marB="25400" anchor="b"/>
                </a:tc>
                <a:tc>
                  <a:txBody>
                    <a:bodyPr/>
                    <a:lstStyle/>
                    <a:p>
                      <a:pPr algn="ctr"/>
                      <a:r>
                        <a:rPr lang="en-US" dirty="0" smtClean="0"/>
                        <a:t>7</a:t>
                      </a:r>
                      <a:endParaRPr lang="en-US" dirty="0">
                        <a:solidFill>
                          <a:schemeClr val="tx1"/>
                        </a:solidFill>
                      </a:endParaRPr>
                    </a:p>
                  </a:txBody>
                  <a:tcPr/>
                </a:tc>
              </a:tr>
              <a:tr h="370840">
                <a:tc>
                  <a:txBody>
                    <a:bodyPr/>
                    <a:lstStyle/>
                    <a:p>
                      <a:r>
                        <a:rPr lang="en-US" dirty="0" smtClean="0"/>
                        <a:t>Changed job for family</a:t>
                      </a:r>
                      <a:endParaRPr lang="en-US" dirty="0"/>
                    </a:p>
                  </a:txBody>
                  <a:tcPr marL="38100" marR="38100" marT="25400" marB="25400" anchor="b"/>
                </a:tc>
                <a:tc>
                  <a:txBody>
                    <a:bodyPr/>
                    <a:lstStyle/>
                    <a:p>
                      <a:pPr algn="ctr"/>
                      <a:r>
                        <a:rPr lang="en-US" dirty="0" smtClean="0"/>
                        <a:t>6</a:t>
                      </a:r>
                      <a:endParaRPr lang="en-US" dirty="0">
                        <a:solidFill>
                          <a:schemeClr val="tx1"/>
                        </a:solidFill>
                      </a:endParaRPr>
                    </a:p>
                  </a:txBody>
                  <a:tcPr/>
                </a:tc>
              </a:tr>
              <a:tr h="370840">
                <a:tc>
                  <a:txBody>
                    <a:bodyPr/>
                    <a:lstStyle/>
                    <a:p>
                      <a:r>
                        <a:rPr lang="en-US" dirty="0" smtClean="0"/>
                        <a:t>Spouse already worked there</a:t>
                      </a:r>
                      <a:endParaRPr lang="en-US" dirty="0"/>
                    </a:p>
                  </a:txBody>
                  <a:tcPr marL="38100" marR="38100" marT="25400" marB="25400" anchor="b"/>
                </a:tc>
                <a:tc>
                  <a:txBody>
                    <a:bodyPr/>
                    <a:lstStyle/>
                    <a:p>
                      <a:pPr algn="ctr"/>
                      <a:r>
                        <a:rPr lang="en-US" dirty="0" smtClean="0"/>
                        <a:t>4</a:t>
                      </a:r>
                      <a:endParaRPr lang="en-US" dirty="0">
                        <a:solidFill>
                          <a:schemeClr val="tx1"/>
                        </a:solidFill>
                      </a:endParaRPr>
                    </a:p>
                  </a:txBody>
                  <a:tcPr/>
                </a:tc>
              </a:tr>
              <a:tr h="370840">
                <a:tc>
                  <a:txBody>
                    <a:bodyPr/>
                    <a:lstStyle/>
                    <a:p>
                      <a:r>
                        <a:rPr lang="en-US" dirty="0" smtClean="0"/>
                        <a:t>Training opportunities</a:t>
                      </a:r>
                      <a:endParaRPr lang="en-US" dirty="0"/>
                    </a:p>
                  </a:txBody>
                  <a:tcPr marL="38100" marR="38100" marT="25400" marB="25400" anchor="b"/>
                </a:tc>
                <a:tc>
                  <a:txBody>
                    <a:bodyPr/>
                    <a:lstStyle/>
                    <a:p>
                      <a:pPr algn="ctr"/>
                      <a:r>
                        <a:rPr lang="en-US" dirty="0" smtClean="0"/>
                        <a:t>4</a:t>
                      </a:r>
                      <a:endParaRPr lang="en-US" dirty="0">
                        <a:solidFill>
                          <a:schemeClr val="tx1"/>
                        </a:solidFill>
                      </a:endParaRPr>
                    </a:p>
                  </a:txBody>
                  <a:tcPr/>
                </a:tc>
              </a:tr>
              <a:tr h="370840">
                <a:tc>
                  <a:txBody>
                    <a:bodyPr/>
                    <a:lstStyle/>
                    <a:p>
                      <a:r>
                        <a:rPr lang="en-US" dirty="0" smtClean="0"/>
                        <a:t>Dissatisfaction</a:t>
                      </a:r>
                      <a:r>
                        <a:rPr lang="en-US" baseline="0" dirty="0" smtClean="0"/>
                        <a:t> with previous job</a:t>
                      </a:r>
                      <a:endParaRPr lang="en-US" dirty="0"/>
                    </a:p>
                  </a:txBody>
                  <a:tcPr marL="38100" marR="38100" marT="25400" marB="25400" anchor="b"/>
                </a:tc>
                <a:tc>
                  <a:txBody>
                    <a:bodyPr/>
                    <a:lstStyle/>
                    <a:p>
                      <a:pPr algn="ctr"/>
                      <a:r>
                        <a:rPr lang="en-US" dirty="0" smtClean="0"/>
                        <a:t>4</a:t>
                      </a:r>
                      <a:endParaRPr lang="en-US" dirty="0">
                        <a:solidFill>
                          <a:schemeClr val="tx1"/>
                        </a:solidFill>
                      </a:endParaRPr>
                    </a:p>
                  </a:txBody>
                  <a:tcPr/>
                </a:tc>
              </a:tr>
              <a:tr h="370840">
                <a:tc>
                  <a:txBody>
                    <a:bodyPr/>
                    <a:lstStyle/>
                    <a:p>
                      <a:r>
                        <a:rPr lang="en-US" dirty="0" smtClean="0"/>
                        <a:t>Promotion</a:t>
                      </a:r>
                      <a:endParaRPr lang="en-US" dirty="0"/>
                    </a:p>
                  </a:txBody>
                  <a:tcPr marL="38100" marR="38100" marT="25400" marB="25400" anchor="b"/>
                </a:tc>
                <a:tc>
                  <a:txBody>
                    <a:bodyPr/>
                    <a:lstStyle/>
                    <a:p>
                      <a:pPr algn="ctr"/>
                      <a:r>
                        <a:rPr lang="en-US" dirty="0" smtClean="0">
                          <a:solidFill>
                            <a:schemeClr val="tx1"/>
                          </a:solidFill>
                        </a:rPr>
                        <a:t>3</a:t>
                      </a:r>
                      <a:endParaRPr lang="en-US" dirty="0">
                        <a:solidFill>
                          <a:schemeClr val="tx1"/>
                        </a:solidFill>
                      </a:endParaRPr>
                    </a:p>
                  </a:txBody>
                  <a:tcPr/>
                </a:tc>
              </a:tr>
              <a:tr h="370840">
                <a:tc>
                  <a:txBody>
                    <a:bodyPr/>
                    <a:lstStyle/>
                    <a:p>
                      <a:r>
                        <a:rPr lang="en-US" dirty="0" smtClean="0"/>
                        <a:t>Wanted to work in a library</a:t>
                      </a:r>
                      <a:endParaRPr lang="en-US" dirty="0"/>
                    </a:p>
                  </a:txBody>
                  <a:tcPr marL="38100" marR="38100" marT="25400" marB="25400" anchor="b"/>
                </a:tc>
                <a:tc>
                  <a:txBody>
                    <a:bodyPr/>
                    <a:lstStyle/>
                    <a:p>
                      <a:pPr algn="ctr"/>
                      <a:r>
                        <a:rPr lang="en-US" dirty="0" smtClean="0">
                          <a:solidFill>
                            <a:schemeClr val="tx1"/>
                          </a:solidFill>
                        </a:rPr>
                        <a:t>3</a:t>
                      </a:r>
                      <a:endParaRPr lang="en-US" dirty="0">
                        <a:solidFill>
                          <a:schemeClr val="tx1"/>
                        </a:solidFill>
                      </a:endParaRPr>
                    </a:p>
                  </a:txBody>
                  <a:tcPr/>
                </a:tc>
              </a:tr>
              <a:tr h="370840">
                <a:tc>
                  <a:txBody>
                    <a:bodyPr/>
                    <a:lstStyle/>
                    <a:p>
                      <a:r>
                        <a:rPr lang="en-US" dirty="0" smtClean="0"/>
                        <a:t>Reputation</a:t>
                      </a:r>
                      <a:r>
                        <a:rPr lang="en-US" baseline="0" dirty="0" smtClean="0"/>
                        <a:t> of colleagues</a:t>
                      </a:r>
                      <a:endParaRPr lang="en-US" dirty="0"/>
                    </a:p>
                  </a:txBody>
                  <a:tcPr marL="38100" marR="38100" marT="25400" marB="25400" anchor="b"/>
                </a:tc>
                <a:tc>
                  <a:txBody>
                    <a:bodyPr/>
                    <a:lstStyle/>
                    <a:p>
                      <a:pPr algn="ctr"/>
                      <a:r>
                        <a:rPr lang="en-US" dirty="0" smtClean="0">
                          <a:solidFill>
                            <a:schemeClr val="tx1"/>
                          </a:solidFill>
                        </a:rPr>
                        <a:t>2</a:t>
                      </a:r>
                      <a:endParaRPr lang="en-US" dirty="0">
                        <a:solidFill>
                          <a:schemeClr val="tx1"/>
                        </a:solidFill>
                      </a:endParaRPr>
                    </a:p>
                  </a:txBody>
                  <a:tcPr/>
                </a:tc>
              </a:tr>
            </a:tbl>
          </a:graphicData>
        </a:graphic>
      </p:graphicFrame>
    </p:spTree>
    <p:extLst>
      <p:ext uri="{BB962C8B-B14F-4D97-AF65-F5344CB8AC3E}">
        <p14:creationId xmlns:p14="http://schemas.microsoft.com/office/powerpoint/2010/main" val="274253008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l="19778" r="60119"/>
          <a:stretch/>
        </p:blipFill>
        <p:spPr>
          <a:xfrm>
            <a:off x="11375060" y="363296"/>
            <a:ext cx="517793" cy="910088"/>
          </a:xfrm>
          <a:prstGeom prst="rect">
            <a:avLst/>
          </a:prstGeom>
        </p:spPr>
      </p:pic>
      <p:sp>
        <p:nvSpPr>
          <p:cNvPr id="2" name="Title 1"/>
          <p:cNvSpPr>
            <a:spLocks noGrp="1"/>
          </p:cNvSpPr>
          <p:nvPr>
            <p:ph type="title"/>
          </p:nvPr>
        </p:nvSpPr>
        <p:spPr>
          <a:xfrm>
            <a:off x="845127" y="365760"/>
            <a:ext cx="10515600" cy="912197"/>
          </a:xfrm>
        </p:spPr>
        <p:txBody>
          <a:bodyPr/>
          <a:lstStyle/>
          <a:p>
            <a:pPr algn="ctr"/>
            <a:r>
              <a:rPr lang="en-US" dirty="0"/>
              <a:t>Appendix</a:t>
            </a:r>
          </a:p>
        </p:txBody>
      </p:sp>
      <p:sp>
        <p:nvSpPr>
          <p:cNvPr id="4" name="Rounded Rectangle 3"/>
          <p:cNvSpPr/>
          <p:nvPr/>
        </p:nvSpPr>
        <p:spPr>
          <a:xfrm>
            <a:off x="5301333" y="1277957"/>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5" name="Rounded Rectangle 4"/>
          <p:cNvSpPr/>
          <p:nvPr/>
        </p:nvSpPr>
        <p:spPr>
          <a:xfrm>
            <a:off x="5301333" y="1400761"/>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p:txBody>
          <a:bodyPr/>
          <a:lstStyle/>
          <a:p>
            <a:pPr marL="0" indent="0" algn="ctr">
              <a:buNone/>
            </a:pPr>
            <a:endParaRPr lang="en-US" dirty="0" smtClean="0">
              <a:solidFill>
                <a:schemeClr val="tx1">
                  <a:lumMod val="50000"/>
                  <a:lumOff val="50000"/>
                </a:schemeClr>
              </a:solidFill>
            </a:endParaRPr>
          </a:p>
          <a:p>
            <a:pPr marL="0" indent="0" algn="ctr">
              <a:buNone/>
            </a:pPr>
            <a:endParaRPr lang="en-US" dirty="0">
              <a:solidFill>
                <a:schemeClr val="tx1">
                  <a:lumMod val="50000"/>
                  <a:lumOff val="50000"/>
                </a:schemeClr>
              </a:solidFill>
            </a:endParaRPr>
          </a:p>
          <a:p>
            <a:pPr marL="0" indent="0" algn="ctr">
              <a:buNone/>
            </a:pPr>
            <a:r>
              <a:rPr lang="en-US" dirty="0" smtClean="0">
                <a:solidFill>
                  <a:schemeClr val="tx1">
                    <a:lumMod val="50000"/>
                    <a:lumOff val="50000"/>
                  </a:schemeClr>
                </a:solidFill>
              </a:rPr>
              <a:t>Retention </a:t>
            </a:r>
            <a:r>
              <a:rPr lang="en-US" dirty="0">
                <a:solidFill>
                  <a:schemeClr val="tx1">
                    <a:lumMod val="50000"/>
                    <a:lumOff val="50000"/>
                  </a:schemeClr>
                </a:solidFill>
              </a:rPr>
              <a:t>by </a:t>
            </a:r>
            <a:r>
              <a:rPr lang="en-US" dirty="0" smtClean="0">
                <a:solidFill>
                  <a:schemeClr val="tx1">
                    <a:lumMod val="50000"/>
                    <a:lumOff val="50000"/>
                  </a:schemeClr>
                </a:solidFill>
              </a:rPr>
              <a:t>Gender</a:t>
            </a:r>
            <a:endParaRPr lang="en-US" dirty="0">
              <a:solidFill>
                <a:schemeClr val="tx1">
                  <a:lumMod val="50000"/>
                  <a:lumOff val="50000"/>
                </a:schemeClr>
              </a:solidFill>
            </a:endParaRPr>
          </a:p>
        </p:txBody>
      </p:sp>
    </p:spTree>
    <p:extLst>
      <p:ext uri="{BB962C8B-B14F-4D97-AF65-F5344CB8AC3E}">
        <p14:creationId xmlns:p14="http://schemas.microsoft.com/office/powerpoint/2010/main" val="341328267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Financial </a:t>
            </a:r>
            <a:r>
              <a:rPr lang="en-US" dirty="0"/>
              <a:t>factors - </a:t>
            </a:r>
            <a:r>
              <a:rPr lang="en-US" dirty="0" smtClean="0"/>
              <a:t>by gender</a:t>
            </a:r>
            <a:endParaRPr lang="en-US" dirty="0"/>
          </a:p>
        </p:txBody>
      </p:sp>
      <p:graphicFrame>
        <p:nvGraphicFramePr>
          <p:cNvPr id="6" name="Content Placeholder 5"/>
          <p:cNvGraphicFramePr>
            <a:graphicFrameLocks noGrp="1"/>
          </p:cNvGraphicFramePr>
          <p:nvPr>
            <p:ph idx="1"/>
            <p:extLst/>
          </p:nvPr>
        </p:nvGraphicFramePr>
        <p:xfrm>
          <a:off x="609602" y="1417639"/>
          <a:ext cx="11087100" cy="3982511"/>
        </p:xfrm>
        <a:graphic>
          <a:graphicData uri="http://schemas.openxmlformats.org/drawingml/2006/table">
            <a:tbl>
              <a:tblPr/>
              <a:tblGrid>
                <a:gridCol w="3218836"/>
                <a:gridCol w="942891"/>
                <a:gridCol w="942891"/>
                <a:gridCol w="942891"/>
                <a:gridCol w="942891"/>
                <a:gridCol w="1188398"/>
                <a:gridCol w="1022520"/>
                <a:gridCol w="942891"/>
                <a:gridCol w="942891"/>
              </a:tblGrid>
              <a:tr h="487361">
                <a:tc gridSpan="9">
                  <a:txBody>
                    <a:bodyPr/>
                    <a:lstStyle/>
                    <a:p>
                      <a:pPr algn="ctr" fontAlgn="b"/>
                      <a:r>
                        <a:rPr lang="en-US" sz="1800" b="1" i="0" u="none" strike="noStrike" dirty="0" smtClean="0">
                          <a:solidFill>
                            <a:srgbClr val="000000"/>
                          </a:solidFill>
                          <a:effectLst/>
                          <a:latin typeface="Calibri" panose="020F0502020204030204" pitchFamily="34" charset="0"/>
                        </a:rPr>
                        <a:t>Financial Factors Rated </a:t>
                      </a:r>
                      <a:r>
                        <a:rPr lang="en-US" sz="1800" b="1" i="0" u="none" strike="noStrike" dirty="0">
                          <a:solidFill>
                            <a:srgbClr val="000000"/>
                          </a:solidFill>
                          <a:effectLst/>
                          <a:latin typeface="Calibri" panose="020F0502020204030204" pitchFamily="34" charset="0"/>
                        </a:rPr>
                        <a:t>Important or Very Important</a:t>
                      </a:r>
                    </a:p>
                  </a:txBody>
                  <a:tcPr marL="9525" marR="9525" marT="9525" marB="0" anchor="b">
                    <a:lnL>
                      <a:noFill/>
                    </a:lnL>
                    <a:lnR w="6350" cap="flat" cmpd="sng" algn="ctr">
                      <a:no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hMerge="1">
                  <a:txBody>
                    <a:bodyPr/>
                    <a:lstStyle/>
                    <a:p>
                      <a:pPr algn="ctr" fontAlgn="b"/>
                      <a:endParaRPr lang="en-US" sz="2000" b="1"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FFFFFF"/>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hMerge="1">
                  <a:txBody>
                    <a:bodyPr/>
                    <a:lstStyle/>
                    <a:p>
                      <a:pPr algn="ctr" fontAlgn="b"/>
                      <a:endParaRPr lang="en-US" sz="1800" b="1"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hMerge="1">
                  <a:txBody>
                    <a:bodyPr/>
                    <a:lstStyle/>
                    <a:p>
                      <a:pPr algn="ctr" fontAlgn="b"/>
                      <a:endParaRPr lang="en-US" sz="1800" b="1"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hMerge="1">
                  <a:txBody>
                    <a:bodyPr/>
                    <a:lstStyle/>
                    <a:p>
                      <a:pPr algn="ctr" fontAlgn="b"/>
                      <a:endParaRPr lang="en-US" sz="1800" b="1"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hMerge="1">
                  <a:txBody>
                    <a:bodyPr/>
                    <a:lstStyle/>
                    <a:p>
                      <a:pPr algn="ctr" fontAlgn="b"/>
                      <a:endParaRPr lang="en-US" sz="1800" b="1"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hMerge="1">
                  <a:txBody>
                    <a:bodyPr/>
                    <a:lstStyle/>
                    <a:p>
                      <a:pPr algn="ctr" fontAlgn="b"/>
                      <a:endParaRPr lang="en-US" sz="1800" b="1"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hMerge="1">
                  <a:txBody>
                    <a:bodyPr/>
                    <a:lstStyle/>
                    <a:p>
                      <a:pPr algn="ctr" fontAlgn="b"/>
                      <a:endParaRPr lang="en-US" sz="1800" b="1"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hMerge="1">
                  <a:txBody>
                    <a:bodyPr/>
                    <a:lstStyle/>
                    <a:p>
                      <a:pPr algn="ctr" fontAlgn="b"/>
                      <a:endParaRPr lang="en-US" sz="1800" b="1"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r>
              <a:tr h="388350">
                <a:tc>
                  <a:txBody>
                    <a:bodyPr/>
                    <a:lstStyle/>
                    <a:p>
                      <a:pPr algn="l" fontAlgn="b"/>
                      <a:endParaRPr lang="en-US" sz="1800" b="0" i="0" u="none" strike="noStrike">
                        <a:solidFill>
                          <a:srgbClr val="000000"/>
                        </a:solidFill>
                        <a:effectLst/>
                        <a:latin typeface="Calibri" panose="020F0502020204030204" pitchFamily="34" charset="0"/>
                      </a:endParaRPr>
                    </a:p>
                  </a:txBody>
                  <a:tcPr marL="9525" marR="9525" marT="9525"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gridSpan="2">
                  <a:txBody>
                    <a:bodyPr/>
                    <a:lstStyle/>
                    <a:p>
                      <a:pPr algn="ctr" fontAlgn="b"/>
                      <a:r>
                        <a:rPr lang="en-US" sz="1800" b="1" i="0" u="none" strike="noStrike" dirty="0">
                          <a:solidFill>
                            <a:srgbClr val="000000"/>
                          </a:solidFill>
                          <a:effectLst/>
                          <a:latin typeface="Calibri" panose="020F0502020204030204" pitchFamily="34" charset="0"/>
                        </a:rPr>
                        <a:t>Female</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hMerge="1">
                  <a:txBody>
                    <a:bodyPr/>
                    <a:lstStyle/>
                    <a:p>
                      <a:pPr algn="ctr" fontAlgn="b"/>
                      <a:endParaRPr lang="en-US" sz="2000" b="1"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gridSpan="2">
                  <a:txBody>
                    <a:bodyPr/>
                    <a:lstStyle/>
                    <a:p>
                      <a:pPr algn="ctr" fontAlgn="b"/>
                      <a:r>
                        <a:rPr lang="en-US" sz="1800" b="1" i="0" u="none" strike="noStrike" dirty="0">
                          <a:solidFill>
                            <a:srgbClr val="000000"/>
                          </a:solidFill>
                          <a:effectLst/>
                          <a:latin typeface="Calibri" panose="020F0502020204030204" pitchFamily="34" charset="0"/>
                        </a:rPr>
                        <a:t>Male</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hMerge="1">
                  <a:txBody>
                    <a:bodyPr/>
                    <a:lstStyle/>
                    <a:p>
                      <a:pPr algn="ctr" fontAlgn="b"/>
                      <a:endParaRPr lang="en-US" sz="2000" b="1"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gridSpan="2">
                  <a:txBody>
                    <a:bodyPr/>
                    <a:lstStyle/>
                    <a:p>
                      <a:pPr algn="ctr" fontAlgn="b"/>
                      <a:r>
                        <a:rPr lang="en-US" sz="1800" b="1" i="0" u="none" strike="noStrike" dirty="0" smtClean="0">
                          <a:solidFill>
                            <a:srgbClr val="000000"/>
                          </a:solidFill>
                          <a:effectLst/>
                          <a:latin typeface="Calibri" panose="020F0502020204030204" pitchFamily="34" charset="0"/>
                        </a:rPr>
                        <a:t>Transgender</a:t>
                      </a:r>
                      <a:endParaRPr lang="en-US" sz="1800" b="1"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hMerge="1">
                  <a:txBody>
                    <a:bodyPr/>
                    <a:lstStyle/>
                    <a:p>
                      <a:pPr algn="ctr" fontAlgn="b"/>
                      <a:endParaRPr lang="en-US" sz="2000" b="1"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gridSpan="2">
                  <a:txBody>
                    <a:bodyPr/>
                    <a:lstStyle/>
                    <a:p>
                      <a:pPr algn="ctr" fontAlgn="b"/>
                      <a:r>
                        <a:rPr lang="en-US" sz="1800" b="1" i="0" u="none" strike="noStrike" dirty="0">
                          <a:solidFill>
                            <a:srgbClr val="000000"/>
                          </a:solidFill>
                          <a:effectLst/>
                          <a:latin typeface="Calibri" panose="020F0502020204030204" pitchFamily="34" charset="0"/>
                        </a:rPr>
                        <a:t>Other</a:t>
                      </a:r>
                    </a:p>
                  </a:txBody>
                  <a:tcPr marL="9525" marR="9525" marT="9525" marB="0" anchor="b">
                    <a:lnL w="6350" cap="flat" cmpd="sng" algn="ctr">
                      <a:solidFill>
                        <a:srgbClr val="FFFFFF"/>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hMerge="1">
                  <a:txBody>
                    <a:bodyPr/>
                    <a:lstStyle/>
                    <a:p>
                      <a:pPr algn="ctr" fontAlgn="b"/>
                      <a:endParaRPr lang="en-US" sz="2000" b="1"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r>
              <a:tr h="388350">
                <a:tc>
                  <a:txBody>
                    <a:bodyPr/>
                    <a:lstStyle/>
                    <a:p>
                      <a:pPr algn="l" fontAlgn="b"/>
                      <a:endParaRPr lang="en-US" sz="1800" b="0" i="0" u="none" strike="noStrike">
                        <a:solidFill>
                          <a:srgbClr val="000000"/>
                        </a:solidFill>
                        <a:effectLst/>
                        <a:latin typeface="Calibri" panose="020F0502020204030204" pitchFamily="34" charset="0"/>
                      </a:endParaRPr>
                    </a:p>
                  </a:txBody>
                  <a:tcPr marL="9525" marR="9525" marT="9525"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ABABAB"/>
                      </a:solidFill>
                      <a:prstDash val="solid"/>
                      <a:round/>
                      <a:headEnd type="none" w="med" len="med"/>
                      <a:tailEnd type="none" w="med" len="med"/>
                    </a:lnB>
                    <a:solidFill>
                      <a:srgbClr val="BDD7EE"/>
                    </a:solidFill>
                  </a:tcPr>
                </a:tc>
                <a:tc>
                  <a:txBody>
                    <a:bodyPr/>
                    <a:lstStyle/>
                    <a:p>
                      <a:pPr algn="ctr" fontAlgn="b"/>
                      <a:r>
                        <a:rPr lang="en-US" sz="1800" b="0" i="0" u="none" strike="noStrike">
                          <a:solidFill>
                            <a:srgbClr val="000000"/>
                          </a:solidFill>
                          <a:effectLst/>
                          <a:latin typeface="Calibri" panose="020F0502020204030204" pitchFamily="34" charset="0"/>
                        </a:rPr>
                        <a:t>#</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b"/>
                      <a:r>
                        <a:rPr lang="en-US" sz="1800" b="1" i="0" u="none" strike="noStrike">
                          <a:solidFill>
                            <a:srgbClr val="000000"/>
                          </a:solidFill>
                          <a:effectLst/>
                          <a:latin typeface="Calibri" panose="020F0502020204030204" pitchFamily="34" charset="0"/>
                        </a:rPr>
                        <a:t>%</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b"/>
                      <a:r>
                        <a:rPr lang="en-US" sz="1800" b="0" i="0" u="none" strike="noStrike">
                          <a:solidFill>
                            <a:srgbClr val="000000"/>
                          </a:solidFill>
                          <a:effectLst/>
                          <a:latin typeface="Calibri" panose="020F0502020204030204" pitchFamily="34" charset="0"/>
                        </a:rPr>
                        <a:t>#</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b"/>
                      <a:r>
                        <a:rPr lang="en-US" sz="1800" b="1" i="0" u="none" strike="noStrike" dirty="0">
                          <a:solidFill>
                            <a:srgbClr val="000000"/>
                          </a:solidFill>
                          <a:effectLst/>
                          <a:latin typeface="Calibri" panose="020F0502020204030204" pitchFamily="34" charset="0"/>
                        </a:rPr>
                        <a:t>%</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b"/>
                      <a:r>
                        <a:rPr lang="en-US" sz="1800" b="0" i="0" u="none" strike="noStrike" dirty="0">
                          <a:solidFill>
                            <a:srgbClr val="000000"/>
                          </a:solidFill>
                          <a:effectLst/>
                          <a:latin typeface="Calibri" panose="020F0502020204030204" pitchFamily="34" charset="0"/>
                        </a:rPr>
                        <a:t>#</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b"/>
                      <a:r>
                        <a:rPr lang="en-US" sz="1800" b="1" i="0" u="none" strike="noStrike" dirty="0">
                          <a:solidFill>
                            <a:srgbClr val="000000"/>
                          </a:solidFill>
                          <a:effectLst/>
                          <a:latin typeface="Calibri" panose="020F0502020204030204" pitchFamily="34" charset="0"/>
                        </a:rPr>
                        <a:t>%</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b"/>
                      <a:r>
                        <a:rPr lang="en-US" sz="1800" b="0" i="0" u="none" strike="noStrike">
                          <a:solidFill>
                            <a:srgbClr val="000000"/>
                          </a:solidFill>
                          <a:effectLst/>
                          <a:latin typeface="Calibri" panose="020F0502020204030204" pitchFamily="34" charset="0"/>
                        </a:rPr>
                        <a:t>#</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b"/>
                      <a:r>
                        <a:rPr lang="en-US" sz="1800" b="1" i="0" u="none" strike="noStrike">
                          <a:solidFill>
                            <a:srgbClr val="000000"/>
                          </a:solidFill>
                          <a:effectLst/>
                          <a:latin typeface="Calibri" panose="020F0502020204030204" pitchFamily="34" charset="0"/>
                        </a:rPr>
                        <a:t>%</a:t>
                      </a:r>
                    </a:p>
                  </a:txBody>
                  <a:tcPr marL="9525" marR="9525" marT="9525" marB="0" anchor="b">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r>
              <a:tr h="388350">
                <a:tc>
                  <a:txBody>
                    <a:bodyPr/>
                    <a:lstStyle/>
                    <a:p>
                      <a:pPr algn="l" fontAlgn="b"/>
                      <a:r>
                        <a:rPr lang="en-US" sz="1800" b="0" i="0" u="none" strike="noStrike">
                          <a:solidFill>
                            <a:srgbClr val="000000"/>
                          </a:solidFill>
                          <a:effectLst/>
                          <a:latin typeface="Calibri" panose="020F0502020204030204" pitchFamily="34" charset="0"/>
                        </a:rPr>
                        <a:t>Compensation</a:t>
                      </a:r>
                    </a:p>
                  </a:txBody>
                  <a:tcPr marL="9525" marR="9525" marT="9525" marB="0" anchor="b">
                    <a:lnL w="6350" cap="flat" cmpd="sng" algn="ctr">
                      <a:solidFill>
                        <a:srgbClr val="ABABAB"/>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ABABAB"/>
                      </a:solidFill>
                      <a:prstDash val="solid"/>
                      <a:round/>
                      <a:headEnd type="none" w="med" len="med"/>
                      <a:tailEnd type="none" w="med" len="med"/>
                    </a:lnT>
                    <a:lnB w="6350" cap="flat" cmpd="sng" algn="ctr">
                      <a:solidFill>
                        <a:srgbClr val="ABABAB"/>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85</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73.91%</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100</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70.42%</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50.00%</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100.00%</a:t>
                      </a:r>
                    </a:p>
                  </a:txBody>
                  <a:tcPr marL="9525" marR="9525" marT="9525" marB="0" anchor="b">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r>
              <a:tr h="388350">
                <a:tc>
                  <a:txBody>
                    <a:bodyPr/>
                    <a:lstStyle/>
                    <a:p>
                      <a:pPr algn="l" fontAlgn="b"/>
                      <a:r>
                        <a:rPr lang="en-US" sz="1800" b="0" i="0" u="none" strike="noStrike">
                          <a:solidFill>
                            <a:srgbClr val="000000"/>
                          </a:solidFill>
                          <a:effectLst/>
                          <a:latin typeface="Calibri" panose="020F0502020204030204" pitchFamily="34" charset="0"/>
                        </a:rPr>
                        <a:t>Retirement contributions</a:t>
                      </a:r>
                    </a:p>
                  </a:txBody>
                  <a:tcPr marL="9525" marR="9525" marT="9525" marB="0" anchor="b">
                    <a:lnL w="6350" cap="flat" cmpd="sng" algn="ctr">
                      <a:solidFill>
                        <a:srgbClr val="ABABAB"/>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ABABAB"/>
                      </a:solidFill>
                      <a:prstDash val="solid"/>
                      <a:round/>
                      <a:headEnd type="none" w="med" len="med"/>
                      <a:tailEnd type="none" w="med" len="med"/>
                    </a:lnT>
                    <a:lnB w="6350" cap="flat" cmpd="sng" algn="ctr">
                      <a:solidFill>
                        <a:srgbClr val="ABABAB"/>
                      </a:solidFill>
                      <a:prstDash val="solid"/>
                      <a:round/>
                      <a:headEnd type="none" w="med" len="med"/>
                      <a:tailEnd type="none" w="med" len="med"/>
                    </a:lnB>
                    <a:solidFill>
                      <a:srgbClr val="BDD7EE"/>
                    </a:solidFill>
                  </a:tcPr>
                </a:tc>
                <a:tc>
                  <a:txBody>
                    <a:bodyPr/>
                    <a:lstStyle/>
                    <a:p>
                      <a:pPr algn="ctr" fontAlgn="b"/>
                      <a:r>
                        <a:rPr lang="en-US" sz="1800" b="0" i="0" u="none" strike="noStrike">
                          <a:solidFill>
                            <a:srgbClr val="000000"/>
                          </a:solidFill>
                          <a:effectLst/>
                          <a:latin typeface="Calibri" panose="020F0502020204030204" pitchFamily="34" charset="0"/>
                        </a:rPr>
                        <a:t>75</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b"/>
                      <a:r>
                        <a:rPr lang="en-US" sz="1800" b="0" i="0" u="none" strike="noStrike" dirty="0">
                          <a:solidFill>
                            <a:srgbClr val="000000"/>
                          </a:solidFill>
                          <a:effectLst/>
                          <a:latin typeface="Calibri" panose="020F0502020204030204" pitchFamily="34" charset="0"/>
                        </a:rPr>
                        <a:t>65.22%</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b"/>
                      <a:r>
                        <a:rPr lang="en-US" sz="1800" b="0" i="0" u="none" strike="noStrike" dirty="0">
                          <a:solidFill>
                            <a:srgbClr val="000000"/>
                          </a:solidFill>
                          <a:effectLst/>
                          <a:latin typeface="Calibri" panose="020F0502020204030204" pitchFamily="34" charset="0"/>
                        </a:rPr>
                        <a:t>102</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b"/>
                      <a:r>
                        <a:rPr lang="en-US" sz="1800" b="0" i="0" u="none" strike="noStrike" dirty="0">
                          <a:solidFill>
                            <a:srgbClr val="000000"/>
                          </a:solidFill>
                          <a:effectLst/>
                          <a:latin typeface="Calibri" panose="020F0502020204030204" pitchFamily="34" charset="0"/>
                        </a:rPr>
                        <a:t>71.83%</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b"/>
                      <a:r>
                        <a:rPr lang="en-US" sz="18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b"/>
                      <a:r>
                        <a:rPr lang="en-US" sz="1800" b="0" i="0" u="none" strike="noStrike">
                          <a:solidFill>
                            <a:srgbClr val="000000"/>
                          </a:solidFill>
                          <a:effectLst/>
                          <a:latin typeface="Calibri" panose="020F0502020204030204" pitchFamily="34" charset="0"/>
                        </a:rPr>
                        <a:t>50.00%</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b"/>
                      <a:r>
                        <a:rPr lang="en-US" sz="18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b"/>
                      <a:r>
                        <a:rPr lang="en-US" sz="1800" b="0" i="0" u="none" strike="noStrike">
                          <a:solidFill>
                            <a:srgbClr val="000000"/>
                          </a:solidFill>
                          <a:effectLst/>
                          <a:latin typeface="Calibri" panose="020F0502020204030204" pitchFamily="34" charset="0"/>
                        </a:rPr>
                        <a:t>100.00%</a:t>
                      </a:r>
                    </a:p>
                  </a:txBody>
                  <a:tcPr marL="9525" marR="9525" marT="9525" marB="0" anchor="b">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r>
              <a:tr h="388350">
                <a:tc>
                  <a:txBody>
                    <a:bodyPr/>
                    <a:lstStyle/>
                    <a:p>
                      <a:pPr algn="l" fontAlgn="b"/>
                      <a:r>
                        <a:rPr lang="en-US" sz="1800" b="0" i="0" u="none" strike="noStrike">
                          <a:solidFill>
                            <a:srgbClr val="000000"/>
                          </a:solidFill>
                          <a:effectLst/>
                          <a:latin typeface="Calibri" panose="020F0502020204030204" pitchFamily="34" charset="0"/>
                        </a:rPr>
                        <a:t>Paid vacation/holidays</a:t>
                      </a:r>
                    </a:p>
                  </a:txBody>
                  <a:tcPr marL="9525" marR="9525" marT="9525" marB="0" anchor="b">
                    <a:lnL w="6350" cap="flat" cmpd="sng" algn="ctr">
                      <a:solidFill>
                        <a:srgbClr val="ABABAB"/>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ABABAB"/>
                      </a:solidFill>
                      <a:prstDash val="solid"/>
                      <a:round/>
                      <a:headEnd type="none" w="med" len="med"/>
                      <a:tailEnd type="none" w="med" len="med"/>
                    </a:lnT>
                    <a:lnB w="6350" cap="flat" cmpd="sng" algn="ctr">
                      <a:solidFill>
                        <a:srgbClr val="ABABAB"/>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82</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71.30%</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92</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64.79%</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50.00%</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100.00%</a:t>
                      </a:r>
                    </a:p>
                  </a:txBody>
                  <a:tcPr marL="9525" marR="9525" marT="9525" marB="0" anchor="b">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r>
              <a:tr h="388350">
                <a:tc>
                  <a:txBody>
                    <a:bodyPr/>
                    <a:lstStyle/>
                    <a:p>
                      <a:pPr algn="l" fontAlgn="b"/>
                      <a:r>
                        <a:rPr lang="en-US" sz="1800" b="0" i="0" u="none" strike="noStrike">
                          <a:solidFill>
                            <a:srgbClr val="000000"/>
                          </a:solidFill>
                          <a:effectLst/>
                          <a:latin typeface="Calibri" panose="020F0502020204030204" pitchFamily="34" charset="0"/>
                        </a:rPr>
                        <a:t>Paid sick leave</a:t>
                      </a:r>
                    </a:p>
                  </a:txBody>
                  <a:tcPr marL="9525" marR="9525" marT="9525" marB="0" anchor="b">
                    <a:lnL w="6350" cap="flat" cmpd="sng" algn="ctr">
                      <a:solidFill>
                        <a:srgbClr val="ABABAB"/>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ABABAB"/>
                      </a:solidFill>
                      <a:prstDash val="solid"/>
                      <a:round/>
                      <a:headEnd type="none" w="med" len="med"/>
                      <a:tailEnd type="none" w="med" len="med"/>
                    </a:lnT>
                    <a:lnB w="6350" cap="flat" cmpd="sng" algn="ctr">
                      <a:solidFill>
                        <a:srgbClr val="ABABAB"/>
                      </a:solidFill>
                      <a:prstDash val="solid"/>
                      <a:round/>
                      <a:headEnd type="none" w="med" len="med"/>
                      <a:tailEnd type="none" w="med" len="med"/>
                    </a:lnB>
                    <a:solidFill>
                      <a:srgbClr val="BDD7EE"/>
                    </a:solidFill>
                  </a:tcPr>
                </a:tc>
                <a:tc>
                  <a:txBody>
                    <a:bodyPr/>
                    <a:lstStyle/>
                    <a:p>
                      <a:pPr algn="ctr" fontAlgn="b"/>
                      <a:r>
                        <a:rPr lang="en-US" sz="1800" b="0" i="0" u="none" strike="noStrike">
                          <a:solidFill>
                            <a:srgbClr val="000000"/>
                          </a:solidFill>
                          <a:effectLst/>
                          <a:latin typeface="Calibri" panose="020F0502020204030204" pitchFamily="34" charset="0"/>
                        </a:rPr>
                        <a:t>73</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b"/>
                      <a:r>
                        <a:rPr lang="en-US" sz="1800" b="0" i="0" u="none" strike="noStrike">
                          <a:solidFill>
                            <a:srgbClr val="000000"/>
                          </a:solidFill>
                          <a:effectLst/>
                          <a:latin typeface="Calibri" panose="020F0502020204030204" pitchFamily="34" charset="0"/>
                        </a:rPr>
                        <a:t>63.48%</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b"/>
                      <a:r>
                        <a:rPr lang="en-US" sz="1800" b="0" i="0" u="none" strike="noStrike">
                          <a:solidFill>
                            <a:srgbClr val="000000"/>
                          </a:solidFill>
                          <a:effectLst/>
                          <a:latin typeface="Calibri" panose="020F0502020204030204" pitchFamily="34" charset="0"/>
                        </a:rPr>
                        <a:t>76</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b"/>
                      <a:r>
                        <a:rPr lang="en-US" sz="1800" b="0" i="0" u="none" strike="noStrike">
                          <a:solidFill>
                            <a:srgbClr val="000000"/>
                          </a:solidFill>
                          <a:effectLst/>
                          <a:latin typeface="Calibri" panose="020F0502020204030204" pitchFamily="34" charset="0"/>
                        </a:rPr>
                        <a:t>53.52%</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b"/>
                      <a:r>
                        <a:rPr lang="en-US" sz="18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b"/>
                      <a:r>
                        <a:rPr lang="en-US" sz="1800" b="0" i="0" u="none" strike="noStrike" dirty="0">
                          <a:solidFill>
                            <a:srgbClr val="000000"/>
                          </a:solidFill>
                          <a:effectLst/>
                          <a:latin typeface="Calibri" panose="020F0502020204030204" pitchFamily="34" charset="0"/>
                        </a:rPr>
                        <a:t>50.00%</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b"/>
                      <a:r>
                        <a:rPr lang="en-US" sz="18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b"/>
                      <a:r>
                        <a:rPr lang="en-US" sz="1800" b="0" i="0" u="none" strike="noStrike">
                          <a:solidFill>
                            <a:srgbClr val="000000"/>
                          </a:solidFill>
                          <a:effectLst/>
                          <a:latin typeface="Calibri" panose="020F0502020204030204" pitchFamily="34" charset="0"/>
                        </a:rPr>
                        <a:t>100.00%</a:t>
                      </a:r>
                    </a:p>
                  </a:txBody>
                  <a:tcPr marL="9525" marR="9525" marT="9525" marB="0" anchor="b">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r>
              <a:tr h="388350">
                <a:tc>
                  <a:txBody>
                    <a:bodyPr/>
                    <a:lstStyle/>
                    <a:p>
                      <a:pPr algn="l" fontAlgn="b"/>
                      <a:r>
                        <a:rPr lang="en-US" sz="1800" b="0" i="0" u="none" strike="noStrike">
                          <a:solidFill>
                            <a:srgbClr val="000000"/>
                          </a:solidFill>
                          <a:effectLst/>
                          <a:latin typeface="Calibri" panose="020F0502020204030204" pitchFamily="34" charset="0"/>
                        </a:rPr>
                        <a:t>Paid sabbaticals</a:t>
                      </a:r>
                    </a:p>
                  </a:txBody>
                  <a:tcPr marL="9525" marR="9525" marT="9525" marB="0" anchor="b">
                    <a:lnL w="6350" cap="flat" cmpd="sng" algn="ctr">
                      <a:solidFill>
                        <a:srgbClr val="ABABAB"/>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ABABAB"/>
                      </a:solidFill>
                      <a:prstDash val="solid"/>
                      <a:round/>
                      <a:headEnd type="none" w="med" len="med"/>
                      <a:tailEnd type="none" w="med" len="med"/>
                    </a:lnT>
                    <a:lnB w="6350" cap="flat" cmpd="sng" algn="ctr">
                      <a:solidFill>
                        <a:srgbClr val="ABABAB"/>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13</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11.30%</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13</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9.15%</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0.00%</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0.00%</a:t>
                      </a:r>
                    </a:p>
                  </a:txBody>
                  <a:tcPr marL="9525" marR="9525" marT="9525" marB="0" anchor="b">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r>
              <a:tr h="388350">
                <a:tc>
                  <a:txBody>
                    <a:bodyPr/>
                    <a:lstStyle/>
                    <a:p>
                      <a:pPr algn="l" fontAlgn="b"/>
                      <a:r>
                        <a:rPr lang="en-US" sz="1800" b="0" i="0" u="none" strike="noStrike">
                          <a:solidFill>
                            <a:srgbClr val="000000"/>
                          </a:solidFill>
                          <a:effectLst/>
                          <a:latin typeface="Calibri" panose="020F0502020204030204" pitchFamily="34" charset="0"/>
                        </a:rPr>
                        <a:t>Professional development funds</a:t>
                      </a:r>
                    </a:p>
                  </a:txBody>
                  <a:tcPr marL="9525" marR="9525" marT="9525" marB="0" anchor="b">
                    <a:lnL w="6350" cap="flat" cmpd="sng" algn="ctr">
                      <a:solidFill>
                        <a:srgbClr val="ABABAB"/>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ABABAB"/>
                      </a:solidFill>
                      <a:prstDash val="solid"/>
                      <a:round/>
                      <a:headEnd type="none" w="med" len="med"/>
                      <a:tailEnd type="none" w="med" len="med"/>
                    </a:lnT>
                    <a:lnB w="6350" cap="flat" cmpd="sng" algn="ctr">
                      <a:solidFill>
                        <a:srgbClr val="ABABAB"/>
                      </a:solidFill>
                      <a:prstDash val="solid"/>
                      <a:round/>
                      <a:headEnd type="none" w="med" len="med"/>
                      <a:tailEnd type="none" w="med" len="med"/>
                    </a:lnB>
                    <a:solidFill>
                      <a:srgbClr val="BDD7EE"/>
                    </a:solidFill>
                  </a:tcPr>
                </a:tc>
                <a:tc>
                  <a:txBody>
                    <a:bodyPr/>
                    <a:lstStyle/>
                    <a:p>
                      <a:pPr algn="ctr" fontAlgn="b"/>
                      <a:r>
                        <a:rPr lang="en-US" sz="1800" b="0" i="0" u="none" strike="noStrike">
                          <a:solidFill>
                            <a:srgbClr val="000000"/>
                          </a:solidFill>
                          <a:effectLst/>
                          <a:latin typeface="Calibri" panose="020F0502020204030204" pitchFamily="34" charset="0"/>
                        </a:rPr>
                        <a:t>62</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b"/>
                      <a:r>
                        <a:rPr lang="en-US" sz="1800" b="0" i="0" u="none" strike="noStrike">
                          <a:solidFill>
                            <a:srgbClr val="000000"/>
                          </a:solidFill>
                          <a:effectLst/>
                          <a:latin typeface="Calibri" panose="020F0502020204030204" pitchFamily="34" charset="0"/>
                        </a:rPr>
                        <a:t>53.91%</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b"/>
                      <a:r>
                        <a:rPr lang="en-US" sz="1800" b="0" i="0" u="none" strike="noStrike">
                          <a:solidFill>
                            <a:srgbClr val="000000"/>
                          </a:solidFill>
                          <a:effectLst/>
                          <a:latin typeface="Calibri" panose="020F0502020204030204" pitchFamily="34" charset="0"/>
                        </a:rPr>
                        <a:t>77</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b"/>
                      <a:r>
                        <a:rPr lang="en-US" sz="1800" b="0" i="0" u="none" strike="noStrike">
                          <a:solidFill>
                            <a:srgbClr val="000000"/>
                          </a:solidFill>
                          <a:effectLst/>
                          <a:latin typeface="Calibri" panose="020F0502020204030204" pitchFamily="34" charset="0"/>
                        </a:rPr>
                        <a:t>54.23%</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b"/>
                      <a:r>
                        <a:rPr lang="en-US" sz="18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b"/>
                      <a:r>
                        <a:rPr lang="en-US" sz="1800" b="0" i="0" u="none" strike="noStrike" dirty="0">
                          <a:solidFill>
                            <a:srgbClr val="000000"/>
                          </a:solidFill>
                          <a:effectLst/>
                          <a:latin typeface="Calibri" panose="020F0502020204030204" pitchFamily="34" charset="0"/>
                        </a:rPr>
                        <a:t>100.00%</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b"/>
                      <a:r>
                        <a:rPr lang="en-US" sz="18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b"/>
                      <a:r>
                        <a:rPr lang="en-US" sz="1800" b="0" i="0" u="none" strike="noStrike" dirty="0">
                          <a:solidFill>
                            <a:srgbClr val="000000"/>
                          </a:solidFill>
                          <a:effectLst/>
                          <a:latin typeface="Calibri" panose="020F0502020204030204" pitchFamily="34" charset="0"/>
                        </a:rPr>
                        <a:t>0.00%</a:t>
                      </a:r>
                    </a:p>
                  </a:txBody>
                  <a:tcPr marL="9525" marR="9525" marT="9525" marB="0" anchor="b">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r>
              <a:tr h="388350">
                <a:tc>
                  <a:txBody>
                    <a:bodyPr/>
                    <a:lstStyle/>
                    <a:p>
                      <a:pPr algn="l" fontAlgn="b"/>
                      <a:r>
                        <a:rPr lang="en-US" sz="1800" b="0" i="0" u="none" strike="noStrike" dirty="0">
                          <a:solidFill>
                            <a:srgbClr val="000000"/>
                          </a:solidFill>
                          <a:effectLst/>
                          <a:latin typeface="Calibri" panose="020F0502020204030204" pitchFamily="34" charset="0"/>
                        </a:rPr>
                        <a:t>Cost of parking/transport</a:t>
                      </a:r>
                    </a:p>
                  </a:txBody>
                  <a:tcPr marL="9525" marR="9525" marT="9525" marB="0" anchor="b">
                    <a:lnL w="6350" cap="flat" cmpd="sng" algn="ctr">
                      <a:solidFill>
                        <a:srgbClr val="ABABAB"/>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ABABAB"/>
                      </a:solidFill>
                      <a:prstDash val="solid"/>
                      <a:round/>
                      <a:headEnd type="none" w="med" len="med"/>
                      <a:tailEnd type="none" w="med" len="med"/>
                    </a:lnT>
                    <a:lnB>
                      <a:noFill/>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23</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20.00%</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23</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16.20%</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0.00%</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100.00%</a:t>
                      </a:r>
                    </a:p>
                  </a:txBody>
                  <a:tcPr marL="9525" marR="9525" marT="9525" marB="0" anchor="b">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a:noFill/>
                    </a:lnB>
                    <a:solidFill>
                      <a:srgbClr val="DDEBF7"/>
                    </a:solidFill>
                  </a:tcPr>
                </a:tc>
              </a:tr>
            </a:tbl>
          </a:graphicData>
        </a:graphic>
      </p:graphicFrame>
    </p:spTree>
    <p:extLst>
      <p:ext uri="{BB962C8B-B14F-4D97-AF65-F5344CB8AC3E}">
        <p14:creationId xmlns:p14="http://schemas.microsoft.com/office/powerpoint/2010/main" val="203501784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Benefits factors - by </a:t>
            </a:r>
            <a:r>
              <a:rPr lang="en-US" dirty="0"/>
              <a:t>gender</a:t>
            </a:r>
          </a:p>
        </p:txBody>
      </p:sp>
      <p:graphicFrame>
        <p:nvGraphicFramePr>
          <p:cNvPr id="5" name="Content Placeholder 4"/>
          <p:cNvGraphicFramePr>
            <a:graphicFrameLocks noGrp="1"/>
          </p:cNvGraphicFramePr>
          <p:nvPr>
            <p:ph idx="1"/>
            <p:extLst/>
          </p:nvPr>
        </p:nvGraphicFramePr>
        <p:xfrm>
          <a:off x="609602" y="1417639"/>
          <a:ext cx="10972796" cy="4114176"/>
        </p:xfrm>
        <a:graphic>
          <a:graphicData uri="http://schemas.openxmlformats.org/drawingml/2006/table">
            <a:tbl>
              <a:tblPr/>
              <a:tblGrid>
                <a:gridCol w="3185652"/>
                <a:gridCol w="933170"/>
                <a:gridCol w="933170"/>
                <a:gridCol w="933170"/>
                <a:gridCol w="933170"/>
                <a:gridCol w="1094062"/>
                <a:gridCol w="1094062"/>
                <a:gridCol w="933170"/>
                <a:gridCol w="933170"/>
              </a:tblGrid>
              <a:tr h="703261">
                <a:tc gridSpan="9">
                  <a:txBody>
                    <a:bodyPr/>
                    <a:lstStyle/>
                    <a:p>
                      <a:pPr algn="ctr" fontAlgn="b"/>
                      <a:r>
                        <a:rPr lang="en-US" sz="1800" b="1" i="0" u="none" strike="noStrike" dirty="0">
                          <a:solidFill>
                            <a:srgbClr val="000000"/>
                          </a:solidFill>
                          <a:effectLst/>
                          <a:latin typeface="Calibri" panose="020F0502020204030204" pitchFamily="34" charset="0"/>
                        </a:rPr>
                        <a:t>Benefits Rated Important or Very Important</a:t>
                      </a:r>
                    </a:p>
                  </a:txBody>
                  <a:tcPr marL="9525" marR="9525" marT="9525" marB="0" anchor="b">
                    <a:lnL w="6350" cap="flat" cmpd="sng" algn="ctr">
                      <a:solidFill>
                        <a:srgbClr val="9BC2E6"/>
                      </a:solidFill>
                      <a:prstDash val="solid"/>
                      <a:round/>
                      <a:headEnd type="none" w="med" len="med"/>
                      <a:tailEnd type="none" w="med" len="med"/>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r>
              <a:tr h="365269">
                <a:tc>
                  <a:txBody>
                    <a:bodyPr/>
                    <a:lstStyle/>
                    <a:p>
                      <a:pPr algn="l" fontAlgn="b"/>
                      <a:endParaRPr lang="en-US" sz="18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gridSpan="2">
                  <a:txBody>
                    <a:bodyPr/>
                    <a:lstStyle/>
                    <a:p>
                      <a:pPr algn="ctr" fontAlgn="b"/>
                      <a:r>
                        <a:rPr lang="en-US" sz="1800" b="1" i="0" u="none" strike="noStrike" dirty="0">
                          <a:solidFill>
                            <a:srgbClr val="000000"/>
                          </a:solidFill>
                          <a:effectLst/>
                          <a:latin typeface="Calibri" panose="020F0502020204030204" pitchFamily="34" charset="0"/>
                        </a:rPr>
                        <a:t>Female</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gridSpan="2">
                  <a:txBody>
                    <a:bodyPr/>
                    <a:lstStyle/>
                    <a:p>
                      <a:pPr algn="ctr" fontAlgn="b"/>
                      <a:r>
                        <a:rPr lang="en-US" sz="1800" b="1" i="0" u="none" strike="noStrike" dirty="0">
                          <a:solidFill>
                            <a:srgbClr val="000000"/>
                          </a:solidFill>
                          <a:effectLst/>
                          <a:latin typeface="Calibri" panose="020F0502020204030204" pitchFamily="34" charset="0"/>
                        </a:rPr>
                        <a:t>Male</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gridSpan="2">
                  <a:txBody>
                    <a:bodyPr/>
                    <a:lstStyle/>
                    <a:p>
                      <a:pPr algn="ctr" fontAlgn="b"/>
                      <a:r>
                        <a:rPr lang="en-US" sz="1800" b="1" i="0" u="none" strike="noStrike" dirty="0">
                          <a:solidFill>
                            <a:srgbClr val="000000"/>
                          </a:solidFill>
                          <a:effectLst/>
                          <a:latin typeface="Calibri" panose="020F0502020204030204" pitchFamily="34" charset="0"/>
                        </a:rPr>
                        <a:t>Transgender</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gridSpan="2">
                  <a:txBody>
                    <a:bodyPr/>
                    <a:lstStyle/>
                    <a:p>
                      <a:pPr algn="ctr" fontAlgn="b"/>
                      <a:r>
                        <a:rPr lang="en-US" sz="1800" b="1" i="0" u="none" strike="noStrike" dirty="0">
                          <a:solidFill>
                            <a:srgbClr val="000000"/>
                          </a:solidFill>
                          <a:effectLst/>
                          <a:latin typeface="Calibri" panose="020F0502020204030204" pitchFamily="34" charset="0"/>
                        </a:rPr>
                        <a:t>Other</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r>
              <a:tr h="365269">
                <a:tc>
                  <a:txBody>
                    <a:bodyPr/>
                    <a:lstStyle/>
                    <a:p>
                      <a:pPr algn="l" fontAlgn="b"/>
                      <a:endParaRPr lang="en-US" sz="18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ABABAB"/>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1" i="0" u="none" strike="noStrike" dirty="0">
                          <a:solidFill>
                            <a:srgbClr val="000000"/>
                          </a:solidFill>
                          <a:effectLst/>
                          <a:latin typeface="Calibri" panose="020F0502020204030204" pitchFamily="34" charset="0"/>
                        </a:rPr>
                        <a:t>%</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1" i="0" u="none" strike="noStrike" dirty="0">
                          <a:solidFill>
                            <a:srgbClr val="000000"/>
                          </a:solidFill>
                          <a:effectLst/>
                          <a:latin typeface="Calibri" panose="020F0502020204030204" pitchFamily="34" charset="0"/>
                        </a:rPr>
                        <a:t>%</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1" i="0" u="none" strike="noStrike">
                          <a:solidFill>
                            <a:srgbClr val="000000"/>
                          </a:solidFill>
                          <a:effectLst/>
                          <a:latin typeface="Calibri" panose="020F0502020204030204" pitchFamily="34" charset="0"/>
                        </a:rPr>
                        <a:t>%</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1" i="0" u="none" strike="noStrike">
                          <a:solidFill>
                            <a:srgbClr val="000000"/>
                          </a:solidFill>
                          <a:effectLst/>
                          <a:latin typeface="Calibri" panose="020F0502020204030204" pitchFamily="34" charset="0"/>
                        </a:rPr>
                        <a:t>%</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r>
              <a:tr h="365269">
                <a:tc>
                  <a:txBody>
                    <a:bodyPr/>
                    <a:lstStyle/>
                    <a:p>
                      <a:pPr algn="l" fontAlgn="b"/>
                      <a:r>
                        <a:rPr lang="en-US" sz="1800" b="0" i="0" u="none" strike="noStrike">
                          <a:solidFill>
                            <a:srgbClr val="000000"/>
                          </a:solidFill>
                          <a:effectLst/>
                          <a:latin typeface="Calibri" panose="020F0502020204030204" pitchFamily="34" charset="0"/>
                        </a:rPr>
                        <a:t>Insurance benefits for self/family</a:t>
                      </a:r>
                    </a:p>
                  </a:txBody>
                  <a:tcPr marL="9525" marR="9525" marT="9525" marB="0" anchor="b">
                    <a:lnL w="6350" cap="flat" cmpd="sng" algn="ctr">
                      <a:solidFill>
                        <a:srgbClr val="ABABAB"/>
                      </a:solidFill>
                      <a:prstDash val="solid"/>
                      <a:round/>
                      <a:headEnd type="none" w="med" len="med"/>
                      <a:tailEnd type="none" w="med" len="med"/>
                    </a:lnL>
                    <a:lnR>
                      <a:noFill/>
                    </a:lnR>
                    <a:lnT w="6350" cap="flat" cmpd="sng" algn="ctr">
                      <a:solidFill>
                        <a:srgbClr val="ABABAB"/>
                      </a:solidFill>
                      <a:prstDash val="solid"/>
                      <a:round/>
                      <a:headEnd type="none" w="med" len="med"/>
                      <a:tailEnd type="none" w="med" len="med"/>
                    </a:lnT>
                    <a:lnB w="6350" cap="flat" cmpd="sng" algn="ctr">
                      <a:solidFill>
                        <a:srgbClr val="ABABAB"/>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85</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73.91%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100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70.42%</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50.00%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100.00%</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r>
              <a:tr h="661136">
                <a:tc>
                  <a:txBody>
                    <a:bodyPr/>
                    <a:lstStyle/>
                    <a:p>
                      <a:pPr algn="l" fontAlgn="b"/>
                      <a:r>
                        <a:rPr lang="en-US" sz="1800" b="0" i="0" u="none" strike="noStrike" dirty="0">
                          <a:solidFill>
                            <a:srgbClr val="000000"/>
                          </a:solidFill>
                          <a:effectLst/>
                          <a:latin typeface="Calibri" panose="020F0502020204030204" pitchFamily="34" charset="0"/>
                        </a:rPr>
                        <a:t>Payout or carry over for unused </a:t>
                      </a:r>
                      <a:r>
                        <a:rPr lang="en-US" sz="1800" b="0" i="0" u="none" strike="noStrike" dirty="0" smtClean="0">
                          <a:solidFill>
                            <a:srgbClr val="000000"/>
                          </a:solidFill>
                          <a:effectLst/>
                          <a:latin typeface="Calibri" panose="020F0502020204030204" pitchFamily="34" charset="0"/>
                        </a:rPr>
                        <a:t>vacation</a:t>
                      </a:r>
                      <a:endParaRPr lang="en-US" sz="18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ABABAB"/>
                      </a:solidFill>
                      <a:prstDash val="solid"/>
                      <a:round/>
                      <a:headEnd type="none" w="med" len="med"/>
                      <a:tailEnd type="none" w="med" len="med"/>
                    </a:lnL>
                    <a:lnR>
                      <a:noFill/>
                    </a:lnR>
                    <a:lnT w="6350" cap="flat" cmpd="sng" algn="ctr">
                      <a:solidFill>
                        <a:srgbClr val="ABABAB"/>
                      </a:solidFill>
                      <a:prstDash val="solid"/>
                      <a:round/>
                      <a:headEnd type="none" w="med" len="med"/>
                      <a:tailEnd type="none" w="med" len="med"/>
                    </a:lnT>
                    <a:lnB w="6350" cap="flat" cmpd="sng" algn="ctr">
                      <a:solidFill>
                        <a:srgbClr val="ABABAB"/>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55</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47.83%</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56</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39.44%</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50.00%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100.00%</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r>
              <a:tr h="365269">
                <a:tc>
                  <a:txBody>
                    <a:bodyPr/>
                    <a:lstStyle/>
                    <a:p>
                      <a:pPr algn="l" fontAlgn="b"/>
                      <a:r>
                        <a:rPr lang="en-US" sz="1800" b="0" i="0" u="none" strike="noStrike">
                          <a:solidFill>
                            <a:srgbClr val="000000"/>
                          </a:solidFill>
                          <a:effectLst/>
                          <a:latin typeface="Calibri" panose="020F0502020204030204" pitchFamily="34" charset="0"/>
                        </a:rPr>
                        <a:t>Maternity/paternity leave</a:t>
                      </a:r>
                    </a:p>
                  </a:txBody>
                  <a:tcPr marL="9525" marR="9525" marT="9525" marB="0" anchor="b">
                    <a:lnL w="6350" cap="flat" cmpd="sng" algn="ctr">
                      <a:solidFill>
                        <a:srgbClr val="ABABAB"/>
                      </a:solidFill>
                      <a:prstDash val="solid"/>
                      <a:round/>
                      <a:headEnd type="none" w="med" len="med"/>
                      <a:tailEnd type="none" w="med" len="med"/>
                    </a:lnL>
                    <a:lnR>
                      <a:noFill/>
                    </a:lnR>
                    <a:lnT w="6350" cap="flat" cmpd="sng" algn="ctr">
                      <a:solidFill>
                        <a:srgbClr val="ABABAB"/>
                      </a:solidFill>
                      <a:prstDash val="solid"/>
                      <a:round/>
                      <a:headEnd type="none" w="med" len="med"/>
                      <a:tailEnd type="none" w="med" len="med"/>
                    </a:lnT>
                    <a:lnB w="6350" cap="flat" cmpd="sng" algn="ctr">
                      <a:solidFill>
                        <a:srgbClr val="ABABAB"/>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31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26.96%</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34</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23.94%</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50.00%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0.00%</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r>
              <a:tr h="365269">
                <a:tc>
                  <a:txBody>
                    <a:bodyPr/>
                    <a:lstStyle/>
                    <a:p>
                      <a:pPr algn="l" fontAlgn="b"/>
                      <a:r>
                        <a:rPr lang="en-US" sz="1800" b="0" i="0" u="none" strike="noStrike">
                          <a:solidFill>
                            <a:srgbClr val="000000"/>
                          </a:solidFill>
                          <a:effectLst/>
                          <a:latin typeface="Calibri" panose="020F0502020204030204" pitchFamily="34" charset="0"/>
                        </a:rPr>
                        <a:t>Tuition benefits for self/family</a:t>
                      </a:r>
                    </a:p>
                  </a:txBody>
                  <a:tcPr marL="9525" marR="9525" marT="9525" marB="0" anchor="b">
                    <a:lnL w="6350" cap="flat" cmpd="sng" algn="ctr">
                      <a:solidFill>
                        <a:srgbClr val="ABABAB"/>
                      </a:solidFill>
                      <a:prstDash val="solid"/>
                      <a:round/>
                      <a:headEnd type="none" w="med" len="med"/>
                      <a:tailEnd type="none" w="med" len="med"/>
                    </a:lnL>
                    <a:lnR>
                      <a:noFill/>
                    </a:lnR>
                    <a:lnT w="6350" cap="flat" cmpd="sng" algn="ctr">
                      <a:solidFill>
                        <a:srgbClr val="ABABAB"/>
                      </a:solidFill>
                      <a:prstDash val="solid"/>
                      <a:round/>
                      <a:headEnd type="none" w="med" len="med"/>
                      <a:tailEnd type="none" w="med" len="med"/>
                    </a:lnT>
                    <a:lnB w="6350" cap="flat" cmpd="sng" algn="ctr">
                      <a:solidFill>
                        <a:srgbClr val="ABABAB"/>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33</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28.70%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55</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38.73%</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50.00%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100.00%</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r>
              <a:tr h="365269">
                <a:tc>
                  <a:txBody>
                    <a:bodyPr/>
                    <a:lstStyle/>
                    <a:p>
                      <a:pPr algn="l" fontAlgn="b"/>
                      <a:r>
                        <a:rPr lang="en-US" sz="1800" b="0" i="0" u="none" strike="noStrike">
                          <a:solidFill>
                            <a:srgbClr val="000000"/>
                          </a:solidFill>
                          <a:effectLst/>
                          <a:latin typeface="Calibri" panose="020F0502020204030204" pitchFamily="34" charset="0"/>
                        </a:rPr>
                        <a:t>Job security (including tenure or union)</a:t>
                      </a:r>
                    </a:p>
                  </a:txBody>
                  <a:tcPr marL="9525" marR="9525" marT="9525" marB="0" anchor="b">
                    <a:lnL w="6350" cap="flat" cmpd="sng" algn="ctr">
                      <a:solidFill>
                        <a:srgbClr val="ABABAB"/>
                      </a:solidFill>
                      <a:prstDash val="solid"/>
                      <a:round/>
                      <a:headEnd type="none" w="med" len="med"/>
                      <a:tailEnd type="none" w="med" len="med"/>
                    </a:lnL>
                    <a:lnR>
                      <a:noFill/>
                    </a:lnR>
                    <a:lnT w="6350" cap="flat" cmpd="sng" algn="ctr">
                      <a:solidFill>
                        <a:srgbClr val="ABABAB"/>
                      </a:solidFill>
                      <a:prstDash val="solid"/>
                      <a:round/>
                      <a:headEnd type="none" w="med" len="med"/>
                      <a:tailEnd type="none" w="med" len="med"/>
                    </a:lnT>
                    <a:lnB w="6350" cap="flat" cmpd="sng" algn="ctr">
                      <a:solidFill>
                        <a:srgbClr val="ABABAB"/>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81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70.43%</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98</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69.01%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50.00%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100.00%</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r>
              <a:tr h="365269">
                <a:tc>
                  <a:txBody>
                    <a:bodyPr/>
                    <a:lstStyle/>
                    <a:p>
                      <a:pPr algn="l" fontAlgn="b"/>
                      <a:r>
                        <a:rPr lang="en-US" sz="1800" b="0" i="0" u="none" strike="noStrike" dirty="0">
                          <a:solidFill>
                            <a:srgbClr val="000000"/>
                          </a:solidFill>
                          <a:effectLst/>
                          <a:latin typeface="Calibri" panose="020F0502020204030204" pitchFamily="34" charset="0"/>
                        </a:rPr>
                        <a:t>On-site childcare</a:t>
                      </a:r>
                    </a:p>
                  </a:txBody>
                  <a:tcPr marL="9525" marR="9525" marT="9525" marB="0" anchor="b">
                    <a:lnL w="6350" cap="flat" cmpd="sng" algn="ctr">
                      <a:solidFill>
                        <a:srgbClr val="ABABAB"/>
                      </a:solidFill>
                      <a:prstDash val="solid"/>
                      <a:round/>
                      <a:headEnd type="none" w="med" len="med"/>
                      <a:tailEnd type="none" w="med" len="med"/>
                    </a:lnL>
                    <a:lnR>
                      <a:noFill/>
                    </a:lnR>
                    <a:lnT w="6350" cap="flat" cmpd="sng" algn="ctr">
                      <a:solidFill>
                        <a:srgbClr val="ABABAB"/>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11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9.57%</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12</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8.45%</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50.00%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0.00%</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r>
            </a:tbl>
          </a:graphicData>
        </a:graphic>
      </p:graphicFrame>
    </p:spTree>
    <p:extLst>
      <p:ext uri="{BB962C8B-B14F-4D97-AF65-F5344CB8AC3E}">
        <p14:creationId xmlns:p14="http://schemas.microsoft.com/office/powerpoint/2010/main" val="31473038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Location factors – by gender</a:t>
            </a:r>
            <a:endParaRPr lang="en-US" dirty="0"/>
          </a:p>
        </p:txBody>
      </p:sp>
      <p:graphicFrame>
        <p:nvGraphicFramePr>
          <p:cNvPr id="5" name="Content Placeholder 4"/>
          <p:cNvGraphicFramePr>
            <a:graphicFrameLocks noGrp="1"/>
          </p:cNvGraphicFramePr>
          <p:nvPr>
            <p:ph idx="1"/>
            <p:extLst/>
          </p:nvPr>
        </p:nvGraphicFramePr>
        <p:xfrm>
          <a:off x="609602" y="1417635"/>
          <a:ext cx="10972796" cy="4160524"/>
        </p:xfrm>
        <a:graphic>
          <a:graphicData uri="http://schemas.openxmlformats.org/drawingml/2006/table">
            <a:tbl>
              <a:tblPr/>
              <a:tblGrid>
                <a:gridCol w="3185652"/>
                <a:gridCol w="933170"/>
                <a:gridCol w="933170"/>
                <a:gridCol w="933170"/>
                <a:gridCol w="933170"/>
                <a:gridCol w="1094062"/>
                <a:gridCol w="1094062"/>
                <a:gridCol w="933170"/>
                <a:gridCol w="933170"/>
              </a:tblGrid>
              <a:tr h="639765">
                <a:tc gridSpan="9">
                  <a:txBody>
                    <a:bodyPr/>
                    <a:lstStyle/>
                    <a:p>
                      <a:pPr algn="ctr" fontAlgn="b"/>
                      <a:r>
                        <a:rPr lang="en-US" sz="1800" b="1" i="0" u="none" strike="noStrike" dirty="0">
                          <a:solidFill>
                            <a:srgbClr val="000000"/>
                          </a:solidFill>
                          <a:effectLst/>
                          <a:latin typeface="Calibri" panose="020F0502020204030204" pitchFamily="34" charset="0"/>
                        </a:rPr>
                        <a:t>Benefits Rated Important or Very Important</a:t>
                      </a:r>
                    </a:p>
                  </a:txBody>
                  <a:tcPr marL="9525" marR="9525" marT="9525" marB="0" anchor="b">
                    <a:lnL w="6350" cap="flat" cmpd="sng" algn="ctr">
                      <a:solidFill>
                        <a:srgbClr val="9BC2E6"/>
                      </a:solidFill>
                      <a:prstDash val="solid"/>
                      <a:round/>
                      <a:headEnd type="none" w="med" len="med"/>
                      <a:tailEnd type="none" w="med" len="med"/>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r>
              <a:tr h="320069">
                <a:tc>
                  <a:txBody>
                    <a:bodyPr/>
                    <a:lstStyle/>
                    <a:p>
                      <a:pPr algn="l" fontAlgn="b"/>
                      <a:endParaRPr lang="en-US" sz="18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gridSpan="2">
                  <a:txBody>
                    <a:bodyPr/>
                    <a:lstStyle/>
                    <a:p>
                      <a:pPr algn="ctr" fontAlgn="b"/>
                      <a:r>
                        <a:rPr lang="en-US" sz="1800" b="1" i="0" u="none" strike="noStrike" dirty="0">
                          <a:solidFill>
                            <a:srgbClr val="000000"/>
                          </a:solidFill>
                          <a:effectLst/>
                          <a:latin typeface="Calibri" panose="020F0502020204030204" pitchFamily="34" charset="0"/>
                        </a:rPr>
                        <a:t>Female</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gridSpan="2">
                  <a:txBody>
                    <a:bodyPr/>
                    <a:lstStyle/>
                    <a:p>
                      <a:pPr algn="ctr" fontAlgn="b"/>
                      <a:r>
                        <a:rPr lang="en-US" sz="1800" b="1" i="0" u="none" strike="noStrike" dirty="0">
                          <a:solidFill>
                            <a:srgbClr val="000000"/>
                          </a:solidFill>
                          <a:effectLst/>
                          <a:latin typeface="Calibri" panose="020F0502020204030204" pitchFamily="34" charset="0"/>
                        </a:rPr>
                        <a:t>Male</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gridSpan="2">
                  <a:txBody>
                    <a:bodyPr/>
                    <a:lstStyle/>
                    <a:p>
                      <a:pPr algn="ctr" fontAlgn="b"/>
                      <a:r>
                        <a:rPr lang="en-US" sz="1800" b="1" i="0" u="none" strike="noStrike" dirty="0">
                          <a:solidFill>
                            <a:srgbClr val="000000"/>
                          </a:solidFill>
                          <a:effectLst/>
                          <a:latin typeface="Calibri" panose="020F0502020204030204" pitchFamily="34" charset="0"/>
                        </a:rPr>
                        <a:t>Transgender</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gridSpan="2">
                  <a:txBody>
                    <a:bodyPr/>
                    <a:lstStyle/>
                    <a:p>
                      <a:pPr algn="ctr" fontAlgn="b"/>
                      <a:r>
                        <a:rPr lang="en-US" sz="1800" b="1" i="0" u="none" strike="noStrike" dirty="0">
                          <a:solidFill>
                            <a:srgbClr val="000000"/>
                          </a:solidFill>
                          <a:effectLst/>
                          <a:latin typeface="Calibri" panose="020F0502020204030204" pitchFamily="34" charset="0"/>
                        </a:rPr>
                        <a:t>Other</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r>
              <a:tr h="320069">
                <a:tc>
                  <a:txBody>
                    <a:bodyPr/>
                    <a:lstStyle/>
                    <a:p>
                      <a:pPr algn="l" fontAlgn="b"/>
                      <a:endParaRPr lang="en-US" sz="1800" b="1"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ABABAB"/>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1" i="0" u="none" strike="noStrike" dirty="0">
                          <a:solidFill>
                            <a:srgbClr val="000000"/>
                          </a:solidFill>
                          <a:effectLst/>
                          <a:latin typeface="Calibri" panose="020F0502020204030204" pitchFamily="34" charset="0"/>
                        </a:rPr>
                        <a:t>%</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1" i="0" u="none" strike="noStrike">
                          <a:solidFill>
                            <a:srgbClr val="000000"/>
                          </a:solidFill>
                          <a:effectLst/>
                          <a:latin typeface="Calibri" panose="020F0502020204030204" pitchFamily="34" charset="0"/>
                        </a:rPr>
                        <a:t>%</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1" i="0" u="none" strike="noStrike">
                          <a:solidFill>
                            <a:srgbClr val="000000"/>
                          </a:solidFill>
                          <a:effectLst/>
                          <a:latin typeface="Calibri" panose="020F0502020204030204" pitchFamily="34" charset="0"/>
                        </a:rPr>
                        <a:t>%</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1" i="0" u="none" strike="noStrike">
                          <a:solidFill>
                            <a:srgbClr val="000000"/>
                          </a:solidFill>
                          <a:effectLst/>
                          <a:latin typeface="Calibri" panose="020F0502020204030204" pitchFamily="34" charset="0"/>
                        </a:rPr>
                        <a:t>%</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r>
              <a:tr h="320069">
                <a:tc>
                  <a:txBody>
                    <a:bodyPr/>
                    <a:lstStyle/>
                    <a:p>
                      <a:pPr algn="l" fontAlgn="b"/>
                      <a:r>
                        <a:rPr lang="en-US" sz="1800" b="0" i="0" u="none" strike="noStrike" dirty="0">
                          <a:solidFill>
                            <a:srgbClr val="000000"/>
                          </a:solidFill>
                          <a:effectLst/>
                          <a:latin typeface="Calibri" panose="020F0502020204030204" pitchFamily="34" charset="0"/>
                        </a:rPr>
                        <a:t>State / province </a:t>
                      </a:r>
                    </a:p>
                  </a:txBody>
                  <a:tcPr marL="9525" marR="9525" marT="9525" marB="0" anchor="b">
                    <a:lnL w="6350" cap="flat" cmpd="sng" algn="ctr">
                      <a:solidFill>
                        <a:srgbClr val="ABABAB"/>
                      </a:solidFill>
                      <a:prstDash val="solid"/>
                      <a:round/>
                      <a:headEnd type="none" w="med" len="med"/>
                      <a:tailEnd type="none" w="med" len="med"/>
                    </a:lnL>
                    <a:lnR>
                      <a:noFill/>
                    </a:lnR>
                    <a:lnT w="6350" cap="flat" cmpd="sng" algn="ctr">
                      <a:solidFill>
                        <a:srgbClr val="ABABAB"/>
                      </a:solidFill>
                      <a:prstDash val="solid"/>
                      <a:round/>
                      <a:headEnd type="none" w="med" len="med"/>
                      <a:tailEnd type="none" w="med" len="med"/>
                    </a:lnT>
                    <a:lnB w="6350" cap="flat" cmpd="sng" algn="ctr">
                      <a:solidFill>
                        <a:srgbClr val="ABABAB"/>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73</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63.48%</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67</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47.18%</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2</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100.00%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0.00%</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r>
              <a:tr h="320069">
                <a:tc>
                  <a:txBody>
                    <a:bodyPr/>
                    <a:lstStyle/>
                    <a:p>
                      <a:pPr algn="l" fontAlgn="b"/>
                      <a:r>
                        <a:rPr lang="en-US" sz="1800" b="0" i="0" u="none" strike="noStrike" dirty="0">
                          <a:solidFill>
                            <a:srgbClr val="000000"/>
                          </a:solidFill>
                          <a:effectLst/>
                          <a:latin typeface="Calibri" panose="020F0502020204030204" pitchFamily="34" charset="0"/>
                        </a:rPr>
                        <a:t>Proximity to family</a:t>
                      </a:r>
                    </a:p>
                  </a:txBody>
                  <a:tcPr marL="9525" marR="9525" marT="9525" marB="0" anchor="b">
                    <a:lnL w="6350" cap="flat" cmpd="sng" algn="ctr">
                      <a:solidFill>
                        <a:srgbClr val="ABABAB"/>
                      </a:solidFill>
                      <a:prstDash val="solid"/>
                      <a:round/>
                      <a:headEnd type="none" w="med" len="med"/>
                      <a:tailEnd type="none" w="med" len="med"/>
                    </a:lnL>
                    <a:lnR>
                      <a:noFill/>
                    </a:lnR>
                    <a:lnT w="6350" cap="flat" cmpd="sng" algn="ctr">
                      <a:solidFill>
                        <a:srgbClr val="ABABAB"/>
                      </a:solidFill>
                      <a:prstDash val="solid"/>
                      <a:round/>
                      <a:headEnd type="none" w="med" len="med"/>
                      <a:tailEnd type="none" w="med" len="med"/>
                    </a:lnT>
                    <a:lnB w="6350" cap="flat" cmpd="sng" algn="ctr">
                      <a:solidFill>
                        <a:srgbClr val="ABABAB"/>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57</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49.57%</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61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42.96%</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2</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100.00%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0.00%</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r>
              <a:tr h="320069">
                <a:tc>
                  <a:txBody>
                    <a:bodyPr/>
                    <a:lstStyle/>
                    <a:p>
                      <a:pPr algn="l" fontAlgn="b"/>
                      <a:r>
                        <a:rPr lang="en-US" sz="1800" b="0" i="0" u="none" strike="noStrike" dirty="0">
                          <a:solidFill>
                            <a:srgbClr val="000000"/>
                          </a:solidFill>
                          <a:effectLst/>
                          <a:latin typeface="Calibri" panose="020F0502020204030204" pitchFamily="34" charset="0"/>
                        </a:rPr>
                        <a:t>Population size</a:t>
                      </a:r>
                    </a:p>
                  </a:txBody>
                  <a:tcPr marL="9525" marR="9525" marT="9525" marB="0" anchor="b">
                    <a:lnL w="6350" cap="flat" cmpd="sng" algn="ctr">
                      <a:solidFill>
                        <a:srgbClr val="ABABAB"/>
                      </a:solidFill>
                      <a:prstDash val="solid"/>
                      <a:round/>
                      <a:headEnd type="none" w="med" len="med"/>
                      <a:tailEnd type="none" w="med" len="med"/>
                    </a:lnL>
                    <a:lnR>
                      <a:noFill/>
                    </a:lnR>
                    <a:lnT w="6350" cap="flat" cmpd="sng" algn="ctr">
                      <a:solidFill>
                        <a:srgbClr val="ABABAB"/>
                      </a:solidFill>
                      <a:prstDash val="solid"/>
                      <a:round/>
                      <a:headEnd type="none" w="med" len="med"/>
                      <a:tailEnd type="none" w="med" len="med"/>
                    </a:lnT>
                    <a:lnB w="6350" cap="flat" cmpd="sng" algn="ctr">
                      <a:solidFill>
                        <a:srgbClr val="ABABAB"/>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34</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29.57%</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27</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19.01%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0.00%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0.00%</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r>
              <a:tr h="320069">
                <a:tc>
                  <a:txBody>
                    <a:bodyPr/>
                    <a:lstStyle/>
                    <a:p>
                      <a:pPr algn="l" fontAlgn="b"/>
                      <a:r>
                        <a:rPr lang="en-US" sz="1800" b="0" i="0" u="none" strike="noStrike" dirty="0">
                          <a:solidFill>
                            <a:srgbClr val="000000"/>
                          </a:solidFill>
                          <a:effectLst/>
                          <a:latin typeface="Calibri" panose="020F0502020204030204" pitchFamily="34" charset="0"/>
                        </a:rPr>
                        <a:t>Affordable housing</a:t>
                      </a:r>
                    </a:p>
                  </a:txBody>
                  <a:tcPr marL="9525" marR="9525" marT="9525" marB="0" anchor="b">
                    <a:lnL w="6350" cap="flat" cmpd="sng" algn="ctr">
                      <a:solidFill>
                        <a:srgbClr val="ABABAB"/>
                      </a:solidFill>
                      <a:prstDash val="solid"/>
                      <a:round/>
                      <a:headEnd type="none" w="med" len="med"/>
                      <a:tailEnd type="none" w="med" len="med"/>
                    </a:lnL>
                    <a:lnR>
                      <a:noFill/>
                    </a:lnR>
                    <a:lnT w="6350" cap="flat" cmpd="sng" algn="ctr">
                      <a:solidFill>
                        <a:srgbClr val="ABABAB"/>
                      </a:solidFill>
                      <a:prstDash val="solid"/>
                      <a:round/>
                      <a:headEnd type="none" w="med" len="med"/>
                      <a:tailEnd type="none" w="med" len="med"/>
                    </a:lnT>
                    <a:lnB w="6350" cap="flat" cmpd="sng" algn="ctr">
                      <a:solidFill>
                        <a:srgbClr val="ABABAB"/>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71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61.74%</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88</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61.97%</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50.00%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100.00%</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r>
              <a:tr h="320069">
                <a:tc>
                  <a:txBody>
                    <a:bodyPr/>
                    <a:lstStyle/>
                    <a:p>
                      <a:pPr algn="l" fontAlgn="b"/>
                      <a:r>
                        <a:rPr lang="en-US" sz="1800" b="0" i="0" u="none" strike="noStrike" dirty="0">
                          <a:solidFill>
                            <a:srgbClr val="000000"/>
                          </a:solidFill>
                          <a:effectLst/>
                          <a:latin typeface="Calibri" panose="020F0502020204030204" pitchFamily="34" charset="0"/>
                        </a:rPr>
                        <a:t>Quality of public schools</a:t>
                      </a:r>
                    </a:p>
                  </a:txBody>
                  <a:tcPr marL="9525" marR="9525" marT="9525" marB="0" anchor="b">
                    <a:lnL w="6350" cap="flat" cmpd="sng" algn="ctr">
                      <a:solidFill>
                        <a:srgbClr val="ABABAB"/>
                      </a:solidFill>
                      <a:prstDash val="solid"/>
                      <a:round/>
                      <a:headEnd type="none" w="med" len="med"/>
                      <a:tailEnd type="none" w="med" len="med"/>
                    </a:lnL>
                    <a:lnR>
                      <a:noFill/>
                    </a:lnR>
                    <a:lnT w="6350" cap="flat" cmpd="sng" algn="ctr">
                      <a:solidFill>
                        <a:srgbClr val="ABABAB"/>
                      </a:solidFill>
                      <a:prstDash val="solid"/>
                      <a:round/>
                      <a:headEnd type="none" w="med" len="med"/>
                      <a:tailEnd type="none" w="med" len="med"/>
                    </a:lnT>
                    <a:lnB w="6350" cap="flat" cmpd="sng" algn="ctr">
                      <a:solidFill>
                        <a:srgbClr val="ABABAB"/>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42</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36.52%</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55</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38.73%</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50.00%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0.00%</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r>
              <a:tr h="320069">
                <a:tc>
                  <a:txBody>
                    <a:bodyPr/>
                    <a:lstStyle/>
                    <a:p>
                      <a:pPr algn="l" fontAlgn="b"/>
                      <a:r>
                        <a:rPr lang="en-US" sz="1800" b="0" i="0" u="none" strike="noStrike" dirty="0">
                          <a:solidFill>
                            <a:srgbClr val="000000"/>
                          </a:solidFill>
                          <a:effectLst/>
                          <a:latin typeface="Calibri" panose="020F0502020204030204" pitchFamily="34" charset="0"/>
                        </a:rPr>
                        <a:t>Recreational opportunities</a:t>
                      </a:r>
                    </a:p>
                  </a:txBody>
                  <a:tcPr marL="9525" marR="9525" marT="9525" marB="0" anchor="b">
                    <a:lnL w="6350" cap="flat" cmpd="sng" algn="ctr">
                      <a:solidFill>
                        <a:srgbClr val="ABABAB"/>
                      </a:solidFill>
                      <a:prstDash val="solid"/>
                      <a:round/>
                      <a:headEnd type="none" w="med" len="med"/>
                      <a:tailEnd type="none" w="med" len="med"/>
                    </a:lnL>
                    <a:lnR>
                      <a:noFill/>
                    </a:lnR>
                    <a:lnT w="6350" cap="flat" cmpd="sng" algn="ctr">
                      <a:solidFill>
                        <a:srgbClr val="ABABAB"/>
                      </a:solidFill>
                      <a:prstDash val="solid"/>
                      <a:round/>
                      <a:headEnd type="none" w="med" len="med"/>
                      <a:tailEnd type="none" w="med" len="med"/>
                    </a:lnT>
                    <a:lnB w="6350" cap="flat" cmpd="sng" algn="ctr">
                      <a:solidFill>
                        <a:srgbClr val="ABABAB"/>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54</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46.96%</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57</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40.14%</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50.00%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100.00%</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r>
              <a:tr h="320069">
                <a:tc>
                  <a:txBody>
                    <a:bodyPr/>
                    <a:lstStyle/>
                    <a:p>
                      <a:pPr algn="l" fontAlgn="b"/>
                      <a:r>
                        <a:rPr lang="en-US" sz="1800" b="0" i="0" u="none" strike="noStrike" dirty="0">
                          <a:solidFill>
                            <a:srgbClr val="000000"/>
                          </a:solidFill>
                          <a:effectLst/>
                          <a:latin typeface="Calibri" panose="020F0502020204030204" pitchFamily="34" charset="0"/>
                        </a:rPr>
                        <a:t>Climate</a:t>
                      </a:r>
                    </a:p>
                  </a:txBody>
                  <a:tcPr marL="9525" marR="9525" marT="9525" marB="0" anchor="b">
                    <a:lnL w="6350" cap="flat" cmpd="sng" algn="ctr">
                      <a:solidFill>
                        <a:srgbClr val="ABABAB"/>
                      </a:solidFill>
                      <a:prstDash val="solid"/>
                      <a:round/>
                      <a:headEnd type="none" w="med" len="med"/>
                      <a:tailEnd type="none" w="med" len="med"/>
                    </a:lnL>
                    <a:lnR>
                      <a:noFill/>
                    </a:lnR>
                    <a:lnT w="6350" cap="flat" cmpd="sng" algn="ctr">
                      <a:solidFill>
                        <a:srgbClr val="ABABAB"/>
                      </a:solidFill>
                      <a:prstDash val="solid"/>
                      <a:round/>
                      <a:headEnd type="none" w="med" len="med"/>
                      <a:tailEnd type="none" w="med" len="med"/>
                    </a:lnT>
                    <a:lnB w="6350" cap="flat" cmpd="sng" algn="ctr">
                      <a:solidFill>
                        <a:srgbClr val="ABABAB"/>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41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35.65%</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43</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30.28%</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50.00%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100.00%</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r>
              <a:tr h="320069">
                <a:tc>
                  <a:txBody>
                    <a:bodyPr/>
                    <a:lstStyle/>
                    <a:p>
                      <a:pPr algn="l" fontAlgn="b"/>
                      <a:r>
                        <a:rPr lang="en-US" sz="1800" b="0" i="0" u="none" strike="noStrike" dirty="0">
                          <a:solidFill>
                            <a:srgbClr val="000000"/>
                          </a:solidFill>
                          <a:effectLst/>
                          <a:latin typeface="Calibri" panose="020F0502020204030204" pitchFamily="34" charset="0"/>
                        </a:rPr>
                        <a:t>Length of commute</a:t>
                      </a:r>
                    </a:p>
                  </a:txBody>
                  <a:tcPr marL="9525" marR="9525" marT="9525" marB="0" anchor="b">
                    <a:lnL w="6350" cap="flat" cmpd="sng" algn="ctr">
                      <a:solidFill>
                        <a:srgbClr val="ABABAB"/>
                      </a:solidFill>
                      <a:prstDash val="solid"/>
                      <a:round/>
                      <a:headEnd type="none" w="med" len="med"/>
                      <a:tailEnd type="none" w="med" len="med"/>
                    </a:lnL>
                    <a:lnR>
                      <a:noFill/>
                    </a:lnR>
                    <a:lnT w="6350" cap="flat" cmpd="sng" algn="ctr">
                      <a:solidFill>
                        <a:srgbClr val="ABABAB"/>
                      </a:solidFill>
                      <a:prstDash val="solid"/>
                      <a:round/>
                      <a:headEnd type="none" w="med" len="med"/>
                      <a:tailEnd type="none" w="med" len="med"/>
                    </a:lnT>
                    <a:lnB w="6350" cap="flat" cmpd="sng" algn="ctr">
                      <a:solidFill>
                        <a:srgbClr val="ABABAB"/>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79</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68.70%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93</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65.49%</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50.00%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100.00%</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r>
              <a:tr h="320069">
                <a:tc>
                  <a:txBody>
                    <a:bodyPr/>
                    <a:lstStyle/>
                    <a:p>
                      <a:pPr algn="l" fontAlgn="b"/>
                      <a:r>
                        <a:rPr lang="en-US" sz="1800" b="0" i="0" u="none" strike="noStrike" dirty="0">
                          <a:solidFill>
                            <a:srgbClr val="000000"/>
                          </a:solidFill>
                          <a:effectLst/>
                          <a:latin typeface="Calibri" panose="020F0502020204030204" pitchFamily="34" charset="0"/>
                        </a:rPr>
                        <a:t>Convenient public transportation</a:t>
                      </a:r>
                    </a:p>
                  </a:txBody>
                  <a:tcPr marL="9525" marR="9525" marT="9525" marB="0" anchor="b">
                    <a:lnL w="6350" cap="flat" cmpd="sng" algn="ctr">
                      <a:solidFill>
                        <a:srgbClr val="ABABAB"/>
                      </a:solidFill>
                      <a:prstDash val="solid"/>
                      <a:round/>
                      <a:headEnd type="none" w="med" len="med"/>
                      <a:tailEnd type="none" w="med" len="med"/>
                    </a:lnL>
                    <a:lnR>
                      <a:noFill/>
                    </a:lnR>
                    <a:lnT w="6350" cap="flat" cmpd="sng" algn="ctr">
                      <a:solidFill>
                        <a:srgbClr val="ABABAB"/>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37</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32.17%</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49</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34.51%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0.00%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100.00%</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0347809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5127" y="365760"/>
            <a:ext cx="10515600" cy="912197"/>
          </a:xfrm>
        </p:spPr>
        <p:txBody>
          <a:bodyPr/>
          <a:lstStyle/>
          <a:p>
            <a:pPr algn="ctr"/>
            <a:r>
              <a:rPr lang="en-US" dirty="0" smtClean="0"/>
              <a:t>Why We’re Interested</a:t>
            </a:r>
            <a:endParaRPr lang="en-US" dirty="0"/>
          </a:p>
        </p:txBody>
      </p:sp>
      <p:sp>
        <p:nvSpPr>
          <p:cNvPr id="3" name="Content Placeholder 2"/>
          <p:cNvSpPr>
            <a:spLocks noGrp="1"/>
          </p:cNvSpPr>
          <p:nvPr>
            <p:ph idx="1"/>
          </p:nvPr>
        </p:nvSpPr>
        <p:spPr>
          <a:xfrm>
            <a:off x="966313" y="2235873"/>
            <a:ext cx="10515600" cy="4351337"/>
          </a:xfrm>
        </p:spPr>
        <p:txBody>
          <a:bodyPr>
            <a:normAutofit/>
          </a:bodyPr>
          <a:lstStyle/>
          <a:p>
            <a:r>
              <a:rPr lang="en-US" sz="3200" dirty="0" smtClean="0"/>
              <a:t>We </a:t>
            </a:r>
            <a:r>
              <a:rPr lang="en-US" sz="3200" dirty="0"/>
              <a:t>wanted to provide management with evidence to support decisions </a:t>
            </a:r>
            <a:r>
              <a:rPr lang="en-US" sz="3200" dirty="0" smtClean="0"/>
              <a:t>on </a:t>
            </a:r>
            <a:r>
              <a:rPr lang="en-US" sz="3200" dirty="0"/>
              <a:t>pay, benefits, and organizational culture.</a:t>
            </a:r>
          </a:p>
          <a:p>
            <a:endParaRPr lang="en-US" sz="3200" dirty="0"/>
          </a:p>
          <a:p>
            <a:r>
              <a:rPr lang="en-US" sz="3200" dirty="0"/>
              <a:t>As well as </a:t>
            </a:r>
            <a:r>
              <a:rPr lang="en-US" sz="3200" dirty="0" smtClean="0"/>
              <a:t>to provide feedback </a:t>
            </a:r>
            <a:r>
              <a:rPr lang="en-US" sz="3200" dirty="0"/>
              <a:t>on how to improve the overall workplace not just for IT, but for all library staff too.</a:t>
            </a:r>
          </a:p>
          <a:p>
            <a:pPr marL="0" indent="0">
              <a:buNone/>
            </a:pPr>
            <a:endParaRPr lang="en-US" sz="3200" dirty="0"/>
          </a:p>
        </p:txBody>
      </p:sp>
      <p:sp>
        <p:nvSpPr>
          <p:cNvPr id="4" name="Rounded Rectangle 3"/>
          <p:cNvSpPr/>
          <p:nvPr/>
        </p:nvSpPr>
        <p:spPr>
          <a:xfrm>
            <a:off x="5301333" y="1277957"/>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5" name="Rounded Rectangle 4"/>
          <p:cNvSpPr/>
          <p:nvPr/>
        </p:nvSpPr>
        <p:spPr>
          <a:xfrm>
            <a:off x="5301333" y="1400761"/>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l="39453" r="39589"/>
          <a:stretch/>
        </p:blipFill>
        <p:spPr>
          <a:xfrm>
            <a:off x="11346872" y="365760"/>
            <a:ext cx="539827" cy="910088"/>
          </a:xfrm>
          <a:prstGeom prst="rect">
            <a:avLst/>
          </a:prstGeom>
        </p:spPr>
      </p:pic>
      <p:pic>
        <p:nvPicPr>
          <p:cNvPr id="9" name="Picture 8"/>
          <p:cNvPicPr>
            <a:picLocks noChangeAspect="1"/>
          </p:cNvPicPr>
          <p:nvPr/>
        </p:nvPicPr>
        <p:blipFill rotWithShape="1">
          <a:blip r:embed="rId3">
            <a:extLst>
              <a:ext uri="{28A0092B-C50C-407E-A947-70E740481C1C}">
                <a14:useLocalDpi xmlns:a14="http://schemas.microsoft.com/office/drawing/2010/main" val="0"/>
              </a:ext>
            </a:extLst>
          </a:blip>
          <a:srcRect l="60411" r="19058"/>
          <a:stretch/>
        </p:blipFill>
        <p:spPr>
          <a:xfrm>
            <a:off x="11373018" y="363296"/>
            <a:ext cx="528810" cy="910088"/>
          </a:xfrm>
          <a:prstGeom prst="rect">
            <a:avLst/>
          </a:prstGeom>
        </p:spPr>
      </p:pic>
    </p:spTree>
    <p:extLst>
      <p:ext uri="{BB962C8B-B14F-4D97-AF65-F5344CB8AC3E}">
        <p14:creationId xmlns:p14="http://schemas.microsoft.com/office/powerpoint/2010/main" val="75461154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Work/life balance factors – by gender</a:t>
            </a:r>
            <a:endParaRPr lang="en-US" dirty="0"/>
          </a:p>
        </p:txBody>
      </p:sp>
      <p:graphicFrame>
        <p:nvGraphicFramePr>
          <p:cNvPr id="5" name="Content Placeholder 4"/>
          <p:cNvGraphicFramePr>
            <a:graphicFrameLocks noGrp="1"/>
          </p:cNvGraphicFramePr>
          <p:nvPr>
            <p:ph idx="1"/>
            <p:extLst/>
          </p:nvPr>
        </p:nvGraphicFramePr>
        <p:xfrm>
          <a:off x="609602" y="1866898"/>
          <a:ext cx="10972796" cy="3624222"/>
        </p:xfrm>
        <a:graphic>
          <a:graphicData uri="http://schemas.openxmlformats.org/drawingml/2006/table">
            <a:tbl>
              <a:tblPr/>
              <a:tblGrid>
                <a:gridCol w="3185652"/>
                <a:gridCol w="933170"/>
                <a:gridCol w="933170"/>
                <a:gridCol w="933170"/>
                <a:gridCol w="933170"/>
                <a:gridCol w="1094062"/>
                <a:gridCol w="1094062"/>
                <a:gridCol w="933170"/>
                <a:gridCol w="933170"/>
              </a:tblGrid>
              <a:tr h="596902">
                <a:tc gridSpan="9">
                  <a:txBody>
                    <a:bodyPr/>
                    <a:lstStyle/>
                    <a:p>
                      <a:pPr algn="ctr" fontAlgn="b"/>
                      <a:r>
                        <a:rPr lang="en-US" sz="1800" b="1" i="0" u="none" strike="noStrike" dirty="0">
                          <a:solidFill>
                            <a:srgbClr val="000000"/>
                          </a:solidFill>
                          <a:effectLst/>
                          <a:latin typeface="Calibri" panose="020F0502020204030204" pitchFamily="34" charset="0"/>
                        </a:rPr>
                        <a:t>Work/Life </a:t>
                      </a:r>
                      <a:r>
                        <a:rPr lang="en-US" sz="1800" b="1" i="0" u="none" strike="noStrike" dirty="0" smtClean="0">
                          <a:solidFill>
                            <a:srgbClr val="000000"/>
                          </a:solidFill>
                          <a:effectLst/>
                          <a:latin typeface="Calibri" panose="020F0502020204030204" pitchFamily="34" charset="0"/>
                        </a:rPr>
                        <a:t>Balance Factors </a:t>
                      </a:r>
                      <a:r>
                        <a:rPr lang="en-US" sz="1800" b="1" i="0" u="none" strike="noStrike" dirty="0">
                          <a:solidFill>
                            <a:srgbClr val="000000"/>
                          </a:solidFill>
                          <a:effectLst/>
                          <a:latin typeface="Calibri" panose="020F0502020204030204" pitchFamily="34" charset="0"/>
                        </a:rPr>
                        <a:t>Rated Important or Very Important</a:t>
                      </a:r>
                    </a:p>
                  </a:txBody>
                  <a:tcPr marL="9525" marR="9525" marT="9525" marB="0" anchor="b">
                    <a:lnL w="6350" cap="flat" cmpd="sng" algn="ctr">
                      <a:solidFill>
                        <a:srgbClr val="9BC2E6"/>
                      </a:solidFill>
                      <a:prstDash val="solid"/>
                      <a:round/>
                      <a:headEnd type="none" w="med" len="med"/>
                      <a:tailEnd type="none" w="med" len="med"/>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r>
              <a:tr h="316153">
                <a:tc>
                  <a:txBody>
                    <a:bodyPr/>
                    <a:lstStyle/>
                    <a:p>
                      <a:pPr algn="l" fontAlgn="b"/>
                      <a:endParaRPr lang="en-US" sz="18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gridSpan="2">
                  <a:txBody>
                    <a:bodyPr/>
                    <a:lstStyle/>
                    <a:p>
                      <a:pPr algn="ctr" fontAlgn="b"/>
                      <a:r>
                        <a:rPr lang="en-US" sz="1800" b="1" i="0" u="none" strike="noStrike" dirty="0">
                          <a:solidFill>
                            <a:srgbClr val="000000"/>
                          </a:solidFill>
                          <a:effectLst/>
                          <a:latin typeface="Calibri" panose="020F0502020204030204" pitchFamily="34" charset="0"/>
                        </a:rPr>
                        <a:t>Female</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gridSpan="2">
                  <a:txBody>
                    <a:bodyPr/>
                    <a:lstStyle/>
                    <a:p>
                      <a:pPr algn="ctr" fontAlgn="b"/>
                      <a:r>
                        <a:rPr lang="en-US" sz="1800" b="1" i="0" u="none" strike="noStrike" dirty="0">
                          <a:solidFill>
                            <a:srgbClr val="000000"/>
                          </a:solidFill>
                          <a:effectLst/>
                          <a:latin typeface="Calibri" panose="020F0502020204030204" pitchFamily="34" charset="0"/>
                        </a:rPr>
                        <a:t>Male</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gridSpan="2">
                  <a:txBody>
                    <a:bodyPr/>
                    <a:lstStyle/>
                    <a:p>
                      <a:pPr algn="ctr" fontAlgn="b"/>
                      <a:r>
                        <a:rPr lang="en-US" sz="1800" b="1" i="0" u="none" strike="noStrike" dirty="0">
                          <a:solidFill>
                            <a:srgbClr val="000000"/>
                          </a:solidFill>
                          <a:effectLst/>
                          <a:latin typeface="Calibri" panose="020F0502020204030204" pitchFamily="34" charset="0"/>
                        </a:rPr>
                        <a:t>Transgender</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gridSpan="2">
                  <a:txBody>
                    <a:bodyPr/>
                    <a:lstStyle/>
                    <a:p>
                      <a:pPr algn="ctr" fontAlgn="b"/>
                      <a:r>
                        <a:rPr lang="en-US" sz="1800" b="1" i="0" u="none" strike="noStrike" dirty="0">
                          <a:solidFill>
                            <a:srgbClr val="000000"/>
                          </a:solidFill>
                          <a:effectLst/>
                          <a:latin typeface="Calibri" panose="020F0502020204030204" pitchFamily="34" charset="0"/>
                        </a:rPr>
                        <a:t>Other</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r>
              <a:tr h="316153">
                <a:tc>
                  <a:txBody>
                    <a:bodyPr/>
                    <a:lstStyle/>
                    <a:p>
                      <a:pPr algn="l" fontAlgn="b"/>
                      <a:endParaRPr lang="en-US" sz="18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ABABAB"/>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1" i="0" u="none" strike="noStrike" dirty="0">
                          <a:solidFill>
                            <a:srgbClr val="000000"/>
                          </a:solidFill>
                          <a:effectLst/>
                          <a:latin typeface="Calibri" panose="020F0502020204030204" pitchFamily="34" charset="0"/>
                        </a:rPr>
                        <a:t>%</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1" i="0" u="none" strike="noStrike" dirty="0">
                          <a:solidFill>
                            <a:srgbClr val="000000"/>
                          </a:solidFill>
                          <a:effectLst/>
                          <a:latin typeface="Calibri" panose="020F0502020204030204" pitchFamily="34" charset="0"/>
                        </a:rPr>
                        <a:t>%</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1" i="0" u="none" strike="noStrike">
                          <a:solidFill>
                            <a:srgbClr val="000000"/>
                          </a:solidFill>
                          <a:effectLst/>
                          <a:latin typeface="Calibri" panose="020F0502020204030204" pitchFamily="34" charset="0"/>
                        </a:rPr>
                        <a:t>%</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1" i="0" u="none" strike="noStrike">
                          <a:solidFill>
                            <a:srgbClr val="000000"/>
                          </a:solidFill>
                          <a:effectLst/>
                          <a:latin typeface="Calibri" panose="020F0502020204030204" pitchFamily="34" charset="0"/>
                        </a:rPr>
                        <a:t>%</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r>
              <a:tr h="572237">
                <a:tc>
                  <a:txBody>
                    <a:bodyPr/>
                    <a:lstStyle/>
                    <a:p>
                      <a:pPr algn="l" fontAlgn="b"/>
                      <a:r>
                        <a:rPr lang="en-US" sz="1800" b="0" i="0" u="none" strike="noStrike">
                          <a:solidFill>
                            <a:srgbClr val="000000"/>
                          </a:solidFill>
                          <a:effectLst/>
                          <a:latin typeface="Calibri" panose="020F0502020204030204" pitchFamily="34" charset="0"/>
                        </a:rPr>
                        <a:t>Number of hours expected to work each week</a:t>
                      </a:r>
                    </a:p>
                  </a:txBody>
                  <a:tcPr marL="9525" marR="9525" marT="9525" marB="0" anchor="b">
                    <a:lnL w="6350" cap="flat" cmpd="sng" algn="ctr">
                      <a:solidFill>
                        <a:srgbClr val="ABABAB"/>
                      </a:solidFill>
                      <a:prstDash val="solid"/>
                      <a:round/>
                      <a:headEnd type="none" w="med" len="med"/>
                      <a:tailEnd type="none" w="med" len="med"/>
                    </a:lnL>
                    <a:lnR>
                      <a:noFill/>
                    </a:lnR>
                    <a:lnT w="6350" cap="flat" cmpd="sng" algn="ctr">
                      <a:solidFill>
                        <a:srgbClr val="ABABAB"/>
                      </a:solidFill>
                      <a:prstDash val="solid"/>
                      <a:round/>
                      <a:headEnd type="none" w="med" len="med"/>
                      <a:tailEnd type="none" w="med" len="med"/>
                    </a:lnT>
                    <a:lnB w="6350" cap="flat" cmpd="sng" algn="ctr">
                      <a:solidFill>
                        <a:srgbClr val="ABABAB"/>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85</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73.91%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96</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67.61%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2</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100.00%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100.00%</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r>
              <a:tr h="316153">
                <a:tc>
                  <a:txBody>
                    <a:bodyPr/>
                    <a:lstStyle/>
                    <a:p>
                      <a:pPr algn="l" fontAlgn="b"/>
                      <a:r>
                        <a:rPr lang="en-US" sz="1800" b="0" i="0" u="none" strike="noStrike">
                          <a:solidFill>
                            <a:srgbClr val="000000"/>
                          </a:solidFill>
                          <a:effectLst/>
                          <a:latin typeface="Calibri" panose="020F0502020204030204" pitchFamily="34" charset="0"/>
                        </a:rPr>
                        <a:t>Flexible hours/alternative work schedules</a:t>
                      </a:r>
                    </a:p>
                  </a:txBody>
                  <a:tcPr marL="9525" marR="9525" marT="9525" marB="0" anchor="b">
                    <a:lnL w="6350" cap="flat" cmpd="sng" algn="ctr">
                      <a:solidFill>
                        <a:srgbClr val="ABABAB"/>
                      </a:solidFill>
                      <a:prstDash val="solid"/>
                      <a:round/>
                      <a:headEnd type="none" w="med" len="med"/>
                      <a:tailEnd type="none" w="med" len="med"/>
                    </a:lnL>
                    <a:lnR>
                      <a:noFill/>
                    </a:lnR>
                    <a:lnT w="6350" cap="flat" cmpd="sng" algn="ctr">
                      <a:solidFill>
                        <a:srgbClr val="ABABAB"/>
                      </a:solidFill>
                      <a:prstDash val="solid"/>
                      <a:round/>
                      <a:headEnd type="none" w="med" len="med"/>
                      <a:tailEnd type="none" w="med" len="med"/>
                    </a:lnT>
                    <a:lnB w="6350" cap="flat" cmpd="sng" algn="ctr">
                      <a:solidFill>
                        <a:srgbClr val="ABABAB"/>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77</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66.96%</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100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70.42%</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2</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100.00%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100.00%</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r>
              <a:tr h="316153">
                <a:tc>
                  <a:txBody>
                    <a:bodyPr/>
                    <a:lstStyle/>
                    <a:p>
                      <a:pPr algn="l" fontAlgn="b"/>
                      <a:r>
                        <a:rPr lang="en-US" sz="1800" b="0" i="0" u="none" strike="noStrike">
                          <a:solidFill>
                            <a:srgbClr val="000000"/>
                          </a:solidFill>
                          <a:effectLst/>
                          <a:latin typeface="Calibri" panose="020F0502020204030204" pitchFamily="34" charset="0"/>
                        </a:rPr>
                        <a:t>Telecommuting </a:t>
                      </a:r>
                    </a:p>
                  </a:txBody>
                  <a:tcPr marL="9525" marR="9525" marT="9525" marB="0" anchor="b">
                    <a:lnL w="6350" cap="flat" cmpd="sng" algn="ctr">
                      <a:solidFill>
                        <a:srgbClr val="ABABAB"/>
                      </a:solidFill>
                      <a:prstDash val="solid"/>
                      <a:round/>
                      <a:headEnd type="none" w="med" len="med"/>
                      <a:tailEnd type="none" w="med" len="med"/>
                    </a:lnL>
                    <a:lnR>
                      <a:noFill/>
                    </a:lnR>
                    <a:lnT w="6350" cap="flat" cmpd="sng" algn="ctr">
                      <a:solidFill>
                        <a:srgbClr val="ABABAB"/>
                      </a:solidFill>
                      <a:prstDash val="solid"/>
                      <a:round/>
                      <a:headEnd type="none" w="med" len="med"/>
                      <a:tailEnd type="none" w="med" len="med"/>
                    </a:lnT>
                    <a:lnB w="6350" cap="flat" cmpd="sng" algn="ctr">
                      <a:solidFill>
                        <a:srgbClr val="ABABAB"/>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48</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41.74%</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49</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34.51%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2</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100.00%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0.00%</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r>
              <a:tr h="316153">
                <a:tc>
                  <a:txBody>
                    <a:bodyPr/>
                    <a:lstStyle/>
                    <a:p>
                      <a:pPr algn="l" fontAlgn="b"/>
                      <a:r>
                        <a:rPr lang="en-US" sz="1800" b="0" i="0" u="none" strike="noStrike">
                          <a:solidFill>
                            <a:srgbClr val="000000"/>
                          </a:solidFill>
                          <a:effectLst/>
                          <a:latin typeface="Calibri" panose="020F0502020204030204" pitchFamily="34" charset="0"/>
                        </a:rPr>
                        <a:t>Job sharing </a:t>
                      </a:r>
                    </a:p>
                  </a:txBody>
                  <a:tcPr marL="9525" marR="9525" marT="9525" marB="0" anchor="b">
                    <a:lnL w="6350" cap="flat" cmpd="sng" algn="ctr">
                      <a:solidFill>
                        <a:srgbClr val="ABABAB"/>
                      </a:solidFill>
                      <a:prstDash val="solid"/>
                      <a:round/>
                      <a:headEnd type="none" w="med" len="med"/>
                      <a:tailEnd type="none" w="med" len="med"/>
                    </a:lnL>
                    <a:lnR>
                      <a:noFill/>
                    </a:lnR>
                    <a:lnT w="6350" cap="flat" cmpd="sng" algn="ctr">
                      <a:solidFill>
                        <a:srgbClr val="ABABAB"/>
                      </a:solidFill>
                      <a:prstDash val="solid"/>
                      <a:round/>
                      <a:headEnd type="none" w="med" len="med"/>
                      <a:tailEnd type="none" w="med" len="med"/>
                    </a:lnT>
                    <a:lnB w="6350" cap="flat" cmpd="sng" algn="ctr">
                      <a:solidFill>
                        <a:srgbClr val="ABABAB"/>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8</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6.96%</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11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7.75%</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50.00%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0.00%</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r>
              <a:tr h="316153">
                <a:tc>
                  <a:txBody>
                    <a:bodyPr/>
                    <a:lstStyle/>
                    <a:p>
                      <a:pPr algn="l" fontAlgn="b"/>
                      <a:r>
                        <a:rPr lang="en-US" sz="1800" b="0" i="0" u="none" strike="noStrike">
                          <a:solidFill>
                            <a:srgbClr val="000000"/>
                          </a:solidFill>
                          <a:effectLst/>
                          <a:latin typeface="Calibri" panose="020F0502020204030204" pitchFamily="34" charset="0"/>
                        </a:rPr>
                        <a:t>Onsite fitness/wellness programs</a:t>
                      </a:r>
                    </a:p>
                  </a:txBody>
                  <a:tcPr marL="9525" marR="9525" marT="9525" marB="0" anchor="b">
                    <a:lnL w="6350" cap="flat" cmpd="sng" algn="ctr">
                      <a:solidFill>
                        <a:srgbClr val="ABABAB"/>
                      </a:solidFill>
                      <a:prstDash val="solid"/>
                      <a:round/>
                      <a:headEnd type="none" w="med" len="med"/>
                      <a:tailEnd type="none" w="med" len="med"/>
                    </a:lnL>
                    <a:lnR>
                      <a:noFill/>
                    </a:lnR>
                    <a:lnT w="6350" cap="flat" cmpd="sng" algn="ctr">
                      <a:solidFill>
                        <a:srgbClr val="ABABAB"/>
                      </a:solidFill>
                      <a:prstDash val="solid"/>
                      <a:round/>
                      <a:headEnd type="none" w="med" len="med"/>
                      <a:tailEnd type="none" w="med" len="med"/>
                    </a:lnT>
                    <a:lnB w="6350" cap="flat" cmpd="sng" algn="ctr">
                      <a:solidFill>
                        <a:srgbClr val="ABABAB"/>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23</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20.00%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16</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11.27%</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50.00%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0.00%</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r>
              <a:tr h="316153">
                <a:tc>
                  <a:txBody>
                    <a:bodyPr/>
                    <a:lstStyle/>
                    <a:p>
                      <a:pPr algn="l" fontAlgn="b"/>
                      <a:r>
                        <a:rPr lang="en-US" sz="1800" b="0" i="0" u="none" strike="noStrike" dirty="0">
                          <a:solidFill>
                            <a:srgbClr val="000000"/>
                          </a:solidFill>
                          <a:effectLst/>
                          <a:latin typeface="Calibri" panose="020F0502020204030204" pitchFamily="34" charset="0"/>
                        </a:rPr>
                        <a:t>Private space for nursing mothers</a:t>
                      </a:r>
                    </a:p>
                  </a:txBody>
                  <a:tcPr marL="9525" marR="9525" marT="9525" marB="0" anchor="b">
                    <a:lnL w="6350" cap="flat" cmpd="sng" algn="ctr">
                      <a:solidFill>
                        <a:srgbClr val="ABABAB"/>
                      </a:solidFill>
                      <a:prstDash val="solid"/>
                      <a:round/>
                      <a:headEnd type="none" w="med" len="med"/>
                      <a:tailEnd type="none" w="med" len="med"/>
                    </a:lnL>
                    <a:lnR>
                      <a:noFill/>
                    </a:lnR>
                    <a:lnT w="6350" cap="flat" cmpd="sng" algn="ctr">
                      <a:solidFill>
                        <a:srgbClr val="ABABAB"/>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21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18.26%</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11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7.75%</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50.00%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0.00%</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r>
            </a:tbl>
          </a:graphicData>
        </a:graphic>
      </p:graphicFrame>
    </p:spTree>
    <p:extLst>
      <p:ext uri="{BB962C8B-B14F-4D97-AF65-F5344CB8AC3E}">
        <p14:creationId xmlns:p14="http://schemas.microsoft.com/office/powerpoint/2010/main" val="282907420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77800"/>
            <a:ext cx="10972800" cy="711200"/>
          </a:xfrm>
        </p:spPr>
        <p:txBody>
          <a:bodyPr>
            <a:normAutofit/>
          </a:bodyPr>
          <a:lstStyle/>
          <a:p>
            <a:r>
              <a:rPr lang="en-US" dirty="0" smtClean="0"/>
              <a:t>Personal growth factors – by gender</a:t>
            </a:r>
            <a:endParaRPr lang="en-US" dirty="0"/>
          </a:p>
        </p:txBody>
      </p:sp>
      <p:graphicFrame>
        <p:nvGraphicFramePr>
          <p:cNvPr id="5" name="Content Placeholder 4"/>
          <p:cNvGraphicFramePr>
            <a:graphicFrameLocks noGrp="1"/>
          </p:cNvGraphicFramePr>
          <p:nvPr>
            <p:ph idx="1"/>
            <p:extLst/>
          </p:nvPr>
        </p:nvGraphicFramePr>
        <p:xfrm>
          <a:off x="609600" y="889000"/>
          <a:ext cx="11061704" cy="5365113"/>
        </p:xfrm>
        <a:graphic>
          <a:graphicData uri="http://schemas.openxmlformats.org/drawingml/2006/table">
            <a:tbl>
              <a:tblPr/>
              <a:tblGrid>
                <a:gridCol w="4044842"/>
                <a:gridCol w="840864"/>
                <a:gridCol w="840864"/>
                <a:gridCol w="840864"/>
                <a:gridCol w="840864"/>
                <a:gridCol w="985839"/>
                <a:gridCol w="985839"/>
                <a:gridCol w="840864"/>
                <a:gridCol w="840864"/>
              </a:tblGrid>
              <a:tr h="596898">
                <a:tc gridSpan="9">
                  <a:txBody>
                    <a:bodyPr/>
                    <a:lstStyle/>
                    <a:p>
                      <a:pPr algn="ctr" fontAlgn="b"/>
                      <a:r>
                        <a:rPr lang="en-US" sz="1800" b="1" i="0" u="none" strike="noStrike" dirty="0">
                          <a:solidFill>
                            <a:srgbClr val="000000"/>
                          </a:solidFill>
                          <a:effectLst/>
                          <a:latin typeface="Calibri" panose="020F0502020204030204" pitchFamily="34" charset="0"/>
                        </a:rPr>
                        <a:t>Personal Growth </a:t>
                      </a:r>
                      <a:r>
                        <a:rPr lang="en-US" sz="1800" b="1" i="0" u="none" strike="noStrike" dirty="0" smtClean="0">
                          <a:solidFill>
                            <a:srgbClr val="000000"/>
                          </a:solidFill>
                          <a:effectLst/>
                          <a:latin typeface="Calibri" panose="020F0502020204030204" pitchFamily="34" charset="0"/>
                        </a:rPr>
                        <a:t>Factors </a:t>
                      </a:r>
                      <a:r>
                        <a:rPr lang="en-US" sz="1800" b="1" i="0" u="none" strike="noStrike" dirty="0">
                          <a:solidFill>
                            <a:srgbClr val="000000"/>
                          </a:solidFill>
                          <a:effectLst/>
                          <a:latin typeface="Calibri" panose="020F0502020204030204" pitchFamily="34" charset="0"/>
                        </a:rPr>
                        <a:t>Rated Important or Very Important</a:t>
                      </a:r>
                    </a:p>
                  </a:txBody>
                  <a:tcPr marL="9525" marR="9525" marT="9525" marB="0" anchor="b">
                    <a:lnL w="6350" cap="flat" cmpd="sng" algn="ctr">
                      <a:solidFill>
                        <a:srgbClr val="9BC2E6"/>
                      </a:solidFill>
                      <a:prstDash val="solid"/>
                      <a:round/>
                      <a:headEnd type="none" w="med" len="med"/>
                      <a:tailEnd type="none" w="med" len="med"/>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hMerge="1">
                  <a:txBody>
                    <a:bodyPr/>
                    <a:lstStyle/>
                    <a:p>
                      <a:pPr algn="ctr" fontAlgn="b"/>
                      <a:endParaRPr lang="en-US" sz="1100" b="1" i="0" u="none" strike="noStrike">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r>
              <a:tr h="215020">
                <a:tc>
                  <a:txBody>
                    <a:bodyPr/>
                    <a:lstStyle/>
                    <a:p>
                      <a:pPr algn="l" fontAlgn="b"/>
                      <a:endParaRPr lang="en-US" sz="18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gridSpan="2">
                  <a:txBody>
                    <a:bodyPr/>
                    <a:lstStyle/>
                    <a:p>
                      <a:pPr algn="ctr" fontAlgn="b"/>
                      <a:r>
                        <a:rPr lang="en-US" sz="1800" b="1" i="0" u="none" strike="noStrike" dirty="0">
                          <a:solidFill>
                            <a:srgbClr val="000000"/>
                          </a:solidFill>
                          <a:effectLst/>
                          <a:latin typeface="Calibri" panose="020F0502020204030204" pitchFamily="34" charset="0"/>
                        </a:rPr>
                        <a:t>Female</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hMerge="1">
                  <a:txBody>
                    <a:bodyPr/>
                    <a:lstStyle/>
                    <a:p>
                      <a:pPr algn="ctr" fontAlgn="b"/>
                      <a:endParaRPr lang="en-US" sz="1800" b="1"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gridSpan="2">
                  <a:txBody>
                    <a:bodyPr/>
                    <a:lstStyle/>
                    <a:p>
                      <a:pPr algn="ctr" fontAlgn="b"/>
                      <a:r>
                        <a:rPr lang="en-US" sz="1800" b="1" i="0" u="none" strike="noStrike" dirty="0">
                          <a:solidFill>
                            <a:srgbClr val="000000"/>
                          </a:solidFill>
                          <a:effectLst/>
                          <a:latin typeface="Calibri" panose="020F0502020204030204" pitchFamily="34" charset="0"/>
                        </a:rPr>
                        <a:t>Male</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hMerge="1">
                  <a:txBody>
                    <a:bodyPr/>
                    <a:lstStyle/>
                    <a:p>
                      <a:pPr algn="ctr" fontAlgn="b"/>
                      <a:endParaRPr lang="en-US" sz="1800" b="1"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gridSpan="2">
                  <a:txBody>
                    <a:bodyPr/>
                    <a:lstStyle/>
                    <a:p>
                      <a:pPr algn="ctr" fontAlgn="b"/>
                      <a:r>
                        <a:rPr lang="en-US" sz="1800" b="1" i="0" u="none" strike="noStrike" dirty="0">
                          <a:solidFill>
                            <a:srgbClr val="000000"/>
                          </a:solidFill>
                          <a:effectLst/>
                          <a:latin typeface="Calibri" panose="020F0502020204030204" pitchFamily="34" charset="0"/>
                        </a:rPr>
                        <a:t>Transgender</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hMerge="1">
                  <a:txBody>
                    <a:bodyPr/>
                    <a:lstStyle/>
                    <a:p>
                      <a:pPr algn="ctr" fontAlgn="b"/>
                      <a:endParaRPr lang="en-US" sz="1800" b="1"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gridSpan="2">
                  <a:txBody>
                    <a:bodyPr/>
                    <a:lstStyle/>
                    <a:p>
                      <a:pPr algn="ctr" fontAlgn="b"/>
                      <a:r>
                        <a:rPr lang="en-US" sz="1800" b="1" i="0" u="none" strike="noStrike" dirty="0">
                          <a:solidFill>
                            <a:srgbClr val="000000"/>
                          </a:solidFill>
                          <a:effectLst/>
                          <a:latin typeface="Calibri" panose="020F0502020204030204" pitchFamily="34" charset="0"/>
                        </a:rPr>
                        <a:t>Other</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hMerge="1">
                  <a:txBody>
                    <a:bodyPr/>
                    <a:lstStyle/>
                    <a:p>
                      <a:pPr algn="ctr" fontAlgn="b"/>
                      <a:endParaRPr lang="en-US" sz="1800" b="1" i="0" u="none" strike="noStrike" dirty="0">
                        <a:solidFill>
                          <a:srgbClr val="000000"/>
                        </a:solidFill>
                        <a:effectLst/>
                        <a:latin typeface="Calibri" panose="020F0502020204030204" pitchFamily="34" charset="0"/>
                      </a:endParaRP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r>
              <a:tr h="215020">
                <a:tc>
                  <a:txBody>
                    <a:bodyPr/>
                    <a:lstStyle/>
                    <a:p>
                      <a:pPr algn="l" fontAlgn="b"/>
                      <a:endParaRPr lang="en-US" sz="18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1" i="0" u="none" strike="noStrike" dirty="0">
                          <a:solidFill>
                            <a:srgbClr val="000000"/>
                          </a:solidFill>
                          <a:effectLst/>
                          <a:latin typeface="Calibri" panose="020F0502020204030204" pitchFamily="34" charset="0"/>
                        </a:rPr>
                        <a:t>%</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1" i="0" u="none" strike="noStrike" dirty="0">
                          <a:solidFill>
                            <a:srgbClr val="000000"/>
                          </a:solidFill>
                          <a:effectLst/>
                          <a:latin typeface="Calibri" panose="020F0502020204030204" pitchFamily="34" charset="0"/>
                        </a:rPr>
                        <a:t>%</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1" i="0" u="none" strike="noStrike">
                          <a:solidFill>
                            <a:srgbClr val="000000"/>
                          </a:solidFill>
                          <a:effectLst/>
                          <a:latin typeface="Calibri" panose="020F0502020204030204" pitchFamily="34" charset="0"/>
                        </a:rPr>
                        <a:t>%</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1" i="0" u="none" strike="noStrike">
                          <a:solidFill>
                            <a:srgbClr val="000000"/>
                          </a:solidFill>
                          <a:effectLst/>
                          <a:latin typeface="Calibri" panose="020F0502020204030204" pitchFamily="34" charset="0"/>
                        </a:rPr>
                        <a:t>%</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r>
              <a:tr h="215020">
                <a:tc>
                  <a:txBody>
                    <a:bodyPr/>
                    <a:lstStyle/>
                    <a:p>
                      <a:pPr algn="l" fontAlgn="b"/>
                      <a:r>
                        <a:rPr lang="en-US" sz="1800" b="0" i="0" u="none" strike="noStrike">
                          <a:solidFill>
                            <a:srgbClr val="000000"/>
                          </a:solidFill>
                          <a:effectLst/>
                          <a:latin typeface="Calibri" panose="020F0502020204030204" pitchFamily="34" charset="0"/>
                        </a:rPr>
                        <a:t>Variety of interesting projects/assignments</a:t>
                      </a:r>
                    </a:p>
                  </a:txBody>
                  <a:tcPr marL="9525" marR="9525" marT="9525"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87</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75.65%</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107</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75.35%</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2</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100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100</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r>
              <a:tr h="215020">
                <a:tc>
                  <a:txBody>
                    <a:bodyPr/>
                    <a:lstStyle/>
                    <a:p>
                      <a:pPr algn="l" fontAlgn="b"/>
                      <a:r>
                        <a:rPr lang="en-US" sz="1800" b="0" i="0" u="none" strike="noStrike">
                          <a:solidFill>
                            <a:srgbClr val="000000"/>
                          </a:solidFill>
                          <a:effectLst/>
                          <a:latin typeface="Calibri" panose="020F0502020204030204" pitchFamily="34" charset="0"/>
                        </a:rPr>
                        <a:t>Opportunity to learn new skills</a:t>
                      </a:r>
                    </a:p>
                  </a:txBody>
                  <a:tcPr marL="9525" marR="9525" marT="9525"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89</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77.39%</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106</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74.65%</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50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100</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r>
              <a:tr h="645061">
                <a:tc>
                  <a:txBody>
                    <a:bodyPr/>
                    <a:lstStyle/>
                    <a:p>
                      <a:pPr algn="l" fontAlgn="b"/>
                      <a:r>
                        <a:rPr lang="en-US" sz="1800" b="0" i="0" u="none" strike="noStrike">
                          <a:solidFill>
                            <a:srgbClr val="000000"/>
                          </a:solidFill>
                          <a:effectLst/>
                          <a:latin typeface="Calibri" panose="020F0502020204030204" pitchFamily="34" charset="0"/>
                        </a:rPr>
                        <a:t>IT staff involved in strategic planning, idea generation - treated as valuable partners, not just brought in to accomplish tasks</a:t>
                      </a:r>
                    </a:p>
                  </a:txBody>
                  <a:tcPr marL="9525" marR="9525" marT="9525"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88</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76.52%</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102</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71.83%</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50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0</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r>
              <a:tr h="215020">
                <a:tc>
                  <a:txBody>
                    <a:bodyPr/>
                    <a:lstStyle/>
                    <a:p>
                      <a:pPr algn="l" fontAlgn="b"/>
                      <a:r>
                        <a:rPr lang="en-US" sz="1800" b="0" i="0" u="none" strike="noStrike">
                          <a:solidFill>
                            <a:srgbClr val="000000"/>
                          </a:solidFill>
                          <a:effectLst/>
                          <a:latin typeface="Calibri" panose="020F0502020204030204" pitchFamily="34" charset="0"/>
                        </a:rPr>
                        <a:t>Opportunity to lead projects</a:t>
                      </a:r>
                    </a:p>
                  </a:txBody>
                  <a:tcPr marL="9525" marR="9525" marT="9525"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ABABAB"/>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73</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63.48%</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85</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59.86%</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50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0</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r>
              <a:tr h="215020">
                <a:tc>
                  <a:txBody>
                    <a:bodyPr/>
                    <a:lstStyle/>
                    <a:p>
                      <a:pPr algn="l" fontAlgn="b"/>
                      <a:r>
                        <a:rPr lang="en-US" sz="1800" b="0" i="0" u="none" strike="noStrike">
                          <a:solidFill>
                            <a:srgbClr val="000000"/>
                          </a:solidFill>
                          <a:effectLst/>
                          <a:latin typeface="Calibri" panose="020F0502020204030204" pitchFamily="34" charset="0"/>
                        </a:rPr>
                        <a:t>Opportunity to be creative/innovative</a:t>
                      </a:r>
                    </a:p>
                  </a:txBody>
                  <a:tcPr marL="9525" marR="9525" marT="9525" marB="0" anchor="b">
                    <a:lnL w="6350" cap="flat" cmpd="sng" algn="ctr">
                      <a:solidFill>
                        <a:srgbClr val="ABABAB"/>
                      </a:solidFill>
                      <a:prstDash val="solid"/>
                      <a:round/>
                      <a:headEnd type="none" w="med" len="med"/>
                      <a:tailEnd type="none" w="med" len="med"/>
                    </a:lnL>
                    <a:lnR>
                      <a:noFill/>
                    </a:lnR>
                    <a:lnT w="6350" cap="flat" cmpd="sng" algn="ctr">
                      <a:solidFill>
                        <a:srgbClr val="ABABAB"/>
                      </a:solidFill>
                      <a:prstDash val="solid"/>
                      <a:round/>
                      <a:headEnd type="none" w="med" len="med"/>
                      <a:tailEnd type="none" w="med" len="med"/>
                    </a:lnT>
                    <a:lnB w="6350" cap="flat" cmpd="sng" algn="ctr">
                      <a:solidFill>
                        <a:srgbClr val="ABABAB"/>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43</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37.39%</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65</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45.77%</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50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0</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r>
              <a:tr h="215020">
                <a:tc>
                  <a:txBody>
                    <a:bodyPr/>
                    <a:lstStyle/>
                    <a:p>
                      <a:pPr algn="l" fontAlgn="b"/>
                      <a:r>
                        <a:rPr lang="en-US" sz="1800" b="0" i="0" u="none" strike="noStrike">
                          <a:solidFill>
                            <a:srgbClr val="000000"/>
                          </a:solidFill>
                          <a:effectLst/>
                          <a:latin typeface="Calibri" panose="020F0502020204030204" pitchFamily="34" charset="0"/>
                        </a:rPr>
                        <a:t>Opportunities for promotion/clear career paths</a:t>
                      </a:r>
                    </a:p>
                  </a:txBody>
                  <a:tcPr marL="9525" marR="9525" marT="9525" marB="0" anchor="b">
                    <a:lnL w="6350" cap="flat" cmpd="sng" algn="ctr">
                      <a:solidFill>
                        <a:srgbClr val="ABABAB"/>
                      </a:solidFill>
                      <a:prstDash val="solid"/>
                      <a:round/>
                      <a:headEnd type="none" w="med" len="med"/>
                      <a:tailEnd type="none" w="med" len="med"/>
                    </a:lnL>
                    <a:lnR>
                      <a:noFill/>
                    </a:lnR>
                    <a:lnT w="6350" cap="flat" cmpd="sng" algn="ctr">
                      <a:solidFill>
                        <a:srgbClr val="ABABAB"/>
                      </a:solidFill>
                      <a:prstDash val="solid"/>
                      <a:round/>
                      <a:headEnd type="none" w="med" len="med"/>
                      <a:tailEnd type="none" w="med" len="med"/>
                    </a:lnT>
                    <a:lnB w="6350" cap="flat" cmpd="sng" algn="ctr">
                      <a:solidFill>
                        <a:srgbClr val="ABABAB"/>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64</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55.65%</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79</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55.63%</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50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100</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r>
              <a:tr h="430041">
                <a:tc>
                  <a:txBody>
                    <a:bodyPr/>
                    <a:lstStyle/>
                    <a:p>
                      <a:pPr algn="l" fontAlgn="b"/>
                      <a:r>
                        <a:rPr lang="en-US" sz="1800" b="0" i="0" u="none" strike="noStrike">
                          <a:solidFill>
                            <a:srgbClr val="000000"/>
                          </a:solidFill>
                          <a:effectLst/>
                          <a:latin typeface="Calibri" panose="020F0502020204030204" pitchFamily="34" charset="0"/>
                        </a:rPr>
                        <a:t>Availability of advanced/interesting technology or technology initiatives</a:t>
                      </a:r>
                    </a:p>
                  </a:txBody>
                  <a:tcPr marL="9525" marR="9525" marT="9525" marB="0" anchor="b">
                    <a:lnL w="6350" cap="flat" cmpd="sng" algn="ctr">
                      <a:solidFill>
                        <a:srgbClr val="ABABAB"/>
                      </a:solidFill>
                      <a:prstDash val="solid"/>
                      <a:round/>
                      <a:headEnd type="none" w="med" len="med"/>
                      <a:tailEnd type="none" w="med" len="med"/>
                    </a:lnL>
                    <a:lnR>
                      <a:noFill/>
                    </a:lnR>
                    <a:lnT w="6350" cap="flat" cmpd="sng" algn="ctr">
                      <a:solidFill>
                        <a:srgbClr val="ABABAB"/>
                      </a:solidFill>
                      <a:prstDash val="solid"/>
                      <a:round/>
                      <a:headEnd type="none" w="med" len="med"/>
                      <a:tailEnd type="none" w="med" len="med"/>
                    </a:lnT>
                    <a:lnB w="6350" cap="flat" cmpd="sng" algn="ctr">
                      <a:solidFill>
                        <a:srgbClr val="ABABAB"/>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30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26.09%</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30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21.13%</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50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0</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r>
              <a:tr h="430041">
                <a:tc>
                  <a:txBody>
                    <a:bodyPr/>
                    <a:lstStyle/>
                    <a:p>
                      <a:pPr algn="l" fontAlgn="b"/>
                      <a:r>
                        <a:rPr lang="en-US" sz="1800" b="0" i="0" u="none" strike="noStrike">
                          <a:solidFill>
                            <a:srgbClr val="000000"/>
                          </a:solidFill>
                          <a:effectLst/>
                          <a:latin typeface="Calibri" panose="020F0502020204030204" pitchFamily="34" charset="0"/>
                        </a:rPr>
                        <a:t>Autonomy on the job/ability to be self-directed in performing tasks/ initiating projects</a:t>
                      </a:r>
                    </a:p>
                  </a:txBody>
                  <a:tcPr marL="9525" marR="9525" marT="9525" marB="0" anchor="b">
                    <a:lnL w="6350" cap="flat" cmpd="sng" algn="ctr">
                      <a:solidFill>
                        <a:srgbClr val="ABABAB"/>
                      </a:solidFill>
                      <a:prstDash val="solid"/>
                      <a:round/>
                      <a:headEnd type="none" w="med" len="med"/>
                      <a:tailEnd type="none" w="med" len="med"/>
                    </a:lnL>
                    <a:lnR>
                      <a:noFill/>
                    </a:lnR>
                    <a:lnT w="6350" cap="flat" cmpd="sng" algn="ctr">
                      <a:solidFill>
                        <a:srgbClr val="ABABAB"/>
                      </a:solidFill>
                      <a:prstDash val="solid"/>
                      <a:round/>
                      <a:headEnd type="none" w="med" len="med"/>
                      <a:tailEnd type="none" w="med" len="med"/>
                    </a:lnT>
                    <a:lnB w="6350" cap="flat" cmpd="sng" algn="ctr">
                      <a:solidFill>
                        <a:srgbClr val="ABABAB"/>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59</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51.30%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70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49.30%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50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a:solidFill>
                            <a:srgbClr val="000000"/>
                          </a:solidFill>
                          <a:effectLst/>
                          <a:latin typeface="Calibri" panose="020F050202020403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800" b="0" i="0" u="none" strike="noStrike" dirty="0">
                          <a:solidFill>
                            <a:srgbClr val="000000"/>
                          </a:solidFill>
                          <a:effectLst/>
                          <a:latin typeface="Calibri" panose="020F0502020204030204" pitchFamily="34" charset="0"/>
                        </a:rPr>
                        <a:t>0</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r>
              <a:tr h="215020">
                <a:tc>
                  <a:txBody>
                    <a:bodyPr/>
                    <a:lstStyle/>
                    <a:p>
                      <a:pPr algn="l" fontAlgn="b"/>
                      <a:r>
                        <a:rPr lang="en-US" sz="1800" b="0" i="0" u="none" strike="noStrike">
                          <a:solidFill>
                            <a:srgbClr val="000000"/>
                          </a:solidFill>
                          <a:effectLst/>
                          <a:latin typeface="Calibri" panose="020F0502020204030204" pitchFamily="34" charset="0"/>
                        </a:rPr>
                        <a:t>Mentoring programs</a:t>
                      </a:r>
                    </a:p>
                  </a:txBody>
                  <a:tcPr marL="9525" marR="9525" marT="9525" marB="0" anchor="b">
                    <a:lnL w="6350" cap="flat" cmpd="sng" algn="ctr">
                      <a:solidFill>
                        <a:srgbClr val="ABABAB"/>
                      </a:solidFill>
                      <a:prstDash val="solid"/>
                      <a:round/>
                      <a:headEnd type="none" w="med" len="med"/>
                      <a:tailEnd type="none" w="med" len="med"/>
                    </a:lnL>
                    <a:lnR>
                      <a:noFill/>
                    </a:lnR>
                    <a:lnT w="6350" cap="flat" cmpd="sng" algn="ctr">
                      <a:solidFill>
                        <a:srgbClr val="ABABAB"/>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36</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31.30%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32</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22.54%</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50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100</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65729790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10972800" cy="576265"/>
          </a:xfrm>
        </p:spPr>
        <p:txBody>
          <a:bodyPr>
            <a:normAutofit/>
          </a:bodyPr>
          <a:lstStyle/>
          <a:p>
            <a:r>
              <a:rPr lang="en-US" sz="2800" dirty="0" smtClean="0"/>
              <a:t>Environment and organizational culture – by gender</a:t>
            </a:r>
            <a:endParaRPr lang="en-US" sz="2800" dirty="0"/>
          </a:p>
        </p:txBody>
      </p:sp>
      <p:graphicFrame>
        <p:nvGraphicFramePr>
          <p:cNvPr id="5" name="Content Placeholder 4"/>
          <p:cNvGraphicFramePr>
            <a:graphicFrameLocks noGrp="1"/>
          </p:cNvGraphicFramePr>
          <p:nvPr>
            <p:ph idx="1"/>
            <p:extLst/>
          </p:nvPr>
        </p:nvGraphicFramePr>
        <p:xfrm>
          <a:off x="609600" y="576263"/>
          <a:ext cx="10972800" cy="6179359"/>
        </p:xfrm>
        <a:graphic>
          <a:graphicData uri="http://schemas.openxmlformats.org/drawingml/2006/table">
            <a:tbl>
              <a:tblPr/>
              <a:tblGrid>
                <a:gridCol w="4012336"/>
                <a:gridCol w="834105"/>
                <a:gridCol w="834105"/>
                <a:gridCol w="834105"/>
                <a:gridCol w="834105"/>
                <a:gridCol w="977917"/>
                <a:gridCol w="977917"/>
                <a:gridCol w="834105"/>
                <a:gridCol w="834105"/>
              </a:tblGrid>
              <a:tr h="338137">
                <a:tc gridSpan="9">
                  <a:txBody>
                    <a:bodyPr/>
                    <a:lstStyle/>
                    <a:p>
                      <a:pPr algn="ctr" fontAlgn="b"/>
                      <a:r>
                        <a:rPr lang="en-US" sz="1600" b="1" i="0" u="none" strike="noStrike" dirty="0">
                          <a:solidFill>
                            <a:srgbClr val="000000"/>
                          </a:solidFill>
                          <a:effectLst/>
                          <a:latin typeface="Calibri" panose="020F0502020204030204" pitchFamily="34" charset="0"/>
                        </a:rPr>
                        <a:t>Environment and Organizational Factors Rated Important or Very Important</a:t>
                      </a:r>
                    </a:p>
                  </a:txBody>
                  <a:tcPr marL="8056" marR="8056" marT="8056" marB="0" anchor="b">
                    <a:lnL w="6350" cap="flat" cmpd="sng" algn="ctr">
                      <a:solidFill>
                        <a:srgbClr val="9BC2E6"/>
                      </a:solidFill>
                      <a:prstDash val="solid"/>
                      <a:round/>
                      <a:headEnd type="none" w="med" len="med"/>
                      <a:tailEnd type="none" w="med" len="med"/>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hMerge="1">
                  <a:txBody>
                    <a:bodyPr/>
                    <a:lstStyle/>
                    <a:p>
                      <a:pPr algn="ctr" fontAlgn="b"/>
                      <a:endParaRPr lang="en-US" sz="900" b="1" i="0" u="none" strike="noStrike" dirty="0">
                        <a:solidFill>
                          <a:srgbClr val="000000"/>
                        </a:solidFill>
                        <a:effectLst/>
                        <a:latin typeface="Calibri" panose="020F0502020204030204" pitchFamily="34" charset="0"/>
                      </a:endParaRP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hMerge="1">
                  <a:txBody>
                    <a:bodyPr/>
                    <a:lstStyle/>
                    <a:p>
                      <a:pPr algn="ctr" fontAlgn="b"/>
                      <a:endParaRPr lang="en-US" sz="900" b="1" i="0" u="none" strike="noStrike" dirty="0">
                        <a:solidFill>
                          <a:srgbClr val="000000"/>
                        </a:solidFill>
                        <a:effectLst/>
                        <a:latin typeface="Calibri" panose="020F0502020204030204" pitchFamily="34" charset="0"/>
                      </a:endParaRP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hMerge="1">
                  <a:txBody>
                    <a:bodyPr/>
                    <a:lstStyle/>
                    <a:p>
                      <a:pPr algn="ctr" fontAlgn="b"/>
                      <a:endParaRPr lang="en-US" sz="900" b="1" i="0" u="none" strike="noStrike" dirty="0">
                        <a:solidFill>
                          <a:srgbClr val="000000"/>
                        </a:solidFill>
                        <a:effectLst/>
                        <a:latin typeface="Calibri" panose="020F0502020204030204" pitchFamily="34" charset="0"/>
                      </a:endParaRP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hMerge="1">
                  <a:txBody>
                    <a:bodyPr/>
                    <a:lstStyle/>
                    <a:p>
                      <a:pPr algn="ctr" fontAlgn="b"/>
                      <a:endParaRPr lang="en-US" sz="900" b="1" i="0" u="none" strike="noStrike" dirty="0">
                        <a:solidFill>
                          <a:srgbClr val="000000"/>
                        </a:solidFill>
                        <a:effectLst/>
                        <a:latin typeface="Calibri" panose="020F0502020204030204" pitchFamily="34" charset="0"/>
                      </a:endParaRP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hMerge="1">
                  <a:txBody>
                    <a:bodyPr/>
                    <a:lstStyle/>
                    <a:p>
                      <a:pPr algn="ctr" fontAlgn="b"/>
                      <a:endParaRPr lang="en-US" sz="900" b="1" i="0" u="none" strike="noStrike" dirty="0">
                        <a:solidFill>
                          <a:srgbClr val="000000"/>
                        </a:solidFill>
                        <a:effectLst/>
                        <a:latin typeface="Calibri" panose="020F0502020204030204" pitchFamily="34" charset="0"/>
                      </a:endParaRP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hMerge="1">
                  <a:txBody>
                    <a:bodyPr/>
                    <a:lstStyle/>
                    <a:p>
                      <a:pPr algn="ctr" fontAlgn="b"/>
                      <a:endParaRPr lang="en-US" sz="900" b="1" i="0" u="none" strike="noStrike" dirty="0">
                        <a:solidFill>
                          <a:srgbClr val="000000"/>
                        </a:solidFill>
                        <a:effectLst/>
                        <a:latin typeface="Calibri" panose="020F0502020204030204" pitchFamily="34" charset="0"/>
                      </a:endParaRP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hMerge="1">
                  <a:txBody>
                    <a:bodyPr/>
                    <a:lstStyle/>
                    <a:p>
                      <a:pPr algn="ctr" fontAlgn="b"/>
                      <a:endParaRPr lang="en-US" sz="900" b="1" i="0" u="none" strike="noStrike" dirty="0">
                        <a:solidFill>
                          <a:srgbClr val="000000"/>
                        </a:solidFill>
                        <a:effectLst/>
                        <a:latin typeface="Calibri" panose="020F0502020204030204" pitchFamily="34" charset="0"/>
                      </a:endParaRP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hMerge="1">
                  <a:txBody>
                    <a:bodyPr/>
                    <a:lstStyle/>
                    <a:p>
                      <a:pPr algn="ctr" fontAlgn="b"/>
                      <a:endParaRPr lang="en-US" sz="900" b="1" i="0" u="none" strike="noStrike" dirty="0">
                        <a:solidFill>
                          <a:srgbClr val="000000"/>
                        </a:solidFill>
                        <a:effectLst/>
                        <a:latin typeface="Calibri" panose="020F0502020204030204" pitchFamily="34" charset="0"/>
                      </a:endParaRPr>
                    </a:p>
                  </a:txBody>
                  <a:tcPr marL="8056" marR="8056" marT="8056"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r>
              <a:tr h="368300">
                <a:tc>
                  <a:txBody>
                    <a:bodyPr/>
                    <a:lstStyle/>
                    <a:p>
                      <a:pPr algn="l" fontAlgn="b"/>
                      <a:endParaRPr lang="en-US" sz="1600" b="0" i="0" u="none" strike="noStrike">
                        <a:solidFill>
                          <a:srgbClr val="000000"/>
                        </a:solidFill>
                        <a:effectLst/>
                        <a:latin typeface="Calibri" panose="020F0502020204030204" pitchFamily="34" charset="0"/>
                      </a:endParaRPr>
                    </a:p>
                  </a:txBody>
                  <a:tcPr marL="8056" marR="8056" marT="8056"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gridSpan="2">
                  <a:txBody>
                    <a:bodyPr/>
                    <a:lstStyle/>
                    <a:p>
                      <a:pPr algn="ctr" fontAlgn="b"/>
                      <a:r>
                        <a:rPr lang="en-US" sz="1600" b="1" i="0" u="none" strike="noStrike" dirty="0">
                          <a:solidFill>
                            <a:srgbClr val="000000"/>
                          </a:solidFill>
                          <a:effectLst/>
                          <a:latin typeface="Calibri" panose="020F0502020204030204" pitchFamily="34" charset="0"/>
                        </a:rPr>
                        <a:t>Female</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hMerge="1">
                  <a:txBody>
                    <a:bodyPr/>
                    <a:lstStyle/>
                    <a:p>
                      <a:pPr algn="ctr" fontAlgn="b"/>
                      <a:endParaRPr lang="en-US" sz="1600" b="1" i="0" u="none" strike="noStrike" dirty="0">
                        <a:solidFill>
                          <a:srgbClr val="000000"/>
                        </a:solidFill>
                        <a:effectLst/>
                        <a:latin typeface="Calibri" panose="020F0502020204030204" pitchFamily="34" charset="0"/>
                      </a:endParaRP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gridSpan="2">
                  <a:txBody>
                    <a:bodyPr/>
                    <a:lstStyle/>
                    <a:p>
                      <a:pPr algn="ctr" fontAlgn="b"/>
                      <a:r>
                        <a:rPr lang="en-US" sz="1600" b="1" i="0" u="none" strike="noStrike" dirty="0">
                          <a:solidFill>
                            <a:srgbClr val="000000"/>
                          </a:solidFill>
                          <a:effectLst/>
                          <a:latin typeface="Calibri" panose="020F0502020204030204" pitchFamily="34" charset="0"/>
                        </a:rPr>
                        <a:t>Male</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hMerge="1">
                  <a:txBody>
                    <a:bodyPr/>
                    <a:lstStyle/>
                    <a:p>
                      <a:pPr algn="ctr" fontAlgn="b"/>
                      <a:endParaRPr lang="en-US" sz="1600" b="1" i="0" u="none" strike="noStrike" dirty="0">
                        <a:solidFill>
                          <a:srgbClr val="000000"/>
                        </a:solidFill>
                        <a:effectLst/>
                        <a:latin typeface="Calibri" panose="020F0502020204030204" pitchFamily="34" charset="0"/>
                      </a:endParaRP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gridSpan="2">
                  <a:txBody>
                    <a:bodyPr/>
                    <a:lstStyle/>
                    <a:p>
                      <a:pPr algn="ctr" fontAlgn="b"/>
                      <a:r>
                        <a:rPr lang="en-US" sz="1600" b="1" i="0" u="none" strike="noStrike" dirty="0">
                          <a:solidFill>
                            <a:srgbClr val="000000"/>
                          </a:solidFill>
                          <a:effectLst/>
                          <a:latin typeface="Calibri" panose="020F0502020204030204" pitchFamily="34" charset="0"/>
                        </a:rPr>
                        <a:t>Transgender</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hMerge="1">
                  <a:txBody>
                    <a:bodyPr/>
                    <a:lstStyle/>
                    <a:p>
                      <a:pPr algn="ctr" fontAlgn="b"/>
                      <a:endParaRPr lang="en-US" sz="1600" b="1" i="0" u="none" strike="noStrike" dirty="0">
                        <a:solidFill>
                          <a:srgbClr val="000000"/>
                        </a:solidFill>
                        <a:effectLst/>
                        <a:latin typeface="Calibri" panose="020F0502020204030204" pitchFamily="34" charset="0"/>
                      </a:endParaRP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gridSpan="2">
                  <a:txBody>
                    <a:bodyPr/>
                    <a:lstStyle/>
                    <a:p>
                      <a:pPr algn="ctr" fontAlgn="b"/>
                      <a:r>
                        <a:rPr lang="en-US" sz="1600" b="1" i="0" u="none" strike="noStrike" dirty="0">
                          <a:solidFill>
                            <a:srgbClr val="000000"/>
                          </a:solidFill>
                          <a:effectLst/>
                          <a:latin typeface="Calibri" panose="020F0502020204030204" pitchFamily="34" charset="0"/>
                        </a:rPr>
                        <a:t>Other</a:t>
                      </a:r>
                    </a:p>
                  </a:txBody>
                  <a:tcPr marL="8056" marR="8056" marT="8056"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hMerge="1">
                  <a:txBody>
                    <a:bodyPr/>
                    <a:lstStyle/>
                    <a:p>
                      <a:pPr algn="ctr" fontAlgn="b"/>
                      <a:endParaRPr lang="en-US" sz="1600" b="1" i="0" u="none" strike="noStrike" dirty="0">
                        <a:solidFill>
                          <a:srgbClr val="000000"/>
                        </a:solidFill>
                        <a:effectLst/>
                        <a:latin typeface="Calibri" panose="020F0502020204030204" pitchFamily="34" charset="0"/>
                      </a:endParaRPr>
                    </a:p>
                  </a:txBody>
                  <a:tcPr marL="8056" marR="8056" marT="8056"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r>
              <a:tr h="263019">
                <a:tc>
                  <a:txBody>
                    <a:bodyPr/>
                    <a:lstStyle/>
                    <a:p>
                      <a:pPr algn="l" fontAlgn="b"/>
                      <a:endParaRPr lang="en-US" sz="1600" b="0" i="0" u="none" strike="noStrike" dirty="0">
                        <a:solidFill>
                          <a:srgbClr val="000000"/>
                        </a:solidFill>
                        <a:effectLst/>
                        <a:latin typeface="Calibri" panose="020F0502020204030204" pitchFamily="34" charset="0"/>
                      </a:endParaRPr>
                    </a:p>
                  </a:txBody>
                  <a:tcPr marL="8056" marR="8056" marT="8056"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ABABAB"/>
                      </a:solidFill>
                      <a:prstDash val="solid"/>
                      <a:round/>
                      <a:headEnd type="none" w="med" len="med"/>
                      <a:tailEnd type="none" w="med" len="med"/>
                    </a:lnB>
                    <a:solidFill>
                      <a:srgbClr val="DDEBF7"/>
                    </a:solidFill>
                  </a:tcPr>
                </a:tc>
                <a:tc>
                  <a:txBody>
                    <a:bodyPr/>
                    <a:lstStyle/>
                    <a:p>
                      <a:pPr algn="ctr" fontAlgn="b"/>
                      <a:r>
                        <a:rPr lang="en-US" sz="1600" b="0" i="0" u="none" strike="noStrike" dirty="0">
                          <a:solidFill>
                            <a:srgbClr val="000000"/>
                          </a:solidFill>
                          <a:effectLst/>
                          <a:latin typeface="Calibri" panose="020F0502020204030204" pitchFamily="34" charset="0"/>
                        </a:rPr>
                        <a:t>#</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1" i="0" u="none" strike="noStrike" dirty="0">
                          <a:solidFill>
                            <a:srgbClr val="000000"/>
                          </a:solidFill>
                          <a:effectLst/>
                          <a:latin typeface="Calibri" panose="020F0502020204030204" pitchFamily="34" charset="0"/>
                        </a:rPr>
                        <a:t>%</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a:solidFill>
                            <a:srgbClr val="000000"/>
                          </a:solidFill>
                          <a:effectLst/>
                          <a:latin typeface="Calibri" panose="020F0502020204030204" pitchFamily="34" charset="0"/>
                        </a:rPr>
                        <a:t>#</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1" i="0" u="none" strike="noStrike">
                          <a:solidFill>
                            <a:srgbClr val="000000"/>
                          </a:solidFill>
                          <a:effectLst/>
                          <a:latin typeface="Calibri" panose="020F0502020204030204" pitchFamily="34" charset="0"/>
                        </a:rPr>
                        <a:t>%</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dirty="0">
                          <a:solidFill>
                            <a:srgbClr val="000000"/>
                          </a:solidFill>
                          <a:effectLst/>
                          <a:latin typeface="Calibri" panose="020F0502020204030204" pitchFamily="34" charset="0"/>
                        </a:rPr>
                        <a:t>#</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1" i="0" u="none" strike="noStrike">
                          <a:solidFill>
                            <a:srgbClr val="000000"/>
                          </a:solidFill>
                          <a:effectLst/>
                          <a:latin typeface="Calibri" panose="020F0502020204030204" pitchFamily="34" charset="0"/>
                        </a:rPr>
                        <a:t>%</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a:solidFill>
                            <a:srgbClr val="000000"/>
                          </a:solidFill>
                          <a:effectLst/>
                          <a:latin typeface="Calibri" panose="020F0502020204030204" pitchFamily="34" charset="0"/>
                        </a:rPr>
                        <a:t>#</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1" i="0" u="none" strike="noStrike">
                          <a:solidFill>
                            <a:srgbClr val="000000"/>
                          </a:solidFill>
                          <a:effectLst/>
                          <a:latin typeface="Calibri" panose="020F0502020204030204" pitchFamily="34" charset="0"/>
                        </a:rPr>
                        <a:t>%</a:t>
                      </a:r>
                    </a:p>
                  </a:txBody>
                  <a:tcPr marL="8056" marR="8056" marT="8056"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r>
              <a:tr h="263019">
                <a:tc>
                  <a:txBody>
                    <a:bodyPr/>
                    <a:lstStyle/>
                    <a:p>
                      <a:pPr algn="l" fontAlgn="b"/>
                      <a:r>
                        <a:rPr lang="en-US" sz="1600" b="0" i="0" u="none" strike="noStrike">
                          <a:solidFill>
                            <a:srgbClr val="000000"/>
                          </a:solidFill>
                          <a:effectLst/>
                          <a:latin typeface="Calibri" panose="020F0502020204030204" pitchFamily="34" charset="0"/>
                        </a:rPr>
                        <a:t>Mission, goals, and values of the organization</a:t>
                      </a:r>
                    </a:p>
                  </a:txBody>
                  <a:tcPr marL="8056" marR="8056" marT="8056" marB="0" anchor="b">
                    <a:lnL w="6350" cap="flat" cmpd="sng" algn="ctr">
                      <a:solidFill>
                        <a:srgbClr val="ABABAB"/>
                      </a:solidFill>
                      <a:prstDash val="solid"/>
                      <a:round/>
                      <a:headEnd type="none" w="med" len="med"/>
                      <a:tailEnd type="none" w="med" len="med"/>
                    </a:lnL>
                    <a:lnR>
                      <a:noFill/>
                    </a:lnR>
                    <a:lnT w="6350" cap="flat" cmpd="sng" algn="ctr">
                      <a:solidFill>
                        <a:srgbClr val="ABABAB"/>
                      </a:solidFill>
                      <a:prstDash val="solid"/>
                      <a:round/>
                      <a:headEnd type="none" w="med" len="med"/>
                      <a:tailEnd type="none" w="med" len="med"/>
                    </a:lnT>
                    <a:lnB w="6350" cap="flat" cmpd="sng" algn="ctr">
                      <a:solidFill>
                        <a:srgbClr val="ABABAB"/>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56</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48.70%</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66</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46.48%</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2</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100</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0</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0</a:t>
                      </a:r>
                    </a:p>
                  </a:txBody>
                  <a:tcPr marL="8056" marR="8056" marT="8056"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r>
              <a:tr h="263019">
                <a:tc>
                  <a:txBody>
                    <a:bodyPr/>
                    <a:lstStyle/>
                    <a:p>
                      <a:pPr algn="l" fontAlgn="b"/>
                      <a:r>
                        <a:rPr lang="en-US" sz="1600" b="0" i="0" u="none" strike="noStrike">
                          <a:solidFill>
                            <a:srgbClr val="000000"/>
                          </a:solidFill>
                          <a:effectLst/>
                          <a:latin typeface="Calibri" panose="020F0502020204030204" pitchFamily="34" charset="0"/>
                        </a:rPr>
                        <a:t>Work space (office, cubicle, etc.)</a:t>
                      </a:r>
                    </a:p>
                  </a:txBody>
                  <a:tcPr marL="8056" marR="8056" marT="8056" marB="0" anchor="b">
                    <a:lnL w="6350" cap="flat" cmpd="sng" algn="ctr">
                      <a:solidFill>
                        <a:srgbClr val="ABABAB"/>
                      </a:solidFill>
                      <a:prstDash val="solid"/>
                      <a:round/>
                      <a:headEnd type="none" w="med" len="med"/>
                      <a:tailEnd type="none" w="med" len="med"/>
                    </a:lnL>
                    <a:lnR>
                      <a:noFill/>
                    </a:lnR>
                    <a:lnT w="6350" cap="flat" cmpd="sng" algn="ctr">
                      <a:solidFill>
                        <a:srgbClr val="ABABAB"/>
                      </a:solidFill>
                      <a:prstDash val="solid"/>
                      <a:round/>
                      <a:headEnd type="none" w="med" len="med"/>
                      <a:tailEnd type="none" w="med" len="med"/>
                    </a:lnT>
                    <a:lnB w="6350" cap="flat" cmpd="sng" algn="ctr">
                      <a:solidFill>
                        <a:srgbClr val="ABABAB"/>
                      </a:solidFill>
                      <a:prstDash val="solid"/>
                      <a:round/>
                      <a:headEnd type="none" w="med" len="med"/>
                      <a:tailEnd type="none" w="med" len="med"/>
                    </a:lnB>
                    <a:solidFill>
                      <a:srgbClr val="DDEBF7"/>
                    </a:solidFill>
                  </a:tcPr>
                </a:tc>
                <a:tc>
                  <a:txBody>
                    <a:bodyPr/>
                    <a:lstStyle/>
                    <a:p>
                      <a:pPr algn="ctr" fontAlgn="b"/>
                      <a:r>
                        <a:rPr lang="en-US" sz="1600" b="0" i="0" u="none" strike="noStrike" dirty="0">
                          <a:solidFill>
                            <a:srgbClr val="000000"/>
                          </a:solidFill>
                          <a:effectLst/>
                          <a:latin typeface="Calibri" panose="020F0502020204030204" pitchFamily="34" charset="0"/>
                        </a:rPr>
                        <a:t>66</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dirty="0">
                          <a:solidFill>
                            <a:srgbClr val="000000"/>
                          </a:solidFill>
                          <a:effectLst/>
                          <a:latin typeface="Calibri" panose="020F0502020204030204" pitchFamily="34" charset="0"/>
                        </a:rPr>
                        <a:t>57.39%</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dirty="0">
                          <a:solidFill>
                            <a:srgbClr val="000000"/>
                          </a:solidFill>
                          <a:effectLst/>
                          <a:latin typeface="Calibri" panose="020F0502020204030204" pitchFamily="34" charset="0"/>
                        </a:rPr>
                        <a:t>74</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dirty="0">
                          <a:solidFill>
                            <a:srgbClr val="000000"/>
                          </a:solidFill>
                          <a:effectLst/>
                          <a:latin typeface="Calibri" panose="020F0502020204030204" pitchFamily="34" charset="0"/>
                        </a:rPr>
                        <a:t>52.11%</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a:solidFill>
                            <a:srgbClr val="000000"/>
                          </a:solidFill>
                          <a:effectLst/>
                          <a:latin typeface="Calibri" panose="020F0502020204030204" pitchFamily="34" charset="0"/>
                        </a:rPr>
                        <a:t>1</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dirty="0">
                          <a:solidFill>
                            <a:srgbClr val="000000"/>
                          </a:solidFill>
                          <a:effectLst/>
                          <a:latin typeface="Calibri" panose="020F0502020204030204" pitchFamily="34" charset="0"/>
                        </a:rPr>
                        <a:t>50</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a:solidFill>
                            <a:srgbClr val="000000"/>
                          </a:solidFill>
                          <a:effectLst/>
                          <a:latin typeface="Calibri" panose="020F0502020204030204" pitchFamily="34" charset="0"/>
                        </a:rPr>
                        <a:t>1</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a:solidFill>
                            <a:srgbClr val="000000"/>
                          </a:solidFill>
                          <a:effectLst/>
                          <a:latin typeface="Calibri" panose="020F0502020204030204" pitchFamily="34" charset="0"/>
                        </a:rPr>
                        <a:t>100</a:t>
                      </a:r>
                    </a:p>
                  </a:txBody>
                  <a:tcPr marL="8056" marR="8056" marT="8056"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r>
              <a:tr h="517625">
                <a:tc>
                  <a:txBody>
                    <a:bodyPr/>
                    <a:lstStyle/>
                    <a:p>
                      <a:pPr algn="l" fontAlgn="b"/>
                      <a:r>
                        <a:rPr lang="en-US" sz="1600" b="0" i="0" u="none" strike="noStrike">
                          <a:solidFill>
                            <a:srgbClr val="000000"/>
                          </a:solidFill>
                          <a:effectLst/>
                          <a:latin typeface="Calibri" panose="020F0502020204030204" pitchFamily="34" charset="0"/>
                        </a:rPr>
                        <a:t>Having the resources needed to do the job well (people, technology, etc.) </a:t>
                      </a:r>
                    </a:p>
                  </a:txBody>
                  <a:tcPr marL="8056" marR="8056" marT="8056" marB="0" anchor="b">
                    <a:lnL w="6350" cap="flat" cmpd="sng" algn="ctr">
                      <a:solidFill>
                        <a:srgbClr val="ABABAB"/>
                      </a:solidFill>
                      <a:prstDash val="solid"/>
                      <a:round/>
                      <a:headEnd type="none" w="med" len="med"/>
                      <a:tailEnd type="none" w="med" len="med"/>
                    </a:lnL>
                    <a:lnR>
                      <a:noFill/>
                    </a:lnR>
                    <a:lnT w="6350" cap="flat" cmpd="sng" algn="ctr">
                      <a:solidFill>
                        <a:srgbClr val="ABABAB"/>
                      </a:solidFill>
                      <a:prstDash val="solid"/>
                      <a:round/>
                      <a:headEnd type="none" w="med" len="med"/>
                      <a:tailEnd type="none" w="med" len="med"/>
                    </a:lnT>
                    <a:lnB w="6350" cap="flat" cmpd="sng" algn="ctr">
                      <a:solidFill>
                        <a:srgbClr val="ABABAB"/>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90</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78.26%</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107</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75.35%</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2</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100</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1</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100</a:t>
                      </a:r>
                    </a:p>
                  </a:txBody>
                  <a:tcPr marL="8056" marR="8056" marT="8056"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r>
              <a:tr h="263019">
                <a:tc>
                  <a:txBody>
                    <a:bodyPr/>
                    <a:lstStyle/>
                    <a:p>
                      <a:pPr algn="l" fontAlgn="b"/>
                      <a:r>
                        <a:rPr lang="en-US" sz="1600" b="0" i="0" u="none" strike="noStrike">
                          <a:solidFill>
                            <a:srgbClr val="000000"/>
                          </a:solidFill>
                          <a:effectLst/>
                          <a:latin typeface="Calibri" panose="020F0502020204030204" pitchFamily="34" charset="0"/>
                        </a:rPr>
                        <a:t>Diverse workforce</a:t>
                      </a:r>
                    </a:p>
                  </a:txBody>
                  <a:tcPr marL="8056" marR="8056" marT="8056" marB="0" anchor="b">
                    <a:lnL w="6350" cap="flat" cmpd="sng" algn="ctr">
                      <a:solidFill>
                        <a:srgbClr val="ABABAB"/>
                      </a:solidFill>
                      <a:prstDash val="solid"/>
                      <a:round/>
                      <a:headEnd type="none" w="med" len="med"/>
                      <a:tailEnd type="none" w="med" len="med"/>
                    </a:lnL>
                    <a:lnR>
                      <a:noFill/>
                    </a:lnR>
                    <a:lnT w="6350" cap="flat" cmpd="sng" algn="ctr">
                      <a:solidFill>
                        <a:srgbClr val="ABABAB"/>
                      </a:solidFill>
                      <a:prstDash val="solid"/>
                      <a:round/>
                      <a:headEnd type="none" w="med" len="med"/>
                      <a:tailEnd type="none" w="med" len="med"/>
                    </a:lnT>
                    <a:lnB w="6350" cap="flat" cmpd="sng" algn="ctr">
                      <a:solidFill>
                        <a:srgbClr val="ABABAB"/>
                      </a:solidFill>
                      <a:prstDash val="solid"/>
                      <a:round/>
                      <a:headEnd type="none" w="med" len="med"/>
                      <a:tailEnd type="none" w="med" len="med"/>
                    </a:lnB>
                    <a:solidFill>
                      <a:srgbClr val="DDEBF7"/>
                    </a:solidFill>
                  </a:tcPr>
                </a:tc>
                <a:tc>
                  <a:txBody>
                    <a:bodyPr/>
                    <a:lstStyle/>
                    <a:p>
                      <a:pPr algn="ctr" fontAlgn="b"/>
                      <a:r>
                        <a:rPr lang="en-US" sz="1600" b="0" i="0" u="none" strike="noStrike">
                          <a:solidFill>
                            <a:srgbClr val="000000"/>
                          </a:solidFill>
                          <a:effectLst/>
                          <a:latin typeface="Calibri" panose="020F0502020204030204" pitchFamily="34" charset="0"/>
                        </a:rPr>
                        <a:t>42</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a:solidFill>
                            <a:srgbClr val="000000"/>
                          </a:solidFill>
                          <a:effectLst/>
                          <a:latin typeface="Calibri" panose="020F0502020204030204" pitchFamily="34" charset="0"/>
                        </a:rPr>
                        <a:t>36.52%</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a:solidFill>
                            <a:srgbClr val="000000"/>
                          </a:solidFill>
                          <a:effectLst/>
                          <a:latin typeface="Calibri" panose="020F0502020204030204" pitchFamily="34" charset="0"/>
                        </a:rPr>
                        <a:t>36</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a:solidFill>
                            <a:srgbClr val="000000"/>
                          </a:solidFill>
                          <a:effectLst/>
                          <a:latin typeface="Calibri" panose="020F0502020204030204" pitchFamily="34" charset="0"/>
                        </a:rPr>
                        <a:t>25.35%</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a:solidFill>
                            <a:srgbClr val="000000"/>
                          </a:solidFill>
                          <a:effectLst/>
                          <a:latin typeface="Calibri" panose="020F0502020204030204" pitchFamily="34" charset="0"/>
                        </a:rPr>
                        <a:t>1</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dirty="0">
                          <a:solidFill>
                            <a:srgbClr val="000000"/>
                          </a:solidFill>
                          <a:effectLst/>
                          <a:latin typeface="Calibri" panose="020F0502020204030204" pitchFamily="34" charset="0"/>
                        </a:rPr>
                        <a:t>50</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a:solidFill>
                            <a:srgbClr val="000000"/>
                          </a:solidFill>
                          <a:effectLst/>
                          <a:latin typeface="Calibri" panose="020F0502020204030204" pitchFamily="34" charset="0"/>
                        </a:rPr>
                        <a:t>1</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a:solidFill>
                            <a:srgbClr val="000000"/>
                          </a:solidFill>
                          <a:effectLst/>
                          <a:latin typeface="Calibri" panose="020F0502020204030204" pitchFamily="34" charset="0"/>
                        </a:rPr>
                        <a:t>100</a:t>
                      </a:r>
                    </a:p>
                  </a:txBody>
                  <a:tcPr marL="8056" marR="8056" marT="8056"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r>
              <a:tr h="263019">
                <a:tc>
                  <a:txBody>
                    <a:bodyPr/>
                    <a:lstStyle/>
                    <a:p>
                      <a:pPr algn="l" fontAlgn="b"/>
                      <a:r>
                        <a:rPr lang="en-US" sz="1600" b="0" i="0" u="none" strike="noStrike">
                          <a:solidFill>
                            <a:srgbClr val="000000"/>
                          </a:solidFill>
                          <a:effectLst/>
                          <a:latin typeface="Calibri" panose="020F0502020204030204" pitchFamily="34" charset="0"/>
                        </a:rPr>
                        <a:t>Diverse senior management</a:t>
                      </a:r>
                    </a:p>
                  </a:txBody>
                  <a:tcPr marL="8056" marR="8056" marT="8056" marB="0" anchor="b">
                    <a:lnL w="6350" cap="flat" cmpd="sng" algn="ctr">
                      <a:solidFill>
                        <a:srgbClr val="ABABAB"/>
                      </a:solidFill>
                      <a:prstDash val="solid"/>
                      <a:round/>
                      <a:headEnd type="none" w="med" len="med"/>
                      <a:tailEnd type="none" w="med" len="med"/>
                    </a:lnL>
                    <a:lnR>
                      <a:noFill/>
                    </a:lnR>
                    <a:lnT w="6350" cap="flat" cmpd="sng" algn="ctr">
                      <a:solidFill>
                        <a:srgbClr val="ABABAB"/>
                      </a:solidFill>
                      <a:prstDash val="solid"/>
                      <a:round/>
                      <a:headEnd type="none" w="med" len="med"/>
                      <a:tailEnd type="none" w="med" len="med"/>
                    </a:lnT>
                    <a:lnB w="6350" cap="flat" cmpd="sng" algn="ctr">
                      <a:solidFill>
                        <a:srgbClr val="ABABAB"/>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46</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40.00%</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35</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24.65%</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1</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50</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1</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100</a:t>
                      </a:r>
                    </a:p>
                  </a:txBody>
                  <a:tcPr marL="8056" marR="8056" marT="8056"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r>
              <a:tr h="263019">
                <a:tc>
                  <a:txBody>
                    <a:bodyPr/>
                    <a:lstStyle/>
                    <a:p>
                      <a:pPr algn="l" fontAlgn="b"/>
                      <a:r>
                        <a:rPr lang="en-US" sz="1600" b="0" i="0" u="none" strike="noStrike">
                          <a:solidFill>
                            <a:srgbClr val="000000"/>
                          </a:solidFill>
                          <a:effectLst/>
                          <a:latin typeface="Calibri" panose="020F0502020204030204" pitchFamily="34" charset="0"/>
                        </a:rPr>
                        <a:t>Relationship(s) with coworkers</a:t>
                      </a:r>
                    </a:p>
                  </a:txBody>
                  <a:tcPr marL="8056" marR="8056" marT="8056" marB="0" anchor="b">
                    <a:lnL w="6350" cap="flat" cmpd="sng" algn="ctr">
                      <a:solidFill>
                        <a:srgbClr val="ABABAB"/>
                      </a:solidFill>
                      <a:prstDash val="solid"/>
                      <a:round/>
                      <a:headEnd type="none" w="med" len="med"/>
                      <a:tailEnd type="none" w="med" len="med"/>
                    </a:lnL>
                    <a:lnR>
                      <a:noFill/>
                    </a:lnR>
                    <a:lnT w="6350" cap="flat" cmpd="sng" algn="ctr">
                      <a:solidFill>
                        <a:srgbClr val="ABABAB"/>
                      </a:solidFill>
                      <a:prstDash val="solid"/>
                      <a:round/>
                      <a:headEnd type="none" w="med" len="med"/>
                      <a:tailEnd type="none" w="med" len="med"/>
                    </a:lnT>
                    <a:lnB w="6350" cap="flat" cmpd="sng" algn="ctr">
                      <a:solidFill>
                        <a:srgbClr val="ABABAB"/>
                      </a:solidFill>
                      <a:prstDash val="solid"/>
                      <a:round/>
                      <a:headEnd type="none" w="med" len="med"/>
                      <a:tailEnd type="none" w="med" len="med"/>
                    </a:lnB>
                    <a:solidFill>
                      <a:srgbClr val="DDEBF7"/>
                    </a:solidFill>
                  </a:tcPr>
                </a:tc>
                <a:tc>
                  <a:txBody>
                    <a:bodyPr/>
                    <a:lstStyle/>
                    <a:p>
                      <a:pPr algn="ctr" fontAlgn="b"/>
                      <a:r>
                        <a:rPr lang="en-US" sz="1600" b="0" i="0" u="none" strike="noStrike">
                          <a:solidFill>
                            <a:srgbClr val="000000"/>
                          </a:solidFill>
                          <a:effectLst/>
                          <a:latin typeface="Calibri" panose="020F0502020204030204" pitchFamily="34" charset="0"/>
                        </a:rPr>
                        <a:t>82</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a:solidFill>
                            <a:srgbClr val="000000"/>
                          </a:solidFill>
                          <a:effectLst/>
                          <a:latin typeface="Calibri" panose="020F0502020204030204" pitchFamily="34" charset="0"/>
                        </a:rPr>
                        <a:t>71.30%</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a:solidFill>
                            <a:srgbClr val="000000"/>
                          </a:solidFill>
                          <a:effectLst/>
                          <a:latin typeface="Calibri" panose="020F0502020204030204" pitchFamily="34" charset="0"/>
                        </a:rPr>
                        <a:t>93</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a:solidFill>
                            <a:srgbClr val="000000"/>
                          </a:solidFill>
                          <a:effectLst/>
                          <a:latin typeface="Calibri" panose="020F0502020204030204" pitchFamily="34" charset="0"/>
                        </a:rPr>
                        <a:t>65.49%</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a:solidFill>
                            <a:srgbClr val="000000"/>
                          </a:solidFill>
                          <a:effectLst/>
                          <a:latin typeface="Calibri" panose="020F0502020204030204" pitchFamily="34" charset="0"/>
                        </a:rPr>
                        <a:t>2</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dirty="0">
                          <a:solidFill>
                            <a:srgbClr val="000000"/>
                          </a:solidFill>
                          <a:effectLst/>
                          <a:latin typeface="Calibri" panose="020F0502020204030204" pitchFamily="34" charset="0"/>
                        </a:rPr>
                        <a:t>100</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dirty="0">
                          <a:solidFill>
                            <a:srgbClr val="000000"/>
                          </a:solidFill>
                          <a:effectLst/>
                          <a:latin typeface="Calibri" panose="020F0502020204030204" pitchFamily="34" charset="0"/>
                        </a:rPr>
                        <a:t>1</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a:solidFill>
                            <a:srgbClr val="000000"/>
                          </a:solidFill>
                          <a:effectLst/>
                          <a:latin typeface="Calibri" panose="020F0502020204030204" pitchFamily="34" charset="0"/>
                        </a:rPr>
                        <a:t>100</a:t>
                      </a:r>
                    </a:p>
                  </a:txBody>
                  <a:tcPr marL="8056" marR="8056" marT="8056"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r>
              <a:tr h="263019">
                <a:tc>
                  <a:txBody>
                    <a:bodyPr/>
                    <a:lstStyle/>
                    <a:p>
                      <a:pPr algn="l" fontAlgn="b"/>
                      <a:r>
                        <a:rPr lang="en-US" sz="1600" b="0" i="0" u="none" strike="noStrike">
                          <a:solidFill>
                            <a:srgbClr val="000000"/>
                          </a:solidFill>
                          <a:effectLst/>
                          <a:latin typeface="Calibri" panose="020F0502020204030204" pitchFamily="34" charset="0"/>
                        </a:rPr>
                        <a:t>Treated with respect by colleagues</a:t>
                      </a:r>
                    </a:p>
                  </a:txBody>
                  <a:tcPr marL="8056" marR="8056" marT="8056" marB="0" anchor="b">
                    <a:lnL w="6350" cap="flat" cmpd="sng" algn="ctr">
                      <a:solidFill>
                        <a:srgbClr val="ABABAB"/>
                      </a:solidFill>
                      <a:prstDash val="solid"/>
                      <a:round/>
                      <a:headEnd type="none" w="med" len="med"/>
                      <a:tailEnd type="none" w="med" len="med"/>
                    </a:lnL>
                    <a:lnR>
                      <a:noFill/>
                    </a:lnR>
                    <a:lnT w="6350" cap="flat" cmpd="sng" algn="ctr">
                      <a:solidFill>
                        <a:srgbClr val="ABABAB"/>
                      </a:solidFill>
                      <a:prstDash val="solid"/>
                      <a:round/>
                      <a:headEnd type="none" w="med" len="med"/>
                      <a:tailEnd type="none" w="med" len="med"/>
                    </a:lnT>
                    <a:lnB w="6350" cap="flat" cmpd="sng" algn="ctr">
                      <a:solidFill>
                        <a:srgbClr val="ABABAB"/>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85</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73.91%</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103</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72.54%</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2</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100</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1</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100</a:t>
                      </a:r>
                    </a:p>
                  </a:txBody>
                  <a:tcPr marL="8056" marR="8056" marT="8056"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r>
              <a:tr h="772232">
                <a:tc>
                  <a:txBody>
                    <a:bodyPr/>
                    <a:lstStyle/>
                    <a:p>
                      <a:pPr algn="l" fontAlgn="b"/>
                      <a:r>
                        <a:rPr lang="en-US" sz="1600" b="0" i="0" u="none" strike="noStrike">
                          <a:solidFill>
                            <a:srgbClr val="000000"/>
                          </a:solidFill>
                          <a:effectLst/>
                          <a:latin typeface="Calibri" panose="020F0502020204030204" pitchFamily="34" charset="0"/>
                        </a:rPr>
                        <a:t>Availability of affinity groups based on race, gender, cultural background, or similar characteristics (e.g. Women in IT)</a:t>
                      </a:r>
                    </a:p>
                  </a:txBody>
                  <a:tcPr marL="8056" marR="8056" marT="8056" marB="0" anchor="b">
                    <a:lnL w="6350" cap="flat" cmpd="sng" algn="ctr">
                      <a:solidFill>
                        <a:srgbClr val="ABABAB"/>
                      </a:solidFill>
                      <a:prstDash val="solid"/>
                      <a:round/>
                      <a:headEnd type="none" w="med" len="med"/>
                      <a:tailEnd type="none" w="med" len="med"/>
                    </a:lnL>
                    <a:lnR>
                      <a:noFill/>
                    </a:lnR>
                    <a:lnT w="6350" cap="flat" cmpd="sng" algn="ctr">
                      <a:solidFill>
                        <a:srgbClr val="ABABAB"/>
                      </a:solidFill>
                      <a:prstDash val="solid"/>
                      <a:round/>
                      <a:headEnd type="none" w="med" len="med"/>
                      <a:tailEnd type="none" w="med" len="med"/>
                    </a:lnT>
                    <a:lnB w="6350" cap="flat" cmpd="sng" algn="ctr">
                      <a:solidFill>
                        <a:srgbClr val="ABABAB"/>
                      </a:solidFill>
                      <a:prstDash val="solid"/>
                      <a:round/>
                      <a:headEnd type="none" w="med" len="med"/>
                      <a:tailEnd type="none" w="med" len="med"/>
                    </a:lnB>
                    <a:solidFill>
                      <a:srgbClr val="DDEBF7"/>
                    </a:solidFill>
                  </a:tcPr>
                </a:tc>
                <a:tc>
                  <a:txBody>
                    <a:bodyPr/>
                    <a:lstStyle/>
                    <a:p>
                      <a:pPr algn="ctr" fontAlgn="b"/>
                      <a:r>
                        <a:rPr lang="en-US" sz="1600" b="0" i="0" u="none" strike="noStrike">
                          <a:solidFill>
                            <a:srgbClr val="000000"/>
                          </a:solidFill>
                          <a:effectLst/>
                          <a:latin typeface="Calibri" panose="020F0502020204030204" pitchFamily="34" charset="0"/>
                        </a:rPr>
                        <a:t>31</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a:solidFill>
                            <a:srgbClr val="000000"/>
                          </a:solidFill>
                          <a:effectLst/>
                          <a:latin typeface="Calibri" panose="020F0502020204030204" pitchFamily="34" charset="0"/>
                        </a:rPr>
                        <a:t>26.96%</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a:solidFill>
                            <a:srgbClr val="000000"/>
                          </a:solidFill>
                          <a:effectLst/>
                          <a:latin typeface="Calibri" panose="020F0502020204030204" pitchFamily="34" charset="0"/>
                        </a:rPr>
                        <a:t>18</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dirty="0">
                          <a:solidFill>
                            <a:srgbClr val="000000"/>
                          </a:solidFill>
                          <a:effectLst/>
                          <a:latin typeface="Calibri" panose="020F0502020204030204" pitchFamily="34" charset="0"/>
                        </a:rPr>
                        <a:t>12.68%</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a:solidFill>
                            <a:srgbClr val="000000"/>
                          </a:solidFill>
                          <a:effectLst/>
                          <a:latin typeface="Calibri" panose="020F0502020204030204" pitchFamily="34" charset="0"/>
                        </a:rPr>
                        <a:t>1</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a:solidFill>
                            <a:srgbClr val="000000"/>
                          </a:solidFill>
                          <a:effectLst/>
                          <a:latin typeface="Calibri" panose="020F0502020204030204" pitchFamily="34" charset="0"/>
                        </a:rPr>
                        <a:t>50</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dirty="0">
                          <a:solidFill>
                            <a:srgbClr val="000000"/>
                          </a:solidFill>
                          <a:effectLst/>
                          <a:latin typeface="Calibri" panose="020F0502020204030204" pitchFamily="34" charset="0"/>
                        </a:rPr>
                        <a:t>0</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a:solidFill>
                            <a:srgbClr val="000000"/>
                          </a:solidFill>
                          <a:effectLst/>
                          <a:latin typeface="Calibri" panose="020F0502020204030204" pitchFamily="34" charset="0"/>
                        </a:rPr>
                        <a:t>0</a:t>
                      </a:r>
                    </a:p>
                  </a:txBody>
                  <a:tcPr marL="8056" marR="8056" marT="8056"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r>
              <a:tr h="263019">
                <a:tc>
                  <a:txBody>
                    <a:bodyPr/>
                    <a:lstStyle/>
                    <a:p>
                      <a:pPr algn="l" fontAlgn="b"/>
                      <a:r>
                        <a:rPr lang="en-US" sz="1600" b="0" i="0" u="none" strike="noStrike">
                          <a:solidFill>
                            <a:srgbClr val="000000"/>
                          </a:solidFill>
                          <a:effectLst/>
                          <a:latin typeface="Calibri" panose="020F0502020204030204" pitchFamily="34" charset="0"/>
                        </a:rPr>
                        <a:t>Prestige of institution</a:t>
                      </a:r>
                    </a:p>
                  </a:txBody>
                  <a:tcPr marL="8056" marR="8056" marT="8056" marB="0" anchor="b">
                    <a:lnL w="6350" cap="flat" cmpd="sng" algn="ctr">
                      <a:solidFill>
                        <a:srgbClr val="ABABAB"/>
                      </a:solidFill>
                      <a:prstDash val="solid"/>
                      <a:round/>
                      <a:headEnd type="none" w="med" len="med"/>
                      <a:tailEnd type="none" w="med" len="med"/>
                    </a:lnL>
                    <a:lnR>
                      <a:noFill/>
                    </a:lnR>
                    <a:lnT w="6350" cap="flat" cmpd="sng" algn="ctr">
                      <a:solidFill>
                        <a:srgbClr val="ABABAB"/>
                      </a:solidFill>
                      <a:prstDash val="solid"/>
                      <a:round/>
                      <a:headEnd type="none" w="med" len="med"/>
                      <a:tailEnd type="none" w="med" len="med"/>
                    </a:lnT>
                    <a:lnB w="6350" cap="flat" cmpd="sng" algn="ctr">
                      <a:solidFill>
                        <a:srgbClr val="ABABAB"/>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23</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20.00%</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34</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23.94%</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0</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0</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0</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0</a:t>
                      </a:r>
                    </a:p>
                  </a:txBody>
                  <a:tcPr marL="8056" marR="8056" marT="8056"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r>
              <a:tr h="263019">
                <a:tc>
                  <a:txBody>
                    <a:bodyPr/>
                    <a:lstStyle/>
                    <a:p>
                      <a:pPr algn="l" fontAlgn="b"/>
                      <a:r>
                        <a:rPr lang="en-US" sz="1600" b="0" i="0" u="none" strike="noStrike">
                          <a:solidFill>
                            <a:srgbClr val="000000"/>
                          </a:solidFill>
                          <a:effectLst/>
                          <a:latin typeface="Calibri" panose="020F0502020204030204" pitchFamily="34" charset="0"/>
                        </a:rPr>
                        <a:t>Perceived financial stability of organization</a:t>
                      </a:r>
                    </a:p>
                  </a:txBody>
                  <a:tcPr marL="8056" marR="8056" marT="8056" marB="0" anchor="b">
                    <a:lnL w="6350" cap="flat" cmpd="sng" algn="ctr">
                      <a:solidFill>
                        <a:srgbClr val="ABABAB"/>
                      </a:solidFill>
                      <a:prstDash val="solid"/>
                      <a:round/>
                      <a:headEnd type="none" w="med" len="med"/>
                      <a:tailEnd type="none" w="med" len="med"/>
                    </a:lnL>
                    <a:lnR>
                      <a:noFill/>
                    </a:lnR>
                    <a:lnT w="6350" cap="flat" cmpd="sng" algn="ctr">
                      <a:solidFill>
                        <a:srgbClr val="ABABAB"/>
                      </a:solidFill>
                      <a:prstDash val="solid"/>
                      <a:round/>
                      <a:headEnd type="none" w="med" len="med"/>
                      <a:tailEnd type="none" w="med" len="med"/>
                    </a:lnT>
                    <a:lnB w="6350" cap="flat" cmpd="sng" algn="ctr">
                      <a:solidFill>
                        <a:srgbClr val="ABABAB"/>
                      </a:solidFill>
                      <a:prstDash val="solid"/>
                      <a:round/>
                      <a:headEnd type="none" w="med" len="med"/>
                      <a:tailEnd type="none" w="med" len="med"/>
                    </a:lnB>
                    <a:solidFill>
                      <a:srgbClr val="DDEBF7"/>
                    </a:solidFill>
                  </a:tcPr>
                </a:tc>
                <a:tc>
                  <a:txBody>
                    <a:bodyPr/>
                    <a:lstStyle/>
                    <a:p>
                      <a:pPr algn="ctr" fontAlgn="b"/>
                      <a:r>
                        <a:rPr lang="en-US" sz="1600" b="0" i="0" u="none" strike="noStrike">
                          <a:solidFill>
                            <a:srgbClr val="000000"/>
                          </a:solidFill>
                          <a:effectLst/>
                          <a:latin typeface="Calibri" panose="020F0502020204030204" pitchFamily="34" charset="0"/>
                        </a:rPr>
                        <a:t>75</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a:solidFill>
                            <a:srgbClr val="000000"/>
                          </a:solidFill>
                          <a:effectLst/>
                          <a:latin typeface="Calibri" panose="020F0502020204030204" pitchFamily="34" charset="0"/>
                        </a:rPr>
                        <a:t>65.22%</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a:solidFill>
                            <a:srgbClr val="000000"/>
                          </a:solidFill>
                          <a:effectLst/>
                          <a:latin typeface="Calibri" panose="020F0502020204030204" pitchFamily="34" charset="0"/>
                        </a:rPr>
                        <a:t>93</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a:solidFill>
                            <a:srgbClr val="000000"/>
                          </a:solidFill>
                          <a:effectLst/>
                          <a:latin typeface="Calibri" panose="020F0502020204030204" pitchFamily="34" charset="0"/>
                        </a:rPr>
                        <a:t>65.49%</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a:solidFill>
                            <a:srgbClr val="000000"/>
                          </a:solidFill>
                          <a:effectLst/>
                          <a:latin typeface="Calibri" panose="020F0502020204030204" pitchFamily="34" charset="0"/>
                        </a:rPr>
                        <a:t>1</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a:solidFill>
                            <a:srgbClr val="000000"/>
                          </a:solidFill>
                          <a:effectLst/>
                          <a:latin typeface="Calibri" panose="020F0502020204030204" pitchFamily="34" charset="0"/>
                        </a:rPr>
                        <a:t>50</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dirty="0">
                          <a:solidFill>
                            <a:srgbClr val="000000"/>
                          </a:solidFill>
                          <a:effectLst/>
                          <a:latin typeface="Calibri" panose="020F0502020204030204" pitchFamily="34" charset="0"/>
                        </a:rPr>
                        <a:t>1</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a:solidFill>
                            <a:srgbClr val="000000"/>
                          </a:solidFill>
                          <a:effectLst/>
                          <a:latin typeface="Calibri" panose="020F0502020204030204" pitchFamily="34" charset="0"/>
                        </a:rPr>
                        <a:t>100</a:t>
                      </a:r>
                    </a:p>
                  </a:txBody>
                  <a:tcPr marL="8056" marR="8056" marT="8056"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r>
              <a:tr h="517625">
                <a:tc>
                  <a:txBody>
                    <a:bodyPr/>
                    <a:lstStyle/>
                    <a:p>
                      <a:pPr algn="l" fontAlgn="b"/>
                      <a:r>
                        <a:rPr lang="en-US" sz="1600" b="0" i="0" u="none" strike="noStrike">
                          <a:solidFill>
                            <a:srgbClr val="000000"/>
                          </a:solidFill>
                          <a:effectLst/>
                          <a:latin typeface="Calibri" panose="020F0502020204030204" pitchFamily="34" charset="0"/>
                        </a:rPr>
                        <a:t>Opportunities to have fun on the job--e.g. social activities, pets at work, celebrations</a:t>
                      </a:r>
                    </a:p>
                  </a:txBody>
                  <a:tcPr marL="8056" marR="8056" marT="8056" marB="0" anchor="b">
                    <a:lnL w="6350" cap="flat" cmpd="sng" algn="ctr">
                      <a:solidFill>
                        <a:srgbClr val="ABABAB"/>
                      </a:solidFill>
                      <a:prstDash val="solid"/>
                      <a:round/>
                      <a:headEnd type="none" w="med" len="med"/>
                      <a:tailEnd type="none" w="med" len="med"/>
                    </a:lnL>
                    <a:lnR>
                      <a:noFill/>
                    </a:lnR>
                    <a:lnT w="6350" cap="flat" cmpd="sng" algn="ctr">
                      <a:solidFill>
                        <a:srgbClr val="ABABAB"/>
                      </a:solidFill>
                      <a:prstDash val="solid"/>
                      <a:round/>
                      <a:headEnd type="none" w="med" len="med"/>
                      <a:tailEnd type="none" w="med" len="med"/>
                    </a:lnT>
                    <a:lnB w="6350" cap="flat" cmpd="sng" algn="ctr">
                      <a:solidFill>
                        <a:srgbClr val="ABABAB"/>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24</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20.87%</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34</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23.94%</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0</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0</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0</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0</a:t>
                      </a:r>
                    </a:p>
                  </a:txBody>
                  <a:tcPr marL="8056" marR="8056" marT="8056"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r>
              <a:tr h="263019">
                <a:tc>
                  <a:txBody>
                    <a:bodyPr/>
                    <a:lstStyle/>
                    <a:p>
                      <a:pPr algn="l" fontAlgn="b"/>
                      <a:r>
                        <a:rPr lang="en-US" sz="1600" b="0" i="0" u="none" strike="noStrike">
                          <a:solidFill>
                            <a:srgbClr val="000000"/>
                          </a:solidFill>
                          <a:effectLst/>
                          <a:latin typeface="Calibri" panose="020F0502020204030204" pitchFamily="34" charset="0"/>
                        </a:rPr>
                        <a:t>Encouragement/support for volunteer work</a:t>
                      </a:r>
                    </a:p>
                  </a:txBody>
                  <a:tcPr marL="8056" marR="8056" marT="8056" marB="0" anchor="b">
                    <a:lnL w="6350" cap="flat" cmpd="sng" algn="ctr">
                      <a:solidFill>
                        <a:srgbClr val="ABABAB"/>
                      </a:solidFill>
                      <a:prstDash val="solid"/>
                      <a:round/>
                      <a:headEnd type="none" w="med" len="med"/>
                      <a:tailEnd type="none" w="med" len="med"/>
                    </a:lnL>
                    <a:lnR>
                      <a:noFill/>
                    </a:lnR>
                    <a:lnT w="6350" cap="flat" cmpd="sng" algn="ctr">
                      <a:solidFill>
                        <a:srgbClr val="ABABAB"/>
                      </a:solidFill>
                      <a:prstDash val="solid"/>
                      <a:round/>
                      <a:headEnd type="none" w="med" len="med"/>
                      <a:tailEnd type="none" w="med" len="med"/>
                    </a:lnT>
                    <a:lnB w="6350" cap="flat" cmpd="sng" algn="ctr">
                      <a:solidFill>
                        <a:srgbClr val="ABABAB"/>
                      </a:solidFill>
                      <a:prstDash val="solid"/>
                      <a:round/>
                      <a:headEnd type="none" w="med" len="med"/>
                      <a:tailEnd type="none" w="med" len="med"/>
                    </a:lnB>
                    <a:solidFill>
                      <a:srgbClr val="DDEBF7"/>
                    </a:solidFill>
                  </a:tcPr>
                </a:tc>
                <a:tc>
                  <a:txBody>
                    <a:bodyPr/>
                    <a:lstStyle/>
                    <a:p>
                      <a:pPr algn="ctr" fontAlgn="b"/>
                      <a:r>
                        <a:rPr lang="en-US" sz="1600" b="0" i="0" u="none" strike="noStrike">
                          <a:solidFill>
                            <a:srgbClr val="000000"/>
                          </a:solidFill>
                          <a:effectLst/>
                          <a:latin typeface="Calibri" panose="020F0502020204030204" pitchFamily="34" charset="0"/>
                        </a:rPr>
                        <a:t>25</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a:solidFill>
                            <a:srgbClr val="000000"/>
                          </a:solidFill>
                          <a:effectLst/>
                          <a:latin typeface="Calibri" panose="020F0502020204030204" pitchFamily="34" charset="0"/>
                        </a:rPr>
                        <a:t>21.74%</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a:solidFill>
                            <a:srgbClr val="000000"/>
                          </a:solidFill>
                          <a:effectLst/>
                          <a:latin typeface="Calibri" panose="020F0502020204030204" pitchFamily="34" charset="0"/>
                        </a:rPr>
                        <a:t>26</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a:solidFill>
                            <a:srgbClr val="000000"/>
                          </a:solidFill>
                          <a:effectLst/>
                          <a:latin typeface="Calibri" panose="020F0502020204030204" pitchFamily="34" charset="0"/>
                        </a:rPr>
                        <a:t>18.31%</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a:solidFill>
                            <a:srgbClr val="000000"/>
                          </a:solidFill>
                          <a:effectLst/>
                          <a:latin typeface="Calibri" panose="020F0502020204030204" pitchFamily="34" charset="0"/>
                        </a:rPr>
                        <a:t>1</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a:solidFill>
                            <a:srgbClr val="000000"/>
                          </a:solidFill>
                          <a:effectLst/>
                          <a:latin typeface="Calibri" panose="020F0502020204030204" pitchFamily="34" charset="0"/>
                        </a:rPr>
                        <a:t>50</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dirty="0">
                          <a:solidFill>
                            <a:srgbClr val="000000"/>
                          </a:solidFill>
                          <a:effectLst/>
                          <a:latin typeface="Calibri" panose="020F0502020204030204" pitchFamily="34" charset="0"/>
                        </a:rPr>
                        <a:t>0</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dirty="0">
                          <a:solidFill>
                            <a:srgbClr val="000000"/>
                          </a:solidFill>
                          <a:effectLst/>
                          <a:latin typeface="Calibri" panose="020F0502020204030204" pitchFamily="34" charset="0"/>
                        </a:rPr>
                        <a:t>0</a:t>
                      </a:r>
                    </a:p>
                  </a:txBody>
                  <a:tcPr marL="8056" marR="8056" marT="8056"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r>
              <a:tr h="517625">
                <a:tc>
                  <a:txBody>
                    <a:bodyPr/>
                    <a:lstStyle/>
                    <a:p>
                      <a:pPr algn="l" fontAlgn="b"/>
                      <a:r>
                        <a:rPr lang="en-US" sz="1600" b="0" i="0" u="none" strike="noStrike">
                          <a:solidFill>
                            <a:srgbClr val="000000"/>
                          </a:solidFill>
                          <a:effectLst/>
                          <a:latin typeface="Calibri" panose="020F0502020204030204" pitchFamily="34" charset="0"/>
                        </a:rPr>
                        <a:t>Support for environmental sustainability; recycling</a:t>
                      </a:r>
                    </a:p>
                  </a:txBody>
                  <a:tcPr marL="8056" marR="8056" marT="8056" marB="0" anchor="b">
                    <a:lnL w="6350" cap="flat" cmpd="sng" algn="ctr">
                      <a:solidFill>
                        <a:srgbClr val="ABABAB"/>
                      </a:solidFill>
                      <a:prstDash val="solid"/>
                      <a:round/>
                      <a:headEnd type="none" w="med" len="med"/>
                      <a:tailEnd type="none" w="med" len="med"/>
                    </a:lnL>
                    <a:lnR>
                      <a:noFill/>
                    </a:lnR>
                    <a:lnT w="6350" cap="flat" cmpd="sng" algn="ctr">
                      <a:solidFill>
                        <a:srgbClr val="ABABAB"/>
                      </a:solidFill>
                      <a:prstDash val="solid"/>
                      <a:round/>
                      <a:headEnd type="none" w="med" len="med"/>
                      <a:tailEnd type="none" w="med" len="med"/>
                    </a:lnT>
                    <a:lnB w="6350" cap="flat" cmpd="sng" algn="ctr">
                      <a:solidFill>
                        <a:srgbClr val="ABABAB"/>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45</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39.13%</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40</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28.17%</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0</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0</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1</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100</a:t>
                      </a:r>
                    </a:p>
                  </a:txBody>
                  <a:tcPr marL="8056" marR="8056" marT="8056"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r>
              <a:tr h="517625">
                <a:tc>
                  <a:txBody>
                    <a:bodyPr/>
                    <a:lstStyle/>
                    <a:p>
                      <a:pPr algn="l" fontAlgn="b"/>
                      <a:r>
                        <a:rPr lang="en-US" sz="1600" b="0" i="0" u="none" strike="noStrike">
                          <a:solidFill>
                            <a:srgbClr val="000000"/>
                          </a:solidFill>
                          <a:effectLst/>
                          <a:latin typeface="Calibri" panose="020F0502020204030204" pitchFamily="34" charset="0"/>
                        </a:rPr>
                        <a:t>Type of organization (for-profit/non-profit, educational, etc.)</a:t>
                      </a:r>
                    </a:p>
                  </a:txBody>
                  <a:tcPr marL="8056" marR="8056" marT="8056" marB="0" anchor="b">
                    <a:lnL w="6350" cap="flat" cmpd="sng" algn="ctr">
                      <a:solidFill>
                        <a:srgbClr val="ABABAB"/>
                      </a:solidFill>
                      <a:prstDash val="solid"/>
                      <a:round/>
                      <a:headEnd type="none" w="med" len="med"/>
                      <a:tailEnd type="none" w="med" len="med"/>
                    </a:lnL>
                    <a:lnR>
                      <a:noFill/>
                    </a:lnR>
                    <a:lnT w="6350" cap="flat" cmpd="sng" algn="ctr">
                      <a:solidFill>
                        <a:srgbClr val="ABABAB"/>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a:solidFill>
                            <a:srgbClr val="000000"/>
                          </a:solidFill>
                          <a:effectLst/>
                          <a:latin typeface="Calibri" panose="020F0502020204030204" pitchFamily="34" charset="0"/>
                        </a:rPr>
                        <a:t>48</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dirty="0">
                          <a:solidFill>
                            <a:srgbClr val="000000"/>
                          </a:solidFill>
                          <a:effectLst/>
                          <a:latin typeface="Calibri" panose="020F0502020204030204" pitchFamily="34" charset="0"/>
                        </a:rPr>
                        <a:t>41.74%</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a:solidFill>
                            <a:srgbClr val="000000"/>
                          </a:solidFill>
                          <a:effectLst/>
                          <a:latin typeface="Calibri" panose="020F0502020204030204" pitchFamily="34" charset="0"/>
                        </a:rPr>
                        <a:t>51</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a:solidFill>
                            <a:srgbClr val="000000"/>
                          </a:solidFill>
                          <a:effectLst/>
                          <a:latin typeface="Calibri" panose="020F0502020204030204" pitchFamily="34" charset="0"/>
                        </a:rPr>
                        <a:t>35.92%</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a:solidFill>
                            <a:srgbClr val="000000"/>
                          </a:solidFill>
                          <a:effectLst/>
                          <a:latin typeface="Calibri" panose="020F0502020204030204" pitchFamily="34" charset="0"/>
                        </a:rPr>
                        <a:t>1</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a:solidFill>
                            <a:srgbClr val="000000"/>
                          </a:solidFill>
                          <a:effectLst/>
                          <a:latin typeface="Calibri" panose="020F0502020204030204" pitchFamily="34" charset="0"/>
                        </a:rPr>
                        <a:t>50</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a:solidFill>
                            <a:srgbClr val="000000"/>
                          </a:solidFill>
                          <a:effectLst/>
                          <a:latin typeface="Calibri" panose="020F0502020204030204" pitchFamily="34" charset="0"/>
                        </a:rPr>
                        <a:t>0</a:t>
                      </a:r>
                    </a:p>
                  </a:txBody>
                  <a:tcPr marL="8056" marR="8056" marT="8056"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b"/>
                      <a:r>
                        <a:rPr lang="en-US" sz="1600" b="0" i="0" u="none" strike="noStrike" dirty="0">
                          <a:solidFill>
                            <a:srgbClr val="000000"/>
                          </a:solidFill>
                          <a:effectLst/>
                          <a:latin typeface="Calibri" panose="020F0502020204030204" pitchFamily="34" charset="0"/>
                        </a:rPr>
                        <a:t>0</a:t>
                      </a:r>
                    </a:p>
                  </a:txBody>
                  <a:tcPr marL="8056" marR="8056" marT="8056"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r>
            </a:tbl>
          </a:graphicData>
        </a:graphic>
      </p:graphicFrame>
    </p:spTree>
    <p:extLst>
      <p:ext uri="{BB962C8B-B14F-4D97-AF65-F5344CB8AC3E}">
        <p14:creationId xmlns:p14="http://schemas.microsoft.com/office/powerpoint/2010/main" val="287874312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10972800" cy="596900"/>
          </a:xfrm>
        </p:spPr>
        <p:txBody>
          <a:bodyPr>
            <a:normAutofit fontScale="90000"/>
          </a:bodyPr>
          <a:lstStyle/>
          <a:p>
            <a:r>
              <a:rPr lang="en-US" dirty="0" smtClean="0"/>
              <a:t>Leadership and management – by gender</a:t>
            </a:r>
            <a:endParaRPr lang="en-US" dirty="0"/>
          </a:p>
        </p:txBody>
      </p:sp>
      <p:graphicFrame>
        <p:nvGraphicFramePr>
          <p:cNvPr id="4" name="Content Placeholder 3"/>
          <p:cNvGraphicFramePr>
            <a:graphicFrameLocks noGrp="1"/>
          </p:cNvGraphicFramePr>
          <p:nvPr>
            <p:ph idx="1"/>
            <p:extLst/>
          </p:nvPr>
        </p:nvGraphicFramePr>
        <p:xfrm>
          <a:off x="609598" y="761999"/>
          <a:ext cx="10972804" cy="5854704"/>
        </p:xfrm>
        <a:graphic>
          <a:graphicData uri="http://schemas.openxmlformats.org/drawingml/2006/table">
            <a:tbl>
              <a:tblPr>
                <a:tableStyleId>{5C22544A-7EE6-4342-B048-85BDC9FD1C3A}</a:tableStyleId>
              </a:tblPr>
              <a:tblGrid>
                <a:gridCol w="4012334"/>
                <a:gridCol w="834106"/>
                <a:gridCol w="834106"/>
                <a:gridCol w="834106"/>
                <a:gridCol w="834106"/>
                <a:gridCol w="977917"/>
                <a:gridCol w="977917"/>
                <a:gridCol w="834106"/>
                <a:gridCol w="834106"/>
              </a:tblGrid>
              <a:tr h="450013">
                <a:tc gridSpan="9">
                  <a:txBody>
                    <a:bodyPr/>
                    <a:lstStyle/>
                    <a:p>
                      <a:pPr algn="ctr" fontAlgn="b"/>
                      <a:r>
                        <a:rPr lang="en-US" sz="1600" b="1" u="none" strike="noStrike" dirty="0">
                          <a:effectLst/>
                        </a:rPr>
                        <a:t>Leadership and Management Factors Rated Important or Very Important</a:t>
                      </a:r>
                      <a:endParaRPr lang="en-US" sz="1600" b="1" i="0" u="none" strike="noStrike" dirty="0">
                        <a:solidFill>
                          <a:srgbClr val="000000"/>
                        </a:solidFill>
                        <a:effectLst/>
                        <a:latin typeface="Calibri" panose="020F0502020204030204" pitchFamily="34" charset="0"/>
                      </a:endParaRPr>
                    </a:p>
                  </a:txBody>
                  <a:tcPr marL="9469" marR="9469" marT="9469" marB="0" anchor="b"/>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469" marR="9469" marT="9469" marB="0" anchor="b"/>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469" marR="9469" marT="9469" marB="0" anchor="b"/>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469" marR="9469" marT="9469" marB="0" anchor="b"/>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469" marR="9469" marT="9469" marB="0" anchor="b"/>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469" marR="9469" marT="9469" marB="0" anchor="b"/>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469" marR="9469" marT="9469" marB="0" anchor="b"/>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469" marR="9469" marT="9469" marB="0" anchor="b"/>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469" marR="9469" marT="9469" marB="0" anchor="b"/>
                </a:tc>
              </a:tr>
              <a:tr h="411441">
                <a:tc>
                  <a:txBody>
                    <a:bodyPr/>
                    <a:lstStyle/>
                    <a:p>
                      <a:pPr algn="l" fontAlgn="b"/>
                      <a:endParaRPr lang="en-US" sz="1600" b="1" i="0" u="none" strike="noStrike" dirty="0">
                        <a:solidFill>
                          <a:srgbClr val="000000"/>
                        </a:solidFill>
                        <a:effectLst/>
                        <a:latin typeface="Calibri" panose="020F0502020204030204" pitchFamily="34" charset="0"/>
                      </a:endParaRPr>
                    </a:p>
                  </a:txBody>
                  <a:tcPr marL="9469" marR="9469" marT="9469" marB="0" anchor="b"/>
                </a:tc>
                <a:tc gridSpan="2">
                  <a:txBody>
                    <a:bodyPr/>
                    <a:lstStyle/>
                    <a:p>
                      <a:pPr algn="ctr" fontAlgn="b"/>
                      <a:r>
                        <a:rPr lang="en-US" sz="1600" b="1" u="none" strike="noStrike" dirty="0">
                          <a:effectLst/>
                        </a:rPr>
                        <a:t>Female</a:t>
                      </a:r>
                      <a:endParaRPr lang="en-US" sz="1600" b="1" i="0" u="none" strike="noStrike" dirty="0">
                        <a:solidFill>
                          <a:srgbClr val="000000"/>
                        </a:solidFill>
                        <a:effectLst/>
                        <a:latin typeface="Calibri" panose="020F0502020204030204" pitchFamily="34" charset="0"/>
                      </a:endParaRPr>
                    </a:p>
                  </a:txBody>
                  <a:tcPr marL="9469" marR="9469" marT="9469" marB="0" anchor="b"/>
                </a:tc>
                <a:tc hMerge="1">
                  <a:txBody>
                    <a:bodyPr/>
                    <a:lstStyle/>
                    <a:p>
                      <a:pPr algn="ctr" fontAlgn="b"/>
                      <a:endParaRPr lang="en-US" sz="1600" b="1" i="0" u="none" strike="noStrike" dirty="0">
                        <a:solidFill>
                          <a:srgbClr val="000000"/>
                        </a:solidFill>
                        <a:effectLst/>
                        <a:latin typeface="Calibri" panose="020F0502020204030204" pitchFamily="34" charset="0"/>
                      </a:endParaRPr>
                    </a:p>
                  </a:txBody>
                  <a:tcPr marL="9469" marR="9469" marT="9469" marB="0" anchor="b"/>
                </a:tc>
                <a:tc gridSpan="2">
                  <a:txBody>
                    <a:bodyPr/>
                    <a:lstStyle/>
                    <a:p>
                      <a:pPr algn="ctr" fontAlgn="b"/>
                      <a:r>
                        <a:rPr lang="en-US" sz="1600" b="1" u="none" strike="noStrike" dirty="0">
                          <a:effectLst/>
                        </a:rPr>
                        <a:t>Male</a:t>
                      </a:r>
                      <a:endParaRPr lang="en-US" sz="1600" b="1" i="0" u="none" strike="noStrike" dirty="0">
                        <a:solidFill>
                          <a:srgbClr val="000000"/>
                        </a:solidFill>
                        <a:effectLst/>
                        <a:latin typeface="Calibri" panose="020F0502020204030204" pitchFamily="34" charset="0"/>
                      </a:endParaRPr>
                    </a:p>
                  </a:txBody>
                  <a:tcPr marL="9469" marR="9469" marT="9469" marB="0" anchor="b"/>
                </a:tc>
                <a:tc hMerge="1">
                  <a:txBody>
                    <a:bodyPr/>
                    <a:lstStyle/>
                    <a:p>
                      <a:pPr algn="ctr" fontAlgn="b"/>
                      <a:endParaRPr lang="en-US" sz="1600" b="1" i="0" u="none" strike="noStrike" dirty="0">
                        <a:solidFill>
                          <a:srgbClr val="000000"/>
                        </a:solidFill>
                        <a:effectLst/>
                        <a:latin typeface="Calibri" panose="020F0502020204030204" pitchFamily="34" charset="0"/>
                      </a:endParaRPr>
                    </a:p>
                  </a:txBody>
                  <a:tcPr marL="9469" marR="9469" marT="9469" marB="0" anchor="b"/>
                </a:tc>
                <a:tc gridSpan="2">
                  <a:txBody>
                    <a:bodyPr/>
                    <a:lstStyle/>
                    <a:p>
                      <a:pPr algn="ctr" fontAlgn="b"/>
                      <a:r>
                        <a:rPr lang="en-US" sz="1600" b="1" u="none" strike="noStrike" dirty="0">
                          <a:effectLst/>
                        </a:rPr>
                        <a:t>Transgender</a:t>
                      </a:r>
                      <a:endParaRPr lang="en-US" sz="1600" b="1" i="0" u="none" strike="noStrike" dirty="0">
                        <a:solidFill>
                          <a:srgbClr val="000000"/>
                        </a:solidFill>
                        <a:effectLst/>
                        <a:latin typeface="Calibri" panose="020F0502020204030204" pitchFamily="34" charset="0"/>
                      </a:endParaRPr>
                    </a:p>
                  </a:txBody>
                  <a:tcPr marL="9469" marR="9469" marT="9469" marB="0" anchor="b"/>
                </a:tc>
                <a:tc hMerge="1">
                  <a:txBody>
                    <a:bodyPr/>
                    <a:lstStyle/>
                    <a:p>
                      <a:pPr algn="ctr" fontAlgn="b"/>
                      <a:endParaRPr lang="en-US" sz="1600" b="1" i="0" u="none" strike="noStrike" dirty="0">
                        <a:solidFill>
                          <a:srgbClr val="000000"/>
                        </a:solidFill>
                        <a:effectLst/>
                        <a:latin typeface="Calibri" panose="020F0502020204030204" pitchFamily="34" charset="0"/>
                      </a:endParaRPr>
                    </a:p>
                  </a:txBody>
                  <a:tcPr marL="9469" marR="9469" marT="9469" marB="0" anchor="b"/>
                </a:tc>
                <a:tc gridSpan="2">
                  <a:txBody>
                    <a:bodyPr/>
                    <a:lstStyle/>
                    <a:p>
                      <a:pPr algn="ctr" fontAlgn="b"/>
                      <a:r>
                        <a:rPr lang="en-US" sz="1600" b="1" u="none" strike="noStrike" dirty="0">
                          <a:effectLst/>
                        </a:rPr>
                        <a:t>Other</a:t>
                      </a:r>
                      <a:endParaRPr lang="en-US" sz="1600" b="1" i="0" u="none" strike="noStrike" dirty="0">
                        <a:solidFill>
                          <a:srgbClr val="000000"/>
                        </a:solidFill>
                        <a:effectLst/>
                        <a:latin typeface="Calibri" panose="020F0502020204030204" pitchFamily="34" charset="0"/>
                      </a:endParaRPr>
                    </a:p>
                  </a:txBody>
                  <a:tcPr marL="9469" marR="9469" marT="9469" marB="0" anchor="b"/>
                </a:tc>
                <a:tc hMerge="1">
                  <a:txBody>
                    <a:bodyPr/>
                    <a:lstStyle/>
                    <a:p>
                      <a:pPr algn="ctr" fontAlgn="b"/>
                      <a:endParaRPr lang="en-US" sz="1600" b="1" i="0" u="none" strike="noStrike" dirty="0">
                        <a:solidFill>
                          <a:srgbClr val="000000"/>
                        </a:solidFill>
                        <a:effectLst/>
                        <a:latin typeface="Calibri" panose="020F0502020204030204" pitchFamily="34" charset="0"/>
                      </a:endParaRPr>
                    </a:p>
                  </a:txBody>
                  <a:tcPr marL="9469" marR="9469" marT="9469" marB="0" anchor="b"/>
                </a:tc>
              </a:tr>
              <a:tr h="295018">
                <a:tc>
                  <a:txBody>
                    <a:bodyPr/>
                    <a:lstStyle/>
                    <a:p>
                      <a:pPr algn="l" fontAlgn="b"/>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dirty="0">
                          <a:effectLst/>
                        </a:rPr>
                        <a:t>%</a:t>
                      </a:r>
                      <a:endParaRPr lang="en-US" sz="1600" b="1" i="0" u="none" strike="noStrike" dirty="0">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dirty="0">
                          <a:effectLst/>
                        </a:rPr>
                        <a:t>%</a:t>
                      </a:r>
                      <a:endParaRPr lang="en-US" sz="1600" b="1" i="0" u="none" strike="noStrike" dirty="0">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a:t>
                      </a:r>
                      <a:endParaRPr lang="en-US" sz="1600" b="1"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a:t>
                      </a:r>
                      <a:endParaRPr lang="en-US" sz="1600" b="1" i="0" u="none" strike="noStrike">
                        <a:solidFill>
                          <a:srgbClr val="000000"/>
                        </a:solidFill>
                        <a:effectLst/>
                        <a:latin typeface="Calibri" panose="020F0502020204030204" pitchFamily="34" charset="0"/>
                      </a:endParaRPr>
                    </a:p>
                  </a:txBody>
                  <a:tcPr marL="9469" marR="9469" marT="9469" marB="0" anchor="b"/>
                </a:tc>
              </a:tr>
              <a:tr h="295018">
                <a:tc>
                  <a:txBody>
                    <a:bodyPr/>
                    <a:lstStyle/>
                    <a:p>
                      <a:pPr algn="l" fontAlgn="b"/>
                      <a:r>
                        <a:rPr lang="en-US" sz="1600" u="none" strike="noStrike">
                          <a:effectLst/>
                        </a:rPr>
                        <a:t>Clear expectations</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86</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74.78%</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dirty="0">
                          <a:effectLst/>
                        </a:rPr>
                        <a:t>108</a:t>
                      </a:r>
                      <a:endParaRPr lang="en-US" sz="1600" b="0" i="0" u="none" strike="noStrike" dirty="0">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dirty="0">
                          <a:effectLst/>
                        </a:rPr>
                        <a:t>76.06%</a:t>
                      </a:r>
                      <a:endParaRPr lang="en-US" sz="1600" b="0" i="0" u="none" strike="noStrike" dirty="0">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2</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100</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1</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100</a:t>
                      </a:r>
                      <a:endParaRPr lang="en-US" sz="1600" b="0" i="0" u="none" strike="noStrike">
                        <a:solidFill>
                          <a:srgbClr val="000000"/>
                        </a:solidFill>
                        <a:effectLst/>
                        <a:latin typeface="Calibri" panose="020F0502020204030204" pitchFamily="34" charset="0"/>
                      </a:endParaRPr>
                    </a:p>
                  </a:txBody>
                  <a:tcPr marL="9469" marR="9469" marT="9469" marB="0" anchor="b"/>
                </a:tc>
              </a:tr>
              <a:tr h="295018">
                <a:tc>
                  <a:txBody>
                    <a:bodyPr/>
                    <a:lstStyle/>
                    <a:p>
                      <a:pPr algn="l" fontAlgn="b"/>
                      <a:r>
                        <a:rPr lang="en-US" sz="1600" u="none" strike="noStrike" dirty="0">
                          <a:effectLst/>
                        </a:rPr>
                        <a:t>Evaluation process</a:t>
                      </a:r>
                      <a:endParaRPr lang="en-US" sz="1600" b="0" i="0" u="none" strike="noStrike" dirty="0">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57</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49.57%</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dirty="0">
                          <a:effectLst/>
                        </a:rPr>
                        <a:t>74</a:t>
                      </a:r>
                      <a:endParaRPr lang="en-US" sz="1600" b="0" i="0" u="none" strike="noStrike" dirty="0">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dirty="0">
                          <a:effectLst/>
                        </a:rPr>
                        <a:t>52.11%</a:t>
                      </a:r>
                      <a:endParaRPr lang="en-US" sz="1600" b="0" i="0" u="none" strike="noStrike" dirty="0">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dirty="0">
                          <a:effectLst/>
                        </a:rPr>
                        <a:t>2</a:t>
                      </a:r>
                      <a:endParaRPr lang="en-US" sz="1600" b="0" i="0" u="none" strike="noStrike" dirty="0">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100</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1</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100</a:t>
                      </a:r>
                      <a:endParaRPr lang="en-US" sz="1600" b="0" i="0" u="none" strike="noStrike">
                        <a:solidFill>
                          <a:srgbClr val="000000"/>
                        </a:solidFill>
                        <a:effectLst/>
                        <a:latin typeface="Calibri" panose="020F0502020204030204" pitchFamily="34" charset="0"/>
                      </a:endParaRPr>
                    </a:p>
                  </a:txBody>
                  <a:tcPr marL="9469" marR="9469" marT="9469" marB="0" anchor="b"/>
                </a:tc>
              </a:tr>
              <a:tr h="295018">
                <a:tc>
                  <a:txBody>
                    <a:bodyPr/>
                    <a:lstStyle/>
                    <a:p>
                      <a:pPr algn="l" fontAlgn="b"/>
                      <a:r>
                        <a:rPr lang="en-US" sz="1600" u="none" strike="noStrike">
                          <a:effectLst/>
                        </a:rPr>
                        <a:t>Recognition/appreciation for my work</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78</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67.83%</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89</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62.68%</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dirty="0">
                          <a:effectLst/>
                        </a:rPr>
                        <a:t>2</a:t>
                      </a:r>
                      <a:endParaRPr lang="en-US" sz="1600" b="0" i="0" u="none" strike="noStrike" dirty="0">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dirty="0">
                          <a:effectLst/>
                        </a:rPr>
                        <a:t>100</a:t>
                      </a:r>
                      <a:endParaRPr lang="en-US" sz="1600" b="0" i="0" u="none" strike="noStrike" dirty="0">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1</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100</a:t>
                      </a:r>
                      <a:endParaRPr lang="en-US" sz="1600" b="0" i="0" u="none" strike="noStrike">
                        <a:solidFill>
                          <a:srgbClr val="000000"/>
                        </a:solidFill>
                        <a:effectLst/>
                        <a:latin typeface="Calibri" panose="020F0502020204030204" pitchFamily="34" charset="0"/>
                      </a:endParaRPr>
                    </a:p>
                  </a:txBody>
                  <a:tcPr marL="9469" marR="9469" marT="9469" marB="0" anchor="b"/>
                </a:tc>
              </a:tr>
              <a:tr h="579008">
                <a:tc>
                  <a:txBody>
                    <a:bodyPr/>
                    <a:lstStyle/>
                    <a:p>
                      <a:pPr algn="l" fontAlgn="b"/>
                      <a:r>
                        <a:rPr lang="en-US" sz="1600" u="none" strike="noStrike">
                          <a:effectLst/>
                        </a:rPr>
                        <a:t>Access to/regular communication with senior leadership</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73</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63.48%</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84</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dirty="0">
                          <a:effectLst/>
                        </a:rPr>
                        <a:t>59.15%</a:t>
                      </a:r>
                      <a:endParaRPr lang="en-US" sz="1600" b="0" i="0" u="none" strike="noStrike" dirty="0">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dirty="0">
                          <a:effectLst/>
                        </a:rPr>
                        <a:t>2</a:t>
                      </a:r>
                      <a:endParaRPr lang="en-US" sz="1600" b="0" i="0" u="none" strike="noStrike" dirty="0">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dirty="0">
                          <a:effectLst/>
                        </a:rPr>
                        <a:t>100</a:t>
                      </a:r>
                      <a:endParaRPr lang="en-US" sz="1600" b="0" i="0" u="none" strike="noStrike" dirty="0">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1</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100</a:t>
                      </a:r>
                      <a:endParaRPr lang="en-US" sz="1600" b="0" i="0" u="none" strike="noStrike">
                        <a:solidFill>
                          <a:srgbClr val="000000"/>
                        </a:solidFill>
                        <a:effectLst/>
                        <a:latin typeface="Calibri" panose="020F0502020204030204" pitchFamily="34" charset="0"/>
                      </a:endParaRPr>
                    </a:p>
                  </a:txBody>
                  <a:tcPr marL="9469" marR="9469" marT="9469" marB="0" anchor="b"/>
                </a:tc>
              </a:tr>
              <a:tr h="295018">
                <a:tc>
                  <a:txBody>
                    <a:bodyPr/>
                    <a:lstStyle/>
                    <a:p>
                      <a:pPr algn="l" fontAlgn="b"/>
                      <a:r>
                        <a:rPr lang="en-US" sz="1600" u="none" strike="noStrike">
                          <a:effectLst/>
                        </a:rPr>
                        <a:t>Direct supervisor who listens to me</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88</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76.52%</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108</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76.06%</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2</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dirty="0">
                          <a:effectLst/>
                        </a:rPr>
                        <a:t>100</a:t>
                      </a:r>
                      <a:endParaRPr lang="en-US" sz="1600" b="0" i="0" u="none" strike="noStrike" dirty="0">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dirty="0">
                          <a:effectLst/>
                        </a:rPr>
                        <a:t>1</a:t>
                      </a:r>
                      <a:endParaRPr lang="en-US" sz="1600" b="0" i="0" u="none" strike="noStrike" dirty="0">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100</a:t>
                      </a:r>
                      <a:endParaRPr lang="en-US" sz="1600" b="0" i="0" u="none" strike="noStrike">
                        <a:solidFill>
                          <a:srgbClr val="000000"/>
                        </a:solidFill>
                        <a:effectLst/>
                        <a:latin typeface="Calibri" panose="020F0502020204030204" pitchFamily="34" charset="0"/>
                      </a:endParaRPr>
                    </a:p>
                  </a:txBody>
                  <a:tcPr marL="9469" marR="9469" marT="9469" marB="0" anchor="b"/>
                </a:tc>
              </a:tr>
              <a:tr h="295018">
                <a:tc>
                  <a:txBody>
                    <a:bodyPr/>
                    <a:lstStyle/>
                    <a:p>
                      <a:pPr algn="l" fontAlgn="b"/>
                      <a:r>
                        <a:rPr lang="en-US" sz="1600" u="none" strike="noStrike">
                          <a:effectLst/>
                        </a:rPr>
                        <a:t>Trust in senior leadership</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84</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73.04%</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104</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73.24%</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2</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100</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dirty="0">
                          <a:effectLst/>
                        </a:rPr>
                        <a:t>1</a:t>
                      </a:r>
                      <a:endParaRPr lang="en-US" sz="1600" b="0" i="0" u="none" strike="noStrike" dirty="0">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100</a:t>
                      </a:r>
                      <a:endParaRPr lang="en-US" sz="1600" b="0" i="0" u="none" strike="noStrike">
                        <a:solidFill>
                          <a:srgbClr val="000000"/>
                        </a:solidFill>
                        <a:effectLst/>
                        <a:latin typeface="Calibri" panose="020F0502020204030204" pitchFamily="34" charset="0"/>
                      </a:endParaRPr>
                    </a:p>
                  </a:txBody>
                  <a:tcPr marL="9469" marR="9469" marT="9469" marB="0" anchor="b"/>
                </a:tc>
              </a:tr>
              <a:tr h="295018">
                <a:tc>
                  <a:txBody>
                    <a:bodyPr/>
                    <a:lstStyle/>
                    <a:p>
                      <a:pPr algn="l" fontAlgn="b"/>
                      <a:r>
                        <a:rPr lang="en-US" sz="1600" u="none" strike="noStrike">
                          <a:effectLst/>
                        </a:rPr>
                        <a:t>Trust in direct supervisor</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88</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76.52%</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109</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76.76%</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2</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100</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dirty="0">
                          <a:effectLst/>
                        </a:rPr>
                        <a:t>1</a:t>
                      </a:r>
                      <a:endParaRPr lang="en-US" sz="1600" b="0" i="0" u="none" strike="noStrike" dirty="0">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100</a:t>
                      </a:r>
                      <a:endParaRPr lang="en-US" sz="1600" b="0" i="0" u="none" strike="noStrike">
                        <a:solidFill>
                          <a:srgbClr val="000000"/>
                        </a:solidFill>
                        <a:effectLst/>
                        <a:latin typeface="Calibri" panose="020F0502020204030204" pitchFamily="34" charset="0"/>
                      </a:endParaRPr>
                    </a:p>
                  </a:txBody>
                  <a:tcPr marL="9469" marR="9469" marT="9469" marB="0" anchor="b"/>
                </a:tc>
              </a:tr>
              <a:tr h="295018">
                <a:tc>
                  <a:txBody>
                    <a:bodyPr/>
                    <a:lstStyle/>
                    <a:p>
                      <a:pPr algn="l" fontAlgn="b"/>
                      <a:r>
                        <a:rPr lang="en-US" sz="1600" u="none" strike="noStrike">
                          <a:effectLst/>
                        </a:rPr>
                        <a:t>Library leadership that understands IT work</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83</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72.17%</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100</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70.42%</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1</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50</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dirty="0">
                          <a:effectLst/>
                        </a:rPr>
                        <a:t>1</a:t>
                      </a:r>
                      <a:endParaRPr lang="en-US" sz="1600" b="0" i="0" u="none" strike="noStrike" dirty="0">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dirty="0">
                          <a:effectLst/>
                        </a:rPr>
                        <a:t>100</a:t>
                      </a:r>
                      <a:endParaRPr lang="en-US" sz="1600" b="0" i="0" u="none" strike="noStrike" dirty="0">
                        <a:solidFill>
                          <a:srgbClr val="000000"/>
                        </a:solidFill>
                        <a:effectLst/>
                        <a:latin typeface="Calibri" panose="020F0502020204030204" pitchFamily="34" charset="0"/>
                      </a:endParaRPr>
                    </a:p>
                  </a:txBody>
                  <a:tcPr marL="9469" marR="9469" marT="9469" marB="0" anchor="b"/>
                </a:tc>
              </a:tr>
              <a:tr h="295018">
                <a:tc>
                  <a:txBody>
                    <a:bodyPr/>
                    <a:lstStyle/>
                    <a:p>
                      <a:pPr algn="l" fontAlgn="b"/>
                      <a:r>
                        <a:rPr lang="en-US" sz="1600" u="none" strike="noStrike">
                          <a:effectLst/>
                        </a:rPr>
                        <a:t>Direct supervisor that understands IT work</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81</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70.43%</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105</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73.94%</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2</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100</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dirty="0">
                          <a:effectLst/>
                        </a:rPr>
                        <a:t>1</a:t>
                      </a:r>
                      <a:endParaRPr lang="en-US" sz="1600" b="0" i="0" u="none" strike="noStrike" dirty="0">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dirty="0">
                          <a:effectLst/>
                        </a:rPr>
                        <a:t>100</a:t>
                      </a:r>
                      <a:endParaRPr lang="en-US" sz="1600" b="0" i="0" u="none" strike="noStrike" dirty="0">
                        <a:solidFill>
                          <a:srgbClr val="000000"/>
                        </a:solidFill>
                        <a:effectLst/>
                        <a:latin typeface="Calibri" panose="020F0502020204030204" pitchFamily="34" charset="0"/>
                      </a:endParaRPr>
                    </a:p>
                  </a:txBody>
                  <a:tcPr marL="9469" marR="9469" marT="9469" marB="0" anchor="b"/>
                </a:tc>
              </a:tr>
              <a:tr h="295018">
                <a:tc>
                  <a:txBody>
                    <a:bodyPr/>
                    <a:lstStyle/>
                    <a:p>
                      <a:pPr algn="l" fontAlgn="b"/>
                      <a:r>
                        <a:rPr lang="en-US" sz="1600" u="none" strike="noStrike">
                          <a:effectLst/>
                        </a:rPr>
                        <a:t>Treated with respect by senior library leadership</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86</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74.78%</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102</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71.83%</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2</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100</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dirty="0">
                          <a:effectLst/>
                        </a:rPr>
                        <a:t>1</a:t>
                      </a:r>
                      <a:endParaRPr lang="en-US" sz="1600" b="0" i="0" u="none" strike="noStrike" dirty="0">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dirty="0">
                          <a:effectLst/>
                        </a:rPr>
                        <a:t>100</a:t>
                      </a:r>
                      <a:endParaRPr lang="en-US" sz="1600" b="0" i="0" u="none" strike="noStrike" dirty="0">
                        <a:solidFill>
                          <a:srgbClr val="000000"/>
                        </a:solidFill>
                        <a:effectLst/>
                        <a:latin typeface="Calibri" panose="020F0502020204030204" pitchFamily="34" charset="0"/>
                      </a:endParaRPr>
                    </a:p>
                  </a:txBody>
                  <a:tcPr marL="9469" marR="9469" marT="9469" marB="0" anchor="b"/>
                </a:tc>
              </a:tr>
              <a:tr h="295018">
                <a:tc>
                  <a:txBody>
                    <a:bodyPr/>
                    <a:lstStyle/>
                    <a:p>
                      <a:pPr algn="l" fontAlgn="b"/>
                      <a:r>
                        <a:rPr lang="en-US" sz="1600" u="none" strike="noStrike">
                          <a:effectLst/>
                        </a:rPr>
                        <a:t>Treated with respect by direct supervisor</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89</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77.39%</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111</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78.17%</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2</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100</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1</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dirty="0">
                          <a:effectLst/>
                        </a:rPr>
                        <a:t>100</a:t>
                      </a:r>
                      <a:endParaRPr lang="en-US" sz="1600" b="0" i="0" u="none" strike="noStrike" dirty="0">
                        <a:solidFill>
                          <a:srgbClr val="000000"/>
                        </a:solidFill>
                        <a:effectLst/>
                        <a:latin typeface="Calibri" panose="020F0502020204030204" pitchFamily="34" charset="0"/>
                      </a:endParaRPr>
                    </a:p>
                  </a:txBody>
                  <a:tcPr marL="9469" marR="9469" marT="9469" marB="0" anchor="b"/>
                </a:tc>
              </a:tr>
              <a:tr h="295018">
                <a:tc>
                  <a:txBody>
                    <a:bodyPr/>
                    <a:lstStyle/>
                    <a:p>
                      <a:pPr algn="l" fontAlgn="b"/>
                      <a:r>
                        <a:rPr lang="en-US" sz="1600" u="none" strike="noStrike">
                          <a:effectLst/>
                        </a:rPr>
                        <a:t>Senior leadership that cares about my success </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76</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66.09%</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93</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65.49%</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2</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100</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1</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dirty="0">
                          <a:effectLst/>
                        </a:rPr>
                        <a:t>100</a:t>
                      </a:r>
                      <a:endParaRPr lang="en-US" sz="1600" b="0" i="0" u="none" strike="noStrike" dirty="0">
                        <a:solidFill>
                          <a:srgbClr val="000000"/>
                        </a:solidFill>
                        <a:effectLst/>
                        <a:latin typeface="Calibri" panose="020F0502020204030204" pitchFamily="34" charset="0"/>
                      </a:endParaRPr>
                    </a:p>
                  </a:txBody>
                  <a:tcPr marL="9469" marR="9469" marT="9469" marB="0" anchor="b"/>
                </a:tc>
              </a:tr>
              <a:tr h="295018">
                <a:tc>
                  <a:txBody>
                    <a:bodyPr/>
                    <a:lstStyle/>
                    <a:p>
                      <a:pPr algn="l" fontAlgn="b"/>
                      <a:r>
                        <a:rPr lang="en-US" sz="1600" u="none" strike="noStrike">
                          <a:effectLst/>
                        </a:rPr>
                        <a:t>Direct supervisor who cares about my success</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88</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76.52%</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104</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73.24%</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2</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100</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1</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dirty="0">
                          <a:effectLst/>
                        </a:rPr>
                        <a:t>100</a:t>
                      </a:r>
                      <a:endParaRPr lang="en-US" sz="1600" b="0" i="0" u="none" strike="noStrike" dirty="0">
                        <a:solidFill>
                          <a:srgbClr val="000000"/>
                        </a:solidFill>
                        <a:effectLst/>
                        <a:latin typeface="Calibri" panose="020F0502020204030204" pitchFamily="34" charset="0"/>
                      </a:endParaRPr>
                    </a:p>
                  </a:txBody>
                  <a:tcPr marL="9469" marR="9469" marT="9469" marB="0" anchor="b"/>
                </a:tc>
              </a:tr>
              <a:tr h="579008">
                <a:tc>
                  <a:txBody>
                    <a:bodyPr/>
                    <a:lstStyle/>
                    <a:p>
                      <a:pPr algn="l" fontAlgn="b"/>
                      <a:r>
                        <a:rPr lang="en-US" sz="1600" u="none" strike="noStrike">
                          <a:effectLst/>
                        </a:rPr>
                        <a:t>Ability to disagree with my direct supervisor without negative consequences</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87</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75.65%</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106</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74.65%</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2</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100</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a:effectLst/>
                        </a:rPr>
                        <a:t>1</a:t>
                      </a:r>
                      <a:endParaRPr lang="en-US" sz="1600" b="0" i="0" u="none" strike="noStrike">
                        <a:solidFill>
                          <a:srgbClr val="000000"/>
                        </a:solidFill>
                        <a:effectLst/>
                        <a:latin typeface="Calibri" panose="020F0502020204030204" pitchFamily="34" charset="0"/>
                      </a:endParaRPr>
                    </a:p>
                  </a:txBody>
                  <a:tcPr marL="9469" marR="9469" marT="9469" marB="0" anchor="b"/>
                </a:tc>
                <a:tc>
                  <a:txBody>
                    <a:bodyPr/>
                    <a:lstStyle/>
                    <a:p>
                      <a:pPr algn="ctr" fontAlgn="b"/>
                      <a:r>
                        <a:rPr lang="en-US" sz="1600" u="none" strike="noStrike" dirty="0">
                          <a:effectLst/>
                        </a:rPr>
                        <a:t>100</a:t>
                      </a:r>
                      <a:endParaRPr lang="en-US" sz="1600" b="0" i="0" u="none" strike="noStrike" dirty="0">
                        <a:solidFill>
                          <a:srgbClr val="000000"/>
                        </a:solidFill>
                        <a:effectLst/>
                        <a:latin typeface="Calibri" panose="020F0502020204030204" pitchFamily="34" charset="0"/>
                      </a:endParaRPr>
                    </a:p>
                  </a:txBody>
                  <a:tcPr marL="9469" marR="9469" marT="9469" marB="0" anchor="b"/>
                </a:tc>
              </a:tr>
            </a:tbl>
          </a:graphicData>
        </a:graphic>
      </p:graphicFrame>
    </p:spTree>
    <p:extLst>
      <p:ext uri="{BB962C8B-B14F-4D97-AF65-F5344CB8AC3E}">
        <p14:creationId xmlns:p14="http://schemas.microsoft.com/office/powerpoint/2010/main" val="238606072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matters most – by gender</a:t>
            </a:r>
            <a:endParaRPr lang="en-US" dirty="0"/>
          </a:p>
        </p:txBody>
      </p:sp>
      <p:graphicFrame>
        <p:nvGraphicFramePr>
          <p:cNvPr id="4" name="Content Placeholder 3"/>
          <p:cNvGraphicFramePr>
            <a:graphicFrameLocks noGrp="1"/>
          </p:cNvGraphicFramePr>
          <p:nvPr>
            <p:ph idx="1"/>
            <p:extLst/>
          </p:nvPr>
        </p:nvGraphicFramePr>
        <p:xfrm>
          <a:off x="1571221" y="1417639"/>
          <a:ext cx="9620519" cy="4867250"/>
        </p:xfrm>
        <a:graphic>
          <a:graphicData uri="http://schemas.openxmlformats.org/drawingml/2006/table">
            <a:tbl>
              <a:tblPr>
                <a:tableStyleId>{5C22544A-7EE6-4342-B048-85BDC9FD1C3A}</a:tableStyleId>
              </a:tblPr>
              <a:tblGrid>
                <a:gridCol w="4607510"/>
                <a:gridCol w="1384663"/>
                <a:gridCol w="1352142"/>
                <a:gridCol w="1138102"/>
                <a:gridCol w="1138102"/>
              </a:tblGrid>
              <a:tr h="973450">
                <a:tc>
                  <a:txBody>
                    <a:bodyPr/>
                    <a:lstStyle/>
                    <a:p>
                      <a:pPr algn="l" fontAlgn="b"/>
                      <a:r>
                        <a:rPr lang="en-US" sz="2000" u="none" strike="noStrike" dirty="0">
                          <a:effectLst/>
                        </a:rPr>
                        <a:t> </a:t>
                      </a:r>
                      <a:endParaRPr lang="en-US" sz="2000" b="0" i="0" u="none" strike="noStrike" dirty="0">
                        <a:solidFill>
                          <a:srgbClr val="000000"/>
                        </a:solidFill>
                        <a:effectLst/>
                        <a:latin typeface="Calibri" panose="020F0502020204030204" pitchFamily="34" charset="0"/>
                      </a:endParaRPr>
                    </a:p>
                  </a:txBody>
                  <a:tcPr marL="9525" marR="9525" marT="9525" marB="0" anchor="b"/>
                </a:tc>
                <a:tc gridSpan="2">
                  <a:txBody>
                    <a:bodyPr/>
                    <a:lstStyle/>
                    <a:p>
                      <a:pPr algn="ctr" fontAlgn="b"/>
                      <a:r>
                        <a:rPr lang="en-US" sz="2000" u="none" strike="noStrike">
                          <a:effectLst/>
                        </a:rPr>
                        <a:t>Important (ranked 1 or 2)</a:t>
                      </a:r>
                      <a:endParaRPr lang="en-US" sz="2000" b="0" i="0" u="none" strike="noStrike">
                        <a:solidFill>
                          <a:srgbClr val="000000"/>
                        </a:solidFill>
                        <a:effectLst/>
                        <a:latin typeface="Calibri" panose="020F0502020204030204" pitchFamily="34" charset="0"/>
                      </a:endParaRPr>
                    </a:p>
                  </a:txBody>
                  <a:tcPr marL="9525" marR="9525" marT="9525" marB="0" anchor="b"/>
                </a:tc>
                <a:tc hMerge="1">
                  <a:txBody>
                    <a:bodyPr/>
                    <a:lstStyle/>
                    <a:p>
                      <a:endParaRPr lang="en-US"/>
                    </a:p>
                  </a:txBody>
                  <a:tcPr/>
                </a:tc>
                <a:tc gridSpan="2">
                  <a:txBody>
                    <a:bodyPr/>
                    <a:lstStyle/>
                    <a:p>
                      <a:pPr algn="ctr" fontAlgn="b"/>
                      <a:r>
                        <a:rPr lang="en-US" sz="2000" u="none" strike="noStrike">
                          <a:effectLst/>
                        </a:rPr>
                        <a:t>Less Important (ranked 6 or 7)</a:t>
                      </a:r>
                      <a:endParaRPr lang="en-US" sz="2000" b="0" i="0" u="none" strike="noStrike">
                        <a:solidFill>
                          <a:srgbClr val="000000"/>
                        </a:solidFill>
                        <a:effectLst/>
                        <a:latin typeface="Calibri" panose="020F0502020204030204" pitchFamily="34" charset="0"/>
                      </a:endParaRPr>
                    </a:p>
                  </a:txBody>
                  <a:tcPr marL="9525" marR="9525" marT="9525" marB="0" anchor="b"/>
                </a:tc>
                <a:tc hMerge="1">
                  <a:txBody>
                    <a:bodyPr/>
                    <a:lstStyle/>
                    <a:p>
                      <a:endParaRPr lang="en-US"/>
                    </a:p>
                  </a:txBody>
                  <a:tcPr/>
                </a:tc>
              </a:tr>
              <a:tr h="486725">
                <a:tc>
                  <a:txBody>
                    <a:bodyPr/>
                    <a:lstStyle/>
                    <a:p>
                      <a:pPr algn="l" fontAlgn="b"/>
                      <a:r>
                        <a:rPr lang="en-US" sz="2000" u="none" strike="noStrike" dirty="0">
                          <a:effectLst/>
                        </a:rPr>
                        <a:t>Retention factors ranked 1 or 2</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2000" u="none" strike="noStrike" dirty="0">
                          <a:effectLst/>
                        </a:rPr>
                        <a:t>Female</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2000" u="none" strike="noStrike">
                          <a:effectLst/>
                        </a:rPr>
                        <a:t>Male</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2000" u="none" strike="noStrike">
                          <a:effectLst/>
                        </a:rPr>
                        <a:t>Female</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2000" u="none" strike="noStrike">
                          <a:effectLst/>
                        </a:rPr>
                        <a:t>Male</a:t>
                      </a:r>
                      <a:endParaRPr lang="en-US" sz="2000" b="0" i="0" u="none" strike="noStrike">
                        <a:solidFill>
                          <a:srgbClr val="000000"/>
                        </a:solidFill>
                        <a:effectLst/>
                        <a:latin typeface="Calibri" panose="020F0502020204030204" pitchFamily="34" charset="0"/>
                      </a:endParaRPr>
                    </a:p>
                  </a:txBody>
                  <a:tcPr marL="9525" marR="9525" marT="9525" marB="0" anchor="b"/>
                </a:tc>
              </a:tr>
              <a:tr h="486725">
                <a:tc>
                  <a:txBody>
                    <a:bodyPr/>
                    <a:lstStyle/>
                    <a:p>
                      <a:pPr algn="l" fontAlgn="b"/>
                      <a:r>
                        <a:rPr lang="en-US" sz="2000" u="none" strike="noStrike" dirty="0">
                          <a:effectLst/>
                        </a:rPr>
                        <a:t>Compensation</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000" u="none" strike="noStrike" dirty="0">
                          <a:effectLst/>
                        </a:rPr>
                        <a:t>69%</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000" u="none" strike="noStrike" dirty="0">
                          <a:effectLst/>
                        </a:rPr>
                        <a:t>72%</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000" u="none" strike="noStrike">
                          <a:effectLst/>
                        </a:rPr>
                        <a:t>4%</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2000" u="none" strike="noStrike">
                          <a:effectLst/>
                        </a:rPr>
                        <a:t>8%</a:t>
                      </a:r>
                      <a:endParaRPr lang="en-US" sz="2000" b="0" i="0" u="none" strike="noStrike">
                        <a:solidFill>
                          <a:srgbClr val="000000"/>
                        </a:solidFill>
                        <a:effectLst/>
                        <a:latin typeface="Calibri" panose="020F0502020204030204" pitchFamily="34" charset="0"/>
                      </a:endParaRPr>
                    </a:p>
                  </a:txBody>
                  <a:tcPr marL="9525" marR="9525" marT="9525" marB="0" anchor="b"/>
                </a:tc>
              </a:tr>
              <a:tr h="486725">
                <a:tc>
                  <a:txBody>
                    <a:bodyPr/>
                    <a:lstStyle/>
                    <a:p>
                      <a:pPr algn="l" fontAlgn="b"/>
                      <a:r>
                        <a:rPr lang="en-US" sz="2000" u="none" strike="noStrike">
                          <a:effectLst/>
                        </a:rPr>
                        <a:t>Benefits</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2000" u="none" strike="noStrike">
                          <a:effectLst/>
                        </a:rPr>
                        <a:t>46%</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2000" u="none" strike="noStrike" dirty="0">
                          <a:effectLst/>
                        </a:rPr>
                        <a:t>42%</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000" u="none" strike="noStrike" dirty="0">
                          <a:effectLst/>
                        </a:rPr>
                        <a:t>15%</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000" u="none" strike="noStrike" dirty="0">
                          <a:effectLst/>
                        </a:rPr>
                        <a:t>14%</a:t>
                      </a:r>
                      <a:endParaRPr lang="en-US" sz="2000" b="0" i="0" u="none" strike="noStrike" dirty="0">
                        <a:solidFill>
                          <a:srgbClr val="000000"/>
                        </a:solidFill>
                        <a:effectLst/>
                        <a:latin typeface="Calibri" panose="020F0502020204030204" pitchFamily="34" charset="0"/>
                      </a:endParaRPr>
                    </a:p>
                  </a:txBody>
                  <a:tcPr marL="9525" marR="9525" marT="9525" marB="0" anchor="b"/>
                </a:tc>
              </a:tr>
              <a:tr h="486725">
                <a:tc>
                  <a:txBody>
                    <a:bodyPr/>
                    <a:lstStyle/>
                    <a:p>
                      <a:pPr algn="l" fontAlgn="b"/>
                      <a:r>
                        <a:rPr lang="en-US" sz="2000" u="none" strike="noStrike">
                          <a:effectLst/>
                        </a:rPr>
                        <a:t>Location</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2000" u="none" strike="noStrike">
                          <a:effectLst/>
                        </a:rPr>
                        <a:t>22%</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2000" u="none" strike="noStrike">
                          <a:effectLst/>
                        </a:rPr>
                        <a:t>22%</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2000" u="none" strike="noStrike" dirty="0">
                          <a:effectLst/>
                        </a:rPr>
                        <a:t>36%</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000" u="none" strike="noStrike" dirty="0">
                          <a:effectLst/>
                        </a:rPr>
                        <a:t>32%</a:t>
                      </a:r>
                      <a:endParaRPr lang="en-US" sz="2000" b="0" i="0" u="none" strike="noStrike" dirty="0">
                        <a:solidFill>
                          <a:srgbClr val="000000"/>
                        </a:solidFill>
                        <a:effectLst/>
                        <a:latin typeface="Calibri" panose="020F0502020204030204" pitchFamily="34" charset="0"/>
                      </a:endParaRPr>
                    </a:p>
                  </a:txBody>
                  <a:tcPr marL="9525" marR="9525" marT="9525" marB="0" anchor="b"/>
                </a:tc>
              </a:tr>
              <a:tr h="486725">
                <a:tc>
                  <a:txBody>
                    <a:bodyPr/>
                    <a:lstStyle/>
                    <a:p>
                      <a:pPr algn="l" fontAlgn="b"/>
                      <a:r>
                        <a:rPr lang="en-US" sz="2000" u="none" strike="noStrike">
                          <a:effectLst/>
                        </a:rPr>
                        <a:t>Work-life balance</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2000" u="none" strike="noStrike">
                          <a:effectLst/>
                        </a:rPr>
                        <a:t>18%</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2000" u="none" strike="noStrike">
                          <a:effectLst/>
                        </a:rPr>
                        <a:t>23%</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2000" u="none" strike="noStrike" dirty="0">
                          <a:effectLst/>
                        </a:rPr>
                        <a:t>21%</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000" u="none" strike="noStrike" dirty="0">
                          <a:effectLst/>
                        </a:rPr>
                        <a:t>21%</a:t>
                      </a:r>
                      <a:endParaRPr lang="en-US" sz="2000" b="0" i="0" u="none" strike="noStrike" dirty="0">
                        <a:solidFill>
                          <a:srgbClr val="000000"/>
                        </a:solidFill>
                        <a:effectLst/>
                        <a:latin typeface="Calibri" panose="020F0502020204030204" pitchFamily="34" charset="0"/>
                      </a:endParaRPr>
                    </a:p>
                  </a:txBody>
                  <a:tcPr marL="9525" marR="9525" marT="9525" marB="0" anchor="b"/>
                </a:tc>
              </a:tr>
              <a:tr h="486725">
                <a:tc>
                  <a:txBody>
                    <a:bodyPr/>
                    <a:lstStyle/>
                    <a:p>
                      <a:pPr algn="l" fontAlgn="b"/>
                      <a:r>
                        <a:rPr lang="en-US" sz="2000" u="none" strike="noStrike">
                          <a:effectLst/>
                        </a:rPr>
                        <a:t>Personal growth</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2000" u="none" strike="noStrike">
                          <a:effectLst/>
                        </a:rPr>
                        <a:t>15%</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2000" u="none" strike="noStrike">
                          <a:effectLst/>
                        </a:rPr>
                        <a:t>22%</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2000" u="none" strike="noStrike">
                          <a:effectLst/>
                        </a:rPr>
                        <a:t>31%</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2000" u="none" strike="noStrike" dirty="0">
                          <a:effectLst/>
                        </a:rPr>
                        <a:t>32%</a:t>
                      </a:r>
                      <a:endParaRPr lang="en-US" sz="2000" b="0" i="0" u="none" strike="noStrike" dirty="0">
                        <a:solidFill>
                          <a:srgbClr val="000000"/>
                        </a:solidFill>
                        <a:effectLst/>
                        <a:latin typeface="Calibri" panose="020F0502020204030204" pitchFamily="34" charset="0"/>
                      </a:endParaRPr>
                    </a:p>
                  </a:txBody>
                  <a:tcPr marL="9525" marR="9525" marT="9525" marB="0" anchor="b"/>
                </a:tc>
              </a:tr>
              <a:tr h="486725">
                <a:tc>
                  <a:txBody>
                    <a:bodyPr/>
                    <a:lstStyle/>
                    <a:p>
                      <a:pPr algn="l" fontAlgn="b"/>
                      <a:r>
                        <a:rPr lang="en-US" sz="2000" u="none" strike="noStrike">
                          <a:effectLst/>
                        </a:rPr>
                        <a:t>Work environment/organizational culture</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2000" u="none" strike="noStrike">
                          <a:effectLst/>
                        </a:rPr>
                        <a:t>17%</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2000" u="none" strike="noStrike">
                          <a:effectLst/>
                        </a:rPr>
                        <a:t>8%</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2000" u="none" strike="noStrike">
                          <a:effectLst/>
                        </a:rPr>
                        <a:t>48%</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2000" u="none" strike="noStrike" dirty="0">
                          <a:effectLst/>
                        </a:rPr>
                        <a:t>47%</a:t>
                      </a:r>
                      <a:endParaRPr lang="en-US" sz="2000" b="0" i="0" u="none" strike="noStrike" dirty="0">
                        <a:solidFill>
                          <a:srgbClr val="000000"/>
                        </a:solidFill>
                        <a:effectLst/>
                        <a:latin typeface="Calibri" panose="020F0502020204030204" pitchFamily="34" charset="0"/>
                      </a:endParaRPr>
                    </a:p>
                  </a:txBody>
                  <a:tcPr marL="9525" marR="9525" marT="9525" marB="0" anchor="b"/>
                </a:tc>
              </a:tr>
              <a:tr h="486725">
                <a:tc>
                  <a:txBody>
                    <a:bodyPr/>
                    <a:lstStyle/>
                    <a:p>
                      <a:pPr algn="l" fontAlgn="b"/>
                      <a:r>
                        <a:rPr lang="en-US" sz="2000" u="none" strike="noStrike">
                          <a:effectLst/>
                        </a:rPr>
                        <a:t>Leadership/management</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2000" u="none" strike="noStrike">
                          <a:effectLst/>
                        </a:rPr>
                        <a:t>16%</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2000" u="none" strike="noStrike">
                          <a:effectLst/>
                        </a:rPr>
                        <a:t>10%</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2000" u="none" strike="noStrike">
                          <a:effectLst/>
                        </a:rPr>
                        <a:t>42%</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2000" u="none" strike="noStrike" dirty="0">
                          <a:effectLst/>
                        </a:rPr>
                        <a:t>45%</a:t>
                      </a:r>
                      <a:endParaRPr lang="en-US" sz="2000" b="0" i="0" u="none" strike="noStrike" dirty="0">
                        <a:solidFill>
                          <a:srgbClr val="000000"/>
                        </a:solidFill>
                        <a:effectLst/>
                        <a:latin typeface="Calibri" panose="020F0502020204030204" pitchFamily="34" charset="0"/>
                      </a:endParaRPr>
                    </a:p>
                  </a:txBody>
                  <a:tcPr marL="9525" marR="9525" marT="9525" marB="0" anchor="b"/>
                </a:tc>
              </a:tr>
            </a:tbl>
          </a:graphicData>
        </a:graphic>
      </p:graphicFrame>
    </p:spTree>
    <p:extLst>
      <p:ext uri="{BB962C8B-B14F-4D97-AF65-F5344CB8AC3E}">
        <p14:creationId xmlns:p14="http://schemas.microsoft.com/office/powerpoint/2010/main" val="11090522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5127" y="365760"/>
            <a:ext cx="10515600" cy="912197"/>
          </a:xfrm>
        </p:spPr>
        <p:txBody>
          <a:bodyPr/>
          <a:lstStyle/>
          <a:p>
            <a:pPr algn="ctr"/>
            <a:r>
              <a:rPr lang="en-US" dirty="0" smtClean="0"/>
              <a:t>Research!</a:t>
            </a:r>
            <a:endParaRPr lang="en-US" dirty="0"/>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415248" y="1587950"/>
            <a:ext cx="5361502" cy="4282919"/>
          </a:xfrm>
        </p:spPr>
      </p:pic>
      <p:sp>
        <p:nvSpPr>
          <p:cNvPr id="4" name="Rounded Rectangle 3"/>
          <p:cNvSpPr/>
          <p:nvPr/>
        </p:nvSpPr>
        <p:spPr>
          <a:xfrm>
            <a:off x="5301333" y="1277957"/>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5" name="Rounded Rectangle 4"/>
          <p:cNvSpPr/>
          <p:nvPr/>
        </p:nvSpPr>
        <p:spPr>
          <a:xfrm>
            <a:off x="5301333" y="1400761"/>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l="39453" r="39589"/>
          <a:stretch/>
        </p:blipFill>
        <p:spPr>
          <a:xfrm>
            <a:off x="11346872" y="365760"/>
            <a:ext cx="539827" cy="910088"/>
          </a:xfrm>
          <a:prstGeom prst="rect">
            <a:avLst/>
          </a:prstGeom>
        </p:spPr>
      </p:pic>
      <p:sp>
        <p:nvSpPr>
          <p:cNvPr id="8" name="TextBox 7"/>
          <p:cNvSpPr txBox="1"/>
          <p:nvPr/>
        </p:nvSpPr>
        <p:spPr>
          <a:xfrm>
            <a:off x="10025292" y="6550583"/>
            <a:ext cx="1861407" cy="253916"/>
          </a:xfrm>
          <a:prstGeom prst="rect">
            <a:avLst/>
          </a:prstGeom>
          <a:noFill/>
        </p:spPr>
        <p:txBody>
          <a:bodyPr wrap="none" rtlCol="0">
            <a:spAutoFit/>
          </a:bodyPr>
          <a:lstStyle/>
          <a:p>
            <a:r>
              <a:rPr lang="en-US" sz="1050" dirty="0" smtClean="0">
                <a:hlinkClick r:id="rId5"/>
              </a:rPr>
              <a:t>photo by </a:t>
            </a:r>
            <a:r>
              <a:rPr lang="en-US" sz="1050" dirty="0" err="1" smtClean="0">
                <a:hlinkClick r:id="rId5"/>
              </a:rPr>
              <a:t>flickr</a:t>
            </a:r>
            <a:r>
              <a:rPr lang="en-US" sz="1050" dirty="0" smtClean="0">
                <a:hlinkClick r:id="rId5"/>
              </a:rPr>
              <a:t> user </a:t>
            </a:r>
            <a:r>
              <a:rPr lang="en-US" sz="1050" dirty="0" err="1" smtClean="0">
                <a:hlinkClick r:id="rId5"/>
              </a:rPr>
              <a:t>ubarchives</a:t>
            </a:r>
            <a:endParaRPr lang="en-US" sz="1050" dirty="0"/>
          </a:p>
        </p:txBody>
      </p:sp>
      <p:pic>
        <p:nvPicPr>
          <p:cNvPr id="9" name="Picture 8"/>
          <p:cNvPicPr>
            <a:picLocks noChangeAspect="1"/>
          </p:cNvPicPr>
          <p:nvPr/>
        </p:nvPicPr>
        <p:blipFill rotWithShape="1">
          <a:blip r:embed="rId4">
            <a:extLst>
              <a:ext uri="{28A0092B-C50C-407E-A947-70E740481C1C}">
                <a14:useLocalDpi xmlns:a14="http://schemas.microsoft.com/office/drawing/2010/main" val="0"/>
              </a:ext>
            </a:extLst>
          </a:blip>
          <a:srcRect l="60411" r="19058"/>
          <a:stretch/>
        </p:blipFill>
        <p:spPr>
          <a:xfrm>
            <a:off x="11373018" y="363296"/>
            <a:ext cx="528810" cy="910088"/>
          </a:xfrm>
          <a:prstGeom prst="rect">
            <a:avLst/>
          </a:prstGeom>
        </p:spPr>
      </p:pic>
      <p:sp>
        <p:nvSpPr>
          <p:cNvPr id="3" name="TextBox 2"/>
          <p:cNvSpPr txBox="1"/>
          <p:nvPr/>
        </p:nvSpPr>
        <p:spPr>
          <a:xfrm>
            <a:off x="986975" y="5968273"/>
            <a:ext cx="10231904" cy="523220"/>
          </a:xfrm>
          <a:prstGeom prst="rect">
            <a:avLst/>
          </a:prstGeom>
          <a:noFill/>
        </p:spPr>
        <p:txBody>
          <a:bodyPr wrap="none" rtlCol="0">
            <a:spAutoFit/>
          </a:bodyPr>
          <a:lstStyle/>
          <a:p>
            <a:r>
              <a:rPr lang="en-US" sz="2800" dirty="0"/>
              <a:t>Please take the survey: </a:t>
            </a:r>
            <a:r>
              <a:rPr lang="en-US" sz="2800" u="sng" dirty="0">
                <a:hlinkClick r:id="rId6"/>
              </a:rPr>
              <a:t>https://www.surveymonkey.com/r/B2RVW77</a:t>
            </a:r>
            <a:endParaRPr lang="en-US" sz="2800" dirty="0"/>
          </a:p>
        </p:txBody>
      </p:sp>
    </p:spTree>
    <p:extLst>
      <p:ext uri="{BB962C8B-B14F-4D97-AF65-F5344CB8AC3E}">
        <p14:creationId xmlns:p14="http://schemas.microsoft.com/office/powerpoint/2010/main" val="22991275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Line Callout 1 (Accent Bar) 14"/>
          <p:cNvSpPr/>
          <p:nvPr/>
        </p:nvSpPr>
        <p:spPr>
          <a:xfrm>
            <a:off x="9786800" y="3245758"/>
            <a:ext cx="1780732" cy="1046305"/>
          </a:xfrm>
          <a:prstGeom prst="accentCallout1">
            <a:avLst>
              <a:gd name="adj1" fmla="val 18750"/>
              <a:gd name="adj2" fmla="val -8333"/>
              <a:gd name="adj3" fmla="val 40174"/>
              <a:gd name="adj4" fmla="val -4477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Primary household income earner</a:t>
            </a:r>
            <a:endParaRPr lang="en-US" dirty="0"/>
          </a:p>
        </p:txBody>
      </p:sp>
      <p:sp>
        <p:nvSpPr>
          <p:cNvPr id="14" name="Line Callout 1 (Accent Bar) 13"/>
          <p:cNvSpPr/>
          <p:nvPr/>
        </p:nvSpPr>
        <p:spPr>
          <a:xfrm>
            <a:off x="9686850" y="4676267"/>
            <a:ext cx="1780732" cy="1046305"/>
          </a:xfrm>
          <a:prstGeom prst="accentCallout1">
            <a:avLst>
              <a:gd name="adj1" fmla="val 18750"/>
              <a:gd name="adj2" fmla="val -8333"/>
              <a:gd name="adj3" fmla="val -35165"/>
              <a:gd name="adj4" fmla="val -4890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Plenty of library experience with same employer</a:t>
            </a:r>
            <a:endParaRPr lang="en-US" dirty="0"/>
          </a:p>
        </p:txBody>
      </p:sp>
      <p:sp>
        <p:nvSpPr>
          <p:cNvPr id="12" name="Line Callout 1 (Accent Bar) 11"/>
          <p:cNvSpPr/>
          <p:nvPr/>
        </p:nvSpPr>
        <p:spPr>
          <a:xfrm flipH="1">
            <a:off x="529388" y="4738858"/>
            <a:ext cx="1865402" cy="1046305"/>
          </a:xfrm>
          <a:prstGeom prst="accentCallout1">
            <a:avLst>
              <a:gd name="adj1" fmla="val 18750"/>
              <a:gd name="adj2" fmla="val -8333"/>
              <a:gd name="adj3" fmla="val -17083"/>
              <a:gd name="adj4" fmla="val -4622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Works in higher </a:t>
            </a:r>
            <a:r>
              <a:rPr lang="en-US" dirty="0" err="1" smtClean="0"/>
              <a:t>ed</a:t>
            </a:r>
            <a:r>
              <a:rPr lang="en-US" dirty="0" smtClean="0"/>
              <a:t>, lives in the US</a:t>
            </a:r>
            <a:endParaRPr lang="en-US" dirty="0"/>
          </a:p>
        </p:txBody>
      </p:sp>
      <p:sp>
        <p:nvSpPr>
          <p:cNvPr id="11" name="Line Callout 1 (Accent Bar) 10"/>
          <p:cNvSpPr/>
          <p:nvPr/>
        </p:nvSpPr>
        <p:spPr>
          <a:xfrm flipH="1">
            <a:off x="529388" y="3092669"/>
            <a:ext cx="1865402" cy="1046305"/>
          </a:xfrm>
          <a:prstGeom prst="accentCallout1">
            <a:avLst>
              <a:gd name="adj1" fmla="val 18750"/>
              <a:gd name="adj2" fmla="val -8333"/>
              <a:gd name="adj3" fmla="val 20084"/>
              <a:gd name="adj4" fmla="val -439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Has a spouse or domestic partner </a:t>
            </a:r>
            <a:endParaRPr lang="en-US" dirty="0"/>
          </a:p>
        </p:txBody>
      </p:sp>
      <p:sp>
        <p:nvSpPr>
          <p:cNvPr id="6" name="Line Callout 1 (Accent Bar) 5"/>
          <p:cNvSpPr/>
          <p:nvPr/>
        </p:nvSpPr>
        <p:spPr>
          <a:xfrm flipH="1">
            <a:off x="529388" y="1446480"/>
            <a:ext cx="1865402" cy="1046305"/>
          </a:xfrm>
          <a:prstGeom prst="accentCallout1">
            <a:avLst>
              <a:gd name="adj1" fmla="val 18750"/>
              <a:gd name="adj2" fmla="val -8333"/>
              <a:gd name="adj3" fmla="val 105468"/>
              <a:gd name="adj4" fmla="val -3946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White male. Late 30’s/early 40’s</a:t>
            </a:r>
            <a:endParaRPr lang="en-US" dirty="0"/>
          </a:p>
        </p:txBody>
      </p:sp>
      <p:pic>
        <p:nvPicPr>
          <p:cNvPr id="10" name="Picture 9"/>
          <p:cNvPicPr>
            <a:picLocks noChangeAspect="1"/>
          </p:cNvPicPr>
          <p:nvPr/>
        </p:nvPicPr>
        <p:blipFill rotWithShape="1">
          <a:blip r:embed="rId3">
            <a:extLst>
              <a:ext uri="{28A0092B-C50C-407E-A947-70E740481C1C}">
                <a14:useLocalDpi xmlns:a14="http://schemas.microsoft.com/office/drawing/2010/main" val="0"/>
              </a:ext>
            </a:extLst>
          </a:blip>
          <a:srcRect r="80650"/>
          <a:stretch/>
        </p:blipFill>
        <p:spPr>
          <a:xfrm>
            <a:off x="11383651" y="363296"/>
            <a:ext cx="498411" cy="910088"/>
          </a:xfrm>
          <a:prstGeom prst="rect">
            <a:avLst/>
          </a:prstGeom>
        </p:spPr>
      </p:pic>
      <p:sp>
        <p:nvSpPr>
          <p:cNvPr id="2" name="Title 1"/>
          <p:cNvSpPr>
            <a:spLocks noGrp="1"/>
          </p:cNvSpPr>
          <p:nvPr>
            <p:ph type="title"/>
          </p:nvPr>
        </p:nvSpPr>
        <p:spPr>
          <a:xfrm>
            <a:off x="845127" y="365760"/>
            <a:ext cx="10515600" cy="912197"/>
          </a:xfrm>
        </p:spPr>
        <p:txBody>
          <a:bodyPr/>
          <a:lstStyle/>
          <a:p>
            <a:pPr algn="ctr"/>
            <a:r>
              <a:rPr lang="en-US" dirty="0"/>
              <a:t>Demographics</a:t>
            </a:r>
          </a:p>
        </p:txBody>
      </p:sp>
      <p:sp>
        <p:nvSpPr>
          <p:cNvPr id="4" name="Rounded Rectangle 3"/>
          <p:cNvSpPr/>
          <p:nvPr/>
        </p:nvSpPr>
        <p:spPr>
          <a:xfrm>
            <a:off x="5301333" y="1277957"/>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5" name="Rounded Rectangle 4"/>
          <p:cNvSpPr/>
          <p:nvPr/>
        </p:nvSpPr>
        <p:spPr>
          <a:xfrm>
            <a:off x="5301333" y="1400761"/>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8" name="TextBox 7"/>
          <p:cNvSpPr txBox="1"/>
          <p:nvPr/>
        </p:nvSpPr>
        <p:spPr>
          <a:xfrm>
            <a:off x="10025292" y="6550583"/>
            <a:ext cx="2063385" cy="253916"/>
          </a:xfrm>
          <a:prstGeom prst="rect">
            <a:avLst/>
          </a:prstGeom>
          <a:noFill/>
        </p:spPr>
        <p:txBody>
          <a:bodyPr wrap="none" rtlCol="0">
            <a:spAutoFit/>
          </a:bodyPr>
          <a:lstStyle/>
          <a:p>
            <a:r>
              <a:rPr lang="en-US" sz="1050" dirty="0" smtClean="0">
                <a:hlinkClick r:id="rId4"/>
              </a:rPr>
              <a:t>photo by </a:t>
            </a:r>
            <a:r>
              <a:rPr lang="en-US" sz="1050" dirty="0" err="1" smtClean="0">
                <a:hlinkClick r:id="rId4"/>
              </a:rPr>
              <a:t>flickr</a:t>
            </a:r>
            <a:r>
              <a:rPr lang="en-US" sz="1050" dirty="0" smtClean="0">
                <a:hlinkClick r:id="rId4"/>
              </a:rPr>
              <a:t> user </a:t>
            </a:r>
            <a:r>
              <a:rPr lang="en-US" sz="1050" dirty="0" err="1" smtClean="0">
                <a:hlinkClick r:id="rId4"/>
              </a:rPr>
              <a:t>kalexanderson</a:t>
            </a:r>
            <a:endParaRPr lang="en-US" sz="1050" dirty="0"/>
          </a:p>
        </p:txBody>
      </p:sp>
      <p:pic>
        <p:nvPicPr>
          <p:cNvPr id="9" name="Content Placeholder 8"/>
          <p:cNvPicPr>
            <a:picLocks noGrp="1" noChangeAspect="1"/>
          </p:cNvPicPr>
          <p:nvPr>
            <p:ph idx="1"/>
          </p:nvPr>
        </p:nvPicPr>
        <p:blipFill>
          <a:blip r:embed="rId5">
            <a:extLst>
              <a:ext uri="{28A0092B-C50C-407E-A947-70E740481C1C}">
                <a14:useLocalDpi xmlns:a14="http://schemas.microsoft.com/office/drawing/2010/main" val="0"/>
              </a:ext>
            </a:extLst>
          </a:blip>
          <a:stretch>
            <a:fillRect/>
          </a:stretch>
        </p:blipFill>
        <p:spPr>
          <a:xfrm>
            <a:off x="3084691" y="1815250"/>
            <a:ext cx="6022617" cy="3989984"/>
          </a:xfrm>
          <a:blipFill>
            <a:blip r:embed="rId6"/>
            <a:tile tx="0" ty="0" sx="100000" sy="100000" flip="none" algn="tl"/>
          </a:blipFill>
        </p:spPr>
      </p:pic>
      <p:sp>
        <p:nvSpPr>
          <p:cNvPr id="13" name="Line Callout 1 (Accent Bar) 12"/>
          <p:cNvSpPr/>
          <p:nvPr/>
        </p:nvSpPr>
        <p:spPr>
          <a:xfrm>
            <a:off x="9797208" y="1815250"/>
            <a:ext cx="1930503" cy="1046305"/>
          </a:xfrm>
          <a:prstGeom prst="accentCallout1">
            <a:avLst>
              <a:gd name="adj1" fmla="val 18750"/>
              <a:gd name="adj2" fmla="val -8333"/>
              <a:gd name="adj3" fmla="val 105468"/>
              <a:gd name="adj4" fmla="val -3946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Not a librarian, doesn’t supervise anyone </a:t>
            </a:r>
            <a:endParaRPr lang="en-US" dirty="0"/>
          </a:p>
        </p:txBody>
      </p:sp>
      <p:sp>
        <p:nvSpPr>
          <p:cNvPr id="3" name="Rectangle 2"/>
          <p:cNvSpPr/>
          <p:nvPr/>
        </p:nvSpPr>
        <p:spPr>
          <a:xfrm>
            <a:off x="1616924" y="6012391"/>
            <a:ext cx="9286910" cy="461665"/>
          </a:xfrm>
          <a:prstGeom prst="rect">
            <a:avLst/>
          </a:prstGeom>
        </p:spPr>
        <p:txBody>
          <a:bodyPr wrap="square">
            <a:spAutoFit/>
          </a:bodyPr>
          <a:lstStyle/>
          <a:p>
            <a:r>
              <a:rPr lang="en-US" sz="2400" dirty="0"/>
              <a:t>Please take the survey: </a:t>
            </a:r>
            <a:r>
              <a:rPr lang="en-US" sz="2400" u="sng" dirty="0">
                <a:hlinkClick r:id="rId7"/>
              </a:rPr>
              <a:t>https://www.surveymonkey.com/r/B2RVW77</a:t>
            </a:r>
            <a:endParaRPr lang="en-US" sz="2400" dirty="0"/>
          </a:p>
        </p:txBody>
      </p:sp>
    </p:spTree>
    <p:extLst>
      <p:ext uri="{BB962C8B-B14F-4D97-AF65-F5344CB8AC3E}">
        <p14:creationId xmlns:p14="http://schemas.microsoft.com/office/powerpoint/2010/main" val="34676916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rotWithShape="1">
          <a:blip r:embed="rId3">
            <a:extLst>
              <a:ext uri="{28A0092B-C50C-407E-A947-70E740481C1C}">
                <a14:useLocalDpi xmlns:a14="http://schemas.microsoft.com/office/drawing/2010/main" val="0"/>
              </a:ext>
            </a:extLst>
          </a:blip>
          <a:srcRect l="60411" r="19058"/>
          <a:stretch/>
        </p:blipFill>
        <p:spPr>
          <a:xfrm>
            <a:off x="11373018" y="363296"/>
            <a:ext cx="528810" cy="910088"/>
          </a:xfrm>
          <a:prstGeom prst="rect">
            <a:avLst/>
          </a:prstGeom>
        </p:spPr>
      </p:pic>
      <p:sp>
        <p:nvSpPr>
          <p:cNvPr id="2" name="Title 1"/>
          <p:cNvSpPr>
            <a:spLocks noGrp="1"/>
          </p:cNvSpPr>
          <p:nvPr>
            <p:ph type="title"/>
          </p:nvPr>
        </p:nvSpPr>
        <p:spPr>
          <a:xfrm>
            <a:off x="845127" y="365760"/>
            <a:ext cx="10515600" cy="912197"/>
          </a:xfrm>
        </p:spPr>
        <p:txBody>
          <a:bodyPr/>
          <a:lstStyle/>
          <a:p>
            <a:pPr algn="ctr"/>
            <a:r>
              <a:rPr lang="en-US" dirty="0" smtClean="0"/>
              <a:t>Recruitment</a:t>
            </a:r>
            <a:endParaRPr lang="en-US" dirty="0"/>
          </a:p>
        </p:txBody>
      </p:sp>
      <p:sp>
        <p:nvSpPr>
          <p:cNvPr id="4" name="Rounded Rectangle 3"/>
          <p:cNvSpPr/>
          <p:nvPr/>
        </p:nvSpPr>
        <p:spPr>
          <a:xfrm>
            <a:off x="5301333" y="1277957"/>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5" name="Rounded Rectangle 4"/>
          <p:cNvSpPr/>
          <p:nvPr/>
        </p:nvSpPr>
        <p:spPr>
          <a:xfrm>
            <a:off x="5301333" y="1400761"/>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p:txBody>
          <a:bodyPr/>
          <a:lstStyle/>
          <a:p>
            <a:pPr marL="0" indent="0" algn="ctr">
              <a:buNone/>
            </a:pPr>
            <a:r>
              <a:rPr lang="en-US" dirty="0">
                <a:solidFill>
                  <a:schemeClr val="tx1">
                    <a:lumMod val="50000"/>
                    <a:lumOff val="50000"/>
                  </a:schemeClr>
                </a:solidFill>
              </a:rPr>
              <a:t>What factors encourage library IT staff to accept a position?</a:t>
            </a:r>
          </a:p>
          <a:p>
            <a:pPr marL="0" indent="0">
              <a:buNone/>
            </a:pPr>
            <a:endParaRPr lang="en-US" dirty="0"/>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l="39453" r="39589"/>
          <a:stretch/>
        </p:blipFill>
        <p:spPr>
          <a:xfrm>
            <a:off x="11346872" y="365760"/>
            <a:ext cx="539827" cy="910088"/>
          </a:xfrm>
          <a:prstGeom prst="rect">
            <a:avLst/>
          </a:prstGeom>
        </p:spPr>
      </p:pic>
    </p:spTree>
    <p:extLst>
      <p:ext uri="{BB962C8B-B14F-4D97-AF65-F5344CB8AC3E}">
        <p14:creationId xmlns:p14="http://schemas.microsoft.com/office/powerpoint/2010/main" val="31008928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rotWithShape="1">
          <a:blip r:embed="rId3">
            <a:extLst>
              <a:ext uri="{28A0092B-C50C-407E-A947-70E740481C1C}">
                <a14:useLocalDpi xmlns:a14="http://schemas.microsoft.com/office/drawing/2010/main" val="0"/>
              </a:ext>
            </a:extLst>
          </a:blip>
          <a:srcRect l="60411" r="19058"/>
          <a:stretch/>
        </p:blipFill>
        <p:spPr>
          <a:xfrm>
            <a:off x="11373018" y="363296"/>
            <a:ext cx="528810" cy="910088"/>
          </a:xfrm>
          <a:prstGeom prst="rect">
            <a:avLst/>
          </a:prstGeom>
        </p:spPr>
      </p:pic>
      <p:sp>
        <p:nvSpPr>
          <p:cNvPr id="2" name="Title 1"/>
          <p:cNvSpPr>
            <a:spLocks noGrp="1"/>
          </p:cNvSpPr>
          <p:nvPr>
            <p:ph type="title"/>
          </p:nvPr>
        </p:nvSpPr>
        <p:spPr>
          <a:xfrm>
            <a:off x="845127" y="365760"/>
            <a:ext cx="10515600" cy="912197"/>
          </a:xfrm>
        </p:spPr>
        <p:txBody>
          <a:bodyPr/>
          <a:lstStyle/>
          <a:p>
            <a:pPr algn="ctr"/>
            <a:r>
              <a:rPr lang="en-US" dirty="0"/>
              <a:t>How people found their library IT job</a:t>
            </a:r>
          </a:p>
        </p:txBody>
      </p:sp>
      <p:sp>
        <p:nvSpPr>
          <p:cNvPr id="4" name="Rounded Rectangle 3"/>
          <p:cNvSpPr/>
          <p:nvPr/>
        </p:nvSpPr>
        <p:spPr>
          <a:xfrm>
            <a:off x="5301333" y="1277957"/>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5" name="Rounded Rectangle 4"/>
          <p:cNvSpPr/>
          <p:nvPr/>
        </p:nvSpPr>
        <p:spPr>
          <a:xfrm>
            <a:off x="5301333" y="1400761"/>
            <a:ext cx="1589333" cy="4571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1841845512"/>
              </p:ext>
            </p:extLst>
          </p:nvPr>
        </p:nvGraphicFramePr>
        <p:xfrm>
          <a:off x="844550" y="1828800"/>
          <a:ext cx="10515600" cy="4351338"/>
        </p:xfrm>
        <a:graphic>
          <a:graphicData uri="http://schemas.openxmlformats.org/drawingml/2006/chart">
            <c:chart xmlns:c="http://schemas.openxmlformats.org/drawingml/2006/chart" xmlns:r="http://schemas.openxmlformats.org/officeDocument/2006/relationships" r:id="rId4"/>
          </a:graphicData>
        </a:graphic>
      </p:graphicFrame>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l="39453" r="39589"/>
          <a:stretch/>
        </p:blipFill>
        <p:spPr>
          <a:xfrm>
            <a:off x="11346872" y="365760"/>
            <a:ext cx="539827" cy="910088"/>
          </a:xfrm>
          <a:prstGeom prst="rect">
            <a:avLst/>
          </a:prstGeom>
        </p:spPr>
      </p:pic>
    </p:spTree>
    <p:extLst>
      <p:ext uri="{BB962C8B-B14F-4D97-AF65-F5344CB8AC3E}">
        <p14:creationId xmlns:p14="http://schemas.microsoft.com/office/powerpoint/2010/main" val="122374758"/>
      </p:ext>
    </p:extLst>
  </p:cSld>
  <p:clrMapOvr>
    <a:masterClrMapping/>
  </p:clrMapOvr>
  <p:timing>
    <p:tnLst>
      <p:par>
        <p:cTn id="1" dur="indefinite" restart="never" nodeType="tmRoot"/>
      </p:par>
    </p:tnLst>
  </p:timing>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1_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2_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TM02900743[[fn=Organic]]</Template>
  <TotalTime>5427</TotalTime>
  <Words>7048</Words>
  <Application>Microsoft Office PowerPoint</Application>
  <PresentationFormat>Widescreen</PresentationFormat>
  <Paragraphs>1553</Paragraphs>
  <Slides>54</Slides>
  <Notes>49</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54</vt:i4>
      </vt:variant>
    </vt:vector>
  </HeadingPairs>
  <TitlesOfParts>
    <vt:vector size="62" baseType="lpstr">
      <vt:lpstr>Arial</vt:lpstr>
      <vt:lpstr>Calibri</vt:lpstr>
      <vt:lpstr>Calibri Light</vt:lpstr>
      <vt:lpstr>Wingdings</vt:lpstr>
      <vt:lpstr>Wingdings 2</vt:lpstr>
      <vt:lpstr>HDOfficeLightV0</vt:lpstr>
      <vt:lpstr>1_HDOfficeLightV0</vt:lpstr>
      <vt:lpstr>2_HDOfficeLightV0</vt:lpstr>
      <vt:lpstr>More Than Money: </vt:lpstr>
      <vt:lpstr>Topics for today:</vt:lpstr>
      <vt:lpstr>Overview</vt:lpstr>
      <vt:lpstr>The Questions</vt:lpstr>
      <vt:lpstr>Why We’re Interested</vt:lpstr>
      <vt:lpstr>Research!</vt:lpstr>
      <vt:lpstr>Demographics</vt:lpstr>
      <vt:lpstr>Recruitment</vt:lpstr>
      <vt:lpstr>How people found their library IT job</vt:lpstr>
      <vt:lpstr>Social media platforms used</vt:lpstr>
      <vt:lpstr>Meet and Interrogate</vt:lpstr>
      <vt:lpstr>Our Recruitment Factors</vt:lpstr>
      <vt:lpstr>Top 3 influencing factors for accepting the job*</vt:lpstr>
      <vt:lpstr>Other factors had significant influence</vt:lpstr>
      <vt:lpstr>Retention</vt:lpstr>
      <vt:lpstr>Compensation (Importance)</vt:lpstr>
      <vt:lpstr>Compensation (Satisfaction)</vt:lpstr>
      <vt:lpstr>Benefits (Importance)</vt:lpstr>
      <vt:lpstr>Benefits (Satisfaction)</vt:lpstr>
      <vt:lpstr>Work/Life Balance (Importance)</vt:lpstr>
      <vt:lpstr>Work/Life Balance (Satisfaction)</vt:lpstr>
      <vt:lpstr>Location (Importance)</vt:lpstr>
      <vt:lpstr>Location (Satisfaction)</vt:lpstr>
      <vt:lpstr>Personal Growth (Importance)</vt:lpstr>
      <vt:lpstr>Personal Growth (Satisfaction)</vt:lpstr>
      <vt:lpstr>Org Culture (Importance)</vt:lpstr>
      <vt:lpstr>Org Culture (Satisfaction)</vt:lpstr>
      <vt:lpstr>Leadership/Management (Importance)</vt:lpstr>
      <vt:lpstr>Leadership/Management (Satisfaction)</vt:lpstr>
      <vt:lpstr>Retention by Gender</vt:lpstr>
      <vt:lpstr>Results by Gender: Financial Factors and Benefits</vt:lpstr>
      <vt:lpstr>Results by Gender: Location and Work/Life Balance</vt:lpstr>
      <vt:lpstr>Results by Gender: Personal Growth</vt:lpstr>
      <vt:lpstr>Results by Gender: Environment/Organizational Culture, Leadership/Management</vt:lpstr>
      <vt:lpstr>Overall importance by Gender</vt:lpstr>
      <vt:lpstr>Discussion / Questions</vt:lpstr>
      <vt:lpstr>PowerPoint Presentation</vt:lpstr>
      <vt:lpstr>Appendix</vt:lpstr>
      <vt:lpstr>Appendix</vt:lpstr>
      <vt:lpstr>How people found their Library IT job</vt:lpstr>
      <vt:lpstr>How people found their Library IT job</vt:lpstr>
      <vt:lpstr>Social Media Platforms Used</vt:lpstr>
      <vt:lpstr>Got to meet the team and ask questions</vt:lpstr>
      <vt:lpstr>Influencing factors for accepting the job</vt:lpstr>
      <vt:lpstr>Influencing factors for accepting the job from the comments</vt:lpstr>
      <vt:lpstr>Appendix</vt:lpstr>
      <vt:lpstr>Financial factors - by gender</vt:lpstr>
      <vt:lpstr>Benefits factors - by gender</vt:lpstr>
      <vt:lpstr>Location factors – by gender</vt:lpstr>
      <vt:lpstr>Work/life balance factors – by gender</vt:lpstr>
      <vt:lpstr>Personal growth factors – by gender</vt:lpstr>
      <vt:lpstr>Environment and organizational culture – by gender</vt:lpstr>
      <vt:lpstr>Leadership and management – by gender</vt:lpstr>
      <vt:lpstr>What matters most – by gender</vt:lpstr>
    </vt:vector>
  </TitlesOfParts>
  <Company>Towson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More Than Money:</dc:title>
  <dc:creator>Helman, William P.</dc:creator>
  <cp:lastModifiedBy>Helman, William P.</cp:lastModifiedBy>
  <cp:revision>152</cp:revision>
  <dcterms:created xsi:type="dcterms:W3CDTF">2015-11-09T21:44:44Z</dcterms:created>
  <dcterms:modified xsi:type="dcterms:W3CDTF">2015-11-15T14:49:21Z</dcterms:modified>
</cp:coreProperties>
</file>