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64" r:id="rId3"/>
    <p:sldId id="261" r:id="rId4"/>
    <p:sldId id="265" r:id="rId5"/>
    <p:sldId id="260" r:id="rId6"/>
    <p:sldId id="262" r:id="rId7"/>
    <p:sldId id="263" r:id="rId8"/>
    <p:sldId id="270" r:id="rId9"/>
    <p:sldId id="271" r:id="rId10"/>
    <p:sldId id="272" r:id="rId11"/>
    <p:sldId id="281" r:id="rId12"/>
    <p:sldId id="282" r:id="rId13"/>
    <p:sldId id="283" r:id="rId14"/>
    <p:sldId id="273" r:id="rId15"/>
    <p:sldId id="279" r:id="rId16"/>
    <p:sldId id="275" r:id="rId17"/>
    <p:sldId id="267" r:id="rId18"/>
    <p:sldId id="274" r:id="rId19"/>
    <p:sldId id="280" r:id="rId20"/>
    <p:sldId id="277" r:id="rId21"/>
    <p:sldId id="284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EACA8D"/>
    <a:srgbClr val="E9C98C"/>
    <a:srgbClr val="EBC188"/>
    <a:srgbClr val="EEA521"/>
    <a:srgbClr val="8F9396"/>
    <a:srgbClr val="8E9296"/>
    <a:srgbClr val="E51937"/>
    <a:srgbClr val="E5B87F"/>
    <a:srgbClr val="3B3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052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942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2313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255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505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856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0264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010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707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73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18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71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75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78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6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511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657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25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916851"/>
            <a:ext cx="6815669" cy="151553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800000"/>
                </a:solidFill>
              </a:rPr>
              <a:t>Theses, dissertations, </a:t>
            </a:r>
            <a:br>
              <a:rPr lang="en-US" sz="4000" b="1" dirty="0" smtClean="0">
                <a:solidFill>
                  <a:srgbClr val="800000"/>
                </a:solidFill>
              </a:rPr>
            </a:br>
            <a:r>
              <a:rPr lang="en-US" sz="4000" b="1" dirty="0" smtClean="0">
                <a:solidFill>
                  <a:srgbClr val="800000"/>
                </a:solidFill>
              </a:rPr>
              <a:t>and doctoral projects @ SU:</a:t>
            </a:r>
            <a:endParaRPr lang="en-US" sz="4000" b="1" dirty="0">
              <a:solidFill>
                <a:srgbClr val="8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43150" y="3760467"/>
            <a:ext cx="7543800" cy="132080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3B3229"/>
                </a:solidFill>
              </a:rPr>
              <a:t>What is required and what is optional?</a:t>
            </a:r>
            <a:endParaRPr lang="en-US" sz="3200" b="1" dirty="0">
              <a:solidFill>
                <a:srgbClr val="3B322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0025" y="4896603"/>
            <a:ext cx="4194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Victoria Martin, September 29,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48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800000"/>
                </a:solidFill>
              </a:rPr>
              <a:t>What is copyright?</a:t>
            </a:r>
            <a:endParaRPr lang="en-US" sz="48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54668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3000" b="1" dirty="0" smtClean="0"/>
              <a:t>I. </a:t>
            </a:r>
          </a:p>
          <a:p>
            <a:pPr marL="0" indent="0" algn="ctr">
              <a:buNone/>
            </a:pPr>
            <a:r>
              <a:rPr lang="en-US" sz="3000" b="1" dirty="0" smtClean="0"/>
              <a:t>Copyright </a:t>
            </a:r>
            <a:r>
              <a:rPr lang="en-US" sz="3000" b="1" dirty="0" smtClean="0"/>
              <a:t>is a </a:t>
            </a:r>
            <a:r>
              <a:rPr lang="en-US" sz="3000" b="1" dirty="0"/>
              <a:t>"bundle" of </a:t>
            </a:r>
            <a:r>
              <a:rPr lang="en-US" sz="3000" b="1" dirty="0" smtClean="0"/>
              <a:t>4 exclusive rights, </a:t>
            </a:r>
            <a:r>
              <a:rPr lang="en-US" sz="3000" b="1" dirty="0"/>
              <a:t>which include</a:t>
            </a:r>
            <a:r>
              <a:rPr lang="en-US" sz="3000" b="1" dirty="0" smtClean="0"/>
              <a:t>:</a:t>
            </a:r>
          </a:p>
          <a:p>
            <a:pPr lvl="1" algn="ctr">
              <a:buFont typeface="Wingdings" panose="05000000000000000000" pitchFamily="2" charset="2"/>
              <a:buChar char="ü"/>
            </a:pPr>
            <a:r>
              <a:rPr lang="en-US" sz="2600" dirty="0" smtClean="0"/>
              <a:t>reproduction </a:t>
            </a:r>
            <a:r>
              <a:rPr lang="en-US" sz="2600" dirty="0"/>
              <a:t>of works</a:t>
            </a:r>
          </a:p>
          <a:p>
            <a:pPr lvl="1" algn="ctr">
              <a:buFont typeface="Wingdings" panose="05000000000000000000" pitchFamily="2" charset="2"/>
              <a:buChar char="ü"/>
            </a:pPr>
            <a:r>
              <a:rPr lang="en-US" sz="2600" dirty="0"/>
              <a:t>distribution of copies</a:t>
            </a:r>
          </a:p>
          <a:p>
            <a:pPr lvl="1" algn="ctr">
              <a:buFont typeface="Wingdings" panose="05000000000000000000" pitchFamily="2" charset="2"/>
              <a:buChar char="ü"/>
            </a:pPr>
            <a:r>
              <a:rPr lang="en-US" sz="2600" dirty="0"/>
              <a:t>public performance and display of works</a:t>
            </a:r>
          </a:p>
          <a:p>
            <a:pPr lvl="1" algn="ctr">
              <a:buFont typeface="Wingdings" panose="05000000000000000000" pitchFamily="2" charset="2"/>
              <a:buChar char="ü"/>
            </a:pPr>
            <a:r>
              <a:rPr lang="en-US" sz="2600" dirty="0"/>
              <a:t>making of derivative </a:t>
            </a:r>
            <a:r>
              <a:rPr lang="en-US" sz="2600" dirty="0" smtClean="0"/>
              <a:t>works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54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800000"/>
                </a:solidFill>
              </a:rPr>
              <a:t>What is copyright</a:t>
            </a:r>
            <a:r>
              <a:rPr lang="en-US" sz="4800" b="1" dirty="0" smtClean="0">
                <a:solidFill>
                  <a:srgbClr val="800000"/>
                </a:solidFill>
              </a:rPr>
              <a:t>? (cont’d)</a:t>
            </a:r>
            <a:endParaRPr lang="en-US" sz="48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546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/>
              <a:t>II. </a:t>
            </a:r>
            <a:endParaRPr lang="en-US" sz="2800" b="1" dirty="0" smtClean="0"/>
          </a:p>
          <a:p>
            <a:pPr marL="0" indent="0" algn="ctr">
              <a:buNone/>
            </a:pPr>
            <a:r>
              <a:rPr lang="en-US" sz="3200" b="1" dirty="0" smtClean="0"/>
              <a:t>To </a:t>
            </a:r>
            <a:r>
              <a:rPr lang="en-US" sz="3200" b="1" dirty="0"/>
              <a:t>be copyrighted, a work must be: </a:t>
            </a:r>
            <a:br>
              <a:rPr lang="en-US" sz="3200" b="1" dirty="0"/>
            </a:br>
            <a:endParaRPr lang="en-US" sz="3200" b="1" dirty="0" smtClean="0"/>
          </a:p>
          <a:p>
            <a:pPr algn="ctr">
              <a:buFont typeface="Wingdings" panose="05000000000000000000" pitchFamily="2" charset="2"/>
              <a:buChar char="ü"/>
            </a:pPr>
            <a:r>
              <a:rPr lang="en-US" sz="3200" dirty="0" smtClean="0"/>
              <a:t>creative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en-US" sz="3200" dirty="0" smtClean="0"/>
              <a:t>created </a:t>
            </a:r>
            <a:r>
              <a:rPr lang="en-US" sz="3200" dirty="0"/>
              <a:t>in a "fixed tangible </a:t>
            </a:r>
            <a:r>
              <a:rPr lang="en-US" sz="3200" dirty="0" smtClean="0"/>
              <a:t>medium”</a:t>
            </a: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52461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800000"/>
                </a:solidFill>
              </a:rPr>
              <a:t>What is copyright</a:t>
            </a:r>
            <a:r>
              <a:rPr lang="en-US" sz="4800" b="1" dirty="0" smtClean="0">
                <a:solidFill>
                  <a:srgbClr val="800000"/>
                </a:solidFill>
              </a:rPr>
              <a:t>? (cont’d)</a:t>
            </a:r>
            <a:endParaRPr lang="en-US" sz="48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546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/>
              <a:t>III. </a:t>
            </a:r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600" dirty="0" smtClean="0"/>
              <a:t>Copyright </a:t>
            </a:r>
            <a:r>
              <a:rPr lang="en-US" sz="3600" dirty="0"/>
              <a:t>is </a:t>
            </a:r>
            <a:r>
              <a:rPr lang="en-US" sz="3600" b="1" dirty="0">
                <a:solidFill>
                  <a:srgbClr val="800000"/>
                </a:solidFill>
              </a:rPr>
              <a:t>immediate</a:t>
            </a:r>
            <a:r>
              <a:rPr lang="en-US" sz="3600" b="1" dirty="0"/>
              <a:t> </a:t>
            </a:r>
            <a:r>
              <a:rPr lang="en-US" sz="3600" dirty="0"/>
              <a:t>and </a:t>
            </a:r>
            <a:r>
              <a:rPr lang="en-US" sz="3600" b="1" dirty="0" smtClean="0">
                <a:solidFill>
                  <a:srgbClr val="800000"/>
                </a:solidFill>
              </a:rPr>
              <a:t>automatic.</a:t>
            </a:r>
            <a:endParaRPr lang="en-US" sz="3600" b="1" dirty="0">
              <a:solidFill>
                <a:srgbClr val="800000"/>
              </a:solidFill>
            </a:endParaRPr>
          </a:p>
          <a:p>
            <a:pPr marL="0" indent="0" algn="ctr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79520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800000"/>
                </a:solidFill>
              </a:rPr>
              <a:t>What is copyright</a:t>
            </a:r>
            <a:r>
              <a:rPr lang="en-US" sz="4800" b="1" dirty="0" smtClean="0">
                <a:solidFill>
                  <a:srgbClr val="800000"/>
                </a:solidFill>
              </a:rPr>
              <a:t>? (cont’d)</a:t>
            </a:r>
            <a:endParaRPr lang="en-US" sz="48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546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/>
              <a:t>IV. </a:t>
            </a:r>
          </a:p>
          <a:p>
            <a:pPr marL="0" indent="0" algn="ctr">
              <a:buNone/>
            </a:pPr>
            <a:r>
              <a:rPr lang="en-US" sz="3600" dirty="0"/>
              <a:t>You as an author </a:t>
            </a:r>
            <a:r>
              <a:rPr lang="en-US" sz="3600" dirty="0" smtClean="0"/>
              <a:t>hold the </a:t>
            </a:r>
            <a:r>
              <a:rPr lang="en-US" sz="3600" dirty="0"/>
              <a:t>copyright to your work,  </a:t>
            </a:r>
            <a:br>
              <a:rPr lang="en-US" sz="3600" dirty="0"/>
            </a:br>
            <a:r>
              <a:rPr lang="en-US" sz="3600" b="1" dirty="0">
                <a:solidFill>
                  <a:srgbClr val="800000"/>
                </a:solidFill>
              </a:rPr>
              <a:t>unless you give your copyright </a:t>
            </a:r>
            <a:r>
              <a:rPr lang="en-US" sz="3600" b="1" dirty="0" smtClean="0">
                <a:solidFill>
                  <a:srgbClr val="800000"/>
                </a:solidFill>
              </a:rPr>
              <a:t>away.</a:t>
            </a:r>
            <a:endParaRPr lang="en-US" sz="3600" b="1" dirty="0">
              <a:solidFill>
                <a:srgbClr val="800000"/>
              </a:solidFill>
            </a:endParaRPr>
          </a:p>
          <a:p>
            <a:pPr marL="0" indent="0" algn="ctr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06063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800000"/>
                </a:solidFill>
              </a:rPr>
              <a:t>Taking control of your author rights </a:t>
            </a:r>
            <a:endParaRPr lang="en-US" sz="48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Get an </a:t>
            </a:r>
            <a:r>
              <a:rPr lang="en-US" sz="3200" dirty="0"/>
              <a:t>author addendum</a:t>
            </a:r>
          </a:p>
          <a:p>
            <a:pPr algn="ctr"/>
            <a:r>
              <a:rPr lang="en-US" sz="3200" dirty="0" smtClean="0"/>
              <a:t>Publish your work with a Creative Commons license</a:t>
            </a:r>
          </a:p>
          <a:p>
            <a:pPr algn="ctr"/>
            <a:r>
              <a:rPr lang="en-US" sz="3200" dirty="0"/>
              <a:t>Make your work open </a:t>
            </a:r>
            <a:r>
              <a:rPr lang="en-US" sz="3200" dirty="0" smtClean="0"/>
              <a:t>access</a:t>
            </a:r>
          </a:p>
          <a:p>
            <a:pPr algn="ctr"/>
            <a:r>
              <a:rPr lang="en-US" sz="3200" dirty="0"/>
              <a:t>Choose carefully where to publish your work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643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800000"/>
                </a:solidFill>
              </a:rPr>
              <a:t>Get an author addendum </a:t>
            </a:r>
            <a:endParaRPr lang="en-US" sz="48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An author addendum is an added </a:t>
            </a:r>
            <a:r>
              <a:rPr lang="en-US" sz="2800" dirty="0"/>
              <a:t>agreement to a publisher's standard copyright transfer agreement that, if accepted,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allows </a:t>
            </a:r>
            <a:r>
              <a:rPr lang="en-US" sz="2800" dirty="0"/>
              <a:t>the author to retain  certain rights to his/her work. </a:t>
            </a:r>
            <a:endParaRPr lang="en-US" sz="2800" dirty="0" smtClean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000" dirty="0" smtClean="0"/>
              <a:t>You can download an </a:t>
            </a:r>
            <a:r>
              <a:rPr lang="en-US" sz="2000" dirty="0"/>
              <a:t>author addendum at https://sparcopen.org/our-work/author-rights/</a:t>
            </a:r>
            <a:endParaRPr lang="en-US" sz="2000" dirty="0" smtClean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414073" y="4845377"/>
            <a:ext cx="5363852" cy="37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03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800000"/>
                </a:solidFill>
              </a:rPr>
              <a:t>Publish your work with a </a:t>
            </a:r>
            <a:br>
              <a:rPr lang="en-US" sz="4000" b="1" dirty="0" smtClean="0">
                <a:solidFill>
                  <a:srgbClr val="800000"/>
                </a:solidFill>
              </a:rPr>
            </a:br>
            <a:r>
              <a:rPr lang="en-US" sz="4000" b="1" dirty="0" smtClean="0">
                <a:solidFill>
                  <a:srgbClr val="800000"/>
                </a:solidFill>
              </a:rPr>
              <a:t>Creative Commons (CC) license</a:t>
            </a:r>
            <a:endParaRPr lang="en-US" sz="4000" b="1" dirty="0">
              <a:solidFill>
                <a:srgbClr val="8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295402" y="2472266"/>
            <a:ext cx="4718304" cy="576262"/>
          </a:xfrm>
          <a:solidFill>
            <a:srgbClr val="E9C98C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What is a CC license?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402168" y="3234796"/>
            <a:ext cx="4718304" cy="20458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An </a:t>
            </a:r>
            <a:r>
              <a:rPr lang="en-US" dirty="0"/>
              <a:t>open license that allows you to </a:t>
            </a:r>
            <a:r>
              <a:rPr lang="en-US" dirty="0" smtClean="0"/>
              <a:t>easily communicate </a:t>
            </a:r>
            <a:r>
              <a:rPr lang="en-US" dirty="0"/>
              <a:t>which copyrights you want to keep and which </a:t>
            </a:r>
            <a:r>
              <a:rPr lang="en-US" dirty="0" smtClean="0"/>
              <a:t>copyrights </a:t>
            </a:r>
            <a:r>
              <a:rPr lang="en-US" dirty="0"/>
              <a:t>you want to waive. 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78294" y="2472266"/>
            <a:ext cx="4718304" cy="576262"/>
          </a:xfrm>
          <a:solidFill>
            <a:srgbClr val="E9C98C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CC licenses’ components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6178294" y="3234795"/>
            <a:ext cx="4718304" cy="204586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"Attribution" </a:t>
            </a:r>
            <a:r>
              <a:rPr lang="en-US" dirty="0" smtClean="0"/>
              <a:t>(BY</a:t>
            </a:r>
            <a:r>
              <a:rPr lang="en-US" dirty="0"/>
              <a:t>) </a:t>
            </a:r>
          </a:p>
          <a:p>
            <a:r>
              <a:rPr lang="en-US" dirty="0"/>
              <a:t>"Share Alike" </a:t>
            </a:r>
            <a:r>
              <a:rPr lang="en-US" dirty="0" smtClean="0"/>
              <a:t>(SA</a:t>
            </a:r>
            <a:r>
              <a:rPr lang="en-US" dirty="0"/>
              <a:t>)</a:t>
            </a:r>
          </a:p>
          <a:p>
            <a:r>
              <a:rPr lang="en-US" dirty="0"/>
              <a:t>"Noncommercial" </a:t>
            </a:r>
            <a:r>
              <a:rPr lang="en-US" dirty="0" smtClean="0"/>
              <a:t>(NC</a:t>
            </a:r>
            <a:r>
              <a:rPr lang="en-US" dirty="0"/>
              <a:t>) </a:t>
            </a:r>
          </a:p>
          <a:p>
            <a:r>
              <a:rPr lang="en-US" dirty="0"/>
              <a:t>“No Derivatives" </a:t>
            </a:r>
            <a:r>
              <a:rPr lang="en-US" dirty="0" smtClean="0"/>
              <a:t>(ND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94764" y="5466928"/>
            <a:ext cx="10767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To select a CC license based on your needs and preferences,</a:t>
            </a:r>
            <a:br>
              <a:rPr lang="en-US" sz="2000" dirty="0" smtClean="0"/>
            </a:br>
            <a:r>
              <a:rPr lang="en-US" sz="2000" dirty="0" smtClean="0"/>
              <a:t> use the CC </a:t>
            </a:r>
            <a:r>
              <a:rPr lang="en-US" sz="2000" dirty="0"/>
              <a:t>license selector </a:t>
            </a:r>
            <a:r>
              <a:rPr lang="en-US" sz="2000" dirty="0" smtClean="0"/>
              <a:t>tool: </a:t>
            </a:r>
            <a:r>
              <a:rPr lang="en-US" sz="2000" dirty="0"/>
              <a:t>https://creativecommons.org/choose/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1611630" y="5383530"/>
            <a:ext cx="86296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33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800000"/>
                </a:solidFill>
              </a:rPr>
              <a:t>Make your work open access (OA) </a:t>
            </a:r>
            <a:endParaRPr lang="en-US" sz="4000" b="1" dirty="0">
              <a:solidFill>
                <a:srgbClr val="8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500" b="1" dirty="0" smtClean="0">
                <a:solidFill>
                  <a:srgbClr val="800000"/>
                </a:solidFill>
              </a:rPr>
              <a:t>You will retain </a:t>
            </a:r>
            <a:r>
              <a:rPr lang="en-US" sz="3500" b="1" dirty="0">
                <a:solidFill>
                  <a:srgbClr val="800000"/>
                </a:solidFill>
              </a:rPr>
              <a:t>the right to: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dirty="0" smtClean="0"/>
              <a:t>make </a:t>
            </a:r>
            <a:r>
              <a:rPr lang="en-US" dirty="0"/>
              <a:t>copies of </a:t>
            </a:r>
            <a:r>
              <a:rPr lang="en-US" dirty="0" smtClean="0"/>
              <a:t>your </a:t>
            </a:r>
            <a:r>
              <a:rPr lang="en-US" dirty="0"/>
              <a:t>work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dirty="0"/>
              <a:t>distribute </a:t>
            </a:r>
            <a:r>
              <a:rPr lang="en-US" dirty="0" smtClean="0"/>
              <a:t>your </a:t>
            </a:r>
            <a:r>
              <a:rPr lang="en-US" dirty="0"/>
              <a:t>work in any form </a:t>
            </a:r>
            <a:r>
              <a:rPr lang="en-US" dirty="0" smtClean="0"/>
              <a:t>you </a:t>
            </a:r>
            <a:r>
              <a:rPr lang="en-US" dirty="0"/>
              <a:t>want to anyone </a:t>
            </a:r>
            <a:r>
              <a:rPr lang="en-US" dirty="0" smtClean="0"/>
              <a:t>you </a:t>
            </a:r>
            <a:r>
              <a:rPr lang="en-US" dirty="0"/>
              <a:t>want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dirty="0"/>
              <a:t>create derivative works  based upon </a:t>
            </a:r>
            <a:r>
              <a:rPr lang="en-US" dirty="0" smtClean="0"/>
              <a:t>your </a:t>
            </a:r>
            <a:r>
              <a:rPr lang="en-US" dirty="0"/>
              <a:t>pre-existing </a:t>
            </a:r>
            <a:r>
              <a:rPr lang="en-US" dirty="0" smtClean="0"/>
              <a:t>work</a:t>
            </a:r>
            <a:endParaRPr lang="en-US" dirty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dirty="0"/>
              <a:t>perform or display  </a:t>
            </a:r>
            <a:r>
              <a:rPr lang="en-US" dirty="0" smtClean="0"/>
              <a:t>your work  </a:t>
            </a:r>
            <a:r>
              <a:rPr lang="en-US" dirty="0"/>
              <a:t>publicly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dirty="0"/>
              <a:t>grant any of these rights to anyone </a:t>
            </a:r>
            <a:r>
              <a:rPr lang="en-US" dirty="0" smtClean="0"/>
              <a:t>you </a:t>
            </a:r>
            <a:r>
              <a:rPr lang="en-US" dirty="0"/>
              <a:t>want</a:t>
            </a:r>
          </a:p>
        </p:txBody>
      </p:sp>
    </p:spTree>
    <p:extLst>
      <p:ext uri="{BB962C8B-B14F-4D97-AF65-F5344CB8AC3E}">
        <p14:creationId xmlns:p14="http://schemas.microsoft.com/office/powerpoint/2010/main" val="144185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800000"/>
                </a:solidFill>
              </a:rPr>
              <a:t>Choose where to publish your work </a:t>
            </a:r>
            <a:endParaRPr lang="en-US" sz="48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0242" y="2688405"/>
            <a:ext cx="9601196" cy="331893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Read carefully author guidelines</a:t>
            </a:r>
          </a:p>
          <a:p>
            <a:pPr algn="ctr"/>
            <a:r>
              <a:rPr lang="en-US" sz="3200" dirty="0" smtClean="0"/>
              <a:t>Evaluate the trustworthiness of a publisher</a:t>
            </a:r>
            <a:r>
              <a:rPr lang="en-US" sz="3200" b="1" dirty="0" smtClean="0">
                <a:solidFill>
                  <a:srgbClr val="800000"/>
                </a:solidFill>
              </a:rPr>
              <a:t>* </a:t>
            </a:r>
          </a:p>
          <a:p>
            <a:pPr algn="ctr"/>
            <a:r>
              <a:rPr lang="en-US" sz="3200" dirty="0" smtClean="0"/>
              <a:t>Beware of predatory publishing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800000"/>
                </a:solidFill>
              </a:rPr>
              <a:t>			* </a:t>
            </a:r>
            <a:r>
              <a:rPr lang="en-US" sz="2000" dirty="0">
                <a:solidFill>
                  <a:schemeClr val="tx1"/>
                </a:solidFill>
              </a:rPr>
              <a:t>Use</a:t>
            </a:r>
            <a:r>
              <a:rPr lang="en-US" sz="2800" dirty="0">
                <a:solidFill>
                  <a:schemeClr val="tx1"/>
                </a:solidFill>
              </a:rPr>
              <a:t>                                      </a:t>
            </a:r>
            <a:r>
              <a:rPr lang="en-US" sz="2000" dirty="0" smtClean="0">
                <a:solidFill>
                  <a:schemeClr val="tx1"/>
                </a:solidFill>
              </a:rPr>
              <a:t>at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https://thinkchecksubmit.org/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414073" y="5090474"/>
            <a:ext cx="5363852" cy="37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2" descr="Image result for think check subm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Image result for think check submi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Image result for think check submi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8552" y="5411511"/>
            <a:ext cx="3241315" cy="23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05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What is predatory publishing? 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295402" y="2347936"/>
            <a:ext cx="5711188" cy="3310128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Exploits the open access author-pays publishing model </a:t>
            </a:r>
          </a:p>
          <a:p>
            <a:r>
              <a:rPr lang="en-US" sz="2800" dirty="0" smtClean="0"/>
              <a:t>Not </a:t>
            </a:r>
            <a:r>
              <a:rPr lang="en-US" sz="2800" dirty="0"/>
              <a:t>limited to open access </a:t>
            </a:r>
            <a:r>
              <a:rPr lang="en-US" sz="2800" dirty="0" smtClean="0"/>
              <a:t>journals</a:t>
            </a:r>
          </a:p>
          <a:p>
            <a:r>
              <a:rPr lang="en-US" sz="2800" dirty="0" smtClean="0"/>
              <a:t>Often targets new Master’s and doctoral graduates </a:t>
            </a:r>
            <a:endParaRPr lang="en-US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837600" y="2527732"/>
            <a:ext cx="2699559" cy="30859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9620" y="5740265"/>
            <a:ext cx="10652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more information, see Predatory publishing guide: http://libraryguides.salisbury.edu/PredatoryPublishing </a:t>
            </a:r>
          </a:p>
        </p:txBody>
      </p:sp>
    </p:spTree>
    <p:extLst>
      <p:ext uri="{BB962C8B-B14F-4D97-AF65-F5344CB8AC3E}">
        <p14:creationId xmlns:p14="http://schemas.microsoft.com/office/powerpoint/2010/main" val="182870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4714" y="1305140"/>
            <a:ext cx="99898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Preparing your manuscript for submission to OGS</a:t>
            </a:r>
          </a:p>
          <a:p>
            <a:pPr marL="742950" lvl="1" indent="-285750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600" dirty="0"/>
              <a:t>Submission requirements by degree and program</a:t>
            </a:r>
          </a:p>
          <a:p>
            <a:pPr marL="742950" lvl="1" indent="-285750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Submitting your </a:t>
            </a:r>
            <a:r>
              <a:rPr lang="en-US" sz="3600" dirty="0" smtClean="0"/>
              <a:t>work to SOAR@SU &amp; ProQuest</a:t>
            </a:r>
            <a:endParaRPr lang="en-US" sz="3600" dirty="0" smtClean="0"/>
          </a:p>
          <a:p>
            <a:pPr marL="742950" lvl="1" indent="-285750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Copyrighting your work</a:t>
            </a:r>
          </a:p>
          <a:p>
            <a:pPr marL="742950" lvl="1" indent="-285750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Understanding </a:t>
            </a:r>
            <a:r>
              <a:rPr lang="en-US" sz="3600" dirty="0"/>
              <a:t>your author </a:t>
            </a:r>
            <a:r>
              <a:rPr lang="en-US" sz="3600" dirty="0" smtClean="0"/>
              <a:t>rights</a:t>
            </a:r>
          </a:p>
          <a:p>
            <a:pPr marL="742950" lvl="1" indent="-285750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600" dirty="0"/>
              <a:t>Making your work open access</a:t>
            </a:r>
          </a:p>
          <a:p>
            <a:pPr marL="742950" lvl="1" indent="-285750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Publishing </a:t>
            </a:r>
            <a:r>
              <a:rPr lang="en-US" sz="3600" dirty="0" smtClean="0"/>
              <a:t>your </a:t>
            </a:r>
            <a:r>
              <a:rPr lang="en-US" sz="3600" dirty="0" smtClean="0"/>
              <a:t>work</a:t>
            </a:r>
          </a:p>
          <a:p>
            <a:pPr marL="742950" lvl="1" indent="-285750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Q&amp;A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274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Contact information 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503170"/>
            <a:ext cx="4718304" cy="731625"/>
          </a:xfrm>
          <a:solidFill>
            <a:srgbClr val="EACA8D"/>
          </a:solidFill>
        </p:spPr>
        <p:txBody>
          <a:bodyPr/>
          <a:lstStyle/>
          <a:p>
            <a:pPr algn="ctr"/>
            <a:r>
              <a:rPr lang="en-US" sz="2000" b="1" dirty="0" smtClean="0"/>
              <a:t>Victoria Martin</a:t>
            </a:r>
            <a:br>
              <a:rPr lang="en-US" sz="2000" b="1" dirty="0" smtClean="0"/>
            </a:br>
            <a:r>
              <a:rPr lang="en-US" sz="2000" dirty="0" err="1" smtClean="0"/>
              <a:t>vmmartin</a:t>
            </a:r>
            <a:r>
              <a:rPr lang="en-US" sz="2000" dirty="0" smtClean="0"/>
              <a:t>; 410-543-6206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800000"/>
                </a:solidFill>
              </a:rPr>
              <a:t>Questions </a:t>
            </a:r>
            <a:r>
              <a:rPr lang="en-US" b="1" dirty="0" smtClean="0">
                <a:solidFill>
                  <a:srgbClr val="800000"/>
                </a:solidFill>
              </a:rPr>
              <a:t>about:</a:t>
            </a:r>
          </a:p>
          <a:p>
            <a:r>
              <a:rPr lang="en-US" dirty="0" smtClean="0"/>
              <a:t>Binding </a:t>
            </a:r>
          </a:p>
          <a:p>
            <a:r>
              <a:rPr lang="en-US" dirty="0" smtClean="0"/>
              <a:t>Submitting your work to SOAR@SU </a:t>
            </a:r>
            <a:r>
              <a:rPr lang="en-US" dirty="0"/>
              <a:t>and </a:t>
            </a:r>
            <a:r>
              <a:rPr lang="en-US" dirty="0" smtClean="0"/>
              <a:t>ProQuest</a:t>
            </a:r>
          </a:p>
          <a:p>
            <a:r>
              <a:rPr lang="en-US" dirty="0" smtClean="0"/>
              <a:t>Copyright</a:t>
            </a:r>
            <a:r>
              <a:rPr lang="en-US" dirty="0"/>
              <a:t>, author rights, </a:t>
            </a:r>
            <a:br>
              <a:rPr lang="en-US" dirty="0"/>
            </a:br>
            <a:r>
              <a:rPr lang="en-US" dirty="0"/>
              <a:t>open access, and publishing venues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503170"/>
            <a:ext cx="4718304" cy="731625"/>
          </a:xfrm>
          <a:solidFill>
            <a:srgbClr val="EACA8D"/>
          </a:solidFill>
        </p:spPr>
        <p:txBody>
          <a:bodyPr/>
          <a:lstStyle/>
          <a:p>
            <a:pPr algn="ctr"/>
            <a:r>
              <a:rPr lang="en-US" sz="2000" b="1" dirty="0" smtClean="0"/>
              <a:t>Jessica Scott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jlscott@salisbury.edu</a:t>
            </a:r>
            <a:r>
              <a:rPr lang="en-US" sz="2000" dirty="0"/>
              <a:t>; 410-548-5395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800000"/>
                </a:solidFill>
              </a:rPr>
              <a:t>Questions about:</a:t>
            </a:r>
          </a:p>
          <a:p>
            <a:r>
              <a:rPr lang="en-US" dirty="0" smtClean="0"/>
              <a:t>Submitting your manuscript to </a:t>
            </a:r>
            <a:r>
              <a:rPr lang="en-US" dirty="0"/>
              <a:t>the Office of Graduate Studies (OGS</a:t>
            </a:r>
            <a:r>
              <a:rPr lang="en-US" dirty="0" smtClean="0"/>
              <a:t>)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status of your submission to ProQuest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64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629" y="3110847"/>
            <a:ext cx="77959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800000"/>
                </a:solidFill>
              </a:rPr>
              <a:t>QUESTIONS?</a:t>
            </a:r>
            <a:endParaRPr lang="en-US" sz="4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30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579" y="2452618"/>
            <a:ext cx="922884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The Office of Graduate Studies (OGS) is </a:t>
            </a:r>
            <a:r>
              <a:rPr lang="en-US" sz="3200" dirty="0" smtClean="0"/>
              <a:t>the </a:t>
            </a:r>
            <a:r>
              <a:rPr lang="en-US" sz="3200" dirty="0"/>
              <a:t>official clearinghouse </a:t>
            </a:r>
            <a:r>
              <a:rPr lang="en-US" sz="3200" dirty="0">
                <a:solidFill>
                  <a:srgbClr val="800000"/>
                </a:solidFill>
              </a:rPr>
              <a:t>for all graduate manuscripts</a:t>
            </a:r>
            <a:r>
              <a:rPr lang="en-US" sz="3200" dirty="0"/>
              <a:t>,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including </a:t>
            </a:r>
            <a:r>
              <a:rPr lang="en-US" sz="3200" dirty="0"/>
              <a:t>theses, dissertations, and doctoral projects. </a:t>
            </a:r>
          </a:p>
          <a:p>
            <a:pPr algn="ctr"/>
            <a:r>
              <a:rPr lang="en-US" sz="3200" dirty="0"/>
              <a:t> </a:t>
            </a:r>
          </a:p>
          <a:p>
            <a:pPr algn="ctr"/>
            <a:r>
              <a:rPr lang="en-US" sz="3200" dirty="0"/>
              <a:t>OGS staff performs </a:t>
            </a:r>
            <a:r>
              <a:rPr lang="en-US" sz="3200" dirty="0">
                <a:solidFill>
                  <a:srgbClr val="800000"/>
                </a:solidFill>
              </a:rPr>
              <a:t>a complete technical review </a:t>
            </a:r>
            <a:r>
              <a:rPr lang="en-US" sz="3200" dirty="0"/>
              <a:t>of students’ manuscripts </a:t>
            </a:r>
            <a:r>
              <a:rPr lang="en-US" sz="3200" dirty="0" smtClean="0"/>
              <a:t>before </a:t>
            </a:r>
            <a:r>
              <a:rPr lang="en-US" sz="3200" dirty="0"/>
              <a:t>they are submitted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to </a:t>
            </a:r>
            <a:r>
              <a:rPr lang="en-US" sz="3200" dirty="0"/>
              <a:t>the </a:t>
            </a:r>
            <a:r>
              <a:rPr lang="en-US" sz="3200" dirty="0" smtClean="0"/>
              <a:t>SU Libraries </a:t>
            </a:r>
            <a:r>
              <a:rPr lang="en-US" sz="3200" dirty="0"/>
              <a:t>for </a:t>
            </a:r>
            <a:r>
              <a:rPr lang="en-US" sz="3200" dirty="0" smtClean="0"/>
              <a:t>binding.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NEW!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60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Preparing your manuscript </a:t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for submission to the OGS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83704" y="2564091"/>
            <a:ext cx="938830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For specific guidelines, see:</a:t>
            </a:r>
          </a:p>
          <a:p>
            <a:pPr algn="ctr"/>
            <a:r>
              <a:rPr lang="en-US" sz="2000" dirty="0" smtClean="0">
                <a:solidFill>
                  <a:srgbClr val="800000"/>
                </a:solidFill>
              </a:rPr>
              <a:t/>
            </a:r>
            <a:br>
              <a:rPr lang="en-US" sz="2000" dirty="0" smtClean="0">
                <a:solidFill>
                  <a:srgbClr val="800000"/>
                </a:solidFill>
              </a:rPr>
            </a:br>
            <a:r>
              <a:rPr lang="en-US" sz="2400" b="1" dirty="0" smtClean="0">
                <a:solidFill>
                  <a:srgbClr val="800000"/>
                </a:solidFill>
              </a:rPr>
              <a:t>Thesis preparation guide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dirty="0"/>
              <a:t>https://</a:t>
            </a:r>
            <a:r>
              <a:rPr lang="en-US" sz="2000" dirty="0" smtClean="0"/>
              <a:t>libraryguides.salisbury.edu/theses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400" b="1" dirty="0" err="1" smtClean="0">
                <a:solidFill>
                  <a:srgbClr val="800000"/>
                </a:solidFill>
              </a:rPr>
              <a:t>Ed.D</a:t>
            </a:r>
            <a:r>
              <a:rPr lang="en-US" sz="2400" b="1" dirty="0" smtClean="0">
                <a:solidFill>
                  <a:srgbClr val="800000"/>
                </a:solidFill>
              </a:rPr>
              <a:t>. dissertation guide</a:t>
            </a:r>
            <a:r>
              <a:rPr lang="en-US" sz="2000" b="1" dirty="0" smtClean="0">
                <a:solidFill>
                  <a:srgbClr val="800000"/>
                </a:solidFill>
              </a:rPr>
              <a:t/>
            </a:r>
            <a:br>
              <a:rPr lang="en-US" sz="2000" b="1" dirty="0" smtClean="0">
                <a:solidFill>
                  <a:srgbClr val="800000"/>
                </a:solidFill>
              </a:rPr>
            </a:br>
            <a:r>
              <a:rPr lang="en-US" sz="2000" dirty="0"/>
              <a:t>https://</a:t>
            </a:r>
            <a:r>
              <a:rPr lang="en-US" sz="2000" dirty="0" smtClean="0"/>
              <a:t>libraryguides.salisbury.edu/EDDdissertations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400" b="1" dirty="0" smtClean="0">
                <a:solidFill>
                  <a:srgbClr val="800000"/>
                </a:solidFill>
              </a:rPr>
              <a:t>DNP project guide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dirty="0"/>
              <a:t>https://</a:t>
            </a:r>
            <a:r>
              <a:rPr lang="en-US" sz="2000" dirty="0" smtClean="0"/>
              <a:t>libraryguides.salisbury.edu/DNPprojects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28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800000"/>
                </a:solidFill>
              </a:rPr>
              <a:t>Master’s students</a:t>
            </a:r>
            <a:endParaRPr lang="en-US" sz="4800" b="1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rgbClr val="E5B87F"/>
          </a:solidFill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800000"/>
                </a:solidFill>
              </a:rPr>
              <a:t>Required </a:t>
            </a:r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4701" y="3243262"/>
            <a:ext cx="5053584" cy="2632605"/>
          </a:xfrm>
        </p:spPr>
        <p:txBody>
          <a:bodyPr>
            <a:normAutofit/>
          </a:bodyPr>
          <a:lstStyle/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 algn="ctr">
              <a:buClr>
                <a:srgbClr val="800000"/>
              </a:buClr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Submit one hard copy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to the SU Libraries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for binding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85203"/>
            <a:ext cx="4882894" cy="576262"/>
          </a:xfrm>
          <a:solidFill>
            <a:srgbClr val="E5B87F"/>
          </a:solidFill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800000"/>
                </a:solidFill>
              </a:rPr>
              <a:t>Optional</a:t>
            </a:r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15900" y="3243262"/>
            <a:ext cx="5317910" cy="2632605"/>
          </a:xfrm>
        </p:spPr>
        <p:txBody>
          <a:bodyPr>
            <a:normAutofit/>
          </a:bodyPr>
          <a:lstStyle/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 algn="ctr">
              <a:buClr>
                <a:srgbClr val="800000"/>
              </a:buClr>
              <a:buNone/>
            </a:pPr>
            <a:r>
              <a:rPr lang="en-US" sz="3200" dirty="0" smtClean="0"/>
              <a:t>Submit a digital copy to:</a:t>
            </a: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SOAR </a:t>
            </a:r>
            <a:r>
              <a:rPr lang="en-US" sz="2800" dirty="0"/>
              <a:t>@SU</a:t>
            </a: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2800" dirty="0" smtClean="0"/>
              <a:t>ProQuest</a:t>
            </a:r>
            <a:endParaRPr lang="en-US" sz="2800" dirty="0"/>
          </a:p>
          <a:p>
            <a:pPr lvl="1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9668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800000"/>
                </a:solidFill>
              </a:rPr>
              <a:t>ED.D. students</a:t>
            </a:r>
            <a:endParaRPr lang="en-US" sz="4800" b="1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rgbClr val="E5B87F"/>
          </a:solidFill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800000"/>
                </a:solidFill>
              </a:rPr>
              <a:t>Required </a:t>
            </a:r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0120" y="3037522"/>
            <a:ext cx="5053584" cy="2632605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Submit one hard copy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to the SU Libraries for binding</a:t>
            </a: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3200" dirty="0" smtClean="0"/>
              <a:t>Submit a digital copy </a:t>
            </a:r>
            <a:br>
              <a:rPr lang="en-US" sz="3200" dirty="0" smtClean="0"/>
            </a:br>
            <a:r>
              <a:rPr lang="en-US" sz="3200" dirty="0" smtClean="0"/>
              <a:t>to ProQuest</a:t>
            </a:r>
            <a:endParaRPr lang="en-US" sz="3200" dirty="0"/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rgbClr val="E5B87F"/>
          </a:solidFill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800000"/>
                </a:solidFill>
              </a:rPr>
              <a:t>Optional</a:t>
            </a:r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5928" cy="2632605"/>
          </a:xfrm>
        </p:spPr>
        <p:txBody>
          <a:bodyPr/>
          <a:lstStyle/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 algn="ctr">
              <a:buClr>
                <a:srgbClr val="800000"/>
              </a:buClr>
              <a:buNone/>
            </a:pPr>
            <a:r>
              <a:rPr lang="en-US" dirty="0" smtClean="0"/>
              <a:t> </a:t>
            </a:r>
            <a:r>
              <a:rPr lang="en-US" sz="3200" dirty="0"/>
              <a:t>Submit </a:t>
            </a:r>
            <a:r>
              <a:rPr lang="en-US" sz="3200" dirty="0" smtClean="0"/>
              <a:t>a </a:t>
            </a:r>
            <a:r>
              <a:rPr lang="en-US" sz="3200" dirty="0"/>
              <a:t>digital copy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to </a:t>
            </a:r>
            <a:r>
              <a:rPr lang="en-US" sz="3200" dirty="0"/>
              <a:t>SOAR </a:t>
            </a:r>
            <a:r>
              <a:rPr lang="en-US" sz="3200" dirty="0" smtClean="0"/>
              <a:t>@SU</a:t>
            </a:r>
          </a:p>
        </p:txBody>
      </p:sp>
    </p:spTree>
    <p:extLst>
      <p:ext uri="{BB962C8B-B14F-4D97-AF65-F5344CB8AC3E}">
        <p14:creationId xmlns:p14="http://schemas.microsoft.com/office/powerpoint/2010/main" val="284683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DNP students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8433" y="2667000"/>
            <a:ext cx="4809583" cy="576262"/>
          </a:xfrm>
          <a:solidFill>
            <a:srgbClr val="E5B87F"/>
          </a:solidFill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800000"/>
                </a:solidFill>
              </a:rPr>
              <a:t>Required </a:t>
            </a:r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037522"/>
            <a:ext cx="4718304" cy="3014486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000" dirty="0" smtClean="0">
                <a:solidFill>
                  <a:schemeClr val="tx1"/>
                </a:solidFill>
              </a:rPr>
              <a:t>Submit one hard copy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to the SU Libraries for binding</a:t>
            </a: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000" dirty="0" smtClean="0">
                <a:solidFill>
                  <a:schemeClr val="tx1"/>
                </a:solidFill>
              </a:rPr>
              <a:t>Submit a digital copy </a:t>
            </a:r>
            <a:r>
              <a:rPr lang="en-US" sz="4000" dirty="0">
                <a:solidFill>
                  <a:schemeClr val="tx1"/>
                </a:solidFill>
              </a:rPr>
              <a:t/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to </a:t>
            </a:r>
            <a:r>
              <a:rPr lang="en-US" sz="4000" dirty="0" smtClean="0"/>
              <a:t>SOAR </a:t>
            </a:r>
            <a:r>
              <a:rPr lang="en-US" sz="4000" dirty="0"/>
              <a:t>@SU</a:t>
            </a:r>
          </a:p>
          <a:p>
            <a:pPr algn="ctr"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en-US" sz="4000" dirty="0">
                <a:solidFill>
                  <a:schemeClr val="tx1"/>
                </a:solidFill>
              </a:rPr>
              <a:t>Submit a digital copy </a:t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to </a:t>
            </a:r>
            <a:r>
              <a:rPr lang="en-US" sz="4000" dirty="0" smtClean="0"/>
              <a:t>ProQuest</a:t>
            </a:r>
            <a:endParaRPr lang="en-US" sz="4000" dirty="0"/>
          </a:p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85203"/>
            <a:ext cx="4960957" cy="576262"/>
          </a:xfrm>
          <a:solidFill>
            <a:srgbClr val="E5B87F"/>
          </a:solidFill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800000"/>
                </a:solidFill>
              </a:rPr>
              <a:t>Optional</a:t>
            </a:r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5203610" cy="2632605"/>
          </a:xfrm>
        </p:spPr>
        <p:txBody>
          <a:bodyPr/>
          <a:lstStyle/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 algn="ctr">
              <a:buClr>
                <a:srgbClr val="800000"/>
              </a:buClr>
              <a:buNone/>
            </a:pPr>
            <a:r>
              <a:rPr lang="en-US" sz="2800" dirty="0" smtClean="0"/>
              <a:t>Submit a digital copy to</a:t>
            </a:r>
            <a:br>
              <a:rPr lang="en-US" sz="2800" dirty="0" smtClean="0"/>
            </a:br>
            <a:r>
              <a:rPr lang="en-US" sz="2800" dirty="0" smtClean="0"/>
              <a:t>Henderson Repository</a:t>
            </a:r>
          </a:p>
        </p:txBody>
      </p:sp>
    </p:spTree>
    <p:extLst>
      <p:ext uri="{BB962C8B-B14F-4D97-AF65-F5344CB8AC3E}">
        <p14:creationId xmlns:p14="http://schemas.microsoft.com/office/powerpoint/2010/main" val="381046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800000"/>
                </a:solidFill>
              </a:rPr>
              <a:t>What is SOAR@SU?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2" y="2560319"/>
            <a:ext cx="6346937" cy="356616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en-US" sz="4200" dirty="0" smtClean="0"/>
          </a:p>
          <a:p>
            <a:pPr marL="0" indent="0">
              <a:buNone/>
            </a:pPr>
            <a:r>
              <a:rPr lang="en-US" sz="4600" b="1" dirty="0" smtClean="0">
                <a:solidFill>
                  <a:srgbClr val="800000"/>
                </a:solidFill>
              </a:rPr>
              <a:t>SOAR</a:t>
            </a:r>
            <a:r>
              <a:rPr lang="en-US" sz="4200" dirty="0" smtClean="0"/>
              <a:t> </a:t>
            </a:r>
            <a:r>
              <a:rPr lang="en-US" sz="4200" dirty="0"/>
              <a:t>(</a:t>
            </a:r>
            <a:r>
              <a:rPr lang="en-US" sz="4200" b="1" dirty="0">
                <a:solidFill>
                  <a:srgbClr val="800000"/>
                </a:solidFill>
              </a:rPr>
              <a:t>S</a:t>
            </a:r>
            <a:r>
              <a:rPr lang="en-US" sz="4200" dirty="0"/>
              <a:t>hared </a:t>
            </a:r>
            <a:r>
              <a:rPr lang="en-US" sz="4200" b="1" dirty="0">
                <a:solidFill>
                  <a:srgbClr val="800000"/>
                </a:solidFill>
              </a:rPr>
              <a:t>O</a:t>
            </a:r>
            <a:r>
              <a:rPr lang="en-US" sz="4200" dirty="0"/>
              <a:t>pen </a:t>
            </a:r>
            <a:r>
              <a:rPr lang="en-US" sz="4200" b="1" dirty="0">
                <a:solidFill>
                  <a:srgbClr val="800000"/>
                </a:solidFill>
              </a:rPr>
              <a:t>A</a:t>
            </a:r>
            <a:r>
              <a:rPr lang="en-US" sz="4200" dirty="0"/>
              <a:t>ccess </a:t>
            </a:r>
            <a:r>
              <a:rPr lang="en-US" sz="4200" b="1" dirty="0">
                <a:solidFill>
                  <a:srgbClr val="800000"/>
                </a:solidFill>
              </a:rPr>
              <a:t>R</a:t>
            </a:r>
            <a:r>
              <a:rPr lang="en-US" sz="4200" dirty="0"/>
              <a:t>epository) </a:t>
            </a:r>
            <a:r>
              <a:rPr lang="en-US" sz="4200" dirty="0" smtClean="0"/>
              <a:t>is the </a:t>
            </a:r>
            <a:r>
              <a:rPr lang="en-US" sz="4200" dirty="0"/>
              <a:t>SU Libraries </a:t>
            </a:r>
            <a:r>
              <a:rPr lang="en-US" sz="4200" dirty="0" smtClean="0"/>
              <a:t>institutional repository.</a:t>
            </a:r>
            <a:endParaRPr lang="en-US" sz="42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900" dirty="0" smtClean="0">
                <a:solidFill>
                  <a:srgbClr val="800000"/>
                </a:solidFill>
              </a:rPr>
              <a:t>For more information about </a:t>
            </a:r>
            <a:r>
              <a:rPr lang="en-US" sz="2900" dirty="0">
                <a:solidFill>
                  <a:srgbClr val="800000"/>
                </a:solidFill>
              </a:rPr>
              <a:t>SOAR </a:t>
            </a:r>
            <a:r>
              <a:rPr lang="en-US" sz="2900" dirty="0" smtClean="0">
                <a:solidFill>
                  <a:srgbClr val="800000"/>
                </a:solidFill>
              </a:rPr>
              <a:t>and </a:t>
            </a:r>
            <a:r>
              <a:rPr lang="en-US" sz="2900" dirty="0">
                <a:solidFill>
                  <a:srgbClr val="800000"/>
                </a:solidFill>
              </a:rPr>
              <a:t>how to submit, </a:t>
            </a:r>
            <a:r>
              <a:rPr lang="en-US" sz="2900" dirty="0" smtClean="0">
                <a:solidFill>
                  <a:srgbClr val="800000"/>
                </a:solidFill>
              </a:rPr>
              <a:t/>
            </a:r>
            <a:br>
              <a:rPr lang="en-US" sz="2900" dirty="0" smtClean="0">
                <a:solidFill>
                  <a:srgbClr val="800000"/>
                </a:solidFill>
              </a:rPr>
            </a:br>
            <a:r>
              <a:rPr lang="en-US" sz="2900" dirty="0"/>
              <a:t>visit your thesis/dissertation/DNP project guides</a:t>
            </a:r>
          </a:p>
          <a:p>
            <a:pPr marL="0" indent="0" algn="ctr">
              <a:buNone/>
            </a:pPr>
            <a:endParaRPr lang="en-US" sz="3400" dirty="0"/>
          </a:p>
          <a:p>
            <a:endParaRPr lang="en-US" sz="3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797" y="2865437"/>
            <a:ext cx="3532391" cy="2955925"/>
          </a:xfrm>
        </p:spPr>
      </p:pic>
    </p:spTree>
    <p:extLst>
      <p:ext uri="{BB962C8B-B14F-4D97-AF65-F5344CB8AC3E}">
        <p14:creationId xmlns:p14="http://schemas.microsoft.com/office/powerpoint/2010/main" val="227118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9" y="982132"/>
            <a:ext cx="10072371" cy="1303867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800000"/>
                </a:solidFill>
              </a:rPr>
              <a:t>What is </a:t>
            </a:r>
            <a:r>
              <a:rPr lang="en-US" sz="3600" b="1" dirty="0" smtClean="0">
                <a:solidFill>
                  <a:srgbClr val="800000"/>
                </a:solidFill>
              </a:rPr>
              <a:t>ProQuest Dissertations &amp; Theses Global?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8730" y="2560319"/>
            <a:ext cx="7060676" cy="3566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8E9296"/>
                </a:solidFill>
              </a:rPr>
              <a:t>Pro</a:t>
            </a:r>
            <a:r>
              <a:rPr lang="en-US" sz="2800" b="1" dirty="0" smtClean="0">
                <a:solidFill>
                  <a:srgbClr val="E51937"/>
                </a:solidFill>
              </a:rPr>
              <a:t>Quest</a:t>
            </a:r>
            <a:r>
              <a:rPr lang="en-US" sz="2800" b="1" dirty="0">
                <a:solidFill>
                  <a:srgbClr val="E51937"/>
                </a:solidFill>
              </a:rPr>
              <a:t> </a:t>
            </a:r>
            <a:r>
              <a:rPr lang="en-US" sz="2800" b="1" dirty="0">
                <a:solidFill>
                  <a:srgbClr val="8F9396"/>
                </a:solidFill>
              </a:rPr>
              <a:t>Dissertations </a:t>
            </a:r>
            <a:r>
              <a:rPr lang="en-US" sz="2800" b="1" dirty="0" smtClean="0">
                <a:solidFill>
                  <a:srgbClr val="8F9396"/>
                </a:solidFill>
              </a:rPr>
              <a:t>&amp;</a:t>
            </a:r>
            <a:r>
              <a:rPr lang="en-US" sz="2800" b="1" dirty="0">
                <a:solidFill>
                  <a:srgbClr val="8F9396"/>
                </a:solidFill>
              </a:rPr>
              <a:t> Theses Global</a:t>
            </a:r>
            <a:r>
              <a:rPr lang="en-US" sz="2800" dirty="0">
                <a:solidFill>
                  <a:srgbClr val="8F9396"/>
                </a:solidFill>
              </a:rPr>
              <a:t> </a:t>
            </a:r>
            <a:r>
              <a:rPr lang="en-US" sz="2800" dirty="0" smtClean="0">
                <a:solidFill>
                  <a:srgbClr val="8F9396"/>
                </a:solidFill>
              </a:rPr>
              <a:t/>
            </a:r>
            <a:br>
              <a:rPr lang="en-US" sz="2800" dirty="0" smtClean="0">
                <a:solidFill>
                  <a:srgbClr val="8F9396"/>
                </a:solidFill>
              </a:rPr>
            </a:br>
            <a:r>
              <a:rPr lang="en-US" sz="2800" dirty="0" smtClean="0"/>
              <a:t>is the </a:t>
            </a:r>
            <a:r>
              <a:rPr lang="en-US" sz="2800" dirty="0"/>
              <a:t>largest </a:t>
            </a:r>
            <a:r>
              <a:rPr lang="en-US" sz="2800" dirty="0" smtClean="0"/>
              <a:t>online collection </a:t>
            </a:r>
            <a:r>
              <a:rPr lang="en-US" sz="2800" dirty="0"/>
              <a:t>of dissertations and theses in the world.  </a:t>
            </a:r>
            <a:endParaRPr lang="en-US" sz="2800" dirty="0" smtClean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800000"/>
                </a:solidFill>
              </a:rPr>
              <a:t>For more information about ProQuest and how to submit, </a:t>
            </a:r>
            <a:br>
              <a:rPr lang="en-US" sz="2000" dirty="0" smtClean="0">
                <a:solidFill>
                  <a:srgbClr val="800000"/>
                </a:solidFill>
              </a:rPr>
            </a:br>
            <a:r>
              <a:rPr lang="en-US" sz="2000" dirty="0" smtClean="0"/>
              <a:t>visit your thesis/dissertation/DNP project guides</a:t>
            </a:r>
            <a:endParaRPr lang="en-US" sz="2000" dirty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3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78089" y="2920895"/>
            <a:ext cx="3778312" cy="215153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1485900" y="4229100"/>
            <a:ext cx="5314950" cy="1143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076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1390</TotalTime>
  <Words>542</Words>
  <Application>Microsoft Office PowerPoint</Application>
  <PresentationFormat>Widescreen</PresentationFormat>
  <Paragraphs>126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Garamond</vt:lpstr>
      <vt:lpstr>Wingdings</vt:lpstr>
      <vt:lpstr>Organic</vt:lpstr>
      <vt:lpstr>Theses, dissertations,  and doctoral projects @ SU:</vt:lpstr>
      <vt:lpstr>PowerPoint Presentation</vt:lpstr>
      <vt:lpstr>NEW!</vt:lpstr>
      <vt:lpstr>Preparing your manuscript  for submission to the OGS</vt:lpstr>
      <vt:lpstr>Master’s students</vt:lpstr>
      <vt:lpstr>ED.D. students</vt:lpstr>
      <vt:lpstr>DNP students</vt:lpstr>
      <vt:lpstr>What is SOAR@SU?</vt:lpstr>
      <vt:lpstr>What is ProQuest Dissertations &amp; Theses Global?</vt:lpstr>
      <vt:lpstr>What is copyright?</vt:lpstr>
      <vt:lpstr>What is copyright? (cont’d)</vt:lpstr>
      <vt:lpstr>What is copyright? (cont’d)</vt:lpstr>
      <vt:lpstr>What is copyright? (cont’d)</vt:lpstr>
      <vt:lpstr>Taking control of your author rights </vt:lpstr>
      <vt:lpstr>Get an author addendum </vt:lpstr>
      <vt:lpstr>Publish your work with a  Creative Commons (CC) license</vt:lpstr>
      <vt:lpstr>Make your work open access (OA) </vt:lpstr>
      <vt:lpstr>Choose where to publish your work </vt:lpstr>
      <vt:lpstr>What is predatory publishing? </vt:lpstr>
      <vt:lpstr>Contact information </vt:lpstr>
      <vt:lpstr>PowerPoint Presentation</vt:lpstr>
    </vt:vector>
  </TitlesOfParts>
  <Company>Salisbury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Theses, dissertations,  and doctoral projects @ SU</dc:title>
  <dc:creator>Victoria Martin</dc:creator>
  <cp:lastModifiedBy>Victoria Martin</cp:lastModifiedBy>
  <cp:revision>65</cp:revision>
  <dcterms:created xsi:type="dcterms:W3CDTF">2018-09-07T16:33:54Z</dcterms:created>
  <dcterms:modified xsi:type="dcterms:W3CDTF">2018-09-29T17:29:48Z</dcterms:modified>
</cp:coreProperties>
</file>