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4706" r:id="rId4"/>
  </p:sldMasterIdLst>
  <p:notesMasterIdLst>
    <p:notesMasterId r:id="rId6"/>
  </p:notesMasterIdLst>
  <p:handoutMasterIdLst>
    <p:handoutMasterId r:id="rId7"/>
  </p:handoutMasterIdLst>
  <p:sldIdLst>
    <p:sldId id="256" r:id="rId5"/>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6" autoAdjust="0"/>
    <p:restoredTop sz="94760" autoAdjust="0"/>
  </p:normalViewPr>
  <p:slideViewPr>
    <p:cSldViewPr snapToGrid="0" snapToObjects="1" showGuides="1">
      <p:cViewPr>
        <p:scale>
          <a:sx n="55" d="100"/>
          <a:sy n="55" d="100"/>
        </p:scale>
        <p:origin x="-6000" y="208"/>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notesMaster" Target="notesMasters/notesMaster1.xml"/><Relationship Id="rId7" Type="http://schemas.openxmlformats.org/officeDocument/2006/relationships/handoutMaster" Target="handoutMasters/handoutMaster1.xml"/><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4" Type="http://schemas.openxmlformats.org/officeDocument/2006/relationships/image" Target="../media/image4.wmf"/><Relationship Id="rId1" Type="http://schemas.openxmlformats.org/officeDocument/2006/relationships/image" Target="../media/image1.wmf"/><Relationship Id="rId2"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1" Type="http://schemas.openxmlformats.org/officeDocument/2006/relationships/image" Target="../media/image3.wmf"/><Relationship Id="rId2"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1" Type="http://schemas.openxmlformats.org/officeDocument/2006/relationships/image" Target="../media/image3.wmf"/><Relationship Id="rId2"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1" Type="http://schemas.openxmlformats.org/officeDocument/2006/relationships/image" Target="../media/image3.wmf"/><Relationship Id="rId2"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12/20/16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4594757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342"/>
            <a:ext cx="32918400" cy="11460480"/>
          </a:xfrm>
        </p:spPr>
        <p:txBody>
          <a:bodyPr anchor="b"/>
          <a:lstStyle>
            <a:lvl1pPr algn="ctr">
              <a:defRPr sz="21600"/>
            </a:lvl1pPr>
          </a:lstStyle>
          <a:p>
            <a:r>
              <a:rPr lang="en-US" smtClean="0"/>
              <a:t>Click to edit Master title style</a:t>
            </a:r>
            <a:endParaRPr lang="en-US"/>
          </a:p>
        </p:txBody>
      </p:sp>
      <p:sp>
        <p:nvSpPr>
          <p:cNvPr id="3" name="Subtitle 2"/>
          <p:cNvSpPr>
            <a:spLocks noGrp="1"/>
          </p:cNvSpPr>
          <p:nvPr>
            <p:ph type="subTitle" idx="1"/>
          </p:nvPr>
        </p:nvSpPr>
        <p:spPr>
          <a:xfrm>
            <a:off x="5486400" y="17289782"/>
            <a:ext cx="329184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900F07-17B1-ED46-A127-8D1A1B5B3ADC}"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900F07-17B1-ED46-A127-8D1A1B5B3ADC}"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0" y="8206745"/>
            <a:ext cx="37856160" cy="13693138"/>
          </a:xfrm>
        </p:spPr>
        <p:txBody>
          <a:bodyPr anchor="b"/>
          <a:lstStyle>
            <a:lvl1pPr>
              <a:defRPr sz="21600"/>
            </a:lvl1pPr>
          </a:lstStyle>
          <a:p>
            <a:r>
              <a:rPr lang="en-US" smtClean="0"/>
              <a:t>Click to edit Master title style</a:t>
            </a:r>
            <a:endParaRPr lang="en-US"/>
          </a:p>
        </p:txBody>
      </p:sp>
      <p:sp>
        <p:nvSpPr>
          <p:cNvPr id="3" name="Text Placeholder 2"/>
          <p:cNvSpPr>
            <a:spLocks noGrp="1"/>
          </p:cNvSpPr>
          <p:nvPr>
            <p:ph type="body" idx="1"/>
          </p:nvPr>
        </p:nvSpPr>
        <p:spPr>
          <a:xfrm>
            <a:off x="2994660" y="22029425"/>
            <a:ext cx="37856160" cy="7200898"/>
          </a:xfrm>
        </p:spPr>
        <p:txBody>
          <a:bodyPr/>
          <a:lstStyle>
            <a:lvl1pPr marL="0" indent="0">
              <a:buNone/>
              <a:defRPr sz="8640">
                <a:solidFill>
                  <a:schemeClr val="tx1">
                    <a:tint val="7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900F07-17B1-ED46-A127-8D1A1B5B3ADC}"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75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2199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900F07-17B1-ED46-A127-8D1A1B5B3ADC}"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3"/>
            <a:ext cx="37856160" cy="636270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3023239" y="8069582"/>
            <a:ext cx="18568033"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Click to edit Master text styles</a:t>
            </a:r>
          </a:p>
        </p:txBody>
      </p:sp>
      <p:sp>
        <p:nvSpPr>
          <p:cNvPr id="4" name="Content Placeholder 3"/>
          <p:cNvSpPr>
            <a:spLocks noGrp="1"/>
          </p:cNvSpPr>
          <p:nvPr>
            <p:ph sz="half" idx="2"/>
          </p:nvPr>
        </p:nvSpPr>
        <p:spPr>
          <a:xfrm>
            <a:off x="3023239" y="12024360"/>
            <a:ext cx="18568033"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19920" y="8069582"/>
            <a:ext cx="18659477"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Click to edit Master text styles</a:t>
            </a:r>
          </a:p>
        </p:txBody>
      </p:sp>
      <p:sp>
        <p:nvSpPr>
          <p:cNvPr id="6" name="Content Placeholder 5"/>
          <p:cNvSpPr>
            <a:spLocks noGrp="1"/>
          </p:cNvSpPr>
          <p:nvPr>
            <p:ph sz="quarter" idx="4"/>
          </p:nvPr>
        </p:nvSpPr>
        <p:spPr>
          <a:xfrm>
            <a:off x="22219920" y="12024360"/>
            <a:ext cx="18659477"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900F07-17B1-ED46-A127-8D1A1B5B3ADC}" type="datetimeFigureOut">
              <a:rPr lang="en-US" smtClean="0"/>
              <a:t>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900F07-17B1-ED46-A127-8D1A1B5B3ADC}" type="datetimeFigureOut">
              <a:rPr lang="en-US" smtClean="0"/>
              <a:t>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900F07-17B1-ED46-A127-8D1A1B5B3ADC}" type="datetimeFigureOut">
              <a:rPr lang="en-US" smtClean="0"/>
              <a:t>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smtClean="0"/>
              <a:t>Click to edit Master title style</a:t>
            </a:r>
            <a:endParaRPr lang="en-US"/>
          </a:p>
        </p:txBody>
      </p:sp>
      <p:sp>
        <p:nvSpPr>
          <p:cNvPr id="3" name="Content Placeholder 2"/>
          <p:cNvSpPr>
            <a:spLocks noGrp="1"/>
          </p:cNvSpPr>
          <p:nvPr>
            <p:ph idx="1"/>
          </p:nvPr>
        </p:nvSpPr>
        <p:spPr>
          <a:xfrm>
            <a:off x="18659477" y="4739642"/>
            <a:ext cx="2221992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900F07-17B1-ED46-A127-8D1A1B5B3ADC}"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9" y="2194560"/>
            <a:ext cx="14156053" cy="7680960"/>
          </a:xfrm>
        </p:spPr>
        <p:txBody>
          <a:bodyPr anchor="b"/>
          <a:lstStyle>
            <a:lvl1pPr>
              <a:defRPr sz="11520"/>
            </a:lvl1pPr>
          </a:lstStyle>
          <a:p>
            <a:r>
              <a:rPr lang="en-US" smtClean="0"/>
              <a:t>Click to edit Master title style</a:t>
            </a:r>
            <a:endParaRPr lang="en-US"/>
          </a:p>
        </p:txBody>
      </p:sp>
      <p:sp>
        <p:nvSpPr>
          <p:cNvPr id="3" name="Picture Placeholder 2"/>
          <p:cNvSpPr>
            <a:spLocks noGrp="1"/>
          </p:cNvSpPr>
          <p:nvPr>
            <p:ph type="pic" idx="1"/>
          </p:nvPr>
        </p:nvSpPr>
        <p:spPr>
          <a:xfrm>
            <a:off x="18659477" y="4739642"/>
            <a:ext cx="22219920" cy="23393400"/>
          </a:xfrm>
        </p:spPr>
        <p:txBody>
          <a:bodyPr/>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endParaRPr lang="en-US"/>
          </a:p>
        </p:txBody>
      </p:sp>
      <p:sp>
        <p:nvSpPr>
          <p:cNvPr id="4" name="Text Placeholder 3"/>
          <p:cNvSpPr>
            <a:spLocks noGrp="1"/>
          </p:cNvSpPr>
          <p:nvPr>
            <p:ph type="body" sz="half" idx="2"/>
          </p:nvPr>
        </p:nvSpPr>
        <p:spPr>
          <a:xfrm>
            <a:off x="3023239" y="9875520"/>
            <a:ext cx="14156053"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900F07-17B1-ED46-A127-8D1A1B5B3ADC}" type="datetimeFigureOut">
              <a:rPr lang="en-US" smtClean="0"/>
              <a:t>12/20/16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793932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900F07-17B1-ED46-A127-8D1A1B5B3ADC}"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0" y="1752600"/>
            <a:ext cx="9464040" cy="2789682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7520" y="1752600"/>
            <a:ext cx="27843480" cy="278968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900F07-17B1-ED46-A127-8D1A1B5B3ADC}" type="datetimeFigureOut">
              <a:rPr lang="en-US" smtClean="0"/>
              <a:t>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B7AA0-A71C-6C4D-A420-342324B16167}"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3486040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15458307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5207580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5304876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2307529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2509206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oleObject" Target="../embeddings/oleObject2.bin"/><Relationship Id="rId12" Type="http://schemas.openxmlformats.org/officeDocument/2006/relationships/image" Target="../media/image2.wmf"/><Relationship Id="rId13" Type="http://schemas.openxmlformats.org/officeDocument/2006/relationships/oleObject" Target="../embeddings/oleObject3.bin"/><Relationship Id="rId14" Type="http://schemas.openxmlformats.org/officeDocument/2006/relationships/image" Target="../media/image3.wmf"/><Relationship Id="rId15" Type="http://schemas.openxmlformats.org/officeDocument/2006/relationships/image" Target="../media/image9.png"/><Relationship Id="rId16" Type="http://schemas.openxmlformats.org/officeDocument/2006/relationships/oleObject" Target="../embeddings/oleObject4.bin"/><Relationship Id="rId17" Type="http://schemas.openxmlformats.org/officeDocument/2006/relationships/image" Target="../media/image4.wmf"/><Relationship Id="rId18"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 Id="rId4" Type="http://schemas.openxmlformats.org/officeDocument/2006/relationships/vmlDrawing" Target="../drawings/vmlDrawing1.vml"/><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oleObject" Target="../embeddings/oleObject1.bin"/><Relationship Id="rId10"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11" Type="http://schemas.openxmlformats.org/officeDocument/2006/relationships/image" Target="../media/image10.jpeg"/><Relationship Id="rId12" Type="http://schemas.openxmlformats.org/officeDocument/2006/relationships/image" Target="../media/image5.png"/><Relationship Id="rId13" Type="http://schemas.openxmlformats.org/officeDocument/2006/relationships/image" Target="../media/image6.png"/><Relationship Id="rId14" Type="http://schemas.openxmlformats.org/officeDocument/2006/relationships/image" Target="../media/image7.png"/><Relationship Id="rId15" Type="http://schemas.openxmlformats.org/officeDocument/2006/relationships/image" Target="../media/image8.png"/><Relationship Id="rId16" Type="http://schemas.openxmlformats.org/officeDocument/2006/relationships/oleObject" Target="../embeddings/oleObject7.bin"/><Relationship Id="rId17" Type="http://schemas.openxmlformats.org/officeDocument/2006/relationships/image" Target="../media/image1.wmf"/><Relationship Id="rId18" Type="http://schemas.openxmlformats.org/officeDocument/2006/relationships/oleObject" Target="../embeddings/oleObject8.bin"/><Relationship Id="rId19" Type="http://schemas.openxmlformats.org/officeDocument/2006/relationships/image" Target="../media/image2.wmf"/><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 Id="rId4" Type="http://schemas.openxmlformats.org/officeDocument/2006/relationships/vmlDrawing" Target="../drawings/vmlDrawing2.vml"/><Relationship Id="rId5" Type="http://schemas.openxmlformats.org/officeDocument/2006/relationships/oleObject" Target="../embeddings/oleObject5.bin"/><Relationship Id="rId6" Type="http://schemas.openxmlformats.org/officeDocument/2006/relationships/image" Target="../media/image3.wmf"/><Relationship Id="rId7" Type="http://schemas.openxmlformats.org/officeDocument/2006/relationships/image" Target="../media/image9.png"/><Relationship Id="rId8" Type="http://schemas.openxmlformats.org/officeDocument/2006/relationships/oleObject" Target="../embeddings/oleObject6.bin"/><Relationship Id="rId9" Type="http://schemas.openxmlformats.org/officeDocument/2006/relationships/image" Target="../media/image4.wmf"/><Relationship Id="rId10" Type="http://schemas.openxmlformats.org/officeDocument/2006/relationships/hyperlink" Target="http://www.facebook.com/pages/PosterPresentationscom/217914411419?v=app_4949752878&amp;ref=ts" TargetMode="External"/></Relationships>
</file>

<file path=ppt/slideMasters/_rels/slideMaster3.xml.rels><?xml version="1.0" encoding="UTF-8" standalone="yes"?>
<Relationships xmlns="http://schemas.openxmlformats.org/package/2006/relationships"><Relationship Id="rId9" Type="http://schemas.openxmlformats.org/officeDocument/2006/relationships/oleObject" Target="../embeddings/oleObject9.bin"/><Relationship Id="rId20" Type="http://schemas.openxmlformats.org/officeDocument/2006/relationships/oleObject" Target="../embeddings/oleObject11.bin"/><Relationship Id="rId21" Type="http://schemas.openxmlformats.org/officeDocument/2006/relationships/image" Target="../media/image1.wmf"/><Relationship Id="rId22" Type="http://schemas.openxmlformats.org/officeDocument/2006/relationships/oleObject" Target="../embeddings/oleObject12.bin"/><Relationship Id="rId23" Type="http://schemas.openxmlformats.org/officeDocument/2006/relationships/image" Target="../media/image2.wmf"/><Relationship Id="rId10" Type="http://schemas.openxmlformats.org/officeDocument/2006/relationships/image" Target="../media/image3.wmf"/><Relationship Id="rId11" Type="http://schemas.openxmlformats.org/officeDocument/2006/relationships/image" Target="../media/image9.png"/><Relationship Id="rId12" Type="http://schemas.openxmlformats.org/officeDocument/2006/relationships/oleObject" Target="../embeddings/oleObject10.bin"/><Relationship Id="rId13" Type="http://schemas.openxmlformats.org/officeDocument/2006/relationships/image" Target="../media/image4.wmf"/><Relationship Id="rId14" Type="http://schemas.openxmlformats.org/officeDocument/2006/relationships/hyperlink" Target="http://www.facebook.com/pages/PosterPresentationscom/217914411419?v=app_4949752878&amp;ref=ts" TargetMode="External"/><Relationship Id="rId15" Type="http://schemas.openxmlformats.org/officeDocument/2006/relationships/image" Target="../media/image10.jpeg"/><Relationship Id="rId16" Type="http://schemas.openxmlformats.org/officeDocument/2006/relationships/image" Target="../media/image5.png"/><Relationship Id="rId17" Type="http://schemas.openxmlformats.org/officeDocument/2006/relationships/image" Target="../media/image6.png"/><Relationship Id="rId18" Type="http://schemas.openxmlformats.org/officeDocument/2006/relationships/image" Target="../media/image7.png"/><Relationship Id="rId19" Type="http://schemas.openxmlformats.org/officeDocument/2006/relationships/image" Target="../media/image8.png"/><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theme" Target="../theme/theme3.xml"/><Relationship Id="rId8" Type="http://schemas.openxmlformats.org/officeDocument/2006/relationships/vmlDrawing" Target="../drawings/vmlDrawing3.v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19.xml"/><Relationship Id="rId20" Type="http://schemas.openxmlformats.org/officeDocument/2006/relationships/hyperlink" Target="http://www.facebook.com/pages/PosterPresentationscom/217914411419?v=app_4949752878&amp;ref=ts" TargetMode="External"/><Relationship Id="rId21" Type="http://schemas.openxmlformats.org/officeDocument/2006/relationships/image" Target="../media/image10.jpeg"/><Relationship Id="rId22" Type="http://schemas.openxmlformats.org/officeDocument/2006/relationships/image" Target="../media/image5.png"/><Relationship Id="rId23" Type="http://schemas.openxmlformats.org/officeDocument/2006/relationships/image" Target="../media/image6.png"/><Relationship Id="rId24" Type="http://schemas.openxmlformats.org/officeDocument/2006/relationships/image" Target="../media/image7.png"/><Relationship Id="rId25" Type="http://schemas.openxmlformats.org/officeDocument/2006/relationships/image" Target="../media/image8.png"/><Relationship Id="rId26" Type="http://schemas.openxmlformats.org/officeDocument/2006/relationships/oleObject" Target="../embeddings/oleObject15.bin"/><Relationship Id="rId27" Type="http://schemas.openxmlformats.org/officeDocument/2006/relationships/image" Target="../media/image1.wmf"/><Relationship Id="rId28" Type="http://schemas.openxmlformats.org/officeDocument/2006/relationships/oleObject" Target="../embeddings/oleObject16.bin"/><Relationship Id="rId29" Type="http://schemas.openxmlformats.org/officeDocument/2006/relationships/image" Target="../media/image2.wmf"/><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theme" Target="../theme/theme4.xml"/><Relationship Id="rId14" Type="http://schemas.openxmlformats.org/officeDocument/2006/relationships/vmlDrawing" Target="../drawings/vmlDrawing4.vml"/><Relationship Id="rId15" Type="http://schemas.openxmlformats.org/officeDocument/2006/relationships/oleObject" Target="../embeddings/oleObject13.bin"/><Relationship Id="rId16" Type="http://schemas.openxmlformats.org/officeDocument/2006/relationships/image" Target="../media/image3.wmf"/><Relationship Id="rId17" Type="http://schemas.openxmlformats.org/officeDocument/2006/relationships/image" Target="../media/image9.png"/><Relationship Id="rId18" Type="http://schemas.openxmlformats.org/officeDocument/2006/relationships/oleObject" Target="../embeddings/oleObject14.bin"/><Relationship Id="rId19" Type="http://schemas.openxmlformats.org/officeDocument/2006/relationships/image" Target="../media/image4.wmf"/><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 name="Rounded Rectangle 1"/>
          <p:cNvSpPr/>
          <p:nvPr userDrawn="1"/>
        </p:nvSpPr>
        <p:spPr>
          <a:xfrm>
            <a:off x="922338"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7692"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22253046"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2918400"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userDrawn="1"/>
        </p:nvGrpSpPr>
        <p:grpSpPr>
          <a:xfrm>
            <a:off x="-11225189" y="-1"/>
            <a:ext cx="11018865" cy="329184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7"/>
              <a:ext cx="7531182" cy="2120439"/>
              <a:chOff x="-4470427" y="11016658"/>
              <a:chExt cx="3470785" cy="974220"/>
            </a:xfrm>
          </p:grpSpPr>
          <p:grpSp>
            <p:nvGrpSpPr>
              <p:cNvPr id="46" name="Group 45"/>
              <p:cNvGrpSpPr/>
              <p:nvPr userDrawn="1"/>
            </p:nvGrpSpPr>
            <p:grpSpPr>
              <a:xfrm>
                <a:off x="-2783495" y="11060886"/>
                <a:ext cx="624431" cy="893535"/>
                <a:chOff x="-3958697" y="11117435"/>
                <a:chExt cx="779338" cy="1280430"/>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7" name="Group 46"/>
              <p:cNvGrpSpPr/>
              <p:nvPr userDrawn="1"/>
            </p:nvGrpSpPr>
            <p:grpSpPr>
              <a:xfrm>
                <a:off x="-2033159" y="11060889"/>
                <a:ext cx="1033517" cy="893529"/>
                <a:chOff x="-2921738" y="11200127"/>
                <a:chExt cx="1420279" cy="1227904"/>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9" name="Group 38"/>
            <p:cNvGrpSpPr/>
            <p:nvPr userDrawn="1"/>
          </p:nvGrpSpPr>
          <p:grpSpPr>
            <a:xfrm>
              <a:off x="-10398793" y="27751410"/>
              <a:ext cx="9323012" cy="2453251"/>
              <a:chOff x="-4754996" y="12734136"/>
              <a:chExt cx="4296559"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198"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199"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5" name="TextBox 44"/>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4" name="Group 53"/>
          <p:cNvGrpSpPr/>
          <p:nvPr userDrawn="1"/>
        </p:nvGrpSpPr>
        <p:grpSpPr>
          <a:xfrm>
            <a:off x="44157839" y="-55065"/>
            <a:ext cx="11062139" cy="32973465"/>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00"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01"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 id="2147484325" r:id="rId2"/>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154504"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29386670"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userDrawn="1"/>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222"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223"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userDrawn="1"/>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224"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225"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40" name="Text Box 14"/>
          <p:cNvSpPr txBox="1">
            <a:spLocks noChangeArrowheads="1"/>
          </p:cNvSpPr>
          <p:nvPr userDrawn="1"/>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21" name="Rounded Rectangle 20"/>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userDrawn="1"/>
        </p:nvGrpSpPr>
        <p:grpSpPr>
          <a:xfrm>
            <a:off x="44157839" y="-55065"/>
            <a:ext cx="11062139" cy="32973465"/>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246" name="Image" r:id="rId9" imgW="4571280" imgH="1688760" progId="Photoshop.Image.13">
                    <p:embed/>
                  </p:oleObj>
                </mc:Choice>
                <mc:Fallback>
                  <p:oleObj name="Image" r:id="rId9" imgW="4571280" imgH="1688760" progId="Photoshop.Image.13">
                    <p:embed/>
                    <p:pic>
                      <p:nvPicPr>
                        <p:cNvPr id="0" name=""/>
                        <p:cNvPicPr/>
                        <p:nvPr/>
                      </p:nvPicPr>
                      <p:blipFill>
                        <a:blip r:embed="rId10"/>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11"/>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247" name="Image" r:id="rId12" imgW="1574280" imgH="1053720" progId="Photoshop.Image.13">
                    <p:embed/>
                  </p:oleObj>
                </mc:Choice>
                <mc:Fallback>
                  <p:oleObj name="Image" r:id="rId12" imgW="1574280" imgH="1053720" progId="Photoshop.Image.13">
                    <p:embed/>
                    <p:pic>
                      <p:nvPicPr>
                        <p:cNvPr id="0" name=""/>
                        <p:cNvPicPr/>
                        <p:nvPr/>
                      </p:nvPicPr>
                      <p:blipFill>
                        <a:blip r:embed="rId13"/>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4"/>
              </p:cNvPr>
              <p:cNvPicPr>
                <a:picLocks noChangeAspect="1" noChangeArrowheads="1"/>
              </p:cNvPicPr>
              <p:nvPr userDrawn="1"/>
            </p:nvPicPr>
            <p:blipFill>
              <a:blip r:embed="rId15"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3" name="Group 52"/>
          <p:cNvGrpSpPr/>
          <p:nvPr userDrawn="1"/>
        </p:nvGrpSpPr>
        <p:grpSpPr>
          <a:xfrm>
            <a:off x="-11225189" y="-1"/>
            <a:ext cx="11018865" cy="32918401"/>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6"/>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7"/>
            <a:stretch>
              <a:fillRect/>
            </a:stretch>
          </p:blipFill>
          <p:spPr>
            <a:xfrm>
              <a:off x="-10732765" y="15696927"/>
              <a:ext cx="9986808" cy="1053596"/>
            </a:xfrm>
            <a:prstGeom prst="rect">
              <a:avLst/>
            </a:prstGeom>
          </p:spPr>
        </p:pic>
        <p:grpSp>
          <p:nvGrpSpPr>
            <p:cNvPr id="58" name="Group 57"/>
            <p:cNvGrpSpPr/>
            <p:nvPr userDrawn="1"/>
          </p:nvGrpSpPr>
          <p:grpSpPr>
            <a:xfrm>
              <a:off x="-9744993" y="23540957"/>
              <a:ext cx="7531182" cy="2120439"/>
              <a:chOff x="-4470427" y="11016658"/>
              <a:chExt cx="3470785" cy="974220"/>
            </a:xfrm>
          </p:grpSpPr>
          <p:grpSp>
            <p:nvGrpSpPr>
              <p:cNvPr id="64" name="Group 63"/>
              <p:cNvGrpSpPr/>
              <p:nvPr userDrawn="1"/>
            </p:nvGrpSpPr>
            <p:grpSpPr>
              <a:xfrm>
                <a:off x="-2783495" y="11060886"/>
                <a:ext cx="624431" cy="893535"/>
                <a:chOff x="-3958697" y="11117435"/>
                <a:chExt cx="779338" cy="1280430"/>
              </a:xfrm>
            </p:grpSpPr>
            <p:pic>
              <p:nvPicPr>
                <p:cNvPr id="70" name="Picture 69"/>
                <p:cNvPicPr>
                  <a:picLocks noChangeAspect="1"/>
                </p:cNvPicPr>
                <p:nvPr userDrawn="1"/>
              </p:nvPicPr>
              <p:blipFill>
                <a:blip r:embed="rId18"/>
                <a:stretch>
                  <a:fillRect/>
                </a:stretch>
              </p:blipFill>
              <p:spPr>
                <a:xfrm>
                  <a:off x="-3948160" y="11117435"/>
                  <a:ext cx="768801" cy="1090857"/>
                </a:xfrm>
                <a:prstGeom prst="rect">
                  <a:avLst/>
                </a:prstGeom>
              </p:spPr>
            </p:pic>
            <p:sp>
              <p:nvSpPr>
                <p:cNvPr id="71" name="TextBox 70"/>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5" name="Group 64"/>
              <p:cNvGrpSpPr/>
              <p:nvPr userDrawn="1"/>
            </p:nvGrpSpPr>
            <p:grpSpPr>
              <a:xfrm>
                <a:off x="-2033159" y="11060889"/>
                <a:ext cx="1033517" cy="893529"/>
                <a:chOff x="-2921738" y="11200127"/>
                <a:chExt cx="1420279" cy="1227904"/>
              </a:xfrm>
            </p:grpSpPr>
            <p:pic>
              <p:nvPicPr>
                <p:cNvPr id="68" name="Picture 67"/>
                <p:cNvPicPr>
                  <a:picLocks noChangeAspect="1"/>
                </p:cNvPicPr>
                <p:nvPr userDrawn="1"/>
              </p:nvPicPr>
              <p:blipFill>
                <a:blip r:embed="rId18"/>
                <a:stretch>
                  <a:fillRect/>
                </a:stretch>
              </p:blipFill>
              <p:spPr>
                <a:xfrm>
                  <a:off x="-2921738" y="11200127"/>
                  <a:ext cx="1420279" cy="1029694"/>
                </a:xfrm>
                <a:prstGeom prst="rect">
                  <a:avLst/>
                </a:prstGeom>
              </p:spPr>
            </p:pic>
            <p:sp>
              <p:nvSpPr>
                <p:cNvPr id="69" name="TextBox 68"/>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6" name="Picture 65"/>
              <p:cNvPicPr>
                <a:picLocks noChangeAspect="1"/>
              </p:cNvPicPr>
              <p:nvPr userDrawn="1"/>
            </p:nvPicPr>
            <p:blipFill>
              <a:blip r:embed="rId19"/>
              <a:stretch>
                <a:fillRect/>
              </a:stretch>
            </p:blipFill>
            <p:spPr>
              <a:xfrm>
                <a:off x="-4470427" y="11016658"/>
                <a:ext cx="1098742" cy="847761"/>
              </a:xfrm>
              <a:prstGeom prst="rect">
                <a:avLst/>
              </a:prstGeom>
            </p:spPr>
          </p:pic>
          <p:sp>
            <p:nvSpPr>
              <p:cNvPr id="67" name="TextBox 66"/>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9" name="Group 58"/>
            <p:cNvGrpSpPr/>
            <p:nvPr userDrawn="1"/>
          </p:nvGrpSpPr>
          <p:grpSpPr>
            <a:xfrm>
              <a:off x="-10398793" y="27751410"/>
              <a:ext cx="9323012" cy="2453251"/>
              <a:chOff x="-4754996" y="12734136"/>
              <a:chExt cx="4296559"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248" name="Image" r:id="rId20" imgW="1828440" imgH="1117440" progId="Photoshop.Image.13">
                      <p:embed/>
                    </p:oleObj>
                  </mc:Choice>
                  <mc:Fallback>
                    <p:oleObj name="Image" r:id="rId20" imgW="1828440" imgH="1117440" progId="Photoshop.Image.13">
                      <p:embed/>
                      <p:pic>
                        <p:nvPicPr>
                          <p:cNvPr id="0" name=""/>
                          <p:cNvPicPr/>
                          <p:nvPr/>
                        </p:nvPicPr>
                        <p:blipFill>
                          <a:blip r:embed="rId21"/>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249" name="Image" r:id="rId22" imgW="1828440" imgH="1117440" progId="Photoshop.Image.13">
                      <p:embed/>
                    </p:oleObj>
                  </mc:Choice>
                  <mc:Fallback>
                    <p:oleObj name="Image" r:id="rId22" imgW="1828440" imgH="1117440" progId="Photoshop.Image.13">
                      <p:embed/>
                      <p:pic>
                        <p:nvPicPr>
                          <p:cNvPr id="0" name=""/>
                          <p:cNvPicPr/>
                          <p:nvPr/>
                        </p:nvPicPr>
                        <p:blipFill>
                          <a:blip r:embed="rId23"/>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3" name="TextBox 62"/>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38" name="Text Box 14"/>
          <p:cNvSpPr txBox="1">
            <a:spLocks noChangeArrowheads="1"/>
          </p:cNvSpPr>
          <p:nvPr userDrawn="1"/>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790" r:id="rId3"/>
    <p:sldLayoutId id="2147483855" r:id="rId4"/>
    <p:sldLayoutId id="2147484030" r:id="rId5"/>
    <p:sldLayoutId id="2147484198" r:id="rId6"/>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3"/>
            <a:ext cx="37856160" cy="636270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017520" y="30510482"/>
            <a:ext cx="987552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fld id="{5C900F07-17B1-ED46-A127-8D1A1B5B3ADC}" type="datetimeFigureOut">
              <a:rPr lang="en-US" smtClean="0"/>
              <a:t>12/20/16</a:t>
            </a:fld>
            <a:endParaRPr lang="en-US"/>
          </a:p>
        </p:txBody>
      </p:sp>
      <p:sp>
        <p:nvSpPr>
          <p:cNvPr id="5" name="Footer Placeholder 4"/>
          <p:cNvSpPr>
            <a:spLocks noGrp="1"/>
          </p:cNvSpPr>
          <p:nvPr>
            <p:ph type="ftr" sz="quarter" idx="3"/>
          </p:nvPr>
        </p:nvSpPr>
        <p:spPr>
          <a:xfrm>
            <a:off x="14538960" y="30510482"/>
            <a:ext cx="1481328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2"/>
            <a:ext cx="987552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B11B7AA0-A71C-6C4D-A420-342324B16167}" type="slidenum">
              <a:rPr lang="en-US" smtClean="0"/>
              <a:t>‹#›</a:t>
            </a:fld>
            <a:endParaRPr lang="en-US"/>
          </a:p>
        </p:txBody>
      </p:sp>
      <p:sp>
        <p:nvSpPr>
          <p:cNvPr id="7" name="Rounded Rectangle 6"/>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userDrawn="1"/>
        </p:nvGrpSpPr>
        <p:grpSpPr>
          <a:xfrm>
            <a:off x="44157839" y="-55065"/>
            <a:ext cx="11062139" cy="32973465"/>
            <a:chOff x="44157839" y="-55065"/>
            <a:chExt cx="11062139" cy="32973465"/>
          </a:xfrm>
        </p:grpSpPr>
        <p:sp>
          <p:nvSpPr>
            <p:cNvPr id="11" name="Rectangle 10"/>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12" name="Object 11"/>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82060" name="Image" r:id="rId15" imgW="4571280" imgH="1688760" progId="Photoshop.Image.13">
                    <p:embed/>
                  </p:oleObj>
                </mc:Choice>
                <mc:Fallback>
                  <p:oleObj name="Image" r:id="rId15" imgW="4571280" imgH="1688760" progId="Photoshop.Image.13">
                    <p:embed/>
                    <p:pic>
                      <p:nvPicPr>
                        <p:cNvPr id="0" name=""/>
                        <p:cNvPicPr/>
                        <p:nvPr/>
                      </p:nvPicPr>
                      <p:blipFill>
                        <a:blip r:embed="rId16"/>
                        <a:stretch>
                          <a:fillRect/>
                        </a:stretch>
                      </p:blipFill>
                      <p:spPr>
                        <a:xfrm>
                          <a:off x="46915679" y="3349444"/>
                          <a:ext cx="5586150" cy="2063772"/>
                        </a:xfrm>
                        <a:prstGeom prst="rect">
                          <a:avLst/>
                        </a:prstGeom>
                      </p:spPr>
                    </p:pic>
                  </p:oleObj>
                </mc:Fallback>
              </mc:AlternateContent>
            </a:graphicData>
          </a:graphic>
        </p:graphicFrame>
        <p:pic>
          <p:nvPicPr>
            <p:cNvPr id="13" name="Picture 12"/>
            <p:cNvPicPr>
              <a:picLocks noChangeAspect="1"/>
            </p:cNvPicPr>
            <p:nvPr userDrawn="1"/>
          </p:nvPicPr>
          <p:blipFill>
            <a:blip r:embed="rId17"/>
            <a:stretch>
              <a:fillRect/>
            </a:stretch>
          </p:blipFill>
          <p:spPr>
            <a:xfrm>
              <a:off x="44621819" y="7740040"/>
              <a:ext cx="2969584" cy="1370577"/>
            </a:xfrm>
            <a:prstGeom prst="rect">
              <a:avLst/>
            </a:prstGeom>
            <a:ln>
              <a:noFill/>
            </a:ln>
          </p:spPr>
        </p:pic>
        <p:graphicFrame>
          <p:nvGraphicFramePr>
            <p:cNvPr id="14" name="Object 13"/>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82061" name="Image" r:id="rId18" imgW="1574280" imgH="1053720" progId="Photoshop.Image.13">
                    <p:embed/>
                  </p:oleObj>
                </mc:Choice>
                <mc:Fallback>
                  <p:oleObj name="Image" r:id="rId18" imgW="1574280" imgH="1053720" progId="Photoshop.Image.13">
                    <p:embed/>
                    <p:pic>
                      <p:nvPicPr>
                        <p:cNvPr id="0" name=""/>
                        <p:cNvPicPr/>
                        <p:nvPr/>
                      </p:nvPicPr>
                      <p:blipFill>
                        <a:blip r:embed="rId19"/>
                        <a:stretch>
                          <a:fillRect/>
                        </a:stretch>
                      </p:blipFill>
                      <p:spPr>
                        <a:xfrm>
                          <a:off x="44629619" y="12347263"/>
                          <a:ext cx="1482266" cy="992162"/>
                        </a:xfrm>
                        <a:prstGeom prst="rect">
                          <a:avLst/>
                        </a:prstGeom>
                      </p:spPr>
                    </p:pic>
                  </p:oleObj>
                </mc:Fallback>
              </mc:AlternateContent>
            </a:graphicData>
          </a:graphic>
        </p:graphicFrame>
        <p:grpSp>
          <p:nvGrpSpPr>
            <p:cNvPr id="15" name="Group 14"/>
            <p:cNvGrpSpPr/>
            <p:nvPr userDrawn="1"/>
          </p:nvGrpSpPr>
          <p:grpSpPr>
            <a:xfrm>
              <a:off x="44487207" y="29414560"/>
              <a:ext cx="10354213" cy="1265612"/>
              <a:chOff x="44200453" y="28362386"/>
              <a:chExt cx="9771399" cy="1090622"/>
            </a:xfrm>
          </p:grpSpPr>
          <p:sp>
            <p:nvSpPr>
              <p:cNvPr id="17" name="Rounded Rectangle 16"/>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7" descr="http://t2.gstatic.com/images?q=tbn:ANd9GcR4APHC6TT9w54M2zn_pvCiBxUNcspYPoVxirLRphBoJabfSvu7zw">
                <a:hlinkClick r:id="rId20"/>
              </p:cNvPr>
              <p:cNvPicPr>
                <a:picLocks noChangeAspect="1" noChangeArrowheads="1"/>
              </p:cNvPicPr>
              <p:nvPr userDrawn="1"/>
            </p:nvPicPr>
            <p:blipFill>
              <a:blip r:embed="rId21" cstate="print"/>
              <a:srcRect/>
              <a:stretch>
                <a:fillRect/>
              </a:stretch>
            </p:blipFill>
            <p:spPr bwMode="auto">
              <a:xfrm>
                <a:off x="44326393" y="28460718"/>
                <a:ext cx="914401" cy="914399"/>
              </a:xfrm>
              <a:prstGeom prst="rect">
                <a:avLst/>
              </a:prstGeom>
              <a:noFill/>
              <a:ln>
                <a:noFill/>
              </a:ln>
            </p:spPr>
          </p:pic>
          <p:sp>
            <p:nvSpPr>
              <p:cNvPr id="19" name="TextBox 18"/>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16" name="TextBox 15"/>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20" name="Group 19"/>
          <p:cNvGrpSpPr/>
          <p:nvPr userDrawn="1"/>
        </p:nvGrpSpPr>
        <p:grpSpPr>
          <a:xfrm>
            <a:off x="-11225189" y="-1"/>
            <a:ext cx="11018865" cy="32918401"/>
            <a:chOff x="-11225189" y="-1"/>
            <a:chExt cx="11018865" cy="32918401"/>
          </a:xfrm>
        </p:grpSpPr>
        <p:sp>
          <p:nvSpPr>
            <p:cNvPr id="21" name="Rectangle 2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22" name="Straight Connector 2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userDrawn="1"/>
          </p:nvPicPr>
          <p:blipFill>
            <a:blip r:embed="rId22"/>
            <a:stretch>
              <a:fillRect/>
            </a:stretch>
          </p:blipFill>
          <p:spPr>
            <a:xfrm>
              <a:off x="-10740740" y="10261718"/>
              <a:ext cx="1597666" cy="1201935"/>
            </a:xfrm>
            <a:prstGeom prst="rect">
              <a:avLst/>
            </a:prstGeom>
          </p:spPr>
        </p:pic>
        <p:pic>
          <p:nvPicPr>
            <p:cNvPr id="24" name="Picture 23"/>
            <p:cNvPicPr>
              <a:picLocks noChangeAspect="1"/>
            </p:cNvPicPr>
            <p:nvPr userDrawn="1"/>
          </p:nvPicPr>
          <p:blipFill>
            <a:blip r:embed="rId23"/>
            <a:stretch>
              <a:fillRect/>
            </a:stretch>
          </p:blipFill>
          <p:spPr>
            <a:xfrm>
              <a:off x="-10732765" y="15696927"/>
              <a:ext cx="9986808" cy="1053596"/>
            </a:xfrm>
            <a:prstGeom prst="rect">
              <a:avLst/>
            </a:prstGeom>
          </p:spPr>
        </p:pic>
        <p:grpSp>
          <p:nvGrpSpPr>
            <p:cNvPr id="25" name="Group 24"/>
            <p:cNvGrpSpPr/>
            <p:nvPr userDrawn="1"/>
          </p:nvGrpSpPr>
          <p:grpSpPr>
            <a:xfrm>
              <a:off x="-9744993" y="23540957"/>
              <a:ext cx="7531182" cy="2120439"/>
              <a:chOff x="-4470427" y="11016658"/>
              <a:chExt cx="3470785" cy="974220"/>
            </a:xfrm>
          </p:grpSpPr>
          <p:grpSp>
            <p:nvGrpSpPr>
              <p:cNvPr id="31" name="Group 30"/>
              <p:cNvGrpSpPr/>
              <p:nvPr userDrawn="1"/>
            </p:nvGrpSpPr>
            <p:grpSpPr>
              <a:xfrm>
                <a:off x="-2783495" y="11060886"/>
                <a:ext cx="624431" cy="893535"/>
                <a:chOff x="-3958697" y="11117435"/>
                <a:chExt cx="779338" cy="1280430"/>
              </a:xfrm>
            </p:grpSpPr>
            <p:pic>
              <p:nvPicPr>
                <p:cNvPr id="37" name="Picture 36"/>
                <p:cNvPicPr>
                  <a:picLocks noChangeAspect="1"/>
                </p:cNvPicPr>
                <p:nvPr userDrawn="1"/>
              </p:nvPicPr>
              <p:blipFill>
                <a:blip r:embed="rId24"/>
                <a:stretch>
                  <a:fillRect/>
                </a:stretch>
              </p:blipFill>
              <p:spPr>
                <a:xfrm>
                  <a:off x="-3948160" y="11117435"/>
                  <a:ext cx="768801" cy="1090857"/>
                </a:xfrm>
                <a:prstGeom prst="rect">
                  <a:avLst/>
                </a:prstGeom>
              </p:spPr>
            </p:pic>
            <p:sp>
              <p:nvSpPr>
                <p:cNvPr id="38" name="TextBox 37"/>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32" name="Group 31"/>
              <p:cNvGrpSpPr/>
              <p:nvPr userDrawn="1"/>
            </p:nvGrpSpPr>
            <p:grpSpPr>
              <a:xfrm>
                <a:off x="-2033159" y="11060889"/>
                <a:ext cx="1033517" cy="893529"/>
                <a:chOff x="-2921738" y="11200127"/>
                <a:chExt cx="1420279" cy="1227904"/>
              </a:xfrm>
            </p:grpSpPr>
            <p:pic>
              <p:nvPicPr>
                <p:cNvPr id="35" name="Picture 34"/>
                <p:cNvPicPr>
                  <a:picLocks noChangeAspect="1"/>
                </p:cNvPicPr>
                <p:nvPr userDrawn="1"/>
              </p:nvPicPr>
              <p:blipFill>
                <a:blip r:embed="rId24"/>
                <a:stretch>
                  <a:fillRect/>
                </a:stretch>
              </p:blipFill>
              <p:spPr>
                <a:xfrm>
                  <a:off x="-2921738" y="11200127"/>
                  <a:ext cx="1420279" cy="1029694"/>
                </a:xfrm>
                <a:prstGeom prst="rect">
                  <a:avLst/>
                </a:prstGeom>
              </p:spPr>
            </p:pic>
            <p:sp>
              <p:nvSpPr>
                <p:cNvPr id="36" name="TextBox 35"/>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33" name="Picture 32"/>
              <p:cNvPicPr>
                <a:picLocks noChangeAspect="1"/>
              </p:cNvPicPr>
              <p:nvPr userDrawn="1"/>
            </p:nvPicPr>
            <p:blipFill>
              <a:blip r:embed="rId25"/>
              <a:stretch>
                <a:fillRect/>
              </a:stretch>
            </p:blipFill>
            <p:spPr>
              <a:xfrm>
                <a:off x="-4470427" y="11016658"/>
                <a:ext cx="1098742" cy="847761"/>
              </a:xfrm>
              <a:prstGeom prst="rect">
                <a:avLst/>
              </a:prstGeom>
            </p:spPr>
          </p:pic>
          <p:sp>
            <p:nvSpPr>
              <p:cNvPr id="34" name="TextBox 33"/>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26" name="Group 25"/>
            <p:cNvGrpSpPr/>
            <p:nvPr userDrawn="1"/>
          </p:nvGrpSpPr>
          <p:grpSpPr>
            <a:xfrm>
              <a:off x="-10398793" y="27751410"/>
              <a:ext cx="9323012" cy="2453251"/>
              <a:chOff x="-4754996" y="12734136"/>
              <a:chExt cx="4296559" cy="1127128"/>
            </a:xfrm>
          </p:grpSpPr>
          <p:graphicFrame>
            <p:nvGraphicFramePr>
              <p:cNvPr id="27" name="Object 26"/>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82062" name="Image" r:id="rId26" imgW="1828440" imgH="1117440" progId="Photoshop.Image.13">
                      <p:embed/>
                    </p:oleObj>
                  </mc:Choice>
                  <mc:Fallback>
                    <p:oleObj name="Image" r:id="rId26" imgW="1828440" imgH="1117440" progId="Photoshop.Image.13">
                      <p:embed/>
                      <p:pic>
                        <p:nvPicPr>
                          <p:cNvPr id="0" name=""/>
                          <p:cNvPicPr/>
                          <p:nvPr/>
                        </p:nvPicPr>
                        <p:blipFill>
                          <a:blip r:embed="rId27"/>
                          <a:stretch>
                            <a:fillRect/>
                          </a:stretch>
                        </p:blipFill>
                        <p:spPr>
                          <a:xfrm>
                            <a:off x="-4533347" y="12734142"/>
                            <a:ext cx="1828800" cy="1117600"/>
                          </a:xfrm>
                          <a:prstGeom prst="rect">
                            <a:avLst/>
                          </a:prstGeom>
                        </p:spPr>
                      </p:pic>
                    </p:oleObj>
                  </mc:Fallback>
                </mc:AlternateContent>
              </a:graphicData>
            </a:graphic>
          </p:graphicFrame>
          <p:graphicFrame>
            <p:nvGraphicFramePr>
              <p:cNvPr id="28" name="Object 27"/>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82063" name="Image" r:id="rId28" imgW="1828440" imgH="1117440" progId="Photoshop.Image.13">
                      <p:embed/>
                    </p:oleObj>
                  </mc:Choice>
                  <mc:Fallback>
                    <p:oleObj name="Image" r:id="rId28" imgW="1828440" imgH="1117440" progId="Photoshop.Image.13">
                      <p:embed/>
                      <p:pic>
                        <p:nvPicPr>
                          <p:cNvPr id="0" name=""/>
                          <p:cNvPicPr/>
                          <p:nvPr/>
                        </p:nvPicPr>
                        <p:blipFill>
                          <a:blip r:embed="rId29"/>
                          <a:stretch>
                            <a:fillRect/>
                          </a:stretch>
                        </p:blipFill>
                        <p:spPr>
                          <a:xfrm>
                            <a:off x="-2456641" y="12737835"/>
                            <a:ext cx="1828800" cy="1117600"/>
                          </a:xfrm>
                          <a:prstGeom prst="rect">
                            <a:avLst/>
                          </a:prstGeom>
                        </p:spPr>
                      </p:pic>
                    </p:oleObj>
                  </mc:Fallback>
                </mc:AlternateContent>
              </a:graphicData>
            </a:graphic>
          </p:graphicFrame>
          <p:sp>
            <p:nvSpPr>
              <p:cNvPr id="29" name="TextBox 28"/>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30" name="TextBox 29"/>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39" name="Text Box 14"/>
          <p:cNvSpPr txBox="1">
            <a:spLocks noChangeArrowheads="1"/>
          </p:cNvSpPr>
          <p:nvPr userDrawn="1"/>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600043542"/>
      </p:ext>
    </p:extLst>
  </p:cSld>
  <p:clrMap bg1="lt1" tx1="dk1" bg2="lt2" tx2="dk2" accent1="accent1" accent2="accent2" accent3="accent3" accent4="accent4" accent5="accent5" accent6="accent6" hlink="hlink" folHlink="folHlink"/>
  <p:sldLayoutIdLst>
    <p:sldLayoutId id="2147484707" r:id="rId1"/>
    <p:sldLayoutId id="2147484708" r:id="rId2"/>
    <p:sldLayoutId id="2147484709" r:id="rId3"/>
    <p:sldLayoutId id="2147484710" r:id="rId4"/>
    <p:sldLayoutId id="2147484711" r:id="rId5"/>
    <p:sldLayoutId id="2147484712" r:id="rId6"/>
    <p:sldLayoutId id="2147484713" r:id="rId7"/>
    <p:sldLayoutId id="2147484714" r:id="rId8"/>
    <p:sldLayoutId id="2147484715" r:id="rId9"/>
    <p:sldLayoutId id="2147484716" r:id="rId10"/>
    <p:sldLayoutId id="2147484717" r:id="rId11"/>
    <p:sldLayoutId id="2147484718"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Text Placeholder 448"/>
          <p:cNvSpPr>
            <a:spLocks noGrp="1"/>
          </p:cNvSpPr>
          <p:nvPr>
            <p:ph type="body" sz="quarter" idx="10"/>
          </p:nvPr>
        </p:nvSpPr>
        <p:spPr>
          <a:xfrm>
            <a:off x="904188" y="6801384"/>
            <a:ext cx="10056813" cy="7109616"/>
          </a:xfrm>
        </p:spPr>
        <p:txBody>
          <a:bodyPr/>
          <a:lstStyle/>
          <a:p>
            <a:r>
              <a:rPr lang="en-US" sz="3200" dirty="0" smtClean="0">
                <a:solidFill>
                  <a:schemeClr val="accent1">
                    <a:lumMod val="50000"/>
                  </a:schemeClr>
                </a:solidFill>
                <a:latin typeface="Gill Sans MT" charset="0"/>
                <a:ea typeface="Gill Sans MT" charset="0"/>
                <a:cs typeface="Gill Sans MT" charset="0"/>
              </a:rPr>
              <a:t>The current </a:t>
            </a:r>
            <a:r>
              <a:rPr lang="en-US" sz="3200" dirty="0">
                <a:solidFill>
                  <a:schemeClr val="accent1">
                    <a:lumMod val="50000"/>
                  </a:schemeClr>
                </a:solidFill>
                <a:latin typeface="Gill Sans MT" charset="0"/>
                <a:ea typeface="Gill Sans MT" charset="0"/>
                <a:cs typeface="Gill Sans MT" charset="0"/>
              </a:rPr>
              <a:t>class activity </a:t>
            </a:r>
            <a:r>
              <a:rPr lang="en-US" sz="3200" dirty="0" smtClean="0">
                <a:solidFill>
                  <a:schemeClr val="accent1">
                    <a:lumMod val="50000"/>
                  </a:schemeClr>
                </a:solidFill>
                <a:latin typeface="Gill Sans MT" charset="0"/>
                <a:ea typeface="Gill Sans MT" charset="0"/>
                <a:cs typeface="Gill Sans MT" charset="0"/>
              </a:rPr>
              <a:t>explores attitudinal beliefs and </a:t>
            </a:r>
            <a:r>
              <a:rPr lang="en-US" sz="3200" dirty="0">
                <a:solidFill>
                  <a:schemeClr val="accent1">
                    <a:lumMod val="50000"/>
                  </a:schemeClr>
                </a:solidFill>
                <a:latin typeface="Gill Sans MT" charset="0"/>
                <a:ea typeface="Gill Sans MT" charset="0"/>
                <a:cs typeface="Gill Sans MT" charset="0"/>
              </a:rPr>
              <a:t>behavioral responses </a:t>
            </a:r>
            <a:r>
              <a:rPr lang="en-US" sz="3200" dirty="0" smtClean="0">
                <a:solidFill>
                  <a:schemeClr val="accent1">
                    <a:lumMod val="50000"/>
                  </a:schemeClr>
                </a:solidFill>
                <a:latin typeface="Gill Sans MT" charset="0"/>
                <a:ea typeface="Gill Sans MT" charset="0"/>
                <a:cs typeface="Gill Sans MT" charset="0"/>
              </a:rPr>
              <a:t>of  “obedience” in response to an illegitimate </a:t>
            </a:r>
            <a:r>
              <a:rPr lang="en-US" sz="3200" dirty="0">
                <a:solidFill>
                  <a:schemeClr val="accent1">
                    <a:lumMod val="50000"/>
                  </a:schemeClr>
                </a:solidFill>
                <a:latin typeface="Gill Sans MT" charset="0"/>
                <a:ea typeface="Gill Sans MT" charset="0"/>
                <a:cs typeface="Gill Sans MT" charset="0"/>
              </a:rPr>
              <a:t>authority figure in an ambiguous situation.  Students either self-reported the likelihood that they would comply to a request made by a stranger to surrender their cell phone, or were asked directly and in person by a confederate to relinquish their cell phone.  The exercise revealed a marked discrepancy between how students </a:t>
            </a:r>
            <a:r>
              <a:rPr lang="en-US" sz="3200" i="1" dirty="0">
                <a:solidFill>
                  <a:schemeClr val="accent1">
                    <a:lumMod val="50000"/>
                  </a:schemeClr>
                </a:solidFill>
                <a:latin typeface="Gill Sans MT" charset="0"/>
                <a:ea typeface="Gill Sans MT" charset="0"/>
                <a:cs typeface="Gill Sans MT" charset="0"/>
              </a:rPr>
              <a:t>predicted</a:t>
            </a:r>
            <a:r>
              <a:rPr lang="en-US" sz="3200" dirty="0">
                <a:solidFill>
                  <a:schemeClr val="accent1">
                    <a:lumMod val="50000"/>
                  </a:schemeClr>
                </a:solidFill>
                <a:latin typeface="Gill Sans MT" charset="0"/>
                <a:ea typeface="Gill Sans MT" charset="0"/>
                <a:cs typeface="Gill Sans MT" charset="0"/>
              </a:rPr>
              <a:t> they would respond and how they actually </a:t>
            </a:r>
            <a:r>
              <a:rPr lang="en-US" sz="3200" i="1" dirty="0">
                <a:solidFill>
                  <a:schemeClr val="accent1">
                    <a:lumMod val="50000"/>
                  </a:schemeClr>
                </a:solidFill>
                <a:latin typeface="Gill Sans MT" charset="0"/>
                <a:ea typeface="Gill Sans MT" charset="0"/>
                <a:cs typeface="Gill Sans MT" charset="0"/>
              </a:rPr>
              <a:t>did</a:t>
            </a:r>
            <a:r>
              <a:rPr lang="en-US" sz="3200" dirty="0">
                <a:solidFill>
                  <a:schemeClr val="accent1">
                    <a:lumMod val="50000"/>
                  </a:schemeClr>
                </a:solidFill>
                <a:latin typeface="Gill Sans MT" charset="0"/>
                <a:ea typeface="Gill Sans MT" charset="0"/>
                <a:cs typeface="Gill Sans MT" charset="0"/>
              </a:rPr>
              <a:t> respond to the request.  Specifically, in five different classes, the average percentage of students in the class complying with the request was 81.2%.  In this </a:t>
            </a:r>
            <a:r>
              <a:rPr lang="en-US" sz="3200" dirty="0" smtClean="0">
                <a:solidFill>
                  <a:schemeClr val="accent1">
                    <a:lumMod val="50000"/>
                  </a:schemeClr>
                </a:solidFill>
                <a:latin typeface="Gill Sans MT" charset="0"/>
                <a:ea typeface="Gill Sans MT" charset="0"/>
                <a:cs typeface="Gill Sans MT" charset="0"/>
              </a:rPr>
              <a:t>poster, </a:t>
            </a:r>
            <a:r>
              <a:rPr lang="en-US" sz="3200" dirty="0">
                <a:solidFill>
                  <a:schemeClr val="accent1">
                    <a:lumMod val="50000"/>
                  </a:schemeClr>
                </a:solidFill>
                <a:latin typeface="Gill Sans MT" charset="0"/>
                <a:ea typeface="Gill Sans MT" charset="0"/>
                <a:cs typeface="Gill Sans MT" charset="0"/>
              </a:rPr>
              <a:t>we </a:t>
            </a:r>
            <a:r>
              <a:rPr lang="en-US" sz="3200" dirty="0" smtClean="0">
                <a:solidFill>
                  <a:schemeClr val="accent1">
                    <a:lumMod val="50000"/>
                  </a:schemeClr>
                </a:solidFill>
                <a:latin typeface="Gill Sans MT" charset="0"/>
                <a:ea typeface="Gill Sans MT" charset="0"/>
                <a:cs typeface="Gill Sans MT" charset="0"/>
              </a:rPr>
              <a:t>provide </a:t>
            </a:r>
            <a:r>
              <a:rPr lang="en-US" sz="3200" dirty="0">
                <a:solidFill>
                  <a:schemeClr val="accent1">
                    <a:lumMod val="50000"/>
                  </a:schemeClr>
                </a:solidFill>
                <a:latin typeface="Gill Sans MT" charset="0"/>
                <a:ea typeface="Gill Sans MT" charset="0"/>
                <a:cs typeface="Gill Sans MT" charset="0"/>
              </a:rPr>
              <a:t>recommendations for how this exercise might be employed to make meaningful applications to myriad social psychological principles. </a:t>
            </a:r>
          </a:p>
        </p:txBody>
      </p:sp>
      <p:sp>
        <p:nvSpPr>
          <p:cNvPr id="450" name="Text Placeholder 449"/>
          <p:cNvSpPr>
            <a:spLocks noGrp="1"/>
          </p:cNvSpPr>
          <p:nvPr>
            <p:ph type="body" sz="quarter" idx="11"/>
          </p:nvPr>
        </p:nvSpPr>
        <p:spPr>
          <a:xfrm>
            <a:off x="983301" y="5706937"/>
            <a:ext cx="10048875" cy="794055"/>
          </a:xfrm>
        </p:spPr>
        <p:txBody>
          <a:bodyPr/>
          <a:lstStyle/>
          <a:p>
            <a:r>
              <a:rPr lang="en-US" sz="4400" u="none" dirty="0" smtClean="0">
                <a:solidFill>
                  <a:schemeClr val="accent1">
                    <a:lumMod val="50000"/>
                  </a:schemeClr>
                </a:solidFill>
                <a:latin typeface="Gill Sans MT" charset="0"/>
                <a:ea typeface="Gill Sans MT" charset="0"/>
                <a:cs typeface="Gill Sans MT" charset="0"/>
              </a:rPr>
              <a:t>Abstract</a:t>
            </a:r>
            <a:endParaRPr lang="en-US" sz="4400" u="none" dirty="0">
              <a:solidFill>
                <a:schemeClr val="accent1">
                  <a:lumMod val="50000"/>
                </a:schemeClr>
              </a:solidFill>
              <a:latin typeface="Gill Sans MT" charset="0"/>
              <a:ea typeface="Gill Sans MT" charset="0"/>
              <a:cs typeface="Gill Sans MT" charset="0"/>
            </a:endParaRPr>
          </a:p>
        </p:txBody>
      </p:sp>
      <p:sp>
        <p:nvSpPr>
          <p:cNvPr id="453" name="Text Placeholder 452"/>
          <p:cNvSpPr>
            <a:spLocks noGrp="1"/>
          </p:cNvSpPr>
          <p:nvPr>
            <p:ph type="body" sz="quarter" idx="20"/>
          </p:nvPr>
        </p:nvSpPr>
        <p:spPr>
          <a:xfrm>
            <a:off x="904188" y="13934446"/>
            <a:ext cx="10050462" cy="794055"/>
          </a:xfrm>
        </p:spPr>
        <p:txBody>
          <a:bodyPr/>
          <a:lstStyle/>
          <a:p>
            <a:r>
              <a:rPr lang="en-US" sz="4400" u="none" dirty="0" smtClean="0">
                <a:solidFill>
                  <a:schemeClr val="accent1">
                    <a:lumMod val="50000"/>
                  </a:schemeClr>
                </a:solidFill>
                <a:latin typeface="Gill Sans MT" charset="0"/>
                <a:ea typeface="Gill Sans MT" charset="0"/>
                <a:cs typeface="Gill Sans MT" charset="0"/>
              </a:rPr>
              <a:t>Introduction</a:t>
            </a:r>
            <a:endParaRPr lang="en-US" sz="4400" u="none" dirty="0">
              <a:solidFill>
                <a:schemeClr val="accent1">
                  <a:lumMod val="50000"/>
                </a:schemeClr>
              </a:solidFill>
              <a:latin typeface="Gill Sans MT" charset="0"/>
              <a:ea typeface="Gill Sans MT" charset="0"/>
              <a:cs typeface="Gill Sans MT" charset="0"/>
            </a:endParaRPr>
          </a:p>
        </p:txBody>
      </p:sp>
      <p:sp>
        <p:nvSpPr>
          <p:cNvPr id="454" name="Text Placeholder 453"/>
          <p:cNvSpPr>
            <a:spLocks noGrp="1"/>
          </p:cNvSpPr>
          <p:nvPr>
            <p:ph type="body" sz="quarter" idx="21"/>
          </p:nvPr>
        </p:nvSpPr>
        <p:spPr>
          <a:xfrm>
            <a:off x="11730490" y="6257826"/>
            <a:ext cx="20456390" cy="19260635"/>
          </a:xfrm>
        </p:spPr>
        <p:txBody>
          <a:bodyPr/>
          <a:lstStyle/>
          <a:p>
            <a:r>
              <a:rPr lang="en-US" sz="3200" b="1" dirty="0" smtClean="0">
                <a:solidFill>
                  <a:schemeClr val="accent1">
                    <a:lumMod val="50000"/>
                  </a:schemeClr>
                </a:solidFill>
                <a:latin typeface="Gill Sans MT"/>
                <a:cs typeface="Gill Sans MT"/>
              </a:rPr>
              <a:t>Participants</a:t>
            </a:r>
            <a:endParaRPr lang="en-US" sz="3200" dirty="0">
              <a:solidFill>
                <a:schemeClr val="accent1">
                  <a:lumMod val="50000"/>
                </a:schemeClr>
              </a:solidFill>
              <a:latin typeface="Gill Sans MT"/>
              <a:cs typeface="Gill Sans MT"/>
            </a:endParaRPr>
          </a:p>
          <a:p>
            <a:r>
              <a:rPr lang="en-US" sz="3200" dirty="0" smtClean="0">
                <a:solidFill>
                  <a:schemeClr val="accent1">
                    <a:lumMod val="50000"/>
                  </a:schemeClr>
                </a:solidFill>
                <a:latin typeface="Gill Sans MT"/>
                <a:cs typeface="Gill Sans MT"/>
              </a:rPr>
              <a:t>University </a:t>
            </a:r>
            <a:r>
              <a:rPr lang="en-US" sz="3200" dirty="0">
                <a:solidFill>
                  <a:schemeClr val="accent1">
                    <a:lumMod val="50000"/>
                  </a:schemeClr>
                </a:solidFill>
                <a:latin typeface="Gill Sans MT"/>
                <a:cs typeface="Gill Sans MT"/>
              </a:rPr>
              <a:t>of Baltimore students (N = 164) participated in this research in one of two ways – in an experiential obedience exercise (</a:t>
            </a:r>
            <a:r>
              <a:rPr lang="en-US" sz="3200" i="1" dirty="0">
                <a:solidFill>
                  <a:schemeClr val="accent1">
                    <a:lumMod val="50000"/>
                  </a:schemeClr>
                </a:solidFill>
                <a:latin typeface="Gill Sans MT"/>
                <a:cs typeface="Gill Sans MT"/>
              </a:rPr>
              <a:t>n</a:t>
            </a:r>
            <a:r>
              <a:rPr lang="en-US" sz="3200" dirty="0">
                <a:solidFill>
                  <a:schemeClr val="accent1">
                    <a:lumMod val="50000"/>
                  </a:schemeClr>
                </a:solidFill>
                <a:latin typeface="Gill Sans MT"/>
                <a:cs typeface="Gill Sans MT"/>
              </a:rPr>
              <a:t> = 109) or in a survey task (</a:t>
            </a:r>
            <a:r>
              <a:rPr lang="en-US" sz="3200" i="1" dirty="0">
                <a:solidFill>
                  <a:schemeClr val="accent1">
                    <a:lumMod val="50000"/>
                  </a:schemeClr>
                </a:solidFill>
                <a:latin typeface="Gill Sans MT"/>
                <a:cs typeface="Gill Sans MT"/>
              </a:rPr>
              <a:t>n = </a:t>
            </a:r>
            <a:r>
              <a:rPr lang="en-US" sz="3200" dirty="0">
                <a:solidFill>
                  <a:schemeClr val="accent1">
                    <a:lumMod val="50000"/>
                  </a:schemeClr>
                </a:solidFill>
                <a:latin typeface="Gill Sans MT"/>
                <a:cs typeface="Gill Sans MT"/>
              </a:rPr>
              <a:t>55)</a:t>
            </a:r>
            <a:r>
              <a:rPr lang="en-US" sz="3200" dirty="0" smtClean="0">
                <a:solidFill>
                  <a:schemeClr val="accent1">
                    <a:lumMod val="50000"/>
                  </a:schemeClr>
                </a:solidFill>
                <a:latin typeface="Gill Sans MT"/>
                <a:cs typeface="Gill Sans MT"/>
              </a:rPr>
              <a:t>.  The </a:t>
            </a:r>
            <a:r>
              <a:rPr lang="en-US" sz="3200" dirty="0">
                <a:solidFill>
                  <a:schemeClr val="accent1">
                    <a:lumMod val="50000"/>
                  </a:schemeClr>
                </a:solidFill>
                <a:latin typeface="Gill Sans MT"/>
                <a:cs typeface="Gill Sans MT"/>
              </a:rPr>
              <a:t>experiential obedience exercise was introduced </a:t>
            </a:r>
            <a:r>
              <a:rPr lang="en-US" sz="3200" dirty="0" smtClean="0">
                <a:solidFill>
                  <a:schemeClr val="accent1">
                    <a:lumMod val="50000"/>
                  </a:schemeClr>
                </a:solidFill>
                <a:latin typeface="Gill Sans MT"/>
                <a:cs typeface="Gill Sans MT"/>
              </a:rPr>
              <a:t>in</a:t>
            </a:r>
            <a:r>
              <a:rPr lang="en-US" sz="3200" dirty="0" smtClean="0">
                <a:solidFill>
                  <a:schemeClr val="accent1">
                    <a:lumMod val="50000"/>
                  </a:schemeClr>
                </a:solidFill>
                <a:latin typeface="Gill Sans MT"/>
                <a:cs typeface="Gill Sans MT"/>
              </a:rPr>
              <a:t> </a:t>
            </a:r>
            <a:r>
              <a:rPr lang="en-US" sz="3200" dirty="0">
                <a:solidFill>
                  <a:schemeClr val="accent1">
                    <a:lumMod val="50000"/>
                  </a:schemeClr>
                </a:solidFill>
                <a:latin typeface="Gill Sans MT"/>
                <a:cs typeface="Gill Sans MT"/>
              </a:rPr>
              <a:t>five undergraduate classes ranging in size from 11 to 38 students. </a:t>
            </a:r>
            <a:r>
              <a:rPr lang="en-US" sz="3200" dirty="0" smtClean="0">
                <a:solidFill>
                  <a:schemeClr val="accent1">
                    <a:lumMod val="50000"/>
                  </a:schemeClr>
                </a:solidFill>
                <a:latin typeface="Gill Sans MT"/>
                <a:cs typeface="Gill Sans MT"/>
              </a:rPr>
              <a:t>  The </a:t>
            </a:r>
            <a:r>
              <a:rPr lang="en-US" sz="3200" dirty="0">
                <a:solidFill>
                  <a:schemeClr val="accent1">
                    <a:lumMod val="50000"/>
                  </a:schemeClr>
                </a:solidFill>
                <a:latin typeface="Gill Sans MT"/>
                <a:cs typeface="Gill Sans MT"/>
              </a:rPr>
              <a:t>courses were varied in terms of college level and academic focus (i.e. upper-level psychology, sophomore seminar, introductory biology, entrepreneurship, and marketing). </a:t>
            </a:r>
            <a:endParaRPr lang="en-US" sz="3200" dirty="0" smtClean="0">
              <a:solidFill>
                <a:schemeClr val="accent1">
                  <a:lumMod val="50000"/>
                </a:schemeClr>
              </a:solidFill>
              <a:latin typeface="Gill Sans MT"/>
              <a:cs typeface="Gill Sans MT"/>
            </a:endParaRPr>
          </a:p>
          <a:p>
            <a:r>
              <a:rPr lang="en-US" sz="3200" b="1" dirty="0" smtClean="0">
                <a:solidFill>
                  <a:schemeClr val="accent1">
                    <a:lumMod val="50000"/>
                  </a:schemeClr>
                </a:solidFill>
                <a:latin typeface="Gill Sans MT"/>
                <a:cs typeface="Gill Sans MT"/>
              </a:rPr>
              <a:t>Experiential </a:t>
            </a:r>
            <a:r>
              <a:rPr lang="en-US" sz="3200" b="1" dirty="0">
                <a:solidFill>
                  <a:schemeClr val="accent1">
                    <a:lumMod val="50000"/>
                  </a:schemeClr>
                </a:solidFill>
                <a:latin typeface="Gill Sans MT"/>
                <a:cs typeface="Gill Sans MT"/>
              </a:rPr>
              <a:t>obedience exercise </a:t>
            </a:r>
            <a:endParaRPr lang="en-US" sz="3200" dirty="0">
              <a:solidFill>
                <a:schemeClr val="accent1">
                  <a:lumMod val="50000"/>
                </a:schemeClr>
              </a:solidFill>
              <a:latin typeface="Gill Sans MT"/>
              <a:cs typeface="Gill Sans MT"/>
            </a:endParaRPr>
          </a:p>
          <a:p>
            <a:r>
              <a:rPr lang="en-US" sz="3200" dirty="0" smtClean="0">
                <a:solidFill>
                  <a:schemeClr val="accent1">
                    <a:lumMod val="50000"/>
                  </a:schemeClr>
                </a:solidFill>
                <a:latin typeface="Gill Sans MT"/>
                <a:cs typeface="Gill Sans MT"/>
              </a:rPr>
              <a:t>At the start of class, </a:t>
            </a:r>
            <a:r>
              <a:rPr lang="en-US" sz="3200" dirty="0">
                <a:solidFill>
                  <a:schemeClr val="accent1">
                    <a:lumMod val="50000"/>
                  </a:schemeClr>
                </a:solidFill>
                <a:latin typeface="Gill Sans MT"/>
                <a:cs typeface="Gill Sans MT"/>
              </a:rPr>
              <a:t>one of two confederates entered the classroom, and positioned themselves at the front of the classroom. </a:t>
            </a:r>
            <a:r>
              <a:rPr lang="en-US" sz="3200" dirty="0" smtClean="0">
                <a:solidFill>
                  <a:schemeClr val="accent1">
                    <a:lumMod val="50000"/>
                  </a:schemeClr>
                </a:solidFill>
                <a:latin typeface="Gill Sans MT"/>
                <a:cs typeface="Gill Sans MT"/>
              </a:rPr>
              <a:t> Without identifying </a:t>
            </a:r>
            <a:r>
              <a:rPr lang="en-US" sz="3200" dirty="0">
                <a:solidFill>
                  <a:schemeClr val="accent1">
                    <a:lumMod val="50000"/>
                  </a:schemeClr>
                </a:solidFill>
                <a:latin typeface="Gill Sans MT"/>
                <a:cs typeface="Gill Sans MT"/>
              </a:rPr>
              <a:t>themselves, the confederates instructed students to place their cell phones into a box, saying “I need you to put your cell phones in this box.” Patterning the protocol after the original Milgram (1963) study, if students asked if they had to comply, the confederate simply repeated the request with an authoritative tone (e.g. “It is important for you to follow instructions and put your phone in the box”).  Otherwise, the confederates in no way provided students with </a:t>
            </a:r>
            <a:r>
              <a:rPr lang="en-US" sz="3200" dirty="0" smtClean="0">
                <a:solidFill>
                  <a:schemeClr val="accent1">
                    <a:lumMod val="50000"/>
                  </a:schemeClr>
                </a:solidFill>
                <a:latin typeface="Gill Sans MT"/>
                <a:cs typeface="Gill Sans MT"/>
              </a:rPr>
              <a:t>any justification for the request.  Once </a:t>
            </a:r>
            <a:r>
              <a:rPr lang="en-US" sz="3200" dirty="0">
                <a:solidFill>
                  <a:schemeClr val="accent1">
                    <a:lumMod val="50000"/>
                  </a:schemeClr>
                </a:solidFill>
                <a:latin typeface="Gill Sans MT"/>
                <a:cs typeface="Gill Sans MT"/>
              </a:rPr>
              <a:t>the cell phones were collected, the </a:t>
            </a:r>
            <a:r>
              <a:rPr lang="en-US" sz="3200" dirty="0" smtClean="0">
                <a:solidFill>
                  <a:schemeClr val="accent1">
                    <a:lumMod val="50000"/>
                  </a:schemeClr>
                </a:solidFill>
                <a:latin typeface="Gill Sans MT"/>
                <a:cs typeface="Gill Sans MT"/>
              </a:rPr>
              <a:t>confederate counted the phones and returned them to the students. </a:t>
            </a:r>
          </a:p>
          <a:p>
            <a:r>
              <a:rPr lang="en-US" sz="3200" b="1" dirty="0" smtClean="0">
                <a:solidFill>
                  <a:schemeClr val="accent1">
                    <a:lumMod val="50000"/>
                  </a:schemeClr>
                </a:solidFill>
                <a:latin typeface="Gill Sans MT"/>
                <a:cs typeface="Gill Sans MT"/>
              </a:rPr>
              <a:t>Survey </a:t>
            </a:r>
            <a:r>
              <a:rPr lang="en-US" sz="3200" b="1" dirty="0">
                <a:solidFill>
                  <a:schemeClr val="accent1">
                    <a:lumMod val="50000"/>
                  </a:schemeClr>
                </a:solidFill>
                <a:latin typeface="Gill Sans MT"/>
                <a:cs typeface="Gill Sans MT"/>
              </a:rPr>
              <a:t>task</a:t>
            </a:r>
            <a:endParaRPr lang="en-US" sz="3200" dirty="0">
              <a:solidFill>
                <a:schemeClr val="accent1">
                  <a:lumMod val="50000"/>
                </a:schemeClr>
              </a:solidFill>
              <a:latin typeface="Gill Sans MT"/>
              <a:cs typeface="Gill Sans MT"/>
            </a:endParaRPr>
          </a:p>
          <a:p>
            <a:r>
              <a:rPr lang="en-US" sz="3200" dirty="0">
                <a:solidFill>
                  <a:schemeClr val="accent1">
                    <a:lumMod val="50000"/>
                  </a:schemeClr>
                </a:solidFill>
                <a:latin typeface="Gill Sans MT"/>
                <a:cs typeface="Gill Sans MT"/>
              </a:rPr>
              <a:t>The survey task was divided into two conditions. </a:t>
            </a:r>
            <a:r>
              <a:rPr lang="en-US" sz="3200" dirty="0" smtClean="0">
                <a:solidFill>
                  <a:schemeClr val="accent1">
                    <a:lumMod val="50000"/>
                  </a:schemeClr>
                </a:solidFill>
                <a:latin typeface="Gill Sans MT"/>
                <a:cs typeface="Gill Sans MT"/>
              </a:rPr>
              <a:t> In </a:t>
            </a:r>
            <a:r>
              <a:rPr lang="en-US" sz="3200" dirty="0">
                <a:solidFill>
                  <a:schemeClr val="accent1">
                    <a:lumMod val="50000"/>
                  </a:schemeClr>
                </a:solidFill>
                <a:latin typeface="Gill Sans MT"/>
                <a:cs typeface="Gill Sans MT"/>
              </a:rPr>
              <a:t>the </a:t>
            </a:r>
            <a:r>
              <a:rPr lang="en-US" sz="3200" dirty="0" smtClean="0">
                <a:solidFill>
                  <a:schemeClr val="accent1">
                    <a:lumMod val="50000"/>
                  </a:schemeClr>
                </a:solidFill>
                <a:latin typeface="Gill Sans MT"/>
                <a:cs typeface="Gill Sans MT"/>
              </a:rPr>
              <a:t>parallel condition</a:t>
            </a:r>
            <a:r>
              <a:rPr lang="en-US" sz="3200" dirty="0" smtClean="0">
                <a:solidFill>
                  <a:schemeClr val="accent1">
                    <a:lumMod val="50000"/>
                  </a:schemeClr>
                </a:solidFill>
                <a:latin typeface="Gill Sans MT"/>
                <a:cs typeface="Gill Sans MT"/>
              </a:rPr>
              <a:t>, </a:t>
            </a:r>
            <a:r>
              <a:rPr lang="en-US" sz="3200" dirty="0">
                <a:solidFill>
                  <a:schemeClr val="accent1">
                    <a:lumMod val="50000"/>
                  </a:schemeClr>
                </a:solidFill>
                <a:latin typeface="Gill Sans MT"/>
                <a:cs typeface="Gill Sans MT"/>
              </a:rPr>
              <a:t>students (</a:t>
            </a:r>
            <a:r>
              <a:rPr lang="en-US" sz="3200" i="1" dirty="0">
                <a:solidFill>
                  <a:schemeClr val="accent1">
                    <a:lumMod val="50000"/>
                  </a:schemeClr>
                </a:solidFill>
                <a:latin typeface="Gill Sans MT"/>
                <a:cs typeface="Gill Sans MT"/>
              </a:rPr>
              <a:t>n </a:t>
            </a:r>
            <a:r>
              <a:rPr lang="en-US" sz="3200" dirty="0">
                <a:solidFill>
                  <a:schemeClr val="accent1">
                    <a:lumMod val="50000"/>
                  </a:schemeClr>
                </a:solidFill>
                <a:latin typeface="Gill Sans MT"/>
                <a:cs typeface="Gill Sans MT"/>
              </a:rPr>
              <a:t>= 30) read a scenario identical to the protocol in the obedience task.  They were asked to estimate how likely (on a scale ranging from 0 to 100%) they would be to comply with a request made by an unknown stranger to put their cell phone into a box. </a:t>
            </a:r>
            <a:endParaRPr lang="en-US" sz="3200" dirty="0" smtClean="0">
              <a:solidFill>
                <a:schemeClr val="accent1">
                  <a:lumMod val="50000"/>
                </a:schemeClr>
              </a:solidFill>
              <a:latin typeface="Gill Sans MT"/>
              <a:cs typeface="Gill Sans MT"/>
            </a:endParaRPr>
          </a:p>
          <a:p>
            <a:r>
              <a:rPr lang="en-US" sz="3200" dirty="0" smtClean="0">
                <a:solidFill>
                  <a:schemeClr val="accent1">
                    <a:lumMod val="50000"/>
                  </a:schemeClr>
                </a:solidFill>
                <a:latin typeface="Gill Sans MT"/>
                <a:cs typeface="Gill Sans MT"/>
              </a:rPr>
              <a:t>In </a:t>
            </a:r>
            <a:r>
              <a:rPr lang="en-US" sz="3200" dirty="0">
                <a:solidFill>
                  <a:schemeClr val="accent1">
                    <a:lumMod val="50000"/>
                  </a:schemeClr>
                </a:solidFill>
                <a:latin typeface="Gill Sans MT"/>
                <a:cs typeface="Gill Sans MT"/>
              </a:rPr>
              <a:t>the second variation, we added a “noncompliant” student into the description. </a:t>
            </a:r>
            <a:r>
              <a:rPr lang="en-US" sz="3200" dirty="0" smtClean="0">
                <a:solidFill>
                  <a:schemeClr val="accent1">
                    <a:lumMod val="50000"/>
                  </a:schemeClr>
                </a:solidFill>
                <a:latin typeface="Gill Sans MT"/>
                <a:cs typeface="Gill Sans MT"/>
              </a:rPr>
              <a:t> In </a:t>
            </a:r>
            <a:r>
              <a:rPr lang="en-US" sz="3200" dirty="0">
                <a:solidFill>
                  <a:schemeClr val="accent1">
                    <a:lumMod val="50000"/>
                  </a:schemeClr>
                </a:solidFill>
                <a:latin typeface="Gill Sans MT"/>
                <a:cs typeface="Gill Sans MT"/>
              </a:rPr>
              <a:t>this scenario (</a:t>
            </a:r>
            <a:r>
              <a:rPr lang="en-US" sz="3200" i="1" dirty="0">
                <a:solidFill>
                  <a:schemeClr val="accent1">
                    <a:lumMod val="50000"/>
                  </a:schemeClr>
                </a:solidFill>
                <a:latin typeface="Gill Sans MT"/>
                <a:cs typeface="Gill Sans MT"/>
              </a:rPr>
              <a:t>n </a:t>
            </a:r>
            <a:r>
              <a:rPr lang="en-US" sz="3200" dirty="0">
                <a:solidFill>
                  <a:schemeClr val="accent1">
                    <a:lumMod val="50000"/>
                  </a:schemeClr>
                </a:solidFill>
                <a:latin typeface="Gill Sans MT"/>
                <a:cs typeface="Gill Sans MT"/>
              </a:rPr>
              <a:t>= 25), the following sentence was included</a:t>
            </a:r>
            <a:r>
              <a:rPr lang="en-US" sz="3200" dirty="0" smtClean="0">
                <a:solidFill>
                  <a:schemeClr val="accent1">
                    <a:lumMod val="50000"/>
                  </a:schemeClr>
                </a:solidFill>
                <a:latin typeface="Gill Sans MT"/>
                <a:cs typeface="Gill Sans MT"/>
              </a:rPr>
              <a:t>,  </a:t>
            </a:r>
            <a:r>
              <a:rPr lang="en-US" sz="3200" dirty="0">
                <a:solidFill>
                  <a:schemeClr val="accent1">
                    <a:lumMod val="50000"/>
                  </a:schemeClr>
                </a:solidFill>
                <a:latin typeface="Gill Sans MT"/>
                <a:cs typeface="Gill Sans MT"/>
              </a:rPr>
              <a:t>“A student sitting next to you mutters under her breath</a:t>
            </a:r>
            <a:r>
              <a:rPr lang="en-US" sz="3200" dirty="0" smtClean="0">
                <a:solidFill>
                  <a:schemeClr val="accent1">
                    <a:lumMod val="50000"/>
                  </a:schemeClr>
                </a:solidFill>
                <a:latin typeface="Gill Sans MT"/>
                <a:cs typeface="Gill Sans MT"/>
              </a:rPr>
              <a:t>,   </a:t>
            </a:r>
            <a:r>
              <a:rPr lang="en-US" sz="3200" dirty="0">
                <a:solidFill>
                  <a:schemeClr val="accent1">
                    <a:lumMod val="50000"/>
                  </a:schemeClr>
                </a:solidFill>
                <a:latin typeface="Gill Sans MT"/>
                <a:cs typeface="Gill Sans MT"/>
              </a:rPr>
              <a:t>‘I am not doing that’ and fails to comply to the request.”  After reading scenario, students completed the same items about compliance likelihood (about their own and others’ behavior). </a:t>
            </a:r>
            <a:r>
              <a:rPr lang="en-US" sz="3200" dirty="0" smtClean="0">
                <a:solidFill>
                  <a:schemeClr val="accent1">
                    <a:lumMod val="50000"/>
                  </a:schemeClr>
                </a:solidFill>
                <a:latin typeface="Gill Sans MT"/>
                <a:cs typeface="Gill Sans MT"/>
              </a:rPr>
              <a:t> Students </a:t>
            </a:r>
            <a:r>
              <a:rPr lang="en-US" sz="3200" dirty="0">
                <a:solidFill>
                  <a:schemeClr val="accent1">
                    <a:lumMod val="50000"/>
                  </a:schemeClr>
                </a:solidFill>
                <a:latin typeface="Gill Sans MT"/>
                <a:cs typeface="Gill Sans MT"/>
              </a:rPr>
              <a:t>were also asked to report how compliant </a:t>
            </a:r>
            <a:r>
              <a:rPr lang="en-US" sz="3200" i="1" dirty="0">
                <a:solidFill>
                  <a:schemeClr val="accent1">
                    <a:lumMod val="50000"/>
                  </a:schemeClr>
                </a:solidFill>
                <a:latin typeface="Gill Sans MT"/>
                <a:cs typeface="Gill Sans MT"/>
              </a:rPr>
              <a:t>others</a:t>
            </a:r>
            <a:r>
              <a:rPr lang="en-US" sz="3200" dirty="0">
                <a:solidFill>
                  <a:schemeClr val="accent1">
                    <a:lumMod val="50000"/>
                  </a:schemeClr>
                </a:solidFill>
                <a:latin typeface="Gill Sans MT"/>
                <a:cs typeface="Gill Sans MT"/>
              </a:rPr>
              <a:t> would be using the same measurement scale, and questioned as to why they would or would not comply.  </a:t>
            </a:r>
            <a:endParaRPr lang="en-US" sz="3200" dirty="0" smtClean="0">
              <a:solidFill>
                <a:schemeClr val="accent1">
                  <a:lumMod val="50000"/>
                </a:schemeClr>
              </a:solidFill>
              <a:latin typeface="Gill Sans MT"/>
              <a:cs typeface="Gill Sans MT"/>
            </a:endParaRPr>
          </a:p>
          <a:p>
            <a:endParaRPr lang="en-US" sz="3200" dirty="0" smtClean="0">
              <a:solidFill>
                <a:schemeClr val="accent1">
                  <a:lumMod val="50000"/>
                </a:schemeClr>
              </a:solidFill>
              <a:latin typeface="Gill Sans MT"/>
              <a:cs typeface="Gill Sans MT"/>
            </a:endParaRPr>
          </a:p>
          <a:p>
            <a:r>
              <a:rPr lang="en-US" sz="3200" dirty="0" smtClean="0">
                <a:solidFill>
                  <a:schemeClr val="accent1">
                    <a:lumMod val="50000"/>
                  </a:schemeClr>
                </a:solidFill>
                <a:latin typeface="Gill Sans MT"/>
                <a:cs typeface="Gill Sans MT"/>
              </a:rPr>
              <a:t>An </a:t>
            </a:r>
            <a:r>
              <a:rPr lang="en-US" sz="3200" dirty="0" smtClean="0">
                <a:solidFill>
                  <a:schemeClr val="accent1">
                    <a:lumMod val="50000"/>
                  </a:schemeClr>
                </a:solidFill>
                <a:latin typeface="Gill Sans MT"/>
                <a:cs typeface="Gill Sans MT"/>
              </a:rPr>
              <a:t>overwhelming majority of students (81.2%) exposed </a:t>
            </a:r>
            <a:r>
              <a:rPr lang="en-US" sz="3200" dirty="0">
                <a:solidFill>
                  <a:schemeClr val="accent1">
                    <a:lumMod val="50000"/>
                  </a:schemeClr>
                </a:solidFill>
                <a:latin typeface="Gill Sans MT"/>
                <a:cs typeface="Gill Sans MT"/>
              </a:rPr>
              <a:t>to the experiential obedience </a:t>
            </a:r>
            <a:r>
              <a:rPr lang="en-US" sz="3200" dirty="0" smtClean="0">
                <a:solidFill>
                  <a:schemeClr val="accent1">
                    <a:lumMod val="50000"/>
                  </a:schemeClr>
                </a:solidFill>
                <a:latin typeface="Gill Sans MT"/>
                <a:cs typeface="Gill Sans MT"/>
              </a:rPr>
              <a:t>task relinquished what they might consider their most personal and valuable belonging to a complete stranger with no justification.  Despite the fact that the authority figure in this exercise lacked legitimacy, this compliance </a:t>
            </a:r>
            <a:r>
              <a:rPr lang="en-US" sz="3200" dirty="0" smtClean="0">
                <a:solidFill>
                  <a:schemeClr val="accent1">
                    <a:lumMod val="50000"/>
                  </a:schemeClr>
                </a:solidFill>
                <a:latin typeface="Gill Sans MT"/>
                <a:cs typeface="Gill Sans MT"/>
              </a:rPr>
              <a:t>rate </a:t>
            </a:r>
            <a:r>
              <a:rPr lang="en-US" sz="3200" dirty="0" smtClean="0">
                <a:solidFill>
                  <a:schemeClr val="accent1">
                    <a:lumMod val="50000"/>
                  </a:schemeClr>
                </a:solidFill>
                <a:latin typeface="Gill Sans MT"/>
                <a:cs typeface="Gill Sans MT"/>
              </a:rPr>
              <a:t>exceeded both Milgram’s base rate of obedience (of 63%) and </a:t>
            </a:r>
            <a:r>
              <a:rPr lang="en-US" sz="3200" dirty="0">
                <a:solidFill>
                  <a:schemeClr val="accent1">
                    <a:lumMod val="50000"/>
                  </a:schemeClr>
                </a:solidFill>
                <a:latin typeface="Gill Sans MT"/>
                <a:cs typeface="Gill Sans MT"/>
              </a:rPr>
              <a:t>self-reported estimates of compliance to </a:t>
            </a:r>
            <a:r>
              <a:rPr lang="en-US" sz="3200" dirty="0" smtClean="0">
                <a:solidFill>
                  <a:schemeClr val="accent1">
                    <a:lumMod val="50000"/>
                  </a:schemeClr>
                </a:solidFill>
                <a:latin typeface="Gill Sans MT"/>
                <a:cs typeface="Gill Sans MT"/>
              </a:rPr>
              <a:t>an </a:t>
            </a:r>
            <a:r>
              <a:rPr lang="en-US" sz="3200" dirty="0">
                <a:solidFill>
                  <a:schemeClr val="accent1">
                    <a:lumMod val="50000"/>
                  </a:schemeClr>
                </a:solidFill>
                <a:latin typeface="Gill Sans MT"/>
                <a:cs typeface="Gill Sans MT"/>
              </a:rPr>
              <a:t>illegitimate </a:t>
            </a:r>
            <a:r>
              <a:rPr lang="en-US" sz="3200" dirty="0" smtClean="0">
                <a:solidFill>
                  <a:schemeClr val="accent1">
                    <a:lumMod val="50000"/>
                  </a:schemeClr>
                </a:solidFill>
                <a:latin typeface="Gill Sans MT"/>
                <a:cs typeface="Gill Sans MT"/>
              </a:rPr>
              <a:t>authority (22.4% likelihood).</a:t>
            </a:r>
            <a:endParaRPr lang="en-US" sz="3200" dirty="0">
              <a:solidFill>
                <a:schemeClr val="accent1">
                  <a:lumMod val="50000"/>
                </a:schemeClr>
              </a:solidFill>
              <a:latin typeface="Gill Sans MT"/>
              <a:cs typeface="Gill Sans MT"/>
            </a:endParaRPr>
          </a:p>
          <a:p>
            <a:r>
              <a:rPr lang="en-US" sz="3200" dirty="0" smtClean="0">
                <a:solidFill>
                  <a:schemeClr val="accent1">
                    <a:lumMod val="50000"/>
                  </a:schemeClr>
                </a:solidFill>
                <a:latin typeface="Gill Sans MT"/>
                <a:cs typeface="Gill Sans MT"/>
              </a:rPr>
              <a:t>A </a:t>
            </a:r>
            <a:r>
              <a:rPr lang="en-US" sz="3200" dirty="0">
                <a:solidFill>
                  <a:schemeClr val="accent1">
                    <a:lumMod val="50000"/>
                  </a:schemeClr>
                </a:solidFill>
                <a:latin typeface="Gill Sans MT"/>
                <a:cs typeface="Gill Sans MT"/>
              </a:rPr>
              <a:t>paired-samples </a:t>
            </a:r>
            <a:r>
              <a:rPr lang="en-US" sz="3200" i="1" dirty="0">
                <a:solidFill>
                  <a:schemeClr val="accent1">
                    <a:lumMod val="50000"/>
                  </a:schemeClr>
                </a:solidFill>
                <a:latin typeface="Gill Sans MT"/>
                <a:cs typeface="Gill Sans MT"/>
              </a:rPr>
              <a:t>t-</a:t>
            </a:r>
            <a:r>
              <a:rPr lang="en-US" sz="3200" dirty="0">
                <a:solidFill>
                  <a:schemeClr val="accent1">
                    <a:lumMod val="50000"/>
                  </a:schemeClr>
                </a:solidFill>
                <a:latin typeface="Gill Sans MT"/>
                <a:cs typeface="Gill Sans MT"/>
              </a:rPr>
              <a:t>test </a:t>
            </a:r>
            <a:r>
              <a:rPr lang="en-US" sz="3200" dirty="0" smtClean="0">
                <a:solidFill>
                  <a:schemeClr val="accent1">
                    <a:lumMod val="50000"/>
                  </a:schemeClr>
                </a:solidFill>
                <a:latin typeface="Gill Sans MT"/>
                <a:cs typeface="Gill Sans MT"/>
              </a:rPr>
              <a:t>also showed </a:t>
            </a:r>
            <a:r>
              <a:rPr lang="en-US" sz="3200" dirty="0">
                <a:solidFill>
                  <a:schemeClr val="accent1">
                    <a:lumMod val="50000"/>
                  </a:schemeClr>
                </a:solidFill>
                <a:latin typeface="Gill Sans MT"/>
                <a:cs typeface="Gill Sans MT"/>
              </a:rPr>
              <a:t>that students thought that they would be significantly less likely to comply </a:t>
            </a:r>
            <a:r>
              <a:rPr lang="en-US" sz="3200" dirty="0" smtClean="0">
                <a:solidFill>
                  <a:schemeClr val="accent1">
                    <a:lumMod val="50000"/>
                  </a:schemeClr>
                </a:solidFill>
                <a:latin typeface="Gill Sans MT"/>
                <a:cs typeface="Gill Sans MT"/>
              </a:rPr>
              <a:t>to an </a:t>
            </a:r>
            <a:r>
              <a:rPr lang="en-US" sz="3200" dirty="0">
                <a:solidFill>
                  <a:schemeClr val="accent1">
                    <a:lumMod val="50000"/>
                  </a:schemeClr>
                </a:solidFill>
                <a:latin typeface="Gill Sans MT"/>
                <a:cs typeface="Gill Sans MT"/>
              </a:rPr>
              <a:t>authority figure (</a:t>
            </a:r>
            <a:r>
              <a:rPr lang="en-US" sz="3200" i="1" dirty="0">
                <a:solidFill>
                  <a:schemeClr val="accent1">
                    <a:lumMod val="50000"/>
                  </a:schemeClr>
                </a:solidFill>
                <a:latin typeface="Gill Sans MT"/>
                <a:cs typeface="Gill Sans MT"/>
              </a:rPr>
              <a:t>M = </a:t>
            </a:r>
            <a:r>
              <a:rPr lang="en-US" sz="3200" dirty="0">
                <a:solidFill>
                  <a:schemeClr val="accent1">
                    <a:lumMod val="50000"/>
                  </a:schemeClr>
                </a:solidFill>
                <a:latin typeface="Gill Sans MT"/>
                <a:cs typeface="Gill Sans MT"/>
              </a:rPr>
              <a:t>16.5%, </a:t>
            </a:r>
            <a:r>
              <a:rPr lang="en-US" sz="3200" i="1" dirty="0">
                <a:solidFill>
                  <a:schemeClr val="accent1">
                    <a:lumMod val="50000"/>
                  </a:schemeClr>
                </a:solidFill>
                <a:latin typeface="Gill Sans MT"/>
                <a:cs typeface="Gill Sans MT"/>
              </a:rPr>
              <a:t>SD </a:t>
            </a:r>
            <a:r>
              <a:rPr lang="en-US" sz="3200" dirty="0">
                <a:solidFill>
                  <a:schemeClr val="accent1">
                    <a:lumMod val="50000"/>
                  </a:schemeClr>
                </a:solidFill>
                <a:latin typeface="Gill Sans MT"/>
                <a:cs typeface="Gill Sans MT"/>
              </a:rPr>
              <a:t>= 25.6) than their </a:t>
            </a:r>
            <a:r>
              <a:rPr lang="en-US" sz="3200" dirty="0" smtClean="0">
                <a:solidFill>
                  <a:schemeClr val="accent1">
                    <a:lumMod val="50000"/>
                  </a:schemeClr>
                </a:solidFill>
                <a:latin typeface="Gill Sans MT"/>
                <a:cs typeface="Gill Sans MT"/>
              </a:rPr>
              <a:t>peers would </a:t>
            </a:r>
            <a:r>
              <a:rPr lang="en-US" sz="3200" dirty="0">
                <a:solidFill>
                  <a:schemeClr val="accent1">
                    <a:lumMod val="50000"/>
                  </a:schemeClr>
                </a:solidFill>
                <a:latin typeface="Gill Sans MT"/>
                <a:cs typeface="Gill Sans MT"/>
              </a:rPr>
              <a:t>(</a:t>
            </a:r>
            <a:r>
              <a:rPr lang="en-US" sz="3200" i="1" dirty="0">
                <a:solidFill>
                  <a:schemeClr val="accent1">
                    <a:lumMod val="50000"/>
                  </a:schemeClr>
                </a:solidFill>
                <a:latin typeface="Gill Sans MT"/>
                <a:cs typeface="Gill Sans MT"/>
              </a:rPr>
              <a:t>M = </a:t>
            </a:r>
            <a:r>
              <a:rPr lang="en-US" sz="3200" dirty="0">
                <a:solidFill>
                  <a:schemeClr val="accent1">
                    <a:lumMod val="50000"/>
                  </a:schemeClr>
                </a:solidFill>
                <a:latin typeface="Gill Sans MT"/>
                <a:cs typeface="Gill Sans MT"/>
              </a:rPr>
              <a:t>41.0%, </a:t>
            </a:r>
            <a:r>
              <a:rPr lang="en-US" sz="3200" i="1" dirty="0">
                <a:solidFill>
                  <a:schemeClr val="accent1">
                    <a:lumMod val="50000"/>
                  </a:schemeClr>
                </a:solidFill>
                <a:latin typeface="Gill Sans MT"/>
                <a:cs typeface="Gill Sans MT"/>
              </a:rPr>
              <a:t>SD </a:t>
            </a:r>
            <a:r>
              <a:rPr lang="en-US" sz="3200" dirty="0">
                <a:solidFill>
                  <a:schemeClr val="accent1">
                    <a:lumMod val="50000"/>
                  </a:schemeClr>
                </a:solidFill>
                <a:latin typeface="Gill Sans MT"/>
                <a:cs typeface="Gill Sans MT"/>
              </a:rPr>
              <a:t>= 29.8), </a:t>
            </a:r>
            <a:r>
              <a:rPr lang="en-US" sz="3200" i="1" dirty="0">
                <a:solidFill>
                  <a:schemeClr val="accent1">
                    <a:lumMod val="50000"/>
                  </a:schemeClr>
                </a:solidFill>
                <a:latin typeface="Gill Sans MT"/>
                <a:cs typeface="Gill Sans MT"/>
              </a:rPr>
              <a:t>t</a:t>
            </a:r>
            <a:r>
              <a:rPr lang="en-US" sz="3200" dirty="0">
                <a:solidFill>
                  <a:schemeClr val="accent1">
                    <a:lumMod val="50000"/>
                  </a:schemeClr>
                </a:solidFill>
                <a:latin typeface="Gill Sans MT"/>
                <a:cs typeface="Gill Sans MT"/>
              </a:rPr>
              <a:t>(53) = -5.91, </a:t>
            </a:r>
            <a:r>
              <a:rPr lang="en-US" sz="3200" i="1" dirty="0">
                <a:solidFill>
                  <a:schemeClr val="accent1">
                    <a:lumMod val="50000"/>
                  </a:schemeClr>
                </a:solidFill>
                <a:latin typeface="Gill Sans MT"/>
                <a:cs typeface="Gill Sans MT"/>
              </a:rPr>
              <a:t>p </a:t>
            </a:r>
            <a:r>
              <a:rPr lang="en-US" sz="3200" dirty="0">
                <a:solidFill>
                  <a:schemeClr val="accent1">
                    <a:lumMod val="50000"/>
                  </a:schemeClr>
                </a:solidFill>
                <a:latin typeface="Gill Sans MT"/>
                <a:cs typeface="Gill Sans MT"/>
              </a:rPr>
              <a:t>&lt; .001. </a:t>
            </a:r>
            <a:r>
              <a:rPr lang="en-US" sz="3200" dirty="0" smtClean="0">
                <a:solidFill>
                  <a:schemeClr val="accent1">
                    <a:lumMod val="50000"/>
                  </a:schemeClr>
                </a:solidFill>
                <a:latin typeface="Gill Sans MT"/>
                <a:cs typeface="Gill Sans MT"/>
              </a:rPr>
              <a:t> </a:t>
            </a:r>
          </a:p>
          <a:p>
            <a:r>
              <a:rPr lang="en-US" sz="3200" dirty="0" smtClean="0">
                <a:solidFill>
                  <a:schemeClr val="accent1">
                    <a:lumMod val="50000"/>
                  </a:schemeClr>
                </a:solidFill>
                <a:latin typeface="Gill Sans MT"/>
                <a:cs typeface="Gill Sans MT"/>
              </a:rPr>
              <a:t>An </a:t>
            </a:r>
            <a:r>
              <a:rPr lang="en-US" sz="3200" dirty="0" smtClean="0">
                <a:solidFill>
                  <a:schemeClr val="accent1">
                    <a:lumMod val="50000"/>
                  </a:schemeClr>
                </a:solidFill>
                <a:latin typeface="Gill Sans MT"/>
                <a:cs typeface="Gill Sans MT"/>
              </a:rPr>
              <a:t>independent </a:t>
            </a:r>
            <a:r>
              <a:rPr lang="en-US" sz="3200" dirty="0">
                <a:solidFill>
                  <a:schemeClr val="accent1">
                    <a:lumMod val="50000"/>
                  </a:schemeClr>
                </a:solidFill>
                <a:latin typeface="Gill Sans MT"/>
                <a:cs typeface="Gill Sans MT"/>
              </a:rPr>
              <a:t>samples </a:t>
            </a:r>
            <a:r>
              <a:rPr lang="en-US" sz="3200" i="1" dirty="0" smtClean="0">
                <a:solidFill>
                  <a:schemeClr val="accent1">
                    <a:lumMod val="50000"/>
                  </a:schemeClr>
                </a:solidFill>
                <a:latin typeface="Gill Sans MT"/>
                <a:cs typeface="Gill Sans MT"/>
              </a:rPr>
              <a:t>t-</a:t>
            </a:r>
            <a:r>
              <a:rPr lang="en-US" sz="3200" dirty="0" smtClean="0">
                <a:solidFill>
                  <a:schemeClr val="accent1">
                    <a:lumMod val="50000"/>
                  </a:schemeClr>
                </a:solidFill>
                <a:latin typeface="Gill Sans MT"/>
                <a:cs typeface="Gill Sans MT"/>
              </a:rPr>
              <a:t>test revealed </a:t>
            </a:r>
            <a:r>
              <a:rPr lang="en-US" sz="3200" dirty="0">
                <a:solidFill>
                  <a:schemeClr val="accent1">
                    <a:lumMod val="50000"/>
                  </a:schemeClr>
                </a:solidFill>
                <a:latin typeface="Gill Sans MT"/>
                <a:cs typeface="Gill Sans MT"/>
              </a:rPr>
              <a:t>that students </a:t>
            </a:r>
            <a:r>
              <a:rPr lang="en-US" sz="3200" dirty="0" smtClean="0">
                <a:solidFill>
                  <a:schemeClr val="accent1">
                    <a:lumMod val="50000"/>
                  </a:schemeClr>
                </a:solidFill>
                <a:latin typeface="Gill Sans MT"/>
                <a:cs typeface="Gill Sans MT"/>
              </a:rPr>
              <a:t>reported being less </a:t>
            </a:r>
            <a:r>
              <a:rPr lang="en-US" sz="3200" dirty="0">
                <a:solidFill>
                  <a:schemeClr val="accent1">
                    <a:lumMod val="50000"/>
                  </a:schemeClr>
                </a:solidFill>
                <a:latin typeface="Gill Sans MT"/>
                <a:cs typeface="Gill Sans MT"/>
              </a:rPr>
              <a:t>likely to comply in the “noncompliant peer” scenario (</a:t>
            </a:r>
            <a:r>
              <a:rPr lang="en-US" sz="3200" i="1" dirty="0">
                <a:solidFill>
                  <a:schemeClr val="accent1">
                    <a:lumMod val="50000"/>
                  </a:schemeClr>
                </a:solidFill>
                <a:latin typeface="Gill Sans MT"/>
                <a:cs typeface="Gill Sans MT"/>
              </a:rPr>
              <a:t>M = </a:t>
            </a:r>
            <a:r>
              <a:rPr lang="en-US" sz="3200" dirty="0">
                <a:solidFill>
                  <a:schemeClr val="accent1">
                    <a:lumMod val="50000"/>
                  </a:schemeClr>
                </a:solidFill>
                <a:latin typeface="Gill Sans MT"/>
                <a:cs typeface="Gill Sans MT"/>
              </a:rPr>
              <a:t>8.7%, </a:t>
            </a:r>
            <a:r>
              <a:rPr lang="en-US" sz="3200" i="1" dirty="0">
                <a:solidFill>
                  <a:schemeClr val="accent1">
                    <a:lumMod val="50000"/>
                  </a:schemeClr>
                </a:solidFill>
                <a:latin typeface="Gill Sans MT"/>
                <a:cs typeface="Gill Sans MT"/>
              </a:rPr>
              <a:t>SD </a:t>
            </a:r>
            <a:r>
              <a:rPr lang="en-US" sz="3200" dirty="0">
                <a:solidFill>
                  <a:schemeClr val="accent1">
                    <a:lumMod val="50000"/>
                  </a:schemeClr>
                </a:solidFill>
                <a:latin typeface="Gill Sans MT"/>
                <a:cs typeface="Gill Sans MT"/>
              </a:rPr>
              <a:t>= 18.5) than when noncompliance was not mentioned (</a:t>
            </a:r>
            <a:r>
              <a:rPr lang="en-US" sz="3200" i="1" dirty="0">
                <a:solidFill>
                  <a:schemeClr val="accent1">
                    <a:lumMod val="50000"/>
                  </a:schemeClr>
                </a:solidFill>
                <a:latin typeface="Gill Sans MT"/>
                <a:cs typeface="Gill Sans MT"/>
              </a:rPr>
              <a:t>M = </a:t>
            </a:r>
            <a:r>
              <a:rPr lang="en-US" sz="3200" dirty="0">
                <a:solidFill>
                  <a:schemeClr val="accent1">
                    <a:lumMod val="50000"/>
                  </a:schemeClr>
                </a:solidFill>
                <a:latin typeface="Gill Sans MT"/>
                <a:cs typeface="Gill Sans MT"/>
              </a:rPr>
              <a:t>22.4%, </a:t>
            </a:r>
            <a:r>
              <a:rPr lang="en-US" sz="3200" i="1" dirty="0">
                <a:solidFill>
                  <a:schemeClr val="accent1">
                    <a:lumMod val="50000"/>
                  </a:schemeClr>
                </a:solidFill>
                <a:latin typeface="Gill Sans MT"/>
                <a:cs typeface="Gill Sans MT"/>
              </a:rPr>
              <a:t>SD </a:t>
            </a:r>
            <a:r>
              <a:rPr lang="en-US" sz="3200" dirty="0">
                <a:solidFill>
                  <a:schemeClr val="accent1">
                    <a:lumMod val="50000"/>
                  </a:schemeClr>
                </a:solidFill>
                <a:latin typeface="Gill Sans MT"/>
                <a:cs typeface="Gill Sans MT"/>
              </a:rPr>
              <a:t>= 28.9), </a:t>
            </a:r>
            <a:r>
              <a:rPr lang="en-US" sz="3200" i="1" dirty="0">
                <a:solidFill>
                  <a:schemeClr val="accent1">
                    <a:lumMod val="50000"/>
                  </a:schemeClr>
                </a:solidFill>
                <a:latin typeface="Gill Sans MT"/>
                <a:cs typeface="Gill Sans MT"/>
              </a:rPr>
              <a:t>t</a:t>
            </a:r>
            <a:r>
              <a:rPr lang="en-US" sz="3200" dirty="0">
                <a:solidFill>
                  <a:schemeClr val="accent1">
                    <a:lumMod val="50000"/>
                  </a:schemeClr>
                </a:solidFill>
                <a:latin typeface="Gill Sans MT"/>
                <a:cs typeface="Gill Sans MT"/>
              </a:rPr>
              <a:t>(50) = 2.13, </a:t>
            </a:r>
            <a:r>
              <a:rPr lang="en-US" sz="3200" i="1" dirty="0">
                <a:solidFill>
                  <a:schemeClr val="accent1">
                    <a:lumMod val="50000"/>
                  </a:schemeClr>
                </a:solidFill>
                <a:latin typeface="Gill Sans MT"/>
                <a:cs typeface="Gill Sans MT"/>
              </a:rPr>
              <a:t>p </a:t>
            </a:r>
            <a:r>
              <a:rPr lang="en-US" sz="3200" dirty="0">
                <a:solidFill>
                  <a:schemeClr val="accent1">
                    <a:lumMod val="50000"/>
                  </a:schemeClr>
                </a:solidFill>
                <a:latin typeface="Gill Sans MT"/>
                <a:cs typeface="Gill Sans MT"/>
              </a:rPr>
              <a:t>= .04.  Interestingly, estimates of others’ compliance were not affected by the presence of a dissenter, </a:t>
            </a:r>
            <a:r>
              <a:rPr lang="en-US" sz="3200" i="1" dirty="0">
                <a:solidFill>
                  <a:schemeClr val="accent1">
                    <a:lumMod val="50000"/>
                  </a:schemeClr>
                </a:solidFill>
                <a:latin typeface="Gill Sans MT"/>
                <a:cs typeface="Gill Sans MT"/>
              </a:rPr>
              <a:t>t</a:t>
            </a:r>
            <a:r>
              <a:rPr lang="en-US" sz="3200" dirty="0">
                <a:solidFill>
                  <a:schemeClr val="accent1">
                    <a:lumMod val="50000"/>
                  </a:schemeClr>
                </a:solidFill>
                <a:latin typeface="Gill Sans MT"/>
                <a:cs typeface="Gill Sans MT"/>
              </a:rPr>
              <a:t>(52) = -.48, </a:t>
            </a:r>
            <a:r>
              <a:rPr lang="en-US" sz="3200" i="1" dirty="0">
                <a:solidFill>
                  <a:schemeClr val="accent1">
                    <a:lumMod val="50000"/>
                  </a:schemeClr>
                </a:solidFill>
                <a:latin typeface="Gill Sans MT"/>
                <a:cs typeface="Gill Sans MT"/>
              </a:rPr>
              <a:t>p </a:t>
            </a:r>
            <a:r>
              <a:rPr lang="en-US" sz="3200" dirty="0">
                <a:solidFill>
                  <a:schemeClr val="accent1">
                    <a:lumMod val="50000"/>
                  </a:schemeClr>
                </a:solidFill>
                <a:latin typeface="Gill Sans MT"/>
                <a:cs typeface="Gill Sans MT"/>
              </a:rPr>
              <a:t>= .63</a:t>
            </a:r>
            <a:r>
              <a:rPr lang="en-US" sz="3200" dirty="0" smtClean="0">
                <a:solidFill>
                  <a:schemeClr val="accent1">
                    <a:lumMod val="50000"/>
                  </a:schemeClr>
                </a:solidFill>
                <a:latin typeface="Gill Sans MT"/>
                <a:cs typeface="Gill Sans MT"/>
              </a:rPr>
              <a:t>.</a:t>
            </a:r>
            <a:endParaRPr lang="en-US" sz="3200" dirty="0" smtClean="0">
              <a:solidFill>
                <a:schemeClr val="accent1">
                  <a:lumMod val="50000"/>
                </a:schemeClr>
              </a:solidFill>
              <a:latin typeface="Gill Sans MT"/>
              <a:cs typeface="Gill Sans MT"/>
            </a:endParaRPr>
          </a:p>
        </p:txBody>
      </p:sp>
      <p:sp>
        <p:nvSpPr>
          <p:cNvPr id="455" name="Text Placeholder 454"/>
          <p:cNvSpPr>
            <a:spLocks noGrp="1"/>
          </p:cNvSpPr>
          <p:nvPr>
            <p:ph type="body" sz="quarter" idx="22"/>
          </p:nvPr>
        </p:nvSpPr>
        <p:spPr>
          <a:xfrm>
            <a:off x="11629294" y="5656154"/>
            <a:ext cx="20673049" cy="794055"/>
          </a:xfrm>
        </p:spPr>
        <p:txBody>
          <a:bodyPr/>
          <a:lstStyle/>
          <a:p>
            <a:r>
              <a:rPr lang="en-US" sz="4400" u="none" dirty="0" smtClean="0">
                <a:solidFill>
                  <a:schemeClr val="accent1">
                    <a:lumMod val="50000"/>
                  </a:schemeClr>
                </a:solidFill>
                <a:latin typeface="Gill Sans MT" charset="0"/>
                <a:ea typeface="Gill Sans MT" charset="0"/>
                <a:cs typeface="Gill Sans MT" charset="0"/>
              </a:rPr>
              <a:t>Method</a:t>
            </a:r>
            <a:endParaRPr lang="en-US" sz="4400" u="none" dirty="0">
              <a:solidFill>
                <a:schemeClr val="accent1">
                  <a:lumMod val="50000"/>
                </a:schemeClr>
              </a:solidFill>
              <a:latin typeface="Gill Sans MT" charset="0"/>
              <a:ea typeface="Gill Sans MT" charset="0"/>
              <a:cs typeface="Gill Sans MT" charset="0"/>
            </a:endParaRPr>
          </a:p>
        </p:txBody>
      </p:sp>
      <p:sp>
        <p:nvSpPr>
          <p:cNvPr id="457" name="Text Placeholder 456"/>
          <p:cNvSpPr>
            <a:spLocks noGrp="1"/>
          </p:cNvSpPr>
          <p:nvPr>
            <p:ph type="body" sz="quarter" idx="24"/>
          </p:nvPr>
        </p:nvSpPr>
        <p:spPr>
          <a:xfrm>
            <a:off x="16154400" y="19124844"/>
            <a:ext cx="10058400" cy="794055"/>
          </a:xfrm>
        </p:spPr>
        <p:txBody>
          <a:bodyPr/>
          <a:lstStyle/>
          <a:p>
            <a:r>
              <a:rPr lang="en-US" sz="4400" u="none" dirty="0" smtClean="0">
                <a:solidFill>
                  <a:schemeClr val="accent1">
                    <a:lumMod val="50000"/>
                  </a:schemeClr>
                </a:solidFill>
                <a:latin typeface="Gill Sans MT" charset="0"/>
                <a:ea typeface="Gill Sans MT" charset="0"/>
                <a:cs typeface="Gill Sans MT" charset="0"/>
              </a:rPr>
              <a:t>Results</a:t>
            </a:r>
            <a:endParaRPr lang="en-US" sz="4400" u="none" dirty="0">
              <a:solidFill>
                <a:schemeClr val="accent1">
                  <a:lumMod val="50000"/>
                </a:schemeClr>
              </a:solidFill>
              <a:latin typeface="Gill Sans MT" charset="0"/>
              <a:ea typeface="Gill Sans MT" charset="0"/>
              <a:cs typeface="Gill Sans MT" charset="0"/>
            </a:endParaRPr>
          </a:p>
        </p:txBody>
      </p:sp>
      <p:sp>
        <p:nvSpPr>
          <p:cNvPr id="458" name="Text Placeholder 457"/>
          <p:cNvSpPr>
            <a:spLocks noGrp="1"/>
          </p:cNvSpPr>
          <p:nvPr>
            <p:ph type="body" sz="quarter" idx="25"/>
          </p:nvPr>
        </p:nvSpPr>
        <p:spPr>
          <a:xfrm>
            <a:off x="32853067" y="5589705"/>
            <a:ext cx="10047018" cy="794055"/>
          </a:xfrm>
        </p:spPr>
        <p:txBody>
          <a:bodyPr/>
          <a:lstStyle/>
          <a:p>
            <a:r>
              <a:rPr lang="en-US" sz="4400" u="none" dirty="0" smtClean="0">
                <a:solidFill>
                  <a:schemeClr val="accent1">
                    <a:lumMod val="50000"/>
                  </a:schemeClr>
                </a:solidFill>
                <a:latin typeface="Gill Sans MT" charset="0"/>
                <a:ea typeface="Gill Sans MT" charset="0"/>
                <a:cs typeface="Gill Sans MT" charset="0"/>
              </a:rPr>
              <a:t>Discussion</a:t>
            </a:r>
            <a:endParaRPr lang="en-US" sz="4400" u="none" dirty="0">
              <a:solidFill>
                <a:schemeClr val="accent1">
                  <a:lumMod val="50000"/>
                </a:schemeClr>
              </a:solidFill>
              <a:latin typeface="Gill Sans MT" charset="0"/>
              <a:ea typeface="Gill Sans MT" charset="0"/>
              <a:cs typeface="Gill Sans MT" charset="0"/>
            </a:endParaRPr>
          </a:p>
        </p:txBody>
      </p:sp>
      <p:sp>
        <p:nvSpPr>
          <p:cNvPr id="459" name="Text Placeholder 458"/>
          <p:cNvSpPr>
            <a:spLocks noGrp="1"/>
          </p:cNvSpPr>
          <p:nvPr>
            <p:ph type="body" sz="quarter" idx="26"/>
          </p:nvPr>
        </p:nvSpPr>
        <p:spPr>
          <a:xfrm>
            <a:off x="32974987" y="6492285"/>
            <a:ext cx="9925098" cy="12058664"/>
          </a:xfrm>
        </p:spPr>
        <p:txBody>
          <a:bodyPr/>
          <a:lstStyle/>
          <a:p>
            <a:r>
              <a:rPr lang="en-US" sz="3200" dirty="0">
                <a:solidFill>
                  <a:schemeClr val="accent1">
                    <a:lumMod val="50000"/>
                  </a:schemeClr>
                </a:solidFill>
                <a:latin typeface="Gill Sans MT"/>
                <a:cs typeface="Gill Sans MT"/>
              </a:rPr>
              <a:t>Several things are noteworthy about these results:</a:t>
            </a:r>
          </a:p>
          <a:p>
            <a:r>
              <a:rPr lang="en-US" sz="3200" dirty="0">
                <a:solidFill>
                  <a:schemeClr val="accent1">
                    <a:lumMod val="50000"/>
                  </a:schemeClr>
                </a:solidFill>
                <a:latin typeface="Gill Sans MT"/>
                <a:cs typeface="Gill Sans MT"/>
              </a:rPr>
              <a:t>First, students in the upper-level psychology course would have learned about Milgram’s research in several courses prior to this exercise, yet this class </a:t>
            </a:r>
            <a:r>
              <a:rPr lang="en-US" sz="3200" dirty="0" smtClean="0">
                <a:solidFill>
                  <a:schemeClr val="accent1">
                    <a:lumMod val="50000"/>
                  </a:schemeClr>
                </a:solidFill>
                <a:latin typeface="Gill Sans MT"/>
                <a:cs typeface="Gill Sans MT"/>
              </a:rPr>
              <a:t>was </a:t>
            </a:r>
            <a:r>
              <a:rPr lang="en-US" sz="3200" b="1" dirty="0" smtClean="0">
                <a:solidFill>
                  <a:schemeClr val="accent1">
                    <a:lumMod val="50000"/>
                  </a:schemeClr>
                </a:solidFill>
                <a:latin typeface="Gill Sans MT"/>
                <a:cs typeface="Gill Sans MT"/>
              </a:rPr>
              <a:t>100</a:t>
            </a:r>
            <a:r>
              <a:rPr lang="en-US" sz="3200" b="1">
                <a:solidFill>
                  <a:schemeClr val="accent1">
                    <a:lumMod val="50000"/>
                  </a:schemeClr>
                </a:solidFill>
                <a:latin typeface="Gill Sans MT"/>
                <a:cs typeface="Gill Sans MT"/>
              </a:rPr>
              <a:t>% </a:t>
            </a:r>
            <a:r>
              <a:rPr lang="en-US" sz="3200" b="1" smtClean="0">
                <a:solidFill>
                  <a:schemeClr val="accent1">
                    <a:lumMod val="50000"/>
                  </a:schemeClr>
                </a:solidFill>
                <a:latin typeface="Gill Sans MT"/>
                <a:cs typeface="Gill Sans MT"/>
              </a:rPr>
              <a:t>obedient</a:t>
            </a:r>
            <a:r>
              <a:rPr lang="en-US" sz="3200" smtClean="0">
                <a:solidFill>
                  <a:schemeClr val="accent1">
                    <a:lumMod val="50000"/>
                  </a:schemeClr>
                </a:solidFill>
                <a:latin typeface="Gill Sans MT"/>
                <a:cs typeface="Gill Sans MT"/>
              </a:rPr>
              <a:t>.  </a:t>
            </a:r>
            <a:endParaRPr lang="en-US" sz="3200" dirty="0">
              <a:solidFill>
                <a:schemeClr val="accent1">
                  <a:lumMod val="50000"/>
                </a:schemeClr>
              </a:solidFill>
              <a:latin typeface="Gill Sans MT"/>
              <a:cs typeface="Gill Sans MT"/>
            </a:endParaRPr>
          </a:p>
          <a:p>
            <a:r>
              <a:rPr lang="en-US" sz="3200" dirty="0">
                <a:solidFill>
                  <a:schemeClr val="accent1">
                    <a:lumMod val="50000"/>
                  </a:schemeClr>
                </a:solidFill>
                <a:latin typeface="Gill Sans MT"/>
                <a:cs typeface="Gill Sans MT"/>
              </a:rPr>
              <a:t>In contrast, students in the marketing class were actively depositing their phones in the box when one vocal dissenter challenged the </a:t>
            </a:r>
            <a:r>
              <a:rPr lang="en-US" sz="3200" dirty="0" smtClean="0">
                <a:solidFill>
                  <a:schemeClr val="accent1">
                    <a:lumMod val="50000"/>
                  </a:schemeClr>
                </a:solidFill>
                <a:latin typeface="Gill Sans MT"/>
                <a:cs typeface="Gill Sans MT"/>
              </a:rPr>
              <a:t>confederate.  </a:t>
            </a:r>
            <a:r>
              <a:rPr lang="en-US" sz="3200" dirty="0">
                <a:solidFill>
                  <a:schemeClr val="accent1">
                    <a:lumMod val="50000"/>
                  </a:schemeClr>
                </a:solidFill>
                <a:latin typeface="Gill Sans MT"/>
                <a:cs typeface="Gill Sans MT"/>
              </a:rPr>
              <a:t>The remaining students conformed to the behavior of the vocal dissenter (allowing for a </a:t>
            </a:r>
            <a:r>
              <a:rPr lang="en-US" sz="3200" dirty="0" smtClean="0">
                <a:solidFill>
                  <a:schemeClr val="accent1">
                    <a:lumMod val="50000"/>
                  </a:schemeClr>
                </a:solidFill>
                <a:latin typeface="Gill Sans MT"/>
                <a:cs typeface="Gill Sans MT"/>
              </a:rPr>
              <a:t>segue into minority </a:t>
            </a:r>
            <a:r>
              <a:rPr lang="en-US" sz="3200" dirty="0">
                <a:solidFill>
                  <a:schemeClr val="accent1">
                    <a:lumMod val="50000"/>
                  </a:schemeClr>
                </a:solidFill>
                <a:latin typeface="Gill Sans MT"/>
                <a:cs typeface="Gill Sans MT"/>
              </a:rPr>
              <a:t>influence).  </a:t>
            </a:r>
          </a:p>
          <a:p>
            <a:r>
              <a:rPr lang="en-US" sz="3200" dirty="0">
                <a:solidFill>
                  <a:schemeClr val="accent1">
                    <a:lumMod val="50000"/>
                  </a:schemeClr>
                </a:solidFill>
                <a:latin typeface="Gill Sans MT"/>
                <a:cs typeface="Gill Sans MT"/>
              </a:rPr>
              <a:t>Third, after the guided discussion about the social psychological implications of the experiential exercise, three classes applauded.  Given the rarity of this experience, we believe this to be evidence of the impactful nature of this exercise. </a:t>
            </a:r>
          </a:p>
          <a:p>
            <a:r>
              <a:rPr lang="en-US" sz="3200" dirty="0" smtClean="0">
                <a:solidFill>
                  <a:schemeClr val="accent1">
                    <a:lumMod val="50000"/>
                  </a:schemeClr>
                </a:solidFill>
                <a:latin typeface="Gill Sans MT"/>
                <a:cs typeface="Gill Sans MT"/>
              </a:rPr>
              <a:t>The </a:t>
            </a:r>
            <a:r>
              <a:rPr lang="en-US" sz="3200" dirty="0">
                <a:solidFill>
                  <a:schemeClr val="accent1">
                    <a:lumMod val="50000"/>
                  </a:schemeClr>
                </a:solidFill>
                <a:latin typeface="Gill Sans MT"/>
                <a:cs typeface="Gill Sans MT"/>
              </a:rPr>
              <a:t>current exercise demonstrates </a:t>
            </a:r>
            <a:r>
              <a:rPr lang="en-US" sz="3200" dirty="0" smtClean="0">
                <a:solidFill>
                  <a:schemeClr val="accent1">
                    <a:lumMod val="50000"/>
                  </a:schemeClr>
                </a:solidFill>
                <a:latin typeface="Gill Sans MT"/>
                <a:cs typeface="Gill Sans MT"/>
              </a:rPr>
              <a:t>how obedience </a:t>
            </a:r>
            <a:r>
              <a:rPr lang="en-US" sz="3200" dirty="0">
                <a:solidFill>
                  <a:schemeClr val="accent1">
                    <a:lumMod val="50000"/>
                  </a:schemeClr>
                </a:solidFill>
                <a:latin typeface="Gill Sans MT"/>
                <a:cs typeface="Gill Sans MT"/>
              </a:rPr>
              <a:t>research continues to be relevant </a:t>
            </a:r>
            <a:r>
              <a:rPr lang="en-US" sz="3200" dirty="0" smtClean="0">
                <a:solidFill>
                  <a:schemeClr val="accent1">
                    <a:lumMod val="50000"/>
                  </a:schemeClr>
                </a:solidFill>
                <a:latin typeface="Gill Sans MT"/>
                <a:cs typeface="Gill Sans MT"/>
              </a:rPr>
              <a:t>in </a:t>
            </a:r>
            <a:r>
              <a:rPr lang="en-US" sz="3200" dirty="0">
                <a:solidFill>
                  <a:schemeClr val="accent1">
                    <a:lumMod val="50000"/>
                  </a:schemeClr>
                </a:solidFill>
                <a:latin typeface="Gill Sans MT"/>
                <a:cs typeface="Gill Sans MT"/>
              </a:rPr>
              <a:t>modern times. </a:t>
            </a:r>
            <a:r>
              <a:rPr lang="en-US" sz="3200" dirty="0" smtClean="0">
                <a:solidFill>
                  <a:schemeClr val="accent1">
                    <a:lumMod val="50000"/>
                  </a:schemeClr>
                </a:solidFill>
                <a:latin typeface="Gill Sans MT"/>
                <a:cs typeface="Gill Sans MT"/>
              </a:rPr>
              <a:t> While </a:t>
            </a:r>
            <a:r>
              <a:rPr lang="en-US" sz="3200" dirty="0">
                <a:solidFill>
                  <a:schemeClr val="accent1">
                    <a:lumMod val="50000"/>
                  </a:schemeClr>
                </a:solidFill>
                <a:latin typeface="Gill Sans MT"/>
                <a:cs typeface="Gill Sans MT"/>
              </a:rPr>
              <a:t>there are numerous </a:t>
            </a:r>
            <a:r>
              <a:rPr lang="en-US" sz="3200" dirty="0" smtClean="0">
                <a:solidFill>
                  <a:schemeClr val="accent1">
                    <a:lumMod val="50000"/>
                  </a:schemeClr>
                </a:solidFill>
                <a:latin typeface="Gill Sans MT"/>
                <a:cs typeface="Gill Sans MT"/>
              </a:rPr>
              <a:t>contextual circumstances </a:t>
            </a:r>
            <a:r>
              <a:rPr lang="en-US" sz="3200" dirty="0">
                <a:solidFill>
                  <a:schemeClr val="accent1">
                    <a:lumMod val="50000"/>
                  </a:schemeClr>
                </a:solidFill>
                <a:latin typeface="Gill Sans MT"/>
                <a:cs typeface="Gill Sans MT"/>
              </a:rPr>
              <a:t>for which obedience </a:t>
            </a:r>
            <a:r>
              <a:rPr lang="en-US" sz="3200" dirty="0" smtClean="0">
                <a:solidFill>
                  <a:schemeClr val="accent1">
                    <a:lumMod val="50000"/>
                  </a:schemeClr>
                </a:solidFill>
                <a:latin typeface="Gill Sans MT"/>
                <a:cs typeface="Gill Sans MT"/>
              </a:rPr>
              <a:t>appropriate </a:t>
            </a:r>
            <a:r>
              <a:rPr lang="en-US" sz="2800" dirty="0" smtClean="0">
                <a:solidFill>
                  <a:schemeClr val="accent1">
                    <a:lumMod val="50000"/>
                  </a:schemeClr>
                </a:solidFill>
                <a:latin typeface="Gill Sans MT"/>
                <a:cs typeface="Gill Sans MT"/>
              </a:rPr>
              <a:t>(Ent </a:t>
            </a:r>
            <a:r>
              <a:rPr lang="en-US" sz="2800" dirty="0">
                <a:solidFill>
                  <a:schemeClr val="accent1">
                    <a:lumMod val="50000"/>
                  </a:schemeClr>
                </a:solidFill>
                <a:latin typeface="Gill Sans MT"/>
                <a:cs typeface="Gill Sans MT"/>
              </a:rPr>
              <a:t>&amp; </a:t>
            </a:r>
            <a:r>
              <a:rPr lang="en-US" sz="2800" dirty="0" err="1">
                <a:solidFill>
                  <a:schemeClr val="accent1">
                    <a:lumMod val="50000"/>
                  </a:schemeClr>
                </a:solidFill>
                <a:latin typeface="Gill Sans MT"/>
                <a:cs typeface="Gill Sans MT"/>
              </a:rPr>
              <a:t>Baumeister</a:t>
            </a:r>
            <a:r>
              <a:rPr lang="en-US" sz="2800" dirty="0">
                <a:solidFill>
                  <a:schemeClr val="accent1">
                    <a:lumMod val="50000"/>
                  </a:schemeClr>
                </a:solidFill>
                <a:latin typeface="Gill Sans MT"/>
                <a:cs typeface="Gill Sans MT"/>
              </a:rPr>
              <a:t>, 2014</a:t>
            </a:r>
            <a:r>
              <a:rPr lang="en-US" sz="3200" dirty="0">
                <a:solidFill>
                  <a:schemeClr val="accent1">
                    <a:lumMod val="50000"/>
                  </a:schemeClr>
                </a:solidFill>
                <a:latin typeface="Gill Sans MT"/>
                <a:cs typeface="Gill Sans MT"/>
              </a:rPr>
              <a:t>), this exercise exposed our collective vulnerability to blind obedience and the potential dangers attached to our willingness to accept illegitimate authority.  </a:t>
            </a:r>
            <a:endParaRPr lang="en-US" sz="3200" dirty="0">
              <a:solidFill>
                <a:schemeClr val="accent1">
                  <a:lumMod val="50000"/>
                </a:schemeClr>
              </a:solidFill>
              <a:latin typeface="Gill Sans MT" charset="0"/>
              <a:ea typeface="Gill Sans MT" charset="0"/>
              <a:cs typeface="Gill Sans MT" charset="0"/>
            </a:endParaRPr>
          </a:p>
        </p:txBody>
      </p:sp>
      <p:sp>
        <p:nvSpPr>
          <p:cNvPr id="460" name="Text Placeholder 459"/>
          <p:cNvSpPr>
            <a:spLocks noGrp="1"/>
          </p:cNvSpPr>
          <p:nvPr>
            <p:ph type="body" sz="quarter" idx="27"/>
          </p:nvPr>
        </p:nvSpPr>
        <p:spPr>
          <a:xfrm>
            <a:off x="32914027" y="18512997"/>
            <a:ext cx="10047018" cy="794055"/>
          </a:xfrm>
        </p:spPr>
        <p:txBody>
          <a:bodyPr/>
          <a:lstStyle/>
          <a:p>
            <a:r>
              <a:rPr lang="en-US" sz="4400" u="none" dirty="0" smtClean="0">
                <a:solidFill>
                  <a:schemeClr val="accent1">
                    <a:lumMod val="50000"/>
                  </a:schemeClr>
                </a:solidFill>
                <a:latin typeface="Gill Sans MT" charset="0"/>
                <a:ea typeface="Gill Sans MT" charset="0"/>
                <a:cs typeface="Gill Sans MT" charset="0"/>
              </a:rPr>
              <a:t>Student Learning Opportunities</a:t>
            </a:r>
            <a:endParaRPr lang="en-US" sz="4400" u="none" dirty="0">
              <a:solidFill>
                <a:schemeClr val="accent1">
                  <a:lumMod val="50000"/>
                </a:schemeClr>
              </a:solidFill>
              <a:latin typeface="Gill Sans MT" charset="0"/>
              <a:ea typeface="Gill Sans MT" charset="0"/>
              <a:cs typeface="Gill Sans MT" charset="0"/>
            </a:endParaRPr>
          </a:p>
        </p:txBody>
      </p:sp>
      <p:sp>
        <p:nvSpPr>
          <p:cNvPr id="461" name="Text Placeholder 460"/>
          <p:cNvSpPr>
            <a:spLocks noGrp="1"/>
          </p:cNvSpPr>
          <p:nvPr>
            <p:ph type="body" sz="quarter" idx="28"/>
          </p:nvPr>
        </p:nvSpPr>
        <p:spPr>
          <a:xfrm>
            <a:off x="32974987" y="19381321"/>
            <a:ext cx="10052050" cy="12557262"/>
          </a:xfrm>
        </p:spPr>
        <p:txBody>
          <a:bodyPr/>
          <a:lstStyle/>
          <a:p>
            <a:pPr marL="457200" indent="-457200">
              <a:buFont typeface="Arial" charset="0"/>
              <a:buChar char="•"/>
            </a:pPr>
            <a:r>
              <a:rPr lang="en-US" sz="3200" dirty="0" smtClean="0">
                <a:solidFill>
                  <a:schemeClr val="accent1">
                    <a:lumMod val="50000"/>
                  </a:schemeClr>
                </a:solidFill>
                <a:latin typeface="Gill Sans MT" charset="0"/>
                <a:ea typeface="Gill Sans MT" charset="0"/>
                <a:cs typeface="Gill Sans MT" charset="0"/>
              </a:rPr>
              <a:t>Obedience (behavior in response to perceived authority) and conformity (to the behavior of other students)</a:t>
            </a:r>
          </a:p>
          <a:p>
            <a:pPr marL="457200" indent="-457200">
              <a:buFont typeface="Arial" charset="0"/>
              <a:buChar char="•"/>
            </a:pPr>
            <a:r>
              <a:rPr lang="en-US" sz="3200" dirty="0" smtClean="0">
                <a:solidFill>
                  <a:schemeClr val="accent1">
                    <a:lumMod val="50000"/>
                  </a:schemeClr>
                </a:solidFill>
                <a:latin typeface="Gill Sans MT" charset="0"/>
                <a:ea typeface="Gill Sans MT" charset="0"/>
                <a:cs typeface="Gill Sans MT" charset="0"/>
              </a:rPr>
              <a:t>Comparison to Milgram (1963) and </a:t>
            </a:r>
            <a:r>
              <a:rPr lang="en-US" sz="3200" dirty="0" err="1" smtClean="0">
                <a:solidFill>
                  <a:schemeClr val="accent1">
                    <a:lumMod val="50000"/>
                  </a:schemeClr>
                </a:solidFill>
                <a:latin typeface="Gill Sans MT" charset="0"/>
                <a:ea typeface="Gill Sans MT" charset="0"/>
                <a:cs typeface="Gill Sans MT" charset="0"/>
              </a:rPr>
              <a:t>Hofling</a:t>
            </a:r>
            <a:r>
              <a:rPr lang="en-US" sz="3200" dirty="0" smtClean="0">
                <a:solidFill>
                  <a:schemeClr val="accent1">
                    <a:lumMod val="50000"/>
                  </a:schemeClr>
                </a:solidFill>
                <a:latin typeface="Gill Sans MT" charset="0"/>
                <a:ea typeface="Gill Sans MT" charset="0"/>
                <a:cs typeface="Gill Sans MT" charset="0"/>
              </a:rPr>
              <a:t> et al. (1966)</a:t>
            </a:r>
            <a:r>
              <a:rPr lang="en-US" sz="3200" b="1" dirty="0" smtClean="0">
                <a:solidFill>
                  <a:schemeClr val="accent1">
                    <a:lumMod val="50000"/>
                  </a:schemeClr>
                </a:solidFill>
                <a:latin typeface="Gill Sans MT" charset="0"/>
                <a:ea typeface="Gill Sans MT" charset="0"/>
                <a:cs typeface="Gill Sans MT" charset="0"/>
              </a:rPr>
              <a:t> </a:t>
            </a:r>
            <a:r>
              <a:rPr lang="en-US" sz="3200" dirty="0" smtClean="0">
                <a:solidFill>
                  <a:schemeClr val="accent1">
                    <a:lumMod val="50000"/>
                  </a:schemeClr>
                </a:solidFill>
                <a:latin typeface="Gill Sans MT" charset="0"/>
                <a:ea typeface="Gill Sans MT" charset="0"/>
                <a:cs typeface="Gill Sans MT" charset="0"/>
              </a:rPr>
              <a:t>(obedience typically occurs despite legitimacy of the authority or rationale for the command)</a:t>
            </a:r>
          </a:p>
          <a:p>
            <a:pPr marL="457200" indent="-457200">
              <a:buFont typeface="Arial" charset="0"/>
              <a:buChar char="•"/>
            </a:pPr>
            <a:r>
              <a:rPr lang="en-US" sz="3200" dirty="0" smtClean="0">
                <a:solidFill>
                  <a:schemeClr val="accent1">
                    <a:lumMod val="50000"/>
                  </a:schemeClr>
                </a:solidFill>
                <a:latin typeface="Gill Sans MT" charset="0"/>
                <a:ea typeface="Gill Sans MT" charset="0"/>
                <a:cs typeface="Gill Sans MT" charset="0"/>
              </a:rPr>
              <a:t>Consistency controversy (What </a:t>
            </a:r>
            <a:r>
              <a:rPr lang="en-US" sz="3200" dirty="0">
                <a:solidFill>
                  <a:schemeClr val="accent1">
                    <a:lumMod val="50000"/>
                  </a:schemeClr>
                </a:solidFill>
                <a:latin typeface="Gill Sans MT" charset="0"/>
                <a:ea typeface="Gill Sans MT" charset="0"/>
                <a:cs typeface="Gill Sans MT" charset="0"/>
              </a:rPr>
              <a:t>students </a:t>
            </a:r>
            <a:r>
              <a:rPr lang="en-US" sz="3200" i="1" dirty="0">
                <a:solidFill>
                  <a:schemeClr val="accent1">
                    <a:lumMod val="50000"/>
                  </a:schemeClr>
                </a:solidFill>
                <a:latin typeface="Gill Sans MT" charset="0"/>
                <a:ea typeface="Gill Sans MT" charset="0"/>
                <a:cs typeface="Gill Sans MT" charset="0"/>
              </a:rPr>
              <a:t>say </a:t>
            </a:r>
            <a:r>
              <a:rPr lang="en-US" sz="3200" dirty="0">
                <a:solidFill>
                  <a:schemeClr val="accent1">
                    <a:lumMod val="50000"/>
                  </a:schemeClr>
                </a:solidFill>
                <a:latin typeface="Gill Sans MT" charset="0"/>
                <a:ea typeface="Gill Sans MT" charset="0"/>
                <a:cs typeface="Gill Sans MT" charset="0"/>
              </a:rPr>
              <a:t>they would do – via self-report – is widely discrepant from what they actually do</a:t>
            </a:r>
            <a:r>
              <a:rPr lang="en-US" sz="3200" dirty="0" smtClean="0">
                <a:solidFill>
                  <a:schemeClr val="accent1">
                    <a:lumMod val="50000"/>
                  </a:schemeClr>
                </a:solidFill>
                <a:latin typeface="Gill Sans MT" charset="0"/>
                <a:ea typeface="Gill Sans MT" charset="0"/>
                <a:cs typeface="Gill Sans MT" charset="0"/>
              </a:rPr>
              <a:t>)</a:t>
            </a:r>
            <a:endParaRPr lang="en-US" sz="3200" dirty="0" smtClean="0">
              <a:solidFill>
                <a:schemeClr val="accent1">
                  <a:lumMod val="50000"/>
                </a:schemeClr>
              </a:solidFill>
              <a:latin typeface="Gill Sans MT" charset="0"/>
              <a:ea typeface="Gill Sans MT" charset="0"/>
              <a:cs typeface="Gill Sans MT" charset="0"/>
            </a:endParaRPr>
          </a:p>
          <a:p>
            <a:pPr marL="457200" indent="-457200">
              <a:buFont typeface="Arial" charset="0"/>
              <a:buChar char="•"/>
            </a:pPr>
            <a:r>
              <a:rPr lang="en-US" sz="3200" dirty="0" smtClean="0">
                <a:solidFill>
                  <a:schemeClr val="accent1">
                    <a:lumMod val="50000"/>
                  </a:schemeClr>
                </a:solidFill>
                <a:latin typeface="Gill Sans MT" charset="0"/>
                <a:ea typeface="Gill Sans MT" charset="0"/>
                <a:cs typeface="Gill Sans MT" charset="0"/>
              </a:rPr>
              <a:t>Situational influences (student role, classroom norms, behavioral scripts) versus dispositional influences (”obedient personality”)</a:t>
            </a:r>
          </a:p>
          <a:p>
            <a:pPr marL="457200" indent="-457200">
              <a:buFont typeface="Arial" charset="0"/>
              <a:buChar char="•"/>
            </a:pPr>
            <a:r>
              <a:rPr lang="en-US" sz="3200" dirty="0" smtClean="0">
                <a:solidFill>
                  <a:schemeClr val="accent1">
                    <a:lumMod val="50000"/>
                  </a:schemeClr>
                </a:solidFill>
                <a:latin typeface="Gill Sans MT" charset="0"/>
                <a:ea typeface="Gill Sans MT" charset="0"/>
                <a:cs typeface="Gill Sans MT" charset="0"/>
              </a:rPr>
              <a:t>Defensive attribution (Obedience results are historically, contextually, bound – we wouldn’t obey today!”)</a:t>
            </a:r>
          </a:p>
          <a:p>
            <a:pPr marL="457200" indent="-457200">
              <a:buFont typeface="Arial" charset="0"/>
              <a:buChar char="•"/>
            </a:pPr>
            <a:r>
              <a:rPr lang="en-US" sz="3200" dirty="0">
                <a:solidFill>
                  <a:schemeClr val="accent1">
                    <a:lumMod val="50000"/>
                  </a:schemeClr>
                </a:solidFill>
                <a:latin typeface="Gill Sans MT" charset="0"/>
                <a:ea typeface="Gill Sans MT" charset="0"/>
                <a:cs typeface="Gill Sans MT" charset="0"/>
              </a:rPr>
              <a:t>Self-serving bias (Students make internal attributions for defiance and external attributions for obedience</a:t>
            </a:r>
            <a:r>
              <a:rPr lang="en-US" sz="3200" dirty="0" smtClean="0">
                <a:solidFill>
                  <a:schemeClr val="accent1">
                    <a:lumMod val="50000"/>
                  </a:schemeClr>
                </a:solidFill>
                <a:latin typeface="Gill Sans MT" charset="0"/>
                <a:ea typeface="Gill Sans MT" charset="0"/>
                <a:cs typeface="Gill Sans MT" charset="0"/>
              </a:rPr>
              <a:t>)</a:t>
            </a:r>
          </a:p>
          <a:p>
            <a:pPr marL="457200" indent="-457200">
              <a:buFont typeface="Arial" charset="0"/>
              <a:buChar char="•"/>
            </a:pPr>
            <a:r>
              <a:rPr lang="en-US" sz="3200" dirty="0" smtClean="0">
                <a:solidFill>
                  <a:schemeClr val="accent1">
                    <a:lumMod val="50000"/>
                  </a:schemeClr>
                </a:solidFill>
                <a:latin typeface="Gill Sans MT" charset="0"/>
                <a:ea typeface="Gill Sans MT" charset="0"/>
                <a:cs typeface="Gill Sans MT" charset="0"/>
              </a:rPr>
              <a:t>Fundamental attribution error and actor-observer effect (Attributional differences for self and other)</a:t>
            </a:r>
            <a:endParaRPr lang="en-US" sz="3200" dirty="0">
              <a:solidFill>
                <a:schemeClr val="accent1">
                  <a:lumMod val="50000"/>
                </a:schemeClr>
              </a:solidFill>
              <a:latin typeface="Gill Sans MT" charset="0"/>
              <a:ea typeface="Gill Sans MT" charset="0"/>
              <a:cs typeface="Gill Sans MT" charset="0"/>
            </a:endParaRPr>
          </a:p>
          <a:p>
            <a:pPr marL="457200" indent="-457200">
              <a:buFont typeface="Arial" charset="0"/>
              <a:buChar char="•"/>
            </a:pPr>
            <a:r>
              <a:rPr lang="en-US" sz="3200" dirty="0" smtClean="0">
                <a:solidFill>
                  <a:schemeClr val="accent1">
                    <a:lumMod val="50000"/>
                  </a:schemeClr>
                </a:solidFill>
                <a:latin typeface="Gill Sans MT" charset="0"/>
                <a:ea typeface="Gill Sans MT" charset="0"/>
                <a:cs typeface="Gill Sans MT" charset="0"/>
              </a:rPr>
              <a:t>Minority influence (Moscovici – when students rebel)</a:t>
            </a:r>
            <a:endParaRPr lang="en-US" sz="3200" dirty="0">
              <a:solidFill>
                <a:schemeClr val="accent1">
                  <a:lumMod val="50000"/>
                </a:schemeClr>
              </a:solidFill>
              <a:latin typeface="Gill Sans MT" charset="0"/>
              <a:ea typeface="Gill Sans MT" charset="0"/>
              <a:cs typeface="Gill Sans MT" charset="0"/>
            </a:endParaRPr>
          </a:p>
        </p:txBody>
      </p:sp>
      <p:sp>
        <p:nvSpPr>
          <p:cNvPr id="464" name="Text Placeholder 463"/>
          <p:cNvSpPr>
            <a:spLocks noGrp="1"/>
          </p:cNvSpPr>
          <p:nvPr>
            <p:ph type="body" sz="quarter" idx="96"/>
          </p:nvPr>
        </p:nvSpPr>
        <p:spPr>
          <a:xfrm>
            <a:off x="897837" y="14955544"/>
            <a:ext cx="10056813" cy="16970777"/>
          </a:xfrm>
        </p:spPr>
        <p:txBody>
          <a:bodyPr/>
          <a:lstStyle/>
          <a:p>
            <a:pPr marL="457200" indent="-457200">
              <a:buFont typeface="Arial" charset="0"/>
              <a:buChar char="•"/>
            </a:pPr>
            <a:r>
              <a:rPr lang="en-US" sz="3200" dirty="0">
                <a:solidFill>
                  <a:schemeClr val="accent1">
                    <a:lumMod val="50000"/>
                  </a:schemeClr>
                </a:solidFill>
                <a:latin typeface="Gill Sans MT"/>
                <a:cs typeface="Gill Sans MT"/>
              </a:rPr>
              <a:t>E</a:t>
            </a:r>
            <a:r>
              <a:rPr lang="en-US" sz="3200" dirty="0" smtClean="0">
                <a:solidFill>
                  <a:schemeClr val="accent1">
                    <a:lumMod val="50000"/>
                  </a:schemeClr>
                </a:solidFill>
                <a:latin typeface="Gill Sans MT"/>
                <a:cs typeface="Gill Sans MT"/>
              </a:rPr>
              <a:t>xperiential </a:t>
            </a:r>
            <a:r>
              <a:rPr lang="en-US" sz="3200" dirty="0">
                <a:solidFill>
                  <a:schemeClr val="accent1">
                    <a:lumMod val="50000"/>
                  </a:schemeClr>
                </a:solidFill>
                <a:latin typeface="Gill Sans MT"/>
                <a:cs typeface="Gill Sans MT"/>
              </a:rPr>
              <a:t>learning </a:t>
            </a:r>
            <a:r>
              <a:rPr lang="en-US" sz="3200" dirty="0" smtClean="0">
                <a:solidFill>
                  <a:schemeClr val="accent1">
                    <a:lumMod val="50000"/>
                  </a:schemeClr>
                </a:solidFill>
                <a:latin typeface="Gill Sans MT"/>
                <a:cs typeface="Gill Sans MT"/>
              </a:rPr>
              <a:t>creates deeper interest in subject matter </a:t>
            </a:r>
            <a:r>
              <a:rPr lang="en-US" sz="2800" dirty="0" smtClean="0">
                <a:solidFill>
                  <a:schemeClr val="accent1">
                    <a:lumMod val="50000"/>
                  </a:schemeClr>
                </a:solidFill>
                <a:latin typeface="Gill Sans MT"/>
                <a:cs typeface="Gill Sans MT"/>
              </a:rPr>
              <a:t>(</a:t>
            </a:r>
            <a:r>
              <a:rPr lang="en-US" sz="2800" dirty="0" err="1" smtClean="0">
                <a:solidFill>
                  <a:schemeClr val="accent1">
                    <a:lumMod val="50000"/>
                  </a:schemeClr>
                </a:solidFill>
                <a:latin typeface="Gill Sans MT"/>
                <a:cs typeface="Gill Sans MT"/>
              </a:rPr>
              <a:t>Harton</a:t>
            </a:r>
            <a:r>
              <a:rPr lang="en-US" sz="2800" dirty="0">
                <a:solidFill>
                  <a:schemeClr val="accent1">
                    <a:lumMod val="50000"/>
                  </a:schemeClr>
                </a:solidFill>
                <a:latin typeface="Gill Sans MT"/>
                <a:cs typeface="Gill Sans MT"/>
              </a:rPr>
              <a:t>, </a:t>
            </a:r>
            <a:r>
              <a:rPr lang="en-US" sz="2800" dirty="0" smtClean="0">
                <a:solidFill>
                  <a:schemeClr val="accent1">
                    <a:lumMod val="50000"/>
                  </a:schemeClr>
                </a:solidFill>
                <a:latin typeface="Gill Sans MT"/>
                <a:cs typeface="Gill Sans MT"/>
              </a:rPr>
              <a:t>et al., 2002</a:t>
            </a:r>
            <a:r>
              <a:rPr lang="en-US" sz="2800" dirty="0">
                <a:solidFill>
                  <a:schemeClr val="accent1">
                    <a:lumMod val="50000"/>
                  </a:schemeClr>
                </a:solidFill>
                <a:latin typeface="Gill Sans MT"/>
                <a:cs typeface="Gill Sans MT"/>
              </a:rPr>
              <a:t>), </a:t>
            </a:r>
            <a:r>
              <a:rPr lang="en-US" sz="3200" dirty="0">
                <a:solidFill>
                  <a:schemeClr val="accent1">
                    <a:lumMod val="50000"/>
                  </a:schemeClr>
                </a:solidFill>
                <a:latin typeface="Gill Sans MT"/>
                <a:cs typeface="Gill Sans MT"/>
              </a:rPr>
              <a:t>increases integration and synthesis of core themes and course material </a:t>
            </a:r>
            <a:r>
              <a:rPr lang="en-US" sz="2800" dirty="0">
                <a:solidFill>
                  <a:schemeClr val="accent1">
                    <a:lumMod val="50000"/>
                  </a:schemeClr>
                </a:solidFill>
                <a:latin typeface="Gill Sans MT"/>
                <a:cs typeface="Gill Sans MT"/>
              </a:rPr>
              <a:t>(Blessing &amp; Blessing, 2015)</a:t>
            </a:r>
            <a:r>
              <a:rPr lang="en-US" sz="3200" dirty="0" smtClean="0">
                <a:solidFill>
                  <a:schemeClr val="accent1">
                    <a:lumMod val="50000"/>
                  </a:schemeClr>
                </a:solidFill>
                <a:latin typeface="Gill Sans MT"/>
                <a:cs typeface="Gill Sans MT"/>
              </a:rPr>
              <a:t>, and improves </a:t>
            </a:r>
            <a:r>
              <a:rPr lang="en-US" sz="3200" dirty="0">
                <a:solidFill>
                  <a:schemeClr val="accent1">
                    <a:lumMod val="50000"/>
                  </a:schemeClr>
                </a:solidFill>
                <a:latin typeface="Gill Sans MT"/>
                <a:cs typeface="Gill Sans MT"/>
              </a:rPr>
              <a:t>student retention rates </a:t>
            </a:r>
            <a:r>
              <a:rPr lang="en-US" sz="2800" dirty="0">
                <a:solidFill>
                  <a:schemeClr val="accent1">
                    <a:lumMod val="50000"/>
                  </a:schemeClr>
                </a:solidFill>
                <a:latin typeface="Gill Sans MT"/>
                <a:cs typeface="Gill Sans MT"/>
              </a:rPr>
              <a:t>(</a:t>
            </a:r>
            <a:r>
              <a:rPr lang="en-US" sz="2800" dirty="0" smtClean="0">
                <a:solidFill>
                  <a:schemeClr val="accent1">
                    <a:lumMod val="50000"/>
                  </a:schemeClr>
                </a:solidFill>
                <a:latin typeface="Gill Sans MT"/>
                <a:cs typeface="Gill Sans MT"/>
              </a:rPr>
              <a:t>Schmidt</a:t>
            </a:r>
            <a:r>
              <a:rPr lang="en-US" sz="2800" dirty="0">
                <a:solidFill>
                  <a:schemeClr val="accent1">
                    <a:lumMod val="50000"/>
                  </a:schemeClr>
                </a:solidFill>
                <a:latin typeface="Gill Sans MT"/>
                <a:cs typeface="Gill Sans MT"/>
              </a:rPr>
              <a:t> </a:t>
            </a:r>
            <a:r>
              <a:rPr lang="en-US" sz="2800" dirty="0" smtClean="0">
                <a:solidFill>
                  <a:schemeClr val="accent1">
                    <a:lumMod val="50000"/>
                  </a:schemeClr>
                </a:solidFill>
                <a:latin typeface="Gill Sans MT"/>
                <a:cs typeface="Gill Sans MT"/>
              </a:rPr>
              <a:t>et al., </a:t>
            </a:r>
            <a:r>
              <a:rPr lang="en-US" sz="2800" dirty="0">
                <a:solidFill>
                  <a:schemeClr val="accent1">
                    <a:lumMod val="50000"/>
                  </a:schemeClr>
                </a:solidFill>
                <a:latin typeface="Gill Sans MT"/>
                <a:cs typeface="Gill Sans MT"/>
              </a:rPr>
              <a:t>2009</a:t>
            </a:r>
            <a:r>
              <a:rPr lang="en-US" sz="2800" dirty="0" smtClean="0">
                <a:solidFill>
                  <a:schemeClr val="accent1">
                    <a:lumMod val="50000"/>
                  </a:schemeClr>
                </a:solidFill>
                <a:latin typeface="Gill Sans MT"/>
                <a:cs typeface="Gill Sans MT"/>
              </a:rPr>
              <a:t>).  </a:t>
            </a:r>
            <a:endParaRPr lang="en-US" sz="3200" dirty="0" smtClean="0">
              <a:solidFill>
                <a:schemeClr val="accent1">
                  <a:lumMod val="50000"/>
                </a:schemeClr>
              </a:solidFill>
              <a:latin typeface="Gill Sans MT"/>
              <a:cs typeface="Gill Sans MT"/>
            </a:endParaRPr>
          </a:p>
          <a:p>
            <a:pPr marL="457200" indent="-457200">
              <a:buFont typeface="Arial" charset="0"/>
              <a:buChar char="•"/>
            </a:pPr>
            <a:r>
              <a:rPr lang="en-US" sz="3200" dirty="0" smtClean="0">
                <a:solidFill>
                  <a:schemeClr val="accent1">
                    <a:lumMod val="50000"/>
                  </a:schemeClr>
                </a:solidFill>
                <a:latin typeface="Gill Sans MT"/>
                <a:cs typeface="Gill Sans MT"/>
              </a:rPr>
              <a:t>Experiential learning also leads to higher </a:t>
            </a:r>
            <a:r>
              <a:rPr lang="en-US" sz="3200" dirty="0">
                <a:solidFill>
                  <a:schemeClr val="accent1">
                    <a:lumMod val="50000"/>
                  </a:schemeClr>
                </a:solidFill>
                <a:latin typeface="Gill Sans MT"/>
                <a:cs typeface="Gill Sans MT"/>
              </a:rPr>
              <a:t>exam </a:t>
            </a:r>
            <a:r>
              <a:rPr lang="en-US" sz="3200" dirty="0" smtClean="0">
                <a:solidFill>
                  <a:schemeClr val="accent1">
                    <a:lumMod val="50000"/>
                  </a:schemeClr>
                </a:solidFill>
                <a:latin typeface="Gill Sans MT"/>
                <a:cs typeface="Gill Sans MT"/>
              </a:rPr>
              <a:t>scores and </a:t>
            </a:r>
            <a:r>
              <a:rPr lang="en-US" sz="3200" dirty="0">
                <a:solidFill>
                  <a:schemeClr val="accent1">
                    <a:lumMod val="50000"/>
                  </a:schemeClr>
                </a:solidFill>
                <a:latin typeface="Gill Sans MT"/>
                <a:cs typeface="Gill Sans MT"/>
              </a:rPr>
              <a:t>improvements in </a:t>
            </a:r>
            <a:r>
              <a:rPr lang="en-US" sz="3200" dirty="0" smtClean="0">
                <a:solidFill>
                  <a:schemeClr val="accent1">
                    <a:lumMod val="50000"/>
                  </a:schemeClr>
                </a:solidFill>
                <a:latin typeface="Gill Sans MT"/>
                <a:cs typeface="Gill Sans MT"/>
              </a:rPr>
              <a:t>problem</a:t>
            </a:r>
            <a:r>
              <a:rPr lang="en-US" sz="3200" dirty="0">
                <a:solidFill>
                  <a:schemeClr val="accent1">
                    <a:lumMod val="50000"/>
                  </a:schemeClr>
                </a:solidFill>
                <a:latin typeface="Gill Sans MT"/>
                <a:cs typeface="Gill Sans MT"/>
              </a:rPr>
              <a:t>-</a:t>
            </a:r>
            <a:r>
              <a:rPr lang="en-US" sz="3200" dirty="0" smtClean="0">
                <a:solidFill>
                  <a:schemeClr val="accent1">
                    <a:lumMod val="50000"/>
                  </a:schemeClr>
                </a:solidFill>
                <a:latin typeface="Gill Sans MT"/>
                <a:cs typeface="Gill Sans MT"/>
              </a:rPr>
              <a:t>solving, </a:t>
            </a:r>
            <a:r>
              <a:rPr lang="en-US" sz="3200" dirty="0">
                <a:solidFill>
                  <a:schemeClr val="accent1">
                    <a:lumMod val="50000"/>
                  </a:schemeClr>
                </a:solidFill>
                <a:latin typeface="Gill Sans MT"/>
                <a:cs typeface="Gill Sans MT"/>
              </a:rPr>
              <a:t>communication</a:t>
            </a:r>
            <a:r>
              <a:rPr lang="en-US" sz="3200" dirty="0" smtClean="0">
                <a:solidFill>
                  <a:schemeClr val="accent1">
                    <a:lumMod val="50000"/>
                  </a:schemeClr>
                </a:solidFill>
                <a:latin typeface="Gill Sans MT"/>
                <a:cs typeface="Gill Sans MT"/>
              </a:rPr>
              <a:t>, </a:t>
            </a:r>
            <a:r>
              <a:rPr lang="en-US" sz="3200" dirty="0">
                <a:solidFill>
                  <a:schemeClr val="accent1">
                    <a:lumMod val="50000"/>
                  </a:schemeClr>
                </a:solidFill>
                <a:latin typeface="Gill Sans MT"/>
                <a:cs typeface="Gill Sans MT"/>
              </a:rPr>
              <a:t>and group-related skills </a:t>
            </a:r>
            <a:r>
              <a:rPr lang="en-US" sz="2800" dirty="0">
                <a:solidFill>
                  <a:schemeClr val="accent1">
                    <a:lumMod val="50000"/>
                  </a:schemeClr>
                </a:solidFill>
                <a:latin typeface="Gill Sans MT"/>
                <a:cs typeface="Gill Sans MT"/>
              </a:rPr>
              <a:t>(</a:t>
            </a:r>
            <a:r>
              <a:rPr lang="en-US" sz="2800" dirty="0" err="1">
                <a:solidFill>
                  <a:schemeClr val="accent1">
                    <a:lumMod val="50000"/>
                  </a:schemeClr>
                </a:solidFill>
                <a:latin typeface="Gill Sans MT"/>
                <a:cs typeface="Gill Sans MT"/>
              </a:rPr>
              <a:t>Terenzini</a:t>
            </a:r>
            <a:r>
              <a:rPr lang="en-US" sz="2800" dirty="0">
                <a:solidFill>
                  <a:schemeClr val="accent1">
                    <a:lumMod val="50000"/>
                  </a:schemeClr>
                </a:solidFill>
                <a:latin typeface="Gill Sans MT"/>
                <a:cs typeface="Gill Sans MT"/>
              </a:rPr>
              <a:t>, </a:t>
            </a:r>
            <a:r>
              <a:rPr lang="en-US" sz="2800" dirty="0" smtClean="0">
                <a:solidFill>
                  <a:schemeClr val="accent1">
                    <a:lumMod val="50000"/>
                  </a:schemeClr>
                </a:solidFill>
                <a:latin typeface="Gill Sans MT"/>
                <a:cs typeface="Gill Sans MT"/>
              </a:rPr>
              <a:t>et al., </a:t>
            </a:r>
            <a:r>
              <a:rPr lang="en-US" sz="2800" dirty="0">
                <a:solidFill>
                  <a:schemeClr val="accent1">
                    <a:lumMod val="50000"/>
                  </a:schemeClr>
                </a:solidFill>
                <a:latin typeface="Gill Sans MT"/>
                <a:cs typeface="Gill Sans MT"/>
              </a:rPr>
              <a:t>2001</a:t>
            </a:r>
            <a:r>
              <a:rPr lang="en-US" sz="2800" dirty="0" smtClean="0">
                <a:solidFill>
                  <a:schemeClr val="accent1">
                    <a:lumMod val="50000"/>
                  </a:schemeClr>
                </a:solidFill>
                <a:latin typeface="Gill Sans MT"/>
                <a:cs typeface="Gill Sans MT"/>
              </a:rPr>
              <a:t>). </a:t>
            </a:r>
          </a:p>
          <a:p>
            <a:pPr marL="457200" indent="-457200">
              <a:buFont typeface="Arial" charset="0"/>
              <a:buChar char="•"/>
            </a:pPr>
            <a:r>
              <a:rPr lang="en-US" sz="3200" dirty="0" smtClean="0">
                <a:solidFill>
                  <a:schemeClr val="accent1">
                    <a:lumMod val="50000"/>
                  </a:schemeClr>
                </a:solidFill>
                <a:latin typeface="Gill Sans MT"/>
                <a:cs typeface="Gill Sans MT"/>
              </a:rPr>
              <a:t>So</a:t>
            </a:r>
            <a:r>
              <a:rPr lang="en-US" sz="3200" dirty="0">
                <a:solidFill>
                  <a:schemeClr val="accent1">
                    <a:lumMod val="50000"/>
                  </a:schemeClr>
                </a:solidFill>
                <a:latin typeface="Gill Sans MT"/>
                <a:cs typeface="Gill Sans MT"/>
              </a:rPr>
              <a:t>, </a:t>
            </a:r>
            <a:r>
              <a:rPr lang="en-US" sz="3200" dirty="0" smtClean="0">
                <a:solidFill>
                  <a:schemeClr val="accent1">
                    <a:lumMod val="50000"/>
                  </a:schemeClr>
                </a:solidFill>
                <a:latin typeface="Gill Sans MT"/>
                <a:cs typeface="Gill Sans MT"/>
              </a:rPr>
              <a:t>how might lessons about our vulnerability to obedience be framed in an experiential learning context? </a:t>
            </a:r>
          </a:p>
          <a:p>
            <a:pPr marL="457200" indent="-457200">
              <a:buFont typeface="Arial" charset="0"/>
              <a:buChar char="•"/>
            </a:pPr>
            <a:r>
              <a:rPr lang="en-US" sz="3200" dirty="0" smtClean="0">
                <a:solidFill>
                  <a:schemeClr val="accent1">
                    <a:lumMod val="50000"/>
                  </a:schemeClr>
                </a:solidFill>
                <a:latin typeface="Gill Sans MT"/>
                <a:cs typeface="Gill Sans MT"/>
              </a:rPr>
              <a:t>We </a:t>
            </a:r>
            <a:r>
              <a:rPr lang="en-US" sz="3200" dirty="0">
                <a:solidFill>
                  <a:schemeClr val="accent1">
                    <a:lumMod val="50000"/>
                  </a:schemeClr>
                </a:solidFill>
                <a:latin typeface="Gill Sans MT"/>
                <a:cs typeface="Gill Sans MT"/>
              </a:rPr>
              <a:t>devised a scenario by which students </a:t>
            </a:r>
            <a:r>
              <a:rPr lang="en-US" sz="3200" dirty="0" smtClean="0">
                <a:solidFill>
                  <a:schemeClr val="accent1">
                    <a:lumMod val="50000"/>
                  </a:schemeClr>
                </a:solidFill>
                <a:latin typeface="Gill Sans MT"/>
                <a:cs typeface="Gill Sans MT"/>
              </a:rPr>
              <a:t>were confronted by a demand of </a:t>
            </a:r>
            <a:r>
              <a:rPr lang="en-US" sz="3200" dirty="0">
                <a:solidFill>
                  <a:schemeClr val="accent1">
                    <a:lumMod val="50000"/>
                  </a:schemeClr>
                </a:solidFill>
                <a:latin typeface="Gill Sans MT"/>
                <a:cs typeface="Gill Sans MT"/>
              </a:rPr>
              <a:t>an illegitimate </a:t>
            </a:r>
            <a:r>
              <a:rPr lang="en-US" sz="3200" dirty="0" smtClean="0">
                <a:solidFill>
                  <a:schemeClr val="accent1">
                    <a:lumMod val="50000"/>
                  </a:schemeClr>
                </a:solidFill>
                <a:latin typeface="Gill Sans MT"/>
                <a:cs typeface="Gill Sans MT"/>
              </a:rPr>
              <a:t>authority figure, </a:t>
            </a:r>
            <a:r>
              <a:rPr lang="en-US" sz="3200" dirty="0">
                <a:solidFill>
                  <a:schemeClr val="accent1">
                    <a:lumMod val="50000"/>
                  </a:schemeClr>
                </a:solidFill>
                <a:latin typeface="Gill Sans MT"/>
                <a:cs typeface="Gill Sans MT"/>
              </a:rPr>
              <a:t>one </a:t>
            </a:r>
            <a:r>
              <a:rPr lang="en-US" sz="3200" dirty="0" smtClean="0">
                <a:solidFill>
                  <a:schemeClr val="accent1">
                    <a:lumMod val="50000"/>
                  </a:schemeClr>
                </a:solidFill>
                <a:latin typeface="Gill Sans MT"/>
                <a:cs typeface="Gill Sans MT"/>
              </a:rPr>
              <a:t>involving risky stakes </a:t>
            </a:r>
            <a:r>
              <a:rPr lang="en-US" sz="3200" dirty="0">
                <a:solidFill>
                  <a:schemeClr val="accent1">
                    <a:lumMod val="50000"/>
                  </a:schemeClr>
                </a:solidFill>
                <a:latin typeface="Gill Sans MT"/>
                <a:cs typeface="Gill Sans MT"/>
              </a:rPr>
              <a:t>(i.e. the loss of a cell phone).</a:t>
            </a:r>
            <a:r>
              <a:rPr lang="en-US" sz="3200" b="1" dirty="0">
                <a:solidFill>
                  <a:schemeClr val="accent1">
                    <a:lumMod val="50000"/>
                  </a:schemeClr>
                </a:solidFill>
                <a:latin typeface="Gill Sans MT"/>
                <a:cs typeface="Gill Sans MT"/>
              </a:rPr>
              <a:t> </a:t>
            </a:r>
            <a:endParaRPr lang="en-US" sz="3200" b="1" dirty="0" smtClean="0">
              <a:solidFill>
                <a:schemeClr val="accent1">
                  <a:lumMod val="50000"/>
                </a:schemeClr>
              </a:solidFill>
              <a:latin typeface="Gill Sans MT"/>
              <a:cs typeface="Gill Sans MT"/>
            </a:endParaRPr>
          </a:p>
          <a:p>
            <a:pPr marL="457200" indent="-457200">
              <a:buFont typeface="Arial" charset="0"/>
              <a:buChar char="•"/>
            </a:pPr>
            <a:r>
              <a:rPr lang="en-US" sz="3200" dirty="0" smtClean="0">
                <a:solidFill>
                  <a:schemeClr val="accent1">
                    <a:lumMod val="50000"/>
                  </a:schemeClr>
                </a:solidFill>
                <a:latin typeface="Gill Sans MT"/>
                <a:cs typeface="Gill Sans MT"/>
              </a:rPr>
              <a:t>We surveyed </a:t>
            </a:r>
            <a:r>
              <a:rPr lang="en-US" sz="3200" dirty="0">
                <a:solidFill>
                  <a:schemeClr val="accent1">
                    <a:lumMod val="50000"/>
                  </a:schemeClr>
                </a:solidFill>
                <a:latin typeface="Gill Sans MT"/>
                <a:cs typeface="Gill Sans MT"/>
              </a:rPr>
              <a:t>additional students to assess </a:t>
            </a:r>
            <a:r>
              <a:rPr lang="en-US" sz="3200" dirty="0" smtClean="0">
                <a:solidFill>
                  <a:schemeClr val="accent1">
                    <a:lumMod val="50000"/>
                  </a:schemeClr>
                </a:solidFill>
                <a:latin typeface="Gill Sans MT"/>
                <a:cs typeface="Gill Sans MT"/>
              </a:rPr>
              <a:t>self</a:t>
            </a:r>
            <a:r>
              <a:rPr lang="en-US" sz="3200" dirty="0">
                <a:solidFill>
                  <a:schemeClr val="accent1">
                    <a:lumMod val="50000"/>
                  </a:schemeClr>
                </a:solidFill>
                <a:latin typeface="Gill Sans MT"/>
                <a:cs typeface="Gill Sans MT"/>
              </a:rPr>
              <a:t>-reported </a:t>
            </a:r>
            <a:r>
              <a:rPr lang="en-US" sz="3200" dirty="0" smtClean="0">
                <a:solidFill>
                  <a:schemeClr val="accent1">
                    <a:lumMod val="50000"/>
                  </a:schemeClr>
                </a:solidFill>
                <a:latin typeface="Gill Sans MT"/>
                <a:cs typeface="Gill Sans MT"/>
              </a:rPr>
              <a:t>estimates </a:t>
            </a:r>
            <a:r>
              <a:rPr lang="en-US" sz="3200" dirty="0">
                <a:solidFill>
                  <a:schemeClr val="accent1">
                    <a:lumMod val="50000"/>
                  </a:schemeClr>
                </a:solidFill>
                <a:latin typeface="Gill Sans MT"/>
                <a:cs typeface="Gill Sans MT"/>
              </a:rPr>
              <a:t>of their own </a:t>
            </a:r>
            <a:r>
              <a:rPr lang="en-US" sz="3200" dirty="0" smtClean="0">
                <a:solidFill>
                  <a:schemeClr val="accent1">
                    <a:lumMod val="50000"/>
                  </a:schemeClr>
                </a:solidFill>
                <a:latin typeface="Gill Sans MT"/>
                <a:cs typeface="Gill Sans MT"/>
              </a:rPr>
              <a:t>behaviors </a:t>
            </a:r>
            <a:r>
              <a:rPr lang="en-US" sz="3200" dirty="0">
                <a:solidFill>
                  <a:schemeClr val="accent1">
                    <a:lumMod val="50000"/>
                  </a:schemeClr>
                </a:solidFill>
                <a:latin typeface="Gill Sans MT"/>
                <a:cs typeface="Gill Sans MT"/>
              </a:rPr>
              <a:t>in such a hypothetical </a:t>
            </a:r>
            <a:r>
              <a:rPr lang="en-US" sz="3200" dirty="0" smtClean="0">
                <a:solidFill>
                  <a:schemeClr val="accent1">
                    <a:lumMod val="50000"/>
                  </a:schemeClr>
                </a:solidFill>
                <a:latin typeface="Gill Sans MT"/>
                <a:cs typeface="Gill Sans MT"/>
              </a:rPr>
              <a:t>context.  As cellphones </a:t>
            </a:r>
            <a:r>
              <a:rPr lang="en-US" sz="3200" dirty="0">
                <a:solidFill>
                  <a:schemeClr val="accent1">
                    <a:lumMod val="50000"/>
                  </a:schemeClr>
                </a:solidFill>
                <a:latin typeface="Gill Sans MT"/>
                <a:cs typeface="Gill Sans MT"/>
              </a:rPr>
              <a:t>represent a critical part of the average student’s life </a:t>
            </a:r>
            <a:r>
              <a:rPr lang="en-US" sz="2800" dirty="0">
                <a:solidFill>
                  <a:schemeClr val="accent1">
                    <a:lumMod val="50000"/>
                  </a:schemeClr>
                </a:solidFill>
                <a:latin typeface="Gill Sans MT"/>
                <a:cs typeface="Gill Sans MT"/>
              </a:rPr>
              <a:t>(</a:t>
            </a:r>
            <a:r>
              <a:rPr lang="en-US" sz="2800" dirty="0" err="1">
                <a:solidFill>
                  <a:schemeClr val="accent1">
                    <a:lumMod val="50000"/>
                  </a:schemeClr>
                </a:solidFill>
                <a:latin typeface="Gill Sans MT"/>
                <a:cs typeface="Gill Sans MT"/>
              </a:rPr>
              <a:t>Bjornsen</a:t>
            </a:r>
            <a:r>
              <a:rPr lang="en-US" sz="2800" dirty="0">
                <a:solidFill>
                  <a:schemeClr val="accent1">
                    <a:lumMod val="50000"/>
                  </a:schemeClr>
                </a:solidFill>
                <a:latin typeface="Gill Sans MT"/>
                <a:cs typeface="Gill Sans MT"/>
              </a:rPr>
              <a:t> &amp; Archer, 2015; </a:t>
            </a:r>
            <a:r>
              <a:rPr lang="en-US" sz="2800" dirty="0" err="1">
                <a:solidFill>
                  <a:schemeClr val="accent1">
                    <a:lumMod val="50000"/>
                  </a:schemeClr>
                </a:solidFill>
                <a:latin typeface="Gill Sans MT"/>
                <a:cs typeface="Gill Sans MT"/>
              </a:rPr>
              <a:t>Nikhita</a:t>
            </a:r>
            <a:r>
              <a:rPr lang="en-US" sz="2800" dirty="0">
                <a:solidFill>
                  <a:schemeClr val="accent1">
                    <a:lumMod val="50000"/>
                  </a:schemeClr>
                </a:solidFill>
                <a:latin typeface="Gill Sans MT"/>
                <a:cs typeface="Gill Sans MT"/>
              </a:rPr>
              <a:t>, 2015) </a:t>
            </a:r>
            <a:r>
              <a:rPr lang="en-US" sz="3200" dirty="0" smtClean="0">
                <a:solidFill>
                  <a:schemeClr val="accent1">
                    <a:lumMod val="50000"/>
                  </a:schemeClr>
                </a:solidFill>
                <a:latin typeface="Gill Sans MT"/>
                <a:cs typeface="Gill Sans MT"/>
              </a:rPr>
              <a:t>and </a:t>
            </a:r>
            <a:r>
              <a:rPr lang="en-US" sz="3200" dirty="0">
                <a:solidFill>
                  <a:schemeClr val="accent1">
                    <a:lumMod val="50000"/>
                  </a:schemeClr>
                </a:solidFill>
                <a:latin typeface="Gill Sans MT"/>
                <a:cs typeface="Gill Sans MT"/>
              </a:rPr>
              <a:t>having one’s phone taken away has been linked to negative</a:t>
            </a:r>
            <a:r>
              <a:rPr lang="en-US" sz="3200" i="1" dirty="0">
                <a:solidFill>
                  <a:schemeClr val="accent1">
                    <a:lumMod val="50000"/>
                  </a:schemeClr>
                </a:solidFill>
                <a:latin typeface="Gill Sans MT"/>
                <a:cs typeface="Gill Sans MT"/>
              </a:rPr>
              <a:t> </a:t>
            </a:r>
            <a:r>
              <a:rPr lang="en-US" sz="3200" dirty="0">
                <a:solidFill>
                  <a:schemeClr val="accent1">
                    <a:lumMod val="50000"/>
                  </a:schemeClr>
                </a:solidFill>
                <a:latin typeface="Gill Sans MT"/>
                <a:cs typeface="Gill Sans MT"/>
              </a:rPr>
              <a:t>physiological and affective responses </a:t>
            </a:r>
            <a:r>
              <a:rPr lang="en-US" sz="2800" dirty="0">
                <a:solidFill>
                  <a:schemeClr val="accent1">
                    <a:lumMod val="50000"/>
                  </a:schemeClr>
                </a:solidFill>
                <a:latin typeface="Gill Sans MT"/>
                <a:cs typeface="Gill Sans MT"/>
              </a:rPr>
              <a:t>(</a:t>
            </a:r>
            <a:r>
              <a:rPr lang="en-US" sz="2800" dirty="0" smtClean="0">
                <a:solidFill>
                  <a:schemeClr val="accent1">
                    <a:lumMod val="50000"/>
                  </a:schemeClr>
                </a:solidFill>
                <a:latin typeface="Gill Sans MT"/>
                <a:cs typeface="Gill Sans MT"/>
              </a:rPr>
              <a:t>Clayton et al., </a:t>
            </a:r>
            <a:r>
              <a:rPr lang="en-US" sz="2800" dirty="0">
                <a:solidFill>
                  <a:schemeClr val="accent1">
                    <a:lumMod val="50000"/>
                  </a:schemeClr>
                </a:solidFill>
                <a:latin typeface="Gill Sans MT"/>
                <a:cs typeface="Gill Sans MT"/>
              </a:rPr>
              <a:t>2015), </a:t>
            </a:r>
            <a:r>
              <a:rPr lang="en-US" sz="3200" dirty="0">
                <a:solidFill>
                  <a:schemeClr val="accent1">
                    <a:lumMod val="50000"/>
                  </a:schemeClr>
                </a:solidFill>
                <a:latin typeface="Gill Sans MT"/>
                <a:cs typeface="Gill Sans MT"/>
              </a:rPr>
              <a:t>this </a:t>
            </a:r>
            <a:r>
              <a:rPr lang="en-US" sz="3200" dirty="0" smtClean="0">
                <a:solidFill>
                  <a:schemeClr val="accent1">
                    <a:lumMod val="50000"/>
                  </a:schemeClr>
                </a:solidFill>
                <a:latin typeface="Gill Sans MT"/>
                <a:cs typeface="Gill Sans MT"/>
              </a:rPr>
              <a:t>task involved </a:t>
            </a:r>
            <a:r>
              <a:rPr lang="en-US" sz="3200" dirty="0">
                <a:solidFill>
                  <a:schemeClr val="accent1">
                    <a:lumMod val="50000"/>
                  </a:schemeClr>
                </a:solidFill>
                <a:latin typeface="Gill Sans MT"/>
                <a:cs typeface="Gill Sans MT"/>
              </a:rPr>
              <a:t>a meaningful personal sacrifice to a perfect stranger.  </a:t>
            </a:r>
            <a:endParaRPr lang="en-US" sz="3200" dirty="0" smtClean="0">
              <a:solidFill>
                <a:schemeClr val="accent1">
                  <a:lumMod val="50000"/>
                </a:schemeClr>
              </a:solidFill>
              <a:latin typeface="Gill Sans MT"/>
              <a:cs typeface="Gill Sans MT"/>
            </a:endParaRPr>
          </a:p>
          <a:p>
            <a:pPr marL="457200" indent="-457200">
              <a:buFont typeface="Arial" charset="0"/>
              <a:buChar char="•"/>
            </a:pPr>
            <a:r>
              <a:rPr lang="en-US" sz="3200" dirty="0" smtClean="0">
                <a:solidFill>
                  <a:schemeClr val="accent1">
                    <a:lumMod val="50000"/>
                  </a:schemeClr>
                </a:solidFill>
                <a:latin typeface="Gill Sans MT"/>
                <a:cs typeface="Gill Sans MT"/>
              </a:rPr>
              <a:t>After </a:t>
            </a:r>
            <a:r>
              <a:rPr lang="en-US" sz="3200" dirty="0">
                <a:solidFill>
                  <a:schemeClr val="accent1">
                    <a:lumMod val="50000"/>
                  </a:schemeClr>
                </a:solidFill>
                <a:latin typeface="Gill Sans MT"/>
                <a:cs typeface="Gill Sans MT"/>
              </a:rPr>
              <a:t>the exercise, </a:t>
            </a:r>
            <a:r>
              <a:rPr lang="en-US" sz="3200" dirty="0" smtClean="0">
                <a:solidFill>
                  <a:schemeClr val="accent1">
                    <a:lumMod val="50000"/>
                  </a:schemeClr>
                </a:solidFill>
                <a:latin typeface="Gill Sans MT"/>
                <a:cs typeface="Gill Sans MT"/>
              </a:rPr>
              <a:t>discussions were facilitated </a:t>
            </a:r>
            <a:r>
              <a:rPr lang="en-US" sz="3200" dirty="0">
                <a:solidFill>
                  <a:schemeClr val="accent1">
                    <a:lumMod val="50000"/>
                  </a:schemeClr>
                </a:solidFill>
                <a:latin typeface="Gill Sans MT"/>
                <a:cs typeface="Gill Sans MT"/>
              </a:rPr>
              <a:t>on </a:t>
            </a:r>
            <a:r>
              <a:rPr lang="en-US" sz="3200" dirty="0" smtClean="0">
                <a:solidFill>
                  <a:schemeClr val="accent1">
                    <a:lumMod val="50000"/>
                  </a:schemeClr>
                </a:solidFill>
                <a:latin typeface="Gill Sans MT"/>
                <a:cs typeface="Gill Sans MT"/>
              </a:rPr>
              <a:t>myriad social psychological concepts (See student learning opportunities).  Depending upon the behavior of the students (relative obedience or defiance), material can be tailored to more directly address the experiences of the class. </a:t>
            </a:r>
            <a:endParaRPr lang="en-US" sz="3200" dirty="0">
              <a:solidFill>
                <a:schemeClr val="accent1">
                  <a:lumMod val="50000"/>
                </a:schemeClr>
              </a:solidFill>
              <a:latin typeface="Gill Sans MT"/>
              <a:cs typeface="Gill Sans MT"/>
            </a:endParaRPr>
          </a:p>
          <a:p>
            <a:endParaRPr lang="en-US" sz="3200" dirty="0">
              <a:solidFill>
                <a:schemeClr val="accent1">
                  <a:lumMod val="50000"/>
                </a:schemeClr>
              </a:solidFill>
              <a:latin typeface="Gill Sans MT" charset="0"/>
              <a:ea typeface="Gill Sans MT" charset="0"/>
              <a:cs typeface="Gill Sans MT" charset="0"/>
            </a:endParaRPr>
          </a:p>
        </p:txBody>
      </p:sp>
      <p:sp>
        <p:nvSpPr>
          <p:cNvPr id="465" name="Text Placeholder 464"/>
          <p:cNvSpPr>
            <a:spLocks noGrp="1"/>
          </p:cNvSpPr>
          <p:nvPr>
            <p:ph type="body" sz="quarter" idx="150"/>
          </p:nvPr>
        </p:nvSpPr>
        <p:spPr>
          <a:xfrm>
            <a:off x="8675793" y="4176427"/>
            <a:ext cx="31998968" cy="1280160"/>
          </a:xfrm>
        </p:spPr>
        <p:txBody>
          <a:bodyPr>
            <a:normAutofit/>
          </a:bodyPr>
          <a:lstStyle/>
          <a:p>
            <a:r>
              <a:rPr lang="en-US" sz="5400" dirty="0">
                <a:solidFill>
                  <a:schemeClr val="accent1">
                    <a:lumMod val="50000"/>
                  </a:schemeClr>
                </a:solidFill>
                <a:latin typeface="Gill Sans MT" charset="0"/>
                <a:ea typeface="Gill Sans MT" charset="0"/>
                <a:cs typeface="Gill Sans MT" charset="0"/>
              </a:rPr>
              <a:t>University of Baltimore</a:t>
            </a:r>
          </a:p>
          <a:p>
            <a:endParaRPr lang="en-US" sz="7200" dirty="0">
              <a:solidFill>
                <a:schemeClr val="accent1">
                  <a:lumMod val="50000"/>
                </a:schemeClr>
              </a:solidFill>
              <a:latin typeface="Gill Sans MT" charset="0"/>
              <a:ea typeface="Gill Sans MT" charset="0"/>
              <a:cs typeface="Gill Sans MT" charset="0"/>
            </a:endParaRPr>
          </a:p>
        </p:txBody>
      </p:sp>
      <p:sp>
        <p:nvSpPr>
          <p:cNvPr id="466" name="Text Placeholder 465"/>
          <p:cNvSpPr>
            <a:spLocks noGrp="1"/>
          </p:cNvSpPr>
          <p:nvPr>
            <p:ph type="body" sz="quarter" idx="151"/>
          </p:nvPr>
        </p:nvSpPr>
        <p:spPr>
          <a:xfrm>
            <a:off x="8675793" y="1372267"/>
            <a:ext cx="31998968" cy="1280160"/>
          </a:xfrm>
        </p:spPr>
        <p:txBody>
          <a:bodyPr>
            <a:normAutofit fontScale="92500" lnSpcReduction="20000"/>
          </a:bodyPr>
          <a:lstStyle/>
          <a:p>
            <a:endParaRPr lang="en-US" sz="11500" dirty="0">
              <a:solidFill>
                <a:schemeClr val="accent1">
                  <a:lumMod val="50000"/>
                </a:schemeClr>
              </a:solidFill>
              <a:latin typeface="Gill Sans MT" charset="0"/>
              <a:ea typeface="Gill Sans MT" charset="0"/>
              <a:cs typeface="Gill Sans MT" charset="0"/>
            </a:endParaRPr>
          </a:p>
        </p:txBody>
      </p:sp>
      <p:sp>
        <p:nvSpPr>
          <p:cNvPr id="467" name="Text Placeholder 466"/>
          <p:cNvSpPr>
            <a:spLocks noGrp="1"/>
          </p:cNvSpPr>
          <p:nvPr>
            <p:ph type="body" sz="quarter" idx="153"/>
          </p:nvPr>
        </p:nvSpPr>
        <p:spPr>
          <a:xfrm>
            <a:off x="8675793" y="161013"/>
            <a:ext cx="31998968" cy="1637973"/>
          </a:xfrm>
        </p:spPr>
        <p:txBody>
          <a:bodyPr>
            <a:noAutofit/>
          </a:bodyPr>
          <a:lstStyle/>
          <a:p>
            <a:r>
              <a:rPr lang="en-US" sz="7200" dirty="0">
                <a:solidFill>
                  <a:schemeClr val="accent1">
                    <a:lumMod val="50000"/>
                  </a:schemeClr>
                </a:solidFill>
                <a:latin typeface="Gill Sans MT" charset="0"/>
                <a:ea typeface="Gill Sans MT" charset="0"/>
                <a:cs typeface="Gill Sans MT" charset="0"/>
              </a:rPr>
              <a:t>“I would </a:t>
            </a:r>
            <a:r>
              <a:rPr lang="en-US" sz="7200" i="1" dirty="0">
                <a:solidFill>
                  <a:schemeClr val="accent1">
                    <a:lumMod val="50000"/>
                  </a:schemeClr>
                </a:solidFill>
                <a:latin typeface="Gill Sans MT" charset="0"/>
                <a:ea typeface="Gill Sans MT" charset="0"/>
                <a:cs typeface="Gill Sans MT" charset="0"/>
              </a:rPr>
              <a:t>Never </a:t>
            </a:r>
            <a:r>
              <a:rPr lang="en-US" sz="7200" dirty="0">
                <a:solidFill>
                  <a:schemeClr val="accent1">
                    <a:lumMod val="50000"/>
                  </a:schemeClr>
                </a:solidFill>
                <a:latin typeface="Gill Sans MT" charset="0"/>
                <a:ea typeface="Gill Sans MT" charset="0"/>
                <a:cs typeface="Gill Sans MT" charset="0"/>
              </a:rPr>
              <a:t>Fall for That”: </a:t>
            </a:r>
            <a:r>
              <a:rPr lang="en-US" sz="7200" dirty="0" smtClean="0">
                <a:solidFill>
                  <a:schemeClr val="accent1">
                    <a:lumMod val="50000"/>
                  </a:schemeClr>
                </a:solidFill>
                <a:latin typeface="Gill Sans MT" charset="0"/>
                <a:ea typeface="Gill Sans MT" charset="0"/>
                <a:cs typeface="Gill Sans MT" charset="0"/>
              </a:rPr>
              <a:t> </a:t>
            </a:r>
          </a:p>
          <a:p>
            <a:r>
              <a:rPr lang="en-US" sz="7200" dirty="0" smtClean="0">
                <a:solidFill>
                  <a:schemeClr val="accent1">
                    <a:lumMod val="50000"/>
                  </a:schemeClr>
                </a:solidFill>
                <a:latin typeface="Gill Sans MT" charset="0"/>
                <a:ea typeface="Gill Sans MT" charset="0"/>
                <a:cs typeface="Gill Sans MT" charset="0"/>
              </a:rPr>
              <a:t>The </a:t>
            </a:r>
            <a:r>
              <a:rPr lang="en-US" sz="7200" dirty="0">
                <a:solidFill>
                  <a:schemeClr val="accent1">
                    <a:lumMod val="50000"/>
                  </a:schemeClr>
                </a:solidFill>
                <a:latin typeface="Gill Sans MT" charset="0"/>
                <a:ea typeface="Gill Sans MT" charset="0"/>
                <a:cs typeface="Gill Sans MT" charset="0"/>
              </a:rPr>
              <a:t>Use of an Illegitimate Authority </a:t>
            </a:r>
            <a:r>
              <a:rPr lang="en-US" sz="7200" dirty="0" smtClean="0">
                <a:solidFill>
                  <a:schemeClr val="accent1">
                    <a:lumMod val="50000"/>
                  </a:schemeClr>
                </a:solidFill>
                <a:latin typeface="Gill Sans MT" charset="0"/>
                <a:ea typeface="Gill Sans MT" charset="0"/>
                <a:cs typeface="Gill Sans MT" charset="0"/>
              </a:rPr>
              <a:t>to </a:t>
            </a:r>
            <a:r>
              <a:rPr lang="en-US" sz="7200" dirty="0">
                <a:solidFill>
                  <a:schemeClr val="accent1">
                    <a:lumMod val="50000"/>
                  </a:schemeClr>
                </a:solidFill>
                <a:latin typeface="Gill Sans MT" charset="0"/>
                <a:ea typeface="Gill Sans MT" charset="0"/>
                <a:cs typeface="Gill Sans MT" charset="0"/>
              </a:rPr>
              <a:t>Teach Social Psychological </a:t>
            </a:r>
            <a:r>
              <a:rPr lang="en-US" sz="7200" dirty="0" smtClean="0">
                <a:solidFill>
                  <a:schemeClr val="accent1">
                    <a:lumMod val="50000"/>
                  </a:schemeClr>
                </a:solidFill>
                <a:latin typeface="Gill Sans MT" charset="0"/>
                <a:ea typeface="Gill Sans MT" charset="0"/>
                <a:cs typeface="Gill Sans MT" charset="0"/>
              </a:rPr>
              <a:t>Principles</a:t>
            </a:r>
            <a:endParaRPr lang="en-US" sz="8000" dirty="0">
              <a:solidFill>
                <a:schemeClr val="accent1">
                  <a:lumMod val="50000"/>
                </a:schemeClr>
              </a:solidFill>
              <a:latin typeface="Gill Sans MT" charset="0"/>
              <a:ea typeface="Gill Sans MT" charset="0"/>
              <a:cs typeface="Gill Sans MT" charset="0"/>
            </a:endParaRPr>
          </a:p>
          <a:p>
            <a:r>
              <a:rPr lang="en-US" sz="6000" dirty="0">
                <a:solidFill>
                  <a:schemeClr val="accent1">
                    <a:lumMod val="50000"/>
                  </a:schemeClr>
                </a:solidFill>
                <a:latin typeface="Gill Sans MT" charset="0"/>
                <a:ea typeface="Gill Sans MT" charset="0"/>
                <a:cs typeface="Gill Sans MT" charset="0"/>
              </a:rPr>
              <a:t>Deborah Carson, Sally D. Farley, &amp; Terrence J. Pope </a:t>
            </a:r>
          </a:p>
        </p:txBody>
      </p:sp>
      <p:pic>
        <p:nvPicPr>
          <p:cNvPr id="19" name="Picture 18" descr="Screen Shot 2016-01-24 at 2.24.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95000" y="922912"/>
            <a:ext cx="2755900" cy="2387600"/>
          </a:xfrm>
          <a:prstGeom prst="rect">
            <a:avLst/>
          </a:prstGeom>
        </p:spPr>
      </p:pic>
      <p:sp>
        <p:nvSpPr>
          <p:cNvPr id="17" name="Text Placeholder 457"/>
          <p:cNvSpPr>
            <a:spLocks noGrp="1"/>
          </p:cNvSpPr>
          <p:nvPr>
            <p:ph type="body" sz="quarter" idx="25"/>
          </p:nvPr>
        </p:nvSpPr>
        <p:spPr>
          <a:xfrm>
            <a:off x="11629295" y="25357257"/>
            <a:ext cx="10547604" cy="794055"/>
          </a:xfrm>
        </p:spPr>
        <p:txBody>
          <a:bodyPr/>
          <a:lstStyle/>
          <a:p>
            <a:r>
              <a:rPr lang="en-US" sz="4400" u="none" dirty="0" smtClean="0">
                <a:solidFill>
                  <a:schemeClr val="accent1">
                    <a:lumMod val="50000"/>
                  </a:schemeClr>
                </a:solidFill>
                <a:latin typeface="Gill Sans MT" charset="0"/>
                <a:ea typeface="Gill Sans MT" charset="0"/>
                <a:cs typeface="Gill Sans MT" charset="0"/>
              </a:rPr>
              <a:t>Sample Survey - Parallel Condition</a:t>
            </a:r>
            <a:endParaRPr lang="en-US" sz="4400" u="none" dirty="0">
              <a:solidFill>
                <a:schemeClr val="accent1">
                  <a:lumMod val="50000"/>
                </a:schemeClr>
              </a:solidFill>
              <a:latin typeface="Gill Sans MT" charset="0"/>
              <a:ea typeface="Gill Sans MT" charset="0"/>
              <a:cs typeface="Gill Sans MT"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36558" y="26278855"/>
            <a:ext cx="8933077" cy="5662693"/>
          </a:xfrm>
          <a:prstGeom prst="rect">
            <a:avLst/>
          </a:prstGeom>
        </p:spPr>
      </p:pic>
      <p:sp>
        <p:nvSpPr>
          <p:cNvPr id="3" name="TextBox 2"/>
          <p:cNvSpPr txBox="1"/>
          <p:nvPr/>
        </p:nvSpPr>
        <p:spPr>
          <a:xfrm>
            <a:off x="22156624" y="25368738"/>
            <a:ext cx="9864367" cy="769441"/>
          </a:xfrm>
          <a:prstGeom prst="rect">
            <a:avLst/>
          </a:prstGeom>
          <a:noFill/>
        </p:spPr>
        <p:txBody>
          <a:bodyPr wrap="none" rtlCol="0">
            <a:spAutoFit/>
          </a:bodyPr>
          <a:lstStyle/>
          <a:p>
            <a:r>
              <a:rPr lang="en-US" sz="4400" b="1" dirty="0">
                <a:solidFill>
                  <a:schemeClr val="accent1">
                    <a:lumMod val="50000"/>
                  </a:schemeClr>
                </a:solidFill>
                <a:latin typeface="Gill Sans MT" charset="0"/>
                <a:ea typeface="Gill Sans MT" charset="0"/>
                <a:cs typeface="Gill Sans MT" charset="0"/>
              </a:rPr>
              <a:t>Sample Survey – </a:t>
            </a:r>
            <a:r>
              <a:rPr lang="en-US" sz="4400" b="1" dirty="0" smtClean="0">
                <a:solidFill>
                  <a:schemeClr val="accent1">
                    <a:lumMod val="50000"/>
                  </a:schemeClr>
                </a:solidFill>
                <a:latin typeface="Gill Sans MT" charset="0"/>
                <a:ea typeface="Gill Sans MT" charset="0"/>
                <a:cs typeface="Gill Sans MT" charset="0"/>
              </a:rPr>
              <a:t>Noncompliant Peer</a:t>
            </a:r>
            <a:endParaRPr lang="en-US" sz="4400" b="1" dirty="0">
              <a:solidFill>
                <a:schemeClr val="accent1">
                  <a:lumMod val="50000"/>
                </a:schemeClr>
              </a:solidFill>
              <a:latin typeface="Gill Sans MT" charset="0"/>
              <a:ea typeface="Gill Sans MT" charset="0"/>
              <a:cs typeface="Gill Sans MT" charset="0"/>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21844" y="26240773"/>
            <a:ext cx="7985122" cy="5747667"/>
          </a:xfrm>
          <a:prstGeom prst="rect">
            <a:avLst/>
          </a:prstGeom>
        </p:spPr>
      </p:pic>
    </p:spTree>
    <p:extLst>
      <p:ext uri="{BB962C8B-B14F-4D97-AF65-F5344CB8AC3E}">
        <p14:creationId xmlns:p14="http://schemas.microsoft.com/office/powerpoint/2010/main" val="342521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3675</TotalTime>
  <Words>1370</Words>
  <Application>Microsoft Macintosh PowerPoint</Application>
  <PresentationFormat>Custom</PresentationFormat>
  <Paragraphs>44</Paragraphs>
  <Slides>1</Slides>
  <Notes>1</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1</vt:i4>
      </vt:variant>
      <vt:variant>
        <vt:lpstr>Slide Titles</vt:lpstr>
      </vt:variant>
      <vt:variant>
        <vt:i4>1</vt:i4>
      </vt:variant>
    </vt:vector>
  </HeadingPairs>
  <TitlesOfParts>
    <vt:vector size="12" baseType="lpstr">
      <vt:lpstr>Calibri</vt:lpstr>
      <vt:lpstr>Calibri Light</vt:lpstr>
      <vt:lpstr>Gill Sans MT</vt:lpstr>
      <vt:lpstr>Times New Roman</vt:lpstr>
      <vt:lpstr>Trebuchet MS</vt:lpstr>
      <vt:lpstr>Arial</vt:lpstr>
      <vt:lpstr>36x48-Template-V2b</vt:lpstr>
      <vt:lpstr>1_Classic 3 Columns</vt:lpstr>
      <vt:lpstr>Classic - Wide Center</vt:lpstr>
      <vt:lpstr>Office Theme</vt:lpstr>
      <vt:lpstr>Image</vt:lpstr>
      <vt:lpstr>PowerPoint Presentation</vt:lpstr>
    </vt:vector>
  </TitlesOfParts>
  <Company>Hewlett-Packard Company</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Microsoft Office User</cp:lastModifiedBy>
  <cp:revision>90</cp:revision>
  <cp:lastPrinted>2016-12-20T14:39:14Z</cp:lastPrinted>
  <dcterms:created xsi:type="dcterms:W3CDTF">2012-02-03T19:11:35Z</dcterms:created>
  <dcterms:modified xsi:type="dcterms:W3CDTF">2016-12-20T14:43:16Z</dcterms:modified>
</cp:coreProperties>
</file>