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08" r:id="rId2"/>
    <p:sldId id="349" r:id="rId3"/>
    <p:sldId id="350" r:id="rId4"/>
    <p:sldId id="357" r:id="rId5"/>
    <p:sldId id="351" r:id="rId6"/>
    <p:sldId id="361" r:id="rId7"/>
    <p:sldId id="352" r:id="rId8"/>
    <p:sldId id="358" r:id="rId9"/>
    <p:sldId id="354" r:id="rId10"/>
    <p:sldId id="353" r:id="rId11"/>
    <p:sldId id="367" r:id="rId12"/>
    <p:sldId id="366" r:id="rId13"/>
    <p:sldId id="355" r:id="rId14"/>
    <p:sldId id="356" r:id="rId15"/>
    <p:sldId id="368" r:id="rId16"/>
    <p:sldId id="359" r:id="rId17"/>
    <p:sldId id="360" r:id="rId18"/>
    <p:sldId id="363" r:id="rId19"/>
    <p:sldId id="364" r:id="rId20"/>
    <p:sldId id="365" r:id="rId21"/>
    <p:sldId id="369" r:id="rId22"/>
    <p:sldId id="380" r:id="rId23"/>
    <p:sldId id="379" r:id="rId24"/>
    <p:sldId id="378" r:id="rId25"/>
    <p:sldId id="377" r:id="rId26"/>
    <p:sldId id="376" r:id="rId27"/>
    <p:sldId id="375" r:id="rId28"/>
    <p:sldId id="374" r:id="rId29"/>
    <p:sldId id="373" r:id="rId30"/>
    <p:sldId id="372" r:id="rId31"/>
    <p:sldId id="371" r:id="rId32"/>
    <p:sldId id="362" r:id="rId33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  Blake" initials="B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AC1A2F"/>
    <a:srgbClr val="8F99A5"/>
    <a:srgbClr val="D80000"/>
    <a:srgbClr val="50040D"/>
    <a:srgbClr val="899CAB"/>
    <a:srgbClr val="FFCC00"/>
    <a:srgbClr val="0063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B82D9A65-476C-0E42-81BD-44A2971B4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86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4675"/>
            <a:ext cx="50831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45AE8BF4-FCC4-5246-84BE-36F687497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48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7E400-ABE3-524B-86D5-9D0147434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68B5-AE47-4D48-B825-8AC744604A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4B965-B676-E549-9BD2-363A916F68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4E93C-2CAA-0D4F-B263-72A6ADC3F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F3809-DB90-6146-AC23-2FFF3E656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F0C35-0350-CC42-BFAD-5AAE398869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8E8C0-B992-1B44-85BE-03911D478D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21570-67CB-6C4D-8CC6-8277F8C86A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88A9-7BDB-844A-B3C8-8ACD1D2BB0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86D5D-4CFD-714A-A62F-D714BCD3A6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E78B1-32B3-2D46-9731-57720F9F2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4013A-3946-9C4B-97A4-F55373B325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rgbClr val="0063C7"/>
            </a:gs>
            <a:gs pos="0">
              <a:schemeClr val="tx1"/>
            </a:gs>
          </a:gsLst>
          <a:lin ang="20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635F57-BAAE-F646-9EB8-83CE027BF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reeform 6"/>
          <p:cNvSpPr/>
          <p:nvPr userDrawn="1"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 userDrawn="1"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wordmark_187w1.5ptstrokecurves_redl_whitet.em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8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5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bblake@ubalt.edu" TargetMode="External"/><Relationship Id="rId4" Type="http://schemas.openxmlformats.org/officeDocument/2006/relationships/hyperlink" Target="http://langsdale.ubalt.edu/special-collections/" TargetMode="External"/><Relationship Id="rId5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8490" y="767712"/>
            <a:ext cx="2971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Arial"/>
              </a:rPr>
              <a:t>Introduction to Archives:</a:t>
            </a: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Arial"/>
              </a:rPr>
              <a:t>Finding Interesting Things in Unexpected Places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pic>
        <p:nvPicPr>
          <p:cNvPr id="15" name="Picture 14" descr="i30_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215" y="767712"/>
            <a:ext cx="5130147" cy="402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3570290" y="4850185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>
                <a:solidFill>
                  <a:srgbClr val="FFFF00"/>
                </a:solidFill>
              </a:rPr>
              <a:t>http</a:t>
            </a:r>
            <a:r>
              <a:rPr lang="en-US" sz="1800" dirty="0">
                <a:solidFill>
                  <a:srgbClr val="FFFF00"/>
                </a:solidFill>
              </a:rPr>
              <a:t>://www.columbia.edu/cu/ccbh/mxp/archival.html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9144000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sz="2400" dirty="0" smtClean="0"/>
              <a:t>United States National Archives </a:t>
            </a:r>
            <a:br>
              <a:rPr lang="en-US" sz="2400" dirty="0" smtClean="0"/>
            </a:br>
            <a:r>
              <a:rPr lang="en-US" sz="2400" dirty="0" smtClean="0"/>
              <a:t>and Records Administration (NARA)</a:t>
            </a:r>
            <a:endParaRPr lang="en-US" sz="2400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3962400" cy="4114800"/>
          </a:xfrm>
        </p:spPr>
        <p:txBody>
          <a:bodyPr/>
          <a:lstStyle/>
          <a:p>
            <a:r>
              <a:rPr lang="en-US" sz="1800" dirty="0" smtClean="0"/>
              <a:t>Largest archives in the United States, federal government records.</a:t>
            </a:r>
          </a:p>
          <a:p>
            <a:r>
              <a:rPr lang="en-US" sz="1800" dirty="0" smtClean="0"/>
              <a:t>Original 1935 building in downtown Washington, DC, has Declaration of Independence, Constitution and Bill of Rights on display (Archives I). </a:t>
            </a:r>
          </a:p>
          <a:p>
            <a:r>
              <a:rPr lang="en-US" sz="1800" dirty="0" smtClean="0"/>
              <a:t>Modern research facility in College Park, MD (Archives II)</a:t>
            </a:r>
          </a:p>
          <a:p>
            <a:r>
              <a:rPr lang="en-US" sz="1800" dirty="0" smtClean="0"/>
              <a:t>Good vacation destination.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7" name="Content Placeholder 4" descr="neon-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981200"/>
            <a:ext cx="4419600" cy="267297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57800" y="464820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http://www.archives.gov/nae/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0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sz="3000" dirty="0" smtClean="0"/>
              <a:t>National Archives </a:t>
            </a:r>
            <a:br>
              <a:rPr lang="en-US" sz="3000" dirty="0" smtClean="0"/>
            </a:br>
            <a:r>
              <a:rPr lang="en-US" sz="3000" dirty="0" smtClean="0"/>
              <a:t>and Records Administration</a:t>
            </a:r>
            <a:endParaRPr lang="en-US" sz="3000" dirty="0"/>
          </a:p>
        </p:txBody>
      </p:sp>
      <p:sp>
        <p:nvSpPr>
          <p:cNvPr id="20" name="TextBox 19"/>
          <p:cNvSpPr txBox="1"/>
          <p:nvPr/>
        </p:nvSpPr>
        <p:spPr>
          <a:xfrm>
            <a:off x="1333500" y="5179735"/>
            <a:ext cx="647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http://www.archives.gov/research/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5" t="19192" r="15002"/>
          <a:stretch/>
        </p:blipFill>
        <p:spPr bwMode="auto">
          <a:xfrm>
            <a:off x="1333500" y="1226127"/>
            <a:ext cx="6477000" cy="396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89728" y="3657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Arrow 3"/>
          <p:cNvSpPr/>
          <p:nvPr/>
        </p:nvSpPr>
        <p:spPr>
          <a:xfrm>
            <a:off x="5638800" y="25908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5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dirty="0" smtClean="0"/>
              <a:t>National Archives </a:t>
            </a:r>
            <a:br>
              <a:rPr lang="en-US" dirty="0" smtClean="0"/>
            </a:br>
            <a:r>
              <a:rPr lang="en-US" dirty="0" smtClean="0"/>
              <a:t>and Records Administration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18670" y="5334000"/>
            <a:ext cx="4952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http://www.archives.gov/research/genealogy/ 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2" t="18419" r="27059" b="10440"/>
          <a:stretch/>
        </p:blipFill>
        <p:spPr bwMode="auto">
          <a:xfrm>
            <a:off x="2058516" y="1261666"/>
            <a:ext cx="5013113" cy="405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562600" y="4166755"/>
            <a:ext cx="1371600" cy="11672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736273" y="3962400"/>
            <a:ext cx="1108364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9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40" y="1236077"/>
            <a:ext cx="7239000" cy="3768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98369" y="5004835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http://marylandhcc.wordpress.com/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98368" y="0"/>
            <a:ext cx="8245631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sz="2400" dirty="0" smtClean="0"/>
              <a:t>Maryland History and Culture Collaborative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3975958" y="2286000"/>
            <a:ext cx="1108364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3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51" y="1201441"/>
            <a:ext cx="7204660" cy="41222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9151" y="5393323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http://marylandhcc.wordpress.com/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19150" y="0"/>
            <a:ext cx="8224849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Maryland History and Culture Collaborative</a:t>
            </a:r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3870169" y="2286000"/>
            <a:ext cx="1108364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6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dirty="0" smtClean="0"/>
              <a:t>Types of Local Archives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671945" y="1143000"/>
            <a:ext cx="3048000" cy="4724400"/>
          </a:xfrm>
        </p:spPr>
        <p:txBody>
          <a:bodyPr/>
          <a:lstStyle/>
          <a:p>
            <a:r>
              <a:rPr lang="en-US" sz="2000" dirty="0" smtClean="0"/>
              <a:t>African American</a:t>
            </a:r>
          </a:p>
          <a:p>
            <a:r>
              <a:rPr lang="en-US" sz="2000" dirty="0" smtClean="0"/>
              <a:t>Agricultural</a:t>
            </a:r>
          </a:p>
          <a:p>
            <a:r>
              <a:rPr lang="en-US" sz="2000" dirty="0" smtClean="0"/>
              <a:t>Art</a:t>
            </a:r>
          </a:p>
          <a:p>
            <a:r>
              <a:rPr lang="en-US" sz="2000" dirty="0" smtClean="0"/>
              <a:t>Business</a:t>
            </a:r>
          </a:p>
          <a:p>
            <a:r>
              <a:rPr lang="en-US" sz="2000" dirty="0" smtClean="0"/>
              <a:t>Law</a:t>
            </a:r>
          </a:p>
          <a:p>
            <a:r>
              <a:rPr lang="en-US" sz="2000" dirty="0" smtClean="0"/>
              <a:t>Maritime</a:t>
            </a:r>
          </a:p>
          <a:p>
            <a:r>
              <a:rPr lang="en-US" sz="2000" dirty="0" smtClean="0"/>
              <a:t>Medical</a:t>
            </a:r>
          </a:p>
          <a:p>
            <a:r>
              <a:rPr lang="en-US" sz="2000" dirty="0" smtClean="0"/>
              <a:t>Military</a:t>
            </a:r>
          </a:p>
          <a:p>
            <a:r>
              <a:rPr lang="en-US" sz="2000" dirty="0" smtClean="0"/>
              <a:t>Religious</a:t>
            </a:r>
          </a:p>
          <a:p>
            <a:r>
              <a:rPr lang="en-US" sz="2000" dirty="0" smtClean="0"/>
              <a:t>University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273186" y="5076672"/>
            <a:ext cx="4351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FFFF00"/>
                </a:solidFill>
              </a:rPr>
              <a:t>http://www.rflewismuseum.org/education/research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7" t="17792" r="39434" b="26291"/>
          <a:stretch/>
        </p:blipFill>
        <p:spPr bwMode="auto">
          <a:xfrm>
            <a:off x="3733800" y="1143000"/>
            <a:ext cx="4114800" cy="262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9" t="26524" r="13957" b="20729"/>
          <a:stretch/>
        </p:blipFill>
        <p:spPr bwMode="auto">
          <a:xfrm>
            <a:off x="4759036" y="3048000"/>
            <a:ext cx="3780411" cy="203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>
            <a:off x="5486400" y="3048000"/>
            <a:ext cx="3138233" cy="715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97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39400" y="2438400"/>
            <a:ext cx="6770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Collection:</a:t>
            </a:r>
            <a:br>
              <a:rPr lang="en-US" sz="1600" dirty="0" smtClean="0"/>
            </a:br>
            <a:r>
              <a:rPr lang="en-US" dirty="0" smtClean="0"/>
              <a:t>A Useful Guide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5105400"/>
            <a:ext cx="4411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http://www2.archivists.org/usingarchives</a:t>
            </a:r>
          </a:p>
        </p:txBody>
      </p:sp>
      <p:pic>
        <p:nvPicPr>
          <p:cNvPr id="17" name="Picture 16" descr="i13_saa_gu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90600"/>
            <a:ext cx="7467600" cy="4068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487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05200" y="4244023"/>
            <a:ext cx="6770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324" y="1295400"/>
            <a:ext cx="5743351" cy="37180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71675" y="501346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2000" dirty="0">
                <a:solidFill>
                  <a:srgbClr val="FFFF00"/>
                </a:solidFill>
              </a:rPr>
              <a:t>http://beta.worldcat.org/archivegrid/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700324" y="76200"/>
            <a:ext cx="8224849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Archivegrid </a:t>
            </a:r>
            <a:r>
              <a:rPr lang="en-US" sz="2400" dirty="0" smtClean="0"/>
              <a:t>(same hits as WorldCat)</a:t>
            </a:r>
            <a:endParaRPr lang="en-US" sz="2400" dirty="0"/>
          </a:p>
        </p:txBody>
      </p:sp>
      <p:sp>
        <p:nvSpPr>
          <p:cNvPr id="3" name="Left Arrow 2"/>
          <p:cNvSpPr/>
          <p:nvPr/>
        </p:nvSpPr>
        <p:spPr>
          <a:xfrm>
            <a:off x="7443674" y="14378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25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3922" y="5249860"/>
            <a:ext cx="55147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FFFF00"/>
                </a:solidFill>
              </a:rPr>
              <a:t>http://langsdale.ubalt.edu/special-collections</a:t>
            </a:r>
            <a:r>
              <a:rPr lang="en-US" sz="2000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9151" y="152400"/>
            <a:ext cx="8224849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UB Special Collections: Browsing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2883201"/>
            <a:ext cx="671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85984"/>
            <a:ext cx="5562600" cy="3963876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1066800" y="3352800"/>
            <a:ext cx="1108364" cy="2998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7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3922" y="5249860"/>
            <a:ext cx="55147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FFFF00"/>
                </a:solidFill>
              </a:rPr>
              <a:t>http://langsdale.ubalt.edu/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9151" y="152400"/>
            <a:ext cx="8224849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UB Special Collections: Searching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4480418"/>
            <a:ext cx="671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52" y="1285983"/>
            <a:ext cx="4092521" cy="3963876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2960938" y="4922308"/>
            <a:ext cx="1108364" cy="2998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2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sz="3000" dirty="0" smtClean="0"/>
              <a:t>Today’s Activities</a:t>
            </a:r>
            <a:endParaRPr lang="en-US" sz="3000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589227" y="762000"/>
            <a:ext cx="3605441" cy="4800600"/>
          </a:xfrm>
        </p:spPr>
        <p:txBody>
          <a:bodyPr wrap="square">
            <a:noAutofit/>
          </a:bodyPr>
          <a:lstStyle/>
          <a:p>
            <a:pPr marL="457200" indent="-457200">
              <a:buAutoNum type="arabicPeriod"/>
            </a:pPr>
            <a:r>
              <a:rPr lang="en-US" sz="1800" dirty="0" smtClean="0"/>
              <a:t>Introduction to archives </a:t>
            </a:r>
          </a:p>
          <a:p>
            <a:pPr marL="457200" indent="-457200">
              <a:buNone/>
            </a:pPr>
            <a:r>
              <a:rPr lang="en-US" sz="1800" dirty="0" smtClean="0"/>
              <a:t>     a. Definition of an archival collection</a:t>
            </a:r>
          </a:p>
          <a:p>
            <a:pPr marL="457200" indent="-457200">
              <a:buNone/>
            </a:pPr>
            <a:r>
              <a:rPr lang="en-US" sz="1800" dirty="0" smtClean="0"/>
              <a:t>     b. How do I find a collection?</a:t>
            </a:r>
          </a:p>
          <a:p>
            <a:pPr marL="457200" indent="-457200">
              <a:buNone/>
            </a:pPr>
            <a:r>
              <a:rPr lang="en-US" sz="1800" dirty="0" smtClean="0"/>
              <a:t>     c. How do I use an archives?</a:t>
            </a:r>
          </a:p>
          <a:p>
            <a:pPr marL="457200" indent="-45720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d. Caring for your family archives.</a:t>
            </a:r>
          </a:p>
          <a:p>
            <a:pPr marL="457200" indent="-457200">
              <a:buNone/>
            </a:pPr>
            <a:endParaRPr lang="en-US" sz="800" dirty="0" smtClean="0"/>
          </a:p>
          <a:p>
            <a:pPr marL="457200" indent="-457200">
              <a:buNone/>
            </a:pPr>
            <a:r>
              <a:rPr lang="en-US" sz="1800" dirty="0" smtClean="0"/>
              <a:t>2. Tour of Special Collections</a:t>
            </a:r>
          </a:p>
          <a:p>
            <a:pPr marL="457200" indent="-457200">
              <a:buNone/>
            </a:pPr>
            <a:endParaRPr lang="en-US" sz="800" dirty="0" smtClean="0"/>
          </a:p>
          <a:p>
            <a:pPr marL="457200" indent="-457200">
              <a:buNone/>
            </a:pPr>
            <a:r>
              <a:rPr lang="en-US" sz="1800" dirty="0" smtClean="0"/>
              <a:t>3. Show, Tell and Ask</a:t>
            </a:r>
            <a:endParaRPr lang="en-US" sz="2000" dirty="0"/>
          </a:p>
        </p:txBody>
      </p:sp>
      <p:pic>
        <p:nvPicPr>
          <p:cNvPr id="18" name="Picture 17" descr="suffer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75" y="990600"/>
            <a:ext cx="4670361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583672" y="4113357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00"/>
                </a:solidFill>
              </a:rPr>
              <a:t>Woman’s suffrage demonstration. 1917</a:t>
            </a:r>
            <a:r>
              <a:rPr lang="en-US" sz="1600" dirty="0">
                <a:solidFill>
                  <a:srgbClr val="FFFF00"/>
                </a:solidFill>
              </a:rPr>
              <a:t>-1918</a:t>
            </a:r>
          </a:p>
          <a:p>
            <a:pPr algn="r"/>
            <a:r>
              <a:rPr lang="en-US" sz="1600" dirty="0">
                <a:solidFill>
                  <a:srgbClr val="FFFF00"/>
                </a:solidFill>
              </a:rPr>
              <a:t>National Archives Women’s Rights Flickr Collection</a:t>
            </a:r>
          </a:p>
        </p:txBody>
      </p:sp>
    </p:spTree>
    <p:extLst>
      <p:ext uri="{BB962C8B-B14F-4D97-AF65-F5344CB8AC3E}">
        <p14:creationId xmlns:p14="http://schemas.microsoft.com/office/powerpoint/2010/main" val="240053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1631" y="5109721"/>
            <a:ext cx="55147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FFFF00"/>
                </a:solidFill>
              </a:rPr>
              <a:t>http://langsdale.ubalt.edu/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9151" y="152400"/>
            <a:ext cx="8224849" cy="12954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UB Special Collections: Searching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4480418"/>
            <a:ext cx="671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52" y="1425107"/>
            <a:ext cx="4092521" cy="3685627"/>
          </a:xfrm>
          <a:prstGeom prst="rect">
            <a:avLst/>
          </a:prstGeom>
        </p:spPr>
      </p:pic>
      <p:sp>
        <p:nvSpPr>
          <p:cNvPr id="13" name="Left Arrow 12"/>
          <p:cNvSpPr/>
          <p:nvPr/>
        </p:nvSpPr>
        <p:spPr>
          <a:xfrm>
            <a:off x="6477000" y="192052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1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#1: </a:t>
            </a:r>
            <a:br>
              <a:rPr lang="en-US" sz="2600" dirty="0" smtClean="0"/>
            </a:br>
            <a:r>
              <a:rPr lang="en-US" sz="2600" dirty="0" smtClean="0"/>
              <a:t>Make an Appointment with an Archivist</a:t>
            </a:r>
            <a:endParaRPr lang="en-US" sz="2600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86345"/>
            <a:ext cx="4953000" cy="3962400"/>
          </a:xfrm>
        </p:spPr>
        <p:txBody>
          <a:bodyPr/>
          <a:lstStyle/>
          <a:p>
            <a:r>
              <a:rPr lang="en-US" sz="2000" dirty="0" smtClean="0"/>
              <a:t>You will save </a:t>
            </a:r>
            <a:r>
              <a:rPr lang="en-US" sz="2000" u="sng" dirty="0" smtClean="0"/>
              <a:t>A LOT</a:t>
            </a:r>
            <a:r>
              <a:rPr lang="en-US" sz="2000" dirty="0" smtClean="0"/>
              <a:t> of time</a:t>
            </a:r>
          </a:p>
          <a:p>
            <a:r>
              <a:rPr lang="en-US" sz="2000" dirty="0" smtClean="0"/>
              <a:t>We can walk through online searches for sources on your topic</a:t>
            </a:r>
          </a:p>
          <a:p>
            <a:r>
              <a:rPr lang="en-US" sz="2000" dirty="0" smtClean="0"/>
              <a:t>Contact archives in advance</a:t>
            </a:r>
          </a:p>
          <a:p>
            <a:r>
              <a:rPr lang="en-US" sz="2000" dirty="0"/>
              <a:t>Coordinate </a:t>
            </a:r>
            <a:r>
              <a:rPr lang="en-US" sz="2000" dirty="0" smtClean="0"/>
              <a:t>visits/field trips</a:t>
            </a:r>
          </a:p>
          <a:p>
            <a:r>
              <a:rPr lang="en-US" sz="2000" dirty="0" smtClean="0"/>
              <a:t>And more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cdm16352.contentdm.oclc.org/utils/ajaxhelper/?CISOROOT=p16352coll7&amp;CISOPTR=31&amp;action=2&amp;DMSCALE=15&amp;DMWIDTH=354&amp;DMHEIGHT=443&amp;DMX=0&amp;DMY=0&amp;DMTEXT=&amp;DMROTATE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3219" r="3727" b="3219"/>
          <a:stretch/>
        </p:blipFill>
        <p:spPr bwMode="auto">
          <a:xfrm>
            <a:off x="5680363" y="1399309"/>
            <a:ext cx="2701637" cy="342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92788" y="4847739"/>
            <a:ext cx="648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Blakeslee-Lane </a:t>
            </a:r>
            <a:r>
              <a:rPr lang="en-US" sz="1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Photograph Collection</a:t>
            </a:r>
            <a:endParaRPr lang="en-US" sz="1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://cdm16352.contentdm.oclc.org/cdm/singleitem/collection/p16352coll7/id/31/rec/2</a:t>
            </a:r>
          </a:p>
        </p:txBody>
      </p:sp>
    </p:spTree>
    <p:extLst>
      <p:ext uri="{BB962C8B-B14F-4D97-AF65-F5344CB8AC3E}">
        <p14:creationId xmlns:p14="http://schemas.microsoft.com/office/powerpoint/2010/main" val="331247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#2: </a:t>
            </a:r>
            <a:br>
              <a:rPr lang="en-US" sz="2600" dirty="0" smtClean="0"/>
            </a:br>
            <a:r>
              <a:rPr lang="en-US" sz="2600" dirty="0" smtClean="0"/>
              <a:t>Use Google to find collections and institutions by adding “archives”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4826000"/>
            <a:ext cx="81534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Google search term: </a:t>
            </a:r>
          </a:p>
          <a:p>
            <a:pPr marL="0" indent="0">
              <a:buNone/>
            </a:pPr>
            <a:r>
              <a:rPr lang="en-US" sz="2000" dirty="0" smtClean="0"/>
              <a:t>“National Abortion Rights Action League archives”</a:t>
            </a:r>
            <a:endParaRPr lang="en-US" dirty="0"/>
          </a:p>
        </p:txBody>
      </p:sp>
      <p:pic>
        <p:nvPicPr>
          <p:cNvPr id="15" name="Picture 14" descr="i09_naral_radcliffe_finding_a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49400"/>
            <a:ext cx="7620000" cy="3194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48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#3: </a:t>
            </a:r>
            <a:br>
              <a:rPr lang="en-US" sz="2600" dirty="0" smtClean="0"/>
            </a:br>
            <a:r>
              <a:rPr lang="en-US" sz="2600" dirty="0" smtClean="0"/>
              <a:t>The best sources for </a:t>
            </a:r>
            <a:br>
              <a:rPr lang="en-US" sz="2600" dirty="0" smtClean="0"/>
            </a:br>
            <a:r>
              <a:rPr lang="en-US" sz="2600" dirty="0" smtClean="0"/>
              <a:t>original research are invisible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62100"/>
            <a:ext cx="32766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This </a:t>
            </a:r>
            <a:r>
              <a:rPr lang="en-US" sz="2000" dirty="0"/>
              <a:t>1935 payroll ledger for the Bessemer/Open Hearth department at Jones and Laughlin</a:t>
            </a:r>
            <a:r>
              <a:rPr lang="ja-JP" altLang="en-US" sz="2000" dirty="0">
                <a:latin typeface="Arial"/>
              </a:rPr>
              <a:t>’</a:t>
            </a:r>
            <a:r>
              <a:rPr lang="en-US" sz="2000" dirty="0"/>
              <a:t>s Aliquippa </a:t>
            </a:r>
            <a:r>
              <a:rPr lang="en-US" sz="2000" dirty="0" smtClean="0"/>
              <a:t>Works, PA. The mill is demolished and there is no online record for this collection.  </a:t>
            </a:r>
            <a:endParaRPr lang="en-US" sz="2000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0" y="5067300"/>
            <a:ext cx="487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rgbClr val="FFFF00"/>
                </a:solidFill>
              </a:rPr>
              <a:t>Heinz History Center, Pittsburgh</a:t>
            </a:r>
            <a:endParaRPr lang="en-US" sz="1800" dirty="0">
              <a:solidFill>
                <a:srgbClr val="FFFF00"/>
              </a:solidFill>
            </a:endParaRPr>
          </a:p>
        </p:txBody>
      </p:sp>
      <p:pic>
        <p:nvPicPr>
          <p:cNvPr id="16" name="Picture 5" descr="JLledger-1.jpg                                                 00003F76Univac                         BC4530F0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1562100"/>
            <a:ext cx="4862051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91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#4: </a:t>
            </a:r>
            <a:br>
              <a:rPr lang="en-US" sz="2600" dirty="0" smtClean="0"/>
            </a:br>
            <a:r>
              <a:rPr lang="en-US" sz="2600" dirty="0" smtClean="0"/>
              <a:t>Limit WorldCat searches to “archives” or use </a:t>
            </a:r>
            <a:r>
              <a:rPr lang="en-US" sz="2600" dirty="0" err="1" smtClean="0"/>
              <a:t>ArchiveGrid</a:t>
            </a:r>
            <a:r>
              <a:rPr lang="en-US" sz="2600" dirty="0" smtClean="0"/>
              <a:t> (same hits as WorldCat)</a:t>
            </a:r>
            <a:endParaRPr lang="en-US" sz="2600" dirty="0"/>
          </a:p>
        </p:txBody>
      </p:sp>
      <p:pic>
        <p:nvPicPr>
          <p:cNvPr id="13" name="Picture 12" descr="i19_worldca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127" y="1440873"/>
            <a:ext cx="5198768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928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#5: </a:t>
            </a:r>
            <a:br>
              <a:rPr lang="en-US" sz="2600" dirty="0" smtClean="0"/>
            </a:br>
            <a:r>
              <a:rPr lang="en-US" sz="2600" dirty="0" smtClean="0"/>
              <a:t>Use Wikipedia to find collections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352800"/>
            <a:ext cx="30480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Alert!:</a:t>
            </a:r>
            <a:r>
              <a:rPr lang="en-US" sz="2000" dirty="0" smtClean="0"/>
              <a:t> Do not rely on the accuracy of Wikipedia, use it primarily for leads to primary sources and more reliable secondary sources. </a:t>
            </a:r>
            <a:endParaRPr lang="en-US" dirty="0"/>
          </a:p>
        </p:txBody>
      </p:sp>
      <p:pic>
        <p:nvPicPr>
          <p:cNvPr id="15" name="Picture 14" descr="i21_stonewall_wik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66800"/>
            <a:ext cx="8304014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i20_stonewall_police_rep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981200"/>
            <a:ext cx="4744164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5687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r>
              <a:rPr lang="en-US" sz="2600" dirty="0" smtClean="0"/>
              <a:t>Tip #6: </a:t>
            </a:r>
            <a:br>
              <a:rPr lang="en-US" sz="2600" dirty="0" smtClean="0"/>
            </a:br>
            <a:r>
              <a:rPr lang="en-US" sz="2600" dirty="0" smtClean="0"/>
              <a:t>Trace primary sources from secondary sources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89154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Example: </a:t>
            </a:r>
            <a:r>
              <a:rPr lang="en-US" sz="2000" i="1" dirty="0" smtClean="0"/>
              <a:t>Scraping By, Wage Labor, Slavery, and Survival    in Early Baltimore</a:t>
            </a:r>
            <a:r>
              <a:rPr lang="en-US" sz="2000" dirty="0" smtClean="0"/>
              <a:t>, by Seth Rockman</a:t>
            </a:r>
            <a:endParaRPr lang="en-US" dirty="0"/>
          </a:p>
        </p:txBody>
      </p:sp>
      <p:pic>
        <p:nvPicPr>
          <p:cNvPr id="15" name="Picture 14" descr="i22_scarping b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133600"/>
            <a:ext cx="7162800" cy="1992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52400" y="42672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8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kern="0" smtClean="0"/>
              <a:t>Identifies an 1819 source at the Maryland State Archives documenting poor girls under the age of 16 being bound out to wealthy households to improve their “habits of industry.”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61971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sz="2600" dirty="0" smtClean="0"/>
              <a:t>Tip #7: </a:t>
            </a:r>
            <a:br>
              <a:rPr lang="en-US" sz="2600" dirty="0" smtClean="0"/>
            </a:br>
            <a:r>
              <a:rPr lang="en-US" sz="2600" dirty="0" smtClean="0"/>
              <a:t>Expect surprises!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3945"/>
            <a:ext cx="3810000" cy="3962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If you are having trouble finding a topic, search and browse online collections. You are likely to discover totally unexpected results. For example, the oral history of Harry Hay.</a:t>
            </a:r>
            <a:endParaRPr lang="en-US" sz="2400" dirty="0"/>
          </a:p>
        </p:txBody>
      </p:sp>
      <p:pic>
        <p:nvPicPr>
          <p:cNvPr id="15" name="Picture 14" descr="i24_hay_sfmg_strik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0" t="26212" r="1851" b="17321"/>
          <a:stretch/>
        </p:blipFill>
        <p:spPr>
          <a:xfrm>
            <a:off x="4391891" y="1219200"/>
            <a:ext cx="4267201" cy="3387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3283528" y="4626114"/>
            <a:ext cx="5375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FFFF00"/>
                </a:solidFill>
              </a:rPr>
              <a:t>Harry Hay Oral History, Internet Archive</a:t>
            </a:r>
          </a:p>
          <a:p>
            <a:pPr algn="r"/>
            <a:r>
              <a:rPr lang="en-US" sz="2000" dirty="0" smtClean="0">
                <a:solidFill>
                  <a:srgbClr val="FFFF00"/>
                </a:solidFill>
              </a:rPr>
              <a:t>http</a:t>
            </a:r>
            <a:r>
              <a:rPr lang="en-US" sz="2000" dirty="0">
                <a:solidFill>
                  <a:srgbClr val="FFFF00"/>
                </a:solidFill>
              </a:rPr>
              <a:t>://archive.org/details/HARRY2</a:t>
            </a:r>
          </a:p>
        </p:txBody>
      </p:sp>
    </p:spTree>
    <p:extLst>
      <p:ext uri="{BB962C8B-B14F-4D97-AF65-F5344CB8AC3E}">
        <p14:creationId xmlns:p14="http://schemas.microsoft.com/office/powerpoint/2010/main" val="182140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sz="2600" dirty="0" smtClean="0"/>
              <a:t>Tip #8: </a:t>
            </a:r>
            <a:br>
              <a:rPr lang="en-US" sz="2600" dirty="0" smtClean="0"/>
            </a:br>
            <a:r>
              <a:rPr lang="en-US" sz="2600" dirty="0" smtClean="0"/>
              <a:t>Team up with a classmate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2594"/>
            <a:ext cx="3429000" cy="3962400"/>
          </a:xfrm>
        </p:spPr>
        <p:txBody>
          <a:bodyPr/>
          <a:lstStyle/>
          <a:p>
            <a:r>
              <a:rPr lang="en-US" sz="1800" dirty="0" smtClean="0"/>
              <a:t>Can add depth to your understanding of the research</a:t>
            </a:r>
          </a:p>
          <a:p>
            <a:r>
              <a:rPr lang="en-US" sz="1800" dirty="0"/>
              <a:t>Makes research more interesting and fun</a:t>
            </a:r>
          </a:p>
          <a:p>
            <a:r>
              <a:rPr lang="en-US" sz="1800" dirty="0" smtClean="0"/>
              <a:t>Teamwork skills will serve you well in your future career</a:t>
            </a:r>
          </a:p>
          <a:p>
            <a:r>
              <a:rPr lang="en-US" sz="1800" dirty="0" smtClean="0"/>
              <a:t>Share costs</a:t>
            </a:r>
          </a:p>
          <a:p>
            <a:endParaRPr lang="en-US" sz="1800" dirty="0"/>
          </a:p>
        </p:txBody>
      </p:sp>
      <p:pic>
        <p:nvPicPr>
          <p:cNvPr id="9218" name="Picture 2" descr="http://cdm16352.contentdm.oclc.org/utils/ajaxhelper/?CISOROOT=p15224coll2&amp;CISOPTR=273&amp;action=2&amp;DMSCALE=20&amp;DMWIDTH=512&amp;DMHEIGHT=446&amp;DMX=0&amp;DMY=0&amp;DMTEXT=&amp;DMROTATE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1219200"/>
            <a:ext cx="419885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2980" y="4891613"/>
            <a:ext cx="7375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FF00"/>
                </a:solidFill>
                <a:latin typeface="+mn-lt"/>
              </a:rPr>
              <a:t>Images from the Model </a:t>
            </a:r>
            <a:r>
              <a:rPr lang="en-US" sz="1200" b="1" dirty="0">
                <a:solidFill>
                  <a:srgbClr val="FFFF00"/>
                </a:solidFill>
                <a:latin typeface="+mn-lt"/>
              </a:rPr>
              <a:t>Urban Neighborhood </a:t>
            </a:r>
            <a:r>
              <a:rPr lang="en-US" sz="1200" b="1" dirty="0" smtClean="0">
                <a:solidFill>
                  <a:srgbClr val="FFFF00"/>
                </a:solidFill>
                <a:latin typeface="+mn-lt"/>
              </a:rPr>
              <a:t>Demonstration Records, 1968-1971</a:t>
            </a:r>
            <a:endParaRPr lang="en-US" sz="1200" b="1" dirty="0">
              <a:solidFill>
                <a:srgbClr val="FFFF00"/>
              </a:solidFill>
              <a:latin typeface="+mn-lt"/>
            </a:endParaRPr>
          </a:p>
          <a:p>
            <a:pPr algn="r"/>
            <a:r>
              <a:rPr lang="en-US" sz="1200" dirty="0" smtClean="0">
                <a:solidFill>
                  <a:srgbClr val="FFFF00"/>
                </a:solidFill>
                <a:latin typeface="+mn-lt"/>
              </a:rPr>
              <a:t>http</a:t>
            </a:r>
            <a:r>
              <a:rPr lang="en-US" sz="1200" dirty="0">
                <a:solidFill>
                  <a:srgbClr val="FFFF00"/>
                </a:solidFill>
                <a:latin typeface="+mn-lt"/>
              </a:rPr>
              <a:t>://cdm16352.contentdm.oclc.org/cdm/singleitem/collection/p15224coll2/id/273/rec/100</a:t>
            </a:r>
          </a:p>
        </p:txBody>
      </p:sp>
    </p:spTree>
    <p:extLst>
      <p:ext uri="{BB962C8B-B14F-4D97-AF65-F5344CB8AC3E}">
        <p14:creationId xmlns:p14="http://schemas.microsoft.com/office/powerpoint/2010/main" val="202508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#9: </a:t>
            </a:r>
            <a:br>
              <a:rPr lang="en-US" sz="2600" dirty="0" smtClean="0"/>
            </a:br>
            <a:r>
              <a:rPr lang="en-US" sz="2600" dirty="0" smtClean="0"/>
              <a:t>Visit at least one archives in person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361236" y="1239982"/>
            <a:ext cx="5181600" cy="3962400"/>
          </a:xfrm>
        </p:spPr>
        <p:txBody>
          <a:bodyPr/>
          <a:lstStyle/>
          <a:p>
            <a:r>
              <a:rPr lang="en-US" sz="2200" dirty="0" smtClean="0"/>
              <a:t>Contact the archives in advance and make an appointment.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200" dirty="0" smtClean="0"/>
              <a:t>Confirm policy/procedures, particularly for reproduction: are photocopying, digital cameras and/or scanners allowed?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1236" y="4682835"/>
            <a:ext cx="830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rgbClr val="FFFF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Civilian Pilot Training Program </a:t>
            </a:r>
            <a:r>
              <a:rPr lang="en-US" sz="1400" b="1" dirty="0" smtClean="0">
                <a:solidFill>
                  <a:srgbClr val="FFFF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Students, 1940</a:t>
            </a:r>
          </a:p>
          <a:p>
            <a:pPr algn="r"/>
            <a:r>
              <a:rPr lang="en-US" sz="1400" b="1" dirty="0" smtClean="0">
                <a:solidFill>
                  <a:srgbClr val="FFFF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University of Baltimore Photograph Collection</a:t>
            </a:r>
            <a:endParaRPr lang="en-US" sz="1400" b="1" dirty="0">
              <a:solidFill>
                <a:srgbClr val="FFFF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US" sz="1400" dirty="0" smtClean="0">
                <a:solidFill>
                  <a:srgbClr val="FFFF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http</a:t>
            </a:r>
            <a:r>
              <a:rPr lang="en-US" sz="1400" dirty="0">
                <a:solidFill>
                  <a:srgbClr val="FFFF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://cdm16352.contentdm.oclc.org/cdm/singleitem/collection/p16352coll3/id/95/rec/31</a:t>
            </a:r>
          </a:p>
        </p:txBody>
      </p:sp>
      <p:pic>
        <p:nvPicPr>
          <p:cNvPr id="10242" name="Picture 2" descr="http://cdm16352.contentdm.oclc.org/utils/ajaxhelper/?CISOROOT=p16352coll3&amp;CISOPTR=95&amp;action=2&amp;DMSCALE=35&amp;DMWIDTH=397&amp;DMHEIGHT=428&amp;DMX=0&amp;DMY=0&amp;DMTEXT=&amp;DMROTATE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19200"/>
            <a:ext cx="3180636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5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685800" y="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US" kern="0" dirty="0" smtClean="0"/>
              <a:t>What is an Archival Collection?</a:t>
            </a:r>
            <a:endParaRPr lang="en-US" kern="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838200" y="1143000"/>
            <a:ext cx="708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8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indent="0">
              <a:buFont typeface="Wingdings" charset="2"/>
              <a:buNone/>
            </a:pPr>
            <a:r>
              <a:rPr lang="en-US" sz="2000" kern="0" dirty="0" smtClean="0"/>
              <a:t>“Materials created or received by a person, family, or organization and preserved because of their </a:t>
            </a:r>
            <a:r>
              <a:rPr lang="en-US" sz="2000" u="sng" kern="0" dirty="0" smtClean="0"/>
              <a:t>enduring value</a:t>
            </a:r>
            <a:r>
              <a:rPr lang="en-US" sz="2000" kern="0" dirty="0" smtClean="0"/>
              <a:t>, or as evidence of the functions and responsibilities of their creator; permanent papers or records.”</a:t>
            </a:r>
          </a:p>
          <a:p>
            <a:pPr>
              <a:buFont typeface="Wingdings" charset="2"/>
              <a:buNone/>
            </a:pPr>
            <a:endParaRPr lang="en-US" sz="2000" kern="0" dirty="0" smtClean="0"/>
          </a:p>
          <a:p>
            <a:endParaRPr lang="en-US" sz="2000" kern="0" dirty="0" smtClean="0"/>
          </a:p>
          <a:p>
            <a:endParaRPr lang="en-US" sz="2000" kern="0" dirty="0" smtClean="0"/>
          </a:p>
          <a:p>
            <a:pPr>
              <a:buFont typeface="Wingdings" charset="2"/>
              <a:buNone/>
            </a:pPr>
            <a:endParaRPr lang="en-US" sz="2000" kern="0" dirty="0" smtClean="0"/>
          </a:p>
          <a:p>
            <a:pPr>
              <a:buFont typeface="Wingdings" charset="2"/>
              <a:buNone/>
            </a:pPr>
            <a:endParaRPr lang="en-US" sz="2000" kern="0" dirty="0"/>
          </a:p>
        </p:txBody>
      </p:sp>
      <p:pic>
        <p:nvPicPr>
          <p:cNvPr id="20" name="Picture 19" descr="saa-glossary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429000"/>
            <a:ext cx="6629400" cy="123821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90800" y="4876800"/>
            <a:ext cx="3788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http://www.archivists.org/glossary/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681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600" dirty="0" smtClean="0"/>
              <a:t>Tip #10</a:t>
            </a:r>
            <a:r>
              <a:rPr lang="en-US" sz="2600" dirty="0"/>
              <a:t>: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Make </a:t>
            </a:r>
            <a:r>
              <a:rPr lang="en-US" sz="2600" dirty="0"/>
              <a:t>an Appointment with </a:t>
            </a:r>
            <a:r>
              <a:rPr lang="en-US" sz="2600" dirty="0" smtClean="0"/>
              <a:t>Archivist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9530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Particularly if:</a:t>
            </a:r>
          </a:p>
          <a:p>
            <a:r>
              <a:rPr lang="en-US" sz="2000" dirty="0" smtClean="0"/>
              <a:t>Your searches are taking too long and you are not finding relevant sources</a:t>
            </a:r>
          </a:p>
          <a:p>
            <a:r>
              <a:rPr lang="en-US" sz="2000" dirty="0" smtClean="0"/>
              <a:t>You are having trouble finding an archives with sources relevant to your topic</a:t>
            </a:r>
          </a:p>
          <a:p>
            <a:r>
              <a:rPr lang="en-US" sz="2000" dirty="0" smtClean="0"/>
              <a:t>Need help understanding how to use archival guides (finding aids)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nderstanding archival procedures or terminology is difficult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5400" y="47244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</a:rPr>
              <a:t>Experimental drive-in phone, 1958. Library of Congress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6" name="Picture 15" descr="i27_telephon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" r="18141"/>
          <a:stretch/>
        </p:blipFill>
        <p:spPr>
          <a:xfrm>
            <a:off x="5486400" y="1371600"/>
            <a:ext cx="3234267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512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600" dirty="0" smtClean="0"/>
              <a:t>Consider yourself a student/citizen/peoples/family archivist</a:t>
            </a:r>
            <a:endParaRPr lang="en-US" sz="2600" dirty="0"/>
          </a:p>
        </p:txBody>
      </p:sp>
      <p:pic>
        <p:nvPicPr>
          <p:cNvPr id="13" name="Picture 12" descr="i28_chinese_fam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143000"/>
            <a:ext cx="5334000" cy="3869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i29_chinese_famine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1"/>
          <a:stretch/>
        </p:blipFill>
        <p:spPr>
          <a:xfrm>
            <a:off x="228600" y="1371600"/>
            <a:ext cx="2971801" cy="2393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152400" y="419100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+mn-lt"/>
              </a:rPr>
              <a:t>Yang Jisheng, 72, spent a decade working undercover, secretly amassing official proof of China's great famine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.</a:t>
            </a:r>
            <a:r>
              <a:rPr lang="en-US" sz="2000" dirty="0">
                <a:solidFill>
                  <a:srgbClr val="FFFF00"/>
                </a:solidFill>
                <a:latin typeface="+mn-lt"/>
              </a:rPr>
              <a:t> </a:t>
            </a:r>
            <a:endParaRPr lang="en-US" sz="2000" dirty="0" smtClean="0">
              <a:solidFill>
                <a:srgbClr val="FFFF00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"</a:t>
            </a:r>
            <a:r>
              <a:rPr lang="en-US" sz="2000" dirty="0">
                <a:solidFill>
                  <a:srgbClr val="FFFF00"/>
                </a:solidFill>
                <a:latin typeface="+mn-lt"/>
              </a:rPr>
              <a:t>A people who have forgotten their history have no direction. My book faces up to the darkness to avoid darkness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.”</a:t>
            </a:r>
          </a:p>
          <a:p>
            <a:r>
              <a:rPr lang="en-US" sz="1200" dirty="0" smtClean="0">
                <a:solidFill>
                  <a:srgbClr val="FFFF00"/>
                </a:solidFill>
                <a:latin typeface="+mn-lt"/>
              </a:rPr>
              <a:t>      http</a:t>
            </a:r>
            <a:r>
              <a:rPr lang="en-US" sz="1200" dirty="0">
                <a:solidFill>
                  <a:srgbClr val="FFFF00"/>
                </a:solidFill>
                <a:latin typeface="+mn-lt"/>
              </a:rPr>
              <a:t>://www.npr.org/2012/11/10/164732497/a-grim-chronicle-of-chinas-great-famine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  </a:t>
            </a:r>
            <a:endParaRPr lang="en-US" sz="20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0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9144000" cy="838200"/>
          </a:xfrm>
        </p:spPr>
        <p:txBody>
          <a:bodyPr/>
          <a:lstStyle/>
          <a:p>
            <a:pPr algn="l"/>
            <a:r>
              <a:rPr lang="en-US" sz="1600" dirty="0" smtClean="0"/>
              <a:t>Finding an Archival Collection:</a:t>
            </a:r>
            <a:br>
              <a:rPr lang="en-US" sz="1600" dirty="0" smtClean="0"/>
            </a:br>
            <a:r>
              <a:rPr lang="en-US" dirty="0" smtClean="0"/>
              <a:t>Ask an Archivist: Questions?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Ben Blake</a:t>
            </a:r>
          </a:p>
          <a:p>
            <a:pPr marL="0" indent="0">
              <a:buNone/>
            </a:pPr>
            <a:r>
              <a:rPr lang="en-US" sz="1400" dirty="0" smtClean="0"/>
              <a:t>Head of Special Collections</a:t>
            </a:r>
          </a:p>
          <a:p>
            <a:pPr marL="0" indent="0">
              <a:buNone/>
            </a:pPr>
            <a:r>
              <a:rPr lang="en-US" sz="1400" dirty="0" smtClean="0"/>
              <a:t>Langsdale Library,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Floor</a:t>
            </a:r>
          </a:p>
          <a:p>
            <a:pPr marL="0" indent="0">
              <a:buNone/>
            </a:pPr>
            <a:r>
              <a:rPr lang="en-US" sz="1400" dirty="0" smtClean="0"/>
              <a:t>410-837-5047</a:t>
            </a:r>
          </a:p>
          <a:p>
            <a:pPr marL="0" indent="0">
              <a:buNone/>
            </a:pPr>
            <a:r>
              <a:rPr lang="en-US" sz="1400" dirty="0" smtClean="0">
                <a:hlinkClick r:id="rId3"/>
              </a:rPr>
              <a:t>bblake@ubalt.edu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>
                <a:hlinkClick r:id="rId4"/>
              </a:rPr>
              <a:t>http://langsdale.ubalt.edu/special-collections</a:t>
            </a:r>
            <a:r>
              <a:rPr lang="en-US" sz="1400" dirty="0" smtClean="0">
                <a:hlinkClick r:id="rId4"/>
              </a:rPr>
              <a:t>/</a:t>
            </a:r>
            <a:endParaRPr lang="en-US" sz="14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492" y="1569541"/>
            <a:ext cx="3626319" cy="3276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599" y="4975838"/>
            <a:ext cx="82762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rgbClr val="FFFF00"/>
                </a:solidFill>
              </a:rPr>
              <a:t>http://cdm16352.contentdm.oclc.org/cdm/landingpage/collection/p16352coll14</a:t>
            </a:r>
          </a:p>
        </p:txBody>
      </p:sp>
    </p:spTree>
    <p:extLst>
      <p:ext uri="{BB962C8B-B14F-4D97-AF65-F5344CB8AC3E}">
        <p14:creationId xmlns:p14="http://schemas.microsoft.com/office/powerpoint/2010/main" val="253582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0" y="103909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US" sz="3000" kern="0" dirty="0" smtClean="0"/>
              <a:t>How do I Find an Archival Collection?</a:t>
            </a:r>
            <a:endParaRPr lang="en-US" sz="3000" kern="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-1" y="955961"/>
            <a:ext cx="5140563" cy="462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8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SzPct val="95000"/>
              <a:buFont typeface="Wingdings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40000"/>
              </a:spcBef>
              <a:spcAft>
                <a:spcPct val="0"/>
              </a:spcAft>
              <a:buSzPct val="95000"/>
              <a:buFont typeface="Wingdings" pitchFamily="2" charset="2"/>
              <a:buChar char="§"/>
              <a:defRPr sz="2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indent="0">
              <a:buFont typeface="Wingdings" charset="2"/>
              <a:buNone/>
            </a:pPr>
            <a:r>
              <a:rPr lang="en-US" sz="2000" kern="0" dirty="0" smtClean="0"/>
              <a:t>Two approaches:</a:t>
            </a:r>
          </a:p>
          <a:p>
            <a:pPr marL="800100" indent="-457200">
              <a:buFont typeface="Wingdings" charset="2"/>
              <a:buAutoNum type="arabicPeriod"/>
            </a:pPr>
            <a:r>
              <a:rPr lang="en-US" sz="2000" kern="0" dirty="0" smtClean="0"/>
              <a:t>Find a archives which you think will have material you are interested in and then browse/search their website, catalog or content management system.</a:t>
            </a:r>
          </a:p>
          <a:p>
            <a:pPr marL="800100" indent="-457200">
              <a:buFont typeface="Wingdings" charset="2"/>
              <a:buAutoNum type="arabicPeriod"/>
            </a:pPr>
            <a:r>
              <a:rPr lang="en-US" sz="2000" kern="0" dirty="0" smtClean="0"/>
              <a:t>Search for specific collections in </a:t>
            </a:r>
            <a:r>
              <a:rPr lang="en-US" sz="2000" kern="0" dirty="0" err="1" smtClean="0"/>
              <a:t>ArchiveGrid</a:t>
            </a:r>
            <a:r>
              <a:rPr lang="en-US" sz="2000" kern="0" dirty="0" smtClean="0"/>
              <a:t> which might have material of interest, then see what’s available online.</a:t>
            </a:r>
          </a:p>
          <a:p>
            <a:endParaRPr lang="en-US" sz="2000" kern="0" dirty="0" smtClean="0"/>
          </a:p>
          <a:p>
            <a:pPr>
              <a:buFont typeface="Wingdings" charset="2"/>
              <a:buNone/>
            </a:pPr>
            <a:endParaRPr lang="en-US" sz="2000" kern="0" dirty="0" smtClean="0"/>
          </a:p>
          <a:p>
            <a:pPr>
              <a:buFont typeface="Wingdings" charset="2"/>
              <a:buNone/>
            </a:pPr>
            <a:endParaRPr lang="en-US" sz="200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476" y="1170709"/>
            <a:ext cx="3777626" cy="37142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21" y="5046077"/>
            <a:ext cx="6495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FFFF00"/>
                </a:solidFill>
              </a:rPr>
              <a:t>http://ubalt.worldcat.org/title/lover-man/oclc/6871574&amp;referer=brief_results</a:t>
            </a:r>
          </a:p>
        </p:txBody>
      </p:sp>
    </p:spTree>
    <p:extLst>
      <p:ext uri="{BB962C8B-B14F-4D97-AF65-F5344CB8AC3E}">
        <p14:creationId xmlns:p14="http://schemas.microsoft.com/office/powerpoint/2010/main" val="404516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dirty="0" smtClean="0"/>
              <a:t>Types of Archives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671945" y="1143000"/>
            <a:ext cx="3048000" cy="4724400"/>
          </a:xfrm>
        </p:spPr>
        <p:txBody>
          <a:bodyPr/>
          <a:lstStyle/>
          <a:p>
            <a:r>
              <a:rPr lang="en-US" sz="2000" dirty="0" smtClean="0"/>
              <a:t>International</a:t>
            </a:r>
          </a:p>
          <a:p>
            <a:r>
              <a:rPr lang="en-US" sz="2000" dirty="0" smtClean="0"/>
              <a:t>National</a:t>
            </a:r>
          </a:p>
          <a:p>
            <a:r>
              <a:rPr lang="en-US" sz="2000" dirty="0" smtClean="0"/>
              <a:t>State</a:t>
            </a:r>
          </a:p>
          <a:p>
            <a:r>
              <a:rPr lang="en-US" sz="2000" dirty="0" smtClean="0"/>
              <a:t>Local</a:t>
            </a:r>
          </a:p>
          <a:p>
            <a:r>
              <a:rPr lang="en-US" sz="2000" dirty="0" smtClean="0"/>
              <a:t>Organizations</a:t>
            </a:r>
          </a:p>
          <a:p>
            <a:r>
              <a:rPr lang="en-US" sz="2000" dirty="0" smtClean="0"/>
              <a:t>Subject Areas</a:t>
            </a:r>
          </a:p>
          <a:p>
            <a:r>
              <a:rPr lang="en-US" sz="2000" dirty="0" smtClean="0"/>
              <a:t>Family</a:t>
            </a:r>
          </a:p>
          <a:p>
            <a:r>
              <a:rPr lang="en-US" sz="2000" dirty="0" smtClean="0"/>
              <a:t>Personal</a:t>
            </a:r>
            <a:endParaRPr lang="en-US" sz="2000" dirty="0"/>
          </a:p>
        </p:txBody>
      </p:sp>
      <p:pic>
        <p:nvPicPr>
          <p:cNvPr id="16" name="Picture 15" descr="DSC_05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129145"/>
            <a:ext cx="5152011" cy="36434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05400" y="4772593"/>
            <a:ext cx="3664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00"/>
                </a:solidFill>
              </a:rPr>
              <a:t>http://memory.loc.gov/ammem/index.html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73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9144000" cy="1143000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dirty="0" smtClean="0"/>
              <a:t>What happens in an archives?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113559"/>
            <a:ext cx="4114800" cy="3962400"/>
          </a:xfrm>
        </p:spPr>
        <p:txBody>
          <a:bodyPr/>
          <a:lstStyle/>
          <a:p>
            <a:r>
              <a:rPr lang="en-US" sz="1800" dirty="0" smtClean="0"/>
              <a:t>Contacting potential donors. </a:t>
            </a:r>
          </a:p>
          <a:p>
            <a:r>
              <a:rPr lang="en-US" sz="1800" dirty="0" smtClean="0"/>
              <a:t>Appraising possible donations.</a:t>
            </a:r>
          </a:p>
          <a:p>
            <a:r>
              <a:rPr lang="en-US" sz="1800" dirty="0" smtClean="0"/>
              <a:t>Accessioning new collections.</a:t>
            </a:r>
          </a:p>
          <a:p>
            <a:r>
              <a:rPr lang="en-US" sz="1800" dirty="0" smtClean="0"/>
              <a:t>Collection processing.</a:t>
            </a:r>
          </a:p>
          <a:p>
            <a:r>
              <a:rPr lang="en-US" sz="1800" dirty="0" smtClean="0"/>
              <a:t>Digitizing collections.</a:t>
            </a:r>
          </a:p>
          <a:p>
            <a:r>
              <a:rPr lang="en-US" sz="1800" dirty="0" smtClean="0"/>
              <a:t>Uploading collection content to the web.</a:t>
            </a:r>
          </a:p>
          <a:p>
            <a:r>
              <a:rPr lang="en-US" sz="1800" dirty="0" smtClean="0"/>
              <a:t>Reference work.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1266" name="Picture 2" descr="http://cdm16352.contentdm.oclc.org/utils/ajaxhelper/?CISOROOT=p16352coll3&amp;CISOPTR=201&amp;action=2&amp;DMSCALE=35&amp;DMWIDTH=231&amp;DMHEIGHT=470&amp;DMX=0&amp;DMY=0&amp;DMTEXT=&amp;DMROTATE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537" y="1085850"/>
            <a:ext cx="1925064" cy="391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5033609"/>
            <a:ext cx="7499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00"/>
                </a:solidFill>
                <a:latin typeface="+mj-lt"/>
              </a:rPr>
              <a:t>Ted </a:t>
            </a:r>
            <a:r>
              <a:rPr lang="en-US" sz="1200" b="1" dirty="0" err="1">
                <a:solidFill>
                  <a:srgbClr val="FFFF00"/>
                </a:solidFill>
                <a:latin typeface="+mj-lt"/>
              </a:rPr>
              <a:t>Durr</a:t>
            </a:r>
            <a:r>
              <a:rPr lang="en-US" sz="1200" b="1" dirty="0">
                <a:solidFill>
                  <a:srgbClr val="FFFF00"/>
                </a:solidFill>
                <a:latin typeface="+mj-lt"/>
              </a:rPr>
              <a:t> in the Stacks of the Baltimore Region Institutional Studies </a:t>
            </a:r>
            <a:r>
              <a:rPr lang="en-US" sz="1200" b="1" dirty="0" smtClean="0">
                <a:solidFill>
                  <a:srgbClr val="FFFF00"/>
                </a:solidFill>
                <a:latin typeface="+mj-lt"/>
              </a:rPr>
              <a:t>Collection, 1976</a:t>
            </a:r>
          </a:p>
          <a:p>
            <a:pPr algn="r"/>
            <a:r>
              <a:rPr lang="en-US" sz="1200" b="1" dirty="0" smtClean="0">
                <a:solidFill>
                  <a:srgbClr val="FFFF00"/>
                </a:solidFill>
                <a:latin typeface="+mj-lt"/>
              </a:rPr>
              <a:t>University of Baltimore Photograph Collection </a:t>
            </a:r>
            <a:endParaRPr lang="en-US" sz="1200" b="1" dirty="0">
              <a:solidFill>
                <a:srgbClr val="FFFF00"/>
              </a:solidFill>
              <a:latin typeface="+mj-lt"/>
            </a:endParaRPr>
          </a:p>
          <a:p>
            <a:pPr algn="r"/>
            <a:endParaRPr lang="en-US" sz="1200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286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9296400" cy="1219200"/>
          </a:xfrm>
        </p:spPr>
        <p:txBody>
          <a:bodyPr/>
          <a:lstStyle/>
          <a:p>
            <a:pPr algn="l"/>
            <a:r>
              <a:rPr lang="en-US" sz="1600" dirty="0" smtClean="0"/>
              <a:t>Finding </a:t>
            </a:r>
            <a:r>
              <a:rPr lang="en-US" sz="1600" dirty="0"/>
              <a:t>an Archives: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Directory of Archives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9144000" cy="990600"/>
          </a:xfrm>
        </p:spPr>
        <p:txBody>
          <a:bodyPr/>
          <a:lstStyle/>
          <a:p>
            <a:pPr indent="0">
              <a:buNone/>
            </a:pPr>
            <a:r>
              <a:rPr lang="en-US" sz="2000" dirty="0" smtClean="0"/>
              <a:t>Terry </a:t>
            </a:r>
            <a:r>
              <a:rPr lang="en-US" sz="1600" dirty="0" smtClean="0"/>
              <a:t>Abraham</a:t>
            </a:r>
            <a:r>
              <a:rPr lang="en-US" sz="2000" dirty="0" smtClean="0"/>
              <a:t>, archivist at the University of Idaho maintains an extensive online list of archives around the world</a:t>
            </a:r>
            <a:endParaRPr lang="en-US" sz="2000" dirty="0"/>
          </a:p>
        </p:txBody>
      </p:sp>
      <p:pic>
        <p:nvPicPr>
          <p:cNvPr id="20" name="Picture 19" descr="DSC_05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57400"/>
            <a:ext cx="7620000" cy="2920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51421" y="5029200"/>
            <a:ext cx="7030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http://</a:t>
            </a:r>
            <a:r>
              <a:rPr lang="en-US" sz="1800" dirty="0" smtClean="0">
                <a:solidFill>
                  <a:srgbClr val="FFFF00"/>
                </a:solidFill>
              </a:rPr>
              <a:t>www.uiweb.uidaho.edu/special-collections/Other.Repositories.html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4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201099" y="0"/>
            <a:ext cx="8077200" cy="1184564"/>
          </a:xfrm>
        </p:spPr>
        <p:txBody>
          <a:bodyPr/>
          <a:lstStyle/>
          <a:p>
            <a:pPr algn="l"/>
            <a:r>
              <a:rPr lang="en-US" sz="1600" dirty="0" smtClean="0"/>
              <a:t>Finding an Archives:</a:t>
            </a:r>
            <a:br>
              <a:rPr lang="en-US" sz="1600" dirty="0" smtClean="0"/>
            </a:br>
            <a:r>
              <a:rPr lang="en-US" dirty="0" smtClean="0"/>
              <a:t>World Digital Library</a:t>
            </a:r>
            <a:endParaRPr lang="en-US" dirty="0"/>
          </a:p>
        </p:txBody>
      </p:sp>
      <p:pic>
        <p:nvPicPr>
          <p:cNvPr id="18" name="Picture 17" descr="i14_unesc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99" y="1184564"/>
            <a:ext cx="6428959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258499" y="5334000"/>
            <a:ext cx="258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http://www.wdl.org/en/</a:t>
            </a:r>
          </a:p>
        </p:txBody>
      </p:sp>
    </p:spTree>
    <p:extLst>
      <p:ext uri="{BB962C8B-B14F-4D97-AF65-F5344CB8AC3E}">
        <p14:creationId xmlns:p14="http://schemas.microsoft.com/office/powerpoint/2010/main" val="123300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11" y="5867083"/>
            <a:ext cx="762000" cy="792480"/>
          </a:xfrm>
          <a:prstGeom prst="rect">
            <a:avLst/>
          </a:prstGeom>
        </p:spPr>
      </p:pic>
      <p:pic>
        <p:nvPicPr>
          <p:cNvPr id="13" name="Picture 12" descr="i10_mandela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7" t="-1729" r="-577" b="1729"/>
          <a:stretch/>
        </p:blipFill>
        <p:spPr>
          <a:xfrm>
            <a:off x="1714500" y="976742"/>
            <a:ext cx="5715000" cy="4140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807996" y="5175509"/>
            <a:ext cx="362150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http: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//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www.nelsonmandela.org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/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51264" y="0"/>
            <a:ext cx="8382000" cy="1114455"/>
          </a:xfrm>
        </p:spPr>
        <p:txBody>
          <a:bodyPr/>
          <a:lstStyle/>
          <a:p>
            <a:pPr algn="l"/>
            <a:r>
              <a:rPr lang="en-US" sz="1600" dirty="0" smtClean="0"/>
              <a:t>Finding </a:t>
            </a:r>
            <a:r>
              <a:rPr lang="en-US" sz="1600" dirty="0"/>
              <a:t>an Archives: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International 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188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6(1)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Presentation6(1).pot</Template>
  <TotalTime>2112</TotalTime>
  <Words>1141</Words>
  <Application>Microsoft Macintosh PowerPoint</Application>
  <PresentationFormat>On-screen Show (4:3)</PresentationFormat>
  <Paragraphs>153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Presentation6(1)</vt:lpstr>
      <vt:lpstr>PowerPoint Presentation</vt:lpstr>
      <vt:lpstr>Today’s Activities</vt:lpstr>
      <vt:lpstr>PowerPoint Presentation</vt:lpstr>
      <vt:lpstr>PowerPoint Presentation</vt:lpstr>
      <vt:lpstr>Finding an Archives: Types of Archives</vt:lpstr>
      <vt:lpstr>Finding an Archives: What happens in an archives?</vt:lpstr>
      <vt:lpstr>Finding an Archives:  Directory of Archives</vt:lpstr>
      <vt:lpstr>Finding an Archives: World Digital Library</vt:lpstr>
      <vt:lpstr>Finding an Archives:  International Archives</vt:lpstr>
      <vt:lpstr>Finding an Archives: United States National Archives  and Records Administration (NARA)</vt:lpstr>
      <vt:lpstr>National Archives  and Records Administration</vt:lpstr>
      <vt:lpstr>National Archives  and Records Administration</vt:lpstr>
      <vt:lpstr>Finding an Archives: Maryland History and Culture Collaborative</vt:lpstr>
      <vt:lpstr>Finding an Archives:  Maryland History and Culture Collaborative</vt:lpstr>
      <vt:lpstr>Finding an Archives: Types of Local Archives</vt:lpstr>
      <vt:lpstr>Finding an Archival Collection: A Useful Guide  </vt:lpstr>
      <vt:lpstr>Finding an Archival Collection:  Archivegrid (same hits as WorldCat)</vt:lpstr>
      <vt:lpstr>Finding an Archival Collection  UB Special Collections: Browsing</vt:lpstr>
      <vt:lpstr>Finding an Archival Collection  UB Special Collections: Searching</vt:lpstr>
      <vt:lpstr>Finding an Archival Collection  UB Special Collections: Searching</vt:lpstr>
      <vt:lpstr>Tip #1:  Make an Appointment with an Archivist</vt:lpstr>
      <vt:lpstr>Tip #2:  Use Google to find collections and institutions by adding “archives”</vt:lpstr>
      <vt:lpstr>Tip #3:  The best sources for  original research are invisible</vt:lpstr>
      <vt:lpstr>Tip #4:  Limit WorldCat searches to “archives” or use ArchiveGrid (same hits as WorldCat)</vt:lpstr>
      <vt:lpstr>Tip #5:  Use Wikipedia to find collections</vt:lpstr>
      <vt:lpstr>Tip #6:  Trace primary sources from secondary sources</vt:lpstr>
      <vt:lpstr>Tip #7:  Expect surprises!</vt:lpstr>
      <vt:lpstr>Tip #8:  Team up with a classmate</vt:lpstr>
      <vt:lpstr>Tip #9:  Visit at least one archives in person</vt:lpstr>
      <vt:lpstr>Tip #10:  Make an Appointment with Archivist</vt:lpstr>
      <vt:lpstr>Consider yourself a student/citizen/peoples/family archivist</vt:lpstr>
      <vt:lpstr>Finding an Archival Collection: Ask an Archivist: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  Blake</dc:creator>
  <cp:lastModifiedBy>benjamin blake</cp:lastModifiedBy>
  <cp:revision>42</cp:revision>
  <cp:lastPrinted>2013-10-17T00:22:55Z</cp:lastPrinted>
  <dcterms:created xsi:type="dcterms:W3CDTF">2012-03-16T14:21:14Z</dcterms:created>
  <dcterms:modified xsi:type="dcterms:W3CDTF">2015-11-11T02:43:26Z</dcterms:modified>
</cp:coreProperties>
</file>