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65" r:id="rId2"/>
    <p:sldId id="310" r:id="rId3"/>
    <p:sldId id="320" r:id="rId4"/>
    <p:sldId id="325" r:id="rId5"/>
    <p:sldId id="321" r:id="rId6"/>
    <p:sldId id="326" r:id="rId7"/>
    <p:sldId id="327" r:id="rId8"/>
    <p:sldId id="328" r:id="rId9"/>
    <p:sldId id="324" r:id="rId10"/>
    <p:sldId id="331" r:id="rId11"/>
    <p:sldId id="329" r:id="rId12"/>
    <p:sldId id="330" r:id="rId13"/>
    <p:sldId id="336" r:id="rId14"/>
    <p:sldId id="332" r:id="rId15"/>
    <p:sldId id="333" r:id="rId16"/>
    <p:sldId id="322" r:id="rId17"/>
    <p:sldId id="337" r:id="rId18"/>
    <p:sldId id="335" r:id="rId19"/>
    <p:sldId id="319" r:id="rId20"/>
    <p:sldId id="334" r:id="rId21"/>
  </p:sldIdLst>
  <p:sldSz cx="12188825" cy="6858000"/>
  <p:notesSz cx="6858000" cy="9144000"/>
  <p:custDataLst>
    <p:tags r:id="rId2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29" autoAdjust="0"/>
  </p:normalViewPr>
  <p:slideViewPr>
    <p:cSldViewPr showGuides="1">
      <p:cViewPr varScale="1">
        <p:scale>
          <a:sx n="71" d="100"/>
          <a:sy n="71" d="100"/>
        </p:scale>
        <p:origin x="798" y="66"/>
      </p:cViewPr>
      <p:guideLst>
        <p:guide pos="3839"/>
        <p:guide orient="horz" pos="2160"/>
      </p:guideLst>
    </p:cSldViewPr>
  </p:slideViewPr>
  <p:outlineViewPr>
    <p:cViewPr>
      <p:scale>
        <a:sx n="33" d="100"/>
        <a:sy n="33" d="100"/>
      </p:scale>
      <p:origin x="0" y="0"/>
    </p:cViewPr>
  </p:outlineViewPr>
  <p:notesTextViewPr>
    <p:cViewPr>
      <p:scale>
        <a:sx n="1" d="1"/>
        <a:sy n="1" d="1"/>
      </p:scale>
      <p:origin x="0" y="0"/>
    </p:cViewPr>
  </p:notesTextViewPr>
  <p:notesViewPr>
    <p:cSldViewPr showGuides="1">
      <p:cViewPr varScale="1">
        <p:scale>
          <a:sx n="63" d="100"/>
          <a:sy n="63" d="100"/>
        </p:scale>
        <p:origin x="1986"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088EAF-6ECA-4616-85EF-35AA19C641F3}" type="datetimeFigureOut">
              <a:rPr lang="en-US"/>
              <a:t>3/26/2020</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9F912AB-2776-42F2-A957-313FC7EFEDB9}" type="slidenum">
              <a:rPr/>
              <a:t>‹#›</a:t>
            </a:fld>
            <a:endParaRPr/>
          </a:p>
        </p:txBody>
      </p:sp>
    </p:spTree>
    <p:extLst>
      <p:ext uri="{BB962C8B-B14F-4D97-AF65-F5344CB8AC3E}">
        <p14:creationId xmlns:p14="http://schemas.microsoft.com/office/powerpoint/2010/main" val="39320657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BD2D7A-D230-4F91-BD59-0A39C2703BA8}" type="datetimeFigureOut">
              <a:rPr lang="en-US"/>
              <a:t>3/26/2020</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3199CD-3E1B-4AE6-990F-76F925F5EA9F}" type="slidenum">
              <a:rPr/>
              <a:t>‹#›</a:t>
            </a:fld>
            <a:endParaRPr/>
          </a:p>
        </p:txBody>
      </p:sp>
    </p:spTree>
    <p:extLst>
      <p:ext uri="{BB962C8B-B14F-4D97-AF65-F5344CB8AC3E}">
        <p14:creationId xmlns:p14="http://schemas.microsoft.com/office/powerpoint/2010/main" val="4276579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65214" y="1828800"/>
            <a:ext cx="8229600" cy="2895600"/>
          </a:xfrm>
        </p:spPr>
        <p:txBody>
          <a:bodyPr anchor="b">
            <a:normAutofit/>
          </a:bodyPr>
          <a:lstStyle>
            <a:lvl1pPr>
              <a:lnSpc>
                <a:spcPct val="80000"/>
              </a:lnSpc>
              <a:defRPr sz="6600">
                <a:solidFill>
                  <a:schemeClr val="tx1"/>
                </a:solidFill>
              </a:defRPr>
            </a:lvl1pPr>
          </a:lstStyle>
          <a:p>
            <a:r>
              <a:rPr lang="en-US"/>
              <a:t>Click to edit Master title style</a:t>
            </a:r>
            <a:endParaRPr/>
          </a:p>
        </p:txBody>
      </p:sp>
      <p:sp>
        <p:nvSpPr>
          <p:cNvPr id="3" name="Subtitle 2"/>
          <p:cNvSpPr>
            <a:spLocks noGrp="1"/>
          </p:cNvSpPr>
          <p:nvPr>
            <p:ph type="subTitle" idx="1"/>
          </p:nvPr>
        </p:nvSpPr>
        <p:spPr>
          <a:xfrm>
            <a:off x="1065213" y="4800600"/>
            <a:ext cx="8229600" cy="1219200"/>
          </a:xfrm>
        </p:spPr>
        <p:txBody>
          <a:bodyPr>
            <a:normAutofit/>
          </a:bodyPr>
          <a:lstStyle>
            <a:lvl1pPr marL="0" indent="0" algn="l">
              <a:spcBef>
                <a:spcPts val="0"/>
              </a:spcBef>
              <a:buNone/>
              <a:defRPr sz="2000" cap="all" spc="200" baseline="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Tree>
    <p:extLst>
      <p:ext uri="{BB962C8B-B14F-4D97-AF65-F5344CB8AC3E}">
        <p14:creationId xmlns:p14="http://schemas.microsoft.com/office/powerpoint/2010/main" val="94999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03F41C87-7AD9-4845-A077-840E4A0F3F06}" type="datetimeFigureOut">
              <a:rPr lang="en-US"/>
              <a:t>3/26/2020</a:t>
            </a:fld>
            <a:endParaRPr/>
          </a:p>
        </p:txBody>
      </p:sp>
      <p:sp>
        <p:nvSpPr>
          <p:cNvPr id="6" name="Slide Number Placeholder 5"/>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460095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2412" y="381001"/>
            <a:ext cx="1524001" cy="56388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522412" y="381001"/>
            <a:ext cx="7391399"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03F41C87-7AD9-4845-A077-840E4A0F3F06}" type="datetimeFigureOut">
              <a:rPr lang="en-US"/>
              <a:t>3/26/2020</a:t>
            </a:fld>
            <a:endParaRPr/>
          </a:p>
        </p:txBody>
      </p:sp>
      <p:sp>
        <p:nvSpPr>
          <p:cNvPr id="6" name="Slide Number Placeholder 5"/>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4079035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dirty="0"/>
          </a:p>
        </p:txBody>
      </p:sp>
      <p:sp>
        <p:nvSpPr>
          <p:cNvPr id="4" name="Date Placeholder 3"/>
          <p:cNvSpPr>
            <a:spLocks noGrp="1"/>
          </p:cNvSpPr>
          <p:nvPr>
            <p:ph type="dt" sz="half" idx="10"/>
          </p:nvPr>
        </p:nvSpPr>
        <p:spPr/>
        <p:txBody>
          <a:bodyPr/>
          <a:lstStyle/>
          <a:p>
            <a:fld id="{03F41C87-7AD9-4845-A077-840E4A0F3F06}" type="datetimeFigureOut">
              <a:rPr lang="en-US"/>
              <a:t>3/26/2020</a:t>
            </a:fld>
            <a:endParaRPr/>
          </a:p>
        </p:txBody>
      </p:sp>
      <p:sp>
        <p:nvSpPr>
          <p:cNvPr id="6" name="Slide Number Placeholder 5"/>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2738254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59614" y="2514600"/>
            <a:ext cx="8692399" cy="2819400"/>
          </a:xfrm>
        </p:spPr>
        <p:txBody>
          <a:bodyPr anchor="b">
            <a:normAutofit/>
          </a:bodyPr>
          <a:lstStyle>
            <a:lvl1pPr algn="l">
              <a:lnSpc>
                <a:spcPct val="80000"/>
              </a:lnSpc>
              <a:defRPr sz="4800" b="0" cap="none" baseline="0"/>
            </a:lvl1pPr>
          </a:lstStyle>
          <a:p>
            <a:r>
              <a:rPr lang="en-US"/>
              <a:t>Click to edit Master title style</a:t>
            </a:r>
            <a:endParaRPr/>
          </a:p>
        </p:txBody>
      </p:sp>
      <p:sp>
        <p:nvSpPr>
          <p:cNvPr id="3" name="Text Placeholder 2"/>
          <p:cNvSpPr>
            <a:spLocks noGrp="1"/>
          </p:cNvSpPr>
          <p:nvPr>
            <p:ph type="body" idx="1"/>
          </p:nvPr>
        </p:nvSpPr>
        <p:spPr>
          <a:xfrm>
            <a:off x="1065213" y="5410200"/>
            <a:ext cx="8687333" cy="609601"/>
          </a:xfrm>
        </p:spPr>
        <p:txBody>
          <a:bodyPr anchor="t">
            <a:normAutofit/>
          </a:bodyPr>
          <a:lstStyle>
            <a:lvl1pPr marL="0" indent="0">
              <a:spcBef>
                <a:spcPts val="0"/>
              </a:spcBef>
              <a:buNone/>
              <a:defRPr sz="2000" cap="all" spc="200" baseline="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endParaRPr dirty="0"/>
          </a:p>
        </p:txBody>
      </p:sp>
      <p:sp>
        <p:nvSpPr>
          <p:cNvPr id="4" name="Date Placeholder 3"/>
          <p:cNvSpPr>
            <a:spLocks noGrp="1"/>
          </p:cNvSpPr>
          <p:nvPr>
            <p:ph type="dt" sz="half" idx="10"/>
          </p:nvPr>
        </p:nvSpPr>
        <p:spPr/>
        <p:txBody>
          <a:bodyPr/>
          <a:lstStyle/>
          <a:p>
            <a:fld id="{03F41C87-7AD9-4845-A077-840E4A0F3F06}" type="datetimeFigureOut">
              <a:rPr lang="en-US"/>
              <a:t>3/26/2020</a:t>
            </a:fld>
            <a:endParaRPr/>
          </a:p>
        </p:txBody>
      </p:sp>
      <p:sp>
        <p:nvSpPr>
          <p:cNvPr id="6" name="Slide Number Placeholder 5"/>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1761813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504781" y="1905001"/>
            <a:ext cx="4419599" cy="41148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29183" y="1905001"/>
            <a:ext cx="4419600" cy="41148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endParaRPr dirty="0"/>
          </a:p>
        </p:txBody>
      </p:sp>
      <p:sp>
        <p:nvSpPr>
          <p:cNvPr id="5" name="Date Placeholder 4"/>
          <p:cNvSpPr>
            <a:spLocks noGrp="1"/>
          </p:cNvSpPr>
          <p:nvPr>
            <p:ph type="dt" sz="half" idx="10"/>
          </p:nvPr>
        </p:nvSpPr>
        <p:spPr/>
        <p:txBody>
          <a:bodyPr/>
          <a:lstStyle/>
          <a:p>
            <a:fld id="{03F41C87-7AD9-4845-A077-840E4A0F3F06}" type="datetimeFigureOut">
              <a:rPr lang="en-US"/>
              <a:t>3/26/2020</a:t>
            </a:fld>
            <a:endParaRPr/>
          </a:p>
        </p:txBody>
      </p:sp>
      <p:sp>
        <p:nvSpPr>
          <p:cNvPr id="7" name="Slide Number Placeholder 6"/>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282534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522411" y="1905000"/>
            <a:ext cx="4416552" cy="762000"/>
          </a:xfrm>
        </p:spPr>
        <p:txBody>
          <a:bodyPr anchor="ctr">
            <a:noAutofit/>
          </a:bodyPr>
          <a:lstStyle>
            <a:lvl1pPr marL="0" indent="0">
              <a:spcBef>
                <a:spcPts val="0"/>
              </a:spcBef>
              <a:buNone/>
              <a:defRPr sz="2000" b="0" cap="all" spc="20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22411" y="2743201"/>
            <a:ext cx="4416552" cy="3276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49861" y="1905000"/>
            <a:ext cx="4416552" cy="762000"/>
          </a:xfrm>
        </p:spPr>
        <p:txBody>
          <a:bodyPr anchor="ctr">
            <a:noAutofit/>
          </a:bodyPr>
          <a:lstStyle>
            <a:lvl1pPr marL="0" indent="0">
              <a:spcBef>
                <a:spcPts val="0"/>
              </a:spcBef>
              <a:buNone/>
              <a:defRPr sz="2000" b="0" cap="all" spc="20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49861" y="2743201"/>
            <a:ext cx="4416552" cy="3276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endParaRPr dirty="0"/>
          </a:p>
        </p:txBody>
      </p:sp>
      <p:sp>
        <p:nvSpPr>
          <p:cNvPr id="7" name="Date Placeholder 6"/>
          <p:cNvSpPr>
            <a:spLocks noGrp="1"/>
          </p:cNvSpPr>
          <p:nvPr>
            <p:ph type="dt" sz="half" idx="10"/>
          </p:nvPr>
        </p:nvSpPr>
        <p:spPr/>
        <p:txBody>
          <a:bodyPr/>
          <a:lstStyle/>
          <a:p>
            <a:fld id="{03F41C87-7AD9-4845-A077-840E4A0F3F06}" type="datetimeFigureOut">
              <a:rPr lang="en-US"/>
              <a:t>3/26/2020</a:t>
            </a:fld>
            <a:endParaRPr/>
          </a:p>
        </p:txBody>
      </p:sp>
      <p:sp>
        <p:nvSpPr>
          <p:cNvPr id="9" name="Slide Number Placeholder 8"/>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4208419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endParaRPr/>
          </a:p>
        </p:txBody>
      </p:sp>
      <p:sp>
        <p:nvSpPr>
          <p:cNvPr id="3" name="Date Placeholder 2"/>
          <p:cNvSpPr>
            <a:spLocks noGrp="1"/>
          </p:cNvSpPr>
          <p:nvPr>
            <p:ph type="dt" sz="half" idx="10"/>
          </p:nvPr>
        </p:nvSpPr>
        <p:spPr/>
        <p:txBody>
          <a:bodyPr/>
          <a:lstStyle/>
          <a:p>
            <a:fld id="{03F41C87-7AD9-4845-A077-840E4A0F3F06}" type="datetimeFigureOut">
              <a:rPr lang="en-US"/>
              <a:t>3/26/2020</a:t>
            </a:fld>
            <a:endParaRPr/>
          </a:p>
        </p:txBody>
      </p:sp>
      <p:sp>
        <p:nvSpPr>
          <p:cNvPr id="5" name="Slide Number Placeholder 4"/>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162663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2"/>
        </a:solidFill>
        <a:effectLst/>
      </p:bgPr>
    </p:bg>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a:p>
        </p:txBody>
      </p:sp>
      <p:sp>
        <p:nvSpPr>
          <p:cNvPr id="2" name="Date Placeholder 1"/>
          <p:cNvSpPr>
            <a:spLocks noGrp="1"/>
          </p:cNvSpPr>
          <p:nvPr>
            <p:ph type="dt" sz="half" idx="10"/>
          </p:nvPr>
        </p:nvSpPr>
        <p:spPr/>
        <p:txBody>
          <a:bodyPr/>
          <a:lstStyle/>
          <a:p>
            <a:fld id="{03F41C87-7AD9-4845-A077-840E4A0F3F06}" type="datetimeFigureOut">
              <a:rPr lang="en-US"/>
              <a:t>3/26/2020</a:t>
            </a:fld>
            <a:endParaRPr/>
          </a:p>
        </p:txBody>
      </p:sp>
      <p:sp>
        <p:nvSpPr>
          <p:cNvPr id="4" name="Slide Number Placeholder 3"/>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3607540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55604" y="1905000"/>
            <a:ext cx="3596607" cy="2667000"/>
          </a:xfrm>
        </p:spPr>
        <p:txBody>
          <a:bodyPr anchor="b">
            <a:noAutofit/>
          </a:bodyPr>
          <a:lstStyle>
            <a:lvl1pPr algn="l">
              <a:lnSpc>
                <a:spcPct val="90000"/>
              </a:lnSpc>
              <a:defRPr sz="3600" b="0" baseline="0">
                <a:solidFill>
                  <a:schemeClr val="tx1"/>
                </a:solidFill>
              </a:defRPr>
            </a:lvl1pPr>
          </a:lstStyle>
          <a:p>
            <a:r>
              <a:rPr lang="en-US"/>
              <a:t>Click to edit Master title style</a:t>
            </a:r>
            <a:endParaRPr/>
          </a:p>
        </p:txBody>
      </p:sp>
      <p:sp>
        <p:nvSpPr>
          <p:cNvPr id="4" name="Text Placeholder 3"/>
          <p:cNvSpPr>
            <a:spLocks noGrp="1"/>
          </p:cNvSpPr>
          <p:nvPr>
            <p:ph type="body" sz="half" idx="2"/>
          </p:nvPr>
        </p:nvSpPr>
        <p:spPr>
          <a:xfrm>
            <a:off x="1065213" y="4648200"/>
            <a:ext cx="3581399" cy="1371600"/>
          </a:xfrm>
        </p:spPr>
        <p:txBody>
          <a:bodyPr>
            <a:normAutofit/>
          </a:bodyPr>
          <a:lstStyle>
            <a:lvl1pPr marL="0" indent="0">
              <a:lnSpc>
                <a:spcPct val="90000"/>
              </a:lnSpc>
              <a:spcBef>
                <a:spcPts val="12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Content Placeholder 2"/>
          <p:cNvSpPr>
            <a:spLocks noGrp="1"/>
          </p:cNvSpPr>
          <p:nvPr>
            <p:ph idx="1"/>
          </p:nvPr>
        </p:nvSpPr>
        <p:spPr>
          <a:xfrm>
            <a:off x="4951414" y="685800"/>
            <a:ext cx="6400800" cy="53340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03F41C87-7AD9-4845-A077-840E4A0F3F06}" type="datetimeFigureOut">
              <a:rPr lang="en-US"/>
              <a:t>3/26/2020</a:t>
            </a:fld>
            <a:endParaRPr/>
          </a:p>
        </p:txBody>
      </p:sp>
      <p:sp>
        <p:nvSpPr>
          <p:cNvPr id="7" name="Slide Number Placeholder 6"/>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2544981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55604" y="1905000"/>
            <a:ext cx="3596607" cy="2667000"/>
          </a:xfrm>
        </p:spPr>
        <p:txBody>
          <a:bodyPr anchor="b">
            <a:normAutofit/>
          </a:bodyPr>
          <a:lstStyle>
            <a:lvl1pPr algn="l">
              <a:lnSpc>
                <a:spcPct val="90000"/>
              </a:lnSpc>
              <a:defRPr sz="3600" b="0" i="0" baseline="0">
                <a:solidFill>
                  <a:schemeClr val="tx1"/>
                </a:solidFill>
              </a:defRPr>
            </a:lvl1pPr>
          </a:lstStyle>
          <a:p>
            <a:r>
              <a:rPr lang="en-US"/>
              <a:t>Click to edit Master title style</a:t>
            </a:r>
            <a:endParaRPr/>
          </a:p>
        </p:txBody>
      </p:sp>
      <p:sp>
        <p:nvSpPr>
          <p:cNvPr id="4" name="Text Placeholder 3"/>
          <p:cNvSpPr>
            <a:spLocks noGrp="1"/>
          </p:cNvSpPr>
          <p:nvPr>
            <p:ph type="body" sz="half" idx="2"/>
          </p:nvPr>
        </p:nvSpPr>
        <p:spPr>
          <a:xfrm>
            <a:off x="1065213" y="4648200"/>
            <a:ext cx="3581399" cy="1371600"/>
          </a:xfrm>
        </p:spPr>
        <p:txBody>
          <a:bodyPr>
            <a:normAutofit/>
          </a:bodyPr>
          <a:lstStyle>
            <a:lvl1pPr marL="0" indent="0">
              <a:lnSpc>
                <a:spcPct val="90000"/>
              </a:lnSpc>
              <a:spcBef>
                <a:spcPts val="12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Picture Placeholder 2" descr="An empty placeholder to add an image. Click on the placeholder and select the image that you wish to add."/>
          <p:cNvSpPr>
            <a:spLocks noGrp="1"/>
          </p:cNvSpPr>
          <p:nvPr>
            <p:ph type="pic" idx="1"/>
          </p:nvPr>
        </p:nvSpPr>
        <p:spPr>
          <a:xfrm>
            <a:off x="4951414" y="685800"/>
            <a:ext cx="6400799" cy="5334000"/>
          </a:xfrm>
          <a:solidFill>
            <a:schemeClr val="bg2"/>
          </a:solidFill>
          <a:ln w="76200">
            <a:solidFill>
              <a:schemeClr val="tx1"/>
            </a:solidFill>
            <a:miter lim="800000"/>
          </a:ln>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6" name="Footer Placeholder 5"/>
          <p:cNvSpPr>
            <a:spLocks noGrp="1"/>
          </p:cNvSpPr>
          <p:nvPr>
            <p:ph type="ftr" sz="quarter" idx="11"/>
          </p:nvPr>
        </p:nvSpPr>
        <p:spPr/>
        <p:txBody>
          <a:bodyPr/>
          <a:lstStyle/>
          <a:p>
            <a:endParaRPr dirty="0"/>
          </a:p>
        </p:txBody>
      </p:sp>
      <p:sp>
        <p:nvSpPr>
          <p:cNvPr id="5" name="Date Placeholder 4"/>
          <p:cNvSpPr>
            <a:spLocks noGrp="1"/>
          </p:cNvSpPr>
          <p:nvPr>
            <p:ph type="dt" sz="half" idx="10"/>
          </p:nvPr>
        </p:nvSpPr>
        <p:spPr/>
        <p:txBody>
          <a:bodyPr/>
          <a:lstStyle/>
          <a:p>
            <a:fld id="{03F41C87-7AD9-4845-A077-840E4A0F3F06}" type="datetimeFigureOut">
              <a:rPr lang="en-US"/>
              <a:pPr/>
              <a:t>3/26/2020</a:t>
            </a:fld>
            <a:endParaRPr/>
          </a:p>
        </p:txBody>
      </p:sp>
      <p:sp>
        <p:nvSpPr>
          <p:cNvPr id="7" name="Slide Number Placeholder 6"/>
          <p:cNvSpPr>
            <a:spLocks noGrp="1"/>
          </p:cNvSpPr>
          <p:nvPr>
            <p:ph type="sldNum" sz="quarter" idx="12"/>
          </p:nvPr>
        </p:nvSpPr>
        <p:spPr/>
        <p:txBody>
          <a:bodyPr/>
          <a:lstStyle/>
          <a:p>
            <a:fld id="{2A013F82-EE5E-44EE-A61D-E31C6657F26F}" type="slidenum">
              <a:rPr/>
              <a:pPr/>
              <a:t>‹#›</a:t>
            </a:fld>
            <a:endParaRPr/>
          </a:p>
        </p:txBody>
      </p:sp>
    </p:spTree>
    <p:extLst>
      <p:ext uri="{BB962C8B-B14F-4D97-AF65-F5344CB8AC3E}">
        <p14:creationId xmlns:p14="http://schemas.microsoft.com/office/powerpoint/2010/main" val="2249172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2413" y="381000"/>
            <a:ext cx="9144001" cy="1371600"/>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522413" y="1904999"/>
            <a:ext cx="9134391" cy="411480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Footer Placeholder 4"/>
          <p:cNvSpPr>
            <a:spLocks noGrp="1"/>
          </p:cNvSpPr>
          <p:nvPr>
            <p:ph type="ftr" sz="quarter" idx="3"/>
          </p:nvPr>
        </p:nvSpPr>
        <p:spPr>
          <a:xfrm>
            <a:off x="1522413" y="6400800"/>
            <a:ext cx="6553199" cy="276228"/>
          </a:xfrm>
          <a:prstGeom prst="rect">
            <a:avLst/>
          </a:prstGeom>
        </p:spPr>
        <p:txBody>
          <a:bodyPr vert="horz" lIns="91440" tIns="45720" rIns="91440" bIns="45720" rtlCol="0" anchor="ctr"/>
          <a:lstStyle>
            <a:lvl1pPr algn="l">
              <a:defRPr sz="1100">
                <a:solidFill>
                  <a:schemeClr val="tx1">
                    <a:tint val="75000"/>
                  </a:schemeClr>
                </a:solidFill>
              </a:defRPr>
            </a:lvl1pPr>
          </a:lstStyle>
          <a:p>
            <a:endParaRPr lang="en-US" dirty="0"/>
          </a:p>
        </p:txBody>
      </p:sp>
      <p:sp>
        <p:nvSpPr>
          <p:cNvPr id="4" name="Date Placeholder 3"/>
          <p:cNvSpPr>
            <a:spLocks noGrp="1"/>
          </p:cNvSpPr>
          <p:nvPr>
            <p:ph type="dt" sz="half" idx="2"/>
          </p:nvPr>
        </p:nvSpPr>
        <p:spPr>
          <a:xfrm>
            <a:off x="8226422" y="6400800"/>
            <a:ext cx="1449389" cy="276228"/>
          </a:xfrm>
          <a:prstGeom prst="rect">
            <a:avLst/>
          </a:prstGeom>
        </p:spPr>
        <p:txBody>
          <a:bodyPr vert="horz" lIns="91440" tIns="45720" rIns="91440" bIns="45720" rtlCol="0" anchor="ctr"/>
          <a:lstStyle>
            <a:lvl1pPr algn="r">
              <a:defRPr sz="1100">
                <a:solidFill>
                  <a:schemeClr val="tx1">
                    <a:tint val="75000"/>
                  </a:schemeClr>
                </a:solidFill>
              </a:defRPr>
            </a:lvl1pPr>
          </a:lstStyle>
          <a:p>
            <a:fld id="{03F41C87-7AD9-4845-A077-840E4A0F3F06}" type="datetimeFigureOut">
              <a:rPr lang="en-US" smtClean="0"/>
              <a:pPr/>
              <a:t>3/26/2020</a:t>
            </a:fld>
            <a:endParaRPr lang="en-US"/>
          </a:p>
        </p:txBody>
      </p:sp>
      <p:sp>
        <p:nvSpPr>
          <p:cNvPr id="6" name="Slide Number Placeholder 5"/>
          <p:cNvSpPr>
            <a:spLocks noGrp="1"/>
          </p:cNvSpPr>
          <p:nvPr>
            <p:ph type="sldNum" sz="quarter" idx="4"/>
          </p:nvPr>
        </p:nvSpPr>
        <p:spPr>
          <a:xfrm>
            <a:off x="9828211" y="6400800"/>
            <a:ext cx="838201" cy="276228"/>
          </a:xfrm>
          <a:prstGeom prst="rect">
            <a:avLst/>
          </a:prstGeom>
        </p:spPr>
        <p:txBody>
          <a:bodyPr vert="horz" lIns="91440" tIns="45720" rIns="91440" bIns="45720" rtlCol="0" anchor="ctr"/>
          <a:lstStyle>
            <a:lvl1pPr algn="r">
              <a:defRPr sz="1100">
                <a:solidFill>
                  <a:schemeClr val="tx1">
                    <a:tint val="75000"/>
                  </a:schemeClr>
                </a:solidFill>
              </a:defRPr>
            </a:lvl1pPr>
          </a:lstStyle>
          <a:p>
            <a:fld id="{2A013F82-EE5E-44EE-A61D-E31C6657F26F}" type="slidenum">
              <a:rPr lang="en-US" smtClean="0"/>
              <a:pPr/>
              <a:t>‹#›</a:t>
            </a:fld>
            <a:endParaRPr lang="en-US"/>
          </a:p>
        </p:txBody>
      </p:sp>
    </p:spTree>
    <p:extLst>
      <p:ext uri="{BB962C8B-B14F-4D97-AF65-F5344CB8AC3E}">
        <p14:creationId xmlns:p14="http://schemas.microsoft.com/office/powerpoint/2010/main" val="140305999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600" kern="1200" spc="100" baseline="0">
          <a:solidFill>
            <a:schemeClr val="tx1"/>
          </a:solidFill>
          <a:latin typeface="+mj-lt"/>
          <a:ea typeface="+mj-ea"/>
          <a:cs typeface="+mj-cs"/>
        </a:defRPr>
      </a:lvl1pPr>
    </p:titleStyle>
    <p:body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39"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nsf.gov/statistics/wmpd/"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912812" y="1066800"/>
            <a:ext cx="8382002" cy="3657600"/>
          </a:xfrm>
        </p:spPr>
        <p:txBody>
          <a:bodyPr>
            <a:normAutofit fontScale="90000"/>
          </a:bodyPr>
          <a:lstStyle/>
          <a:p>
            <a:r>
              <a:rPr lang="en-US" dirty="0"/>
              <a:t>The Role of Resilience in the STEM Identities of Post-secondary Students: A Qualitative </a:t>
            </a:r>
            <a:r>
              <a:rPr lang="en-US" dirty="0" err="1"/>
              <a:t>Metasynthesis</a:t>
            </a:r>
            <a:endParaRPr lang="en-US" dirty="0"/>
          </a:p>
        </p:txBody>
      </p:sp>
      <p:sp>
        <p:nvSpPr>
          <p:cNvPr id="4" name="Subtitle 3"/>
          <p:cNvSpPr>
            <a:spLocks noGrp="1"/>
          </p:cNvSpPr>
          <p:nvPr>
            <p:ph type="subTitle" idx="1"/>
          </p:nvPr>
        </p:nvSpPr>
        <p:spPr>
          <a:xfrm>
            <a:off x="912812" y="4800600"/>
            <a:ext cx="8382001" cy="1676400"/>
          </a:xfrm>
        </p:spPr>
        <p:txBody>
          <a:bodyPr>
            <a:normAutofit/>
          </a:bodyPr>
          <a:lstStyle/>
          <a:p>
            <a:pPr algn="ctr"/>
            <a:r>
              <a:rPr lang="it-IT" dirty="0"/>
              <a:t>Karen Benn Marshall, Oakwood University</a:t>
            </a:r>
          </a:p>
          <a:p>
            <a:pPr algn="ctr"/>
            <a:r>
              <a:rPr lang="it-IT" dirty="0"/>
              <a:t>Sylvia M. James, National science foundation </a:t>
            </a:r>
          </a:p>
          <a:p>
            <a:endParaRPr lang="it-IT" dirty="0"/>
          </a:p>
          <a:p>
            <a:pPr algn="ctr"/>
            <a:r>
              <a:rPr lang="it-IT" dirty="0"/>
              <a:t>Narst 2020 annual international conference</a:t>
            </a:r>
          </a:p>
          <a:p>
            <a:pPr algn="ctr"/>
            <a:r>
              <a:rPr lang="it-IT" dirty="0"/>
              <a:t>March 16, 2020 </a:t>
            </a:r>
          </a:p>
        </p:txBody>
      </p:sp>
    </p:spTree>
    <p:extLst>
      <p:ext uri="{BB962C8B-B14F-4D97-AF65-F5344CB8AC3E}">
        <p14:creationId xmlns:p14="http://schemas.microsoft.com/office/powerpoint/2010/main" val="2808920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65876-EBFB-49CF-84C0-8A66A0BD639E}"/>
              </a:ext>
            </a:extLst>
          </p:cNvPr>
          <p:cNvSpPr>
            <a:spLocks noGrp="1"/>
          </p:cNvSpPr>
          <p:nvPr>
            <p:ph type="title"/>
          </p:nvPr>
        </p:nvSpPr>
        <p:spPr/>
        <p:txBody>
          <a:bodyPr/>
          <a:lstStyle/>
          <a:p>
            <a:r>
              <a:rPr lang="en-US" dirty="0"/>
              <a:t>Study Design</a:t>
            </a:r>
          </a:p>
        </p:txBody>
      </p:sp>
      <p:sp>
        <p:nvSpPr>
          <p:cNvPr id="3" name="Content Placeholder 2">
            <a:extLst>
              <a:ext uri="{FF2B5EF4-FFF2-40B4-BE49-F238E27FC236}">
                <a16:creationId xmlns:a16="http://schemas.microsoft.com/office/drawing/2014/main" id="{7CC9E57C-544F-4C68-A024-0C68DD1B309C}"/>
              </a:ext>
            </a:extLst>
          </p:cNvPr>
          <p:cNvSpPr>
            <a:spLocks noGrp="1"/>
          </p:cNvSpPr>
          <p:nvPr>
            <p:ph idx="1"/>
          </p:nvPr>
        </p:nvSpPr>
        <p:spPr/>
        <p:txBody>
          <a:bodyPr/>
          <a:lstStyle/>
          <a:p>
            <a:r>
              <a:rPr lang="en-US" dirty="0"/>
              <a:t>21 of 26 articles met inclusion criteria in original study</a:t>
            </a:r>
          </a:p>
          <a:p>
            <a:r>
              <a:rPr lang="en-US" dirty="0"/>
              <a:t>21 of 26 articles met credibility standards</a:t>
            </a:r>
          </a:p>
          <a:p>
            <a:r>
              <a:rPr lang="en-US" dirty="0"/>
              <a:t>8 articles used for current study</a:t>
            </a:r>
          </a:p>
          <a:p>
            <a:r>
              <a:rPr lang="en-US" dirty="0"/>
              <a:t>All articles read twice by both researchers for agreement on major concepts and themes</a:t>
            </a:r>
          </a:p>
          <a:p>
            <a:pPr lvl="1"/>
            <a:endParaRPr lang="en-US" dirty="0"/>
          </a:p>
          <a:p>
            <a:endParaRPr lang="en-US" dirty="0"/>
          </a:p>
        </p:txBody>
      </p:sp>
    </p:spTree>
    <p:extLst>
      <p:ext uri="{BB962C8B-B14F-4D97-AF65-F5344CB8AC3E}">
        <p14:creationId xmlns:p14="http://schemas.microsoft.com/office/powerpoint/2010/main" val="2042957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Study Design:  Summary of Articles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366784692"/>
              </p:ext>
            </p:extLst>
          </p:nvPr>
        </p:nvGraphicFramePr>
        <p:xfrm>
          <a:off x="1370012" y="2103183"/>
          <a:ext cx="9448800" cy="4450015"/>
        </p:xfrm>
        <a:graphic>
          <a:graphicData uri="http://schemas.openxmlformats.org/drawingml/2006/table">
            <a:tbl>
              <a:tblPr firstRow="1" firstCol="1" bandRow="1">
                <a:tableStyleId>{5C22544A-7EE6-4342-B048-85BDC9FD1C3A}</a:tableStyleId>
              </a:tblPr>
              <a:tblGrid>
                <a:gridCol w="2141098">
                  <a:extLst>
                    <a:ext uri="{9D8B030D-6E8A-4147-A177-3AD203B41FA5}">
                      <a16:colId xmlns:a16="http://schemas.microsoft.com/office/drawing/2014/main" val="20000"/>
                    </a:ext>
                  </a:extLst>
                </a:gridCol>
                <a:gridCol w="1247242">
                  <a:extLst>
                    <a:ext uri="{9D8B030D-6E8A-4147-A177-3AD203B41FA5}">
                      <a16:colId xmlns:a16="http://schemas.microsoft.com/office/drawing/2014/main" val="20001"/>
                    </a:ext>
                  </a:extLst>
                </a:gridCol>
                <a:gridCol w="3609441">
                  <a:extLst>
                    <a:ext uri="{9D8B030D-6E8A-4147-A177-3AD203B41FA5}">
                      <a16:colId xmlns:a16="http://schemas.microsoft.com/office/drawing/2014/main" val="20002"/>
                    </a:ext>
                  </a:extLst>
                </a:gridCol>
                <a:gridCol w="2451019">
                  <a:extLst>
                    <a:ext uri="{9D8B030D-6E8A-4147-A177-3AD203B41FA5}">
                      <a16:colId xmlns:a16="http://schemas.microsoft.com/office/drawing/2014/main" val="20003"/>
                    </a:ext>
                  </a:extLst>
                </a:gridCol>
              </a:tblGrid>
              <a:tr h="228655">
                <a:tc>
                  <a:txBody>
                    <a:bodyPr/>
                    <a:lstStyle/>
                    <a:p>
                      <a:pPr marL="0" marR="0">
                        <a:lnSpc>
                          <a:spcPct val="107000"/>
                        </a:lnSpc>
                        <a:spcBef>
                          <a:spcPts val="0"/>
                        </a:spcBef>
                        <a:spcAft>
                          <a:spcPts val="0"/>
                        </a:spcAft>
                      </a:pPr>
                      <a:r>
                        <a:rPr lang="en-US" sz="1200">
                          <a:effectLst/>
                        </a:rPr>
                        <a:t>Author (s)</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Year</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Description of participants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Methodology</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467867">
                <a:tc>
                  <a:txBody>
                    <a:bodyPr/>
                    <a:lstStyle/>
                    <a:p>
                      <a:pPr marL="0" marR="0">
                        <a:lnSpc>
                          <a:spcPct val="107000"/>
                        </a:lnSpc>
                        <a:spcBef>
                          <a:spcPts val="0"/>
                        </a:spcBef>
                        <a:spcAft>
                          <a:spcPts val="0"/>
                        </a:spcAft>
                      </a:pPr>
                      <a:r>
                        <a:rPr lang="en-US" sz="1200">
                          <a:effectLst/>
                        </a:rPr>
                        <a:t>Burt, Williams &amp; Smith</a:t>
                      </a:r>
                      <a:endParaRPr lang="en-US" sz="1100">
                        <a:effectLst/>
                      </a:endParaRPr>
                    </a:p>
                    <a:p>
                      <a:pPr marL="0" marR="0">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2018</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21 Black male graduate students</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semi-structured interviews</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467867">
                <a:tc>
                  <a:txBody>
                    <a:bodyPr/>
                    <a:lstStyle/>
                    <a:p>
                      <a:pPr marL="0" marR="0">
                        <a:lnSpc>
                          <a:spcPct val="107000"/>
                        </a:lnSpc>
                        <a:spcBef>
                          <a:spcPts val="0"/>
                        </a:spcBef>
                        <a:spcAft>
                          <a:spcPts val="0"/>
                        </a:spcAft>
                      </a:pPr>
                      <a:r>
                        <a:rPr lang="en-US" sz="1200">
                          <a:effectLst/>
                        </a:rPr>
                        <a:t>Carlone &amp; Johnson</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2007</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15 Latina, Black &amp; Native American female undergraduate students</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ethnography</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707079">
                <a:tc>
                  <a:txBody>
                    <a:bodyPr/>
                    <a:lstStyle/>
                    <a:p>
                      <a:pPr marL="0" marR="0">
                        <a:lnSpc>
                          <a:spcPct val="107000"/>
                        </a:lnSpc>
                        <a:spcBef>
                          <a:spcPts val="0"/>
                        </a:spcBef>
                        <a:spcAft>
                          <a:spcPts val="0"/>
                        </a:spcAft>
                      </a:pPr>
                      <a:r>
                        <a:rPr lang="en-US" sz="1200">
                          <a:effectLst/>
                        </a:rPr>
                        <a:t>Gazley, Remich, Naffziger-Hirsch, Keller, Campbell &amp; McGee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2014</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49 Black, 27, Latina, 22 Native American, 4 multi-racial graduate students</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semi-structured interviews</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467867">
                <a:tc>
                  <a:txBody>
                    <a:bodyPr/>
                    <a:lstStyle/>
                    <a:p>
                      <a:pPr marL="0" marR="0">
                        <a:lnSpc>
                          <a:spcPct val="107000"/>
                        </a:lnSpc>
                        <a:spcBef>
                          <a:spcPts val="0"/>
                        </a:spcBef>
                        <a:spcAft>
                          <a:spcPts val="0"/>
                        </a:spcAft>
                      </a:pPr>
                      <a:r>
                        <a:rPr lang="en-US" sz="1200">
                          <a:effectLst/>
                        </a:rPr>
                        <a:t>Gibau</a:t>
                      </a:r>
                      <a:endParaRPr lang="en-US" sz="1100">
                        <a:effectLst/>
                      </a:endParaRPr>
                    </a:p>
                    <a:p>
                      <a:pPr marL="0" marR="0">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2015</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18 African American</a:t>
                      </a:r>
                      <a:endParaRPr lang="en-US" sz="1100" dirty="0">
                        <a:effectLst/>
                      </a:endParaRPr>
                    </a:p>
                    <a:p>
                      <a:pPr marL="0" marR="0">
                        <a:lnSpc>
                          <a:spcPct val="107000"/>
                        </a:lnSpc>
                        <a:spcBef>
                          <a:spcPts val="0"/>
                        </a:spcBef>
                        <a:spcAft>
                          <a:spcPts val="0"/>
                        </a:spcAft>
                      </a:pPr>
                      <a:r>
                        <a:rPr lang="en-US" sz="1200" dirty="0">
                          <a:effectLst/>
                        </a:rPr>
                        <a:t>graduate (16 women and 2 men)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phenomenology</a:t>
                      </a:r>
                      <a:endParaRPr lang="en-US" sz="1100">
                        <a:effectLst/>
                      </a:endParaRPr>
                    </a:p>
                    <a:p>
                      <a:pPr marL="0" marR="0">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467867">
                <a:tc>
                  <a:txBody>
                    <a:bodyPr/>
                    <a:lstStyle/>
                    <a:p>
                      <a:pPr marL="0" marR="0">
                        <a:lnSpc>
                          <a:spcPct val="107000"/>
                        </a:lnSpc>
                        <a:spcBef>
                          <a:spcPts val="0"/>
                        </a:spcBef>
                        <a:spcAft>
                          <a:spcPts val="0"/>
                        </a:spcAft>
                      </a:pPr>
                      <a:r>
                        <a:rPr lang="en-US" sz="1200" dirty="0">
                          <a:effectLst/>
                        </a:rPr>
                        <a:t>Malone &amp; </a:t>
                      </a:r>
                      <a:r>
                        <a:rPr lang="en-US" sz="1200" dirty="0" err="1">
                          <a:effectLst/>
                        </a:rPr>
                        <a:t>Barabino</a:t>
                      </a:r>
                      <a:r>
                        <a:rPr lang="en-US" sz="1200" dirty="0">
                          <a:effectLst/>
                        </a:rPr>
                        <a:t> </a:t>
                      </a:r>
                      <a:endParaRPr lang="en-US" sz="1100" dirty="0">
                        <a:effectLst/>
                      </a:endParaRPr>
                    </a:p>
                    <a:p>
                      <a:pPr marL="0" marR="27940">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2009</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24 African American, Caribbean, African, Other undergraduate &amp; graduate students</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focus groups and interviews</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707079">
                <a:tc>
                  <a:txBody>
                    <a:bodyPr/>
                    <a:lstStyle/>
                    <a:p>
                      <a:pPr marL="0" marR="0">
                        <a:lnSpc>
                          <a:spcPct val="107000"/>
                        </a:lnSpc>
                        <a:spcBef>
                          <a:spcPts val="0"/>
                        </a:spcBef>
                        <a:spcAft>
                          <a:spcPts val="0"/>
                        </a:spcAft>
                      </a:pPr>
                      <a:r>
                        <a:rPr lang="en-US" sz="1200">
                          <a:effectLst/>
                        </a:rPr>
                        <a:t>Remich, Naffziger-Hirsch, Gazley &amp; McGee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2016</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25 African American, 20 Hispanic/Latino, 4 Native American, 2 Asian, 2 White/non-Hispanic undergraduate &amp; graduate students</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interviews</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467867">
                <a:tc>
                  <a:txBody>
                    <a:bodyPr/>
                    <a:lstStyle/>
                    <a:p>
                      <a:pPr marL="0" marR="0">
                        <a:lnSpc>
                          <a:spcPct val="107000"/>
                        </a:lnSpc>
                        <a:spcBef>
                          <a:spcPts val="0"/>
                        </a:spcBef>
                        <a:spcAft>
                          <a:spcPts val="0"/>
                        </a:spcAft>
                      </a:pPr>
                      <a:r>
                        <a:rPr lang="en-US" sz="1200">
                          <a:effectLst/>
                        </a:rPr>
                        <a:t>Sriram, Rishi &amp; Diaz</a:t>
                      </a:r>
                      <a:endParaRPr lang="en-US" sz="1100">
                        <a:effectLst/>
                      </a:endParaRPr>
                    </a:p>
                    <a:p>
                      <a:pPr marL="0" marR="0">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2016</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9 Hispanic, African American, East Asian, Southeast Asian undergraduate students</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phenomenological case study</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467867">
                <a:tc>
                  <a:txBody>
                    <a:bodyPr/>
                    <a:lstStyle/>
                    <a:p>
                      <a:pPr marL="0" marR="0">
                        <a:lnSpc>
                          <a:spcPct val="107000"/>
                        </a:lnSpc>
                        <a:spcBef>
                          <a:spcPts val="0"/>
                        </a:spcBef>
                        <a:spcAft>
                          <a:spcPts val="0"/>
                        </a:spcAft>
                      </a:pPr>
                      <a:r>
                        <a:rPr lang="en-US" sz="1200">
                          <a:effectLst/>
                        </a:rPr>
                        <a:t>Villa, Wandermurem, Hampton, &amp; Espquinca</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2016</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26 Hispanic undergraduate students</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semi-structured interviews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bl>
          </a:graphicData>
        </a:graphic>
      </p:graphicFrame>
      <p:sp>
        <p:nvSpPr>
          <p:cNvPr id="4" name="Rectangle 1"/>
          <p:cNvSpPr>
            <a:spLocks noChangeArrowheads="1"/>
          </p:cNvSpPr>
          <p:nvPr/>
        </p:nvSpPr>
        <p:spPr bwMode="auto">
          <a:xfrm>
            <a:off x="0" y="0"/>
            <a:ext cx="12188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Table 1 </a:t>
            </a:r>
            <a:r>
              <a:rPr kumimoji="0" lang="en-US" altLang="en-US" sz="1200" b="0" i="0" u="none" strike="noStrike" cap="none" normalizeH="0" baseline="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a:t>
            </a:r>
            <a:r>
              <a:rPr kumimoji="0" lang="en-US" altLang="en-US" sz="1200" b="0" i="0" u="none" strike="noStrike" cap="none" normalizeH="0" baseline="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Studies Used in Constant Targeted Comparison</a:t>
            </a:r>
            <a:endParaRPr kumimoji="0" lang="en-US" altLang="en-US" sz="7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38886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499EC-46D4-496C-AD6F-EA0980BE01D8}"/>
              </a:ext>
            </a:extLst>
          </p:cNvPr>
          <p:cNvSpPr>
            <a:spLocks noGrp="1"/>
          </p:cNvSpPr>
          <p:nvPr>
            <p:ph type="title"/>
          </p:nvPr>
        </p:nvSpPr>
        <p:spPr/>
        <p:txBody>
          <a:bodyPr/>
          <a:lstStyle/>
          <a:p>
            <a:r>
              <a:rPr lang="en-US" dirty="0"/>
              <a:t>Constant Targeted Comparison</a:t>
            </a:r>
          </a:p>
        </p:txBody>
      </p:sp>
      <p:sp>
        <p:nvSpPr>
          <p:cNvPr id="3" name="Content Placeholder 2">
            <a:extLst>
              <a:ext uri="{FF2B5EF4-FFF2-40B4-BE49-F238E27FC236}">
                <a16:creationId xmlns:a16="http://schemas.microsoft.com/office/drawing/2014/main" id="{37777FF4-2B4E-423C-B5DB-5944F1E75AB7}"/>
              </a:ext>
            </a:extLst>
          </p:cNvPr>
          <p:cNvSpPr>
            <a:spLocks noGrp="1"/>
          </p:cNvSpPr>
          <p:nvPr>
            <p:ph idx="1"/>
          </p:nvPr>
        </p:nvSpPr>
        <p:spPr/>
        <p:txBody>
          <a:bodyPr/>
          <a:lstStyle/>
          <a:p>
            <a:pPr lvl="1"/>
            <a:r>
              <a:rPr lang="en-US" sz="2400" dirty="0"/>
              <a:t>A targeted phenomenon is compared with a concept not addressed in the studies to be synthesized </a:t>
            </a:r>
            <a:r>
              <a:rPr lang="en-US" sz="2800" dirty="0"/>
              <a:t>(</a:t>
            </a:r>
            <a:r>
              <a:rPr lang="en-US" sz="2400" dirty="0" err="1"/>
              <a:t>Sandelowski</a:t>
            </a:r>
            <a:r>
              <a:rPr lang="en-US" sz="2400" dirty="0"/>
              <a:t> and Barroso (2007)</a:t>
            </a:r>
          </a:p>
          <a:p>
            <a:pPr lvl="1"/>
            <a:r>
              <a:rPr lang="en-US" sz="2400" dirty="0"/>
              <a:t>In this study, the </a:t>
            </a:r>
            <a:r>
              <a:rPr lang="en-US" sz="2200" dirty="0"/>
              <a:t>focus was on the entirety of the results as the source of comparison rather than individual quotations or a subset of the findings</a:t>
            </a:r>
          </a:p>
          <a:p>
            <a:pPr lvl="1"/>
            <a:r>
              <a:rPr lang="en-US" sz="2400" dirty="0"/>
              <a:t>Comparison:  Study Identity (focus of studies) and Student Resilience (targeted concept)</a:t>
            </a:r>
            <a:endParaRPr lang="en-US" dirty="0"/>
          </a:p>
          <a:p>
            <a:pPr lvl="1"/>
            <a:r>
              <a:rPr lang="en-US" sz="2400" dirty="0"/>
              <a:t>Findings from the 8 qualitative studies were used to create lists of “abstract phrases”</a:t>
            </a:r>
          </a:p>
          <a:p>
            <a:pPr lvl="1"/>
            <a:r>
              <a:rPr lang="en-US" sz="2400" dirty="0"/>
              <a:t>Three themes emerged:  Mutual Experiences, Coping Mechanisms, Minority Student Impediments</a:t>
            </a:r>
          </a:p>
          <a:p>
            <a:pPr lvl="1"/>
            <a:endParaRPr lang="en-US" sz="2400" dirty="0"/>
          </a:p>
          <a:p>
            <a:endParaRPr lang="en-US" dirty="0"/>
          </a:p>
        </p:txBody>
      </p:sp>
    </p:spTree>
    <p:extLst>
      <p:ext uri="{BB962C8B-B14F-4D97-AF65-F5344CB8AC3E}">
        <p14:creationId xmlns:p14="http://schemas.microsoft.com/office/powerpoint/2010/main" val="971794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Findings and Analyses</a:t>
            </a:r>
          </a:p>
        </p:txBody>
      </p:sp>
      <p:sp>
        <p:nvSpPr>
          <p:cNvPr id="14" name="Content Placeholder 13"/>
          <p:cNvSpPr>
            <a:spLocks noGrp="1"/>
          </p:cNvSpPr>
          <p:nvPr>
            <p:ph idx="1"/>
          </p:nvPr>
        </p:nvSpPr>
        <p:spPr/>
        <p:txBody>
          <a:bodyPr>
            <a:normAutofit/>
          </a:bodyPr>
          <a:lstStyle/>
          <a:p>
            <a:r>
              <a:rPr lang="en-US" b="1" dirty="0"/>
              <a:t>Categories of Comparisons derived from three themes</a:t>
            </a:r>
            <a:endParaRPr lang="en-US" dirty="0"/>
          </a:p>
          <a:p>
            <a:pPr lvl="1"/>
            <a:r>
              <a:rPr lang="en-US" dirty="0"/>
              <a:t>STEM Identity resilience vs. STEM Identity fatigue</a:t>
            </a:r>
          </a:p>
          <a:p>
            <a:pPr lvl="1"/>
            <a:r>
              <a:rPr lang="en-US" dirty="0"/>
              <a:t>Racially Disadvantaged STEM Identity vs. Racially Privileged STEM Identity and Student Resilience</a:t>
            </a:r>
          </a:p>
          <a:p>
            <a:pPr lvl="1"/>
            <a:r>
              <a:rPr lang="en-US" dirty="0"/>
              <a:t>Resilience and STEM Identity Membership and Belonging vs. Exclusion and Isolation  </a:t>
            </a:r>
          </a:p>
          <a:p>
            <a:pPr lvl="1"/>
            <a:r>
              <a:rPr lang="en-US" dirty="0"/>
              <a:t>STEM Identity, Agency and Resilience vs. STEM Identity, Apathy and Resignation </a:t>
            </a:r>
          </a:p>
          <a:p>
            <a:pPr lvl="1"/>
            <a:r>
              <a:rPr lang="en-US" dirty="0"/>
              <a:t>Resilience in STEM Identity Validation/Recognition vs. STEM Identity Suppression </a:t>
            </a:r>
          </a:p>
          <a:p>
            <a:pPr lvl="1"/>
            <a:r>
              <a:rPr lang="en-US" dirty="0"/>
              <a:t>Resilience as a component of Gender Biased STEM Identity v.  Gender Neutral STEM Identity</a:t>
            </a:r>
          </a:p>
          <a:p>
            <a:endParaRPr lang="en-US" dirty="0"/>
          </a:p>
        </p:txBody>
      </p:sp>
    </p:spTree>
    <p:extLst>
      <p:ext uri="{BB962C8B-B14F-4D97-AF65-F5344CB8AC3E}">
        <p14:creationId xmlns:p14="http://schemas.microsoft.com/office/powerpoint/2010/main" val="3400817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91B139-B982-4279-AB6F-4A4769665C40}"/>
              </a:ext>
            </a:extLst>
          </p:cNvPr>
          <p:cNvSpPr>
            <a:spLocks noGrp="1"/>
          </p:cNvSpPr>
          <p:nvPr>
            <p:ph type="title"/>
          </p:nvPr>
        </p:nvSpPr>
        <p:spPr>
          <a:xfrm>
            <a:off x="1522412" y="457199"/>
            <a:ext cx="9144001" cy="1371600"/>
          </a:xfrm>
        </p:spPr>
        <p:txBody>
          <a:bodyPr>
            <a:normAutofit fontScale="90000"/>
          </a:bodyPr>
          <a:lstStyle/>
          <a:p>
            <a:r>
              <a:rPr lang="en-US" dirty="0"/>
              <a:t>Highlights from Findings </a:t>
            </a:r>
            <a:br>
              <a:rPr lang="en-US" dirty="0"/>
            </a:br>
            <a:r>
              <a:rPr lang="en-US" sz="3100" dirty="0"/>
              <a:t>(Summarized into Four Major Categories)</a:t>
            </a:r>
            <a:br>
              <a:rPr lang="en-US" sz="3100" dirty="0"/>
            </a:br>
            <a:endParaRPr lang="en-US" sz="3100" dirty="0"/>
          </a:p>
        </p:txBody>
      </p:sp>
      <p:sp>
        <p:nvSpPr>
          <p:cNvPr id="4" name="Text Placeholder 3">
            <a:extLst>
              <a:ext uri="{FF2B5EF4-FFF2-40B4-BE49-F238E27FC236}">
                <a16:creationId xmlns:a16="http://schemas.microsoft.com/office/drawing/2014/main" id="{379F9722-4291-4A7E-8FD7-B4F105560F0C}"/>
              </a:ext>
            </a:extLst>
          </p:cNvPr>
          <p:cNvSpPr>
            <a:spLocks noGrp="1"/>
          </p:cNvSpPr>
          <p:nvPr>
            <p:ph type="body" idx="1"/>
          </p:nvPr>
        </p:nvSpPr>
        <p:spPr>
          <a:xfrm>
            <a:off x="1516185" y="1657350"/>
            <a:ext cx="4572002" cy="1028700"/>
          </a:xfrm>
        </p:spPr>
        <p:txBody>
          <a:bodyPr/>
          <a:lstStyle/>
          <a:p>
            <a:r>
              <a:rPr lang="en-US" dirty="0"/>
              <a:t>Resilience, fatigue &amp; Racially privileged and disadvantaged stem Identity</a:t>
            </a:r>
          </a:p>
        </p:txBody>
      </p:sp>
      <p:sp>
        <p:nvSpPr>
          <p:cNvPr id="3" name="Content Placeholder 2">
            <a:extLst>
              <a:ext uri="{FF2B5EF4-FFF2-40B4-BE49-F238E27FC236}">
                <a16:creationId xmlns:a16="http://schemas.microsoft.com/office/drawing/2014/main" id="{F5AA28FA-E6A1-47E0-90B0-CFCBF8BCCF23}"/>
              </a:ext>
            </a:extLst>
          </p:cNvPr>
          <p:cNvSpPr>
            <a:spLocks noGrp="1"/>
          </p:cNvSpPr>
          <p:nvPr>
            <p:ph sz="half" idx="2"/>
          </p:nvPr>
        </p:nvSpPr>
        <p:spPr>
          <a:xfrm>
            <a:off x="1516185" y="2895600"/>
            <a:ext cx="4416552" cy="3276600"/>
          </a:xfrm>
        </p:spPr>
        <p:txBody>
          <a:bodyPr>
            <a:normAutofit fontScale="92500" lnSpcReduction="20000"/>
          </a:bodyPr>
          <a:lstStyle/>
          <a:p>
            <a:r>
              <a:rPr lang="en-US" dirty="0"/>
              <a:t>Stereotypes, bias and need to prove ability leads to STEM identity fatigue (Burt, et.al., 2018; </a:t>
            </a:r>
            <a:r>
              <a:rPr lang="en-US" dirty="0" err="1"/>
              <a:t>Gazley</a:t>
            </a:r>
            <a:r>
              <a:rPr lang="en-US" dirty="0"/>
              <a:t>, et.al., 2014; Malone &amp; </a:t>
            </a:r>
            <a:r>
              <a:rPr lang="en-US" dirty="0" err="1"/>
              <a:t>Barabino</a:t>
            </a:r>
            <a:r>
              <a:rPr lang="en-US" dirty="0"/>
              <a:t>, 2009)</a:t>
            </a:r>
          </a:p>
          <a:p>
            <a:r>
              <a:rPr lang="en-US" dirty="0"/>
              <a:t>Robust STEM identities and competence used to disprove stereotypes (</a:t>
            </a:r>
            <a:r>
              <a:rPr lang="en-US" dirty="0" err="1"/>
              <a:t>Carlone</a:t>
            </a:r>
            <a:r>
              <a:rPr lang="en-US" dirty="0"/>
              <a:t> &amp; Johnson, 2007; </a:t>
            </a:r>
            <a:r>
              <a:rPr lang="en-US" dirty="0" err="1"/>
              <a:t>Gazley</a:t>
            </a:r>
            <a:r>
              <a:rPr lang="en-US" dirty="0"/>
              <a:t>, et al., 2014). </a:t>
            </a:r>
          </a:p>
          <a:p>
            <a:endParaRPr lang="en-US" dirty="0"/>
          </a:p>
          <a:p>
            <a:endParaRPr lang="en-US" dirty="0"/>
          </a:p>
        </p:txBody>
      </p:sp>
      <p:sp>
        <p:nvSpPr>
          <p:cNvPr id="5" name="Text Placeholder 4">
            <a:extLst>
              <a:ext uri="{FF2B5EF4-FFF2-40B4-BE49-F238E27FC236}">
                <a16:creationId xmlns:a16="http://schemas.microsoft.com/office/drawing/2014/main" id="{1FEF03D4-FD11-4B82-97B7-D9F5E57521A8}"/>
              </a:ext>
            </a:extLst>
          </p:cNvPr>
          <p:cNvSpPr>
            <a:spLocks noGrp="1"/>
          </p:cNvSpPr>
          <p:nvPr>
            <p:ph type="body" sz="quarter" idx="3"/>
          </p:nvPr>
        </p:nvSpPr>
        <p:spPr>
          <a:xfrm>
            <a:off x="6279416" y="1600200"/>
            <a:ext cx="4416552" cy="990600"/>
          </a:xfrm>
        </p:spPr>
        <p:txBody>
          <a:bodyPr/>
          <a:lstStyle/>
          <a:p>
            <a:endParaRPr lang="en-US" dirty="0"/>
          </a:p>
          <a:p>
            <a:endParaRPr lang="en-US" dirty="0"/>
          </a:p>
          <a:p>
            <a:r>
              <a:rPr lang="en-US" dirty="0"/>
              <a:t>STEM Identity Membership, Belonging, Isolation, and Agency</a:t>
            </a:r>
          </a:p>
          <a:p>
            <a:endParaRPr lang="en-US" dirty="0"/>
          </a:p>
          <a:p>
            <a:endParaRPr lang="en-US" dirty="0"/>
          </a:p>
        </p:txBody>
      </p:sp>
      <p:sp>
        <p:nvSpPr>
          <p:cNvPr id="6" name="Content Placeholder 5">
            <a:extLst>
              <a:ext uri="{FF2B5EF4-FFF2-40B4-BE49-F238E27FC236}">
                <a16:creationId xmlns:a16="http://schemas.microsoft.com/office/drawing/2014/main" id="{891B5D93-E2F7-48ED-AF82-D8A9C5246235}"/>
              </a:ext>
            </a:extLst>
          </p:cNvPr>
          <p:cNvSpPr>
            <a:spLocks noGrp="1"/>
          </p:cNvSpPr>
          <p:nvPr>
            <p:ph sz="quarter" idx="4"/>
          </p:nvPr>
        </p:nvSpPr>
        <p:spPr/>
        <p:txBody>
          <a:bodyPr>
            <a:normAutofit fontScale="92500" lnSpcReduction="20000"/>
          </a:bodyPr>
          <a:lstStyle/>
          <a:p>
            <a:r>
              <a:rPr lang="en-US" dirty="0"/>
              <a:t>Minority students are marginalized, made to feel invisible or “</a:t>
            </a:r>
            <a:r>
              <a:rPr lang="en-US" dirty="0" err="1"/>
              <a:t>hypervisible</a:t>
            </a:r>
            <a:r>
              <a:rPr lang="en-US" dirty="0"/>
              <a:t>” (Burt, et al., 2018; Malone &amp; </a:t>
            </a:r>
            <a:r>
              <a:rPr lang="en-US" dirty="0" err="1"/>
              <a:t>Barabino</a:t>
            </a:r>
            <a:r>
              <a:rPr lang="en-US" dirty="0"/>
              <a:t>, 2009; </a:t>
            </a:r>
            <a:r>
              <a:rPr lang="en-US" dirty="0" err="1"/>
              <a:t>Gibau</a:t>
            </a:r>
            <a:r>
              <a:rPr lang="en-US" dirty="0"/>
              <a:t>, 2015)</a:t>
            </a:r>
          </a:p>
          <a:p>
            <a:r>
              <a:rPr lang="en-US" dirty="0"/>
              <a:t>Strong social, cultural and familial networks ameliorate effects of isolation (Villa, </a:t>
            </a:r>
            <a:r>
              <a:rPr lang="en-US" dirty="0" err="1"/>
              <a:t>Wandermuren</a:t>
            </a:r>
            <a:r>
              <a:rPr lang="en-US" dirty="0"/>
              <a:t>, Hampton, &amp; </a:t>
            </a:r>
            <a:r>
              <a:rPr lang="en-US" dirty="0" err="1"/>
              <a:t>Esquinca</a:t>
            </a:r>
            <a:r>
              <a:rPr lang="en-US" dirty="0"/>
              <a:t>, 2016)</a:t>
            </a:r>
          </a:p>
          <a:p>
            <a:r>
              <a:rPr lang="en-US" dirty="0"/>
              <a:t>Agency used to forge pathways in majority institutions </a:t>
            </a:r>
          </a:p>
        </p:txBody>
      </p:sp>
    </p:spTree>
    <p:extLst>
      <p:ext uri="{BB962C8B-B14F-4D97-AF65-F5344CB8AC3E}">
        <p14:creationId xmlns:p14="http://schemas.microsoft.com/office/powerpoint/2010/main" val="2870072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CF02B-A227-4CA3-A8AC-C7BAFA69199C}"/>
              </a:ext>
            </a:extLst>
          </p:cNvPr>
          <p:cNvSpPr>
            <a:spLocks noGrp="1"/>
          </p:cNvSpPr>
          <p:nvPr>
            <p:ph type="title"/>
          </p:nvPr>
        </p:nvSpPr>
        <p:spPr/>
        <p:txBody>
          <a:bodyPr/>
          <a:lstStyle/>
          <a:p>
            <a:r>
              <a:rPr lang="en-US" dirty="0"/>
              <a:t>Highlights from Findings</a:t>
            </a:r>
            <a:br>
              <a:rPr lang="en-US" dirty="0"/>
            </a:br>
            <a:endParaRPr lang="en-US" dirty="0"/>
          </a:p>
        </p:txBody>
      </p:sp>
      <p:sp>
        <p:nvSpPr>
          <p:cNvPr id="3" name="Text Placeholder 2">
            <a:extLst>
              <a:ext uri="{FF2B5EF4-FFF2-40B4-BE49-F238E27FC236}">
                <a16:creationId xmlns:a16="http://schemas.microsoft.com/office/drawing/2014/main" id="{8B50D437-2FC8-4829-9D91-23A37A007668}"/>
              </a:ext>
            </a:extLst>
          </p:cNvPr>
          <p:cNvSpPr>
            <a:spLocks noGrp="1"/>
          </p:cNvSpPr>
          <p:nvPr>
            <p:ph type="body" idx="1"/>
          </p:nvPr>
        </p:nvSpPr>
        <p:spPr>
          <a:xfrm>
            <a:off x="1519498" y="1773141"/>
            <a:ext cx="4416552" cy="762000"/>
          </a:xfrm>
        </p:spPr>
        <p:txBody>
          <a:bodyPr/>
          <a:lstStyle/>
          <a:p>
            <a:r>
              <a:rPr lang="en-US" dirty="0"/>
              <a:t>Resilience in stem identity validation/recognition vs. identity suppression </a:t>
            </a:r>
          </a:p>
        </p:txBody>
      </p:sp>
      <p:sp>
        <p:nvSpPr>
          <p:cNvPr id="4" name="Content Placeholder 3">
            <a:extLst>
              <a:ext uri="{FF2B5EF4-FFF2-40B4-BE49-F238E27FC236}">
                <a16:creationId xmlns:a16="http://schemas.microsoft.com/office/drawing/2014/main" id="{BBB60455-0F55-4B0C-B158-0FDD069A5252}"/>
              </a:ext>
            </a:extLst>
          </p:cNvPr>
          <p:cNvSpPr>
            <a:spLocks noGrp="1"/>
          </p:cNvSpPr>
          <p:nvPr>
            <p:ph sz="half" idx="2"/>
          </p:nvPr>
        </p:nvSpPr>
        <p:spPr/>
        <p:txBody>
          <a:bodyPr>
            <a:normAutofit fontScale="92500" lnSpcReduction="20000"/>
          </a:bodyPr>
          <a:lstStyle/>
          <a:p>
            <a:r>
              <a:rPr lang="en-US" dirty="0"/>
              <a:t>Validation of STEM identity through recognition and affirmation by “important scientific others” or supportive mentors (</a:t>
            </a:r>
            <a:r>
              <a:rPr lang="en-US" dirty="0" err="1"/>
              <a:t>Remich</a:t>
            </a:r>
            <a:r>
              <a:rPr lang="en-US" dirty="0"/>
              <a:t>, et al., 2016)</a:t>
            </a:r>
          </a:p>
          <a:p>
            <a:r>
              <a:rPr lang="en-US" dirty="0"/>
              <a:t>Self-validation occurs by defining science identity (</a:t>
            </a:r>
            <a:r>
              <a:rPr lang="en-US" dirty="0" err="1"/>
              <a:t>Carlone</a:t>
            </a:r>
            <a:r>
              <a:rPr lang="en-US" dirty="0"/>
              <a:t> &amp; Johnson, 2007)</a:t>
            </a:r>
          </a:p>
          <a:p>
            <a:r>
              <a:rPr lang="en-US" dirty="0"/>
              <a:t>Lack of mentors  or suppression of STEM identity by mentors occurs at all levels (Burt, et al., 2018) </a:t>
            </a:r>
          </a:p>
        </p:txBody>
      </p:sp>
      <p:sp>
        <p:nvSpPr>
          <p:cNvPr id="5" name="Text Placeholder 4">
            <a:extLst>
              <a:ext uri="{FF2B5EF4-FFF2-40B4-BE49-F238E27FC236}">
                <a16:creationId xmlns:a16="http://schemas.microsoft.com/office/drawing/2014/main" id="{EA5D11ED-278D-459D-A877-A8A17C70C031}"/>
              </a:ext>
            </a:extLst>
          </p:cNvPr>
          <p:cNvSpPr>
            <a:spLocks noGrp="1"/>
          </p:cNvSpPr>
          <p:nvPr>
            <p:ph type="body" sz="quarter" idx="3"/>
          </p:nvPr>
        </p:nvSpPr>
        <p:spPr>
          <a:xfrm>
            <a:off x="6249861" y="1752600"/>
            <a:ext cx="4416552" cy="762000"/>
          </a:xfrm>
        </p:spPr>
        <p:txBody>
          <a:bodyPr/>
          <a:lstStyle/>
          <a:p>
            <a:r>
              <a:rPr lang="en-US" dirty="0"/>
              <a:t>Resilience in gender biased vs. gender neutral stem identity</a:t>
            </a:r>
          </a:p>
        </p:txBody>
      </p:sp>
      <p:sp>
        <p:nvSpPr>
          <p:cNvPr id="6" name="Content Placeholder 5">
            <a:extLst>
              <a:ext uri="{FF2B5EF4-FFF2-40B4-BE49-F238E27FC236}">
                <a16:creationId xmlns:a16="http://schemas.microsoft.com/office/drawing/2014/main" id="{4F3A58C8-A7F8-490A-98EE-0B26D41C362F}"/>
              </a:ext>
            </a:extLst>
          </p:cNvPr>
          <p:cNvSpPr>
            <a:spLocks noGrp="1"/>
          </p:cNvSpPr>
          <p:nvPr>
            <p:ph sz="quarter" idx="4"/>
          </p:nvPr>
        </p:nvSpPr>
        <p:spPr/>
        <p:txBody>
          <a:bodyPr>
            <a:normAutofit fontScale="92500" lnSpcReduction="20000"/>
          </a:bodyPr>
          <a:lstStyle/>
          <a:p>
            <a:r>
              <a:rPr lang="en-US" dirty="0"/>
              <a:t>Gender bias occurs when Black male students are marginalized, denied support, and treated in a condescending manner </a:t>
            </a:r>
          </a:p>
          <a:p>
            <a:r>
              <a:rPr lang="en-US" dirty="0"/>
              <a:t>Females struggle in male dominated fields and may encounter masculinized pedagogies (Burt, et al., 2018;  </a:t>
            </a:r>
            <a:r>
              <a:rPr lang="en-US" dirty="0" err="1"/>
              <a:t>Carlone</a:t>
            </a:r>
            <a:r>
              <a:rPr lang="en-US" dirty="0"/>
              <a:t> &amp;  Johnson, 2007; </a:t>
            </a:r>
            <a:r>
              <a:rPr lang="en-US" dirty="0" err="1"/>
              <a:t>Gazley</a:t>
            </a:r>
            <a:r>
              <a:rPr lang="en-US" dirty="0"/>
              <a:t>, et al., 2014; Malone &amp; </a:t>
            </a:r>
            <a:r>
              <a:rPr lang="en-US" dirty="0" err="1"/>
              <a:t>Barabino</a:t>
            </a:r>
            <a:r>
              <a:rPr lang="en-US" dirty="0"/>
              <a:t>, 2009)</a:t>
            </a:r>
          </a:p>
        </p:txBody>
      </p:sp>
    </p:spTree>
    <p:extLst>
      <p:ext uri="{BB962C8B-B14F-4D97-AF65-F5344CB8AC3E}">
        <p14:creationId xmlns:p14="http://schemas.microsoft.com/office/powerpoint/2010/main" val="3500714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562897" y="381000"/>
            <a:ext cx="9144001" cy="1066800"/>
          </a:xfrm>
        </p:spPr>
        <p:txBody>
          <a:bodyPr/>
          <a:lstStyle/>
          <a:p>
            <a:r>
              <a:rPr lang="en-US" dirty="0"/>
              <a:t>Summary of Findings</a:t>
            </a:r>
          </a:p>
        </p:txBody>
      </p:sp>
      <p:sp>
        <p:nvSpPr>
          <p:cNvPr id="14" name="Content Placeholder 13"/>
          <p:cNvSpPr>
            <a:spLocks noGrp="1"/>
          </p:cNvSpPr>
          <p:nvPr>
            <p:ph idx="1"/>
          </p:nvPr>
        </p:nvSpPr>
        <p:spPr>
          <a:xfrm>
            <a:off x="1598612" y="2209800"/>
            <a:ext cx="9134391" cy="4114801"/>
          </a:xfrm>
        </p:spPr>
        <p:txBody>
          <a:bodyPr/>
          <a:lstStyle/>
          <a:p>
            <a:r>
              <a:rPr lang="en-US" dirty="0"/>
              <a:t>A strong STEM identity may help foster resilience in diverse students</a:t>
            </a:r>
          </a:p>
          <a:p>
            <a:r>
              <a:rPr lang="en-US" dirty="0"/>
              <a:t>As a type of social identity, STEM identity is reliant on social interactions in STEM settings with peers and important science others (</a:t>
            </a:r>
            <a:r>
              <a:rPr lang="en-US" dirty="0" err="1"/>
              <a:t>Kernis</a:t>
            </a:r>
            <a:r>
              <a:rPr lang="en-US" dirty="0"/>
              <a:t> &amp; Goldman, 2003)</a:t>
            </a:r>
          </a:p>
          <a:p>
            <a:r>
              <a:rPr lang="en-US" dirty="0"/>
              <a:t>The presence of competence, performance, and recognition appear to be relevant not only in the ongoing development of STEM identity but also to support recovery from negative interactions and to maintain the resilience needed to continue STEM pursuits (</a:t>
            </a:r>
            <a:r>
              <a:rPr lang="en-US" dirty="0" err="1"/>
              <a:t>Carlone</a:t>
            </a:r>
            <a:r>
              <a:rPr lang="en-US" dirty="0"/>
              <a:t> &amp; Johnson, 2007; </a:t>
            </a:r>
            <a:r>
              <a:rPr lang="en-US" dirty="0" err="1"/>
              <a:t>Masten</a:t>
            </a:r>
            <a:r>
              <a:rPr lang="en-US" dirty="0"/>
              <a:t> &amp; Powell, 2003)</a:t>
            </a:r>
          </a:p>
        </p:txBody>
      </p:sp>
    </p:spTree>
    <p:extLst>
      <p:ext uri="{BB962C8B-B14F-4D97-AF65-F5344CB8AC3E}">
        <p14:creationId xmlns:p14="http://schemas.microsoft.com/office/powerpoint/2010/main" val="3265098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522412" y="533400"/>
            <a:ext cx="9144001" cy="1371600"/>
          </a:xfrm>
        </p:spPr>
        <p:txBody>
          <a:bodyPr/>
          <a:lstStyle/>
          <a:p>
            <a:r>
              <a:rPr lang="en-US" dirty="0"/>
              <a:t>Summary of Findings</a:t>
            </a:r>
          </a:p>
        </p:txBody>
      </p:sp>
      <p:sp>
        <p:nvSpPr>
          <p:cNvPr id="14" name="Content Placeholder 13"/>
          <p:cNvSpPr>
            <a:spLocks noGrp="1"/>
          </p:cNvSpPr>
          <p:nvPr>
            <p:ph idx="1"/>
          </p:nvPr>
        </p:nvSpPr>
        <p:spPr>
          <a:xfrm>
            <a:off x="1598612" y="2209801"/>
            <a:ext cx="9134391" cy="2819400"/>
          </a:xfrm>
        </p:spPr>
        <p:txBody>
          <a:bodyPr/>
          <a:lstStyle/>
          <a:p>
            <a:r>
              <a:rPr lang="en-US" dirty="0"/>
              <a:t>Diverse students may employ a range of coping mechanisms including family and peer support systems, as well as a personal cache of innovative approaches to self-define their STEM identities and help them navigate the academic </a:t>
            </a:r>
            <a:r>
              <a:rPr lang="en-US" dirty="0" err="1"/>
              <a:t>milleu</a:t>
            </a:r>
            <a:r>
              <a:rPr lang="en-US" dirty="0"/>
              <a:t>. </a:t>
            </a:r>
          </a:p>
        </p:txBody>
      </p:sp>
    </p:spTree>
    <p:extLst>
      <p:ext uri="{BB962C8B-B14F-4D97-AF65-F5344CB8AC3E}">
        <p14:creationId xmlns:p14="http://schemas.microsoft.com/office/powerpoint/2010/main" val="2620143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Contribution to the Teaching and Learning of Science and the NARST Community</a:t>
            </a:r>
          </a:p>
        </p:txBody>
      </p:sp>
      <p:sp>
        <p:nvSpPr>
          <p:cNvPr id="14" name="Content Placeholder 13"/>
          <p:cNvSpPr>
            <a:spLocks noGrp="1"/>
          </p:cNvSpPr>
          <p:nvPr>
            <p:ph idx="1"/>
          </p:nvPr>
        </p:nvSpPr>
        <p:spPr>
          <a:xfrm>
            <a:off x="1598612" y="2209800"/>
            <a:ext cx="9134391" cy="4114801"/>
          </a:xfrm>
        </p:spPr>
        <p:txBody>
          <a:bodyPr/>
          <a:lstStyle/>
          <a:p>
            <a:r>
              <a:rPr lang="en-US" dirty="0"/>
              <a:t>Findings provide valuable insight about the relationships between a well-developed STEM identity and resilience in diverse undergraduate and graduate students</a:t>
            </a:r>
          </a:p>
          <a:p>
            <a:r>
              <a:rPr lang="en-US" dirty="0"/>
              <a:t>These findings also have important implications for the teaching, learning and researching of science education</a:t>
            </a:r>
          </a:p>
          <a:p>
            <a:r>
              <a:rPr lang="en-US" dirty="0"/>
              <a:t>Additional research is needed to better understand the relationship between a strong STEM identity and resilience in diverse undergraduate and graduate students</a:t>
            </a:r>
          </a:p>
        </p:txBody>
      </p:sp>
    </p:spTree>
    <p:extLst>
      <p:ext uri="{BB962C8B-B14F-4D97-AF65-F5344CB8AC3E}">
        <p14:creationId xmlns:p14="http://schemas.microsoft.com/office/powerpoint/2010/main" val="1283231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References</a:t>
            </a:r>
            <a:br>
              <a:rPr lang="en-US" dirty="0"/>
            </a:br>
            <a:br>
              <a:rPr lang="en-US" dirty="0"/>
            </a:br>
            <a:endParaRPr lang="en-US" dirty="0"/>
          </a:p>
        </p:txBody>
      </p:sp>
      <p:sp>
        <p:nvSpPr>
          <p:cNvPr id="5" name="Content Placeholder 4">
            <a:extLst>
              <a:ext uri="{FF2B5EF4-FFF2-40B4-BE49-F238E27FC236}">
                <a16:creationId xmlns:a16="http://schemas.microsoft.com/office/drawing/2014/main" id="{513F7DEA-820C-4108-A6BE-293F266BD60A}"/>
              </a:ext>
            </a:extLst>
          </p:cNvPr>
          <p:cNvSpPr>
            <a:spLocks noGrp="1"/>
          </p:cNvSpPr>
          <p:nvPr>
            <p:ph idx="1"/>
          </p:nvPr>
        </p:nvSpPr>
        <p:spPr>
          <a:xfrm>
            <a:off x="1522411" y="838200"/>
            <a:ext cx="9144001" cy="5867400"/>
          </a:xfrm>
        </p:spPr>
        <p:txBody>
          <a:bodyPr>
            <a:normAutofit fontScale="55000" lnSpcReduction="20000"/>
          </a:bodyPr>
          <a:lstStyle/>
          <a:p>
            <a:r>
              <a:rPr lang="en-US" dirty="0"/>
              <a:t>Burt, B. A., Williams, K. L., &amp; Smith, W. A. (2018). Into the storm: Ecological and sociological impediments to black males’ persistence in engineering graduate programs. </a:t>
            </a:r>
            <a:r>
              <a:rPr lang="en-US" i="1" dirty="0"/>
              <a:t>American Educational Research Journal</a:t>
            </a:r>
            <a:r>
              <a:rPr lang="en-US" dirty="0"/>
              <a:t>, </a:t>
            </a:r>
            <a:r>
              <a:rPr lang="en-US" i="1" dirty="0"/>
              <a:t>55</a:t>
            </a:r>
            <a:r>
              <a:rPr lang="en-US" dirty="0"/>
              <a:t>(5), 965-1006. doi:10.3102/0002831218763587</a:t>
            </a:r>
          </a:p>
          <a:p>
            <a:pPr fontAlgn="base"/>
            <a:r>
              <a:rPr lang="en-US" dirty="0" err="1"/>
              <a:t>Carlone</a:t>
            </a:r>
            <a:r>
              <a:rPr lang="en-US" dirty="0"/>
              <a:t>, H. B., &amp; Johnson, A. (2007). Understanding the science experiences of successful women of color: Science identity as an analytic lens. </a:t>
            </a:r>
            <a:r>
              <a:rPr lang="en-US" i="1" dirty="0"/>
              <a:t>Journal of Research in Science Teaching,44</a:t>
            </a:r>
            <a:r>
              <a:rPr lang="en-US" dirty="0"/>
              <a:t>(8), 1187-1218. doi:10.1002/tea.20237 </a:t>
            </a:r>
          </a:p>
          <a:p>
            <a:r>
              <a:rPr lang="en-US" dirty="0" err="1"/>
              <a:t>Gazley</a:t>
            </a:r>
            <a:r>
              <a:rPr lang="en-US" dirty="0"/>
              <a:t>, J. L., </a:t>
            </a:r>
            <a:r>
              <a:rPr lang="en-US" dirty="0" err="1"/>
              <a:t>Remich</a:t>
            </a:r>
            <a:r>
              <a:rPr lang="en-US" dirty="0"/>
              <a:t>, R., </a:t>
            </a:r>
            <a:r>
              <a:rPr lang="en-US" dirty="0" err="1"/>
              <a:t>Naffziger</a:t>
            </a:r>
            <a:r>
              <a:rPr lang="en-US" dirty="0"/>
              <a:t>-Hirsch, M. E., Keller, J., Campbell, P. B., &amp; McGee, R. (2014). Beyond preparation: Identity, cultural capital, and readiness for graduate school in the biomedical sciences. </a:t>
            </a:r>
            <a:r>
              <a:rPr lang="en-US" i="1" dirty="0"/>
              <a:t>Journal of Research in Science Teaching</a:t>
            </a:r>
            <a:r>
              <a:rPr lang="en-US" dirty="0"/>
              <a:t>, </a:t>
            </a:r>
            <a:r>
              <a:rPr lang="en-US" i="1" dirty="0"/>
              <a:t>51</a:t>
            </a:r>
            <a:r>
              <a:rPr lang="en-US" dirty="0"/>
              <a:t>(8), 1021-1048. </a:t>
            </a:r>
          </a:p>
          <a:p>
            <a:r>
              <a:rPr lang="en-US" dirty="0"/>
              <a:t>Gee, J.P. (2001). Identity as an academic lends for research in education. </a:t>
            </a:r>
            <a:r>
              <a:rPr lang="en-US" i="1" dirty="0"/>
              <a:t>Review of Educational Research, 25</a:t>
            </a:r>
            <a:r>
              <a:rPr lang="en-US" dirty="0"/>
              <a:t>, 99-125.</a:t>
            </a:r>
          </a:p>
          <a:p>
            <a:r>
              <a:rPr lang="en-US" dirty="0" err="1"/>
              <a:t>Gibau</a:t>
            </a:r>
            <a:r>
              <a:rPr lang="en-US" dirty="0"/>
              <a:t>, G. S. (2015). Considering student voices: Examining the experiences of underrepresented students in intervention programs. </a:t>
            </a:r>
            <a:r>
              <a:rPr lang="en-US" i="1" dirty="0"/>
              <a:t>CBE—Life Sciences Education</a:t>
            </a:r>
            <a:r>
              <a:rPr lang="en-US" dirty="0"/>
              <a:t>, </a:t>
            </a:r>
            <a:r>
              <a:rPr lang="en-US" i="1" dirty="0"/>
              <a:t>14</a:t>
            </a:r>
            <a:r>
              <a:rPr lang="en-US" dirty="0"/>
              <a:t>(3), ar28. doi:10.1187/cbe.14-06-0103</a:t>
            </a:r>
          </a:p>
          <a:p>
            <a:r>
              <a:rPr lang="en-US" dirty="0"/>
              <a:t>Herrera, F.A., Hurtado, S., Garcia, G.A. &amp; </a:t>
            </a:r>
            <a:r>
              <a:rPr lang="en-US" dirty="0" err="1"/>
              <a:t>Gasiewski</a:t>
            </a:r>
            <a:r>
              <a:rPr lang="en-US" dirty="0"/>
              <a:t>, J. (2012). A model for redefining STEM identity for talented STEM graduate students. American Educational Research Association.</a:t>
            </a:r>
          </a:p>
          <a:p>
            <a:r>
              <a:rPr lang="en-US" dirty="0"/>
              <a:t>Johnson, D. (2011). Women of color in science, technology, engineering, and mathematics (STEM). </a:t>
            </a:r>
            <a:r>
              <a:rPr lang="en-US" i="1" dirty="0"/>
              <a:t>New Directions for Institutional Research, 152</a:t>
            </a:r>
            <a:r>
              <a:rPr lang="en-US" dirty="0"/>
              <a:t>, 75-85.</a:t>
            </a:r>
          </a:p>
          <a:p>
            <a:r>
              <a:rPr lang="en-US" dirty="0" err="1"/>
              <a:t>Kernis</a:t>
            </a:r>
            <a:r>
              <a:rPr lang="en-US" dirty="0"/>
              <a:t>, M. H., &amp; Goldman, B. M. (2003). Stability and variability in self-concept and self-esteem. In M. R. Leary &amp; J. P. Tangney (Eds.), </a:t>
            </a:r>
            <a:r>
              <a:rPr lang="en-US" i="1" dirty="0"/>
              <a:t>Handbook of self and identity</a:t>
            </a:r>
            <a:r>
              <a:rPr lang="en-US" dirty="0"/>
              <a:t> (pp. 106-127). New York, NY, US: The Guilford Press. </a:t>
            </a:r>
          </a:p>
          <a:p>
            <a:r>
              <a:rPr lang="en-US" dirty="0"/>
              <a:t>Lincoln, Y.S. &amp; Guba, E.G. (1985). </a:t>
            </a:r>
            <a:r>
              <a:rPr lang="en-US" i="1" u="sng" dirty="0"/>
              <a:t>Naturalistic inquiry</a:t>
            </a:r>
            <a:r>
              <a:rPr lang="en-US" dirty="0"/>
              <a:t>. Newbury Park, CA: Sage Publications.</a:t>
            </a:r>
          </a:p>
          <a:p>
            <a:r>
              <a:rPr lang="en-US" dirty="0"/>
              <a:t>Malone, K., &amp; </a:t>
            </a:r>
            <a:r>
              <a:rPr lang="en-US" dirty="0" err="1"/>
              <a:t>Barabino</a:t>
            </a:r>
            <a:r>
              <a:rPr lang="en-US" dirty="0"/>
              <a:t>, G. A. (2009). Narrations of race in STEM research settings: Identity formation and its discontents. </a:t>
            </a:r>
            <a:r>
              <a:rPr lang="en-US" i="1" dirty="0"/>
              <a:t>Science Education</a:t>
            </a:r>
            <a:r>
              <a:rPr lang="en-US" dirty="0"/>
              <a:t>, </a:t>
            </a:r>
            <a:r>
              <a:rPr lang="en-US" i="1" dirty="0"/>
              <a:t>93</a:t>
            </a:r>
            <a:r>
              <a:rPr lang="en-US" dirty="0"/>
              <a:t>(3), 485-510. </a:t>
            </a:r>
          </a:p>
          <a:p>
            <a:r>
              <a:rPr lang="en-US" dirty="0" err="1"/>
              <a:t>Masten</a:t>
            </a:r>
            <a:r>
              <a:rPr lang="en-US" dirty="0"/>
              <a:t>, A. S., &amp; Powell, J. L. (2003). A resilience framework for research, policy, and </a:t>
            </a:r>
            <a:r>
              <a:rPr lang="en-US" dirty="0" err="1"/>
              <a:t>practice.In</a:t>
            </a:r>
            <a:r>
              <a:rPr lang="en-US" dirty="0"/>
              <a:t> S. S. </a:t>
            </a:r>
            <a:r>
              <a:rPr lang="en-US" dirty="0" err="1"/>
              <a:t>Luthar</a:t>
            </a:r>
            <a:r>
              <a:rPr lang="en-US" dirty="0"/>
              <a:t> (Ed.), </a:t>
            </a:r>
            <a:r>
              <a:rPr lang="en-US" i="1" dirty="0"/>
              <a:t>Resilience and vulnerability: Adaptation in the context of childhood adversities</a:t>
            </a:r>
            <a:r>
              <a:rPr lang="en-US" dirty="0"/>
              <a:t> (pp. 1-25). New York, NY, US: Cambridge University Press</a:t>
            </a:r>
          </a:p>
          <a:p>
            <a:endParaRPr lang="en-US" dirty="0"/>
          </a:p>
        </p:txBody>
      </p:sp>
    </p:spTree>
    <p:extLst>
      <p:ext uri="{BB962C8B-B14F-4D97-AF65-F5344CB8AC3E}">
        <p14:creationId xmlns:p14="http://schemas.microsoft.com/office/powerpoint/2010/main" val="1108506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Table of Contents</a:t>
            </a:r>
          </a:p>
        </p:txBody>
      </p:sp>
      <p:sp>
        <p:nvSpPr>
          <p:cNvPr id="14" name="Content Placeholder 13"/>
          <p:cNvSpPr>
            <a:spLocks noGrp="1"/>
          </p:cNvSpPr>
          <p:nvPr>
            <p:ph idx="1"/>
          </p:nvPr>
        </p:nvSpPr>
        <p:spPr/>
        <p:txBody>
          <a:bodyPr>
            <a:normAutofit fontScale="85000" lnSpcReduction="10000"/>
          </a:bodyPr>
          <a:lstStyle/>
          <a:p>
            <a:r>
              <a:rPr lang="en-US" dirty="0"/>
              <a:t>Purpose of Study</a:t>
            </a:r>
          </a:p>
          <a:p>
            <a:r>
              <a:rPr lang="en-US" dirty="0"/>
              <a:t>Rationale for Study</a:t>
            </a:r>
          </a:p>
          <a:p>
            <a:r>
              <a:rPr lang="en-US" dirty="0"/>
              <a:t>Theoretical Frameworks</a:t>
            </a:r>
          </a:p>
          <a:p>
            <a:r>
              <a:rPr lang="en-US" dirty="0"/>
              <a:t>Research Question</a:t>
            </a:r>
          </a:p>
          <a:p>
            <a:r>
              <a:rPr lang="en-US" dirty="0"/>
              <a:t>Study Design</a:t>
            </a:r>
          </a:p>
          <a:p>
            <a:r>
              <a:rPr lang="en-US" dirty="0"/>
              <a:t>Findings and Analyses</a:t>
            </a:r>
          </a:p>
          <a:p>
            <a:r>
              <a:rPr lang="en-US" dirty="0"/>
              <a:t>Summary of Findings</a:t>
            </a:r>
          </a:p>
          <a:p>
            <a:r>
              <a:rPr lang="en-US" dirty="0"/>
              <a:t>Contribution to the Teaching and Learning of Science and the NARST Community</a:t>
            </a:r>
          </a:p>
          <a:p>
            <a:r>
              <a:rPr lang="en-US" dirty="0"/>
              <a:t>References</a:t>
            </a:r>
          </a:p>
          <a:p>
            <a:endParaRPr lang="en-US" dirty="0"/>
          </a:p>
        </p:txBody>
      </p:sp>
    </p:spTree>
    <p:extLst>
      <p:ext uri="{BB962C8B-B14F-4D97-AF65-F5344CB8AC3E}">
        <p14:creationId xmlns:p14="http://schemas.microsoft.com/office/powerpoint/2010/main" val="2139132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C4B5D-E799-4168-AFCE-464695DA64D0}"/>
              </a:ext>
            </a:extLst>
          </p:cNvPr>
          <p:cNvSpPr>
            <a:spLocks noGrp="1"/>
          </p:cNvSpPr>
          <p:nvPr>
            <p:ph type="title"/>
          </p:nvPr>
        </p:nvSpPr>
        <p:spPr>
          <a:xfrm>
            <a:off x="1522413" y="380999"/>
            <a:ext cx="9134391" cy="1524000"/>
          </a:xfrm>
        </p:spPr>
        <p:txBody>
          <a:bodyPr>
            <a:normAutofit fontScale="90000"/>
          </a:bodyPr>
          <a:lstStyle/>
          <a:p>
            <a:r>
              <a:rPr lang="en-US" dirty="0"/>
              <a:t>References</a:t>
            </a:r>
            <a:br>
              <a:rPr lang="en-US" dirty="0"/>
            </a:br>
            <a:br>
              <a:rPr lang="en-US" dirty="0"/>
            </a:br>
            <a:r>
              <a:rPr lang="en-US" dirty="0"/>
              <a:t> </a:t>
            </a:r>
          </a:p>
        </p:txBody>
      </p:sp>
      <p:sp>
        <p:nvSpPr>
          <p:cNvPr id="3" name="Content Placeholder 2">
            <a:extLst>
              <a:ext uri="{FF2B5EF4-FFF2-40B4-BE49-F238E27FC236}">
                <a16:creationId xmlns:a16="http://schemas.microsoft.com/office/drawing/2014/main" id="{FC59AA36-9331-4D7D-BB15-A64B38221669}"/>
              </a:ext>
            </a:extLst>
          </p:cNvPr>
          <p:cNvSpPr>
            <a:spLocks noGrp="1"/>
          </p:cNvSpPr>
          <p:nvPr>
            <p:ph idx="1"/>
          </p:nvPr>
        </p:nvSpPr>
        <p:spPr>
          <a:xfrm>
            <a:off x="1532021" y="1066800"/>
            <a:ext cx="9134391" cy="5638799"/>
          </a:xfrm>
        </p:spPr>
        <p:txBody>
          <a:bodyPr>
            <a:normAutofit fontScale="62500" lnSpcReduction="20000"/>
          </a:bodyPr>
          <a:lstStyle/>
          <a:p>
            <a:r>
              <a:rPr lang="en-US" dirty="0"/>
              <a:t>McClain, O.L. (2014) Negotiating identity: A look at the educational experiences of Black undergraduates in STEM disciplines, </a:t>
            </a:r>
            <a:r>
              <a:rPr lang="en-US" i="1" dirty="0"/>
              <a:t>Peabody Journal of Education</a:t>
            </a:r>
            <a:r>
              <a:rPr lang="en-US" dirty="0"/>
              <a:t>,</a:t>
            </a:r>
            <a:r>
              <a:rPr lang="en-US" i="1" dirty="0"/>
              <a:t> 89</a:t>
            </a:r>
            <a:r>
              <a:rPr lang="en-US" dirty="0"/>
              <a:t>(3), 380-392.</a:t>
            </a:r>
          </a:p>
          <a:p>
            <a:r>
              <a:rPr lang="en-US" dirty="0"/>
              <a:t>National Science Foundation, National Center for Science and Engineering Statistics, 2019. </a:t>
            </a:r>
            <a:r>
              <a:rPr lang="en-US" i="1" dirty="0"/>
              <a:t>Women, Minorities, and Persons with Disabilities in Science and Engineering: 2019.</a:t>
            </a:r>
            <a:r>
              <a:rPr lang="en-US" dirty="0"/>
              <a:t>Special Report NS 19-301. Alexandria, VA. Available at </a:t>
            </a:r>
            <a:r>
              <a:rPr lang="en-US" u="sng" dirty="0">
                <a:hlinkClick r:id="rId2"/>
              </a:rPr>
              <a:t>www.nsf.gov/statistics/wmpd/</a:t>
            </a:r>
            <a:r>
              <a:rPr lang="en-US" dirty="0"/>
              <a:t>.</a:t>
            </a:r>
          </a:p>
          <a:p>
            <a:pPr fontAlgn="base"/>
            <a:r>
              <a:rPr lang="en-US" dirty="0" err="1"/>
              <a:t>Remich</a:t>
            </a:r>
            <a:r>
              <a:rPr lang="en-US" dirty="0"/>
              <a:t>, R., </a:t>
            </a:r>
            <a:r>
              <a:rPr lang="en-US" dirty="0" err="1"/>
              <a:t>Naffziger</a:t>
            </a:r>
            <a:r>
              <a:rPr lang="en-US" dirty="0"/>
              <a:t>-Hirsch, M. E., </a:t>
            </a:r>
            <a:r>
              <a:rPr lang="en-US" dirty="0" err="1"/>
              <a:t>Gazley</a:t>
            </a:r>
            <a:r>
              <a:rPr lang="en-US" dirty="0"/>
              <a:t>, J. L., &amp; McGee, R. (2016). Scientific growth and identity development during a postbaccalaureate program: Results from a multisite qualitative study. </a:t>
            </a:r>
            <a:r>
              <a:rPr lang="en-US" i="1" dirty="0"/>
              <a:t>CBE-Life Sciences Education</a:t>
            </a:r>
            <a:r>
              <a:rPr lang="en-US" dirty="0"/>
              <a:t>, </a:t>
            </a:r>
            <a:r>
              <a:rPr lang="en-US" i="1" dirty="0"/>
              <a:t>15</a:t>
            </a:r>
            <a:r>
              <a:rPr lang="en-US" dirty="0"/>
              <a:t>(3), ar25. </a:t>
            </a:r>
          </a:p>
          <a:p>
            <a:r>
              <a:rPr lang="en-US" dirty="0" err="1"/>
              <a:t>Sandelowski</a:t>
            </a:r>
            <a:r>
              <a:rPr lang="en-US" dirty="0"/>
              <a:t>, M., &amp; Barroso, J. (2007). </a:t>
            </a:r>
            <a:r>
              <a:rPr lang="en-US" i="1" dirty="0"/>
              <a:t>Handbook for Synthesizing Qualitative Research</a:t>
            </a:r>
            <a:r>
              <a:rPr lang="en-US" dirty="0"/>
              <a:t>. New York, NY: Springer Publishing Company. </a:t>
            </a:r>
          </a:p>
          <a:p>
            <a:r>
              <a:rPr lang="en-US" dirty="0"/>
              <a:t>Shenton, A.K. (2004). Strategies for ensuring trustworthiness in qualitative research projects. </a:t>
            </a:r>
            <a:r>
              <a:rPr lang="en-US" i="1" dirty="0"/>
              <a:t>Education for Information</a:t>
            </a:r>
            <a:r>
              <a:rPr lang="en-US" dirty="0"/>
              <a:t>, </a:t>
            </a:r>
            <a:r>
              <a:rPr lang="en-US" i="1" dirty="0"/>
              <a:t>22</a:t>
            </a:r>
            <a:r>
              <a:rPr lang="en-US" dirty="0"/>
              <a:t>, 63–75.</a:t>
            </a:r>
          </a:p>
          <a:p>
            <a:r>
              <a:rPr lang="en-US" dirty="0"/>
              <a:t>Sriram, R. &amp; Diaz, C. (2016). STEM as minority:  A phenomenological case study of how students of color perceive their experiences in a STEM living-learning program. </a:t>
            </a:r>
            <a:r>
              <a:rPr lang="en-US" i="1" dirty="0"/>
              <a:t>Journal of Living Spaces, 5</a:t>
            </a:r>
            <a:r>
              <a:rPr lang="en-US" dirty="0"/>
              <a:t>(1), 9-18.</a:t>
            </a:r>
          </a:p>
          <a:p>
            <a:r>
              <a:rPr lang="en-US" dirty="0"/>
              <a:t>Stevenson, A. D., Martínez, A. J., </a:t>
            </a:r>
            <a:r>
              <a:rPr lang="en-US" dirty="0" err="1"/>
              <a:t>Brkich</a:t>
            </a:r>
            <a:r>
              <a:rPr lang="en-US" dirty="0"/>
              <a:t>, K. L., Flores, B. B., </a:t>
            </a:r>
            <a:r>
              <a:rPr lang="en-US" dirty="0" err="1"/>
              <a:t>Claeys</a:t>
            </a:r>
            <a:r>
              <a:rPr lang="en-US" dirty="0"/>
              <a:t>, L., &amp; Pitts, W. (2017). Latinas’ heritage language as a source of resiliency: Impact on academic achievement in STEM fields. </a:t>
            </a:r>
            <a:r>
              <a:rPr lang="en-US" i="1" dirty="0"/>
              <a:t>Cultural Studies of Science Education,14</a:t>
            </a:r>
            <a:r>
              <a:rPr lang="en-US" dirty="0"/>
              <a:t>(1), 1-13. doi:10.1007/s11422-016-9789-6</a:t>
            </a:r>
          </a:p>
          <a:p>
            <a:r>
              <a:rPr lang="en-US" dirty="0"/>
              <a:t>Syed, M., </a:t>
            </a:r>
            <a:r>
              <a:rPr lang="en-US" dirty="0" err="1"/>
              <a:t>Azmitia</a:t>
            </a:r>
            <a:r>
              <a:rPr lang="en-US" dirty="0"/>
              <a:t>, M., &amp; Cooper, C.R. (2011). Identity and academic success among underrepresented ethnic minorities:  An interdisciplinary review and integration. </a:t>
            </a:r>
            <a:r>
              <a:rPr lang="en-US" i="1" dirty="0"/>
              <a:t>Journal of Social </a:t>
            </a:r>
            <a:r>
              <a:rPr lang="en-US" dirty="0"/>
              <a:t>I</a:t>
            </a:r>
            <a:r>
              <a:rPr lang="en-US" i="1" dirty="0"/>
              <a:t>ssues</a:t>
            </a:r>
            <a:r>
              <a:rPr lang="en-US" dirty="0"/>
              <a:t>, 443-468.</a:t>
            </a:r>
          </a:p>
          <a:p>
            <a:r>
              <a:rPr lang="en-US" dirty="0"/>
              <a:t>Villa, E., </a:t>
            </a:r>
            <a:r>
              <a:rPr lang="en-US" dirty="0" err="1"/>
              <a:t>Wandermurem</a:t>
            </a:r>
            <a:r>
              <a:rPr lang="en-US" dirty="0"/>
              <a:t>, L., Hampton, E., &amp; </a:t>
            </a:r>
            <a:r>
              <a:rPr lang="en-US" dirty="0" err="1"/>
              <a:t>Esquinca</a:t>
            </a:r>
            <a:r>
              <a:rPr lang="en-US" dirty="0"/>
              <a:t>, A. (2016). Engineering identity through the Latina lens. </a:t>
            </a:r>
            <a:r>
              <a:rPr lang="en-US" i="1" dirty="0"/>
              <a:t>Journal of Education and Learning</a:t>
            </a:r>
            <a:r>
              <a:rPr lang="en-US" dirty="0"/>
              <a:t>, </a:t>
            </a:r>
            <a:r>
              <a:rPr lang="en-US" i="1" dirty="0"/>
              <a:t>5</a:t>
            </a:r>
            <a:r>
              <a:rPr lang="en-US" dirty="0"/>
              <a:t>(4), 113-125. </a:t>
            </a:r>
          </a:p>
          <a:p>
            <a:endParaRPr lang="en-US" dirty="0"/>
          </a:p>
        </p:txBody>
      </p:sp>
    </p:spTree>
    <p:extLst>
      <p:ext uri="{BB962C8B-B14F-4D97-AF65-F5344CB8AC3E}">
        <p14:creationId xmlns:p14="http://schemas.microsoft.com/office/powerpoint/2010/main" val="4183781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Purpose of Study</a:t>
            </a:r>
          </a:p>
        </p:txBody>
      </p:sp>
      <p:sp>
        <p:nvSpPr>
          <p:cNvPr id="14" name="Content Placeholder 13"/>
          <p:cNvSpPr>
            <a:spLocks noGrp="1"/>
          </p:cNvSpPr>
          <p:nvPr>
            <p:ph idx="1"/>
          </p:nvPr>
        </p:nvSpPr>
        <p:spPr/>
        <p:txBody>
          <a:bodyPr>
            <a:normAutofit/>
          </a:bodyPr>
          <a:lstStyle/>
          <a:p>
            <a:r>
              <a:rPr lang="en-US" dirty="0"/>
              <a:t>To utilize the findings from a larger study to explore the relationship between science, technology, engineering and mathematics (STEM) identity and resilience in racially and ethnically diverse undergraduate and graduate students</a:t>
            </a:r>
          </a:p>
          <a:p>
            <a:r>
              <a:rPr lang="en-US" dirty="0"/>
              <a:t>To contribute to the current qualitative literature on STEM identity development research in racially, ethnically diverse undergraduate and graduate students</a:t>
            </a:r>
          </a:p>
          <a:p>
            <a:r>
              <a:rPr lang="en-US" dirty="0"/>
              <a:t>To synthesize findings across multiple qualitative studies to consider the role of STEM identity in contributing to student resilience</a:t>
            </a:r>
          </a:p>
          <a:p>
            <a:pPr marL="231775" lvl="1" indent="0">
              <a:buNone/>
            </a:pPr>
            <a:endParaRPr lang="en-US" dirty="0"/>
          </a:p>
        </p:txBody>
      </p:sp>
    </p:spTree>
    <p:extLst>
      <p:ext uri="{BB962C8B-B14F-4D97-AF65-F5344CB8AC3E}">
        <p14:creationId xmlns:p14="http://schemas.microsoft.com/office/powerpoint/2010/main" val="998699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Rationale for Study</a:t>
            </a:r>
          </a:p>
        </p:txBody>
      </p:sp>
      <p:sp>
        <p:nvSpPr>
          <p:cNvPr id="14" name="Content Placeholder 13"/>
          <p:cNvSpPr>
            <a:spLocks noGrp="1"/>
          </p:cNvSpPr>
          <p:nvPr>
            <p:ph idx="1"/>
          </p:nvPr>
        </p:nvSpPr>
        <p:spPr/>
        <p:txBody>
          <a:bodyPr>
            <a:normAutofit/>
          </a:bodyPr>
          <a:lstStyle/>
          <a:p>
            <a:r>
              <a:rPr lang="en-US" dirty="0"/>
              <a:t>Current qualitative research is limited and much of the literature focuses on quantitative  studies of K-12 students </a:t>
            </a:r>
          </a:p>
          <a:p>
            <a:endParaRPr lang="en-US" dirty="0"/>
          </a:p>
          <a:p>
            <a:r>
              <a:rPr lang="en-US" dirty="0"/>
              <a:t>Current research findings are not easily integrated or aggregated across the different disciplines</a:t>
            </a:r>
          </a:p>
          <a:p>
            <a:endParaRPr lang="en-US" dirty="0"/>
          </a:p>
          <a:p>
            <a:r>
              <a:rPr lang="en-US" dirty="0"/>
              <a:t>There is a need to better understand how diverse students navigate STEM learning environments</a:t>
            </a:r>
          </a:p>
        </p:txBody>
      </p:sp>
    </p:spTree>
    <p:extLst>
      <p:ext uri="{BB962C8B-B14F-4D97-AF65-F5344CB8AC3E}">
        <p14:creationId xmlns:p14="http://schemas.microsoft.com/office/powerpoint/2010/main" val="3567916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Definitions</a:t>
            </a:r>
          </a:p>
        </p:txBody>
      </p:sp>
      <p:sp>
        <p:nvSpPr>
          <p:cNvPr id="14" name="Content Placeholder 13"/>
          <p:cNvSpPr>
            <a:spLocks noGrp="1"/>
          </p:cNvSpPr>
          <p:nvPr>
            <p:ph idx="1"/>
          </p:nvPr>
        </p:nvSpPr>
        <p:spPr/>
        <p:txBody>
          <a:bodyPr/>
          <a:lstStyle/>
          <a:p>
            <a:r>
              <a:rPr lang="en-US" dirty="0"/>
              <a:t>Resilience</a:t>
            </a:r>
          </a:p>
          <a:p>
            <a:pPr lvl="1"/>
            <a:r>
              <a:rPr lang="en-US" dirty="0"/>
              <a:t>Defined as “patterns of positive adaptation” when individuals are faced with challenging or adverse situations and have recovered (</a:t>
            </a:r>
            <a:r>
              <a:rPr lang="en-US" dirty="0" err="1"/>
              <a:t>Masten</a:t>
            </a:r>
            <a:r>
              <a:rPr lang="en-US" dirty="0"/>
              <a:t> &amp; Powell, 2003)</a:t>
            </a:r>
          </a:p>
          <a:p>
            <a:r>
              <a:rPr lang="en-US" dirty="0"/>
              <a:t>Identity</a:t>
            </a:r>
          </a:p>
          <a:p>
            <a:pPr lvl="1"/>
            <a:r>
              <a:rPr lang="en-US" dirty="0"/>
              <a:t>Construct that addresses the role of individual in relationship to others (Gee, 2001)</a:t>
            </a:r>
          </a:p>
          <a:p>
            <a:pPr marL="231775" lvl="1" indent="0">
              <a:buNone/>
            </a:pPr>
            <a:endParaRPr lang="en-US" dirty="0"/>
          </a:p>
        </p:txBody>
      </p:sp>
    </p:spTree>
    <p:extLst>
      <p:ext uri="{BB962C8B-B14F-4D97-AF65-F5344CB8AC3E}">
        <p14:creationId xmlns:p14="http://schemas.microsoft.com/office/powerpoint/2010/main" val="3511373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289008" y="304800"/>
            <a:ext cx="9144001" cy="1371600"/>
          </a:xfrm>
        </p:spPr>
        <p:txBody>
          <a:bodyPr/>
          <a:lstStyle/>
          <a:p>
            <a:r>
              <a:rPr lang="en-US" dirty="0"/>
              <a:t>Theoretical Frameworks</a:t>
            </a:r>
          </a:p>
        </p:txBody>
      </p:sp>
      <p:sp>
        <p:nvSpPr>
          <p:cNvPr id="14" name="Content Placeholder 13"/>
          <p:cNvSpPr>
            <a:spLocks noGrp="1"/>
          </p:cNvSpPr>
          <p:nvPr>
            <p:ph idx="1"/>
          </p:nvPr>
        </p:nvSpPr>
        <p:spPr>
          <a:xfrm>
            <a:off x="1065213" y="1752601"/>
            <a:ext cx="9591592" cy="4267200"/>
          </a:xfrm>
        </p:spPr>
        <p:txBody>
          <a:bodyPr>
            <a:normAutofit lnSpcReduction="10000"/>
          </a:bodyPr>
          <a:lstStyle/>
          <a:p>
            <a:r>
              <a:rPr lang="en-US" dirty="0"/>
              <a:t>Study utilizes two frameworks to understand the relationship between science identity and student resilience </a:t>
            </a:r>
          </a:p>
          <a:p>
            <a:r>
              <a:rPr lang="en-US" dirty="0"/>
              <a:t>Social identity theory</a:t>
            </a:r>
          </a:p>
          <a:p>
            <a:pPr lvl="1"/>
            <a:r>
              <a:rPr lang="en-US" dirty="0"/>
              <a:t>Is an area of social psychology that explores the self in relationship to group membership and group behavior (</a:t>
            </a:r>
            <a:r>
              <a:rPr lang="en-US" dirty="0" err="1"/>
              <a:t>Kernis</a:t>
            </a:r>
            <a:r>
              <a:rPr lang="en-US" dirty="0"/>
              <a:t> &amp; Goldman, 2003)</a:t>
            </a:r>
          </a:p>
          <a:p>
            <a:r>
              <a:rPr lang="en-US" dirty="0"/>
              <a:t>Science identity</a:t>
            </a:r>
          </a:p>
          <a:p>
            <a:pPr lvl="1"/>
            <a:r>
              <a:rPr lang="en-US" dirty="0"/>
              <a:t>Included as a type of social identity because it encompasses group membership and affiliation with those who engage in or seek to engage in the study, practice, or employment in a STEM field</a:t>
            </a:r>
          </a:p>
          <a:p>
            <a:pPr lvl="1"/>
            <a:r>
              <a:rPr lang="en-US" dirty="0"/>
              <a:t>Aligned with the National Science Foundation’s definition of science and engineering that is broad and includes the biological, computer, mathematical, physical, and social sciences, in addition to psychology and engineering (NSF, 2019)</a:t>
            </a:r>
          </a:p>
          <a:p>
            <a:endParaRPr lang="en-US" dirty="0"/>
          </a:p>
        </p:txBody>
      </p:sp>
    </p:spTree>
    <p:extLst>
      <p:ext uri="{BB962C8B-B14F-4D97-AF65-F5344CB8AC3E}">
        <p14:creationId xmlns:p14="http://schemas.microsoft.com/office/powerpoint/2010/main" val="573081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Theoretical Frameworks</a:t>
            </a:r>
          </a:p>
        </p:txBody>
      </p:sp>
      <p:sp>
        <p:nvSpPr>
          <p:cNvPr id="14" name="Content Placeholder 13"/>
          <p:cNvSpPr>
            <a:spLocks noGrp="1"/>
          </p:cNvSpPr>
          <p:nvPr>
            <p:ph sz="half" idx="1"/>
          </p:nvPr>
        </p:nvSpPr>
        <p:spPr/>
        <p:txBody>
          <a:bodyPr>
            <a:normAutofit/>
          </a:bodyPr>
          <a:lstStyle/>
          <a:p>
            <a:r>
              <a:rPr lang="en-US" dirty="0" err="1"/>
              <a:t>Carlone</a:t>
            </a:r>
            <a:r>
              <a:rPr lang="en-US" dirty="0"/>
              <a:t> and Johnson’s Model of STEM Identity</a:t>
            </a:r>
          </a:p>
          <a:p>
            <a:pPr lvl="1"/>
            <a:r>
              <a:rPr lang="en-US" sz="2400" dirty="0"/>
              <a:t>Three dimensions- performance,  recognition and competence</a:t>
            </a:r>
          </a:p>
          <a:p>
            <a:pPr lvl="1"/>
            <a:endParaRPr lang="en-US" dirty="0"/>
          </a:p>
        </p:txBody>
      </p:sp>
      <p:pic>
        <p:nvPicPr>
          <p:cNvPr id="2" name="Picture 1">
            <a:extLst>
              <a:ext uri="{FF2B5EF4-FFF2-40B4-BE49-F238E27FC236}">
                <a16:creationId xmlns:a16="http://schemas.microsoft.com/office/drawing/2014/main" id="{62CBE449-5789-4594-B4AA-C832219D97D5}"/>
              </a:ext>
            </a:extLst>
          </p:cNvPr>
          <p:cNvPicPr>
            <a:picLocks noChangeAspect="1"/>
          </p:cNvPicPr>
          <p:nvPr/>
        </p:nvPicPr>
        <p:blipFill>
          <a:blip r:embed="rId2"/>
          <a:stretch>
            <a:fillRect/>
          </a:stretch>
        </p:blipFill>
        <p:spPr>
          <a:xfrm>
            <a:off x="6686383" y="1552320"/>
            <a:ext cx="3505200" cy="4635500"/>
          </a:xfrm>
          <a:prstGeom prst="rect">
            <a:avLst/>
          </a:prstGeom>
        </p:spPr>
      </p:pic>
      <p:sp>
        <p:nvSpPr>
          <p:cNvPr id="3" name="TextBox 2">
            <a:extLst>
              <a:ext uri="{FF2B5EF4-FFF2-40B4-BE49-F238E27FC236}">
                <a16:creationId xmlns:a16="http://schemas.microsoft.com/office/drawing/2014/main" id="{F5832788-6A76-437E-B058-5BDE5BC9A9D8}"/>
              </a:ext>
            </a:extLst>
          </p:cNvPr>
          <p:cNvSpPr txBox="1"/>
          <p:nvPr/>
        </p:nvSpPr>
        <p:spPr>
          <a:xfrm>
            <a:off x="6686383" y="6324600"/>
            <a:ext cx="2519279" cy="369332"/>
          </a:xfrm>
          <a:prstGeom prst="rect">
            <a:avLst/>
          </a:prstGeom>
          <a:noFill/>
        </p:spPr>
        <p:txBody>
          <a:bodyPr wrap="none" rtlCol="0">
            <a:spAutoFit/>
          </a:bodyPr>
          <a:lstStyle/>
          <a:p>
            <a:r>
              <a:rPr lang="en-US" dirty="0" err="1"/>
              <a:t>Carlone</a:t>
            </a:r>
            <a:r>
              <a:rPr lang="en-US" dirty="0"/>
              <a:t> &amp; Johnson, 2007</a:t>
            </a:r>
          </a:p>
        </p:txBody>
      </p:sp>
    </p:spTree>
    <p:extLst>
      <p:ext uri="{BB962C8B-B14F-4D97-AF65-F5344CB8AC3E}">
        <p14:creationId xmlns:p14="http://schemas.microsoft.com/office/powerpoint/2010/main" val="3255954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289008" y="304800"/>
            <a:ext cx="9144001" cy="1371600"/>
          </a:xfrm>
        </p:spPr>
        <p:txBody>
          <a:bodyPr/>
          <a:lstStyle/>
          <a:p>
            <a:r>
              <a:rPr lang="en-US" dirty="0"/>
              <a:t>Research Question</a:t>
            </a:r>
          </a:p>
        </p:txBody>
      </p:sp>
      <p:sp>
        <p:nvSpPr>
          <p:cNvPr id="14" name="Content Placeholder 13"/>
          <p:cNvSpPr>
            <a:spLocks noGrp="1"/>
          </p:cNvSpPr>
          <p:nvPr>
            <p:ph idx="1"/>
          </p:nvPr>
        </p:nvSpPr>
        <p:spPr>
          <a:xfrm>
            <a:off x="1065213" y="1752601"/>
            <a:ext cx="9591592" cy="4267200"/>
          </a:xfrm>
        </p:spPr>
        <p:txBody>
          <a:bodyPr>
            <a:normAutofit/>
          </a:bodyPr>
          <a:lstStyle/>
          <a:p>
            <a:endParaRPr lang="en-US" sz="3200" dirty="0"/>
          </a:p>
          <a:p>
            <a:r>
              <a:rPr lang="en-US" sz="3200" dirty="0"/>
              <a:t>How does STEM identity contribute to resilience in the pursuit of STEM degrees in diverse undergraduate and graduate students?</a:t>
            </a:r>
          </a:p>
          <a:p>
            <a:endParaRPr lang="en-US" dirty="0"/>
          </a:p>
        </p:txBody>
      </p:sp>
    </p:spTree>
    <p:extLst>
      <p:ext uri="{BB962C8B-B14F-4D97-AF65-F5344CB8AC3E}">
        <p14:creationId xmlns:p14="http://schemas.microsoft.com/office/powerpoint/2010/main" val="645671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Study Design</a:t>
            </a:r>
          </a:p>
        </p:txBody>
      </p:sp>
      <p:sp>
        <p:nvSpPr>
          <p:cNvPr id="14" name="Content Placeholder 13"/>
          <p:cNvSpPr>
            <a:spLocks noGrp="1"/>
          </p:cNvSpPr>
          <p:nvPr>
            <p:ph idx="1"/>
          </p:nvPr>
        </p:nvSpPr>
        <p:spPr>
          <a:xfrm>
            <a:off x="1522413" y="1904999"/>
            <a:ext cx="9144001" cy="4419601"/>
          </a:xfrm>
        </p:spPr>
        <p:txBody>
          <a:bodyPr>
            <a:normAutofit/>
          </a:bodyPr>
          <a:lstStyle/>
          <a:p>
            <a:r>
              <a:rPr lang="en-US" dirty="0"/>
              <a:t>Qualitative </a:t>
            </a:r>
            <a:r>
              <a:rPr lang="en-US" dirty="0" err="1"/>
              <a:t>metasynthesis</a:t>
            </a:r>
            <a:r>
              <a:rPr lang="en-US" dirty="0"/>
              <a:t> utilizing constant targeted comparison (</a:t>
            </a:r>
            <a:r>
              <a:rPr lang="en-US" dirty="0" err="1"/>
              <a:t>Sandelowski</a:t>
            </a:r>
            <a:r>
              <a:rPr lang="en-US" dirty="0"/>
              <a:t> and Barroso, 2007)</a:t>
            </a:r>
          </a:p>
          <a:p>
            <a:r>
              <a:rPr lang="en-US" dirty="0"/>
              <a:t>Comprehensive literature review to identify qualitative studies focused on STEM identity in racially and ethnically diverse students</a:t>
            </a:r>
          </a:p>
          <a:p>
            <a:r>
              <a:rPr lang="en-US" dirty="0"/>
              <a:t>Inclusion criteria</a:t>
            </a:r>
          </a:p>
          <a:p>
            <a:pPr lvl="1"/>
            <a:r>
              <a:rPr lang="en-US" dirty="0"/>
              <a:t>Primary literature, peer reviewed</a:t>
            </a:r>
          </a:p>
          <a:p>
            <a:pPr lvl="1"/>
            <a:r>
              <a:rPr lang="en-US" dirty="0"/>
              <a:t>Qualitative or qualitative dominant mixed-methods studies</a:t>
            </a:r>
          </a:p>
          <a:p>
            <a:pPr lvl="1"/>
            <a:r>
              <a:rPr lang="en-US" dirty="0"/>
              <a:t>Publication date of 200o or later</a:t>
            </a:r>
          </a:p>
          <a:p>
            <a:pPr lvl="1"/>
            <a:r>
              <a:rPr lang="en-US" dirty="0"/>
              <a:t>Subjects:  racially or ethnically diverse students</a:t>
            </a:r>
          </a:p>
          <a:p>
            <a:pPr lvl="1"/>
            <a:endParaRPr lang="en-US" dirty="0"/>
          </a:p>
        </p:txBody>
      </p:sp>
    </p:spTree>
    <p:extLst>
      <p:ext uri="{BB962C8B-B14F-4D97-AF65-F5344CB8AC3E}">
        <p14:creationId xmlns:p14="http://schemas.microsoft.com/office/powerpoint/2010/main" val="2981909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igital Blue Tunnel 16x9">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02895261.potx" id="{4CBF9558-C12D-4F51-9AA3-9D0796951DBC}" vid="{FFC159E6-A134-46E7-B1A0-C306E39FC295}"/>
    </a:ext>
  </a:extLst>
</a:theme>
</file>

<file path=ppt/theme/theme2.xml><?xml version="1.0" encoding="utf-8"?>
<a:theme xmlns:a="http://schemas.openxmlformats.org/drawingml/2006/main" name="Office Theme">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Business digital blue tunnel presentation (widescreen)</Template>
  <TotalTime>901</TotalTime>
  <Words>2252</Words>
  <Application>Microsoft Office PowerPoint</Application>
  <PresentationFormat>Custom</PresentationFormat>
  <Paragraphs>166</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Corbel</vt:lpstr>
      <vt:lpstr>Times New Roman</vt:lpstr>
      <vt:lpstr>Digital Blue Tunnel 16x9</vt:lpstr>
      <vt:lpstr>The Role of Resilience in the STEM Identities of Post-secondary Students: A Qualitative Metasynthesis</vt:lpstr>
      <vt:lpstr>Table of Contents</vt:lpstr>
      <vt:lpstr>Purpose of Study</vt:lpstr>
      <vt:lpstr>Rationale for Study</vt:lpstr>
      <vt:lpstr>Definitions</vt:lpstr>
      <vt:lpstr>Theoretical Frameworks</vt:lpstr>
      <vt:lpstr>Theoretical Frameworks</vt:lpstr>
      <vt:lpstr>Research Question</vt:lpstr>
      <vt:lpstr>Study Design</vt:lpstr>
      <vt:lpstr>Study Design</vt:lpstr>
      <vt:lpstr>Study Design:  Summary of Articles</vt:lpstr>
      <vt:lpstr>Constant Targeted Comparison</vt:lpstr>
      <vt:lpstr>Findings and Analyses</vt:lpstr>
      <vt:lpstr>Highlights from Findings  (Summarized into Four Major Categories) </vt:lpstr>
      <vt:lpstr>Highlights from Findings </vt:lpstr>
      <vt:lpstr>Summary of Findings</vt:lpstr>
      <vt:lpstr>Summary of Findings</vt:lpstr>
      <vt:lpstr>Contribution to the Teaching and Learning of Science and the NARST Community</vt:lpstr>
      <vt:lpstr>References  </vt:lpstr>
      <vt:lpstr>References   </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Resilience in the STEM Identities of Post-secondary Students: A Qualitative Metasynthesis</dc:title>
  <dc:creator>Karen Marshall</dc:creator>
  <cp:lastModifiedBy>James, Sylvia M.</cp:lastModifiedBy>
  <cp:revision>35</cp:revision>
  <dcterms:created xsi:type="dcterms:W3CDTF">2020-03-24T15:54:53Z</dcterms:created>
  <dcterms:modified xsi:type="dcterms:W3CDTF">2020-03-26T21:57:26Z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